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41"/>
  </p:notesMasterIdLst>
  <p:handoutMasterIdLst>
    <p:handoutMasterId r:id="rId42"/>
  </p:handoutMasterIdLst>
  <p:sldIdLst>
    <p:sldId id="257" r:id="rId2"/>
    <p:sldId id="309" r:id="rId3"/>
    <p:sldId id="284" r:id="rId4"/>
    <p:sldId id="290" r:id="rId5"/>
    <p:sldId id="291" r:id="rId6"/>
    <p:sldId id="293" r:id="rId7"/>
    <p:sldId id="292" r:id="rId8"/>
    <p:sldId id="294" r:id="rId9"/>
    <p:sldId id="285" r:id="rId10"/>
    <p:sldId id="258" r:id="rId11"/>
    <p:sldId id="295" r:id="rId12"/>
    <p:sldId id="259" r:id="rId13"/>
    <p:sldId id="260" r:id="rId14"/>
    <p:sldId id="261" r:id="rId15"/>
    <p:sldId id="263" r:id="rId16"/>
    <p:sldId id="262" r:id="rId17"/>
    <p:sldId id="264" r:id="rId18"/>
    <p:sldId id="265" r:id="rId19"/>
    <p:sldId id="268" r:id="rId20"/>
    <p:sldId id="266" r:id="rId21"/>
    <p:sldId id="269" r:id="rId22"/>
    <p:sldId id="270" r:id="rId23"/>
    <p:sldId id="272" r:id="rId24"/>
    <p:sldId id="286" r:id="rId25"/>
    <p:sldId id="287" r:id="rId26"/>
    <p:sldId id="288" r:id="rId27"/>
    <p:sldId id="289" r:id="rId28"/>
    <p:sldId id="271" r:id="rId29"/>
    <p:sldId id="273" r:id="rId30"/>
    <p:sldId id="274" r:id="rId31"/>
    <p:sldId id="283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</p:sldIdLst>
  <p:sldSz cx="9144000" cy="6858000" type="screen4x3"/>
  <p:notesSz cx="6851650" cy="974725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79" d="100"/>
          <a:sy n="79" d="100"/>
        </p:scale>
        <p:origin x="34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pt-BR"/>
              <a:t>SMI Flutuantes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pt-BR"/>
              <a:t>2000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6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pt-BR"/>
              <a:t>A Gremaud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96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AF0AFDD-6549-43FB-BD2E-D098B4C5207A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pt-BR"/>
              <a:t>SMI Flutuantes</a:t>
            </a:r>
          </a:p>
        </p:txBody>
      </p:sp>
      <p:sp>
        <p:nvSpPr>
          <p:cNvPr id="3891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pt-BR"/>
              <a:t>2000</a:t>
            </a:r>
          </a:p>
        </p:txBody>
      </p:sp>
      <p:sp>
        <p:nvSpPr>
          <p:cNvPr id="3891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20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891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48200"/>
            <a:ext cx="5029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891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96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pt-BR"/>
              <a:t>A Gremaud</a:t>
            </a:r>
          </a:p>
        </p:txBody>
      </p:sp>
      <p:sp>
        <p:nvSpPr>
          <p:cNvPr id="3891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96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0AA8E47-B10E-4BD3-A758-5954255838CF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pt-BR"/>
              <a:t>SMI Flutuantes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pt-BR"/>
              <a:t>2000</a:t>
            </a: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pt-BR"/>
              <a:t>A Gremaud</a:t>
            </a:r>
          </a:p>
        </p:txBody>
      </p:sp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9360AD-FA9D-408A-B249-7D5B68B5DB50}" type="slidenum">
              <a:rPr lang="pt-BR"/>
              <a:pPr/>
              <a:t>1</a:t>
            </a:fld>
            <a:endParaRPr lang="pt-BR"/>
          </a:p>
        </p:txBody>
      </p:sp>
      <p:sp>
        <p:nvSpPr>
          <p:cNvPr id="399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A61A0C2-76C2-410C-930C-9CE2179A06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BB548B-9FED-4547-9817-69053607BDA9}" type="slidenum">
              <a:rPr lang="pt-BR" altLang="pt-BR"/>
              <a:pPr/>
              <a:t>2</a:t>
            </a:fld>
            <a:endParaRPr lang="pt-BR" altLang="pt-BR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BBF4983D-230D-45C8-830E-7102DF7EA25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53A239BD-30A9-41D2-8D90-178A1240F6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66865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pt-BR"/>
              <a:t>Bretton Woods1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pt-BR"/>
              <a:t>A Gremaud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E00382-B8BA-456A-890E-9F0056C00893}" type="slidenum">
              <a:rPr lang="pt-BR"/>
              <a:pPr/>
              <a:t>7</a:t>
            </a:fld>
            <a:endParaRPr lang="pt-BR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 descr="Large confetti"/>
          <p:cNvSpPr>
            <a:spLocks noChangeArrowheads="1"/>
          </p:cNvSpPr>
          <p:nvPr/>
        </p:nvSpPr>
        <p:spPr bwMode="ltGray">
          <a:xfrm>
            <a:off x="484188" y="1549400"/>
            <a:ext cx="8158162" cy="1689100"/>
          </a:xfrm>
          <a:prstGeom prst="rect">
            <a:avLst/>
          </a:prstGeom>
          <a:pattFill prst="lgConfetti">
            <a:fgClr>
              <a:schemeClr val="accent2">
                <a:alpha val="50000"/>
              </a:schemeClr>
            </a:fgClr>
            <a:bgClr>
              <a:schemeClr val="folHlink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pt-BR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ltGray">
          <a:xfrm>
            <a:off x="228600" y="3206750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pt-BR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ltGray">
          <a:xfrm>
            <a:off x="228600" y="1482725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pt-BR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ltGray">
          <a:xfrm>
            <a:off x="8623300" y="124618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pt-BR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ltGray">
          <a:xfrm>
            <a:off x="434975" y="125253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pt-BR"/>
          </a:p>
        </p:txBody>
      </p:sp>
      <p:sp>
        <p:nvSpPr>
          <p:cNvPr id="9223" name="AutoShape 7"/>
          <p:cNvSpPr>
            <a:spLocks noChangeArrowheads="1"/>
          </p:cNvSpPr>
          <p:nvPr/>
        </p:nvSpPr>
        <p:spPr bwMode="ltGray">
          <a:xfrm>
            <a:off x="2830513" y="5783263"/>
            <a:ext cx="3481387" cy="77787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pt-BR"/>
          </a:p>
        </p:txBody>
      </p:sp>
      <p:sp>
        <p:nvSpPr>
          <p:cNvPr id="9224" name="Rectangle 8" descr="Large confetti"/>
          <p:cNvSpPr>
            <a:spLocks noChangeArrowheads="1"/>
          </p:cNvSpPr>
          <p:nvPr/>
        </p:nvSpPr>
        <p:spPr bwMode="ltGray">
          <a:xfrm>
            <a:off x="4095750" y="5734050"/>
            <a:ext cx="949325" cy="176213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pt-BR"/>
          </a:p>
        </p:txBody>
      </p:sp>
      <p:sp>
        <p:nvSpPr>
          <p:cNvPr id="9225" name="Rectangle 9" descr="Large confetti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  <a:pattFill prst="lgConfetti">
            <a:fgClr>
              <a:schemeClr val="accent2"/>
            </a:fgClr>
            <a:bgClr>
              <a:schemeClr val="folHlink"/>
            </a:bgClr>
          </a:patt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465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9227" name="Rectangle 11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228" name="Rectangle 1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A Gremaud</a:t>
            </a:r>
          </a:p>
        </p:txBody>
      </p:sp>
      <p:sp>
        <p:nvSpPr>
          <p:cNvPr id="9229" name="Rectangle 1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noFill/>
        </p:spPr>
        <p:txBody>
          <a:bodyPr anchor="b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8558BCE-AE9D-495F-BF4E-1C30E2A5893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A Gremaud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6CFDF6-3FFE-4256-9758-4A20EECEFE9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21488" y="284163"/>
            <a:ext cx="2044700" cy="5811837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284163"/>
            <a:ext cx="5983288" cy="5811837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A Gremaud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CDFE8C-CE45-4E58-9ED7-D013C60AE2A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A Gremaud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4E71DA-5D86-44C0-8EF3-409CF893E94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A Gremaud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988A70-2C47-40E7-B65B-89B689C7D48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A Gremaud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715FE5-7182-4767-8FB3-F6463C7DED9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A Gremaud</a:t>
            </a: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B232E-7978-4877-AC5C-1931D3530C88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A Gremaud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A63511-924D-43F0-9FAF-047DBF035B66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A Gremaud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D25F03-1D0E-4E9A-9890-B7AA236479B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A Gremaud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8AC01-7A69-49D8-93E6-FAB75D4A2D7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A Gremaud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AE1F0-E44F-4A5E-BD5C-4447F135E52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 descr="Large confetti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pt-BR"/>
              <a:t>A Gremaud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512888"/>
            <a:ext cx="8458200" cy="8731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pt-BR"/>
          </a:p>
        </p:txBody>
      </p:sp>
      <p:sp>
        <p:nvSpPr>
          <p:cNvPr id="1031" name="Rectangle 7" descr="Large confetti"/>
          <p:cNvSpPr>
            <a:spLocks noChangeArrowheads="1"/>
          </p:cNvSpPr>
          <p:nvPr/>
        </p:nvSpPr>
        <p:spPr bwMode="ltGray">
          <a:xfrm>
            <a:off x="247650" y="0"/>
            <a:ext cx="793750" cy="18415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pt-B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7067550" y="6553200"/>
            <a:ext cx="2076450" cy="793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pt-BR"/>
          </a:p>
        </p:txBody>
      </p:sp>
      <p:sp>
        <p:nvSpPr>
          <p:cNvPr id="1033" name="Rectangle 9" descr="Large confetti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16900" y="6248400"/>
            <a:ext cx="533400" cy="6096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7A82EAFF-9C00-427F-9FC7-01DE8D2B235C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85000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pt-BR"/>
              <a:t>A Gremaud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001F3D7-CDC2-41E8-AD96-BF5167B8C13F}" type="slidenum">
              <a:rPr lang="pt-BR"/>
              <a:pPr/>
              <a:t>1</a:t>
            </a:fld>
            <a:endParaRPr lang="pt-BR"/>
          </a:p>
        </p:txBody>
      </p:sp>
      <p:sp>
        <p:nvSpPr>
          <p:cNvPr id="10242" name="Rectangle 2" descr="Large confetti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3600" dirty="0"/>
              <a:t>O sistema de taxas cambiais flutuantes, o inicio da globalização e a AL : 70 -90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Amaury Gremaud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 Gremaud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253-4A65-4492-8BF4-37371D18F4F6}" type="slidenum">
              <a:rPr lang="pt-BR"/>
              <a:pPr/>
              <a:t>10</a:t>
            </a:fld>
            <a:endParaRPr lang="pt-BR"/>
          </a:p>
        </p:txBody>
      </p:sp>
      <p:sp>
        <p:nvSpPr>
          <p:cNvPr id="11266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Propostas de reformulação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038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t-BR"/>
              <a:t>Ainda antes do rompimento de 1971/73 havia algumas propostas de reforma do sistema que permaneceram depois:</a:t>
            </a:r>
          </a:p>
          <a:p>
            <a:pPr lvl="1">
              <a:lnSpc>
                <a:spcPct val="80000"/>
              </a:lnSpc>
            </a:pPr>
            <a:r>
              <a:rPr lang="pt-BR"/>
              <a:t>Volta ao Padrão Ouro e/ou revalorização do Au (Rueff/ De Gaulle)</a:t>
            </a:r>
          </a:p>
          <a:p>
            <a:pPr lvl="1">
              <a:lnSpc>
                <a:spcPct val="80000"/>
              </a:lnSpc>
            </a:pPr>
            <a:r>
              <a:rPr lang="pt-BR"/>
              <a:t>Abandonar conversibilidade do dólar em Ouro e volta sistema de Keynes</a:t>
            </a:r>
          </a:p>
          <a:p>
            <a:pPr lvl="1">
              <a:lnSpc>
                <a:spcPct val="80000"/>
              </a:lnSpc>
            </a:pPr>
            <a:r>
              <a:rPr lang="pt-BR"/>
              <a:t>Ampliar papel do FMI como Banco de depósito dos BC´s e ampliar (controlar) reservas internacionais (DES - Triffin)</a:t>
            </a:r>
          </a:p>
          <a:p>
            <a:pPr lvl="1">
              <a:lnSpc>
                <a:spcPct val="80000"/>
              </a:lnSpc>
            </a:pPr>
            <a:r>
              <a:rPr lang="pt-BR"/>
              <a:t>Livre flutuação cambial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 Gremaud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959C-3E8C-4085-A2AE-B119AFCF33FE}" type="slidenum">
              <a:rPr lang="pt-BR"/>
              <a:pPr/>
              <a:t>11</a:t>
            </a:fld>
            <a:endParaRPr lang="pt-BR"/>
          </a:p>
        </p:txBody>
      </p:sp>
      <p:sp>
        <p:nvSpPr>
          <p:cNvPr id="20482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pt-BR"/>
              <a:t>A oficialização das taxas flutuantes - PD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610600" cy="419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pt-BR" dirty="0"/>
              <a:t>Taxas flutuantes - funcionaram bem em condições de adversidade - Governos prontos a conviverem com elas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Encontro de </a:t>
            </a:r>
            <a:r>
              <a:rPr lang="pt-BR" dirty="0" err="1"/>
              <a:t>Rambouillet</a:t>
            </a:r>
            <a:r>
              <a:rPr lang="pt-BR" dirty="0"/>
              <a:t> (1975) - revisão dos artigos do FMI - comprometimento com suavização das flutuações, mas não mais volta ao cambio fixo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Kingston (1976) - diretores do FMI - endosso a taxas flutuantes, governos seguirem políticas macro que promovam estabilidade e não manipulação cambio competitivo (FMI vigilância e monitoramento)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 Gremaud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5CF9-FD18-475D-B239-A17FDEF036A7}" type="slidenum">
              <a:rPr lang="pt-BR"/>
              <a:pPr/>
              <a:t>12</a:t>
            </a:fld>
            <a:endParaRPr lang="pt-BR"/>
          </a:p>
        </p:txBody>
      </p:sp>
      <p:sp>
        <p:nvSpPr>
          <p:cNvPr id="12290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Defesa do cambio flutuante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pt-BR" dirty="0"/>
              <a:t>Autonomia da política monetária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Usar Política monetária não para defender cambio mas sim para defender emprego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países não importam inflação</a:t>
            </a:r>
          </a:p>
          <a:p>
            <a:pPr>
              <a:lnSpc>
                <a:spcPct val="90000"/>
              </a:lnSpc>
            </a:pPr>
            <a:r>
              <a:rPr lang="pt-BR" dirty="0"/>
              <a:t>Simetria 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abando das assimetrias existentes</a:t>
            </a:r>
          </a:p>
          <a:p>
            <a:pPr lvl="2">
              <a:lnSpc>
                <a:spcPct val="90000"/>
              </a:lnSpc>
            </a:pPr>
            <a:r>
              <a:rPr lang="pt-BR" dirty="0"/>
              <a:t>EUA não desvalorização autônoma, </a:t>
            </a:r>
          </a:p>
          <a:p>
            <a:pPr lvl="2">
              <a:lnSpc>
                <a:spcPct val="90000"/>
              </a:lnSpc>
            </a:pPr>
            <a:r>
              <a:rPr lang="pt-BR" dirty="0"/>
              <a:t>Outros </a:t>
            </a:r>
            <a:r>
              <a:rPr lang="pt-BR" dirty="0" err="1"/>
              <a:t>paises</a:t>
            </a:r>
            <a:r>
              <a:rPr lang="pt-BR" dirty="0"/>
              <a:t> não política monetária</a:t>
            </a:r>
          </a:p>
          <a:p>
            <a:pPr>
              <a:lnSpc>
                <a:spcPct val="90000"/>
              </a:lnSpc>
            </a:pPr>
            <a:r>
              <a:rPr lang="pt-BR" dirty="0"/>
              <a:t>Estabilização automática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Compensa, p. ex. mudança de termos de troca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 Gremaud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54F4C-9E3B-41BF-901F-733365F99FB0}" type="slidenum">
              <a:rPr lang="pt-BR"/>
              <a:pPr/>
              <a:t>13</a:t>
            </a:fld>
            <a:endParaRPr lang="pt-BR"/>
          </a:p>
        </p:txBody>
      </p:sp>
      <p:sp>
        <p:nvSpPr>
          <p:cNvPr id="13314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Críticas ao cambio flutuante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dirty="0"/>
              <a:t>Não garantia de disciplina monetária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liberdade de política ou desordem 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 viés inflacionário</a:t>
            </a:r>
          </a:p>
          <a:p>
            <a:pPr>
              <a:lnSpc>
                <a:spcPct val="70000"/>
              </a:lnSpc>
            </a:pPr>
            <a:r>
              <a:rPr lang="pt-BR" dirty="0"/>
              <a:t>especulações desestabilizadoras 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desvalorização - gera expectativa </a:t>
            </a:r>
            <a:r>
              <a:rPr lang="pt-BR" dirty="0" err="1"/>
              <a:t>auto-realizável</a:t>
            </a:r>
            <a:endParaRPr lang="pt-BR" dirty="0"/>
          </a:p>
          <a:p>
            <a:pPr lvl="1">
              <a:lnSpc>
                <a:spcPct val="90000"/>
              </a:lnSpc>
            </a:pPr>
            <a:r>
              <a:rPr lang="pt-BR" dirty="0"/>
              <a:t>flutuações acentuadas</a:t>
            </a:r>
          </a:p>
          <a:p>
            <a:pPr>
              <a:lnSpc>
                <a:spcPct val="70000"/>
              </a:lnSpc>
            </a:pPr>
            <a:r>
              <a:rPr lang="pt-BR" dirty="0" err="1"/>
              <a:t>descoordenação</a:t>
            </a:r>
            <a:r>
              <a:rPr lang="pt-BR" dirty="0"/>
              <a:t> de políticas econômicas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possibilidade de desvalorizações competitivas e/ou protecionismo cambial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 Gremaud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821AF-F827-41FC-A102-5C92DCDB2B5D}" type="slidenum">
              <a:rPr lang="pt-BR"/>
              <a:pPr/>
              <a:t>14</a:t>
            </a:fld>
            <a:endParaRPr lang="pt-BR"/>
          </a:p>
        </p:txBody>
      </p:sp>
      <p:sp>
        <p:nvSpPr>
          <p:cNvPr id="14338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Críticas ao cambio flutuante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problemas com comércio e investimento internacional</a:t>
            </a:r>
          </a:p>
          <a:p>
            <a:pPr lvl="1"/>
            <a:r>
              <a:rPr lang="pt-BR" dirty="0"/>
              <a:t>aumenta insegurança frente aos preços futuros e diminui transações internacionais - diminui ganhos com tais transações</a:t>
            </a:r>
          </a:p>
          <a:p>
            <a:pPr lvl="1"/>
            <a:r>
              <a:rPr lang="pt-BR" dirty="0"/>
              <a:t>hedge - encarece transação, não totalmente </a:t>
            </a:r>
            <a:r>
              <a:rPr lang="pt-BR" dirty="0" err="1"/>
              <a:t>disponivel</a:t>
            </a:r>
            <a:endParaRPr lang="pt-BR" dirty="0"/>
          </a:p>
          <a:p>
            <a:r>
              <a:rPr lang="pt-BR" dirty="0"/>
              <a:t>falsa autonomia na política econômica</a:t>
            </a:r>
          </a:p>
          <a:p>
            <a:pPr lvl="1"/>
            <a:r>
              <a:rPr lang="pt-BR" dirty="0"/>
              <a:t>inflação x desemprego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 Gremaud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4DD7A-19D5-4E69-A898-09D8A39C7A65}" type="slidenum">
              <a:rPr lang="pt-BR"/>
              <a:pPr/>
              <a:t>15</a:t>
            </a:fld>
            <a:endParaRPr lang="pt-BR"/>
          </a:p>
        </p:txBody>
      </p:sp>
      <p:sp>
        <p:nvSpPr>
          <p:cNvPr id="16386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 Cambio: Fixo x Flutuante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Anos 60 defesa do cambio flutuante acadêmica</a:t>
            </a:r>
          </a:p>
          <a:p>
            <a:r>
              <a:rPr lang="pt-BR"/>
              <a:t>73 - flutuação vista como temporária</a:t>
            </a:r>
          </a:p>
          <a:p>
            <a:r>
              <a:rPr lang="pt-BR"/>
              <a:t>ao longo dos anos 70 - Defesa das vantagens do cambio flutuante ganha adeptos</a:t>
            </a:r>
          </a:p>
          <a:p>
            <a:r>
              <a:rPr lang="pt-BR"/>
              <a:t>meados dos anos 80 - críticos ganham força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 Gremaud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94653-F950-40F9-99FC-D07A2EF6D51D}" type="slidenum">
              <a:rPr lang="pt-BR"/>
              <a:pPr/>
              <a:t>16</a:t>
            </a:fld>
            <a:endParaRPr lang="pt-BR"/>
          </a:p>
        </p:txBody>
      </p:sp>
      <p:sp>
        <p:nvSpPr>
          <p:cNvPr id="15362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cambio flutuante nos anos 70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71 - Nixon abre mão da conversibilidade</a:t>
            </a:r>
          </a:p>
          <a:p>
            <a:pPr lvl="1"/>
            <a:r>
              <a:rPr lang="pt-BR"/>
              <a:t>desde 72 há um grupo (C20) que prepara novo SMI (taxas fixas de cambio)</a:t>
            </a:r>
          </a:p>
          <a:p>
            <a:pPr lvl="1"/>
            <a:r>
              <a:rPr lang="pt-BR"/>
              <a:t>grande desvalorização do dólar </a:t>
            </a:r>
          </a:p>
          <a:p>
            <a:r>
              <a:rPr lang="pt-BR"/>
              <a:t>73 - países abrem mão das taxas fixas de câmbio</a:t>
            </a:r>
          </a:p>
          <a:p>
            <a:pPr lvl="1"/>
            <a:r>
              <a:rPr lang="pt-BR"/>
              <a:t>início considerado uma medida temporária</a:t>
            </a:r>
          </a:p>
          <a:p>
            <a:r>
              <a:rPr lang="pt-BR"/>
              <a:t>1974 - Choque do Petróleo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 Gremaud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C719-B63A-443F-8540-223DB5D98EB9}" type="slidenum">
              <a:rPr lang="pt-BR"/>
              <a:pPr/>
              <a:t>17</a:t>
            </a:fld>
            <a:endParaRPr lang="pt-BR"/>
          </a:p>
        </p:txBody>
      </p:sp>
      <p:sp>
        <p:nvSpPr>
          <p:cNvPr id="17410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Choque do Petróleo e Estagflação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Preço do petróleo - multiplicado por 4</a:t>
            </a:r>
          </a:p>
          <a:p>
            <a:pPr lvl="1"/>
            <a:r>
              <a:rPr lang="pt-BR"/>
              <a:t>rapidamente repassado a preços</a:t>
            </a:r>
          </a:p>
          <a:p>
            <a:pPr lvl="1"/>
            <a:r>
              <a:rPr lang="pt-BR"/>
              <a:t>diminuição da demanda - recessão</a:t>
            </a:r>
          </a:p>
          <a:p>
            <a:pPr lvl="1"/>
            <a:r>
              <a:rPr lang="pt-BR"/>
              <a:t>desajuste nos Balanços de Pagamentos</a:t>
            </a:r>
          </a:p>
          <a:p>
            <a:r>
              <a:rPr lang="pt-BR"/>
              <a:t>Estagflação: Inflação  + estagnação</a:t>
            </a:r>
          </a:p>
          <a:p>
            <a:pPr lvl="1"/>
            <a:r>
              <a:rPr lang="pt-BR"/>
              <a:t>Petróleo não único preço a subir - também outras </a:t>
            </a:r>
            <a:r>
              <a:rPr lang="en-US"/>
              <a:t>commodities</a:t>
            </a:r>
            <a:r>
              <a:rPr lang="pt-BR"/>
              <a:t> </a:t>
            </a:r>
          </a:p>
          <a:p>
            <a:pPr lvl="1"/>
            <a:r>
              <a:rPr lang="pt-BR"/>
              <a:t>problema com salários dos anos anteriores - expectativa de inflação futura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 Gremaud</a:t>
            </a:r>
          </a:p>
        </p:txBody>
      </p:sp>
      <p:sp>
        <p:nvSpPr>
          <p:cNvPr id="18434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Política Econômica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t-BR" dirty="0"/>
              <a:t>Início: Políticas restritivas </a:t>
            </a:r>
          </a:p>
          <a:p>
            <a:pPr lvl="1">
              <a:lnSpc>
                <a:spcPct val="80000"/>
              </a:lnSpc>
            </a:pPr>
            <a:r>
              <a:rPr lang="pt-BR" dirty="0"/>
              <a:t>fortes cortes de gastos</a:t>
            </a:r>
          </a:p>
          <a:p>
            <a:pPr lvl="2">
              <a:lnSpc>
                <a:spcPct val="80000"/>
              </a:lnSpc>
            </a:pPr>
            <a:r>
              <a:rPr lang="pt-BR" dirty="0"/>
              <a:t>tentativa de conter processo inflacionário</a:t>
            </a:r>
          </a:p>
          <a:p>
            <a:pPr lvl="2">
              <a:lnSpc>
                <a:spcPct val="80000"/>
              </a:lnSpc>
            </a:pPr>
            <a:r>
              <a:rPr lang="pt-BR" dirty="0"/>
              <a:t>aprofunda recessão </a:t>
            </a:r>
          </a:p>
          <a:p>
            <a:pPr>
              <a:lnSpc>
                <a:spcPct val="80000"/>
              </a:lnSpc>
            </a:pPr>
            <a:r>
              <a:rPr lang="pt-BR" dirty="0"/>
              <a:t>Desde 75/76 </a:t>
            </a:r>
          </a:p>
          <a:p>
            <a:pPr lvl="1">
              <a:lnSpc>
                <a:spcPct val="80000"/>
              </a:lnSpc>
            </a:pPr>
            <a:r>
              <a:rPr lang="pt-BR" dirty="0"/>
              <a:t> reação a desemprego crescente - expansão monetária (EUA)</a:t>
            </a:r>
          </a:p>
          <a:p>
            <a:pPr>
              <a:lnSpc>
                <a:spcPct val="80000"/>
              </a:lnSpc>
            </a:pPr>
            <a:r>
              <a:rPr lang="pt-BR" dirty="0"/>
              <a:t>Visão geral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sistema de cambio flutuante permitiu a cada um se ajustar ao problema do 1º choque do petróleo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 Gremaud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126AD-77BC-407D-8C91-FD263F78EDE5}" type="slidenum">
              <a:rPr lang="pt-BR"/>
              <a:pPr/>
              <a:t>19</a:t>
            </a:fld>
            <a:endParaRPr lang="pt-BR"/>
          </a:p>
        </p:txBody>
      </p:sp>
      <p:sp>
        <p:nvSpPr>
          <p:cNvPr id="21506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dólar fraco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Governo norte americano - política monetária para promover recuperação mais rápida</a:t>
            </a:r>
          </a:p>
          <a:p>
            <a:pPr lvl="1"/>
            <a:r>
              <a:rPr lang="pt-BR"/>
              <a:t>problemas desemprego mais baixo, porém inflação mais alta</a:t>
            </a:r>
          </a:p>
          <a:p>
            <a:pPr lvl="2"/>
            <a:r>
              <a:rPr lang="pt-BR"/>
              <a:t>expectativa de desvalorização futura</a:t>
            </a:r>
          </a:p>
          <a:p>
            <a:pPr lvl="1"/>
            <a:r>
              <a:rPr lang="pt-BR"/>
              <a:t>déficit conta corrente</a:t>
            </a:r>
          </a:p>
          <a:p>
            <a:r>
              <a:rPr lang="pt-BR"/>
              <a:t>Desvalorização dólar 76-79</a:t>
            </a:r>
          </a:p>
          <a:p>
            <a:pPr lvl="1"/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>
            <a:extLst>
              <a:ext uri="{FF2B5EF4-FFF2-40B4-BE49-F238E27FC236}">
                <a16:creationId xmlns:a16="http://schemas.microsoft.com/office/drawing/2014/main" id="{3EF10452-5693-4805-A58E-CF723CEEF843}"/>
              </a:ext>
            </a:extLst>
          </p:cNvPr>
          <p:cNvGraphicFramePr>
            <a:graphicFrameLocks noChangeAspect="1"/>
          </p:cNvGraphicFramePr>
          <p:nvPr>
            <p:ph type="tbl" idx="4294967295"/>
          </p:nvPr>
        </p:nvGraphicFramePr>
        <p:xfrm>
          <a:off x="0" y="0"/>
          <a:ext cx="9144000" cy="1015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Documento" r:id="rId4" imgW="7763121" imgH="8087467" progId="Word.Document.8">
                  <p:embed/>
                </p:oleObj>
              </mc:Choice>
              <mc:Fallback>
                <p:oleObj name="Documento" r:id="rId4" imgW="7763121" imgH="8087467" progId="Word.Document.8">
                  <p:embed/>
                  <p:pic>
                    <p:nvPicPr>
                      <p:cNvPr id="22530" name="Object 2">
                        <a:extLst>
                          <a:ext uri="{FF2B5EF4-FFF2-40B4-BE49-F238E27FC236}">
                            <a16:creationId xmlns:a16="http://schemas.microsoft.com/office/drawing/2014/main" id="{3EF10452-5693-4805-A58E-CF723CEEF84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10153650"/>
                      </a:xfrm>
                      <a:prstGeom prst="rect">
                        <a:avLst/>
                      </a:prstGeom>
                      <a:solidFill>
                        <a:srgbClr val="0066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1" name="Text Box 3">
            <a:extLst>
              <a:ext uri="{FF2B5EF4-FFF2-40B4-BE49-F238E27FC236}">
                <a16:creationId xmlns:a16="http://schemas.microsoft.com/office/drawing/2014/main" id="{3996AE14-5270-43CF-8431-C64F0C77E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3068638"/>
            <a:ext cx="1584325" cy="488950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600" b="1">
                <a:solidFill>
                  <a:srgbClr val="000000"/>
                </a:solidFill>
                <a:latin typeface="Times New Roman" panose="02020603050405020304" pitchFamily="18" charset="0"/>
              </a:rPr>
              <a:t>Controles</a:t>
            </a:r>
          </a:p>
        </p:txBody>
      </p:sp>
    </p:spTree>
    <p:extLst>
      <p:ext uri="{BB962C8B-B14F-4D97-AF65-F5344CB8AC3E}">
        <p14:creationId xmlns:p14="http://schemas.microsoft.com/office/powerpoint/2010/main" val="1863224086"/>
      </p:ext>
    </p:extLst>
  </p:cSld>
  <p:clrMapOvr>
    <a:masterClrMapping/>
  </p:clrMapOvr>
  <p:transition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 Gremaud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9407-D71C-4443-ADF9-EB78F528906F}" type="slidenum">
              <a:rPr lang="pt-BR"/>
              <a:pPr/>
              <a:t>20</a:t>
            </a:fld>
            <a:endParaRPr lang="pt-BR"/>
          </a:p>
        </p:txBody>
      </p:sp>
      <p:sp>
        <p:nvSpPr>
          <p:cNvPr id="19458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t-BR"/>
              <a:t>Choque do Petróleo e países em desenvolvimento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Maioria dos países em desenvolvimento</a:t>
            </a:r>
          </a:p>
          <a:p>
            <a:pPr lvl="1"/>
            <a:r>
              <a:rPr lang="pt-BR"/>
              <a:t>não ajuste de gastos</a:t>
            </a:r>
          </a:p>
          <a:p>
            <a:pPr lvl="1"/>
            <a:r>
              <a:rPr lang="pt-BR"/>
              <a:t>recessão mais branda (ou não existe)</a:t>
            </a:r>
          </a:p>
          <a:p>
            <a:pPr lvl="1"/>
            <a:r>
              <a:rPr lang="pt-BR"/>
              <a:t>financiamento do déficit Balanço de Pagamentos</a:t>
            </a:r>
          </a:p>
          <a:p>
            <a:pPr lvl="2"/>
            <a:r>
              <a:rPr lang="pt-BR"/>
              <a:t>afrouxamento das regras de contenção dos fluxos de capitais países centrais</a:t>
            </a:r>
          </a:p>
          <a:p>
            <a:pPr lvl="1"/>
            <a:r>
              <a:rPr lang="pt-BR"/>
              <a:t>severidade da crise mundial diminuída por atitude dos países em desenvolvimento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 Gremaud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2B8F9-8EBB-46BA-B729-75222BB5128C}" type="slidenum">
              <a:rPr lang="pt-BR"/>
              <a:pPr/>
              <a:t>21</a:t>
            </a:fld>
            <a:endParaRPr lang="pt-BR"/>
          </a:p>
        </p:txBody>
      </p:sp>
      <p:sp>
        <p:nvSpPr>
          <p:cNvPr id="22530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/>
              <a:t>Dólar forte e Recessão 81/82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t-BR" dirty="0"/>
              <a:t>2º choque do petróleo</a:t>
            </a:r>
          </a:p>
          <a:p>
            <a:pPr lvl="1">
              <a:lnSpc>
                <a:spcPct val="80000"/>
              </a:lnSpc>
            </a:pPr>
            <a:r>
              <a:rPr lang="pt-BR" dirty="0"/>
              <a:t>novo choque inflacionário e nos BP</a:t>
            </a:r>
          </a:p>
          <a:p>
            <a:pPr lvl="1">
              <a:lnSpc>
                <a:spcPct val="80000"/>
              </a:lnSpc>
            </a:pPr>
            <a:r>
              <a:rPr lang="pt-BR" dirty="0"/>
              <a:t>Reação política monetária </a:t>
            </a:r>
            <a:r>
              <a:rPr lang="pt-BR" dirty="0" err="1"/>
              <a:t>contracionista</a:t>
            </a:r>
            <a:endParaRPr lang="pt-BR" dirty="0"/>
          </a:p>
          <a:p>
            <a:pPr>
              <a:lnSpc>
                <a:spcPct val="80000"/>
              </a:lnSpc>
            </a:pPr>
            <a:r>
              <a:rPr lang="pt-BR" dirty="0"/>
              <a:t>Paul </a:t>
            </a:r>
            <a:r>
              <a:rPr lang="pt-BR" dirty="0" err="1"/>
              <a:t>Volker</a:t>
            </a:r>
            <a:r>
              <a:rPr lang="pt-BR" dirty="0"/>
              <a:t> - FED</a:t>
            </a:r>
          </a:p>
          <a:p>
            <a:pPr lvl="1">
              <a:lnSpc>
                <a:spcPct val="80000"/>
              </a:lnSpc>
            </a:pPr>
            <a:r>
              <a:rPr lang="pt-BR" dirty="0"/>
              <a:t>alteração radical da política monetária norte-americana</a:t>
            </a:r>
          </a:p>
          <a:p>
            <a:pPr lvl="2">
              <a:lnSpc>
                <a:spcPct val="80000"/>
              </a:lnSpc>
            </a:pPr>
            <a:r>
              <a:rPr lang="pt-BR" b="1" dirty="0"/>
              <a:t>contenção monetária, elevação da taxa de juros</a:t>
            </a:r>
          </a:p>
          <a:p>
            <a:pPr lvl="2">
              <a:lnSpc>
                <a:spcPct val="80000"/>
              </a:lnSpc>
            </a:pPr>
            <a:r>
              <a:rPr lang="pt-BR" b="1" dirty="0"/>
              <a:t>Objetivos: conter inflação, atrair fluxos de capitais</a:t>
            </a:r>
          </a:p>
          <a:p>
            <a:pPr lvl="2">
              <a:lnSpc>
                <a:spcPct val="80000"/>
              </a:lnSpc>
            </a:pPr>
            <a:r>
              <a:rPr lang="pt-BR" b="1" dirty="0"/>
              <a:t>recessão, valorização cambial EUA</a:t>
            </a:r>
            <a:endParaRPr lang="pt-BR" dirty="0"/>
          </a:p>
          <a:p>
            <a:pPr lvl="1">
              <a:lnSpc>
                <a:spcPct val="80000"/>
              </a:lnSpc>
            </a:pPr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 Gremaud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6868-D4FE-4D7C-A5D2-E5128805CD12}" type="slidenum">
              <a:rPr lang="pt-BR"/>
              <a:pPr/>
              <a:t>22</a:t>
            </a:fld>
            <a:endParaRPr lang="pt-BR"/>
          </a:p>
        </p:txBody>
      </p:sp>
      <p:sp>
        <p:nvSpPr>
          <p:cNvPr id="23554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pt-BR"/>
              <a:t>Recuperação 83/85 e o protecionismo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55672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pt-BR" dirty="0"/>
              <a:t>Reagan - corte de impostos, mas ampliação de gastos com defesa - duplo efeito sobre recuperação da economia</a:t>
            </a:r>
          </a:p>
          <a:p>
            <a:pPr>
              <a:lnSpc>
                <a:spcPct val="80000"/>
              </a:lnSpc>
            </a:pPr>
            <a:r>
              <a:rPr lang="pt-BR" dirty="0"/>
              <a:t>continuidade da valorização do dólar –</a:t>
            </a:r>
          </a:p>
          <a:p>
            <a:pPr lvl="1">
              <a:lnSpc>
                <a:spcPct val="80000"/>
              </a:lnSpc>
            </a:pPr>
            <a:r>
              <a:rPr lang="pt-BR" dirty="0"/>
              <a:t>efeito inicial positivo sobre outros países</a:t>
            </a:r>
          </a:p>
          <a:p>
            <a:pPr>
              <a:lnSpc>
                <a:spcPct val="80000"/>
              </a:lnSpc>
            </a:pPr>
            <a:r>
              <a:rPr lang="pt-BR" dirty="0"/>
              <a:t>mas problema inflacionário  - conflito de políticas internacionais</a:t>
            </a:r>
          </a:p>
          <a:p>
            <a:pPr>
              <a:lnSpc>
                <a:spcPct val="80000"/>
              </a:lnSpc>
            </a:pPr>
            <a:r>
              <a:rPr lang="pt-BR" dirty="0"/>
              <a:t>Crise econômica e Ascensão do protecionismo</a:t>
            </a:r>
          </a:p>
          <a:p>
            <a:pPr>
              <a:lnSpc>
                <a:spcPct val="80000"/>
              </a:lnSpc>
            </a:pPr>
            <a:r>
              <a:rPr lang="pt-BR" dirty="0"/>
              <a:t>afrouxa política monetária (EUA e outros)</a:t>
            </a:r>
          </a:p>
          <a:p>
            <a:pPr>
              <a:lnSpc>
                <a:spcPct val="80000"/>
              </a:lnSpc>
            </a:pPr>
            <a:r>
              <a:rPr lang="pt-BR" dirty="0"/>
              <a:t>problemas: confiança (déficit) e distributivo</a:t>
            </a:r>
          </a:p>
          <a:p>
            <a:pPr lvl="1">
              <a:lnSpc>
                <a:spcPct val="80000"/>
              </a:lnSpc>
            </a:pPr>
            <a:r>
              <a:rPr lang="pt-BR" dirty="0"/>
              <a:t>política protecionista é demandada e referendada no Congresso</a:t>
            </a:r>
          </a:p>
          <a:p>
            <a:pPr lvl="1">
              <a:lnSpc>
                <a:spcPct val="80000"/>
              </a:lnSpc>
            </a:pPr>
            <a:r>
              <a:rPr lang="pt-BR" dirty="0"/>
              <a:t>medo de desvalorização abrupta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 Gremaud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CE32-9053-4143-B215-83BEA91702C1}" type="slidenum">
              <a:rPr lang="pt-BR"/>
              <a:pPr/>
              <a:t>23</a:t>
            </a:fld>
            <a:endParaRPr lang="pt-BR"/>
          </a:p>
        </p:txBody>
      </p:sp>
      <p:sp>
        <p:nvSpPr>
          <p:cNvPr id="25602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Do Plaza ao Louvre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77200" cy="4191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pt-BR" dirty="0"/>
              <a:t>G5 se reúne (Plaza - 1985) - promover desvalorização do dólar 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mudança importante 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reversão controlada da tendência do dólar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cooperação no mercado cambial</a:t>
            </a:r>
          </a:p>
          <a:p>
            <a:pPr>
              <a:lnSpc>
                <a:spcPct val="90000"/>
              </a:lnSpc>
            </a:pPr>
            <a:r>
              <a:rPr lang="pt-BR" dirty="0"/>
              <a:t>Novo encontro (Louvre - 4/1987) - estabilizar taxas de cambio banda de 9 % - outubro crise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dificuldades para manter faixa ou faixas mudam?</a:t>
            </a:r>
          </a:p>
          <a:p>
            <a:pPr lvl="2">
              <a:lnSpc>
                <a:spcPct val="90000"/>
              </a:lnSpc>
            </a:pPr>
            <a:r>
              <a:rPr lang="pt-BR" dirty="0"/>
              <a:t>impotência das autoridades ou problemas nacionais?</a:t>
            </a:r>
          </a:p>
          <a:p>
            <a:pPr lvl="2">
              <a:lnSpc>
                <a:spcPct val="90000"/>
              </a:lnSpc>
            </a:pPr>
            <a:r>
              <a:rPr lang="pt-BR" dirty="0"/>
              <a:t>se não faixas - oscilações ainda maiores</a:t>
            </a:r>
          </a:p>
          <a:p>
            <a:pPr lvl="2">
              <a:lnSpc>
                <a:spcPct val="90000"/>
              </a:lnSpc>
            </a:pPr>
            <a:r>
              <a:rPr lang="pt-BR" dirty="0"/>
              <a:t>intervenções vão além do mercado cambial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 Gremaud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32F19-C464-4EC8-B7E5-E05F9165EBF7}" type="slidenum">
              <a:rPr lang="pt-BR"/>
              <a:pPr/>
              <a:t>24</a:t>
            </a:fld>
            <a:endParaRPr lang="pt-BR"/>
          </a:p>
        </p:txBody>
      </p:sp>
      <p:sp>
        <p:nvSpPr>
          <p:cNvPr id="30722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As transformações do Sistema Financeiro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 Crise da Dívida - 80’s</a:t>
            </a:r>
          </a:p>
          <a:p>
            <a:pPr lvl="1"/>
            <a:r>
              <a:rPr lang="pt-BR"/>
              <a:t>Reversão da política monetária EUA</a:t>
            </a:r>
          </a:p>
          <a:p>
            <a:pPr lvl="2"/>
            <a:r>
              <a:rPr lang="pt-BR"/>
              <a:t>inverter fluxo de capitais</a:t>
            </a:r>
          </a:p>
          <a:p>
            <a:pPr lvl="2"/>
            <a:r>
              <a:rPr lang="pt-BR"/>
              <a:t>controle da inflação</a:t>
            </a:r>
          </a:p>
          <a:p>
            <a:pPr lvl="1"/>
            <a:r>
              <a:rPr lang="pt-BR"/>
              <a:t>Conseqüência:</a:t>
            </a:r>
          </a:p>
          <a:p>
            <a:pPr lvl="1">
              <a:buFont typeface="Symbol" pitchFamily="18" charset="2"/>
              <a:buChar char="Þ"/>
            </a:pPr>
            <a:r>
              <a:rPr lang="pt-BR"/>
              <a:t>  3º Mundo: Moratória/Recessão</a:t>
            </a:r>
          </a:p>
          <a:p>
            <a:pPr lvl="1">
              <a:buFont typeface="Symbol" pitchFamily="18" charset="2"/>
              <a:buChar char="Þ"/>
            </a:pPr>
            <a:r>
              <a:rPr lang="pt-BR"/>
              <a:t> Bancos - problema:</a:t>
            </a:r>
          </a:p>
          <a:p>
            <a:pPr lvl="2">
              <a:buFont typeface="Symbol" pitchFamily="18" charset="2"/>
              <a:buChar char="·"/>
            </a:pPr>
            <a:r>
              <a:rPr lang="pt-BR"/>
              <a:t> default/rolagem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bldLvl="2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 Gremaud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7EADF-1A90-4C42-BBCC-7857D72BD386}" type="slidenum">
              <a:rPr lang="pt-BR"/>
              <a:pPr/>
              <a:t>25</a:t>
            </a:fld>
            <a:endParaRPr lang="pt-BR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Alterações ao longo da década de 80</a:t>
            </a:r>
          </a:p>
          <a:p>
            <a:pPr>
              <a:buFont typeface="Monotype Sorts" pitchFamily="2" charset="2"/>
              <a:buBlip>
                <a:blip r:embed="rId2"/>
              </a:buBlip>
            </a:pPr>
            <a:r>
              <a:rPr lang="pt-BR"/>
              <a:t> Ampliação da Concorrência:</a:t>
            </a:r>
          </a:p>
          <a:p>
            <a:pPr lvl="1">
              <a:buFont typeface="Monotype Sorts" pitchFamily="2" charset="2"/>
              <a:buChar char="X"/>
            </a:pPr>
            <a:r>
              <a:rPr lang="pt-BR"/>
              <a:t> Bancos:</a:t>
            </a:r>
          </a:p>
          <a:p>
            <a:pPr lvl="2">
              <a:buFont typeface="Monotype Sorts" pitchFamily="2" charset="2"/>
              <a:buChar char="X"/>
            </a:pPr>
            <a:r>
              <a:rPr lang="pt-BR"/>
              <a:t>fuga de poupadores - diminuição do funding</a:t>
            </a:r>
          </a:p>
          <a:p>
            <a:pPr lvl="2">
              <a:buFont typeface="Monotype Sorts" pitchFamily="2" charset="2"/>
              <a:buChar char="X"/>
            </a:pPr>
            <a:r>
              <a:rPr lang="pt-BR"/>
              <a:t>fuga de tomadores - aumento do custo;</a:t>
            </a:r>
          </a:p>
          <a:p>
            <a:pPr lvl="2">
              <a:buFont typeface="Monotype Sorts" pitchFamily="2" charset="2"/>
              <a:buNone/>
            </a:pPr>
            <a:r>
              <a:rPr lang="pt-BR"/>
              <a:t>    ajustes contábeis: aumento de provisão,  diminuição de alavancagem</a:t>
            </a:r>
          </a:p>
          <a:p>
            <a:pPr lvl="1">
              <a:buFont typeface="Monotype Sorts" pitchFamily="2" charset="2"/>
              <a:buChar char="X"/>
            </a:pPr>
            <a:r>
              <a:rPr lang="pt-BR"/>
              <a:t>Investidores Institucionais - entram na disputa</a:t>
            </a:r>
          </a:p>
        </p:txBody>
      </p:sp>
      <p:sp>
        <p:nvSpPr>
          <p:cNvPr id="31747" name="Rectangle 3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As transformações do Sistema Financeiro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build="p" bldLvl="2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 Gremaud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9E65-27BF-4554-A880-46E88CF7925D}" type="slidenum">
              <a:rPr lang="pt-BR"/>
              <a:pPr/>
              <a:t>26</a:t>
            </a:fld>
            <a:endParaRPr lang="pt-BR"/>
          </a:p>
        </p:txBody>
      </p:sp>
      <p:sp>
        <p:nvSpPr>
          <p:cNvPr id="32770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As transformações do Sistema Financeiro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Diminuição da participação dos bancos e das operações tradicionais de crédito</a:t>
            </a:r>
          </a:p>
          <a:p>
            <a:r>
              <a:rPr lang="pt-BR"/>
              <a:t>dinamização do mercado de capitais e da industria de fundos</a:t>
            </a:r>
          </a:p>
          <a:p>
            <a:r>
              <a:rPr lang="pt-BR"/>
              <a:t>diminuição das margens, elevação do risco</a:t>
            </a:r>
          </a:p>
          <a:p>
            <a:r>
              <a:rPr lang="pt-BR"/>
              <a:t>aumento da volatilidade </a:t>
            </a:r>
          </a:p>
          <a:p>
            <a:r>
              <a:rPr lang="pt-BR"/>
              <a:t>internacionalização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 Gremaud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9394B-7EA9-4821-B124-1C2521C8C37C}" type="slidenum">
              <a:rPr lang="pt-BR"/>
              <a:pPr/>
              <a:t>27</a:t>
            </a:fld>
            <a:endParaRPr lang="pt-BR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  <a:buFont typeface="Monotype Sorts" pitchFamily="2" charset="2"/>
              <a:buBlip>
                <a:blip r:embed="rId2"/>
              </a:buBlip>
            </a:pPr>
            <a:r>
              <a:rPr lang="pt-BR"/>
              <a:t>Desregulamentação</a:t>
            </a:r>
          </a:p>
          <a:p>
            <a:pPr lvl="1">
              <a:lnSpc>
                <a:spcPct val="110000"/>
              </a:lnSpc>
              <a:buFont typeface="Monotype Sorts" pitchFamily="2" charset="2"/>
              <a:buChar char="H"/>
            </a:pPr>
            <a:r>
              <a:rPr lang="pt-BR"/>
              <a:t>bancos diversificam ação</a:t>
            </a:r>
          </a:p>
          <a:p>
            <a:pPr lvl="1">
              <a:lnSpc>
                <a:spcPct val="110000"/>
              </a:lnSpc>
              <a:buFont typeface="Monotype Sorts" pitchFamily="2" charset="2"/>
              <a:buChar char="H"/>
            </a:pPr>
            <a:r>
              <a:rPr lang="pt-BR"/>
              <a:t>legalização operações fora balanço</a:t>
            </a:r>
          </a:p>
          <a:p>
            <a:pPr lvl="1">
              <a:lnSpc>
                <a:spcPct val="110000"/>
              </a:lnSpc>
              <a:buFont typeface="Monotype Sorts" pitchFamily="2" charset="2"/>
              <a:buChar char="H"/>
            </a:pPr>
            <a:r>
              <a:rPr lang="pt-BR"/>
              <a:t>abertura de novos mercados</a:t>
            </a:r>
          </a:p>
          <a:p>
            <a:pPr>
              <a:lnSpc>
                <a:spcPct val="110000"/>
              </a:lnSpc>
              <a:buFont typeface="Monotype Sorts" pitchFamily="2" charset="2"/>
              <a:buBlip>
                <a:blip r:embed="rId2"/>
              </a:buBlip>
            </a:pPr>
            <a:r>
              <a:rPr lang="pt-BR"/>
              <a:t>Inovações financeiras</a:t>
            </a:r>
          </a:p>
          <a:p>
            <a:pPr lvl="1">
              <a:lnSpc>
                <a:spcPct val="110000"/>
              </a:lnSpc>
              <a:buFont typeface="Monotype Sorts" pitchFamily="2" charset="2"/>
              <a:buChar char="Z"/>
            </a:pPr>
            <a:r>
              <a:rPr lang="pt-BR"/>
              <a:t>securitização</a:t>
            </a:r>
          </a:p>
          <a:p>
            <a:pPr lvl="1">
              <a:lnSpc>
                <a:spcPct val="110000"/>
              </a:lnSpc>
              <a:buFont typeface="Monotype Sorts" pitchFamily="2" charset="2"/>
              <a:buChar char="Z"/>
            </a:pPr>
            <a:r>
              <a:rPr lang="pt-BR"/>
              <a:t>derivativos</a:t>
            </a:r>
          </a:p>
          <a:p>
            <a:pPr lvl="1">
              <a:buFont typeface="Monotype Sorts" pitchFamily="2" charset="2"/>
              <a:buChar char="H"/>
            </a:pPr>
            <a:endParaRPr lang="pt-BR"/>
          </a:p>
          <a:p>
            <a:pPr lvl="1">
              <a:buFont typeface="Monotype Sorts" pitchFamily="2" charset="2"/>
              <a:buChar char="H"/>
            </a:pPr>
            <a:endParaRPr lang="pt-BR"/>
          </a:p>
        </p:txBody>
      </p:sp>
      <p:sp>
        <p:nvSpPr>
          <p:cNvPr id="33795" name="Rectangle 3" descr="Large confetti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As transformações do Sistema Financeiro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build="p" bldLvl="2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 Gremaud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9E43-9CF7-4148-ADF8-40CA70556530}" type="slidenum">
              <a:rPr lang="pt-BR"/>
              <a:pPr/>
              <a:t>28</a:t>
            </a:fld>
            <a:endParaRPr lang="pt-BR"/>
          </a:p>
        </p:txBody>
      </p:sp>
      <p:sp>
        <p:nvSpPr>
          <p:cNvPr id="24578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Um Balanço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91000"/>
          </a:xfrm>
        </p:spPr>
        <p:txBody>
          <a:bodyPr/>
          <a:lstStyle/>
          <a:p>
            <a:r>
              <a:rPr lang="pt-BR"/>
              <a:t>Simetria</a:t>
            </a:r>
          </a:p>
          <a:p>
            <a:pPr lvl="1"/>
            <a:r>
              <a:rPr lang="pt-BR"/>
              <a:t>assimetria permaneceu - problema é dólar como meio de pagamento - recessão do início dos 80</a:t>
            </a:r>
          </a:p>
          <a:p>
            <a:r>
              <a:rPr lang="pt-BR"/>
              <a:t>autonomia de política monetária</a:t>
            </a:r>
          </a:p>
          <a:p>
            <a:pPr lvl="1"/>
            <a:r>
              <a:rPr lang="pt-BR"/>
              <a:t>existe maior autonomia - diferencial de inflação</a:t>
            </a:r>
          </a:p>
          <a:p>
            <a:pPr lvl="1"/>
            <a:r>
              <a:rPr lang="pt-BR"/>
              <a:t>mas não há isolamento transmissões continuam existindo</a:t>
            </a:r>
          </a:p>
          <a:p>
            <a:pPr lvl="1"/>
            <a:r>
              <a:rPr lang="pt-BR"/>
              <a:t>taxa de cambio não indiferente - manutenção de reservas, política condicionada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 Gremaud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34C35-5BDD-4A25-AC57-C5B0CC17A3FA}" type="slidenum">
              <a:rPr lang="pt-BR"/>
              <a:pPr/>
              <a:t>29</a:t>
            </a:fld>
            <a:endParaRPr lang="pt-BR"/>
          </a:p>
        </p:txBody>
      </p:sp>
      <p:sp>
        <p:nvSpPr>
          <p:cNvPr id="26626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Um Balanço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Ajustes automáticos</a:t>
            </a:r>
          </a:p>
          <a:p>
            <a:pPr lvl="1"/>
            <a:r>
              <a:rPr lang="pt-BR"/>
              <a:t>cambio fixo não resiste a choque do Petróleo</a:t>
            </a:r>
          </a:p>
          <a:p>
            <a:pPr lvl="1"/>
            <a:r>
              <a:rPr lang="pt-BR"/>
              <a:t>só com controles cambiais fortes - implica em dificultar mercado internacional de capital</a:t>
            </a:r>
          </a:p>
          <a:p>
            <a:r>
              <a:rPr lang="pt-BR"/>
              <a:t>Disciplina</a:t>
            </a:r>
          </a:p>
          <a:p>
            <a:pPr lvl="1"/>
            <a:r>
              <a:rPr lang="pt-BR"/>
              <a:t>problemas com inflação anos 70, depois diminui, existe outros controles sobre política econômica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Crise de BW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824536"/>
          </a:xfrm>
        </p:spPr>
        <p:txBody>
          <a:bodyPr>
            <a:normAutofit/>
          </a:bodyPr>
          <a:lstStyle/>
          <a:p>
            <a:r>
              <a:rPr lang="pt-BR" dirty="0"/>
              <a:t>Diminuição dos controles sobre fluxos de capitais</a:t>
            </a:r>
          </a:p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 Gremaud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E71DA-5D86-44C0-8EF3-409CF893E94C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 Gremaud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4E917-ACDE-4B28-8905-BD37EB9C4825}" type="slidenum">
              <a:rPr lang="pt-BR"/>
              <a:pPr/>
              <a:t>30</a:t>
            </a:fld>
            <a:endParaRPr lang="pt-BR"/>
          </a:p>
        </p:txBody>
      </p:sp>
      <p:sp>
        <p:nvSpPr>
          <p:cNvPr id="27650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Um Balanço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t-BR"/>
              <a:t>Especulação</a:t>
            </a:r>
          </a:p>
          <a:p>
            <a:pPr lvl="1">
              <a:lnSpc>
                <a:spcPct val="80000"/>
              </a:lnSpc>
            </a:pPr>
            <a:r>
              <a:rPr lang="pt-BR"/>
              <a:t>volatilidade no curto prazo grande</a:t>
            </a:r>
          </a:p>
          <a:p>
            <a:pPr lvl="1">
              <a:lnSpc>
                <a:spcPct val="80000"/>
              </a:lnSpc>
            </a:pPr>
            <a:r>
              <a:rPr lang="pt-BR"/>
              <a:t>tendência de longo prazo Ok </a:t>
            </a:r>
          </a:p>
          <a:p>
            <a:pPr lvl="1">
              <a:lnSpc>
                <a:spcPct val="80000"/>
              </a:lnSpc>
            </a:pPr>
            <a:r>
              <a:rPr lang="pt-BR"/>
              <a:t>não espiral inflação-cambio </a:t>
            </a:r>
          </a:p>
          <a:p>
            <a:pPr>
              <a:lnSpc>
                <a:spcPct val="80000"/>
              </a:lnSpc>
            </a:pPr>
            <a:r>
              <a:rPr lang="pt-BR"/>
              <a:t>Comércio e Investimentos internacionais</a:t>
            </a:r>
          </a:p>
          <a:p>
            <a:pPr lvl="1">
              <a:lnSpc>
                <a:spcPct val="80000"/>
              </a:lnSpc>
            </a:pPr>
            <a:r>
              <a:rPr lang="pt-BR"/>
              <a:t>Investimentos não problemas</a:t>
            </a:r>
          </a:p>
          <a:p>
            <a:pPr lvl="1">
              <a:lnSpc>
                <a:spcPct val="80000"/>
              </a:lnSpc>
            </a:pPr>
            <a:r>
              <a:rPr lang="pt-BR"/>
              <a:t>comércio - complicado (algum problema)</a:t>
            </a:r>
          </a:p>
          <a:p>
            <a:pPr>
              <a:lnSpc>
                <a:spcPct val="80000"/>
              </a:lnSpc>
            </a:pPr>
            <a:r>
              <a:rPr lang="pt-BR"/>
              <a:t>Coordenação </a:t>
            </a:r>
          </a:p>
          <a:p>
            <a:pPr lvl="1">
              <a:lnSpc>
                <a:spcPct val="80000"/>
              </a:lnSpc>
            </a:pPr>
            <a:r>
              <a:rPr lang="pt-BR"/>
              <a:t>não coordenação</a:t>
            </a:r>
          </a:p>
          <a:p>
            <a:pPr lvl="1">
              <a:lnSpc>
                <a:spcPct val="80000"/>
              </a:lnSpc>
            </a:pPr>
            <a:r>
              <a:rPr lang="pt-BR"/>
              <a:t>dificuldade na sua promoção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 Gremaud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EC1A-52C8-4A82-9472-650619729A91}" type="slidenum">
              <a:rPr lang="pt-BR"/>
              <a:pPr/>
              <a:t>31</a:t>
            </a:fld>
            <a:endParaRPr lang="pt-BR"/>
          </a:p>
        </p:txBody>
      </p:sp>
      <p:sp>
        <p:nvSpPr>
          <p:cNvPr id="41986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Países em desenvolvimento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77200" cy="4343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/>
              <a:t>Mais restrição à flutuação</a:t>
            </a:r>
          </a:p>
          <a:p>
            <a:pPr lvl="1">
              <a:lnSpc>
                <a:spcPct val="80000"/>
              </a:lnSpc>
            </a:pPr>
            <a:r>
              <a:rPr lang="pt-BR"/>
              <a:t>maior vulnerabilidade/importância  da conta comercial</a:t>
            </a:r>
          </a:p>
          <a:p>
            <a:pPr lvl="1">
              <a:lnSpc>
                <a:spcPct val="80000"/>
              </a:lnSpc>
            </a:pPr>
            <a:r>
              <a:rPr lang="pt-BR"/>
              <a:t>inicio manutenção de controles - liberdade pouco a pouco - em parte contida nos anos 80</a:t>
            </a:r>
          </a:p>
          <a:p>
            <a:pPr lvl="1">
              <a:lnSpc>
                <a:spcPct val="80000"/>
              </a:lnSpc>
            </a:pPr>
            <a:r>
              <a:rPr lang="pt-BR"/>
              <a:t>ligação cambio fixo - combate a inflação </a:t>
            </a:r>
          </a:p>
          <a:p>
            <a:pPr>
              <a:lnSpc>
                <a:spcPct val="80000"/>
              </a:lnSpc>
            </a:pPr>
            <a:r>
              <a:rPr lang="pt-BR"/>
              <a:t>Manutenção cambio fixo problemas</a:t>
            </a:r>
          </a:p>
          <a:p>
            <a:pPr lvl="1">
              <a:lnSpc>
                <a:spcPct val="80000"/>
              </a:lnSpc>
            </a:pPr>
            <a:r>
              <a:rPr lang="pt-BR"/>
              <a:t>valorização, perda de competitividade, abertura financeira</a:t>
            </a:r>
          </a:p>
          <a:p>
            <a:pPr lvl="1">
              <a:lnSpc>
                <a:spcPct val="80000"/>
              </a:lnSpc>
            </a:pPr>
            <a:r>
              <a:rPr lang="pt-BR"/>
              <a:t>alguns aprofundam - Currency Board. </a:t>
            </a:r>
          </a:p>
          <a:p>
            <a:pPr lvl="1">
              <a:lnSpc>
                <a:spcPct val="80000"/>
              </a:lnSpc>
            </a:pPr>
            <a:r>
              <a:rPr lang="pt-BR"/>
              <a:t>Maioria acaba mais cedo ou mais tarde flutuando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5"/>
          <p:cNvSpPr>
            <a:spLocks noGrp="1"/>
          </p:cNvSpPr>
          <p:nvPr>
            <p:ph type="title" idx="4294967295"/>
          </p:nvPr>
        </p:nvSpPr>
        <p:spPr>
          <a:xfrm>
            <a:off x="1547664" y="692696"/>
            <a:ext cx="5894784" cy="74295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Enfrentamento da Crise do PSI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86409" y="1916908"/>
            <a:ext cx="8080514" cy="38885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altLang="pt-BR" sz="2700" dirty="0">
                <a:solidFill>
                  <a:srgbClr val="0000FF"/>
                </a:solidFill>
              </a:rPr>
              <a:t>“Modelo burocrático-autoritário”</a:t>
            </a:r>
          </a:p>
          <a:p>
            <a:pPr lvl="1"/>
            <a:r>
              <a:rPr lang="pt-BR" altLang="pt-BR" sz="2400" dirty="0">
                <a:solidFill>
                  <a:srgbClr val="0000FF"/>
                </a:solidFill>
              </a:rPr>
              <a:t>Governos militares e questão do mercado </a:t>
            </a:r>
          </a:p>
          <a:p>
            <a:pPr lvl="2"/>
            <a:r>
              <a:rPr lang="pt-BR" altLang="pt-BR" sz="1800" dirty="0">
                <a:solidFill>
                  <a:srgbClr val="0000FF"/>
                </a:solidFill>
              </a:rPr>
              <a:t>Ampliação dos mercados sem redistribuição, via crédito - endividamento </a:t>
            </a:r>
          </a:p>
          <a:p>
            <a:pPr lvl="1"/>
            <a:r>
              <a:rPr lang="pt-BR" altLang="pt-BR" sz="2400" dirty="0">
                <a:solidFill>
                  <a:srgbClr val="0000FF"/>
                </a:solidFill>
              </a:rPr>
              <a:t>Aprofunda internacionalização</a:t>
            </a:r>
          </a:p>
          <a:p>
            <a:pPr lvl="2"/>
            <a:r>
              <a:rPr lang="pt-BR" altLang="pt-BR" sz="2100" dirty="0">
                <a:solidFill>
                  <a:srgbClr val="0000FF"/>
                </a:solidFill>
              </a:rPr>
              <a:t>Forte entrada de capitais – endividamento externo</a:t>
            </a:r>
          </a:p>
          <a:p>
            <a:pPr lvl="2"/>
            <a:r>
              <a:rPr lang="pt-BR" altLang="pt-BR" sz="2100" dirty="0">
                <a:solidFill>
                  <a:srgbClr val="0000FF"/>
                </a:solidFill>
              </a:rPr>
              <a:t>Reforço das Multinacionais </a:t>
            </a:r>
          </a:p>
          <a:p>
            <a:pPr lvl="1"/>
            <a:r>
              <a:rPr lang="pt-BR" altLang="pt-BR" sz="2400" dirty="0">
                <a:solidFill>
                  <a:srgbClr val="0000FF"/>
                </a:solidFill>
              </a:rPr>
              <a:t>Diversificação das fontes de dinamismo: promoção de exportações</a:t>
            </a:r>
          </a:p>
          <a:p>
            <a:pPr lvl="2"/>
            <a:r>
              <a:rPr lang="pt-BR" altLang="pt-BR" sz="2100" dirty="0">
                <a:solidFill>
                  <a:srgbClr val="0000FF"/>
                </a:solidFill>
              </a:rPr>
              <a:t>Muda politica cambial e de estimulo às exportações </a:t>
            </a:r>
          </a:p>
          <a:p>
            <a:pPr lvl="1"/>
            <a:r>
              <a:rPr lang="pt-BR" altLang="pt-BR" sz="2400" dirty="0">
                <a:solidFill>
                  <a:srgbClr val="0000FF"/>
                </a:solidFill>
              </a:rPr>
              <a:t>“Capitalismo de Estado”</a:t>
            </a:r>
          </a:p>
          <a:p>
            <a:pPr lvl="2"/>
            <a:r>
              <a:rPr lang="pt-BR" altLang="pt-BR" sz="2100" dirty="0">
                <a:solidFill>
                  <a:srgbClr val="0000FF"/>
                </a:solidFill>
              </a:rPr>
              <a:t>Politicas pro mercado  x intervencionismo </a:t>
            </a:r>
          </a:p>
        </p:txBody>
      </p:sp>
      <p:sp>
        <p:nvSpPr>
          <p:cNvPr id="32772" name="Espaço Reservado para Número de Slide 5"/>
          <p:cNvSpPr txBox="1">
            <a:spLocks noGrp="1"/>
          </p:cNvSpPr>
          <p:nvPr/>
        </p:nvSpPr>
        <p:spPr bwMode="auto">
          <a:xfrm>
            <a:off x="7315201" y="5712619"/>
            <a:ext cx="569119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539358B1-8D69-4CD6-B027-63293C3CDEE1}" type="slidenum">
              <a:rPr lang="pt-BR" altLang="pt-BR" sz="900">
                <a:solidFill>
                  <a:srgbClr val="307F93"/>
                </a:solidFill>
                <a:latin typeface="Tahoma" panose="020B0604030504040204" pitchFamily="34" charset="0"/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pt-BR" altLang="pt-BR" sz="900">
              <a:solidFill>
                <a:srgbClr val="307F93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7092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5"/>
          <p:cNvSpPr>
            <a:spLocks noGrp="1"/>
          </p:cNvSpPr>
          <p:nvPr>
            <p:ph type="title" idx="4294967295"/>
          </p:nvPr>
        </p:nvSpPr>
        <p:spPr>
          <a:xfrm>
            <a:off x="1624607" y="392715"/>
            <a:ext cx="5894784" cy="85725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pt-BR" sz="2925" b="1" dirty="0">
                <a:solidFill>
                  <a:schemeClr val="accent2">
                    <a:lumMod val="50000"/>
                  </a:schemeClr>
                </a:solidFill>
              </a:rPr>
              <a:t>Mudanças nos anos 1960 e 1970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746927"/>
            <a:ext cx="8352927" cy="4850425"/>
          </a:xfrm>
        </p:spPr>
        <p:txBody>
          <a:bodyPr>
            <a:normAutofit fontScale="92500" lnSpcReduction="10000"/>
          </a:bodyPr>
          <a:lstStyle/>
          <a:p>
            <a:r>
              <a:rPr lang="pt-BR" altLang="pt-BR" dirty="0">
                <a:solidFill>
                  <a:srgbClr val="0000FF"/>
                </a:solidFill>
              </a:rPr>
              <a:t>Políticas de estímulo às exportações</a:t>
            </a: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Desvalorizações cambiais</a:t>
            </a: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Incentivos fiscais e subsídios</a:t>
            </a: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Linhas de financiamento</a:t>
            </a: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Zonas Francas</a:t>
            </a: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Investimentos públicos</a:t>
            </a:r>
          </a:p>
          <a:p>
            <a:r>
              <a:rPr lang="pt-BR" altLang="pt-BR" b="1" dirty="0">
                <a:solidFill>
                  <a:srgbClr val="0000FF"/>
                </a:solidFill>
              </a:rPr>
              <a:t>Diferença fundamental em relação à Ásia:</a:t>
            </a:r>
          </a:p>
          <a:p>
            <a:pPr lvl="1"/>
            <a:r>
              <a:rPr lang="pt-BR" altLang="pt-BR" b="1" dirty="0">
                <a:solidFill>
                  <a:srgbClr val="0000FF"/>
                </a:solidFill>
              </a:rPr>
              <a:t>Exportações na AL tinham o papel de prover divisas, não ser a base de crescimento da economia como na </a:t>
            </a:r>
            <a:r>
              <a:rPr lang="pt-BR" altLang="pt-BR" b="1" dirty="0" err="1">
                <a:solidFill>
                  <a:srgbClr val="0000FF"/>
                </a:solidFill>
              </a:rPr>
              <a:t>Asia</a:t>
            </a:r>
            <a:endParaRPr lang="pt-BR" altLang="pt-BR" b="1" dirty="0">
              <a:solidFill>
                <a:srgbClr val="0000FF"/>
              </a:solidFill>
            </a:endParaRPr>
          </a:p>
          <a:p>
            <a:pPr lvl="1"/>
            <a:r>
              <a:rPr lang="pt-BR" altLang="pt-BR" b="1" dirty="0">
                <a:solidFill>
                  <a:srgbClr val="0000FF"/>
                </a:solidFill>
              </a:rPr>
              <a:t>AL: “drive exportador” relativo </a:t>
            </a:r>
          </a:p>
        </p:txBody>
      </p:sp>
      <p:sp>
        <p:nvSpPr>
          <p:cNvPr id="33796" name="Espaço Reservado para Número de Slide 5"/>
          <p:cNvSpPr txBox="1">
            <a:spLocks noGrp="1"/>
          </p:cNvSpPr>
          <p:nvPr/>
        </p:nvSpPr>
        <p:spPr bwMode="auto">
          <a:xfrm>
            <a:off x="7315201" y="5712619"/>
            <a:ext cx="569119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A09BB1B4-6372-466D-81B5-381D6E18DF8C}" type="slidenum">
              <a:rPr lang="pt-BR" altLang="pt-BR" sz="900">
                <a:solidFill>
                  <a:srgbClr val="307F93"/>
                </a:solidFill>
                <a:latin typeface="Tahoma" panose="020B0604030504040204" pitchFamily="34" charset="0"/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pt-BR" altLang="pt-BR" sz="900">
              <a:solidFill>
                <a:srgbClr val="307F93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4558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5"/>
          <p:cNvSpPr>
            <a:spLocks noGrp="1"/>
          </p:cNvSpPr>
          <p:nvPr>
            <p:ph type="title" idx="4294967295"/>
          </p:nvPr>
        </p:nvSpPr>
        <p:spPr>
          <a:xfrm>
            <a:off x="1704976" y="102393"/>
            <a:ext cx="5894784" cy="85725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pt-BR" sz="2925" b="1" dirty="0">
                <a:solidFill>
                  <a:schemeClr val="accent2">
                    <a:lumMod val="50000"/>
                  </a:schemeClr>
                </a:solidFill>
              </a:rPr>
              <a:t>Crise dos Anos 1980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3105" y="1700808"/>
            <a:ext cx="7938525" cy="5036863"/>
          </a:xfrm>
        </p:spPr>
        <p:txBody>
          <a:bodyPr>
            <a:normAutofit fontScale="92500" lnSpcReduction="10000"/>
          </a:bodyPr>
          <a:lstStyle/>
          <a:p>
            <a:r>
              <a:rPr lang="pt-BR" altLang="pt-BR" dirty="0">
                <a:solidFill>
                  <a:srgbClr val="0000FF"/>
                </a:solidFill>
              </a:rPr>
              <a:t>Crítica liberal: herança do PSI especialmente política comercial e intervenção  deficiente como causa do “atraso” latino-americano</a:t>
            </a: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Crise vem dos anos 70  em função</a:t>
            </a:r>
          </a:p>
          <a:p>
            <a:pPr lvl="2"/>
            <a:r>
              <a:rPr lang="pt-BR" altLang="pt-BR" dirty="0">
                <a:solidFill>
                  <a:srgbClr val="0000FF"/>
                </a:solidFill>
              </a:rPr>
              <a:t>Política cambial/tarifas alfandegárias</a:t>
            </a:r>
          </a:p>
          <a:p>
            <a:pPr lvl="2"/>
            <a:r>
              <a:rPr lang="pt-BR" altLang="pt-BR" dirty="0">
                <a:solidFill>
                  <a:srgbClr val="0000FF"/>
                </a:solidFill>
              </a:rPr>
              <a:t>Controles sobre as importações</a:t>
            </a:r>
          </a:p>
          <a:p>
            <a:pPr lvl="2"/>
            <a:r>
              <a:rPr lang="pt-BR" altLang="pt-BR" dirty="0">
                <a:solidFill>
                  <a:srgbClr val="0000FF"/>
                </a:solidFill>
              </a:rPr>
              <a:t>Intervencionismo estatal</a:t>
            </a:r>
          </a:p>
          <a:p>
            <a:r>
              <a:rPr lang="pt-BR" altLang="pt-BR" dirty="0">
                <a:solidFill>
                  <a:srgbClr val="0000FF"/>
                </a:solidFill>
              </a:rPr>
              <a:t>Tigres asiáticos:</a:t>
            </a: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Economias mais abertas e menor intervencionismo</a:t>
            </a: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Dinamismo econômico maior</a:t>
            </a: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Crise dos anos 80 foi menos grave</a:t>
            </a:r>
          </a:p>
        </p:txBody>
      </p:sp>
      <p:sp>
        <p:nvSpPr>
          <p:cNvPr id="34820" name="Espaço Reservado para Número de Slide 5"/>
          <p:cNvSpPr txBox="1">
            <a:spLocks noGrp="1"/>
          </p:cNvSpPr>
          <p:nvPr/>
        </p:nvSpPr>
        <p:spPr bwMode="auto">
          <a:xfrm>
            <a:off x="7315201" y="5712619"/>
            <a:ext cx="569119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06587C3D-8C18-43E8-B47B-A5E61675E002}" type="slidenum">
              <a:rPr lang="pt-BR" altLang="pt-BR" sz="900">
                <a:solidFill>
                  <a:srgbClr val="307F93"/>
                </a:solidFill>
                <a:latin typeface="Tahoma" panose="020B0604030504040204" pitchFamily="34" charset="0"/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pt-BR" altLang="pt-BR" sz="900">
              <a:solidFill>
                <a:srgbClr val="307F93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2177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pt-BR" sz="2925" b="1" dirty="0">
                <a:solidFill>
                  <a:schemeClr val="accent2">
                    <a:lumMod val="50000"/>
                  </a:schemeClr>
                </a:solidFill>
              </a:rPr>
              <a:t>Desempenho Econômico: AL, Extremo Oriente e Sul da Ásia:1960-1985</a:t>
            </a:r>
          </a:p>
        </p:txBody>
      </p:sp>
      <p:sp>
        <p:nvSpPr>
          <p:cNvPr id="35843" name="Espaço Reservado para Número de Slide 5"/>
          <p:cNvSpPr txBox="1">
            <a:spLocks noGrp="1"/>
          </p:cNvSpPr>
          <p:nvPr/>
        </p:nvSpPr>
        <p:spPr bwMode="auto">
          <a:xfrm>
            <a:off x="7315201" y="5712619"/>
            <a:ext cx="569119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589A7FE1-2B18-4500-BC1B-605A90B68343}" type="slidenum">
              <a:rPr lang="pt-BR" altLang="pt-BR" sz="900">
                <a:solidFill>
                  <a:srgbClr val="307F93"/>
                </a:solidFill>
                <a:latin typeface="Tahoma" panose="020B0604030504040204" pitchFamily="34" charset="0"/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pt-BR" altLang="pt-BR" sz="900">
              <a:solidFill>
                <a:srgbClr val="307F93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/>
          </p:nvPr>
        </p:nvGraphicFramePr>
        <p:xfrm>
          <a:off x="1318022" y="2443162"/>
          <a:ext cx="6281738" cy="3362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5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8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9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9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9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39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9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99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998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79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857915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Região</a:t>
                      </a:r>
                    </a:p>
                  </a:txBody>
                  <a:tcPr marL="68570" marR="68570" marT="34285" marB="34285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Taxas</a:t>
                      </a:r>
                      <a:r>
                        <a:rPr lang="pt-BR" sz="1400" baseline="0" dirty="0">
                          <a:solidFill>
                            <a:schemeClr val="tx1"/>
                          </a:solidFill>
                        </a:rPr>
                        <a:t> de Crescimento do PIB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70" marR="68570" marT="34285" marB="34285"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Inflação</a:t>
                      </a:r>
                    </a:p>
                  </a:txBody>
                  <a:tcPr marL="68570" marR="68570" marT="34285" marB="34285"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Dívida Externa/PIB</a:t>
                      </a:r>
                    </a:p>
                  </a:txBody>
                  <a:tcPr marL="68570" marR="68570" marT="34285" marB="34285"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540">
                <a:tc>
                  <a:txBody>
                    <a:bodyPr/>
                    <a:lstStyle/>
                    <a:p>
                      <a:pPr algn="ctr"/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solidFill>
                            <a:schemeClr val="tx1"/>
                          </a:solidFill>
                        </a:rPr>
                        <a:t>1960-1970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solidFill>
                            <a:schemeClr val="tx1"/>
                          </a:solidFill>
                        </a:rPr>
                        <a:t>1970-1980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solidFill>
                            <a:schemeClr val="tx1"/>
                          </a:solidFill>
                        </a:rPr>
                        <a:t>1980-1985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solidFill>
                            <a:schemeClr val="tx1"/>
                          </a:solidFill>
                        </a:rPr>
                        <a:t>1960-1970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solidFill>
                            <a:schemeClr val="tx1"/>
                          </a:solidFill>
                        </a:rPr>
                        <a:t>1970-1980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solidFill>
                            <a:schemeClr val="tx1"/>
                          </a:solidFill>
                        </a:rPr>
                        <a:t>1980-1985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solidFill>
                            <a:schemeClr val="tx1"/>
                          </a:solidFill>
                        </a:rPr>
                        <a:t>1973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solidFill>
                            <a:schemeClr val="tx1"/>
                          </a:solidFill>
                        </a:rPr>
                        <a:t>1983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solidFill>
                            <a:schemeClr val="tx1"/>
                          </a:solidFill>
                        </a:rPr>
                        <a:t>1985</a:t>
                      </a:r>
                    </a:p>
                  </a:txBody>
                  <a:tcPr marL="68570" marR="68570" marT="34285" marB="3428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443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</a:rPr>
                        <a:t>América</a:t>
                      </a:r>
                      <a:r>
                        <a:rPr lang="pt-BR" sz="1400" b="1" baseline="0" dirty="0">
                          <a:solidFill>
                            <a:schemeClr val="tx1"/>
                          </a:solidFill>
                        </a:rPr>
                        <a:t> Latina</a:t>
                      </a:r>
                      <a:endParaRPr lang="pt-BR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</a:rPr>
                        <a:t>5,7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</a:rPr>
                        <a:t>5,8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</a:rPr>
                        <a:t>0,4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</a:rPr>
                        <a:t>24,7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</a:rPr>
                        <a:t>47,9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</a:rPr>
                        <a:t>277,7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</a:rPr>
                        <a:t>18%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</a:rPr>
                        <a:t>56%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</a:rPr>
                        <a:t>61%</a:t>
                      </a:r>
                    </a:p>
                  </a:txBody>
                  <a:tcPr marL="68570" marR="68570" marT="34285" marB="3428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970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</a:rPr>
                        <a:t>Extremo Oriente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</a:rPr>
                        <a:t>6,9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</a:rPr>
                        <a:t>8,0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</a:rPr>
                        <a:t>4,9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</a:rPr>
                        <a:t>7,8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</a:rPr>
                        <a:t>14,8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</a:rPr>
                        <a:t>7,7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</a:rPr>
                        <a:t>23%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</a:rPr>
                        <a:t>34%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</a:rPr>
                        <a:t>25%</a:t>
                      </a:r>
                    </a:p>
                  </a:txBody>
                  <a:tcPr marL="68570" marR="68570" marT="34285" marB="3428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732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</a:rPr>
                        <a:t>Sul da Ásia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</a:rPr>
                        <a:t>3,9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</a:rPr>
                        <a:t>3,7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</a:rPr>
                        <a:t>5,2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</a:rPr>
                        <a:t>6,2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</a:rPr>
                        <a:t>9,6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</a:rPr>
                        <a:t>8,3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</a:rPr>
                        <a:t>19%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</a:rPr>
                        <a:t>15%</a:t>
                      </a:r>
                    </a:p>
                  </a:txBody>
                  <a:tcPr marL="68570" marR="68570" marT="34285" marB="342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</a:rPr>
                        <a:t>24%</a:t>
                      </a:r>
                    </a:p>
                  </a:txBody>
                  <a:tcPr marL="68570" marR="68570" marT="34285" marB="3428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726">
                <a:tc gridSpan="10">
                  <a:txBody>
                    <a:bodyPr/>
                    <a:lstStyle/>
                    <a:p>
                      <a:pPr algn="l"/>
                      <a:r>
                        <a:rPr lang="pt-BR" sz="1400" dirty="0">
                          <a:solidFill>
                            <a:srgbClr val="0000FF"/>
                          </a:solidFill>
                        </a:rPr>
                        <a:t>Fonte: Banco Mundial. </a:t>
                      </a:r>
                      <a:r>
                        <a:rPr lang="pt-BR" sz="1400" i="1" dirty="0">
                          <a:solidFill>
                            <a:srgbClr val="0000FF"/>
                          </a:solidFill>
                        </a:rPr>
                        <a:t>Apud</a:t>
                      </a:r>
                      <a:r>
                        <a:rPr lang="pt-BR" sz="1400" dirty="0">
                          <a:solidFill>
                            <a:srgbClr val="0000FF"/>
                          </a:solidFill>
                        </a:rPr>
                        <a:t> Fishlow, 2004, p. 158.</a:t>
                      </a:r>
                    </a:p>
                  </a:txBody>
                  <a:tcPr marL="68570" marR="68570" marT="34285" marB="34285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3806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5"/>
          <p:cNvSpPr>
            <a:spLocks noGrp="1"/>
          </p:cNvSpPr>
          <p:nvPr>
            <p:ph type="title" idx="4294967295"/>
          </p:nvPr>
        </p:nvSpPr>
        <p:spPr>
          <a:xfrm>
            <a:off x="1704976" y="392714"/>
            <a:ext cx="5894784" cy="85725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pt-BR" sz="2925" b="1" dirty="0">
                <a:solidFill>
                  <a:schemeClr val="accent2">
                    <a:lumMod val="50000"/>
                  </a:schemeClr>
                </a:solidFill>
              </a:rPr>
              <a:t>Observações importantes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44826" y="1628800"/>
            <a:ext cx="8191669" cy="4836486"/>
          </a:xfrm>
        </p:spPr>
        <p:txBody>
          <a:bodyPr>
            <a:normAutofit fontScale="77500" lnSpcReduction="20000"/>
          </a:bodyPr>
          <a:lstStyle/>
          <a:p>
            <a:r>
              <a:rPr lang="pt-BR" altLang="pt-BR" dirty="0">
                <a:solidFill>
                  <a:srgbClr val="0000FF"/>
                </a:solidFill>
              </a:rPr>
              <a:t>Desempenho do PIB da AL na década de 70  não foi de tão “lamentável”</a:t>
            </a: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Diferença em relação ao Extremo Oriente em termos de desenvolvimento não é tão significativa </a:t>
            </a:r>
          </a:p>
          <a:p>
            <a:pPr lvl="2"/>
            <a:r>
              <a:rPr lang="pt-BR" altLang="pt-BR" b="1" u="sng" dirty="0">
                <a:solidFill>
                  <a:srgbClr val="0000FF"/>
                </a:solidFill>
              </a:rPr>
              <a:t>Inflação e dívida externa sim!</a:t>
            </a:r>
            <a:endParaRPr lang="pt-BR" altLang="pt-BR" dirty="0">
              <a:solidFill>
                <a:srgbClr val="0000FF"/>
              </a:solidFill>
            </a:endParaRPr>
          </a:p>
          <a:p>
            <a:r>
              <a:rPr lang="pt-BR" altLang="pt-BR" dirty="0">
                <a:solidFill>
                  <a:srgbClr val="0000FF"/>
                </a:solidFill>
              </a:rPr>
              <a:t>Disparidade entre os países latino-americanos:</a:t>
            </a: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Melhores desempenhos: Brasil, Colômbia e México</a:t>
            </a:r>
          </a:p>
          <a:p>
            <a:pPr lvl="2"/>
            <a:r>
              <a:rPr lang="pt-BR" altLang="pt-BR" dirty="0">
                <a:solidFill>
                  <a:srgbClr val="0000FF"/>
                </a:solidFill>
              </a:rPr>
              <a:t>Brasil – modelo burocrático </a:t>
            </a:r>
            <a:r>
              <a:rPr lang="pt-BR" altLang="pt-BR" dirty="0" err="1">
                <a:solidFill>
                  <a:srgbClr val="0000FF"/>
                </a:solidFill>
              </a:rPr>
              <a:t>autoritario</a:t>
            </a:r>
            <a:r>
              <a:rPr lang="pt-BR" altLang="pt-BR" dirty="0">
                <a:solidFill>
                  <a:srgbClr val="0000FF"/>
                </a:solidFill>
              </a:rPr>
              <a:t> – desenvolvimentismo (Estado e industrialização interna) mantido com viés conservador, diversificação exportadora relativa e endividamento</a:t>
            </a:r>
          </a:p>
          <a:p>
            <a:pPr lvl="2"/>
            <a:r>
              <a:rPr lang="pt-BR" altLang="pt-BR" dirty="0">
                <a:solidFill>
                  <a:srgbClr val="0000FF"/>
                </a:solidFill>
              </a:rPr>
              <a:t>México – PRI - </a:t>
            </a:r>
            <a:r>
              <a:rPr lang="pt-BR" altLang="pt-BR" dirty="0" err="1">
                <a:solidFill>
                  <a:srgbClr val="0000FF"/>
                </a:solidFill>
              </a:rPr>
              <a:t>tb</a:t>
            </a:r>
            <a:r>
              <a:rPr lang="pt-BR" altLang="pt-BR" dirty="0">
                <a:solidFill>
                  <a:srgbClr val="0000FF"/>
                </a:solidFill>
              </a:rPr>
              <a:t> </a:t>
            </a:r>
            <a:r>
              <a:rPr lang="pt-BR" altLang="pt-BR" dirty="0" err="1">
                <a:solidFill>
                  <a:srgbClr val="0000FF"/>
                </a:solidFill>
              </a:rPr>
              <a:t>endividamemto</a:t>
            </a:r>
            <a:r>
              <a:rPr lang="pt-BR" altLang="pt-BR" dirty="0">
                <a:solidFill>
                  <a:srgbClr val="0000FF"/>
                </a:solidFill>
              </a:rPr>
              <a:t>, continuidade de industrialização interna, mas importância das exportações de petróleo, redistribuição algum avanço</a:t>
            </a: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Argentina, Chile : desempenhos piores antes e depois de 1980</a:t>
            </a:r>
          </a:p>
          <a:p>
            <a:pPr lvl="2"/>
            <a:r>
              <a:rPr lang="pt-BR" altLang="pt-BR" dirty="0">
                <a:solidFill>
                  <a:srgbClr val="0000FF"/>
                </a:solidFill>
              </a:rPr>
              <a:t>Entrada em cena mais cedo de visão liberal e critica ao PSI </a:t>
            </a:r>
          </a:p>
          <a:p>
            <a:pPr lvl="2"/>
            <a:endParaRPr lang="pt-BR" altLang="pt-BR" dirty="0">
              <a:solidFill>
                <a:srgbClr val="0000FF"/>
              </a:solidFill>
            </a:endParaRPr>
          </a:p>
        </p:txBody>
      </p:sp>
      <p:sp>
        <p:nvSpPr>
          <p:cNvPr id="37892" name="Espaço Reservado para Número de Slide 5"/>
          <p:cNvSpPr txBox="1">
            <a:spLocks noGrp="1"/>
          </p:cNvSpPr>
          <p:nvPr/>
        </p:nvSpPr>
        <p:spPr bwMode="auto">
          <a:xfrm>
            <a:off x="7315201" y="5712619"/>
            <a:ext cx="569119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4BC345D9-851A-4551-898B-432C6A919543}" type="slidenum">
              <a:rPr lang="pt-BR" altLang="pt-BR" sz="900">
                <a:solidFill>
                  <a:srgbClr val="307F93"/>
                </a:solidFill>
                <a:latin typeface="Tahoma" panose="020B0604030504040204" pitchFamily="34" charset="0"/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pt-BR" altLang="pt-BR" sz="900">
              <a:solidFill>
                <a:srgbClr val="307F93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5940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5"/>
          <p:cNvSpPr>
            <a:spLocks noGrp="1"/>
          </p:cNvSpPr>
          <p:nvPr>
            <p:ph type="title" idx="4294967295"/>
          </p:nvPr>
        </p:nvSpPr>
        <p:spPr>
          <a:xfrm>
            <a:off x="1763316" y="1065610"/>
            <a:ext cx="5894784" cy="85725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pt-BR" sz="2925" b="1" dirty="0">
                <a:solidFill>
                  <a:schemeClr val="accent2">
                    <a:lumMod val="50000"/>
                  </a:schemeClr>
                </a:solidFill>
              </a:rPr>
              <a:t>Endividamento Externo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70486"/>
            <a:ext cx="8350695" cy="4410842"/>
          </a:xfrm>
        </p:spPr>
        <p:txBody>
          <a:bodyPr>
            <a:normAutofit fontScale="85000" lnSpcReduction="20000"/>
          </a:bodyPr>
          <a:lstStyle/>
          <a:p>
            <a:r>
              <a:rPr lang="pt-BR" altLang="pt-BR" dirty="0">
                <a:solidFill>
                  <a:srgbClr val="0000FF"/>
                </a:solidFill>
              </a:rPr>
              <a:t>Maior endividamento externo que qualquer outra parte do mundo</a:t>
            </a: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Razão dívida externa/PIB mais do que triplicou entre 1973 e 1983</a:t>
            </a:r>
          </a:p>
          <a:p>
            <a:r>
              <a:rPr lang="pt-BR" altLang="pt-BR" dirty="0">
                <a:solidFill>
                  <a:srgbClr val="0000FF"/>
                </a:solidFill>
              </a:rPr>
              <a:t>Razões do endividamento:</a:t>
            </a: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“Sinais de mercado”: taxas de juros reais muito baixas e mesmo negativas</a:t>
            </a: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Manutenção do crescimento (legitimidade </a:t>
            </a:r>
            <a:r>
              <a:rPr lang="pt-BR" altLang="pt-BR" dirty="0" err="1">
                <a:solidFill>
                  <a:srgbClr val="0000FF"/>
                </a:solidFill>
              </a:rPr>
              <a:t>interv</a:t>
            </a:r>
            <a:r>
              <a:rPr lang="pt-BR" altLang="pt-BR" dirty="0">
                <a:solidFill>
                  <a:srgbClr val="0000FF"/>
                </a:solidFill>
              </a:rPr>
              <a:t> militares e </a:t>
            </a:r>
            <a:r>
              <a:rPr lang="pt-BR" altLang="pt-BR" dirty="0" err="1">
                <a:solidFill>
                  <a:srgbClr val="0000FF"/>
                </a:solidFill>
              </a:rPr>
              <a:t>anti</a:t>
            </a:r>
            <a:r>
              <a:rPr lang="pt-BR" altLang="pt-BR" dirty="0">
                <a:solidFill>
                  <a:srgbClr val="0000FF"/>
                </a:solidFill>
              </a:rPr>
              <a:t> </a:t>
            </a:r>
            <a:r>
              <a:rPr lang="pt-BR" altLang="pt-BR" dirty="0" err="1">
                <a:solidFill>
                  <a:srgbClr val="0000FF"/>
                </a:solidFill>
              </a:rPr>
              <a:t>democraticas</a:t>
            </a:r>
            <a:r>
              <a:rPr lang="pt-BR" altLang="pt-BR" dirty="0">
                <a:solidFill>
                  <a:srgbClr val="0000FF"/>
                </a:solidFill>
              </a:rPr>
              <a:t>)</a:t>
            </a: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Ganhar tempo para o ajustamento</a:t>
            </a:r>
          </a:p>
          <a:p>
            <a:pPr lvl="2"/>
            <a:r>
              <a:rPr lang="pt-BR" altLang="pt-BR" dirty="0">
                <a:solidFill>
                  <a:srgbClr val="0000FF"/>
                </a:solidFill>
              </a:rPr>
              <a:t>Argentina e Chile: ajuste conservador</a:t>
            </a: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Parte importante do endividamento – setor publico</a:t>
            </a:r>
          </a:p>
        </p:txBody>
      </p:sp>
      <p:sp>
        <p:nvSpPr>
          <p:cNvPr id="38916" name="Espaço Reservado para Número de Slide 5"/>
          <p:cNvSpPr txBox="1">
            <a:spLocks noGrp="1"/>
          </p:cNvSpPr>
          <p:nvPr/>
        </p:nvSpPr>
        <p:spPr bwMode="auto">
          <a:xfrm>
            <a:off x="7315201" y="5712619"/>
            <a:ext cx="569119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078860A0-C1C2-47CB-A14C-7B91FA7C677F}" type="slidenum">
              <a:rPr lang="pt-BR" altLang="pt-BR" sz="900">
                <a:solidFill>
                  <a:srgbClr val="307F93"/>
                </a:solidFill>
                <a:latin typeface="Tahoma" panose="020B0604030504040204" pitchFamily="34" charset="0"/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pt-BR" altLang="pt-BR" sz="900">
              <a:solidFill>
                <a:srgbClr val="307F93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1338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5"/>
          <p:cNvSpPr>
            <a:spLocks noGrp="1"/>
          </p:cNvSpPr>
          <p:nvPr>
            <p:ph type="title" idx="4294967295"/>
          </p:nvPr>
        </p:nvSpPr>
        <p:spPr>
          <a:xfrm>
            <a:off x="1624608" y="531018"/>
            <a:ext cx="5894784" cy="85725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sz="2925" b="1" dirty="0">
                <a:solidFill>
                  <a:schemeClr val="accent2">
                    <a:lumMod val="50000"/>
                  </a:schemeClr>
                </a:solidFill>
              </a:rPr>
              <a:t>Problemas posteriores para o desempenho latino-americano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7383" y="1772816"/>
            <a:ext cx="8398565" cy="4896544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pt-BR" altLang="pt-BR" dirty="0">
                <a:solidFill>
                  <a:srgbClr val="0000FF"/>
                </a:solidFill>
              </a:rPr>
              <a:t>1) Endividamento exagerado - dois tipos:</a:t>
            </a:r>
          </a:p>
          <a:p>
            <a:pPr marL="342900" lvl="1" indent="0">
              <a:buNone/>
              <a:defRPr/>
            </a:pPr>
            <a:r>
              <a:rPr lang="pt-BR" altLang="pt-BR" dirty="0">
                <a:solidFill>
                  <a:srgbClr val="0000FF"/>
                </a:solidFill>
              </a:rPr>
              <a:t>a) Argentina e Chile: Combate à inflação e liberalização comercial </a:t>
            </a:r>
            <a:r>
              <a:rPr lang="pt-BR" altLang="pt-BR" dirty="0">
                <a:solidFill>
                  <a:srgbClr val="0000FF"/>
                </a:solidFill>
                <a:sym typeface="Wingdings" panose="05000000000000000000" pitchFamily="2" charset="2"/>
              </a:rPr>
              <a:t> taxa de câmbio supervalorizada</a:t>
            </a:r>
            <a:endParaRPr lang="pt-BR" altLang="pt-BR" dirty="0">
              <a:solidFill>
                <a:srgbClr val="0000FF"/>
              </a:solidFill>
            </a:endParaRPr>
          </a:p>
          <a:p>
            <a:pPr marL="342900" lvl="1" indent="0">
              <a:buNone/>
              <a:defRPr/>
            </a:pPr>
            <a:r>
              <a:rPr lang="pt-BR" altLang="pt-BR" dirty="0">
                <a:solidFill>
                  <a:srgbClr val="0000FF"/>
                </a:solidFill>
              </a:rPr>
              <a:t>b) Brasil, México, Venezuela: programas ambiciosos de crescimento acelerado</a:t>
            </a:r>
          </a:p>
          <a:p>
            <a:pPr>
              <a:defRPr/>
            </a:pPr>
            <a:r>
              <a:rPr lang="pt-BR" altLang="pt-BR" dirty="0">
                <a:solidFill>
                  <a:srgbClr val="0000FF"/>
                </a:solidFill>
              </a:rPr>
              <a:t>2) Abertura assimétrica da AL para a economia internacional</a:t>
            </a:r>
          </a:p>
          <a:p>
            <a:pPr lvl="1">
              <a:defRPr/>
            </a:pPr>
            <a:r>
              <a:rPr lang="pt-BR" altLang="pt-BR" dirty="0">
                <a:solidFill>
                  <a:srgbClr val="0000FF"/>
                </a:solidFill>
              </a:rPr>
              <a:t>Abertura financeira maior que a abertura comercial</a:t>
            </a:r>
          </a:p>
          <a:p>
            <a:pPr lvl="1">
              <a:defRPr/>
            </a:pPr>
            <a:r>
              <a:rPr lang="pt-BR" altLang="pt-BR" dirty="0">
                <a:solidFill>
                  <a:srgbClr val="0000FF"/>
                </a:solidFill>
              </a:rPr>
              <a:t>Dívida cresceu bem mais que as exportações</a:t>
            </a:r>
          </a:p>
          <a:p>
            <a:pPr lvl="1">
              <a:defRPr/>
            </a:pPr>
            <a:r>
              <a:rPr lang="pt-BR" altLang="pt-BR" dirty="0">
                <a:solidFill>
                  <a:srgbClr val="0000FF"/>
                </a:solidFill>
              </a:rPr>
              <a:t>Amplia necessidade de recursos para pagar recursos externos </a:t>
            </a:r>
          </a:p>
          <a:p>
            <a:pPr lvl="2">
              <a:defRPr/>
            </a:pPr>
            <a:r>
              <a:rPr lang="pt-BR" altLang="pt-BR" dirty="0">
                <a:solidFill>
                  <a:srgbClr val="0000FF"/>
                </a:solidFill>
              </a:rPr>
              <a:t>Antes importações</a:t>
            </a:r>
          </a:p>
          <a:p>
            <a:pPr lvl="2">
              <a:defRPr/>
            </a:pPr>
            <a:r>
              <a:rPr lang="pt-BR" altLang="pt-BR" dirty="0">
                <a:solidFill>
                  <a:srgbClr val="0000FF"/>
                </a:solidFill>
              </a:rPr>
              <a:t>Agora: divida externa , remessas de lucros e importações </a:t>
            </a:r>
          </a:p>
          <a:p>
            <a:r>
              <a:rPr lang="pt-BR" altLang="pt-BR" dirty="0">
                <a:solidFill>
                  <a:srgbClr val="0000FF"/>
                </a:solidFill>
              </a:rPr>
              <a:t>3) Violentos choques externos após 1980:</a:t>
            </a:r>
          </a:p>
          <a:p>
            <a:pPr marL="342900" lvl="1" indent="0">
              <a:buNone/>
            </a:pPr>
            <a:r>
              <a:rPr lang="pt-BR" altLang="pt-BR" dirty="0">
                <a:solidFill>
                  <a:srgbClr val="0000FF"/>
                </a:solidFill>
              </a:rPr>
              <a:t>a) Deterioração dos termos de troca</a:t>
            </a:r>
          </a:p>
          <a:p>
            <a:pPr marL="342900" lvl="1" indent="0">
              <a:buNone/>
            </a:pPr>
            <a:r>
              <a:rPr lang="pt-BR" altLang="pt-BR" dirty="0">
                <a:solidFill>
                  <a:srgbClr val="0000FF"/>
                </a:solidFill>
              </a:rPr>
              <a:t>b) Elevação das taxas de juros reais</a:t>
            </a:r>
          </a:p>
          <a:p>
            <a:pPr marL="342900" lvl="1" indent="0">
              <a:buNone/>
            </a:pPr>
            <a:r>
              <a:rPr lang="pt-BR" altLang="pt-BR" dirty="0">
                <a:solidFill>
                  <a:srgbClr val="0000FF"/>
                </a:solidFill>
              </a:rPr>
              <a:t>c) Redução do crescimento da OCDE</a:t>
            </a:r>
          </a:p>
          <a:p>
            <a:pPr lvl="2"/>
            <a:r>
              <a:rPr lang="pt-BR" altLang="pt-BR" dirty="0">
                <a:solidFill>
                  <a:srgbClr val="0000FF"/>
                </a:solidFill>
              </a:rPr>
              <a:t>Impacto sobre as exportações da AL</a:t>
            </a:r>
          </a:p>
          <a:p>
            <a:pPr marL="342900" lvl="1" indent="0">
              <a:buNone/>
            </a:pPr>
            <a:r>
              <a:rPr lang="pt-BR" altLang="pt-BR" dirty="0">
                <a:solidFill>
                  <a:srgbClr val="0000FF"/>
                </a:solidFill>
              </a:rPr>
              <a:t>d) Oferta de capital</a:t>
            </a:r>
          </a:p>
          <a:p>
            <a:pPr lvl="2"/>
            <a:r>
              <a:rPr lang="pt-BR" altLang="pt-BR" dirty="0">
                <a:solidFill>
                  <a:srgbClr val="0000FF"/>
                </a:solidFill>
              </a:rPr>
              <a:t>Corte abrupto de novos financiamentos</a:t>
            </a:r>
          </a:p>
          <a:p>
            <a:pPr lvl="1">
              <a:defRPr/>
            </a:pPr>
            <a:endParaRPr lang="pt-BR" altLang="pt-BR" dirty="0">
              <a:solidFill>
                <a:srgbClr val="0000FF"/>
              </a:solidFill>
            </a:endParaRPr>
          </a:p>
        </p:txBody>
      </p:sp>
      <p:sp>
        <p:nvSpPr>
          <p:cNvPr id="40964" name="Espaço Reservado para Número de Slide 5"/>
          <p:cNvSpPr txBox="1">
            <a:spLocks noGrp="1"/>
          </p:cNvSpPr>
          <p:nvPr/>
        </p:nvSpPr>
        <p:spPr bwMode="auto">
          <a:xfrm>
            <a:off x="7315201" y="5712619"/>
            <a:ext cx="569119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38D1F90A-D038-4724-94C3-2E9801B4745B}" type="slidenum">
              <a:rPr lang="pt-BR" altLang="pt-BR" sz="900">
                <a:solidFill>
                  <a:srgbClr val="307F93"/>
                </a:solidFill>
                <a:latin typeface="Tahoma" panose="020B0604030504040204" pitchFamily="34" charset="0"/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pt-BR" altLang="pt-BR" sz="900">
              <a:solidFill>
                <a:srgbClr val="307F93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9937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5"/>
          <p:cNvSpPr>
            <a:spLocks noGrp="1"/>
          </p:cNvSpPr>
          <p:nvPr>
            <p:ph type="title" idx="4294967295"/>
          </p:nvPr>
        </p:nvSpPr>
        <p:spPr>
          <a:xfrm>
            <a:off x="1624608" y="531018"/>
            <a:ext cx="5894784" cy="85725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pt-BR" sz="2925" b="1" dirty="0">
                <a:solidFill>
                  <a:schemeClr val="accent2">
                    <a:lumMod val="50000"/>
                  </a:schemeClr>
                </a:solidFill>
              </a:rPr>
              <a:t>Crise do Início dos Anos 1980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75861" y="1916833"/>
            <a:ext cx="8288627" cy="4608512"/>
          </a:xfrm>
        </p:spPr>
        <p:txBody>
          <a:bodyPr>
            <a:normAutofit fontScale="62500" lnSpcReduction="20000"/>
          </a:bodyPr>
          <a:lstStyle/>
          <a:p>
            <a:r>
              <a:rPr lang="pt-BR" altLang="pt-BR" dirty="0">
                <a:solidFill>
                  <a:srgbClr val="0000FF"/>
                </a:solidFill>
              </a:rPr>
              <a:t>Esforço exportador tem que ser redobrado no inicio dos 80</a:t>
            </a: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1980/83: México ampliou seu volume de exportações mais do que a Coreia</a:t>
            </a: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Argentina, Brasil e Chile: desempenho melhor que a Indonésia, Malásia, Tailândia e Filipinas</a:t>
            </a:r>
          </a:p>
          <a:p>
            <a:r>
              <a:rPr lang="pt-BR" altLang="pt-BR" dirty="0">
                <a:solidFill>
                  <a:srgbClr val="0000FF"/>
                </a:solidFill>
                <a:sym typeface="Wingdings" panose="05000000000000000000" pitchFamily="2" charset="2"/>
              </a:rPr>
              <a:t> Queda dos termos de troca: pouco rendimento em termos de valor</a:t>
            </a:r>
          </a:p>
          <a:p>
            <a:pPr>
              <a:defRPr/>
            </a:pPr>
            <a:r>
              <a:rPr lang="pt-BR" altLang="pt-BR" dirty="0">
                <a:solidFill>
                  <a:srgbClr val="0000FF"/>
                </a:solidFill>
              </a:rPr>
              <a:t>Economia com abertura maior financeira que das exportações – com interrupção do fluxo de capitais </a:t>
            </a:r>
          </a:p>
          <a:p>
            <a:pPr marL="0" indent="0">
              <a:buNone/>
              <a:defRPr/>
            </a:pPr>
            <a:r>
              <a:rPr lang="pt-BR" altLang="pt-BR" dirty="0">
                <a:solidFill>
                  <a:srgbClr val="0000FF"/>
                </a:solidFill>
                <a:sym typeface="Wingdings" panose="05000000000000000000" pitchFamily="2" charset="2"/>
              </a:rPr>
              <a:t> Necessidade de variação negativa muito maior da renda para reduzir as importações</a:t>
            </a:r>
            <a:endParaRPr lang="pt-BR" altLang="pt-BR" dirty="0">
              <a:solidFill>
                <a:srgbClr val="0000FF"/>
              </a:solidFill>
            </a:endParaRPr>
          </a:p>
          <a:p>
            <a:pPr lvl="2">
              <a:defRPr/>
            </a:pPr>
            <a:r>
              <a:rPr lang="pt-BR" altLang="pt-BR" dirty="0">
                <a:solidFill>
                  <a:srgbClr val="0000FF"/>
                </a:solidFill>
              </a:rPr>
              <a:t>1981-83: Redução de mais de 40% do volume de importações </a:t>
            </a:r>
            <a:r>
              <a:rPr lang="pt-BR" altLang="pt-BR" dirty="0">
                <a:solidFill>
                  <a:srgbClr val="0000FF"/>
                </a:solidFill>
                <a:sym typeface="Wingdings" panose="05000000000000000000" pitchFamily="2" charset="2"/>
              </a:rPr>
              <a:t> Enorme c</a:t>
            </a:r>
            <a:r>
              <a:rPr lang="pt-BR" altLang="pt-BR" dirty="0">
                <a:solidFill>
                  <a:srgbClr val="0000FF"/>
                </a:solidFill>
              </a:rPr>
              <a:t>usto recessivo</a:t>
            </a:r>
          </a:p>
          <a:p>
            <a:pPr>
              <a:defRPr/>
            </a:pPr>
            <a:r>
              <a:rPr lang="pt-BR" altLang="pt-BR" dirty="0">
                <a:solidFill>
                  <a:srgbClr val="0000FF"/>
                </a:solidFill>
              </a:rPr>
              <a:t>Países asiáticos:</a:t>
            </a:r>
          </a:p>
          <a:p>
            <a:pPr lvl="1">
              <a:defRPr/>
            </a:pPr>
            <a:r>
              <a:rPr lang="pt-BR" altLang="pt-BR" dirty="0">
                <a:solidFill>
                  <a:srgbClr val="0000FF"/>
                </a:solidFill>
              </a:rPr>
              <a:t>Menor endividamento</a:t>
            </a:r>
          </a:p>
          <a:p>
            <a:pPr lvl="1">
              <a:defRPr/>
            </a:pPr>
            <a:r>
              <a:rPr lang="pt-BR" altLang="pt-BR" dirty="0">
                <a:solidFill>
                  <a:srgbClr val="0000FF"/>
                </a:solidFill>
              </a:rPr>
              <a:t>Oferta de crédito não foi interrompida</a:t>
            </a:r>
          </a:p>
          <a:p>
            <a:pPr lvl="1">
              <a:defRPr/>
            </a:pPr>
            <a:r>
              <a:rPr lang="pt-BR" altLang="pt-BR" dirty="0">
                <a:solidFill>
                  <a:srgbClr val="0000FF"/>
                </a:solidFill>
              </a:rPr>
              <a:t>Economia mais aberta</a:t>
            </a:r>
          </a:p>
          <a:p>
            <a:endParaRPr lang="pt-BR" altLang="pt-BR" dirty="0">
              <a:solidFill>
                <a:srgbClr val="0000FF"/>
              </a:solidFill>
            </a:endParaRPr>
          </a:p>
          <a:p>
            <a:endParaRPr lang="pt-BR" altLang="pt-BR" dirty="0">
              <a:solidFill>
                <a:srgbClr val="0000FF"/>
              </a:solidFill>
            </a:endParaRPr>
          </a:p>
        </p:txBody>
      </p:sp>
      <p:sp>
        <p:nvSpPr>
          <p:cNvPr id="39940" name="Espaço Reservado para Número de Slide 5"/>
          <p:cNvSpPr txBox="1">
            <a:spLocks noGrp="1"/>
          </p:cNvSpPr>
          <p:nvPr/>
        </p:nvSpPr>
        <p:spPr bwMode="auto">
          <a:xfrm>
            <a:off x="7315201" y="5712619"/>
            <a:ext cx="569119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3ABC7B33-FC33-4F9C-B68C-E3D8E35D71CC}" type="slidenum">
              <a:rPr lang="pt-BR" altLang="pt-BR" sz="900">
                <a:solidFill>
                  <a:srgbClr val="307F93"/>
                </a:solidFill>
                <a:latin typeface="Tahoma" panose="020B0604030504040204" pitchFamily="34" charset="0"/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pt-BR" altLang="pt-BR" sz="900">
              <a:solidFill>
                <a:srgbClr val="307F93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106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FCBA63-9B51-49D1-B301-24A05697E71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746125" y="6286500"/>
            <a:ext cx="8016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/>
              <a:t>Fonte: “Globalization and Capital Markets”. Maurice Obstfeld e Alan M. Taylor. NBER Conference Paper, </a:t>
            </a:r>
            <a:br>
              <a:rPr lang="en-US" sz="1200" b="1"/>
            </a:br>
            <a:r>
              <a:rPr lang="en-US" sz="1200" b="1"/>
              <a:t>May 4-5, 2001, p. 6.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822325" y="1066800"/>
            <a:ext cx="1920875" cy="4686300"/>
            <a:chOff x="182" y="552"/>
            <a:chExt cx="1210" cy="2952"/>
          </a:xfrm>
        </p:grpSpPr>
        <p:sp>
          <p:nvSpPr>
            <p:cNvPr id="29764" name="Line 6"/>
            <p:cNvSpPr>
              <a:spLocks noChangeShapeType="1"/>
            </p:cNvSpPr>
            <p:nvPr/>
          </p:nvSpPr>
          <p:spPr bwMode="auto">
            <a:xfrm flipV="1">
              <a:off x="672" y="816"/>
              <a:ext cx="0" cy="26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65" name="Text Box 7"/>
            <p:cNvSpPr txBox="1">
              <a:spLocks noChangeArrowheads="1"/>
            </p:cNvSpPr>
            <p:nvPr/>
          </p:nvSpPr>
          <p:spPr bwMode="auto">
            <a:xfrm>
              <a:off x="182" y="2832"/>
              <a:ext cx="4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Baixa</a:t>
              </a:r>
            </a:p>
          </p:txBody>
        </p:sp>
        <p:sp>
          <p:nvSpPr>
            <p:cNvPr id="29766" name="Text Box 8"/>
            <p:cNvSpPr txBox="1">
              <a:spLocks noChangeArrowheads="1"/>
            </p:cNvSpPr>
            <p:nvPr/>
          </p:nvSpPr>
          <p:spPr bwMode="auto">
            <a:xfrm>
              <a:off x="192" y="1008"/>
              <a:ext cx="3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Alta</a:t>
              </a:r>
            </a:p>
          </p:txBody>
        </p:sp>
        <p:sp>
          <p:nvSpPr>
            <p:cNvPr id="29767" name="Text Box 9"/>
            <p:cNvSpPr txBox="1">
              <a:spLocks noChangeArrowheads="1"/>
            </p:cNvSpPr>
            <p:nvPr/>
          </p:nvSpPr>
          <p:spPr bwMode="auto">
            <a:xfrm>
              <a:off x="230" y="552"/>
              <a:ext cx="116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pt-BR" b="1">
                <a:solidFill>
                  <a:srgbClr val="333399"/>
                </a:solidFill>
              </a:endParaRP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295400" y="5524500"/>
            <a:ext cx="7543800" cy="641350"/>
            <a:chOff x="480" y="3360"/>
            <a:chExt cx="4752" cy="404"/>
          </a:xfrm>
        </p:grpSpPr>
        <p:sp>
          <p:nvSpPr>
            <p:cNvPr id="29748" name="Line 11"/>
            <p:cNvSpPr>
              <a:spLocks noChangeShapeType="1"/>
            </p:cNvSpPr>
            <p:nvPr/>
          </p:nvSpPr>
          <p:spPr bwMode="auto">
            <a:xfrm>
              <a:off x="672" y="3504"/>
              <a:ext cx="45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49" name="Line 12"/>
            <p:cNvSpPr>
              <a:spLocks noChangeShapeType="1"/>
            </p:cNvSpPr>
            <p:nvPr/>
          </p:nvSpPr>
          <p:spPr bwMode="auto">
            <a:xfrm>
              <a:off x="1248" y="3360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50" name="Line 13"/>
            <p:cNvSpPr>
              <a:spLocks noChangeShapeType="1"/>
            </p:cNvSpPr>
            <p:nvPr/>
          </p:nvSpPr>
          <p:spPr bwMode="auto">
            <a:xfrm>
              <a:off x="1824" y="3360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51" name="Line 14"/>
            <p:cNvSpPr>
              <a:spLocks noChangeShapeType="1"/>
            </p:cNvSpPr>
            <p:nvPr/>
          </p:nvSpPr>
          <p:spPr bwMode="auto">
            <a:xfrm>
              <a:off x="2400" y="3360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52" name="Line 15"/>
            <p:cNvSpPr>
              <a:spLocks noChangeShapeType="1"/>
            </p:cNvSpPr>
            <p:nvPr/>
          </p:nvSpPr>
          <p:spPr bwMode="auto">
            <a:xfrm>
              <a:off x="2976" y="3360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53" name="Line 16"/>
            <p:cNvSpPr>
              <a:spLocks noChangeShapeType="1"/>
            </p:cNvSpPr>
            <p:nvPr/>
          </p:nvSpPr>
          <p:spPr bwMode="auto">
            <a:xfrm>
              <a:off x="3552" y="3360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54" name="Line 17"/>
            <p:cNvSpPr>
              <a:spLocks noChangeShapeType="1"/>
            </p:cNvSpPr>
            <p:nvPr/>
          </p:nvSpPr>
          <p:spPr bwMode="auto">
            <a:xfrm>
              <a:off x="4128" y="3360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55" name="Line 18"/>
            <p:cNvSpPr>
              <a:spLocks noChangeShapeType="1"/>
            </p:cNvSpPr>
            <p:nvPr/>
          </p:nvSpPr>
          <p:spPr bwMode="auto">
            <a:xfrm>
              <a:off x="4704" y="3360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56" name="Text Box 19"/>
            <p:cNvSpPr txBox="1">
              <a:spLocks noChangeArrowheads="1"/>
            </p:cNvSpPr>
            <p:nvPr/>
          </p:nvSpPr>
          <p:spPr bwMode="auto">
            <a:xfrm>
              <a:off x="1046" y="3543"/>
              <a:ext cx="3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FF"/>
                  </a:solidFill>
                </a:rPr>
                <a:t>1880</a:t>
              </a:r>
            </a:p>
          </p:txBody>
        </p:sp>
        <p:sp>
          <p:nvSpPr>
            <p:cNvPr id="29757" name="Text Box 20"/>
            <p:cNvSpPr txBox="1">
              <a:spLocks noChangeArrowheads="1"/>
            </p:cNvSpPr>
            <p:nvPr/>
          </p:nvSpPr>
          <p:spPr bwMode="auto">
            <a:xfrm>
              <a:off x="480" y="3552"/>
              <a:ext cx="3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FF"/>
                  </a:solidFill>
                </a:rPr>
                <a:t>1860</a:t>
              </a:r>
            </a:p>
          </p:txBody>
        </p:sp>
        <p:sp>
          <p:nvSpPr>
            <p:cNvPr id="29758" name="Text Box 21"/>
            <p:cNvSpPr txBox="1">
              <a:spLocks noChangeArrowheads="1"/>
            </p:cNvSpPr>
            <p:nvPr/>
          </p:nvSpPr>
          <p:spPr bwMode="auto">
            <a:xfrm>
              <a:off x="1644" y="3552"/>
              <a:ext cx="3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FF"/>
                  </a:solidFill>
                </a:rPr>
                <a:t>1900</a:t>
              </a:r>
            </a:p>
          </p:txBody>
        </p:sp>
        <p:sp>
          <p:nvSpPr>
            <p:cNvPr id="29759" name="Text Box 22"/>
            <p:cNvSpPr txBox="1">
              <a:spLocks noChangeArrowheads="1"/>
            </p:cNvSpPr>
            <p:nvPr/>
          </p:nvSpPr>
          <p:spPr bwMode="auto">
            <a:xfrm>
              <a:off x="2220" y="3552"/>
              <a:ext cx="3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FF"/>
                  </a:solidFill>
                </a:rPr>
                <a:t>1920</a:t>
              </a:r>
            </a:p>
          </p:txBody>
        </p:sp>
        <p:sp>
          <p:nvSpPr>
            <p:cNvPr id="29760" name="Text Box 23"/>
            <p:cNvSpPr txBox="1">
              <a:spLocks noChangeArrowheads="1"/>
            </p:cNvSpPr>
            <p:nvPr/>
          </p:nvSpPr>
          <p:spPr bwMode="auto">
            <a:xfrm>
              <a:off x="2796" y="3552"/>
              <a:ext cx="3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FF"/>
                  </a:solidFill>
                </a:rPr>
                <a:t>1940</a:t>
              </a:r>
            </a:p>
          </p:txBody>
        </p:sp>
        <p:sp>
          <p:nvSpPr>
            <p:cNvPr id="29761" name="Text Box 24"/>
            <p:cNvSpPr txBox="1">
              <a:spLocks noChangeArrowheads="1"/>
            </p:cNvSpPr>
            <p:nvPr/>
          </p:nvSpPr>
          <p:spPr bwMode="auto">
            <a:xfrm>
              <a:off x="3372" y="3552"/>
              <a:ext cx="3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FF"/>
                  </a:solidFill>
                </a:rPr>
                <a:t>1960</a:t>
              </a:r>
            </a:p>
          </p:txBody>
        </p:sp>
        <p:sp>
          <p:nvSpPr>
            <p:cNvPr id="29762" name="Text Box 25"/>
            <p:cNvSpPr txBox="1">
              <a:spLocks noChangeArrowheads="1"/>
            </p:cNvSpPr>
            <p:nvPr/>
          </p:nvSpPr>
          <p:spPr bwMode="auto">
            <a:xfrm>
              <a:off x="3948" y="3552"/>
              <a:ext cx="3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FF"/>
                  </a:solidFill>
                </a:rPr>
                <a:t>1980</a:t>
              </a:r>
            </a:p>
          </p:txBody>
        </p:sp>
        <p:sp>
          <p:nvSpPr>
            <p:cNvPr id="29763" name="Text Box 26"/>
            <p:cNvSpPr txBox="1">
              <a:spLocks noChangeArrowheads="1"/>
            </p:cNvSpPr>
            <p:nvPr/>
          </p:nvSpPr>
          <p:spPr bwMode="auto">
            <a:xfrm>
              <a:off x="4524" y="3552"/>
              <a:ext cx="3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FF"/>
                  </a:solidFill>
                </a:rPr>
                <a:t>2000</a:t>
              </a:r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1447800" y="1682750"/>
            <a:ext cx="3028950" cy="3340100"/>
            <a:chOff x="576" y="940"/>
            <a:chExt cx="1908" cy="2104"/>
          </a:xfrm>
        </p:grpSpPr>
        <p:sp>
          <p:nvSpPr>
            <p:cNvPr id="29736" name="Text Box 28"/>
            <p:cNvSpPr txBox="1">
              <a:spLocks noChangeArrowheads="1"/>
            </p:cNvSpPr>
            <p:nvPr/>
          </p:nvSpPr>
          <p:spPr bwMode="auto">
            <a:xfrm>
              <a:off x="1152" y="2260"/>
              <a:ext cx="22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/>
                <a:t>•</a:t>
              </a:r>
              <a:endParaRPr lang="en-US" sz="2800"/>
            </a:p>
          </p:txBody>
        </p:sp>
        <p:sp>
          <p:nvSpPr>
            <p:cNvPr id="29737" name="Text Box 29"/>
            <p:cNvSpPr txBox="1">
              <a:spLocks noChangeArrowheads="1"/>
            </p:cNvSpPr>
            <p:nvPr/>
          </p:nvSpPr>
          <p:spPr bwMode="auto">
            <a:xfrm>
              <a:off x="1728" y="1204"/>
              <a:ext cx="22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/>
                <a:t>•</a:t>
              </a:r>
              <a:endParaRPr lang="en-US" sz="2800"/>
            </a:p>
          </p:txBody>
        </p:sp>
        <p:sp>
          <p:nvSpPr>
            <p:cNvPr id="29738" name="Text Box 30"/>
            <p:cNvSpPr txBox="1">
              <a:spLocks noChangeArrowheads="1"/>
            </p:cNvSpPr>
            <p:nvPr/>
          </p:nvSpPr>
          <p:spPr bwMode="auto">
            <a:xfrm>
              <a:off x="2110" y="964"/>
              <a:ext cx="22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/>
                <a:t>•</a:t>
              </a:r>
            </a:p>
          </p:txBody>
        </p:sp>
        <p:sp>
          <p:nvSpPr>
            <p:cNvPr id="29739" name="Text Box 31"/>
            <p:cNvSpPr txBox="1">
              <a:spLocks noChangeArrowheads="1"/>
            </p:cNvSpPr>
            <p:nvPr/>
          </p:nvSpPr>
          <p:spPr bwMode="auto">
            <a:xfrm>
              <a:off x="576" y="2548"/>
              <a:ext cx="22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/>
                <a:t>•</a:t>
              </a:r>
              <a:endParaRPr lang="en-US" sz="2800"/>
            </a:p>
          </p:txBody>
        </p:sp>
        <p:sp>
          <p:nvSpPr>
            <p:cNvPr id="29740" name="Line 32"/>
            <p:cNvSpPr>
              <a:spLocks noChangeShapeType="1"/>
            </p:cNvSpPr>
            <p:nvPr/>
          </p:nvSpPr>
          <p:spPr bwMode="auto">
            <a:xfrm flipV="1">
              <a:off x="720" y="2496"/>
              <a:ext cx="528" cy="28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41" name="Line 33"/>
            <p:cNvSpPr>
              <a:spLocks noChangeShapeType="1"/>
            </p:cNvSpPr>
            <p:nvPr/>
          </p:nvSpPr>
          <p:spPr bwMode="auto">
            <a:xfrm flipV="1">
              <a:off x="1296" y="1440"/>
              <a:ext cx="528" cy="100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42" name="Line 34"/>
            <p:cNvSpPr>
              <a:spLocks noChangeShapeType="1"/>
            </p:cNvSpPr>
            <p:nvPr/>
          </p:nvSpPr>
          <p:spPr bwMode="auto">
            <a:xfrm flipV="1">
              <a:off x="1872" y="1200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43" name="Text Box 35"/>
            <p:cNvSpPr txBox="1">
              <a:spLocks noChangeArrowheads="1"/>
            </p:cNvSpPr>
            <p:nvPr/>
          </p:nvSpPr>
          <p:spPr bwMode="auto">
            <a:xfrm>
              <a:off x="1260" y="2448"/>
              <a:ext cx="3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/>
                <a:t>1880</a:t>
              </a:r>
            </a:p>
          </p:txBody>
        </p:sp>
        <p:sp>
          <p:nvSpPr>
            <p:cNvPr id="29744" name="Text Box 36"/>
            <p:cNvSpPr txBox="1">
              <a:spLocks noChangeArrowheads="1"/>
            </p:cNvSpPr>
            <p:nvPr/>
          </p:nvSpPr>
          <p:spPr bwMode="auto">
            <a:xfrm>
              <a:off x="1440" y="1248"/>
              <a:ext cx="3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/>
                <a:t>1900</a:t>
              </a:r>
            </a:p>
          </p:txBody>
        </p:sp>
        <p:sp>
          <p:nvSpPr>
            <p:cNvPr id="29745" name="Text Box 37"/>
            <p:cNvSpPr txBox="1">
              <a:spLocks noChangeArrowheads="1"/>
            </p:cNvSpPr>
            <p:nvPr/>
          </p:nvSpPr>
          <p:spPr bwMode="auto">
            <a:xfrm>
              <a:off x="2112" y="940"/>
              <a:ext cx="3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/>
                <a:t>1914</a:t>
              </a:r>
            </a:p>
          </p:txBody>
        </p:sp>
        <p:sp>
          <p:nvSpPr>
            <p:cNvPr id="29746" name="Text Box 38"/>
            <p:cNvSpPr txBox="1">
              <a:spLocks noChangeArrowheads="1"/>
            </p:cNvSpPr>
            <p:nvPr/>
          </p:nvSpPr>
          <p:spPr bwMode="auto">
            <a:xfrm>
              <a:off x="672" y="2832"/>
              <a:ext cx="3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/>
                <a:t>1860</a:t>
              </a:r>
            </a:p>
          </p:txBody>
        </p:sp>
        <p:sp>
          <p:nvSpPr>
            <p:cNvPr id="29747" name="Text Box 39"/>
            <p:cNvSpPr txBox="1">
              <a:spLocks noChangeArrowheads="1"/>
            </p:cNvSpPr>
            <p:nvPr/>
          </p:nvSpPr>
          <p:spPr bwMode="auto">
            <a:xfrm>
              <a:off x="858" y="960"/>
              <a:ext cx="707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i="1">
                  <a:solidFill>
                    <a:srgbClr val="990033"/>
                  </a:solidFill>
                </a:rPr>
                <a:t>Padrão-ouro</a:t>
              </a:r>
            </a:p>
            <a:p>
              <a:pPr algn="ctr"/>
              <a:r>
                <a:rPr lang="en-US" sz="1400" b="1" i="1">
                  <a:solidFill>
                    <a:srgbClr val="990033"/>
                  </a:solidFill>
                </a:rPr>
                <a:t>1880-1914</a:t>
              </a:r>
            </a:p>
            <a:p>
              <a:pPr algn="ctr"/>
              <a:r>
                <a:rPr lang="en-US" sz="1400" b="1" i="1">
                  <a:solidFill>
                    <a:srgbClr val="990033"/>
                  </a:solidFill>
                </a:rPr>
                <a:t>Câmbio fixo</a:t>
              </a:r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5200650" y="3994150"/>
            <a:ext cx="1733550" cy="1338263"/>
            <a:chOff x="2940" y="2396"/>
            <a:chExt cx="1092" cy="843"/>
          </a:xfrm>
        </p:grpSpPr>
        <p:sp>
          <p:nvSpPr>
            <p:cNvPr id="29729" name="Text Box 41"/>
            <p:cNvSpPr txBox="1">
              <a:spLocks noChangeArrowheads="1"/>
            </p:cNvSpPr>
            <p:nvPr/>
          </p:nvSpPr>
          <p:spPr bwMode="auto">
            <a:xfrm>
              <a:off x="3744" y="2726"/>
              <a:ext cx="22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/>
                <a:t>•</a:t>
              </a:r>
              <a:endParaRPr lang="en-US" sz="2800"/>
            </a:p>
          </p:txBody>
        </p:sp>
        <p:sp>
          <p:nvSpPr>
            <p:cNvPr id="29730" name="Line 42"/>
            <p:cNvSpPr>
              <a:spLocks noChangeShapeType="1"/>
            </p:cNvSpPr>
            <p:nvPr/>
          </p:nvSpPr>
          <p:spPr bwMode="auto">
            <a:xfrm flipV="1">
              <a:off x="3600" y="2928"/>
              <a:ext cx="288" cy="9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31" name="Text Box 43"/>
            <p:cNvSpPr txBox="1">
              <a:spLocks noChangeArrowheads="1"/>
            </p:cNvSpPr>
            <p:nvPr/>
          </p:nvSpPr>
          <p:spPr bwMode="auto">
            <a:xfrm>
              <a:off x="3454" y="2797"/>
              <a:ext cx="22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/>
                <a:t>•</a:t>
              </a:r>
              <a:endParaRPr lang="en-US" sz="2800"/>
            </a:p>
          </p:txBody>
        </p:sp>
        <p:sp>
          <p:nvSpPr>
            <p:cNvPr id="29732" name="Line 44"/>
            <p:cNvSpPr>
              <a:spLocks noChangeShapeType="1"/>
            </p:cNvSpPr>
            <p:nvPr/>
          </p:nvSpPr>
          <p:spPr bwMode="auto">
            <a:xfrm flipV="1">
              <a:off x="3216" y="3024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33" name="Text Box 45"/>
            <p:cNvSpPr txBox="1">
              <a:spLocks noChangeArrowheads="1"/>
            </p:cNvSpPr>
            <p:nvPr/>
          </p:nvSpPr>
          <p:spPr bwMode="auto">
            <a:xfrm>
              <a:off x="3276" y="2784"/>
              <a:ext cx="3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/>
                <a:t>1960</a:t>
              </a:r>
            </a:p>
          </p:txBody>
        </p:sp>
        <p:sp>
          <p:nvSpPr>
            <p:cNvPr id="29734" name="Text Box 46"/>
            <p:cNvSpPr txBox="1">
              <a:spLocks noChangeArrowheads="1"/>
            </p:cNvSpPr>
            <p:nvPr/>
          </p:nvSpPr>
          <p:spPr bwMode="auto">
            <a:xfrm>
              <a:off x="3660" y="3004"/>
              <a:ext cx="3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/>
                <a:t>1971</a:t>
              </a:r>
            </a:p>
          </p:txBody>
        </p:sp>
        <p:sp>
          <p:nvSpPr>
            <p:cNvPr id="29735" name="Text Box 47"/>
            <p:cNvSpPr txBox="1">
              <a:spLocks noChangeArrowheads="1"/>
            </p:cNvSpPr>
            <p:nvPr/>
          </p:nvSpPr>
          <p:spPr bwMode="auto">
            <a:xfrm>
              <a:off x="2940" y="2396"/>
              <a:ext cx="80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i="1">
                  <a:solidFill>
                    <a:srgbClr val="990033"/>
                  </a:solidFill>
                </a:rPr>
                <a:t>Bretton Woods</a:t>
              </a:r>
            </a:p>
            <a:p>
              <a:pPr algn="ctr"/>
              <a:r>
                <a:rPr lang="en-US" sz="1400" b="1" i="1">
                  <a:solidFill>
                    <a:srgbClr val="990033"/>
                  </a:solidFill>
                </a:rPr>
                <a:t>1945-1971</a:t>
              </a:r>
            </a:p>
          </p:txBody>
        </p:sp>
      </p:grp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6665913" y="1562100"/>
            <a:ext cx="1944687" cy="3276600"/>
            <a:chOff x="3863" y="864"/>
            <a:chExt cx="1225" cy="2064"/>
          </a:xfrm>
        </p:grpSpPr>
        <p:sp>
          <p:nvSpPr>
            <p:cNvPr id="29722" name="Text Box 49"/>
            <p:cNvSpPr txBox="1">
              <a:spLocks noChangeArrowheads="1"/>
            </p:cNvSpPr>
            <p:nvPr/>
          </p:nvSpPr>
          <p:spPr bwMode="auto">
            <a:xfrm>
              <a:off x="4606" y="868"/>
              <a:ext cx="22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/>
                <a:t>•</a:t>
              </a:r>
              <a:endParaRPr lang="en-US" sz="2800"/>
            </a:p>
          </p:txBody>
        </p:sp>
        <p:sp>
          <p:nvSpPr>
            <p:cNvPr id="29723" name="Text Box 50"/>
            <p:cNvSpPr txBox="1">
              <a:spLocks noChangeArrowheads="1"/>
            </p:cNvSpPr>
            <p:nvPr/>
          </p:nvSpPr>
          <p:spPr bwMode="auto">
            <a:xfrm>
              <a:off x="4030" y="2356"/>
              <a:ext cx="22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/>
                <a:t>•</a:t>
              </a:r>
            </a:p>
          </p:txBody>
        </p:sp>
        <p:sp>
          <p:nvSpPr>
            <p:cNvPr id="29724" name="Line 51"/>
            <p:cNvSpPr>
              <a:spLocks noChangeShapeType="1"/>
            </p:cNvSpPr>
            <p:nvPr/>
          </p:nvSpPr>
          <p:spPr bwMode="auto">
            <a:xfrm flipV="1">
              <a:off x="3888" y="2592"/>
              <a:ext cx="240" cy="33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25" name="Line 52"/>
            <p:cNvSpPr>
              <a:spLocks noChangeShapeType="1"/>
            </p:cNvSpPr>
            <p:nvPr/>
          </p:nvSpPr>
          <p:spPr bwMode="auto">
            <a:xfrm flipV="1">
              <a:off x="4147" y="1152"/>
              <a:ext cx="538" cy="13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26" name="Text Box 53"/>
            <p:cNvSpPr txBox="1">
              <a:spLocks noChangeArrowheads="1"/>
            </p:cNvSpPr>
            <p:nvPr/>
          </p:nvSpPr>
          <p:spPr bwMode="auto">
            <a:xfrm>
              <a:off x="4188" y="2496"/>
              <a:ext cx="3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/>
                <a:t>1980</a:t>
              </a:r>
            </a:p>
          </p:txBody>
        </p:sp>
        <p:sp>
          <p:nvSpPr>
            <p:cNvPr id="29727" name="Text Box 54"/>
            <p:cNvSpPr txBox="1">
              <a:spLocks noChangeArrowheads="1"/>
            </p:cNvSpPr>
            <p:nvPr/>
          </p:nvSpPr>
          <p:spPr bwMode="auto">
            <a:xfrm>
              <a:off x="4716" y="864"/>
              <a:ext cx="3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/>
                <a:t>2000</a:t>
              </a:r>
            </a:p>
          </p:txBody>
        </p:sp>
        <p:sp>
          <p:nvSpPr>
            <p:cNvPr id="29728" name="Text Box 55"/>
            <p:cNvSpPr txBox="1">
              <a:spLocks noChangeArrowheads="1"/>
            </p:cNvSpPr>
            <p:nvPr/>
          </p:nvSpPr>
          <p:spPr bwMode="auto">
            <a:xfrm>
              <a:off x="3863" y="1440"/>
              <a:ext cx="601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i="1">
                  <a:solidFill>
                    <a:srgbClr val="990033"/>
                  </a:solidFill>
                </a:rPr>
                <a:t>Câmbio</a:t>
              </a:r>
            </a:p>
            <a:p>
              <a:pPr algn="ctr"/>
              <a:r>
                <a:rPr lang="en-US" sz="1400" b="1" i="1">
                  <a:solidFill>
                    <a:srgbClr val="990033"/>
                  </a:solidFill>
                </a:rPr>
                <a:t>flutuante</a:t>
              </a:r>
            </a:p>
            <a:p>
              <a:pPr algn="ctr"/>
              <a:r>
                <a:rPr lang="en-US" sz="1400" b="1" i="1">
                  <a:solidFill>
                    <a:srgbClr val="990033"/>
                  </a:solidFill>
                </a:rPr>
                <a:t>1971-2000</a:t>
              </a:r>
            </a:p>
          </p:txBody>
        </p:sp>
      </p:grpSp>
      <p:grpSp>
        <p:nvGrpSpPr>
          <p:cNvPr id="7" name="Group 56"/>
          <p:cNvGrpSpPr>
            <a:grpSpLocks/>
          </p:cNvGrpSpPr>
          <p:nvPr/>
        </p:nvGrpSpPr>
        <p:grpSpPr bwMode="auto">
          <a:xfrm>
            <a:off x="3600450" y="2171700"/>
            <a:ext cx="2266950" cy="3505200"/>
            <a:chOff x="1932" y="1248"/>
            <a:chExt cx="1428" cy="2208"/>
          </a:xfrm>
        </p:grpSpPr>
        <p:sp>
          <p:nvSpPr>
            <p:cNvPr id="29708" name="Text Box 57"/>
            <p:cNvSpPr txBox="1">
              <a:spLocks noChangeArrowheads="1"/>
            </p:cNvSpPr>
            <p:nvPr/>
          </p:nvSpPr>
          <p:spPr bwMode="auto">
            <a:xfrm>
              <a:off x="2206" y="2845"/>
              <a:ext cx="22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/>
                <a:t>•</a:t>
              </a:r>
              <a:endParaRPr lang="en-US" sz="2800"/>
            </a:p>
          </p:txBody>
        </p:sp>
        <p:sp>
          <p:nvSpPr>
            <p:cNvPr id="29709" name="Line 58"/>
            <p:cNvSpPr>
              <a:spLocks noChangeShapeType="1"/>
            </p:cNvSpPr>
            <p:nvPr/>
          </p:nvSpPr>
          <p:spPr bwMode="auto">
            <a:xfrm flipH="1" flipV="1">
              <a:off x="2208" y="1248"/>
              <a:ext cx="96" cy="177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10" name="Text Box 59"/>
            <p:cNvSpPr txBox="1">
              <a:spLocks noChangeArrowheads="1"/>
            </p:cNvSpPr>
            <p:nvPr/>
          </p:nvSpPr>
          <p:spPr bwMode="auto">
            <a:xfrm>
              <a:off x="1932" y="2928"/>
              <a:ext cx="3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/>
                <a:t>1918</a:t>
              </a:r>
            </a:p>
          </p:txBody>
        </p:sp>
        <p:sp>
          <p:nvSpPr>
            <p:cNvPr id="29711" name="Text Box 60"/>
            <p:cNvSpPr txBox="1">
              <a:spLocks noChangeArrowheads="1"/>
            </p:cNvSpPr>
            <p:nvPr/>
          </p:nvSpPr>
          <p:spPr bwMode="auto">
            <a:xfrm>
              <a:off x="2640" y="2112"/>
              <a:ext cx="22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/>
                <a:t>•</a:t>
              </a:r>
            </a:p>
          </p:txBody>
        </p:sp>
        <p:sp>
          <p:nvSpPr>
            <p:cNvPr id="29712" name="Text Box 61"/>
            <p:cNvSpPr txBox="1">
              <a:spLocks noChangeArrowheads="1"/>
            </p:cNvSpPr>
            <p:nvPr/>
          </p:nvSpPr>
          <p:spPr bwMode="auto">
            <a:xfrm>
              <a:off x="1968" y="3168"/>
              <a:ext cx="11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pt-BR" sz="1400" b="1" i="1">
                <a:solidFill>
                  <a:srgbClr val="990033"/>
                </a:solidFill>
              </a:endParaRPr>
            </a:p>
          </p:txBody>
        </p:sp>
        <p:sp>
          <p:nvSpPr>
            <p:cNvPr id="29713" name="Line 62"/>
            <p:cNvSpPr>
              <a:spLocks noChangeShapeType="1"/>
            </p:cNvSpPr>
            <p:nvPr/>
          </p:nvSpPr>
          <p:spPr bwMode="auto">
            <a:xfrm flipV="1">
              <a:off x="2352" y="2928"/>
              <a:ext cx="240" cy="14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14" name="Line 63"/>
            <p:cNvSpPr>
              <a:spLocks noChangeShapeType="1"/>
            </p:cNvSpPr>
            <p:nvPr/>
          </p:nvSpPr>
          <p:spPr bwMode="auto">
            <a:xfrm flipV="1">
              <a:off x="2604" y="2400"/>
              <a:ext cx="120" cy="48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15" name="Line 64"/>
            <p:cNvSpPr>
              <a:spLocks noChangeShapeType="1"/>
            </p:cNvSpPr>
            <p:nvPr/>
          </p:nvSpPr>
          <p:spPr bwMode="auto">
            <a:xfrm flipH="1" flipV="1">
              <a:off x="2784" y="2352"/>
              <a:ext cx="384" cy="86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16" name="Text Box 65"/>
            <p:cNvSpPr txBox="1">
              <a:spLocks noChangeArrowheads="1"/>
            </p:cNvSpPr>
            <p:nvPr/>
          </p:nvSpPr>
          <p:spPr bwMode="auto">
            <a:xfrm>
              <a:off x="2604" y="2092"/>
              <a:ext cx="3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/>
                <a:t>1929</a:t>
              </a:r>
            </a:p>
          </p:txBody>
        </p:sp>
        <p:sp>
          <p:nvSpPr>
            <p:cNvPr id="29717" name="Text Box 66"/>
            <p:cNvSpPr txBox="1">
              <a:spLocks noChangeArrowheads="1"/>
            </p:cNvSpPr>
            <p:nvPr/>
          </p:nvSpPr>
          <p:spPr bwMode="auto">
            <a:xfrm>
              <a:off x="2496" y="2956"/>
              <a:ext cx="38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/>
                <a:t>1925</a:t>
              </a:r>
            </a:p>
          </p:txBody>
        </p:sp>
        <p:grpSp>
          <p:nvGrpSpPr>
            <p:cNvPr id="8" name="Group 67"/>
            <p:cNvGrpSpPr>
              <a:grpSpLocks/>
            </p:cNvGrpSpPr>
            <p:nvPr/>
          </p:nvGrpSpPr>
          <p:grpSpPr bwMode="auto">
            <a:xfrm>
              <a:off x="2988" y="2989"/>
              <a:ext cx="372" cy="467"/>
              <a:chOff x="2988" y="2989"/>
              <a:chExt cx="372" cy="467"/>
            </a:xfrm>
          </p:grpSpPr>
          <p:sp>
            <p:nvSpPr>
              <p:cNvPr id="29720" name="Text Box 68"/>
              <p:cNvSpPr txBox="1">
                <a:spLocks noChangeArrowheads="1"/>
              </p:cNvSpPr>
              <p:nvPr/>
            </p:nvSpPr>
            <p:spPr bwMode="auto">
              <a:xfrm>
                <a:off x="3070" y="2989"/>
                <a:ext cx="228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4000"/>
                  <a:t>•</a:t>
                </a:r>
              </a:p>
            </p:txBody>
          </p:sp>
          <p:sp>
            <p:nvSpPr>
              <p:cNvPr id="29721" name="Text Box 69"/>
              <p:cNvSpPr txBox="1">
                <a:spLocks noChangeArrowheads="1"/>
              </p:cNvSpPr>
              <p:nvPr/>
            </p:nvSpPr>
            <p:spPr bwMode="auto">
              <a:xfrm>
                <a:off x="2988" y="3244"/>
                <a:ext cx="37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b="1"/>
                  <a:t>1945</a:t>
                </a:r>
              </a:p>
            </p:txBody>
          </p:sp>
        </p:grpSp>
        <p:sp>
          <p:nvSpPr>
            <p:cNvPr id="29719" name="Text Box 70"/>
            <p:cNvSpPr txBox="1">
              <a:spLocks noChangeArrowheads="1"/>
            </p:cNvSpPr>
            <p:nvPr/>
          </p:nvSpPr>
          <p:spPr bwMode="auto">
            <a:xfrm>
              <a:off x="2496" y="2678"/>
              <a:ext cx="43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4000"/>
                <a:t>•</a:t>
              </a:r>
              <a:endParaRPr lang="en-US" sz="2800"/>
            </a:p>
          </p:txBody>
        </p:sp>
      </p:grpSp>
      <p:sp>
        <p:nvSpPr>
          <p:cNvPr id="29706" name="Rectangle 73"/>
          <p:cNvSpPr>
            <a:spLocks noChangeArrowheads="1"/>
          </p:cNvSpPr>
          <p:nvPr/>
        </p:nvSpPr>
        <p:spPr bwMode="auto">
          <a:xfrm>
            <a:off x="285750" y="857250"/>
            <a:ext cx="8643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err="1">
                <a:solidFill>
                  <a:schemeClr val="bg1"/>
                </a:solidFill>
              </a:rPr>
              <a:t>Mobi</a:t>
            </a:r>
            <a:r>
              <a:rPr lang="en-US" sz="2400" b="1" dirty="0" err="1">
                <a:solidFill>
                  <a:srgbClr val="333399"/>
                </a:solidFill>
              </a:rPr>
              <a:t>lidade</a:t>
            </a:r>
            <a:r>
              <a:rPr lang="en-US" sz="2400" b="1" dirty="0">
                <a:solidFill>
                  <a:srgbClr val="333399"/>
                </a:solidFill>
              </a:rPr>
              <a:t> do Capital </a:t>
            </a:r>
            <a:r>
              <a:rPr lang="en-US" sz="2400" b="1" dirty="0" err="1">
                <a:solidFill>
                  <a:srgbClr val="333399"/>
                </a:solidFill>
              </a:rPr>
              <a:t>na</a:t>
            </a:r>
            <a:r>
              <a:rPr lang="en-US" sz="2400" b="1" dirty="0">
                <a:solidFill>
                  <a:srgbClr val="333399"/>
                </a:solidFill>
              </a:rPr>
              <a:t> </a:t>
            </a:r>
            <a:r>
              <a:rPr lang="en-US" sz="2400" b="1" dirty="0" err="1">
                <a:solidFill>
                  <a:srgbClr val="333399"/>
                </a:solidFill>
              </a:rPr>
              <a:t>História</a:t>
            </a:r>
            <a:r>
              <a:rPr lang="en-US" sz="2400" b="1" dirty="0">
                <a:solidFill>
                  <a:srgbClr val="333399"/>
                </a:solidFill>
              </a:rPr>
              <a:t> </a:t>
            </a:r>
            <a:r>
              <a:rPr lang="en-US" sz="2400" b="1" dirty="0" err="1">
                <a:solidFill>
                  <a:srgbClr val="333399"/>
                </a:solidFill>
              </a:rPr>
              <a:t>Moderna</a:t>
            </a:r>
            <a:r>
              <a:rPr lang="en-US" sz="2400" b="1" dirty="0">
                <a:solidFill>
                  <a:srgbClr val="333399"/>
                </a:solidFill>
              </a:rPr>
              <a:t> – </a:t>
            </a:r>
            <a:r>
              <a:rPr lang="en-US" sz="2400" b="1" dirty="0" err="1">
                <a:solidFill>
                  <a:srgbClr val="333399"/>
                </a:solidFill>
              </a:rPr>
              <a:t>modelo</a:t>
            </a:r>
            <a:r>
              <a:rPr lang="en-US" sz="2400" b="1" dirty="0">
                <a:solidFill>
                  <a:srgbClr val="333399"/>
                </a:solidFill>
              </a:rPr>
              <a:t> </a:t>
            </a:r>
            <a:r>
              <a:rPr lang="en-US" sz="2400" b="1" dirty="0" err="1">
                <a:solidFill>
                  <a:srgbClr val="333399"/>
                </a:solidFill>
              </a:rPr>
              <a:t>estilizado</a:t>
            </a:r>
            <a:endParaRPr lang="en-US" sz="2400" b="1" dirty="0">
              <a:solidFill>
                <a:srgbClr val="333399"/>
              </a:solidFill>
            </a:endParaRPr>
          </a:p>
        </p:txBody>
      </p:sp>
      <p:sp>
        <p:nvSpPr>
          <p:cNvPr id="29707" name="Rectangle 74"/>
          <p:cNvSpPr>
            <a:spLocks noChangeArrowheads="1"/>
          </p:cNvSpPr>
          <p:nvPr/>
        </p:nvSpPr>
        <p:spPr bwMode="auto">
          <a:xfrm>
            <a:off x="3495675" y="5219700"/>
            <a:ext cx="20685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i="1">
                <a:solidFill>
                  <a:srgbClr val="990033"/>
                </a:solidFill>
              </a:rPr>
              <a:t>Entre guerras, 1914-1945</a:t>
            </a:r>
            <a:endParaRPr lang="pt-BR" sz="1400" b="1" i="1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FEA - USP</a:t>
            </a: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A. Gremaud</a:t>
            </a: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6B52-F8E8-4CD1-A2F2-B5726D4A5FE3}" type="slidenum">
              <a:rPr lang="en-US"/>
              <a:pPr/>
              <a:t>5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/>
              <a:t>As transformações do Sistema Financeiro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pt-BR" dirty="0"/>
              <a:t>Internacionalização Bancária:</a:t>
            </a:r>
          </a:p>
          <a:p>
            <a:pPr>
              <a:lnSpc>
                <a:spcPct val="130000"/>
              </a:lnSpc>
            </a:pPr>
            <a:r>
              <a:rPr lang="pt-BR" dirty="0"/>
              <a:t>Anos 50/60 -  Sistema Bancário</a:t>
            </a:r>
          </a:p>
          <a:p>
            <a:pPr lvl="1">
              <a:lnSpc>
                <a:spcPct val="130000"/>
              </a:lnSpc>
            </a:pPr>
            <a:r>
              <a:rPr lang="pt-BR" dirty="0"/>
              <a:t>multinacionais - Bancos correm atrás de seus clientes</a:t>
            </a:r>
          </a:p>
          <a:p>
            <a:pPr lvl="1">
              <a:lnSpc>
                <a:spcPct val="130000"/>
              </a:lnSpc>
            </a:pPr>
            <a:r>
              <a:rPr lang="pt-BR" dirty="0"/>
              <a:t>Fuga da regulamentação dos EUA e da Europa</a:t>
            </a:r>
          </a:p>
          <a:p>
            <a:pPr lvl="2">
              <a:lnSpc>
                <a:spcPct val="130000"/>
              </a:lnSpc>
            </a:pPr>
            <a:r>
              <a:rPr lang="pt-BR" dirty="0"/>
              <a:t> centros off </a:t>
            </a:r>
            <a:r>
              <a:rPr lang="pt-BR" dirty="0" err="1"/>
              <a:t>shore</a:t>
            </a:r>
            <a:r>
              <a:rPr lang="pt-BR" dirty="0"/>
              <a:t> e início do euro mercado</a:t>
            </a:r>
          </a:p>
          <a:p>
            <a:pPr lvl="1"/>
            <a:endParaRPr lang="pt-BR" dirty="0"/>
          </a:p>
          <a:p>
            <a:pPr lvl="1"/>
            <a:endParaRPr lang="pt-BR" dirty="0"/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6858000" y="2133600"/>
          <a:ext cx="1905000" cy="115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lip" r:id="rId3" imgW="2286000" imgH="1154160" progId="">
                  <p:embed/>
                </p:oleObj>
              </mc:Choice>
              <mc:Fallback>
                <p:oleObj name="Clip" r:id="rId3" imgW="2286000" imgH="11541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2133600"/>
                        <a:ext cx="1905000" cy="1154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Crise de BW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824536"/>
          </a:xfrm>
        </p:spPr>
        <p:txBody>
          <a:bodyPr>
            <a:normAutofit/>
          </a:bodyPr>
          <a:lstStyle/>
          <a:p>
            <a:r>
              <a:rPr lang="pt-BR" dirty="0"/>
              <a:t>Diminuição dos controles sobre fluxos de capitais</a:t>
            </a:r>
          </a:p>
          <a:p>
            <a:r>
              <a:rPr lang="pt-BR" dirty="0"/>
              <a:t>Problema de confiança</a:t>
            </a:r>
          </a:p>
          <a:p>
            <a:pPr lvl="1"/>
            <a:r>
              <a:rPr lang="pt-BR" dirty="0"/>
              <a:t>Dilema de </a:t>
            </a:r>
            <a:r>
              <a:rPr lang="pt-BR" dirty="0" err="1"/>
              <a:t>Triffin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 Gremaud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E71DA-5D86-44C0-8EF3-409CF893E94C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 Gremaud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4DCB-8B50-4585-B963-7811CD487769}" type="slidenum">
              <a:rPr lang="pt-BR"/>
              <a:pPr/>
              <a:t>7</a:t>
            </a:fld>
            <a:endParaRPr lang="pt-BR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pt-BR" sz="3800" dirty="0">
                <a:solidFill>
                  <a:schemeClr val="bg1"/>
                </a:solidFill>
              </a:rPr>
              <a:t>Di</a:t>
            </a:r>
            <a:r>
              <a:rPr lang="pt-BR" sz="3800" dirty="0"/>
              <a:t>lema de </a:t>
            </a:r>
            <a:r>
              <a:rPr lang="pt-BR" sz="3800" dirty="0" err="1"/>
              <a:t>Triffin</a:t>
            </a:r>
            <a:r>
              <a:rPr lang="pt-BR" sz="3800" dirty="0"/>
              <a:t> - Questão De Gaulle</a:t>
            </a:r>
            <a:endParaRPr lang="pt-BR" dirty="0"/>
          </a:p>
        </p:txBody>
      </p:sp>
      <p:sp>
        <p:nvSpPr>
          <p:cNvPr id="266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458200" cy="4495800"/>
          </a:xfrm>
        </p:spPr>
        <p:txBody>
          <a:bodyPr/>
          <a:lstStyle/>
          <a:p>
            <a:r>
              <a:rPr lang="pt-BR" sz="3000"/>
              <a:t>Problema da liquidez x problema da confiança</a:t>
            </a:r>
            <a:endParaRPr lang="pt-BR"/>
          </a:p>
          <a:p>
            <a:pPr lvl="1"/>
            <a:r>
              <a:rPr lang="pt-BR"/>
              <a:t>problema da liquidez - necessário fornecer moeda internacional</a:t>
            </a:r>
          </a:p>
          <a:p>
            <a:pPr lvl="1"/>
            <a:r>
              <a:rPr lang="pt-BR"/>
              <a:t>problema da confiança - concessão de liquidez pode debilitar confiança na moeda</a:t>
            </a:r>
          </a:p>
          <a:p>
            <a:pPr lvl="2"/>
            <a:r>
              <a:rPr lang="pt-BR"/>
              <a:t>1963 - dólares no exterior maior que reservas em AU nos EUA</a:t>
            </a:r>
          </a:p>
          <a:p>
            <a:r>
              <a:rPr lang="pt-BR" sz="2800"/>
              <a:t>Exemplo : Banque de France (De Gaulle) não disposto a financiar déficits americanos</a:t>
            </a:r>
          </a:p>
          <a:p>
            <a:r>
              <a:rPr lang="pt-BR" sz="2800"/>
              <a:t>1967 - criação dos DES </a:t>
            </a:r>
            <a:r>
              <a:rPr lang="pt-BR" sz="2400"/>
              <a:t>- tarde (já excesso de liquidez)</a:t>
            </a:r>
            <a:endParaRPr lang="pt-BR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Crise de BW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496" y="1772816"/>
            <a:ext cx="8964488" cy="4824536"/>
          </a:xfrm>
        </p:spPr>
        <p:txBody>
          <a:bodyPr>
            <a:normAutofit/>
          </a:bodyPr>
          <a:lstStyle/>
          <a:p>
            <a:r>
              <a:rPr lang="pt-BR" dirty="0"/>
              <a:t>Diminuição dos controles sobre fluxos de capitais</a:t>
            </a:r>
          </a:p>
          <a:p>
            <a:r>
              <a:rPr lang="pt-BR" dirty="0"/>
              <a:t>Problema de confiança</a:t>
            </a:r>
          </a:p>
          <a:p>
            <a:pPr lvl="1"/>
            <a:r>
              <a:rPr lang="pt-BR" dirty="0"/>
              <a:t>Dilema de </a:t>
            </a:r>
            <a:r>
              <a:rPr lang="pt-BR" dirty="0" err="1"/>
              <a:t>Triffin</a:t>
            </a:r>
            <a:endParaRPr lang="pt-BR" dirty="0"/>
          </a:p>
          <a:p>
            <a:r>
              <a:rPr lang="pt-BR" dirty="0"/>
              <a:t>Política fiscal e monetária dos EUA dos 60: exportação da inflação</a:t>
            </a:r>
          </a:p>
          <a:p>
            <a:pPr lvl="1"/>
            <a:r>
              <a:rPr lang="pt-BR" dirty="0"/>
              <a:t>Johnson: 65: amplia gastos (militares, educacionais etc.)</a:t>
            </a:r>
          </a:p>
          <a:p>
            <a:pPr lvl="2"/>
            <a:r>
              <a:rPr lang="pt-BR" dirty="0"/>
              <a:t>Inicio subida dos juros mas depois expansão monetária (67-68)</a:t>
            </a:r>
          </a:p>
          <a:p>
            <a:pPr lvl="3"/>
            <a:r>
              <a:rPr lang="pt-BR" dirty="0"/>
              <a:t>Queda de juros e Inflação</a:t>
            </a:r>
          </a:p>
          <a:p>
            <a:pPr lvl="3"/>
            <a:r>
              <a:rPr lang="pt-BR" dirty="0"/>
              <a:t>Déficit BTC – se continuar inflação se espalha como resolver ?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E71DA-5D86-44C0-8EF3-409CF893E94C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Crises final dos 60 -70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905000"/>
            <a:ext cx="8640960" cy="4476328"/>
          </a:xfrm>
        </p:spPr>
        <p:txBody>
          <a:bodyPr>
            <a:normAutofit fontScale="70000" lnSpcReduction="20000"/>
          </a:bodyPr>
          <a:lstStyle/>
          <a:p>
            <a:r>
              <a:rPr lang="pt-BR" dirty="0"/>
              <a:t>Crença que EUA tem que desvalorizar</a:t>
            </a:r>
          </a:p>
          <a:p>
            <a:pPr lvl="1"/>
            <a:r>
              <a:rPr lang="pt-BR" dirty="0"/>
              <a:t>ou desemprego nos EUA e inflação no resto do mundo</a:t>
            </a:r>
          </a:p>
          <a:p>
            <a:pPr lvl="1"/>
            <a:r>
              <a:rPr lang="pt-BR" dirty="0"/>
              <a:t>Ou todos valorizam moedas</a:t>
            </a:r>
          </a:p>
          <a:p>
            <a:pPr lvl="2"/>
            <a:r>
              <a:rPr lang="pt-BR" dirty="0"/>
              <a:t>Ou desvalorização nominal:  fim cambio fixo</a:t>
            </a:r>
          </a:p>
          <a:p>
            <a:r>
              <a:rPr lang="pt-BR" dirty="0"/>
              <a:t>GB, </a:t>
            </a:r>
            <a:r>
              <a:rPr lang="pt-BR" dirty="0" err="1"/>
              <a:t>Fr</a:t>
            </a:r>
            <a:r>
              <a:rPr lang="pt-BR" dirty="0"/>
              <a:t>: especuladores fuga para ouro</a:t>
            </a:r>
          </a:p>
          <a:p>
            <a:pPr lvl="1"/>
            <a:r>
              <a:rPr lang="pt-BR" dirty="0"/>
              <a:t>Mercado duplo de ouro, mas especulação no mercado continua </a:t>
            </a:r>
          </a:p>
          <a:p>
            <a:pPr lvl="1"/>
            <a:r>
              <a:rPr lang="pt-BR" dirty="0"/>
              <a:t>Aportes dos BC para sustentar cotação não possível</a:t>
            </a:r>
          </a:p>
          <a:p>
            <a:r>
              <a:rPr lang="pt-BR" dirty="0"/>
              <a:t>Nixon: não sustenta taxas  - 71</a:t>
            </a:r>
          </a:p>
          <a:p>
            <a:pPr lvl="1"/>
            <a:r>
              <a:rPr lang="pt-BR" dirty="0"/>
              <a:t>Ameaça com taxação das importação se países não valorizarem</a:t>
            </a:r>
          </a:p>
          <a:p>
            <a:pPr lvl="2"/>
            <a:r>
              <a:rPr lang="pt-BR" dirty="0"/>
              <a:t>Acordos </a:t>
            </a:r>
            <a:r>
              <a:rPr lang="pt-BR" dirty="0" err="1"/>
              <a:t>smithsonianos</a:t>
            </a:r>
            <a:r>
              <a:rPr lang="pt-BR" dirty="0"/>
              <a:t>: valorização das moedas  e queda do </a:t>
            </a:r>
            <a:r>
              <a:rPr lang="pt-BR" dirty="0" err="1"/>
              <a:t>dolar</a:t>
            </a:r>
            <a:r>
              <a:rPr lang="pt-BR" dirty="0"/>
              <a:t> em relação ao ouro</a:t>
            </a:r>
          </a:p>
          <a:p>
            <a:pPr lvl="3"/>
            <a:r>
              <a:rPr lang="pt-BR" dirty="0"/>
              <a:t>Não suficiente e não volta dos EUA ao mercado </a:t>
            </a:r>
          </a:p>
          <a:p>
            <a:pPr lvl="2"/>
            <a:r>
              <a:rPr lang="pt-BR" dirty="0"/>
              <a:t>Novos ataques – fecha mercado</a:t>
            </a:r>
          </a:p>
          <a:p>
            <a:r>
              <a:rPr lang="pt-BR" dirty="0"/>
              <a:t>Reabertura com flutuação</a:t>
            </a:r>
          </a:p>
          <a:p>
            <a:pPr lvl="1"/>
            <a:r>
              <a:rPr lang="pt-BR" dirty="0"/>
              <a:t>Visto como temporário ate novos preços cambiais relativos </a:t>
            </a:r>
          </a:p>
          <a:p>
            <a:pPr lvl="2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 Gremaud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E71DA-5D86-44C0-8EF3-409CF893E94C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pel de arroz">
  <a:themeElements>
    <a:clrScheme name="Papel de arroz 2">
      <a:dk1>
        <a:srgbClr val="00264C"/>
      </a:dk1>
      <a:lt1>
        <a:srgbClr val="FFFFE9"/>
      </a:lt1>
      <a:dk2>
        <a:srgbClr val="333333"/>
      </a:dk2>
      <a:lt2>
        <a:srgbClr val="333333"/>
      </a:lt2>
      <a:accent1>
        <a:srgbClr val="78C0B2"/>
      </a:accent1>
      <a:accent2>
        <a:srgbClr val="262D4C"/>
      </a:accent2>
      <a:accent3>
        <a:srgbClr val="FFFFF2"/>
      </a:accent3>
      <a:accent4>
        <a:srgbClr val="001F40"/>
      </a:accent4>
      <a:accent5>
        <a:srgbClr val="BEDCD5"/>
      </a:accent5>
      <a:accent6>
        <a:srgbClr val="212844"/>
      </a:accent6>
      <a:hlink>
        <a:srgbClr val="598BBD"/>
      </a:hlink>
      <a:folHlink>
        <a:srgbClr val="4D4D4D"/>
      </a:folHlink>
    </a:clrScheme>
    <a:fontScheme name="Papel de arroz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apel de arroz 1">
        <a:dk1>
          <a:srgbClr val="9D9475"/>
        </a:dk1>
        <a:lt1>
          <a:srgbClr val="333333"/>
        </a:lt1>
        <a:dk2>
          <a:srgbClr val="333300"/>
        </a:dk2>
        <a:lt2>
          <a:srgbClr val="333333"/>
        </a:lt2>
        <a:accent1>
          <a:srgbClr val="B3C39F"/>
        </a:accent1>
        <a:accent2>
          <a:srgbClr val="DCD9CE"/>
        </a:accent2>
        <a:accent3>
          <a:srgbClr val="ADADAA"/>
        </a:accent3>
        <a:accent4>
          <a:srgbClr val="2A2A2A"/>
        </a:accent4>
        <a:accent5>
          <a:srgbClr val="D6DECD"/>
        </a:accent5>
        <a:accent6>
          <a:srgbClr val="C7C4BA"/>
        </a:accent6>
        <a:hlink>
          <a:srgbClr val="CC9900"/>
        </a:hlink>
        <a:folHlink>
          <a:srgbClr val="ADA68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pel de arroz 2">
        <a:dk1>
          <a:srgbClr val="00264C"/>
        </a:dk1>
        <a:lt1>
          <a:srgbClr val="FFFFE9"/>
        </a:lt1>
        <a:dk2>
          <a:srgbClr val="333333"/>
        </a:dk2>
        <a:lt2>
          <a:srgbClr val="333333"/>
        </a:lt2>
        <a:accent1>
          <a:srgbClr val="78C0B2"/>
        </a:accent1>
        <a:accent2>
          <a:srgbClr val="262D4C"/>
        </a:accent2>
        <a:accent3>
          <a:srgbClr val="FFFFF2"/>
        </a:accent3>
        <a:accent4>
          <a:srgbClr val="001F40"/>
        </a:accent4>
        <a:accent5>
          <a:srgbClr val="BEDCD5"/>
        </a:accent5>
        <a:accent6>
          <a:srgbClr val="212844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pel de arroz 3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pel de arroz 4">
        <a:dk1>
          <a:srgbClr val="00264C"/>
        </a:dk1>
        <a:lt1>
          <a:srgbClr val="FFFFFF"/>
        </a:lt1>
        <a:dk2>
          <a:srgbClr val="333333"/>
        </a:dk2>
        <a:lt2>
          <a:srgbClr val="2E697E"/>
        </a:lt2>
        <a:accent1>
          <a:srgbClr val="BAC8AA"/>
        </a:accent1>
        <a:accent2>
          <a:srgbClr val="6E9883"/>
        </a:accent2>
        <a:accent3>
          <a:srgbClr val="FFFFFF"/>
        </a:accent3>
        <a:accent4>
          <a:srgbClr val="001F40"/>
        </a:accent4>
        <a:accent5>
          <a:srgbClr val="D9E0D2"/>
        </a:accent5>
        <a:accent6>
          <a:srgbClr val="638976"/>
        </a:accent6>
        <a:hlink>
          <a:srgbClr val="CC9900"/>
        </a:hlink>
        <a:folHlink>
          <a:srgbClr val="7DAE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pel de arroz 5">
        <a:dk1>
          <a:srgbClr val="20374E"/>
        </a:dk1>
        <a:lt1>
          <a:srgbClr val="DCE4D2"/>
        </a:lt1>
        <a:dk2>
          <a:srgbClr val="333333"/>
        </a:dk2>
        <a:lt2>
          <a:srgbClr val="524C46"/>
        </a:lt2>
        <a:accent1>
          <a:srgbClr val="C9C491"/>
        </a:accent1>
        <a:accent2>
          <a:srgbClr val="8A776A"/>
        </a:accent2>
        <a:accent3>
          <a:srgbClr val="EBEFE5"/>
        </a:accent3>
        <a:accent4>
          <a:srgbClr val="1A2D41"/>
        </a:accent4>
        <a:accent5>
          <a:srgbClr val="E1DEC7"/>
        </a:accent5>
        <a:accent6>
          <a:srgbClr val="7D6B5F"/>
        </a:accent6>
        <a:hlink>
          <a:srgbClr val="67895F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apresentação\Papel de arroz.pot</Template>
  <TotalTime>1465</TotalTime>
  <Words>2357</Words>
  <Application>Microsoft Office PowerPoint</Application>
  <PresentationFormat>Apresentação na tela (4:3)</PresentationFormat>
  <Paragraphs>460</Paragraphs>
  <Slides>39</Slides>
  <Notes>3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2</vt:i4>
      </vt:variant>
      <vt:variant>
        <vt:lpstr>Títulos de slides</vt:lpstr>
      </vt:variant>
      <vt:variant>
        <vt:i4>39</vt:i4>
      </vt:variant>
    </vt:vector>
  </HeadingPairs>
  <TitlesOfParts>
    <vt:vector size="48" baseType="lpstr">
      <vt:lpstr>Arial</vt:lpstr>
      <vt:lpstr>Monotype Sorts</vt:lpstr>
      <vt:lpstr>Symbol</vt:lpstr>
      <vt:lpstr>Tahoma</vt:lpstr>
      <vt:lpstr>Times New Roman</vt:lpstr>
      <vt:lpstr>Wingdings</vt:lpstr>
      <vt:lpstr>Papel de arroz</vt:lpstr>
      <vt:lpstr>Clip</vt:lpstr>
      <vt:lpstr>Documento do Microsoft Word</vt:lpstr>
      <vt:lpstr>O sistema de taxas cambiais flutuantes, o inicio da globalização e a AL : 70 -90</vt:lpstr>
      <vt:lpstr>Apresentação do PowerPoint</vt:lpstr>
      <vt:lpstr>Crise de BW</vt:lpstr>
      <vt:lpstr>Apresentação do PowerPoint</vt:lpstr>
      <vt:lpstr>As transformações do Sistema Financeiro</vt:lpstr>
      <vt:lpstr>Crise de BW</vt:lpstr>
      <vt:lpstr>Dilema de Triffin - Questão De Gaulle</vt:lpstr>
      <vt:lpstr>Crise de BW</vt:lpstr>
      <vt:lpstr>Crises final dos 60 -70</vt:lpstr>
      <vt:lpstr>Propostas de reformulação</vt:lpstr>
      <vt:lpstr>A oficialização das taxas flutuantes - PD</vt:lpstr>
      <vt:lpstr>Defesa do cambio flutuante</vt:lpstr>
      <vt:lpstr>Críticas ao cambio flutuante</vt:lpstr>
      <vt:lpstr>Críticas ao cambio flutuante</vt:lpstr>
      <vt:lpstr> Cambio: Fixo x Flutuante</vt:lpstr>
      <vt:lpstr>O cambio flutuante nos anos 70</vt:lpstr>
      <vt:lpstr>Choque do Petróleo e Estagflação </vt:lpstr>
      <vt:lpstr>Política Econômica</vt:lpstr>
      <vt:lpstr>O dólar fraco</vt:lpstr>
      <vt:lpstr>Choque do Petróleo e países em desenvolvimento</vt:lpstr>
      <vt:lpstr>Dólar forte e Recessão 81/82</vt:lpstr>
      <vt:lpstr>Recuperação 83/85 e o protecionismo</vt:lpstr>
      <vt:lpstr>Do Plaza ao Louvre</vt:lpstr>
      <vt:lpstr>As transformações do Sistema Financeiro</vt:lpstr>
      <vt:lpstr>As transformações do Sistema Financeiro</vt:lpstr>
      <vt:lpstr>As transformações do Sistema Financeiro</vt:lpstr>
      <vt:lpstr>As transformações do Sistema Financeiro</vt:lpstr>
      <vt:lpstr>Um Balanço</vt:lpstr>
      <vt:lpstr>Um Balanço</vt:lpstr>
      <vt:lpstr>Um Balanço</vt:lpstr>
      <vt:lpstr>Países em desenvolvimento</vt:lpstr>
      <vt:lpstr>Enfrentamento da Crise do PSI</vt:lpstr>
      <vt:lpstr>Mudanças nos anos 1960 e 1970</vt:lpstr>
      <vt:lpstr>Crise dos Anos 1980</vt:lpstr>
      <vt:lpstr>Desempenho Econômico: AL, Extremo Oriente e Sul da Ásia:1960-1985</vt:lpstr>
      <vt:lpstr>Observações importantes</vt:lpstr>
      <vt:lpstr>Endividamento Externo</vt:lpstr>
      <vt:lpstr>Problemas posteriores para o desempenho latino-americano</vt:lpstr>
      <vt:lpstr>Crise do Início dos Anos 1980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bretton woods</dc:title>
  <dc:creator>Fundace</dc:creator>
  <cp:lastModifiedBy>Amaury Gremaud</cp:lastModifiedBy>
  <cp:revision>26</cp:revision>
  <cp:lastPrinted>2001-05-27T01:09:42Z</cp:lastPrinted>
  <dcterms:created xsi:type="dcterms:W3CDTF">2000-05-24T19:10:11Z</dcterms:created>
  <dcterms:modified xsi:type="dcterms:W3CDTF">2017-11-16T01:57:56Z</dcterms:modified>
</cp:coreProperties>
</file>