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69" r:id="rId4"/>
    <p:sldId id="257" r:id="rId5"/>
    <p:sldId id="258" r:id="rId6"/>
    <p:sldId id="262" r:id="rId7"/>
    <p:sldId id="261" r:id="rId8"/>
    <p:sldId id="264" r:id="rId9"/>
    <p:sldId id="268" r:id="rId10"/>
    <p:sldId id="265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6"/>
    <p:restoredTop sz="94712"/>
  </p:normalViewPr>
  <p:slideViewPr>
    <p:cSldViewPr snapToGrid="0">
      <p:cViewPr>
        <p:scale>
          <a:sx n="125" d="100"/>
          <a:sy n="125" d="100"/>
        </p:scale>
        <p:origin x="176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7BFE6-BBAE-3F05-78F1-CAE623A8D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52CF58-02AD-B030-6E0D-BD9EAFB98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581BA7-DB30-79B0-63F4-FC87FBA5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B12C-D83F-C84B-84DC-7568D11325F5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714A4D-0E7A-DE79-4860-2D10647C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0B0839-B476-C0DE-2B03-E1CE7545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C917-1EDD-D04D-8122-2426BA63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97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2A3B0-16C3-1739-709B-CFF14E66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736DD96-983F-02CD-B9BA-700EA1152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801431-9735-A80E-9C3F-012BA8E9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B12C-D83F-C84B-84DC-7568D11325F5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3C1346-9E0D-7723-7708-710E70D1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20AFFE-664B-C853-F02B-2F42CE34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C917-1EDD-D04D-8122-2426BA63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85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CCB7FF-0652-DCDE-CE62-4ACFC9A72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C109E2-E0E5-9FF2-6E05-8E4F98A35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40FE16-C130-9F8F-B4FC-C2C2A65D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B12C-D83F-C84B-84DC-7568D11325F5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D19A2-4A0C-5FCA-0223-AE53EA563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F94203-EC21-51E0-94D4-C176C931B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C917-1EDD-D04D-8122-2426BA63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33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651AD4-A49E-DB7E-B234-E766AA76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91187C-65EF-B1E9-D56E-32561E69E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E40773-82F7-7727-EF90-3D766252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B12C-D83F-C84B-84DC-7568D11325F5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71C2A9-62A1-923F-69FD-DB86A29A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7F2AA4-4428-49B3-5DE5-93A1A3A0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C917-1EDD-D04D-8122-2426BA63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26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862E0-2543-5CAC-6B8B-D95A3269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5FA73C-98C4-3CAF-99DB-206A75EFF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6F2DD4-BD0F-D8D4-4E8F-F185EA83B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B12C-D83F-C84B-84DC-7568D11325F5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7FB4C5-EEC6-FDCA-D38B-8835A0AF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EAE1FF-9277-4535-6A54-8C557C7E5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C917-1EDD-D04D-8122-2426BA63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36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2BFF9-13FA-C75A-3075-56F2C962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A497DE-496A-F1DF-3E2C-AA8AB0A9A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1AE2BA-6D38-B19B-A983-DC5158469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69BA86-46B6-DCA4-BC3B-1772F3ED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B12C-D83F-C84B-84DC-7568D11325F5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0FA042-9494-DEC4-10BD-3F1F2581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B9374D-E53E-927C-2B7D-09A2B8E7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C917-1EDD-D04D-8122-2426BA63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9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C5F5B-9DB8-6477-A8BC-F1A604B4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A546A5-9899-6048-EAA9-7119343DE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E35D88-12AC-941F-0615-4CD6C5912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EAD10A0-B980-059A-063F-A503B0343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F9559DD-0047-5AC4-35FE-D9E47CE43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9F8D3FE-D530-23AE-C65D-8C15072D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B12C-D83F-C84B-84DC-7568D11325F5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ECE4A9C-1F56-CC28-10F6-8B0D9CF1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C993907-7E08-2DA4-6F2F-34770C35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C917-1EDD-D04D-8122-2426BA63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3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243FF-8BCD-FA9E-24D7-29523709F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559090E-C83B-4E40-5121-9CA7231B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B12C-D83F-C84B-84DC-7568D11325F5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FBB6A58-7103-29AA-0530-3944099D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5C1208B-E8F7-B6CB-6CA1-B7049129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C917-1EDD-D04D-8122-2426BA63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73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E41BFFD-1786-D8DE-7485-4FA5F42E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B12C-D83F-C84B-84DC-7568D11325F5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D3D36A-9756-AA90-7328-BFCF979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EE5424-3577-593D-6240-04684E33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C917-1EDD-D04D-8122-2426BA63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4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C5968-D55C-D0FC-D28C-FB5D0DE7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A97782-0ADD-3BCA-520B-D8F732061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27BA37-BE83-78A7-26B7-C565BA779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1D6F61-3771-EDB5-C563-293821CC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B12C-D83F-C84B-84DC-7568D11325F5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E4F66A-F043-F330-A417-C6B6B19B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83CE6C-E5C7-0384-5E4E-D101644B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C917-1EDD-D04D-8122-2426BA63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12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0C26E-156A-F14E-5D5D-79D802A6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6FFBDE0-E60F-BA4F-731A-932F50C39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DB3146-BE5B-3DFF-7645-8A8D86A5C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39998D-B18B-4EE7-B004-93DFFCB6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B12C-D83F-C84B-84DC-7568D11325F5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36195D-31CE-D257-C388-50CAD75C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2C3922-D3B2-3CE5-AC00-E9058BC1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C917-1EDD-D04D-8122-2426BA63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38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C86DBF2-D269-850E-6E01-167206F7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73F09D-3BC2-E86E-1870-4CC5D378F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DD36A3-393B-4F02-3F97-F83ACDEE5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3CB12C-D83F-C84B-84DC-7568D11325F5}" type="datetimeFigureOut">
              <a:rPr lang="pt-BR" smtClean="0"/>
              <a:t>24/02/2025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CA1805-34A0-0E6F-D367-48348ADA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9C52FA-B91B-58C8-81A7-1333D6D19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E0C917-1EDD-D04D-8122-2426BA6333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17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elâmpago em um milharal">
            <a:extLst>
              <a:ext uri="{FF2B5EF4-FFF2-40B4-BE49-F238E27FC236}">
                <a16:creationId xmlns:a16="http://schemas.microsoft.com/office/drawing/2014/main" id="{A93B0B8F-9536-7461-231E-249FA69095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C4AEDE3-D07D-4ADD-A445-4BC23C8DB38D}"/>
              </a:ext>
            </a:extLst>
          </p:cNvPr>
          <p:cNvSpPr txBox="1"/>
          <p:nvPr/>
        </p:nvSpPr>
        <p:spPr>
          <a:xfrm>
            <a:off x="3356517" y="691375"/>
            <a:ext cx="8694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Mudanças Climáticas e Sustentabilidade Global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2AEC322-4EA3-5327-4A22-5703BD07A368}"/>
              </a:ext>
            </a:extLst>
          </p:cNvPr>
          <p:cNvGrpSpPr/>
          <p:nvPr/>
        </p:nvGrpSpPr>
        <p:grpSpPr>
          <a:xfrm>
            <a:off x="6969512" y="1527829"/>
            <a:ext cx="2358979" cy="1649491"/>
            <a:chOff x="7281747" y="1897558"/>
            <a:chExt cx="2358979" cy="1649491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926D8BE3-519B-8496-087C-F3B1AFFF116C}"/>
                </a:ext>
              </a:extLst>
            </p:cNvPr>
            <p:cNvSpPr txBox="1"/>
            <p:nvPr/>
          </p:nvSpPr>
          <p:spPr>
            <a:xfrm>
              <a:off x="7281747" y="1897558"/>
              <a:ext cx="2358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Engenharia Ambiental</a:t>
              </a:r>
            </a:p>
          </p:txBody>
        </p:sp>
        <p:pic>
          <p:nvPicPr>
            <p:cNvPr id="1034" name="Picture 10" descr="Sobre - BioNanoTech">
              <a:extLst>
                <a:ext uri="{FF2B5EF4-FFF2-40B4-BE49-F238E27FC236}">
                  <a16:creationId xmlns:a16="http://schemas.microsoft.com/office/drawing/2014/main" id="{14990369-EBE7-BE8E-DE60-AD192AA95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5351" y="2266890"/>
              <a:ext cx="716776" cy="71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Objetivos Estratégicos da USP – USP – Universidade de São Paulo">
              <a:extLst>
                <a:ext uri="{FF2B5EF4-FFF2-40B4-BE49-F238E27FC236}">
                  <a16:creationId xmlns:a16="http://schemas.microsoft.com/office/drawing/2014/main" id="{E63D4F4D-0451-0B32-9324-ED9DAD82F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671" y="3158947"/>
              <a:ext cx="954136" cy="388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395D616-2372-78A5-44F1-2FDAB3AF0BD4}"/>
              </a:ext>
            </a:extLst>
          </p:cNvPr>
          <p:cNvSpPr txBox="1"/>
          <p:nvPr/>
        </p:nvSpPr>
        <p:spPr>
          <a:xfrm>
            <a:off x="6717887" y="3429000"/>
            <a:ext cx="3226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Prof. Maurício Lamano Ferreira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1A1D208-0458-4B92-89AD-F1D3F0608D3C}"/>
              </a:ext>
            </a:extLst>
          </p:cNvPr>
          <p:cNvSpPr txBox="1"/>
          <p:nvPr/>
        </p:nvSpPr>
        <p:spPr>
          <a:xfrm>
            <a:off x="7868490" y="376678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Aula #1</a:t>
            </a:r>
          </a:p>
        </p:txBody>
      </p:sp>
    </p:spTree>
    <p:extLst>
      <p:ext uri="{BB962C8B-B14F-4D97-AF65-F5344CB8AC3E}">
        <p14:creationId xmlns:p14="http://schemas.microsoft.com/office/powerpoint/2010/main" val="2020839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3831C-CCAA-B5E7-C275-ED817AC71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orto de Santos">
            <a:extLst>
              <a:ext uri="{FF2B5EF4-FFF2-40B4-BE49-F238E27FC236}">
                <a16:creationId xmlns:a16="http://schemas.microsoft.com/office/drawing/2014/main" id="{8FE0011D-7BB0-1F53-1F22-0B5800F9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69" y="-189569"/>
            <a:ext cx="12305337" cy="764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59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45805-74FA-3F83-E81C-2F402611A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orto de Santos">
            <a:extLst>
              <a:ext uri="{FF2B5EF4-FFF2-40B4-BE49-F238E27FC236}">
                <a16:creationId xmlns:a16="http://schemas.microsoft.com/office/drawing/2014/main" id="{96BF839B-A561-924C-E3C7-3DF3BC3BC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b="7794"/>
          <a:stretch/>
        </p:blipFill>
        <p:spPr bwMode="auto">
          <a:xfrm>
            <a:off x="-56669" y="-1"/>
            <a:ext cx="12305337" cy="6858001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/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538AEA-BC11-894A-2BD2-9703046D5B20}"/>
              </a:ext>
            </a:extLst>
          </p:cNvPr>
          <p:cNvSpPr txBox="1"/>
          <p:nvPr/>
        </p:nvSpPr>
        <p:spPr>
          <a:xfrm>
            <a:off x="496325" y="289931"/>
            <a:ext cx="11199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/>
              <a:t>Projeto de Descarbonização do Porto de Santos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3DE0DD0-AF85-F687-90F9-C01DE76DB059}"/>
              </a:ext>
            </a:extLst>
          </p:cNvPr>
          <p:cNvSpPr txBox="1"/>
          <p:nvPr/>
        </p:nvSpPr>
        <p:spPr>
          <a:xfrm>
            <a:off x="301083" y="1204331"/>
            <a:ext cx="834164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Organização de grupos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Apresentação do problema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pt-BR" b="1" i="1" dirty="0"/>
              <a:t>Diagnóstico e inventário (parcial) das emissões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pt-BR" b="1" i="1" dirty="0"/>
              <a:t>Definição da Metas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pt-BR" b="1" i="1" dirty="0"/>
              <a:t>Elaboração do Plano de Ação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pt-BR" b="1" i="1" dirty="0"/>
          </a:p>
          <a:p>
            <a:pPr marL="1200150" lvl="2" indent="-285750">
              <a:buFont typeface="Wingdings" pitchFamily="2" charset="2"/>
              <a:buChar char="Ø"/>
            </a:pPr>
            <a:r>
              <a:rPr lang="pt-BR" b="1" i="1" dirty="0"/>
              <a:t>Sugestões de medidas (com justificativas)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pt-BR" b="1" i="1" dirty="0"/>
              <a:t>Monitoramento e ajustes</a:t>
            </a:r>
          </a:p>
          <a:p>
            <a:pPr marL="1200150" lvl="2" indent="-285750">
              <a:buFont typeface="Wingdings" pitchFamily="2" charset="2"/>
              <a:buChar char="Ø"/>
            </a:pPr>
            <a:endParaRPr lang="pt-BR" b="1" i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pt-BR" b="1" i="1" dirty="0"/>
              <a:t>Compensação de emissões residuais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pt-BR" b="1" i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pt-BR" b="1" i="1" dirty="0"/>
              <a:t>Relatórios e transparência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pt-BR" b="1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Apresentação do trabalho para a disciplina (professor e autoridades portuárias)</a:t>
            </a:r>
          </a:p>
        </p:txBody>
      </p:sp>
    </p:spTree>
    <p:extLst>
      <p:ext uri="{BB962C8B-B14F-4D97-AF65-F5344CB8AC3E}">
        <p14:creationId xmlns:p14="http://schemas.microsoft.com/office/powerpoint/2010/main" val="329847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3F1CB-C874-96B4-88CB-494AECBA5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orto de Santos">
            <a:extLst>
              <a:ext uri="{FF2B5EF4-FFF2-40B4-BE49-F238E27FC236}">
                <a16:creationId xmlns:a16="http://schemas.microsoft.com/office/drawing/2014/main" id="{EC6EB4F9-7020-5CE6-4C42-1CA94CAEF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b="7794"/>
          <a:stretch/>
        </p:blipFill>
        <p:spPr bwMode="auto">
          <a:xfrm>
            <a:off x="-56669" y="-1"/>
            <a:ext cx="12305337" cy="6858001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/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546776F-FB85-A8CD-8689-DF377801AF10}"/>
              </a:ext>
            </a:extLst>
          </p:cNvPr>
          <p:cNvSpPr txBox="1"/>
          <p:nvPr/>
        </p:nvSpPr>
        <p:spPr>
          <a:xfrm>
            <a:off x="496325" y="289931"/>
            <a:ext cx="11199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/>
              <a:t>Projeto de Descarbonização do Porto de Santos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539E51-71F7-2ECD-8980-06E1F2CD4F7A}"/>
              </a:ext>
            </a:extLst>
          </p:cNvPr>
          <p:cNvSpPr txBox="1"/>
          <p:nvPr/>
        </p:nvSpPr>
        <p:spPr>
          <a:xfrm>
            <a:off x="301083" y="1204331"/>
            <a:ext cx="834164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Organização de grupos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Apresentação do problema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pt-BR" b="1" i="1" dirty="0"/>
              <a:t>Diagnóstico e inventário (parcial) das emissões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pt-BR" b="1" i="1" dirty="0"/>
              <a:t>Definição da Metas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pt-BR" b="1" i="1" dirty="0"/>
              <a:t>Elaboração do Plano de Ação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pt-BR" b="1" i="1" dirty="0"/>
          </a:p>
          <a:p>
            <a:pPr marL="1200150" lvl="2" indent="-285750">
              <a:buFont typeface="Wingdings" pitchFamily="2" charset="2"/>
              <a:buChar char="Ø"/>
            </a:pPr>
            <a:r>
              <a:rPr lang="pt-BR" b="1" i="1" dirty="0"/>
              <a:t>Sugestões de medidas (com justificativas)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pt-BR" b="1" i="1" dirty="0"/>
              <a:t>Monitoramento e ajustes</a:t>
            </a:r>
          </a:p>
          <a:p>
            <a:pPr marL="1200150" lvl="2" indent="-285750">
              <a:buFont typeface="Wingdings" pitchFamily="2" charset="2"/>
              <a:buChar char="Ø"/>
            </a:pPr>
            <a:endParaRPr lang="pt-BR" b="1" i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pt-BR" b="1" i="1" dirty="0"/>
              <a:t>Compensação de emissões residuais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pt-BR" b="1" i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pt-BR" b="1" i="1" dirty="0"/>
              <a:t>Relatórios e transparência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pt-BR" b="1" i="1" dirty="0"/>
          </a:p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Apresentação do trabalho para a disciplina (professor e autoridades portuárias)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834C5A-B193-43B2-DBFB-A73CD92C7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644" y="1129354"/>
            <a:ext cx="3864847" cy="3871161"/>
          </a:xfrm>
          <a:prstGeom prst="rect">
            <a:avLst/>
          </a:prstGeom>
        </p:spPr>
      </p:pic>
      <p:sp>
        <p:nvSpPr>
          <p:cNvPr id="6" name="Seta para a Direita 5">
            <a:extLst>
              <a:ext uri="{FF2B5EF4-FFF2-40B4-BE49-F238E27FC236}">
                <a16:creationId xmlns:a16="http://schemas.microsoft.com/office/drawing/2014/main" id="{A5762A83-1B71-86F2-053E-15257152F0AF}"/>
              </a:ext>
            </a:extLst>
          </p:cNvPr>
          <p:cNvSpPr/>
          <p:nvPr/>
        </p:nvSpPr>
        <p:spPr>
          <a:xfrm>
            <a:off x="5660571" y="4589417"/>
            <a:ext cx="1227909" cy="1045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2820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65FAF91-8960-CF76-EB7F-0C48898F4909}"/>
              </a:ext>
            </a:extLst>
          </p:cNvPr>
          <p:cNvSpPr txBox="1"/>
          <p:nvPr/>
        </p:nvSpPr>
        <p:spPr>
          <a:xfrm>
            <a:off x="405688" y="546754"/>
            <a:ext cx="117110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>
                <a:latin typeface="Chalkduster" panose="03050602040202020205" pitchFamily="66" charset="77"/>
              </a:rPr>
              <a:t>Muito Obrigado !!!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9C087B2-9BA9-0552-BD4D-2AFF3B6B6707}"/>
              </a:ext>
            </a:extLst>
          </p:cNvPr>
          <p:cNvGrpSpPr/>
          <p:nvPr/>
        </p:nvGrpSpPr>
        <p:grpSpPr>
          <a:xfrm>
            <a:off x="4656872" y="2351152"/>
            <a:ext cx="2507875" cy="3437679"/>
            <a:chOff x="4487189" y="2153189"/>
            <a:chExt cx="2507875" cy="3437679"/>
          </a:xfrm>
        </p:grpSpPr>
        <p:pic>
          <p:nvPicPr>
            <p:cNvPr id="2" name="Picture 4" descr="Our Team | USP-EEL-Brazil - iGEM 2023">
              <a:extLst>
                <a:ext uri="{FF2B5EF4-FFF2-40B4-BE49-F238E27FC236}">
                  <a16:creationId xmlns:a16="http://schemas.microsoft.com/office/drawing/2014/main" id="{C7838D76-AFF7-AA13-2C17-42011884AA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189" y="2153189"/>
              <a:ext cx="2507875" cy="2908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E7DC5929-0432-0657-B672-70C76CCB042F}"/>
                </a:ext>
              </a:extLst>
            </p:cNvPr>
            <p:cNvSpPr txBox="1"/>
            <p:nvPr/>
          </p:nvSpPr>
          <p:spPr>
            <a:xfrm>
              <a:off x="4967926" y="5221536"/>
              <a:ext cx="1783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/>
                <a:t>lamano@usp.br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99418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Charge: Mudanças Climáticas - Blog do AFTM">
            <a:extLst>
              <a:ext uri="{FF2B5EF4-FFF2-40B4-BE49-F238E27FC236}">
                <a16:creationId xmlns:a16="http://schemas.microsoft.com/office/drawing/2014/main" id="{6879A42A-F67D-3ADC-1F43-E57F997E5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Jogo Fato ou Fake - Literatura Brasileira">
            <a:extLst>
              <a:ext uri="{FF2B5EF4-FFF2-40B4-BE49-F238E27FC236}">
                <a16:creationId xmlns:a16="http://schemas.microsoft.com/office/drawing/2014/main" id="{B28A2438-57C1-6B3C-F2A4-3169DEF9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9271" r="56042" b="21304"/>
          <a:stretch/>
        </p:blipFill>
        <p:spPr bwMode="auto">
          <a:xfrm>
            <a:off x="440363" y="4449737"/>
            <a:ext cx="2164984" cy="227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Jogo Fato ou Fake - Literatura Brasileira">
            <a:extLst>
              <a:ext uri="{FF2B5EF4-FFF2-40B4-BE49-F238E27FC236}">
                <a16:creationId xmlns:a16="http://schemas.microsoft.com/office/drawing/2014/main" id="{246C722E-5A21-03DA-E459-4CB065F45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19271" r="17084" b="21304"/>
          <a:stretch/>
        </p:blipFill>
        <p:spPr bwMode="auto">
          <a:xfrm>
            <a:off x="491163" y="128579"/>
            <a:ext cx="2007268" cy="227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F989DB8-2E10-94AE-AD63-5728D9D3EF1A}"/>
              </a:ext>
            </a:extLst>
          </p:cNvPr>
          <p:cNvSpPr txBox="1"/>
          <p:nvPr/>
        </p:nvSpPr>
        <p:spPr>
          <a:xfrm>
            <a:off x="1017685" y="2339203"/>
            <a:ext cx="10583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>
                <a:solidFill>
                  <a:srgbClr val="FFC000"/>
                </a:solidFill>
                <a:latin typeface="Chalkduster" panose="03050602040202020205" pitchFamily="66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179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rocurando Por Encontrar Objetivo - Imagens grátis no Pixabay">
            <a:extLst>
              <a:ext uri="{FF2B5EF4-FFF2-40B4-BE49-F238E27FC236}">
                <a16:creationId xmlns:a16="http://schemas.microsoft.com/office/drawing/2014/main" id="{16088D0E-8379-3201-3D70-9A5E0E258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7" t="6323" r="23837" b="7079"/>
          <a:stretch/>
        </p:blipFill>
        <p:spPr bwMode="auto">
          <a:xfrm>
            <a:off x="0" y="0"/>
            <a:ext cx="4899918" cy="685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ortador Bonequinho 1 G - Ref - 498 - 1 unidade - RR CORTADORES - Rizzo">
            <a:extLst>
              <a:ext uri="{FF2B5EF4-FFF2-40B4-BE49-F238E27FC236}">
                <a16:creationId xmlns:a16="http://schemas.microsoft.com/office/drawing/2014/main" id="{A2E37EDE-37DF-EC76-F882-A781F336E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4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Our Team | USP-EEL-Brazil - iGEM 2023">
            <a:extLst>
              <a:ext uri="{FF2B5EF4-FFF2-40B4-BE49-F238E27FC236}">
                <a16:creationId xmlns:a16="http://schemas.microsoft.com/office/drawing/2014/main" id="{C476C0D2-D8D1-556C-6778-838EE2DC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39" y="1087960"/>
            <a:ext cx="2507875" cy="29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Portal da Prefeitura de Londrina - Alagamento">
            <a:extLst>
              <a:ext uri="{FF2B5EF4-FFF2-40B4-BE49-F238E27FC236}">
                <a16:creationId xmlns:a16="http://schemas.microsoft.com/office/drawing/2014/main" id="{24D78235-05EE-EDA6-0AFB-7347BAC5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B529C9B-6CDD-C786-02B2-80AE4975DA1D}"/>
              </a:ext>
            </a:extLst>
          </p:cNvPr>
          <p:cNvSpPr txBox="1"/>
          <p:nvPr/>
        </p:nvSpPr>
        <p:spPr>
          <a:xfrm>
            <a:off x="3252247" y="282804"/>
            <a:ext cx="878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Aonde e como o engenheiro ambiental atua na temática de Mudanças Climáticas? </a:t>
            </a:r>
          </a:p>
        </p:txBody>
      </p:sp>
    </p:spTree>
    <p:extLst>
      <p:ext uri="{BB962C8B-B14F-4D97-AF65-F5344CB8AC3E}">
        <p14:creationId xmlns:p14="http://schemas.microsoft.com/office/powerpoint/2010/main" val="153468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Our Team | USP-EEL-Brazil - iGEM 2023">
            <a:extLst>
              <a:ext uri="{FF2B5EF4-FFF2-40B4-BE49-F238E27FC236}">
                <a16:creationId xmlns:a16="http://schemas.microsoft.com/office/drawing/2014/main" id="{F60C401E-8B62-78B3-0207-B6DFBBFDA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152" y="324389"/>
            <a:ext cx="2507875" cy="29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52DF393-DFC9-8BD1-C57A-9CB336C81A9A}"/>
              </a:ext>
            </a:extLst>
          </p:cNvPr>
          <p:cNvSpPr txBox="1"/>
          <p:nvPr/>
        </p:nvSpPr>
        <p:spPr>
          <a:xfrm>
            <a:off x="248554" y="324389"/>
            <a:ext cx="5022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Objetivos da Disciplina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474477-D004-AEA1-9AA1-106D13A81A1C}"/>
              </a:ext>
            </a:extLst>
          </p:cNvPr>
          <p:cNvSpPr txBox="1"/>
          <p:nvPr/>
        </p:nvSpPr>
        <p:spPr>
          <a:xfrm>
            <a:off x="248554" y="1258296"/>
            <a:ext cx="86947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OG:</a:t>
            </a:r>
          </a:p>
          <a:p>
            <a:pPr algn="just"/>
            <a:endParaRPr lang="pt-BR" sz="1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 final da disciplina os alunos deverão ser capazes de compreender as causas e consequências das mudanças climáticas globais e suas implicações para a sustentabilidade do planeta. Além disso, os alunos terão condições de diferenciar as mudanças climáticas impulsionadas por causas naturais das antropogênicas. 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90768E-B796-9BC7-50AC-8C0525A38695}"/>
              </a:ext>
            </a:extLst>
          </p:cNvPr>
          <p:cNvSpPr txBox="1"/>
          <p:nvPr/>
        </p:nvSpPr>
        <p:spPr>
          <a:xfrm>
            <a:off x="248554" y="3238427"/>
            <a:ext cx="1151647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OE:</a:t>
            </a:r>
          </a:p>
          <a:p>
            <a:pPr algn="just"/>
            <a:endParaRPr lang="pt-B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Formar profissionais em nível superior com capacidade de compreender a interferência humana no sistema climático terrestre, bem como conhecer os seus principais vetores (i.e., mudança de uso da terra – urbanização, desmatamento e agricultura, sistema energético, sistemas de transporte, indústria). 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 condições para os alunos desenvolverem um pensamento crítico sobre os cenários climáticos previstos para as próximas décadas e com isso discernirem sobre os principais instrumentos de adaptação e mitigação das mudanças climáticas. 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Viabilizar a compreensão da crise climática associada às bases da sustentabilidade global e às Agendas Climática, Ambiental e Urbana. 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Fornecer bases teóricas suficientes para propiciar a análise das projeções futuras sobre o clima da Terra e buscar associações com os desafios da sustentabilidade planetária debatidas no âmbito local, nacional e global.</a:t>
            </a:r>
          </a:p>
        </p:txBody>
      </p:sp>
    </p:spTree>
    <p:extLst>
      <p:ext uri="{BB962C8B-B14F-4D97-AF65-F5344CB8AC3E}">
        <p14:creationId xmlns:p14="http://schemas.microsoft.com/office/powerpoint/2010/main" val="375569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stre dos Magos">
            <a:extLst>
              <a:ext uri="{FF2B5EF4-FFF2-40B4-BE49-F238E27FC236}">
                <a16:creationId xmlns:a16="http://schemas.microsoft.com/office/drawing/2014/main" id="{EB30390C-48EE-345F-931B-AF468CCD1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52" y="2986839"/>
            <a:ext cx="2815554" cy="38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C12B6068-61C7-9AF2-1C6C-29F6531C07FF}"/>
              </a:ext>
            </a:extLst>
          </p:cNvPr>
          <p:cNvGrpSpPr/>
          <p:nvPr/>
        </p:nvGrpSpPr>
        <p:grpSpPr>
          <a:xfrm>
            <a:off x="410165" y="391136"/>
            <a:ext cx="4608644" cy="1445098"/>
            <a:chOff x="343258" y="212716"/>
            <a:chExt cx="5323990" cy="1445098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6EA3AD88-A6F9-4B1B-79F5-1D315F61FA23}"/>
                </a:ext>
              </a:extLst>
            </p:cNvPr>
            <p:cNvSpPr/>
            <p:nvPr/>
          </p:nvSpPr>
          <p:spPr>
            <a:xfrm>
              <a:off x="343258" y="591014"/>
              <a:ext cx="5323990" cy="24532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chemeClr val="tx1"/>
                  </a:solidFill>
                </a:rPr>
                <a:t>Atividades que pontuam diretamente na média final</a:t>
              </a:r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27CE6D3-F0A6-DD3C-3043-78E1CD210B60}"/>
                </a:ext>
              </a:extLst>
            </p:cNvPr>
            <p:cNvSpPr/>
            <p:nvPr/>
          </p:nvSpPr>
          <p:spPr>
            <a:xfrm>
              <a:off x="343258" y="999892"/>
              <a:ext cx="5323990" cy="24532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chemeClr val="tx1"/>
                  </a:solidFill>
                </a:rPr>
                <a:t>Semana sem aula da disciplina</a:t>
              </a: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30994E3-FF46-93D4-EBB7-9C591AE94941}"/>
                </a:ext>
              </a:extLst>
            </p:cNvPr>
            <p:cNvSpPr/>
            <p:nvPr/>
          </p:nvSpPr>
          <p:spPr>
            <a:xfrm>
              <a:off x="343258" y="1412487"/>
              <a:ext cx="5323990" cy="245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chemeClr val="tx1"/>
                  </a:solidFill>
                </a:rPr>
                <a:t>Saída de Campo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5A87B667-4162-E876-96E3-FD8209CB423A}"/>
                </a:ext>
              </a:extLst>
            </p:cNvPr>
            <p:cNvSpPr/>
            <p:nvPr/>
          </p:nvSpPr>
          <p:spPr>
            <a:xfrm>
              <a:off x="343258" y="212716"/>
              <a:ext cx="5323990" cy="245327"/>
            </a:xfrm>
            <a:prstGeom prst="rect">
              <a:avLst/>
            </a:prstGeom>
            <a:solidFill>
              <a:srgbClr val="F27F8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>
                  <a:solidFill>
                    <a:schemeClr val="tx1"/>
                  </a:solidFill>
                </a:rPr>
                <a:t>Feriado</a:t>
              </a: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C18A4E44-9B8C-BB3C-2D71-9DE241437EA9}"/>
              </a:ext>
            </a:extLst>
          </p:cNvPr>
          <p:cNvSpPr txBox="1"/>
          <p:nvPr/>
        </p:nvSpPr>
        <p:spPr>
          <a:xfrm>
            <a:off x="410165" y="2042204"/>
            <a:ext cx="357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Aulas expositivas teórico práticas!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70436F8-9658-74AA-B71F-842652763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188" y="0"/>
            <a:ext cx="6846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8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1EDBC-6591-2B50-AFD4-9234F82D4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F75C8D0-F3F7-327D-195E-DB47E205F9AB}"/>
              </a:ext>
            </a:extLst>
          </p:cNvPr>
          <p:cNvSpPr txBox="1"/>
          <p:nvPr/>
        </p:nvSpPr>
        <p:spPr>
          <a:xfrm>
            <a:off x="359628" y="1973890"/>
            <a:ext cx="6319952" cy="4479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indent="-226695" algn="just"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método de avaliação será composto por:</a:t>
            </a:r>
          </a:p>
          <a:p>
            <a:pPr marL="226695" indent="-226695" algn="just">
              <a:lnSpc>
                <a:spcPct val="150000"/>
              </a:lnSpc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indent="-226695" algn="just">
              <a:lnSpc>
                <a:spcPct val="150000"/>
              </a:lnSpc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Estudo dirigido ED (valendo 20% da nota final)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Duas avaliações teóricas, AV1 (valendo 20% da nota final) e AV2 (Valendo 30% da nota final)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indent="-226695" algn="just">
              <a:lnSpc>
                <a:spcPct val="150000"/>
              </a:lnSpc>
            </a:pPr>
            <a:r>
              <a:rPr lang="pt-B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Trabalho sobre descarbonização (valendo 30% da nota final).</a:t>
            </a:r>
            <a:endParaRPr lang="pt-BR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omo passar na prova teórica do Detran: confira as dicas! | Baterias Heliar">
            <a:extLst>
              <a:ext uri="{FF2B5EF4-FFF2-40B4-BE49-F238E27FC236}">
                <a16:creationId xmlns:a16="http://schemas.microsoft.com/office/drawing/2014/main" id="{ED760251-594C-0C96-1EBF-7FBE05ED2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975" y="2435741"/>
            <a:ext cx="2978397" cy="1986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rto de Santos">
            <a:extLst>
              <a:ext uri="{FF2B5EF4-FFF2-40B4-BE49-F238E27FC236}">
                <a16:creationId xmlns:a16="http://schemas.microsoft.com/office/drawing/2014/main" id="{6AFA9608-494E-5419-1538-83052229C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27" y="4593294"/>
            <a:ext cx="3518023" cy="2185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s benefícios das metodologias ativas. | Download Scientific Diagram">
            <a:extLst>
              <a:ext uri="{FF2B5EF4-FFF2-40B4-BE49-F238E27FC236}">
                <a16:creationId xmlns:a16="http://schemas.microsoft.com/office/drawing/2014/main" id="{8FB6A6AB-3FB7-C939-A522-49F2A20F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28" y="2106205"/>
            <a:ext cx="2426629" cy="1821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2BED387-54A2-D18D-915D-477D7F724782}"/>
              </a:ext>
            </a:extLst>
          </p:cNvPr>
          <p:cNvSpPr txBox="1"/>
          <p:nvPr/>
        </p:nvSpPr>
        <p:spPr>
          <a:xfrm>
            <a:off x="359628" y="356321"/>
            <a:ext cx="6779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... do sistema de avaliações: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BC74E1D-9D00-1C9E-7F38-DAAA4362BA0C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effectLst/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≥</a:t>
            </a:r>
          </a:p>
        </p:txBody>
      </p:sp>
    </p:spTree>
    <p:extLst>
      <p:ext uri="{BB962C8B-B14F-4D97-AF65-F5344CB8AC3E}">
        <p14:creationId xmlns:p14="http://schemas.microsoft.com/office/powerpoint/2010/main" val="291720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A3D6F-CA1F-6E2F-F6F1-634CCAADB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B9EAE66-17A0-0607-F235-E5A27E775160}"/>
              </a:ext>
            </a:extLst>
          </p:cNvPr>
          <p:cNvSpPr txBox="1"/>
          <p:nvPr/>
        </p:nvSpPr>
        <p:spPr>
          <a:xfrm>
            <a:off x="359628" y="1973890"/>
            <a:ext cx="6319952" cy="4479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indent="-226695" algn="just"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método de avaliação será composto por:</a:t>
            </a:r>
          </a:p>
          <a:p>
            <a:pPr marL="226695" indent="-226695" algn="just">
              <a:lnSpc>
                <a:spcPct val="150000"/>
              </a:lnSpc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indent="-226695" algn="just">
              <a:lnSpc>
                <a:spcPct val="150000"/>
              </a:lnSpc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Estudo dirigido ED (valendo 20% da nota final)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Duas avaliações teóricas, AV1 (valendo 20% da nota final) e AV2 (Valendo 30% da nota final)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indent="-226695" algn="just">
              <a:lnSpc>
                <a:spcPct val="150000"/>
              </a:lnSpc>
            </a:pPr>
            <a:r>
              <a:rPr lang="pt-B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Trabalho sobre descarbonização (valendo 30% da nota final).</a:t>
            </a:r>
            <a:endParaRPr lang="pt-BR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omo passar na prova teórica do Detran: confira as dicas! | Baterias Heliar">
            <a:extLst>
              <a:ext uri="{FF2B5EF4-FFF2-40B4-BE49-F238E27FC236}">
                <a16:creationId xmlns:a16="http://schemas.microsoft.com/office/drawing/2014/main" id="{1100B309-B0A2-FA54-D8A4-28955C5C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975" y="2435741"/>
            <a:ext cx="2978397" cy="1986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rto de Santos">
            <a:extLst>
              <a:ext uri="{FF2B5EF4-FFF2-40B4-BE49-F238E27FC236}">
                <a16:creationId xmlns:a16="http://schemas.microsoft.com/office/drawing/2014/main" id="{AB3F349F-BC0E-18D6-7822-39FA5164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27" y="4593294"/>
            <a:ext cx="3518023" cy="2185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s benefícios das metodologias ativas. | Download Scientific Diagram">
            <a:extLst>
              <a:ext uri="{FF2B5EF4-FFF2-40B4-BE49-F238E27FC236}">
                <a16:creationId xmlns:a16="http://schemas.microsoft.com/office/drawing/2014/main" id="{A685FF97-2F85-FB98-5946-65C9673F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28" y="2106205"/>
            <a:ext cx="2426629" cy="1821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E373772-1516-068C-FE5A-73038582F543}"/>
              </a:ext>
            </a:extLst>
          </p:cNvPr>
          <p:cNvSpPr txBox="1"/>
          <p:nvPr/>
        </p:nvSpPr>
        <p:spPr>
          <a:xfrm>
            <a:off x="359628" y="356321"/>
            <a:ext cx="6779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... do sistema de avaliações: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96981E9-1E0A-6BED-A412-2428DB4AD5D8}"/>
              </a:ext>
            </a:extLst>
          </p:cNvPr>
          <p:cNvSpPr txBox="1"/>
          <p:nvPr/>
        </p:nvSpPr>
        <p:spPr>
          <a:xfrm>
            <a:off x="224481" y="1334382"/>
            <a:ext cx="691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Média = (ED1*0,1)+ (ED2*0,1)+ (AV1*0,2)+ (AV2*0,3)+ (Projeto*0,3)</a:t>
            </a:r>
          </a:p>
          <a:p>
            <a:pPr algn="ctr"/>
            <a:r>
              <a:rPr lang="pt-BR" i="1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116E63-7C86-7950-1702-FCFBBEDFCC91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effectLst/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≥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FF18B0A-D74E-FD4C-E084-10C19ECAE423}"/>
              </a:ext>
            </a:extLst>
          </p:cNvPr>
          <p:cNvSpPr txBox="1"/>
          <p:nvPr/>
        </p:nvSpPr>
        <p:spPr>
          <a:xfrm>
            <a:off x="9141211" y="1495524"/>
            <a:ext cx="23923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6">
                    <a:lumMod val="75000"/>
                  </a:schemeClr>
                </a:solidFill>
                <a:effectLst/>
                <a:cs typeface="Adelle Sans Devanagari" panose="02000503000000020004" pitchFamily="2" charset="-78"/>
              </a:rPr>
              <a:t>Média ≥ 5,0</a:t>
            </a:r>
          </a:p>
        </p:txBody>
      </p:sp>
      <p:pic>
        <p:nvPicPr>
          <p:cNvPr id="5122" name="Picture 2" descr="Doutorado em Ciências Contábeis é aprovado pela Capes. Seleção será em 2019  | Universidade Federal do Espírito Santo">
            <a:extLst>
              <a:ext uri="{FF2B5EF4-FFF2-40B4-BE49-F238E27FC236}">
                <a16:creationId xmlns:a16="http://schemas.microsoft.com/office/drawing/2014/main" id="{28D93FF5-2865-C1A6-2CA2-2D4325827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259" y="160888"/>
            <a:ext cx="1964256" cy="13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62A4A-81D1-27D6-188C-9029C2634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6D3B5C9-B624-69D3-FEF4-8C38CF4F6506}"/>
              </a:ext>
            </a:extLst>
          </p:cNvPr>
          <p:cNvSpPr txBox="1"/>
          <p:nvPr/>
        </p:nvSpPr>
        <p:spPr>
          <a:xfrm>
            <a:off x="359628" y="1973890"/>
            <a:ext cx="6319952" cy="4479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indent="-226695" algn="just"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método de avaliação será composto por:</a:t>
            </a:r>
          </a:p>
          <a:p>
            <a:pPr marL="226695" indent="-226695" algn="just">
              <a:lnSpc>
                <a:spcPct val="150000"/>
              </a:lnSpc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indent="-226695" algn="just">
              <a:lnSpc>
                <a:spcPct val="150000"/>
              </a:lnSpc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Estudo dirigido ED (valendo 20% da nota final)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t-BR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Duas avaliações teóricas, AV1 (valendo 20% da nota final) e AV2 (Valendo 30% da nota final)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6695" indent="-226695" algn="just">
              <a:lnSpc>
                <a:spcPct val="150000"/>
              </a:lnSpc>
            </a:pPr>
            <a:r>
              <a:rPr lang="pt-BR" sz="18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Trabalho sobre descarbonização (valendo 30% da nota final).</a:t>
            </a:r>
            <a:endParaRPr lang="pt-BR" sz="1600" dirty="0">
              <a:solidFill>
                <a:srgbClr val="0070C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omo passar na prova teórica do Detran: confira as dicas! | Baterias Heliar">
            <a:extLst>
              <a:ext uri="{FF2B5EF4-FFF2-40B4-BE49-F238E27FC236}">
                <a16:creationId xmlns:a16="http://schemas.microsoft.com/office/drawing/2014/main" id="{CBDD7FF3-7F17-8DEA-7972-C53BE37D9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975" y="2435741"/>
            <a:ext cx="2978397" cy="1986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rto de Santos">
            <a:extLst>
              <a:ext uri="{FF2B5EF4-FFF2-40B4-BE49-F238E27FC236}">
                <a16:creationId xmlns:a16="http://schemas.microsoft.com/office/drawing/2014/main" id="{69959A50-8AA9-1ABD-7F30-E71C13C6F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27" y="4593294"/>
            <a:ext cx="3518023" cy="2185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s benefícios das metodologias ativas. | Download Scientific Diagram">
            <a:extLst>
              <a:ext uri="{FF2B5EF4-FFF2-40B4-BE49-F238E27FC236}">
                <a16:creationId xmlns:a16="http://schemas.microsoft.com/office/drawing/2014/main" id="{EB56ECAB-8652-7D48-B0EE-981F0F9C3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28" y="2106205"/>
            <a:ext cx="2426629" cy="1821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4D24434-1084-859D-82C3-58524FC87912}"/>
              </a:ext>
            </a:extLst>
          </p:cNvPr>
          <p:cNvSpPr txBox="1"/>
          <p:nvPr/>
        </p:nvSpPr>
        <p:spPr>
          <a:xfrm>
            <a:off x="359628" y="356321"/>
            <a:ext cx="6779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... do sistema de avaliações: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C98FB5-D2D8-ABBB-E8FE-2B082BF6E3ED}"/>
              </a:ext>
            </a:extLst>
          </p:cNvPr>
          <p:cNvSpPr txBox="1"/>
          <p:nvPr/>
        </p:nvSpPr>
        <p:spPr>
          <a:xfrm>
            <a:off x="224481" y="1334382"/>
            <a:ext cx="691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Média = (ED1*0,1)+ (ED2*0,1)+ (AV1*0,2)+ (AV2*0,3)+ (Projeto*0,3)</a:t>
            </a:r>
          </a:p>
          <a:p>
            <a:pPr algn="ctr"/>
            <a:r>
              <a:rPr lang="pt-BR" i="1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292D28B-382D-46B7-5C00-52972A1B60E0}"/>
              </a:ext>
            </a:extLst>
          </p:cNvPr>
          <p:cNvSpPr txBox="1"/>
          <p:nvPr/>
        </p:nvSpPr>
        <p:spPr>
          <a:xfrm>
            <a:off x="3047071" y="324433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effectLst/>
                <a:latin typeface="Adelle Sans Devanagari" panose="02000503000000020004" pitchFamily="2" charset="-78"/>
                <a:cs typeface="Adelle Sans Devanagari" panose="02000503000000020004" pitchFamily="2" charset="-78"/>
              </a:rPr>
              <a:t>≥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7D8DBFB-88DA-D443-8D15-EE26CFCA24B9}"/>
              </a:ext>
            </a:extLst>
          </p:cNvPr>
          <p:cNvSpPr txBox="1"/>
          <p:nvPr/>
        </p:nvSpPr>
        <p:spPr>
          <a:xfrm>
            <a:off x="9141211" y="1495524"/>
            <a:ext cx="23923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6">
                    <a:lumMod val="75000"/>
                  </a:schemeClr>
                </a:solidFill>
                <a:effectLst/>
                <a:cs typeface="Adelle Sans Devanagari" panose="02000503000000020004" pitchFamily="2" charset="-78"/>
              </a:rPr>
              <a:t>Média ≥ 5,0</a:t>
            </a:r>
          </a:p>
        </p:txBody>
      </p:sp>
      <p:pic>
        <p:nvPicPr>
          <p:cNvPr id="5122" name="Picture 2" descr="Doutorado em Ciências Contábeis é aprovado pela Capes. Seleção será em 2019  | Universidade Federal do Espírito Santo">
            <a:extLst>
              <a:ext uri="{FF2B5EF4-FFF2-40B4-BE49-F238E27FC236}">
                <a16:creationId xmlns:a16="http://schemas.microsoft.com/office/drawing/2014/main" id="{4C220940-9BB5-69A3-B690-42937DA64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259" y="160888"/>
            <a:ext cx="1964256" cy="13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8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resença">
            <a:extLst>
              <a:ext uri="{FF2B5EF4-FFF2-40B4-BE49-F238E27FC236}">
                <a16:creationId xmlns:a16="http://schemas.microsoft.com/office/drawing/2014/main" id="{C281B547-791C-A7E8-0521-41144232D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6"/>
          <a:stretch/>
        </p:blipFill>
        <p:spPr bwMode="auto">
          <a:xfrm>
            <a:off x="283799" y="87067"/>
            <a:ext cx="11719052" cy="257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ugir dos problemas não irá trazer a solução, afinal, cada ciclo tem que  ser fechado. - O Amor">
            <a:extLst>
              <a:ext uri="{FF2B5EF4-FFF2-40B4-BE49-F238E27FC236}">
                <a16:creationId xmlns:a16="http://schemas.microsoft.com/office/drawing/2014/main" id="{49D89460-7CCC-2FFF-AB24-82F4EDD59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t="2156" r="1787" b="215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36B80F9-58D0-6BC5-90F5-AA5B44F5D972}"/>
              </a:ext>
            </a:extLst>
          </p:cNvPr>
          <p:cNvSpPr txBox="1"/>
          <p:nvPr/>
        </p:nvSpPr>
        <p:spPr>
          <a:xfrm>
            <a:off x="5704787" y="6370823"/>
            <a:ext cx="6216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Realizada no início, meio ou término de cada aula !!!</a:t>
            </a:r>
          </a:p>
        </p:txBody>
      </p:sp>
    </p:spTree>
    <p:extLst>
      <p:ext uri="{BB962C8B-B14F-4D97-AF65-F5344CB8AC3E}">
        <p14:creationId xmlns:p14="http://schemas.microsoft.com/office/powerpoint/2010/main" val="728692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607</Words>
  <Application>Microsoft Macintosh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Adelle Sans Devanagari</vt:lpstr>
      <vt:lpstr>Aptos</vt:lpstr>
      <vt:lpstr>Aptos Display</vt:lpstr>
      <vt:lpstr>Arial</vt:lpstr>
      <vt:lpstr>Calibri</vt:lpstr>
      <vt:lpstr>Chalkduster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UNASP-SP - Mauricio Lamano Ferreira</dc:creator>
  <cp:lastModifiedBy>UNASP-SP - Mauricio Lamano Ferreira</cp:lastModifiedBy>
  <cp:revision>1</cp:revision>
  <dcterms:created xsi:type="dcterms:W3CDTF">2025-02-24T15:15:34Z</dcterms:created>
  <dcterms:modified xsi:type="dcterms:W3CDTF">2025-02-24T16:43:30Z</dcterms:modified>
</cp:coreProperties>
</file>