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1" r:id="rId4"/>
    <p:sldId id="277" r:id="rId5"/>
    <p:sldId id="263" r:id="rId6"/>
    <p:sldId id="265" r:id="rId7"/>
    <p:sldId id="266" r:id="rId8"/>
    <p:sldId id="267" r:id="rId9"/>
    <p:sldId id="268" r:id="rId10"/>
    <p:sldId id="269" r:id="rId11"/>
    <p:sldId id="270" r:id="rId12"/>
    <p:sldId id="271" r:id="rId13"/>
    <p:sldId id="272" r:id="rId14"/>
    <p:sldId id="276" r:id="rId15"/>
    <p:sldId id="273" r:id="rId16"/>
    <p:sldId id="274" r:id="rId17"/>
    <p:sldId id="275" r:id="rId18"/>
    <p:sldId id="278" r:id="rId19"/>
    <p:sldId id="279" r:id="rId20"/>
    <p:sldId id="280" r:id="rId2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C63F2CC4-2E18-49A7-89F9-11D723FF38F5}"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2F2DCC8-D7C3-422A-9356-79830F5A481A}"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63F2CC4-2E18-49A7-89F9-11D723FF38F5}"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2F2DCC8-D7C3-422A-9356-79830F5A481A}"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63F2CC4-2E18-49A7-89F9-11D723FF38F5}"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2F2DCC8-D7C3-422A-9356-79830F5A481A}"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63F2CC4-2E18-49A7-89F9-11D723FF38F5}"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2F2DCC8-D7C3-422A-9356-79830F5A481A}"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C63F2CC4-2E18-49A7-89F9-11D723FF38F5}"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2F2DCC8-D7C3-422A-9356-79830F5A481A}"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C63F2CC4-2E18-49A7-89F9-11D723FF38F5}" type="datetimeFigureOut">
              <a:rPr lang="pt-BR" smtClean="0"/>
              <a:pPr/>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2F2DCC8-D7C3-422A-9356-79830F5A481A}"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C63F2CC4-2E18-49A7-89F9-11D723FF38F5}" type="datetimeFigureOut">
              <a:rPr lang="pt-BR" smtClean="0"/>
              <a:pPr/>
              <a:t>31/05/2011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2F2DCC8-D7C3-422A-9356-79830F5A481A}"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C63F2CC4-2E18-49A7-89F9-11D723FF38F5}" type="datetimeFigureOut">
              <a:rPr lang="pt-BR" smtClean="0"/>
              <a:pPr/>
              <a:t>31/05/2011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2F2DCC8-D7C3-422A-9356-79830F5A481A}"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63F2CC4-2E18-49A7-89F9-11D723FF38F5}" type="datetimeFigureOut">
              <a:rPr lang="pt-BR" smtClean="0"/>
              <a:pPr/>
              <a:t>31/05/2011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2F2DCC8-D7C3-422A-9356-79830F5A481A}"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C63F2CC4-2E18-49A7-89F9-11D723FF38F5}" type="datetimeFigureOut">
              <a:rPr lang="pt-BR" smtClean="0"/>
              <a:pPr/>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2F2DCC8-D7C3-422A-9356-79830F5A481A}"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C63F2CC4-2E18-49A7-89F9-11D723FF38F5}" type="datetimeFigureOut">
              <a:rPr lang="pt-BR" smtClean="0"/>
              <a:pPr/>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2F2DCC8-D7C3-422A-9356-79830F5A481A}"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F2CC4-2E18-49A7-89F9-11D723FF38F5}" type="datetimeFigureOut">
              <a:rPr lang="pt-BR" smtClean="0"/>
              <a:pPr/>
              <a:t>31/05/2011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F2DCC8-D7C3-422A-9356-79830F5A481A}"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7504" y="1196752"/>
            <a:ext cx="8928992" cy="4104456"/>
          </a:xfrm>
        </p:spPr>
        <p:txBody>
          <a:bodyPr>
            <a:normAutofit/>
          </a:bodyPr>
          <a:lstStyle/>
          <a:p>
            <a:r>
              <a:rPr lang="pt-BR" sz="8000" b="1" u="sng" dirty="0" smtClean="0">
                <a:effectLst>
                  <a:outerShdw blurRad="38100" dist="38100" dir="2700000" algn="tl">
                    <a:srgbClr val="000000">
                      <a:alpha val="43137"/>
                    </a:srgbClr>
                  </a:outerShdw>
                </a:effectLst>
              </a:rPr>
              <a:t>TRIBUTAÇÃO</a:t>
            </a:r>
            <a:r>
              <a:rPr lang="pt-BR" sz="8000" b="1" dirty="0" smtClean="0">
                <a:effectLst>
                  <a:outerShdw blurRad="38100" dist="38100" dir="2700000" algn="tl">
                    <a:srgbClr val="000000">
                      <a:alpha val="43137"/>
                    </a:srgbClr>
                  </a:outerShdw>
                </a:effectLst>
              </a:rPr>
              <a:t>: ASPECTOS INTRODUTÓRIOS</a:t>
            </a:r>
            <a:endParaRPr lang="pt-BR" sz="8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0"/>
            <a:ext cx="8856984" cy="6858000"/>
          </a:xfrm>
        </p:spPr>
        <p:txBody>
          <a:bodyPr>
            <a:normAutofit fontScale="92500" lnSpcReduction="10000"/>
          </a:bodyPr>
          <a:lstStyle/>
          <a:p>
            <a:pPr algn="just"/>
            <a:r>
              <a:rPr lang="en-US" sz="2000" b="1" dirty="0" smtClean="0">
                <a:effectLst>
                  <a:outerShdw blurRad="38100" dist="38100" dir="2700000" algn="tl">
                    <a:srgbClr val="000000">
                      <a:alpha val="43137"/>
                    </a:srgbClr>
                  </a:outerShdw>
                </a:effectLst>
              </a:rPr>
              <a:t>(6)</a:t>
            </a:r>
            <a:r>
              <a:rPr lang="en-US" sz="2000" b="1" u="sng" dirty="0" smtClean="0">
                <a:effectLst>
                  <a:outerShdw blurRad="38100" dist="38100" dir="2700000" algn="tl">
                    <a:srgbClr val="000000">
                      <a:alpha val="43137"/>
                    </a:srgbClr>
                  </a:outerShdw>
                </a:effectLst>
              </a:rPr>
              <a:t> EQUIDADE E JUSTIÇA</a:t>
            </a:r>
            <a:r>
              <a:rPr lang="en-US" sz="2000" b="1" dirty="0" smtClean="0">
                <a:effectLst>
                  <a:outerShdw blurRad="38100" dist="38100" dir="2700000" algn="tl">
                    <a:srgbClr val="000000">
                      <a:alpha val="43137"/>
                    </a:srgbClr>
                  </a:outerShdw>
                </a:effectLst>
              </a:rPr>
              <a:t>:</a:t>
            </a:r>
          </a:p>
          <a:p>
            <a:pPr algn="just"/>
            <a:endParaRPr lang="en-US" sz="2000" dirty="0"/>
          </a:p>
          <a:p>
            <a:pPr algn="just"/>
            <a:r>
              <a:rPr lang="en-US" sz="2000" dirty="0" smtClean="0"/>
              <a:t>          UM PROBLEMA BÁSICO EM QUALQUER SISTEMA TRIBUTÁRIO É O DE </a:t>
            </a:r>
          </a:p>
          <a:p>
            <a:pPr algn="just"/>
            <a:r>
              <a:rPr lang="en-US" sz="2000" dirty="0"/>
              <a:t> </a:t>
            </a:r>
            <a:r>
              <a:rPr lang="en-US" sz="2000" dirty="0" smtClean="0"/>
              <a:t>         COMO DISTRIBUIR ENTRE OS CIDADÃOS A CARGA  QUE RESULTA DA </a:t>
            </a:r>
          </a:p>
          <a:p>
            <a:pPr algn="just"/>
            <a:r>
              <a:rPr lang="en-US" sz="2000" dirty="0"/>
              <a:t> </a:t>
            </a:r>
            <a:r>
              <a:rPr lang="en-US" sz="2000" dirty="0" smtClean="0"/>
              <a:t>         COLETA DE IMPOSTOS NA ECONOMIA.  HÁ DUAS GRANDES ABORDAGENS </a:t>
            </a:r>
          </a:p>
          <a:p>
            <a:pPr algn="just"/>
            <a:r>
              <a:rPr lang="en-US" sz="2000" dirty="0"/>
              <a:t> </a:t>
            </a:r>
            <a:r>
              <a:rPr lang="en-US" sz="2000" dirty="0" smtClean="0"/>
              <a:t>         COM RELAÇÃO A ESSA QUESTÃO E NENHUMA  DELAS  SATISFAZ  A TODOS </a:t>
            </a:r>
          </a:p>
          <a:p>
            <a:pPr algn="just"/>
            <a:r>
              <a:rPr lang="en-US" sz="2000" dirty="0"/>
              <a:t> </a:t>
            </a:r>
            <a:r>
              <a:rPr lang="en-US" sz="2000" dirty="0" smtClean="0"/>
              <a:t>         OS CONTRIBUINTES.</a:t>
            </a:r>
          </a:p>
          <a:p>
            <a:pPr algn="just"/>
            <a:endParaRPr lang="en-US" sz="2000" dirty="0"/>
          </a:p>
          <a:p>
            <a:pPr algn="just"/>
            <a:r>
              <a:rPr lang="en-US" sz="2000" dirty="0" smtClean="0"/>
              <a:t>          </a:t>
            </a:r>
            <a:r>
              <a:rPr lang="en-US" sz="2000" b="1" dirty="0" smtClean="0">
                <a:effectLst>
                  <a:outerShdw blurRad="38100" dist="38100" dir="2700000" algn="tl">
                    <a:srgbClr val="000000">
                      <a:alpha val="43137"/>
                    </a:srgbClr>
                  </a:outerShdw>
                </a:effectLst>
              </a:rPr>
              <a:t>(6.1)</a:t>
            </a:r>
            <a:r>
              <a:rPr lang="en-US" sz="2000" b="1" dirty="0" smtClean="0"/>
              <a:t> </a:t>
            </a:r>
            <a:r>
              <a:rPr lang="en-US" sz="2000" b="1" u="sng" dirty="0" smtClean="0">
                <a:effectLst>
                  <a:outerShdw blurRad="38100" dist="38100" dir="2700000" algn="tl">
                    <a:srgbClr val="000000">
                      <a:alpha val="43137"/>
                    </a:srgbClr>
                  </a:outerShdw>
                </a:effectLst>
              </a:rPr>
              <a:t>UMA ABORDAGEM É O PRINCÍPIO DO BENEFÍCIO</a:t>
            </a:r>
            <a:r>
              <a:rPr lang="en-US" sz="2000" b="1" dirty="0" smtClean="0"/>
              <a:t>, SEGUNDO O QUAL A </a:t>
            </a:r>
          </a:p>
          <a:p>
            <a:pPr algn="just"/>
            <a:r>
              <a:rPr lang="en-US" sz="2000" b="1" dirty="0"/>
              <a:t> </a:t>
            </a:r>
            <a:r>
              <a:rPr lang="en-US" sz="2000" b="1" dirty="0" smtClean="0"/>
              <a:t>          CARGA DO SISTEMA TRIBUTÁRIO (</a:t>
            </a:r>
            <a:r>
              <a:rPr lang="en-US" sz="2000" b="1" dirty="0" err="1" smtClean="0"/>
              <a:t>CMg</a:t>
            </a:r>
            <a:r>
              <a:rPr lang="en-US" sz="2000" b="1" dirty="0" smtClean="0"/>
              <a:t> DO IMPOSTO) DEVERIA SER </a:t>
            </a:r>
          </a:p>
          <a:p>
            <a:pPr algn="just"/>
            <a:r>
              <a:rPr lang="en-US" sz="2000" b="1" dirty="0" smtClean="0"/>
              <a:t>           DISTRIBUÍDA ENTRE OS CIDADÃOS DE ACORDO COM O BENEFÍCIO QUE ELES </a:t>
            </a:r>
          </a:p>
          <a:p>
            <a:pPr algn="just"/>
            <a:r>
              <a:rPr lang="en-US" sz="2000" b="1" dirty="0" smtClean="0"/>
              <a:t>            RECEBEM  DO GOVERNO (I.E., “</a:t>
            </a:r>
            <a:r>
              <a:rPr lang="en-US" sz="2000" b="1" dirty="0" err="1" smtClean="0"/>
              <a:t>BMg</a:t>
            </a:r>
            <a:r>
              <a:rPr lang="en-US" sz="2000" b="1" dirty="0" smtClean="0"/>
              <a:t> = TMS = </a:t>
            </a:r>
            <a:r>
              <a:rPr lang="en-US" sz="2000" b="1" dirty="0" err="1" smtClean="0"/>
              <a:t>CMg</a:t>
            </a:r>
            <a:r>
              <a:rPr lang="en-US" sz="2000" b="1" dirty="0" smtClean="0"/>
              <a:t>  DO IMPOSTO”). </a:t>
            </a:r>
          </a:p>
          <a:p>
            <a:pPr algn="just"/>
            <a:r>
              <a:rPr lang="en-US" sz="2000" dirty="0"/>
              <a:t> </a:t>
            </a:r>
            <a:r>
              <a:rPr lang="en-US" sz="2000" dirty="0" smtClean="0"/>
              <a:t>                             A MAIOR VANTAGEM  DESSA ABORDAGEM É QUE ELA VINCULA </a:t>
            </a:r>
          </a:p>
          <a:p>
            <a:pPr algn="just"/>
            <a:r>
              <a:rPr lang="en-US" sz="2000" dirty="0"/>
              <a:t> </a:t>
            </a:r>
            <a:r>
              <a:rPr lang="en-US" sz="2000" dirty="0" smtClean="0"/>
              <a:t>                             O CUSTO POR UNIDADE DE SERVIÇO GOVERNAMENTAL  AO </a:t>
            </a:r>
          </a:p>
          <a:p>
            <a:pPr algn="just"/>
            <a:r>
              <a:rPr lang="en-US" sz="2000" dirty="0"/>
              <a:t> </a:t>
            </a:r>
            <a:r>
              <a:rPr lang="en-US" sz="2000" dirty="0" smtClean="0"/>
              <a:t>                            BENEFÍCIO MARGINAL RECEBIDO DESSES SERVIÇOS POR CADA </a:t>
            </a:r>
          </a:p>
          <a:p>
            <a:pPr algn="just"/>
            <a:r>
              <a:rPr lang="en-US" sz="2000" dirty="0"/>
              <a:t> </a:t>
            </a:r>
            <a:r>
              <a:rPr lang="en-US" sz="2000" dirty="0" smtClean="0"/>
              <a:t>                            INDIVÍDUO E, ASSIM, INDUZ AOS ELEITORES  A VOTAR POR </a:t>
            </a:r>
          </a:p>
          <a:p>
            <a:pPr algn="just"/>
            <a:r>
              <a:rPr lang="en-US" sz="2000" dirty="0"/>
              <a:t> </a:t>
            </a:r>
            <a:r>
              <a:rPr lang="en-US" sz="2000" dirty="0" smtClean="0"/>
              <a:t>                           UM GASTO PÚBLICO EFICIENTE (POIS: “</a:t>
            </a:r>
            <a:r>
              <a:rPr lang="en-US" sz="2000" dirty="0" err="1" smtClean="0"/>
              <a:t>BMg</a:t>
            </a:r>
            <a:r>
              <a:rPr lang="en-US" sz="2000" dirty="0" smtClean="0"/>
              <a:t> = TMS = </a:t>
            </a:r>
            <a:r>
              <a:rPr lang="en-US" sz="2000" dirty="0" err="1" smtClean="0"/>
              <a:t>CMg</a:t>
            </a:r>
            <a:r>
              <a:rPr lang="en-US" sz="2000" dirty="0" smtClean="0"/>
              <a:t> = TMT”).  A </a:t>
            </a:r>
          </a:p>
          <a:p>
            <a:pPr algn="just"/>
            <a:r>
              <a:rPr lang="en-US" sz="2000" dirty="0" smtClean="0"/>
              <a:t>                             TRIBUTAÇÃO DOS CIDADÃOS  DE ACORDO COM SEU BENEFÍCIO </a:t>
            </a:r>
          </a:p>
          <a:p>
            <a:pPr algn="just"/>
            <a:r>
              <a:rPr lang="en-US" sz="2000" dirty="0" smtClean="0"/>
              <a:t>                             MARGINAL  RESULTA NUM EQUILÍBRIO </a:t>
            </a:r>
            <a:r>
              <a:rPr lang="en-US" sz="2000" dirty="0"/>
              <a:t>DE </a:t>
            </a:r>
            <a:r>
              <a:rPr lang="en-US" sz="2000" dirty="0" smtClean="0"/>
              <a:t>LINDHAL (</a:t>
            </a:r>
            <a:r>
              <a:rPr lang="en-US" sz="2000" dirty="0"/>
              <a:t>AGREGADO </a:t>
            </a:r>
            <a:r>
              <a:rPr lang="en-US" sz="2000" dirty="0" smtClean="0"/>
              <a:t>DA </a:t>
            </a:r>
          </a:p>
          <a:p>
            <a:pPr algn="just"/>
            <a:r>
              <a:rPr lang="en-US" sz="2000" dirty="0"/>
              <a:t> </a:t>
            </a:r>
            <a:r>
              <a:rPr lang="en-US" sz="2000" dirty="0" smtClean="0"/>
              <a:t>                            ECONOMIA), O QUAL É  EFICIENTE (“TMT = ∑ TMS”),  DESDE QUE </a:t>
            </a:r>
          </a:p>
          <a:p>
            <a:pPr algn="just"/>
            <a:r>
              <a:rPr lang="en-US" sz="2000" dirty="0" smtClean="0"/>
              <a:t>                             NÃO EXISTA O COMPORTAMENTO FREE-RIDER.</a:t>
            </a:r>
            <a:endParaRPr lang="pt-B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10000"/>
          </a:bodyPr>
          <a:lstStyle/>
          <a:p>
            <a:pPr algn="just"/>
            <a:r>
              <a:rPr lang="en-US" sz="2000" b="1" dirty="0" smtClean="0">
                <a:effectLst>
                  <a:outerShdw blurRad="38100" dist="38100" dir="2700000" algn="tl">
                    <a:srgbClr val="000000">
                      <a:alpha val="43137"/>
                    </a:srgbClr>
                  </a:outerShdw>
                </a:effectLst>
              </a:rPr>
              <a:t>(6.2) </a:t>
            </a:r>
            <a:r>
              <a:rPr lang="en-US" sz="2000" b="1" u="sng" dirty="0" smtClean="0">
                <a:effectLst>
                  <a:outerShdw blurRad="38100" dist="38100" dir="2700000" algn="tl">
                    <a:srgbClr val="000000">
                      <a:alpha val="43137"/>
                    </a:srgbClr>
                  </a:outerShdw>
                </a:effectLst>
              </a:rPr>
              <a:t>UMA OUTRA ABORDAGEM É A DE CAPACIDADE DE PAGAR</a:t>
            </a:r>
            <a:r>
              <a:rPr lang="en-US" sz="2000" b="1" dirty="0" smtClean="0"/>
              <a:t>, A QUAL SUSTENTA QUE OS  TRIBUTOS DEVERIAM SER DISTRIBUÍDOS DE ACORDO COM A CAPACIDADE DE PAGAMENTO DOS CONTRIBUINTES. </a:t>
            </a:r>
          </a:p>
          <a:p>
            <a:pPr algn="just"/>
            <a:endParaRPr lang="en-US" sz="2000" dirty="0"/>
          </a:p>
          <a:p>
            <a:pPr algn="just"/>
            <a:r>
              <a:rPr lang="en-US" sz="2000" dirty="0" smtClean="0"/>
              <a:t>          MEDIANTE ESSA ABORDAGEM O PROBLEMA DA DISTRIBUIÇÃO DA CARGA</a:t>
            </a:r>
          </a:p>
          <a:p>
            <a:pPr algn="just"/>
            <a:r>
              <a:rPr lang="en-US" sz="2000" dirty="0"/>
              <a:t> </a:t>
            </a:r>
            <a:r>
              <a:rPr lang="en-US" sz="2000" dirty="0" smtClean="0"/>
              <a:t>        TRIBUTÁRIA É VISTA SER DISTINTA DA ABORDAGEM DO BENEFÍCIO MARGINAL</a:t>
            </a:r>
          </a:p>
          <a:p>
            <a:pPr algn="just"/>
            <a:r>
              <a:rPr lang="en-US" sz="2000" dirty="0"/>
              <a:t> </a:t>
            </a:r>
            <a:r>
              <a:rPr lang="en-US" sz="2000" dirty="0" smtClean="0"/>
              <a:t>         RECEBIDO DAS ATIVIDADES DO GOVERNO. A IMPLEMENTAÇÃO DE UM </a:t>
            </a:r>
          </a:p>
          <a:p>
            <a:pPr algn="just"/>
            <a:r>
              <a:rPr lang="en-US" sz="2000" dirty="0"/>
              <a:t> </a:t>
            </a:r>
            <a:r>
              <a:rPr lang="en-US" sz="2000" dirty="0" smtClean="0"/>
              <a:t>         SISTEMA TRIBUTÁRIO BASEADO NA CAPACIDADE DE PAGAMENTO REQUER</a:t>
            </a:r>
          </a:p>
          <a:p>
            <a:pPr algn="just"/>
            <a:r>
              <a:rPr lang="en-US" sz="2000" dirty="0"/>
              <a:t> </a:t>
            </a:r>
            <a:r>
              <a:rPr lang="en-US" sz="2000" dirty="0" smtClean="0"/>
              <a:t>        ALGUMA NOÇÃO SOBRE </a:t>
            </a:r>
            <a:r>
              <a:rPr lang="en-US" sz="2000" u="sng" dirty="0" smtClean="0"/>
              <a:t>DISTRIBUIÇÃO EQUITATIVA DOS IMPOSTOS ENTRE OS </a:t>
            </a:r>
          </a:p>
          <a:p>
            <a:pPr algn="just"/>
            <a:r>
              <a:rPr lang="en-US" sz="2000" dirty="0"/>
              <a:t> </a:t>
            </a:r>
            <a:r>
              <a:rPr lang="en-US" sz="2000" dirty="0" smtClean="0"/>
              <a:t>        </a:t>
            </a:r>
            <a:r>
              <a:rPr lang="en-US" sz="2000" u="sng" dirty="0" smtClean="0"/>
              <a:t>CONTRIBUINTES</a:t>
            </a:r>
            <a:r>
              <a:rPr lang="en-US" sz="2000" dirty="0" smtClean="0"/>
              <a:t>, MAS DE FORMA GERAL A CAPACIDADE DE PAGAMENTO É </a:t>
            </a:r>
          </a:p>
          <a:p>
            <a:pPr algn="just"/>
            <a:r>
              <a:rPr lang="en-US" sz="2000" dirty="0"/>
              <a:t> </a:t>
            </a:r>
            <a:r>
              <a:rPr lang="en-US" sz="2000" dirty="0" smtClean="0"/>
              <a:t>        SUPOSTA ALTERAR POSITIVAMENTE COM A RENDA AUFERIDA.</a:t>
            </a:r>
          </a:p>
          <a:p>
            <a:pPr algn="just"/>
            <a:endParaRPr lang="en-US" sz="2000" dirty="0"/>
          </a:p>
          <a:p>
            <a:pPr algn="just"/>
            <a:r>
              <a:rPr lang="en-US" sz="2000" b="1" dirty="0" smtClean="0">
                <a:effectLst>
                  <a:outerShdw blurRad="38100" dist="38100" dir="2700000" algn="tl">
                    <a:srgbClr val="000000">
                      <a:alpha val="43137"/>
                    </a:srgbClr>
                  </a:outerShdw>
                </a:effectLst>
              </a:rPr>
              <a:t>(6.3)</a:t>
            </a:r>
            <a:r>
              <a:rPr lang="en-US" sz="2000" b="1" dirty="0" smtClean="0"/>
              <a:t> </a:t>
            </a:r>
            <a:r>
              <a:rPr lang="en-US" sz="2000" b="1" u="sng" dirty="0" smtClean="0">
                <a:effectLst>
                  <a:outerShdw blurRad="38100" dist="38100" dir="2700000" algn="tl">
                    <a:srgbClr val="000000">
                      <a:alpha val="43137"/>
                    </a:srgbClr>
                  </a:outerShdw>
                </a:effectLst>
              </a:rPr>
              <a:t>RELACIONADO COM A ABORDAGEM DE CAPACIDADE DE PAGAMENTO ESTÃO AS NOÇÕES DE EQUIDADE VERTICAL E EQUIDADE HORIZONTAL</a:t>
            </a:r>
            <a:r>
              <a:rPr lang="en-US" sz="2000" b="1" dirty="0" smtClean="0">
                <a:effectLst>
                  <a:outerShdw blurRad="38100" dist="38100" dir="2700000" algn="tl">
                    <a:srgbClr val="000000">
                      <a:alpha val="43137"/>
                    </a:srgbClr>
                  </a:outerShdw>
                </a:effectLst>
              </a:rPr>
              <a:t> </a:t>
            </a:r>
            <a:r>
              <a:rPr lang="en-US" sz="2000" b="1" dirty="0" smtClean="0"/>
              <a:t>NO PAGAMENTO DE IMPOSTOS.</a:t>
            </a:r>
          </a:p>
          <a:p>
            <a:pPr algn="just"/>
            <a:endParaRPr lang="en-US" sz="2000" dirty="0"/>
          </a:p>
          <a:p>
            <a:pPr algn="just"/>
            <a:r>
              <a:rPr lang="en-US" sz="2000" dirty="0" smtClean="0"/>
              <a:t>          </a:t>
            </a:r>
            <a:r>
              <a:rPr lang="en-US" sz="2000" b="1" u="sng" dirty="0" smtClean="0"/>
              <a:t>EQUIDADE HORIZONTAL</a:t>
            </a:r>
            <a:r>
              <a:rPr lang="en-US" sz="2000" u="sng" dirty="0" smtClean="0"/>
              <a:t> </a:t>
            </a:r>
            <a:r>
              <a:rPr lang="en-US" sz="2000" dirty="0" smtClean="0"/>
              <a:t>IMPLICA QUE INDIVÍDUOS QUE SÃO OS MESMOS EM </a:t>
            </a:r>
          </a:p>
          <a:p>
            <a:pPr algn="just"/>
            <a:r>
              <a:rPr lang="en-US" sz="2000" dirty="0"/>
              <a:t> </a:t>
            </a:r>
            <a:r>
              <a:rPr lang="en-US" sz="2000" dirty="0" smtClean="0"/>
              <a:t>         TODOS OS ASPECTOS RELEVANTES SÃO TRATADOS DE FORMA IGUAL, OU SEJA, O </a:t>
            </a:r>
          </a:p>
          <a:p>
            <a:pPr algn="just"/>
            <a:r>
              <a:rPr lang="en-US" sz="2000" dirty="0"/>
              <a:t> </a:t>
            </a:r>
            <a:r>
              <a:rPr lang="en-US" sz="2000" dirty="0" smtClean="0"/>
              <a:t>         SISTEMA TRIBUTÁRIO NÃO PODE DISCRIMINAR COM BASE NA RAÇA, COR OU </a:t>
            </a:r>
          </a:p>
          <a:p>
            <a:pPr algn="just"/>
            <a:r>
              <a:rPr lang="en-US" sz="2000" dirty="0"/>
              <a:t> </a:t>
            </a:r>
            <a:r>
              <a:rPr lang="en-US" sz="2000" dirty="0" smtClean="0"/>
              <a:t>         CREDO. ASSIM COMO, INDIVÍDUOS COM MESMA CAPACIDADE DE PAGAMENTO DEVEM </a:t>
            </a:r>
          </a:p>
          <a:p>
            <a:pPr algn="just"/>
            <a:r>
              <a:rPr lang="en-US" sz="2000" dirty="0"/>
              <a:t> </a:t>
            </a:r>
            <a:r>
              <a:rPr lang="en-US" sz="2000" dirty="0" smtClean="0"/>
              <a:t>         PAGAR O MESMO MONTANTE DE IMPOSTOS/ANO AO LONGO DE SUAS VIDAS.</a:t>
            </a:r>
          </a:p>
          <a:p>
            <a:pPr algn="just"/>
            <a:endParaRPr lang="en-US" sz="2000" dirty="0"/>
          </a:p>
          <a:p>
            <a:pPr algn="just"/>
            <a:r>
              <a:rPr lang="en-US" sz="2000" dirty="0" smtClean="0"/>
              <a:t>          </a:t>
            </a:r>
            <a:r>
              <a:rPr lang="en-US" sz="2000" b="1" dirty="0" smtClean="0"/>
              <a:t> </a:t>
            </a:r>
            <a:r>
              <a:rPr lang="en-US" sz="2000" b="1" u="sng" dirty="0" smtClean="0"/>
              <a:t>EQUIDADE VERTICAL</a:t>
            </a:r>
            <a:r>
              <a:rPr lang="en-US" sz="2000" b="1" dirty="0" smtClean="0"/>
              <a:t> </a:t>
            </a:r>
            <a:r>
              <a:rPr lang="en-US" sz="2000" dirty="0" smtClean="0"/>
              <a:t>IMPLICA QUE INDIVÍDUOS COM CAPACIDADE DE </a:t>
            </a:r>
          </a:p>
          <a:p>
            <a:pPr algn="just"/>
            <a:r>
              <a:rPr lang="en-US" sz="2000" dirty="0"/>
              <a:t> </a:t>
            </a:r>
            <a:r>
              <a:rPr lang="en-US" sz="2000" dirty="0" smtClean="0"/>
              <a:t>          PAGAMENTO DISTINTAS DEVEM PAGAR MONTANTES TRIBUTÁRIOS/ANUAIS </a:t>
            </a:r>
          </a:p>
          <a:p>
            <a:pPr algn="just"/>
            <a:r>
              <a:rPr lang="en-US" sz="2000" dirty="0"/>
              <a:t> </a:t>
            </a:r>
            <a:r>
              <a:rPr lang="en-US" sz="2000" dirty="0" smtClean="0"/>
              <a:t>          DIFERENTES EM ACORDO COM ESSA CAPACIDADE DE PAGAMENTO. </a:t>
            </a:r>
            <a:endParaRPr lang="pt-B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r>
              <a:rPr lang="en-US" sz="2000" b="1" u="sng" dirty="0" smtClean="0">
                <a:effectLst>
                  <a:outerShdw blurRad="38100" dist="38100" dir="2700000" algn="tl">
                    <a:srgbClr val="000000">
                      <a:alpha val="43137"/>
                    </a:srgbClr>
                  </a:outerShdw>
                </a:effectLst>
              </a:rPr>
              <a:t>OBSERVAÇÕES GERAIS:</a:t>
            </a:r>
          </a:p>
          <a:p>
            <a:pPr algn="just"/>
            <a:r>
              <a:rPr lang="en-US" sz="2000" b="1" dirty="0" smtClean="0">
                <a:effectLst>
                  <a:outerShdw blurRad="38100" dist="38100" dir="2700000" algn="tl">
                    <a:srgbClr val="000000">
                      <a:alpha val="43137"/>
                    </a:srgbClr>
                  </a:outerShdw>
                </a:effectLst>
              </a:rPr>
              <a:t>NA PRÁTICA, TODA PROPOSTA E SISTEMA TRIBUTÁRIO ENVOLVE UM COMPROMISSO ENTRE CRITÉRIOS CONFLITANTES:</a:t>
            </a:r>
          </a:p>
          <a:p>
            <a:pPr algn="just"/>
            <a:endParaRPr lang="en-US" sz="2000" dirty="0" smtClean="0"/>
          </a:p>
          <a:p>
            <a:pPr algn="just"/>
            <a:r>
              <a:rPr lang="en-US" sz="2000" dirty="0"/>
              <a:t> </a:t>
            </a:r>
            <a:r>
              <a:rPr lang="en-US" sz="2000" dirty="0" smtClean="0"/>
              <a:t>EM PRIMEIRO LUGAR, </a:t>
            </a:r>
            <a:r>
              <a:rPr lang="en-US" sz="2000" b="1" dirty="0" smtClean="0">
                <a:effectLst>
                  <a:outerShdw blurRad="38100" dist="38100" dir="2700000" algn="tl">
                    <a:srgbClr val="000000">
                      <a:alpha val="43137"/>
                    </a:srgbClr>
                  </a:outerShdw>
                </a:effectLst>
              </a:rPr>
              <a:t>HÁ O CLÁSSICO CONFLITO ENTRE EQUIDADE E EFICIÊNCIA:</a:t>
            </a:r>
            <a:r>
              <a:rPr lang="en-US" sz="2000" dirty="0" smtClean="0"/>
              <a:t> A REDISTRIBUIÇÃO DE RENDA REQUER TRIBUTOS MAIS ELEVADOS AOS QUE ESTÃO MELHOR NA SOCIEDADE, O QUE, POR SUA VEZ, CRIA MAIS DISTORÇÕES E EXCESSO DE CARGA NA ECONOMIA (I.E. REDUZ EFICIÊNCIA).</a:t>
            </a:r>
          </a:p>
          <a:p>
            <a:pPr algn="just"/>
            <a:endParaRPr lang="en-US" sz="2000" dirty="0"/>
          </a:p>
          <a:p>
            <a:pPr algn="just"/>
            <a:r>
              <a:rPr lang="en-US" sz="2000" dirty="0" smtClean="0"/>
              <a:t>MAS HÁ TAMBÉM OUTROS CONFLITOS ENTRE CRITÉRIOS. </a:t>
            </a:r>
            <a:r>
              <a:rPr lang="en-US" sz="2000" b="1" dirty="0" smtClean="0">
                <a:effectLst>
                  <a:outerShdw blurRad="38100" dist="38100" dir="2700000" algn="tl">
                    <a:srgbClr val="000000">
                      <a:alpha val="43137"/>
                    </a:srgbClr>
                  </a:outerShdw>
                </a:effectLst>
              </a:rPr>
              <a:t>UMA MAIOR EQUIDADE ELEVA CUSTOS DE ADMINISTRAÇÃO</a:t>
            </a:r>
            <a:r>
              <a:rPr lang="en-US" sz="2000" dirty="0" smtClean="0"/>
              <a:t>, POIS MUITAS EXCEÇÕES SÃO CRIADAS PARA TORNAR O SISTEMA MAIS JUSTO À CUSTA DA SIMPICIDADE. TRIBUTOS SOBRE VENDAS, EMBORA FÁCEIS DE COMPREENDER, ENCONTRAM PROBLEMAS ADMINISTRATIVOS CONSIDERÁVEIS QUANDO SE FAZEM DISTINÇÕES ENTRE MERCADORIAS TAXADAS E ISENTAS. ISTO REDUZ A EFICIÊNCIA. </a:t>
            </a:r>
          </a:p>
          <a:p>
            <a:pPr algn="just"/>
            <a:endParaRPr lang="en-US" sz="2000" dirty="0"/>
          </a:p>
          <a:p>
            <a:pPr algn="just"/>
            <a:r>
              <a:rPr lang="en-US" sz="2000" dirty="0" smtClean="0"/>
              <a:t>ALÉM DISSO, </a:t>
            </a:r>
            <a:r>
              <a:rPr lang="en-US" sz="2000" b="1" dirty="0" smtClean="0">
                <a:effectLst>
                  <a:outerShdw blurRad="38100" dist="38100" dir="2700000" algn="tl">
                    <a:srgbClr val="000000">
                      <a:alpha val="43137"/>
                    </a:srgbClr>
                  </a:outerShdw>
                </a:effectLst>
              </a:rPr>
              <a:t>ALGUNS CRITÉRIOS SÃO SUBJETIVOS E SÃO DIFÍCEIS DE ADMINISTRAR, COMO EQUIDADE E TRANSPARÊNCIA, ENQUANTO OUTROS, COMO A EFICIÊNCIA, SÃO MAIS OBJETIVOS</a:t>
            </a:r>
            <a:r>
              <a:rPr lang="en-US" sz="2000" dirty="0" smtClean="0"/>
              <a:t>.</a:t>
            </a:r>
            <a:r>
              <a:rPr lang="en-US" sz="2000" dirty="0"/>
              <a:t> </a:t>
            </a:r>
            <a:r>
              <a:rPr lang="en-US" sz="2000" dirty="0" smtClean="0"/>
              <a:t>POR EXEMPLO, COM RELAÇÃO À EQUIDADE, MESMO </a:t>
            </a:r>
            <a:r>
              <a:rPr lang="en-US" sz="2000" dirty="0"/>
              <a:t>QUE CONCORDÁSSEMOS SOBRE QUAL DOS CRITÉRIOS DEVERÍAMOS EMPREGAR, AINDA ASSIM HAVERIAM FORTES CONTROVÉRSIAS COM RELAÇÃO À MENSURAÇÃO DA CAPACIDADE DE PAGAMENTO, BEM-ESTAR ECONÔMICO OU BENEFÍCIOS </a:t>
            </a:r>
            <a:r>
              <a:rPr lang="en-US" sz="2000" dirty="0" smtClean="0"/>
              <a:t>AUFERIDOS. A </a:t>
            </a:r>
            <a:r>
              <a:rPr lang="en-US" sz="2000" dirty="0"/>
              <a:t>DESPEITO DESSES PROBLEMAS, EM ALGUNS CASOS AS VARIÁVEIS COMO: RENDA, CONSUMO, PODEM SER UTILIZADAS PARA JULGAR A CAPACIDADE DE PAGAMENTO E O BEM-ESTAR ECONÔMICO AUFERIDO. E,  PORTANTO, ESSAS VARIÁVEIS PODEM SER EVENTUALMENTE UTILIZADAS PARA CALIBRAR O SISTEMA TRIBUTÁRIO EM ACORDO COM O CRITÉRIO DE EQUIDADE E JUSTIÇA.</a:t>
            </a:r>
            <a:endParaRPr lang="en-US" sz="2000" dirty="0" smtClean="0"/>
          </a:p>
          <a:p>
            <a:pPr algn="just"/>
            <a:endParaRPr lang="en-US" sz="2000" dirty="0"/>
          </a:p>
          <a:p>
            <a:pPr algn="just"/>
            <a:r>
              <a:rPr lang="en-US" sz="2000" b="1" dirty="0" smtClean="0">
                <a:effectLst>
                  <a:outerShdw blurRad="38100" dist="38100" dir="2700000" algn="tl">
                    <a:srgbClr val="000000">
                      <a:alpha val="43137"/>
                    </a:srgbClr>
                  </a:outerShdw>
                </a:effectLst>
              </a:rPr>
              <a:t>EM ÚLTIMA ANÁLISE, A FORMULAÇÃO TRIBUTÁRIA É UMA QUESTÃO DE JULGAMENTO DE VALOR SOBRE COMO MELHOR EQUILIBRAR EFICIÊNCIA, EQUIDADE, SIMPLICIDADE E CUSTOS ADMINISTRATIVOS E DE CUMPRIMENTO DAS OBRIGAÇÕES TRIBUTÁRIAS. O RESULTADO FINAL SERÁ DIFERENCIADO ENTRE PAÍSES.</a:t>
            </a:r>
            <a:r>
              <a:rPr lang="en-US" sz="2000" dirty="0" smtClean="0"/>
              <a:t> </a:t>
            </a:r>
          </a:p>
          <a:p>
            <a:pPr marL="0" indent="0">
              <a:buNone/>
            </a:pPr>
            <a:endParaRPr lang="en-US" sz="2000" dirty="0"/>
          </a:p>
          <a:p>
            <a:endParaRPr lang="pt-B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706090"/>
          </a:xfrm>
        </p:spPr>
        <p:txBody>
          <a:bodyPr>
            <a:normAutofit fontScale="90000"/>
          </a:bodyPr>
          <a:lstStyle/>
          <a:p>
            <a:r>
              <a:rPr lang="en-US" sz="3200" b="1" u="sng" dirty="0" smtClean="0">
                <a:effectLst>
                  <a:outerShdw blurRad="38100" dist="38100" dir="2700000" algn="tl">
                    <a:srgbClr val="000000">
                      <a:alpha val="43137"/>
                    </a:srgbClr>
                  </a:outerShdw>
                </a:effectLst>
              </a:rPr>
              <a:t>NOÇÕES ELEMENTARES ADICIONAIS DE TRIBUTAÇÃO</a:t>
            </a:r>
            <a:endParaRPr lang="pt-BR" sz="32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836712"/>
            <a:ext cx="9144000" cy="5832648"/>
          </a:xfrm>
        </p:spPr>
        <p:txBody>
          <a:bodyPr>
            <a:normAutofit fontScale="92500" lnSpcReduction="10000"/>
          </a:bodyPr>
          <a:lstStyle/>
          <a:p>
            <a:r>
              <a:rPr lang="en-US" sz="2000" b="1" u="sng" dirty="0" smtClean="0">
                <a:effectLst>
                  <a:outerShdw blurRad="38100" dist="38100" dir="2700000" algn="tl">
                    <a:srgbClr val="000000">
                      <a:alpha val="43137"/>
                    </a:srgbClr>
                  </a:outerShdw>
                </a:effectLst>
              </a:rPr>
              <a:t>TRIBUTOS (DEFINIÇÃO)</a:t>
            </a:r>
            <a:r>
              <a:rPr lang="en-US" sz="2000" b="1" dirty="0" smtClean="0">
                <a:effectLst>
                  <a:outerShdw blurRad="38100" dist="38100" dir="2700000" algn="tl">
                    <a:srgbClr val="000000">
                      <a:alpha val="43137"/>
                    </a:srgbClr>
                  </a:outerShdw>
                </a:effectLst>
              </a:rPr>
              <a:t>:  </a:t>
            </a:r>
            <a:r>
              <a:rPr lang="en-US" sz="2000" dirty="0" smtClean="0"/>
              <a:t>SÃO PAGAMENTOS COMPULSÓRIOS ASSOCIADOS A CERTAS </a:t>
            </a:r>
          </a:p>
          <a:p>
            <a:r>
              <a:rPr lang="en-US" sz="2000" dirty="0"/>
              <a:t> </a:t>
            </a:r>
            <a:r>
              <a:rPr lang="en-US" sz="2000" dirty="0" smtClean="0"/>
              <a:t>                     ATIVIDADES DESENVOLVIDAS PELOS AGENTES ECONÔMICOS.  </a:t>
            </a:r>
          </a:p>
          <a:p>
            <a:endParaRPr lang="en-US" sz="2000" dirty="0"/>
          </a:p>
          <a:p>
            <a:r>
              <a:rPr lang="en-US" sz="2000" dirty="0" smtClean="0"/>
              <a:t>                      OS TRIBUTOS REDUZEM A CAPACIDADE QUE OS INDIVÍDUOS TEM EM </a:t>
            </a:r>
          </a:p>
          <a:p>
            <a:r>
              <a:rPr lang="en-US" sz="2000" dirty="0"/>
              <a:t> </a:t>
            </a:r>
            <a:r>
              <a:rPr lang="en-US" sz="2000" dirty="0" smtClean="0"/>
              <a:t>                     COMANDAR RECURSOS E, SIMULTANEAMENTE, CRIAM RECEITAS  AO </a:t>
            </a:r>
          </a:p>
          <a:p>
            <a:r>
              <a:rPr lang="en-US" sz="2000" dirty="0"/>
              <a:t> </a:t>
            </a:r>
            <a:r>
              <a:rPr lang="en-US" sz="2000" dirty="0" smtClean="0"/>
              <a:t>                     GOVERNO PARA SEU PRÓPRIO USO.</a:t>
            </a:r>
          </a:p>
          <a:p>
            <a:endParaRPr lang="en-US" sz="2000" dirty="0"/>
          </a:p>
          <a:p>
            <a:r>
              <a:rPr lang="en-US" sz="2000" dirty="0" smtClean="0"/>
              <a:t> </a:t>
            </a:r>
            <a:r>
              <a:rPr lang="en-US" sz="2000" b="1" u="sng" dirty="0" smtClean="0">
                <a:effectLst>
                  <a:outerShdw blurRad="38100" dist="38100" dir="2700000" algn="tl">
                    <a:srgbClr val="000000">
                      <a:alpha val="43137"/>
                    </a:srgbClr>
                  </a:outerShdw>
                </a:effectLst>
              </a:rPr>
              <a:t>QUANTO A NATUREZA DOS TRIBUTOS, ELES DIVIDEM-SE EM</a:t>
            </a:r>
            <a:r>
              <a:rPr lang="en-US" sz="2000" b="1" dirty="0" smtClean="0">
                <a:effectLst>
                  <a:outerShdw blurRad="38100" dist="38100" dir="2700000" algn="tl">
                    <a:srgbClr val="000000">
                      <a:alpha val="43137"/>
                    </a:srgbClr>
                  </a:outerShdw>
                </a:effectLst>
              </a:rPr>
              <a:t>:</a:t>
            </a:r>
          </a:p>
          <a:p>
            <a:r>
              <a:rPr lang="en-US" sz="2000" dirty="0" smtClean="0"/>
              <a:t>                     </a:t>
            </a:r>
            <a:r>
              <a:rPr lang="en-US" sz="2000" b="1" dirty="0" smtClean="0"/>
              <a:t>TRIBUTOS DIRETOS</a:t>
            </a:r>
            <a:r>
              <a:rPr lang="en-US" sz="2000" dirty="0" smtClean="0"/>
              <a:t>, OS QUAIS SÃO PAGOS QUANDO A </a:t>
            </a:r>
            <a:r>
              <a:rPr lang="en-US" sz="2000" u="sng" dirty="0" smtClean="0"/>
              <a:t>RENDA É </a:t>
            </a:r>
          </a:p>
          <a:p>
            <a:r>
              <a:rPr lang="en-US" sz="2000" dirty="0" smtClean="0"/>
              <a:t>                     </a:t>
            </a:r>
            <a:r>
              <a:rPr lang="en-US" sz="2000" u="sng" dirty="0" smtClean="0"/>
              <a:t>RECEBIDA (FATO GERADOR )</a:t>
            </a:r>
            <a:r>
              <a:rPr lang="en-US" sz="2000" dirty="0" smtClean="0"/>
              <a:t>, E </a:t>
            </a:r>
          </a:p>
          <a:p>
            <a:r>
              <a:rPr lang="en-US" sz="2000" b="1" dirty="0" smtClean="0"/>
              <a:t>                    </a:t>
            </a:r>
          </a:p>
          <a:p>
            <a:r>
              <a:rPr lang="en-US" sz="2000" b="1" dirty="0" smtClean="0"/>
              <a:t>                     TRIBUTOS  INDIRETOS</a:t>
            </a:r>
            <a:r>
              <a:rPr lang="en-US" sz="2000" dirty="0" smtClean="0"/>
              <a:t>, OS QUAIS SÃO PAGOS QUANDO A </a:t>
            </a:r>
            <a:r>
              <a:rPr lang="en-US" sz="2000" u="sng" dirty="0" smtClean="0"/>
              <a:t>RENDA É  </a:t>
            </a:r>
          </a:p>
          <a:p>
            <a:r>
              <a:rPr lang="en-US" sz="2000" dirty="0" smtClean="0"/>
              <a:t>                     </a:t>
            </a:r>
            <a:r>
              <a:rPr lang="en-US" sz="2000" u="sng" dirty="0" smtClean="0"/>
              <a:t>GASTA (FATO GERADOR)</a:t>
            </a:r>
            <a:r>
              <a:rPr lang="en-US" sz="2000" dirty="0" smtClean="0"/>
              <a:t>, SENDO QUE OS MESMOS ESTÃO EMBUTIDOS </a:t>
            </a:r>
          </a:p>
          <a:p>
            <a:r>
              <a:rPr lang="en-US" sz="2000" dirty="0" smtClean="0"/>
              <a:t>                     NO PREÇO PAGO PELOS BENS DE CONSUMO  (TRIBUTOS SOBRE</a:t>
            </a:r>
          </a:p>
          <a:p>
            <a:r>
              <a:rPr lang="en-US" sz="2000" dirty="0" smtClean="0"/>
              <a:t>                     PRODUÇÃO E COMERCIALIZAÇÃO DE BENS E SERVIÇOS), SENDO </a:t>
            </a:r>
          </a:p>
          <a:p>
            <a:r>
              <a:rPr lang="en-US" sz="2000" dirty="0" smtClean="0"/>
              <a:t>                     RECOLHIDOS PELOS COMERCIANTES E PRODUTORES DE BENS E  </a:t>
            </a:r>
          </a:p>
          <a:p>
            <a:r>
              <a:rPr lang="en-US" sz="2000" dirty="0" smtClean="0"/>
              <a:t>                     SERVIÇOS E REPASSADOS AO GOVERNO. </a:t>
            </a:r>
          </a:p>
          <a:p>
            <a:endParaRPr lang="en-US" sz="2000" dirty="0"/>
          </a:p>
          <a:p>
            <a:endParaRPr lang="en-US" sz="2000" dirty="0" smtClean="0"/>
          </a:p>
          <a:p>
            <a:endParaRPr lang="en-US" sz="2000" dirty="0"/>
          </a:p>
          <a:p>
            <a:endParaRPr lang="en-US"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10000"/>
          </a:bodyPr>
          <a:lstStyle/>
          <a:p>
            <a:pPr marL="0" indent="0">
              <a:buNone/>
            </a:pPr>
            <a:r>
              <a:rPr lang="pt-BR" sz="1800" dirty="0"/>
              <a:t> </a:t>
            </a:r>
            <a:r>
              <a:rPr lang="pt-BR" sz="1800" dirty="0" smtClean="0"/>
              <a:t>  </a:t>
            </a:r>
            <a:r>
              <a:rPr lang="pt-BR" sz="1800" b="1" u="sng" dirty="0" smtClean="0">
                <a:effectLst>
                  <a:outerShdw blurRad="38100" dist="38100" dir="2700000" algn="tl">
                    <a:srgbClr val="000000">
                      <a:alpha val="43137"/>
                    </a:srgbClr>
                  </a:outerShdw>
                </a:effectLst>
              </a:rPr>
              <a:t>IMPOSTOS DIRETOS (DEFINIÇÃO)</a:t>
            </a:r>
            <a:r>
              <a:rPr lang="pt-BR" sz="1800" b="1" dirty="0" smtClean="0">
                <a:effectLst>
                  <a:outerShdw blurRad="38100" dist="38100" dir="2700000" algn="tl">
                    <a:srgbClr val="000000">
                      <a:alpha val="43137"/>
                    </a:srgbClr>
                  </a:outerShdw>
                </a:effectLst>
              </a:rPr>
              <a:t>:</a:t>
            </a:r>
            <a:endParaRPr lang="pt-BR" sz="1800" b="1" dirty="0" smtClean="0"/>
          </a:p>
          <a:p>
            <a:r>
              <a:rPr lang="pt-BR" sz="1800" dirty="0"/>
              <a:t> </a:t>
            </a:r>
            <a:r>
              <a:rPr lang="pt-BR" sz="1800" dirty="0" smtClean="0"/>
              <a:t>        </a:t>
            </a:r>
            <a:r>
              <a:rPr lang="pt-BR" sz="1800" b="1" dirty="0" smtClean="0">
                <a:effectLst>
                  <a:outerShdw blurRad="38100" dist="38100" dir="2700000" algn="tl">
                    <a:srgbClr val="000000">
                      <a:alpha val="43137"/>
                    </a:srgbClr>
                  </a:outerShdw>
                </a:effectLst>
              </a:rPr>
              <a:t>SÃO TRIBUTOS QUE INCIDEM SOBRE A RENDA (E RIQUEZA) QUALQUER QUE SEJA O USO </a:t>
            </a:r>
          </a:p>
          <a:p>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DA RENDA (RIQUEZA) E POSSUEM A PROPRIEDADE DE PODEREM SER ADAPTADOS ÀS </a:t>
            </a:r>
          </a:p>
          <a:p>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CARACTERÍSTICAS (I.E. “PERSONALIZADOS”) DO CONTRIBUINTE. O FATO GERADOR, </a:t>
            </a:r>
          </a:p>
          <a:p>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PORTANTO, É O RECEBIMENTO DE RENDA (E </a:t>
            </a:r>
            <a:r>
              <a:rPr lang="pt-BR" sz="1800" b="1" dirty="0" smtClean="0">
                <a:effectLst>
                  <a:outerShdw blurRad="38100" dist="38100" dir="2700000" algn="tl">
                    <a:srgbClr val="000000">
                      <a:alpha val="43137"/>
                    </a:srgbClr>
                  </a:outerShdw>
                </a:effectLst>
              </a:rPr>
              <a:t>POSSE DE </a:t>
            </a:r>
            <a:r>
              <a:rPr lang="pt-BR" sz="1800" b="1" dirty="0" smtClean="0">
                <a:effectLst>
                  <a:outerShdw blurRad="38100" dist="38100" dir="2700000" algn="tl">
                    <a:srgbClr val="000000">
                      <a:alpha val="43137"/>
                    </a:srgbClr>
                  </a:outerShdw>
                </a:effectLst>
              </a:rPr>
              <a:t>RIQUEZA</a:t>
            </a:r>
            <a:r>
              <a:rPr lang="pt-BR" sz="1800" b="1" dirty="0" smtClean="0">
                <a:effectLst>
                  <a:outerShdw blurRad="38100" dist="38100" dir="2700000" algn="tl">
                    <a:srgbClr val="000000">
                      <a:alpha val="43137"/>
                    </a:srgbClr>
                  </a:outerShdw>
                </a:effectLst>
              </a:rPr>
              <a:t>) E, ASSIM, SÃO PAGOS QUANDO </a:t>
            </a:r>
            <a:endParaRPr lang="pt-BR" sz="1800" b="1" dirty="0" smtClean="0">
              <a:effectLst>
                <a:outerShdw blurRad="38100" dist="38100" dir="2700000" algn="tl">
                  <a:srgbClr val="000000">
                    <a:alpha val="43137"/>
                  </a:srgbClr>
                </a:outerShdw>
              </a:effectLst>
            </a:endParaRPr>
          </a:p>
          <a:p>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DO RECEBIMENTO </a:t>
            </a:r>
            <a:r>
              <a:rPr lang="pt-BR" sz="1800" b="1" dirty="0" smtClean="0">
                <a:effectLst>
                  <a:outerShdw blurRad="38100" dist="38100" dir="2700000" algn="tl">
                    <a:srgbClr val="000000">
                      <a:alpha val="43137"/>
                    </a:srgbClr>
                  </a:outerShdw>
                </a:effectLst>
              </a:rPr>
              <a:t>DE RENDA OU RIQUEZA.</a:t>
            </a:r>
          </a:p>
          <a:p>
            <a:endParaRPr lang="pt-BR" sz="1800" dirty="0" smtClean="0"/>
          </a:p>
          <a:p>
            <a:pPr marL="0" indent="0">
              <a:buNone/>
            </a:pPr>
            <a:r>
              <a:rPr lang="pt-BR" sz="1800" dirty="0" smtClean="0"/>
              <a:t>                 </a:t>
            </a:r>
            <a:r>
              <a:rPr lang="pt-BR" sz="1800" b="1" u="sng" dirty="0" smtClean="0"/>
              <a:t>TIPOS DE IMPOSTOS DIRETOS</a:t>
            </a:r>
            <a:r>
              <a:rPr lang="pt-BR" sz="1800" b="1" dirty="0" smtClean="0"/>
              <a:t>:</a:t>
            </a:r>
            <a:r>
              <a:rPr lang="pt-BR" sz="1800" dirty="0" smtClean="0"/>
              <a:t> IMPOSTO DE RENDA (PESSOAL E CORPORATIVO)</a:t>
            </a:r>
          </a:p>
          <a:p>
            <a:r>
              <a:rPr lang="pt-BR" sz="1800" dirty="0"/>
              <a:t> </a:t>
            </a:r>
            <a:r>
              <a:rPr lang="pt-BR" sz="1800" dirty="0" smtClean="0"/>
              <a:t>                                                                 CONTRIBUIÇÕES DE SEGURIDADE SOCIAL (PARTE DELAS)</a:t>
            </a:r>
          </a:p>
          <a:p>
            <a:r>
              <a:rPr lang="pt-BR" sz="1800" dirty="0"/>
              <a:t> </a:t>
            </a:r>
            <a:r>
              <a:rPr lang="pt-BR" sz="1800" dirty="0" smtClean="0"/>
              <a:t>                                                                  IMPOSTOS SOBRE A PROPRIEDADE (RIQUEZA)</a:t>
            </a:r>
          </a:p>
          <a:p>
            <a:r>
              <a:rPr lang="pt-BR" sz="1800" dirty="0"/>
              <a:t> </a:t>
            </a:r>
            <a:r>
              <a:rPr lang="pt-BR" sz="1800" dirty="0" smtClean="0"/>
              <a:t>                                                                  IMPOSTOS SOBRE HERANÇA/DOAÇÕES</a:t>
            </a:r>
          </a:p>
          <a:p>
            <a:pPr marL="0" indent="0">
              <a:buNone/>
            </a:pPr>
            <a:endParaRPr lang="pt-BR" sz="1800" dirty="0"/>
          </a:p>
          <a:p>
            <a:pPr marL="0" indent="0">
              <a:buNone/>
            </a:pPr>
            <a:r>
              <a:rPr lang="pt-BR" sz="1800" b="1" dirty="0" smtClean="0"/>
              <a:t>   </a:t>
            </a:r>
            <a:r>
              <a:rPr lang="pt-BR" sz="1800" b="1" u="sng" dirty="0" smtClean="0">
                <a:effectLst>
                  <a:outerShdw blurRad="38100" dist="38100" dir="2700000" algn="tl">
                    <a:srgbClr val="000000">
                      <a:alpha val="43137"/>
                    </a:srgbClr>
                  </a:outerShdw>
                </a:effectLst>
              </a:rPr>
              <a:t>IMPOSTOS INDIRETOS (DEFINIÇÃO)</a:t>
            </a:r>
            <a:r>
              <a:rPr lang="pt-BR" sz="1800" b="1" dirty="0" smtClean="0">
                <a:effectLst>
                  <a:outerShdw blurRad="38100" dist="38100" dir="2700000" algn="tl">
                    <a:srgbClr val="000000">
                      <a:alpha val="43137"/>
                    </a:srgbClr>
                  </a:outerShdw>
                </a:effectLst>
              </a:rPr>
              <a:t>:</a:t>
            </a:r>
          </a:p>
          <a:p>
            <a:r>
              <a:rPr lang="pt-BR" sz="1800" dirty="0"/>
              <a:t> </a:t>
            </a:r>
            <a:r>
              <a:rPr lang="pt-BR" sz="1800" dirty="0" smtClean="0"/>
              <a:t>       </a:t>
            </a:r>
            <a:r>
              <a:rPr lang="pt-BR" sz="1800" b="1" dirty="0" smtClean="0"/>
              <a:t> </a:t>
            </a:r>
            <a:r>
              <a:rPr lang="pt-BR" sz="1800" b="1" dirty="0" smtClean="0">
                <a:effectLst>
                  <a:outerShdw blurRad="38100" dist="38100" dir="2700000" algn="tl">
                    <a:srgbClr val="000000">
                      <a:alpha val="43137"/>
                    </a:srgbClr>
                  </a:outerShdw>
                </a:effectLst>
              </a:rPr>
              <a:t>SÃO IMPOSTOS QUE INCIDEM SOBRE O USO DA </a:t>
            </a:r>
            <a:r>
              <a:rPr lang="pt-BR" sz="1800" b="1" dirty="0" smtClean="0">
                <a:effectLst>
                  <a:outerShdw blurRad="38100" dist="38100" dir="2700000" algn="tl">
                    <a:srgbClr val="000000">
                      <a:alpha val="43137"/>
                    </a:srgbClr>
                  </a:outerShdw>
                </a:effectLst>
              </a:rPr>
              <a:t>RENDA-RIQUEZA  </a:t>
            </a:r>
            <a:r>
              <a:rPr lang="pt-BR" sz="1800" b="1" dirty="0" smtClean="0">
                <a:effectLst>
                  <a:outerShdw blurRad="38100" dist="38100" dir="2700000" algn="tl">
                    <a:srgbClr val="000000">
                      <a:alpha val="43137"/>
                    </a:srgbClr>
                  </a:outerShdw>
                </a:effectLst>
              </a:rPr>
              <a:t>(PRINCIPALMENTE: CONSUMO),</a:t>
            </a:r>
          </a:p>
          <a:p>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INCIDINDO ANOMIMAMENTE SOBRE TRANSAÇÕES E, PORTANTO, QUALQUER </a:t>
            </a:r>
          </a:p>
          <a:p>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CONTRIBUINTE ENFRENTA A MESMA TAXA TRIBUTÁRIA. O FATO GERADOR, PORTANTO, É O</a:t>
            </a:r>
          </a:p>
          <a:p>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USO DA RENDA (E RIQUEZA) E, ASSIM, SÃO PAGOS QUANDO DO GASTO DA RENDA OU </a:t>
            </a:r>
          </a:p>
          <a:p>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RIQUEZA, POIS OS MESMOS ESTÃO EMBUTIDOS NOS PREÇOS DOS BENS E SERVIÇOS </a:t>
            </a:r>
          </a:p>
          <a:p>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ADQUIRIDOS.</a:t>
            </a:r>
          </a:p>
          <a:p>
            <a:endParaRPr lang="pt-BR" sz="1800" dirty="0"/>
          </a:p>
          <a:p>
            <a:r>
              <a:rPr lang="pt-BR" sz="1800" dirty="0" smtClean="0"/>
              <a:t>           </a:t>
            </a:r>
            <a:r>
              <a:rPr lang="pt-BR" sz="1800" b="1" u="sng" dirty="0" smtClean="0"/>
              <a:t>TIPOS DE IMPOSTOS INDIRETOS</a:t>
            </a:r>
            <a:r>
              <a:rPr lang="pt-BR" sz="1800" b="1" dirty="0" smtClean="0"/>
              <a:t>: </a:t>
            </a:r>
            <a:r>
              <a:rPr lang="pt-BR" sz="1800" dirty="0" smtClean="0"/>
              <a:t>IMPOSTO SOBRE VENDAS:  SOBRE VALOR ADICIONADO;</a:t>
            </a:r>
          </a:p>
          <a:p>
            <a:r>
              <a:rPr lang="pt-BR" sz="1800" dirty="0"/>
              <a:t> </a:t>
            </a:r>
            <a:r>
              <a:rPr lang="pt-BR" sz="1800" dirty="0" smtClean="0"/>
              <a:t>                                                                      SOBRE VENDAS FINAL (CONSUMO)</a:t>
            </a:r>
          </a:p>
          <a:p>
            <a:r>
              <a:rPr lang="pt-BR" sz="1800" dirty="0"/>
              <a:t> </a:t>
            </a:r>
            <a:r>
              <a:rPr lang="pt-BR" sz="1800" dirty="0" smtClean="0"/>
              <a:t>                                                                      IMPOSTOS ESPECÍFICOS (SOBRE BENS)</a:t>
            </a:r>
          </a:p>
          <a:p>
            <a:r>
              <a:rPr lang="pt-BR" sz="1800" dirty="0"/>
              <a:t> </a:t>
            </a:r>
            <a:r>
              <a:rPr lang="pt-BR" sz="1800" dirty="0" smtClean="0"/>
              <a:t>                                                                      IMPOSTOS DE COMÉRCIO EXTERIOR: TARIFAS DE </a:t>
            </a:r>
          </a:p>
          <a:p>
            <a:r>
              <a:rPr lang="pt-BR" sz="1800" dirty="0"/>
              <a:t> </a:t>
            </a:r>
            <a:r>
              <a:rPr lang="pt-BR" sz="1800" dirty="0" smtClean="0"/>
              <a:t>                                                                                            IMPORTAÇÃO E  IMPOSTOS DE EXPORTAÇÃO</a:t>
            </a:r>
          </a:p>
          <a:p>
            <a:r>
              <a:rPr lang="pt-BR" sz="1800" dirty="0"/>
              <a:t> </a:t>
            </a:r>
            <a:r>
              <a:rPr lang="pt-BR" sz="1800" dirty="0" smtClean="0"/>
              <a:t>                                                                             </a:t>
            </a:r>
            <a:endParaRPr lang="pt-BR" sz="1800" dirty="0"/>
          </a:p>
        </p:txBody>
      </p:sp>
    </p:spTree>
    <p:extLst>
      <p:ext uri="{BB962C8B-B14F-4D97-AF65-F5344CB8AC3E}">
        <p14:creationId xmlns:p14="http://schemas.microsoft.com/office/powerpoint/2010/main" val="3363903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20000"/>
          </a:bodyPr>
          <a:lstStyle/>
          <a:p>
            <a:r>
              <a:rPr lang="en-US" sz="1800" b="1" u="sng" dirty="0" smtClean="0">
                <a:effectLst>
                  <a:outerShdw blurRad="38100" dist="38100" dir="2700000" algn="tl">
                    <a:srgbClr val="000000">
                      <a:alpha val="43137"/>
                    </a:srgbClr>
                  </a:outerShdw>
                </a:effectLst>
              </a:rPr>
              <a:t>ALGUNS CONCEITOS ÚTEIS DE TRIBUTAÇÃO</a:t>
            </a:r>
            <a:r>
              <a:rPr lang="en-US" sz="1800" b="1" dirty="0" smtClean="0">
                <a:effectLst>
                  <a:outerShdw blurRad="38100" dist="38100" dir="2700000" algn="tl">
                    <a:srgbClr val="000000">
                      <a:alpha val="43137"/>
                    </a:srgbClr>
                  </a:outerShdw>
                </a:effectLst>
              </a:rPr>
              <a:t>:</a:t>
            </a:r>
          </a:p>
          <a:p>
            <a:endParaRPr lang="en-US" sz="1800" b="1" dirty="0">
              <a:effectLst>
                <a:outerShdw blurRad="38100" dist="38100" dir="2700000" algn="tl">
                  <a:srgbClr val="000000">
                    <a:alpha val="43137"/>
                  </a:srgbClr>
                </a:outerShdw>
              </a:effectLst>
            </a:endParaRPr>
          </a:p>
          <a:p>
            <a:r>
              <a:rPr lang="en-US" sz="1800" b="1" dirty="0" smtClean="0">
                <a:effectLst>
                  <a:outerShdw blurRad="38100" dist="38100" dir="2700000" algn="tl">
                    <a:srgbClr val="000000">
                      <a:alpha val="43137"/>
                    </a:srgbClr>
                  </a:outerShdw>
                </a:effectLst>
              </a:rPr>
              <a:t>BASE TRIBUTÁRIA: </a:t>
            </a:r>
            <a:r>
              <a:rPr lang="en-US" sz="1800" b="1" dirty="0" smtClean="0"/>
              <a:t> </a:t>
            </a:r>
            <a:r>
              <a:rPr lang="en-US" sz="1800" dirty="0" smtClean="0"/>
              <a:t>CONSISTE NO ITEM OU ATIVIDADE ECONÔMICA SOBRE A QUAL </a:t>
            </a:r>
          </a:p>
          <a:p>
            <a:r>
              <a:rPr lang="en-US" sz="1800" dirty="0" smtClean="0"/>
              <a:t>                                   INCIDE DETERMINADO TRIBUTO. </a:t>
            </a:r>
          </a:p>
          <a:p>
            <a:r>
              <a:rPr lang="en-US" sz="1800" dirty="0" smtClean="0"/>
              <a:t>                     </a:t>
            </a:r>
          </a:p>
          <a:p>
            <a:r>
              <a:rPr lang="en-US" sz="1800" dirty="0" smtClean="0"/>
              <a:t>                                   </a:t>
            </a:r>
            <a:r>
              <a:rPr lang="en-US" sz="1800" b="1" dirty="0" smtClean="0"/>
              <a:t>AS BASES TRIBUTÁRIAS MAIS UTILIZADAS SÃO</a:t>
            </a:r>
            <a:r>
              <a:rPr lang="en-US" sz="1800" dirty="0" smtClean="0"/>
              <a:t>: RENDA, CONSUMO E </a:t>
            </a:r>
          </a:p>
          <a:p>
            <a:r>
              <a:rPr lang="en-US" sz="1800" dirty="0" smtClean="0"/>
              <a:t>                                   RIQUEZA, AS QUAIS ESTÃO RELACIONADAS ENTRE SI. </a:t>
            </a:r>
          </a:p>
          <a:p>
            <a:r>
              <a:rPr lang="en-US" sz="1800" dirty="0" smtClean="0"/>
              <a:t>                                  </a:t>
            </a:r>
          </a:p>
          <a:p>
            <a:r>
              <a:rPr lang="en-US" sz="1800" dirty="0" smtClean="0"/>
              <a:t>                                  TENDO EM VISTA A BASE TRIBUTÁRIA, TEM-SE QUE </a:t>
            </a:r>
            <a:r>
              <a:rPr lang="en-US" sz="1800" b="1" dirty="0" smtClean="0">
                <a:effectLst>
                  <a:outerShdw blurRad="38100" dist="38100" dir="2700000" algn="tl">
                    <a:srgbClr val="000000">
                      <a:alpha val="43137"/>
                    </a:srgbClr>
                  </a:outerShdw>
                </a:effectLst>
              </a:rPr>
              <a:t>UM TRIBUTO GERAL OU </a:t>
            </a:r>
          </a:p>
          <a:p>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ABRANGENTE</a:t>
            </a:r>
            <a:r>
              <a:rPr lang="en-US" sz="1800" dirty="0" smtClean="0"/>
              <a:t> </a:t>
            </a:r>
            <a:r>
              <a:rPr lang="en-US" sz="1800" u="sng" dirty="0" smtClean="0"/>
              <a:t>É UM IMPOSTO QUE INCIDE SOBRE TODOS OS COMPONENTES </a:t>
            </a:r>
          </a:p>
          <a:p>
            <a:r>
              <a:rPr lang="en-US" sz="1800" dirty="0"/>
              <a:t> </a:t>
            </a:r>
            <a:r>
              <a:rPr lang="en-US" sz="1800" dirty="0" smtClean="0"/>
              <a:t>                                 </a:t>
            </a:r>
            <a:r>
              <a:rPr lang="en-US" sz="1800" u="sng" dirty="0" smtClean="0"/>
              <a:t>DE DETERMINADA BASE TRIBUTÁRIA</a:t>
            </a:r>
            <a:r>
              <a:rPr lang="en-US" sz="1800" dirty="0" smtClean="0"/>
              <a:t> SEM EXCLUSÕES, ENQUANTO QUE </a:t>
            </a:r>
            <a:r>
              <a:rPr lang="en-US" sz="1800" b="1" dirty="0" smtClean="0">
                <a:effectLst>
                  <a:outerShdw blurRad="38100" dist="38100" dir="2700000" algn="tl">
                    <a:srgbClr val="000000">
                      <a:alpha val="43137"/>
                    </a:srgbClr>
                  </a:outerShdw>
                </a:effectLst>
              </a:rPr>
              <a:t>UM </a:t>
            </a:r>
          </a:p>
          <a:p>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TRIBUTO SELETIVO</a:t>
            </a:r>
            <a:r>
              <a:rPr lang="en-US" sz="1800" dirty="0" smtClean="0"/>
              <a:t>, EM CONTRAPOSIÇÃO, </a:t>
            </a:r>
            <a:r>
              <a:rPr lang="en-US" sz="1800" u="sng" dirty="0" smtClean="0"/>
              <a:t>INCIDE SOBRE SOMENTE CERTAS </a:t>
            </a:r>
          </a:p>
          <a:p>
            <a:r>
              <a:rPr lang="en-US" sz="1800" dirty="0"/>
              <a:t> </a:t>
            </a:r>
            <a:r>
              <a:rPr lang="en-US" sz="1800" dirty="0" smtClean="0"/>
              <a:t>                                 </a:t>
            </a:r>
            <a:r>
              <a:rPr lang="en-US" sz="1800" u="sng" dirty="0" smtClean="0"/>
              <a:t>PORÇÕES DE DETERMINADA BASE TRIBUTÁRIA</a:t>
            </a:r>
            <a:r>
              <a:rPr lang="en-US" sz="1600" dirty="0" smtClean="0"/>
              <a:t>.</a:t>
            </a:r>
          </a:p>
          <a:p>
            <a:endParaRPr lang="en-US" sz="1600" dirty="0"/>
          </a:p>
          <a:p>
            <a:r>
              <a:rPr lang="en-US" sz="1800" b="1" dirty="0" smtClean="0">
                <a:effectLst>
                  <a:outerShdw blurRad="38100" dist="38100" dir="2700000" algn="tl">
                    <a:srgbClr val="000000">
                      <a:alpha val="43137"/>
                    </a:srgbClr>
                  </a:outerShdw>
                </a:effectLst>
              </a:rPr>
              <a:t>ESTRUTURA TRIBUTÁRIA:</a:t>
            </a:r>
            <a:r>
              <a:rPr lang="en-US" sz="1800" dirty="0" smtClean="0"/>
              <a:t>  DESCREVE A RELAÇÃO ENTRE O MONTANTE COLETADO DE </a:t>
            </a:r>
          </a:p>
          <a:p>
            <a:r>
              <a:rPr lang="en-US" sz="1800" dirty="0"/>
              <a:t> </a:t>
            </a:r>
            <a:r>
              <a:rPr lang="en-US" sz="1800" dirty="0" smtClean="0"/>
              <a:t>                                               IMPOSTOS E A BASE TRIBUTÁRIA.</a:t>
            </a:r>
          </a:p>
          <a:p>
            <a:endParaRPr lang="en-US" sz="1800" dirty="0"/>
          </a:p>
          <a:p>
            <a:pPr marL="0" indent="0">
              <a:buNone/>
            </a:pPr>
            <a:r>
              <a:rPr lang="en-US" sz="1800" dirty="0"/>
              <a:t> </a:t>
            </a:r>
            <a:r>
              <a:rPr lang="en-US" sz="1800" dirty="0" smtClean="0"/>
              <a:t>    </a:t>
            </a:r>
            <a:r>
              <a:rPr lang="en-US" sz="1800" b="1" dirty="0" smtClean="0">
                <a:effectLst>
                  <a:outerShdw blurRad="38100" dist="38100" dir="2700000" algn="tl">
                    <a:srgbClr val="000000">
                      <a:alpha val="43137"/>
                    </a:srgbClr>
                  </a:outerShdw>
                </a:effectLst>
              </a:rPr>
              <a:t>TAXA MÉDIA DE TRIBUTO</a:t>
            </a:r>
            <a:r>
              <a:rPr lang="en-US" sz="1800" dirty="0" smtClean="0"/>
              <a:t> = (TOTAL IMPOSTOS ARRECADADOS)/(VALOR TOTAL DA BASE)</a:t>
            </a:r>
          </a:p>
          <a:p>
            <a:pPr marL="0" indent="0">
              <a:buNone/>
            </a:pPr>
            <a:r>
              <a:rPr lang="en-US" sz="1800" dirty="0"/>
              <a:t> </a:t>
            </a:r>
            <a:r>
              <a:rPr lang="en-US" sz="1800" dirty="0" smtClean="0"/>
              <a:t>    </a:t>
            </a:r>
            <a:r>
              <a:rPr lang="en-US" sz="1800" b="1" dirty="0" smtClean="0">
                <a:effectLst>
                  <a:outerShdw blurRad="38100" dist="38100" dir="2700000" algn="tl">
                    <a:srgbClr val="000000">
                      <a:alpha val="43137"/>
                    </a:srgbClr>
                  </a:outerShdw>
                </a:effectLst>
              </a:rPr>
              <a:t>TAXA MARGINAL DE TRIBUTO</a:t>
            </a:r>
            <a:r>
              <a:rPr lang="en-US" sz="1800" dirty="0" smtClean="0">
                <a:effectLst>
                  <a:outerShdw blurRad="38100" dist="38100" dir="2700000" algn="tl">
                    <a:srgbClr val="000000">
                      <a:alpha val="43137"/>
                    </a:srgbClr>
                  </a:outerShdw>
                </a:effectLst>
              </a:rPr>
              <a:t> </a:t>
            </a:r>
            <a:r>
              <a:rPr lang="en-US" sz="1800" dirty="0" smtClean="0"/>
              <a:t>= (VARIAÇÃO. TOT. IMP. ARRECADADO)/(VARIAÇÃO. VALOR DA BASE)</a:t>
            </a:r>
          </a:p>
          <a:p>
            <a:pPr marL="0" indent="0">
              <a:buNone/>
            </a:pPr>
            <a:r>
              <a:rPr lang="en-US" sz="1800" dirty="0" smtClean="0"/>
              <a:t> </a:t>
            </a:r>
          </a:p>
          <a:p>
            <a:pPr marL="0" indent="0">
              <a:buNone/>
            </a:pPr>
            <a:r>
              <a:rPr lang="en-US" sz="1800" dirty="0"/>
              <a:t> </a:t>
            </a:r>
            <a:r>
              <a:rPr lang="en-US" sz="1800" dirty="0" smtClean="0"/>
              <a:t>     </a:t>
            </a:r>
            <a:r>
              <a:rPr lang="en-US" sz="1800" b="1" dirty="0" smtClean="0">
                <a:effectLst>
                  <a:outerShdw blurRad="38100" dist="38100" dir="2700000" algn="tl">
                    <a:srgbClr val="000000">
                      <a:alpha val="43137"/>
                    </a:srgbClr>
                  </a:outerShdw>
                </a:effectLst>
              </a:rPr>
              <a:t>ESTRUTURA TRIBUTÁRIA PROPORCIONAL</a:t>
            </a:r>
            <a:r>
              <a:rPr lang="en-US" sz="1800" dirty="0" smtClean="0"/>
              <a:t> = TX.  MÉD. TRIB. CTE COM VARIAÇÃO VALOR DA BASE</a:t>
            </a:r>
          </a:p>
          <a:p>
            <a:r>
              <a:rPr lang="en-US" sz="1800" dirty="0"/>
              <a:t> </a:t>
            </a:r>
            <a:r>
              <a:rPr lang="en-US" sz="1800" dirty="0" smtClean="0"/>
              <a:t>                                                                                (IMPLICA: TX. MÉD. = TX. MARGINAL)</a:t>
            </a:r>
          </a:p>
          <a:p>
            <a:r>
              <a:rPr lang="en-US" sz="1800" b="1" dirty="0" smtClean="0">
                <a:effectLst>
                  <a:outerShdw blurRad="38100" dist="38100" dir="2700000" algn="tl">
                    <a:srgbClr val="000000">
                      <a:alpha val="43137"/>
                    </a:srgbClr>
                  </a:outerShdw>
                </a:effectLst>
              </a:rPr>
              <a:t>ESTRUTURA TRIBUTÁRIA PROGRESSIVA</a:t>
            </a:r>
            <a:r>
              <a:rPr lang="en-US" sz="1800" dirty="0" smtClean="0">
                <a:effectLst>
                  <a:outerShdw blurRad="38100" dist="38100" dir="2700000" algn="tl">
                    <a:srgbClr val="000000">
                      <a:alpha val="43137"/>
                    </a:srgbClr>
                  </a:outerShdw>
                </a:effectLst>
              </a:rPr>
              <a:t> </a:t>
            </a:r>
            <a:r>
              <a:rPr lang="en-US" sz="1800" dirty="0" smtClean="0"/>
              <a:t>= TX. MÉD. AUMENTA COM O VALOR DA BASE</a:t>
            </a:r>
          </a:p>
          <a:p>
            <a:r>
              <a:rPr lang="en-US" sz="1800" dirty="0"/>
              <a:t> </a:t>
            </a:r>
            <a:r>
              <a:rPr lang="en-US" sz="1800" dirty="0" smtClean="0"/>
              <a:t>                                                                               (IMPLICA: TX. MARGINAL &gt; MÉDIA)</a:t>
            </a:r>
          </a:p>
          <a:p>
            <a:r>
              <a:rPr lang="en-US" sz="1800" b="1" dirty="0" smtClean="0">
                <a:effectLst>
                  <a:outerShdw blurRad="38100" dist="38100" dir="2700000" algn="tl">
                    <a:srgbClr val="000000">
                      <a:alpha val="43137"/>
                    </a:srgbClr>
                  </a:outerShdw>
                </a:effectLst>
              </a:rPr>
              <a:t>ESTRUTURA TRIBUTÁRIA REGRESSIVA</a:t>
            </a:r>
            <a:r>
              <a:rPr lang="en-US" sz="1800" dirty="0" smtClean="0">
                <a:effectLst>
                  <a:outerShdw blurRad="38100" dist="38100" dir="2700000" algn="tl">
                    <a:srgbClr val="000000">
                      <a:alpha val="43137"/>
                    </a:srgbClr>
                  </a:outerShdw>
                </a:effectLst>
              </a:rPr>
              <a:t> </a:t>
            </a:r>
            <a:r>
              <a:rPr lang="en-US" sz="1800" dirty="0" smtClean="0"/>
              <a:t>= TX. MÉD. REDUZ COM O VALOR DA BASE</a:t>
            </a:r>
          </a:p>
          <a:p>
            <a:r>
              <a:rPr lang="en-US" sz="1800" dirty="0"/>
              <a:t> </a:t>
            </a:r>
            <a:r>
              <a:rPr lang="en-US" sz="1800" dirty="0" smtClean="0"/>
              <a:t>                                                                                (IMPLICA: TX. MARGINAL &lt; MÉDIA)</a:t>
            </a:r>
            <a:endParaRPr lang="pt-BR"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r>
              <a:rPr lang="en-US" sz="2000" b="1" dirty="0" smtClean="0">
                <a:effectLst>
                  <a:outerShdw blurRad="38100" dist="38100" dir="2700000" algn="tl">
                    <a:srgbClr val="000000">
                      <a:alpha val="43137"/>
                    </a:srgbClr>
                  </a:outerShdw>
                </a:effectLst>
              </a:rPr>
              <a:t>TRIBUTO ESPECÍFICO: </a:t>
            </a:r>
          </a:p>
          <a:p>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                 </a:t>
            </a:r>
            <a:r>
              <a:rPr lang="en-US" sz="2000" u="sng" dirty="0" smtClean="0">
                <a:effectLst>
                  <a:outerShdw blurRad="38100" dist="38100" dir="2700000" algn="tl">
                    <a:srgbClr val="000000">
                      <a:alpha val="43137"/>
                    </a:srgbClr>
                  </a:outerShdw>
                </a:effectLst>
              </a:rPr>
              <a:t>MONTANTE FIXO POR UNIDADE DE BEM/SERVIÇO VENDIDO</a:t>
            </a:r>
            <a:r>
              <a:rPr lang="en-US" sz="2000" dirty="0" smtClean="0"/>
              <a:t>:</a:t>
            </a:r>
          </a:p>
          <a:p>
            <a:r>
              <a:rPr lang="en-US" sz="2000" dirty="0"/>
              <a:t> </a:t>
            </a:r>
            <a:r>
              <a:rPr lang="en-US" sz="2000" dirty="0" smtClean="0"/>
              <a:t>                                         (“T</a:t>
            </a:r>
            <a:r>
              <a:rPr lang="en-US" sz="2000" baseline="30000" dirty="0" smtClean="0"/>
              <a:t>ESP.</a:t>
            </a:r>
            <a:r>
              <a:rPr lang="en-US" sz="2000" dirty="0" smtClean="0"/>
              <a:t> = MONTANTE ESPECÍFICO DE IMPOSTO”) </a:t>
            </a:r>
          </a:p>
          <a:p>
            <a:r>
              <a:rPr lang="en-US" sz="2000" dirty="0"/>
              <a:t> </a:t>
            </a:r>
            <a:r>
              <a:rPr lang="en-US" sz="2000" dirty="0" smtClean="0"/>
              <a:t>          </a:t>
            </a:r>
          </a:p>
          <a:p>
            <a:r>
              <a:rPr lang="en-US" sz="2000" dirty="0"/>
              <a:t> </a:t>
            </a:r>
            <a:r>
              <a:rPr lang="en-US" sz="2000" dirty="0" smtClean="0"/>
              <a:t>                                          </a:t>
            </a:r>
            <a:r>
              <a:rPr lang="en-US" sz="2800" b="1" dirty="0" smtClean="0"/>
              <a:t> </a:t>
            </a:r>
            <a:r>
              <a:rPr lang="en-US" sz="2800" b="1" dirty="0" smtClean="0">
                <a:effectLst>
                  <a:outerShdw blurRad="38100" dist="38100" dir="2700000" algn="tl">
                    <a:srgbClr val="000000">
                      <a:alpha val="43137"/>
                    </a:srgbClr>
                  </a:outerShdw>
                </a:effectLst>
              </a:rPr>
              <a:t>P</a:t>
            </a:r>
            <a:r>
              <a:rPr lang="en-US" sz="2800" b="1" baseline="30000" dirty="0" smtClean="0">
                <a:effectLst>
                  <a:outerShdw blurRad="38100" dist="38100" dir="2700000" algn="tl">
                    <a:srgbClr val="000000">
                      <a:alpha val="43137"/>
                    </a:srgbClr>
                  </a:outerShdw>
                </a:effectLst>
              </a:rPr>
              <a:t>VENDA</a:t>
            </a:r>
            <a:r>
              <a:rPr lang="en-US" sz="2800" b="1" dirty="0" smtClean="0">
                <a:effectLst>
                  <a:outerShdw blurRad="38100" dist="38100" dir="2700000" algn="tl">
                    <a:srgbClr val="000000">
                      <a:alpha val="43137"/>
                    </a:srgbClr>
                  </a:outerShdw>
                </a:effectLst>
              </a:rPr>
              <a:t> = [P</a:t>
            </a:r>
            <a:r>
              <a:rPr lang="en-US" sz="2800" b="1" baseline="30000" dirty="0" smtClean="0">
                <a:effectLst>
                  <a:outerShdw blurRad="38100" dist="38100" dir="2700000" algn="tl">
                    <a:srgbClr val="000000">
                      <a:alpha val="43137"/>
                    </a:srgbClr>
                  </a:outerShdw>
                </a:effectLst>
              </a:rPr>
              <a:t>PRODUTOR</a:t>
            </a:r>
            <a:r>
              <a:rPr lang="en-US" sz="2800" b="1" dirty="0" smtClean="0">
                <a:effectLst>
                  <a:outerShdw blurRad="38100" dist="38100" dir="2700000" algn="tl">
                    <a:srgbClr val="000000">
                      <a:alpha val="43137"/>
                    </a:srgbClr>
                  </a:outerShdw>
                </a:effectLst>
              </a:rPr>
              <a:t>  +  T</a:t>
            </a:r>
            <a:r>
              <a:rPr lang="en-US" sz="2800" b="1" baseline="30000" dirty="0" smtClean="0">
                <a:effectLst>
                  <a:outerShdw blurRad="38100" dist="38100" dir="2700000" algn="tl">
                    <a:srgbClr val="000000">
                      <a:alpha val="43137"/>
                    </a:srgbClr>
                  </a:outerShdw>
                </a:effectLst>
              </a:rPr>
              <a:t>ESP.</a:t>
            </a:r>
            <a:r>
              <a:rPr lang="en-US" sz="2800" b="1" dirty="0" smtClean="0">
                <a:effectLst>
                  <a:outerShdw blurRad="38100" dist="38100" dir="2700000" algn="tl">
                    <a:srgbClr val="000000">
                      <a:alpha val="43137"/>
                    </a:srgbClr>
                  </a:outerShdw>
                </a:effectLst>
              </a:rPr>
              <a:t>]</a:t>
            </a:r>
            <a:r>
              <a:rPr lang="en-US" sz="2800" dirty="0" smtClean="0"/>
              <a:t> </a:t>
            </a:r>
          </a:p>
          <a:p>
            <a:r>
              <a:rPr lang="en-US" sz="2000" dirty="0"/>
              <a:t> </a:t>
            </a:r>
            <a:r>
              <a:rPr lang="en-US" sz="2000" dirty="0" smtClean="0"/>
              <a:t>                                           </a:t>
            </a:r>
          </a:p>
          <a:p>
            <a:r>
              <a:rPr lang="en-US" sz="2000" dirty="0"/>
              <a:t> </a:t>
            </a:r>
            <a:r>
              <a:rPr lang="en-US" sz="2000" dirty="0" smtClean="0"/>
              <a:t>                   PORTANTO:  </a:t>
            </a:r>
            <a:r>
              <a:rPr lang="en-US" sz="2000" b="1" dirty="0" smtClean="0"/>
              <a:t>P</a:t>
            </a:r>
            <a:r>
              <a:rPr lang="en-US" sz="2000" b="1" baseline="30000" dirty="0" smtClean="0"/>
              <a:t>PRODUTOR</a:t>
            </a:r>
            <a:r>
              <a:rPr lang="en-US" sz="2000" b="1" dirty="0" smtClean="0"/>
              <a:t>  =  [P</a:t>
            </a:r>
            <a:r>
              <a:rPr lang="en-US" sz="2000" b="1" baseline="30000" dirty="0" smtClean="0"/>
              <a:t>VENDA </a:t>
            </a:r>
            <a:r>
              <a:rPr lang="en-US" sz="2000" b="1" dirty="0" smtClean="0"/>
              <a:t> –  T</a:t>
            </a:r>
            <a:r>
              <a:rPr lang="en-US" sz="2000" b="1" baseline="30000" dirty="0" smtClean="0"/>
              <a:t>ESP.</a:t>
            </a:r>
            <a:r>
              <a:rPr lang="en-US" sz="2000" b="1" dirty="0" smtClean="0"/>
              <a:t>]</a:t>
            </a:r>
            <a:r>
              <a:rPr lang="en-US" sz="2000" b="1" u="sng" dirty="0" smtClean="0"/>
              <a:t> </a:t>
            </a:r>
          </a:p>
          <a:p>
            <a:r>
              <a:rPr lang="en-US" sz="2000" dirty="0"/>
              <a:t> </a:t>
            </a:r>
            <a:r>
              <a:rPr lang="en-US" sz="2000" dirty="0" smtClean="0"/>
              <a:t>                                         </a:t>
            </a:r>
          </a:p>
          <a:p>
            <a:r>
              <a:rPr lang="en-US" sz="2000" dirty="0"/>
              <a:t> </a:t>
            </a:r>
            <a:r>
              <a:rPr lang="en-US" sz="2000" dirty="0" smtClean="0"/>
              <a:t>                   </a:t>
            </a:r>
            <a:r>
              <a:rPr lang="en-US" sz="2000" u="sng" dirty="0" smtClean="0"/>
              <a:t>OU SEJA</a:t>
            </a:r>
            <a:r>
              <a:rPr lang="en-US" sz="2000" dirty="0" smtClean="0"/>
              <a:t>:      </a:t>
            </a:r>
            <a:r>
              <a:rPr lang="en-US" sz="2000" b="1" dirty="0" smtClean="0">
                <a:effectLst>
                  <a:outerShdw blurRad="38100" dist="38100" dir="2700000" algn="tl">
                    <a:srgbClr val="000000">
                      <a:alpha val="43137"/>
                    </a:srgbClr>
                  </a:outerShdw>
                </a:effectLst>
              </a:rPr>
              <a:t> T</a:t>
            </a:r>
            <a:r>
              <a:rPr lang="en-US" sz="2000" b="1" baseline="30000" dirty="0" smtClean="0">
                <a:effectLst>
                  <a:outerShdw blurRad="38100" dist="38100" dir="2700000" algn="tl">
                    <a:srgbClr val="000000">
                      <a:alpha val="43137"/>
                    </a:srgbClr>
                  </a:outerShdw>
                </a:effectLst>
              </a:rPr>
              <a:t>ESP.</a:t>
            </a:r>
            <a:r>
              <a:rPr lang="en-US" sz="2000" b="1" dirty="0" smtClean="0">
                <a:effectLst>
                  <a:outerShdw blurRad="38100" dist="38100" dir="2700000" algn="tl">
                    <a:srgbClr val="000000">
                      <a:alpha val="43137"/>
                    </a:srgbClr>
                  </a:outerShdw>
                </a:effectLst>
              </a:rPr>
              <a:t> = [P</a:t>
            </a:r>
            <a:r>
              <a:rPr lang="en-US" sz="2000" b="1" baseline="30000" dirty="0" smtClean="0">
                <a:effectLst>
                  <a:outerShdw blurRad="38100" dist="38100" dir="2700000" algn="tl">
                    <a:srgbClr val="000000">
                      <a:alpha val="43137"/>
                    </a:srgbClr>
                  </a:outerShdw>
                </a:effectLst>
              </a:rPr>
              <a:t>VENDA</a:t>
            </a:r>
            <a:r>
              <a:rPr lang="en-US" sz="2000" b="1" dirty="0" smtClean="0">
                <a:effectLst>
                  <a:outerShdw blurRad="38100" dist="38100" dir="2700000" algn="tl">
                    <a:srgbClr val="000000">
                      <a:alpha val="43137"/>
                    </a:srgbClr>
                  </a:outerShdw>
                </a:effectLst>
              </a:rPr>
              <a:t>  -  P</a:t>
            </a:r>
            <a:r>
              <a:rPr lang="en-US" sz="2000" b="1" baseline="30000" dirty="0" smtClean="0">
                <a:effectLst>
                  <a:outerShdw blurRad="38100" dist="38100" dir="2700000" algn="tl">
                    <a:srgbClr val="000000">
                      <a:alpha val="43137"/>
                    </a:srgbClr>
                  </a:outerShdw>
                </a:effectLst>
              </a:rPr>
              <a:t>PRODUTOR</a:t>
            </a:r>
            <a:r>
              <a:rPr lang="en-US" sz="2000" b="1" dirty="0" smtClean="0">
                <a:effectLst>
                  <a:outerShdw blurRad="38100" dist="38100" dir="2700000" algn="tl">
                    <a:srgbClr val="000000">
                      <a:alpha val="43137"/>
                    </a:srgbClr>
                  </a:outerShdw>
                </a:effectLst>
              </a:rPr>
              <a:t> ]</a:t>
            </a:r>
          </a:p>
          <a:p>
            <a:endParaRPr lang="en-US" sz="2000" dirty="0"/>
          </a:p>
          <a:p>
            <a:r>
              <a:rPr lang="en-US" sz="2000" dirty="0" smtClean="0"/>
              <a:t>                                              </a:t>
            </a:r>
          </a:p>
          <a:p>
            <a:endParaRPr lang="en-US" sz="2000" dirty="0"/>
          </a:p>
          <a:p>
            <a:r>
              <a:rPr lang="en-US" sz="2000" b="1" dirty="0" smtClean="0">
                <a:effectLst>
                  <a:outerShdw blurRad="38100" dist="38100" dir="2700000" algn="tl">
                    <a:srgbClr val="000000">
                      <a:alpha val="43137"/>
                    </a:srgbClr>
                  </a:outerShdw>
                </a:effectLst>
              </a:rPr>
              <a:t>TRIBUTO AD VALOREM: </a:t>
            </a:r>
          </a:p>
          <a:p>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                    </a:t>
            </a:r>
            <a:r>
              <a:rPr lang="en-US" sz="2000" u="sng" dirty="0" smtClean="0">
                <a:effectLst>
                  <a:outerShdw blurRad="38100" dist="38100" dir="2700000" algn="tl">
                    <a:srgbClr val="000000">
                      <a:alpha val="43137"/>
                    </a:srgbClr>
                  </a:outerShdw>
                </a:effectLst>
              </a:rPr>
              <a:t>PORCENTAGEM FIXA SOBRE O VALOR DA VENDA</a:t>
            </a:r>
            <a:r>
              <a:rPr lang="en-US" sz="2000" dirty="0" smtClean="0">
                <a:effectLst>
                  <a:outerShdw blurRad="38100" dist="38100" dir="2700000" algn="tl">
                    <a:srgbClr val="000000">
                      <a:alpha val="43137"/>
                    </a:srgbClr>
                  </a:outerShdw>
                </a:effectLst>
              </a:rPr>
              <a:t>:</a:t>
            </a:r>
          </a:p>
          <a:p>
            <a:r>
              <a:rPr lang="en-US" sz="2000" dirty="0"/>
              <a:t> </a:t>
            </a:r>
            <a:r>
              <a:rPr lang="en-US" sz="2000" dirty="0" smtClean="0"/>
              <a:t>                                              (“t = ALÍQUOTA PERCENTUAL DE IMPOSTO”)</a:t>
            </a:r>
          </a:p>
          <a:p>
            <a:r>
              <a:rPr lang="en-US" sz="2000" dirty="0"/>
              <a:t> </a:t>
            </a:r>
            <a:r>
              <a:rPr lang="en-US" sz="2000" dirty="0" smtClean="0"/>
              <a:t>                </a:t>
            </a:r>
          </a:p>
          <a:p>
            <a:r>
              <a:rPr lang="en-US" sz="2000" b="1" dirty="0" smtClean="0"/>
              <a:t>                                                 </a:t>
            </a:r>
            <a:r>
              <a:rPr lang="en-US" sz="2800" b="1" dirty="0" smtClean="0">
                <a:effectLst>
                  <a:outerShdw blurRad="38100" dist="38100" dir="2700000" algn="tl">
                    <a:srgbClr val="000000">
                      <a:alpha val="43137"/>
                    </a:srgbClr>
                  </a:outerShdw>
                </a:effectLst>
              </a:rPr>
              <a:t>P</a:t>
            </a:r>
            <a:r>
              <a:rPr lang="en-US" sz="2800" b="1" baseline="30000" dirty="0" smtClean="0">
                <a:effectLst>
                  <a:outerShdw blurRad="38100" dist="38100" dir="2700000" algn="tl">
                    <a:srgbClr val="000000">
                      <a:alpha val="43137"/>
                    </a:srgbClr>
                  </a:outerShdw>
                </a:effectLst>
              </a:rPr>
              <a:t>PRODUTOR</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(1 - </a:t>
            </a:r>
            <a:r>
              <a:rPr lang="en-US" sz="2800" b="1" dirty="0" smtClean="0">
                <a:effectLst>
                  <a:outerShdw blurRad="38100" dist="38100" dir="2700000" algn="tl">
                    <a:srgbClr val="000000">
                      <a:alpha val="43137"/>
                    </a:srgbClr>
                  </a:outerShdw>
                </a:effectLst>
              </a:rPr>
              <a:t>t). P</a:t>
            </a:r>
            <a:r>
              <a:rPr lang="en-US" sz="2800" b="1" baseline="30000" dirty="0" smtClean="0">
                <a:effectLst>
                  <a:outerShdw blurRad="38100" dist="38100" dir="2700000" algn="tl">
                    <a:srgbClr val="000000">
                      <a:alpha val="43137"/>
                    </a:srgbClr>
                  </a:outerShdw>
                </a:effectLst>
              </a:rPr>
              <a:t>VENDA</a:t>
            </a:r>
            <a:r>
              <a:rPr lang="en-US" sz="2800" b="1" dirty="0" smtClean="0">
                <a:effectLst>
                  <a:outerShdw blurRad="38100" dist="38100" dir="2700000" algn="tl">
                    <a:srgbClr val="000000">
                      <a:alpha val="43137"/>
                    </a:srgbClr>
                  </a:outerShdw>
                </a:effectLst>
              </a:rPr>
              <a:t> </a:t>
            </a:r>
            <a:r>
              <a:rPr lang="en-US" sz="2800" b="1" dirty="0" smtClean="0"/>
              <a:t> </a:t>
            </a:r>
            <a:endParaRPr lang="en-US" sz="2800" dirty="0" smtClean="0"/>
          </a:p>
          <a:p>
            <a:r>
              <a:rPr lang="en-US" sz="2000" dirty="0"/>
              <a:t> </a:t>
            </a:r>
            <a:r>
              <a:rPr lang="en-US" sz="2000" dirty="0" smtClean="0"/>
              <a:t>                                           </a:t>
            </a:r>
          </a:p>
          <a:p>
            <a:r>
              <a:rPr lang="en-US" sz="2000" dirty="0"/>
              <a:t> </a:t>
            </a:r>
            <a:r>
              <a:rPr lang="en-US" sz="2000" dirty="0" smtClean="0"/>
              <a:t>                       </a:t>
            </a:r>
            <a:r>
              <a:rPr lang="en-US" sz="2000" u="sng" dirty="0" smtClean="0"/>
              <a:t>OU SEJA</a:t>
            </a:r>
            <a:r>
              <a:rPr lang="en-US" sz="2000" dirty="0" smtClean="0"/>
              <a:t>:   </a:t>
            </a:r>
            <a:r>
              <a:rPr lang="en-US" sz="2000" b="1" dirty="0" smtClean="0">
                <a:effectLst>
                  <a:outerShdw blurRad="38100" dist="38100" dir="2700000" algn="tl">
                    <a:srgbClr val="000000">
                      <a:alpha val="43137"/>
                    </a:srgbClr>
                  </a:outerShdw>
                </a:effectLst>
              </a:rPr>
              <a:t> (t. P</a:t>
            </a:r>
            <a:r>
              <a:rPr lang="en-US" sz="2000" b="1" baseline="30000" dirty="0" smtClean="0">
                <a:effectLst>
                  <a:outerShdw blurRad="38100" dist="38100" dir="2700000" algn="tl">
                    <a:srgbClr val="000000">
                      <a:alpha val="43137"/>
                    </a:srgbClr>
                  </a:outerShdw>
                </a:effectLst>
              </a:rPr>
              <a:t>VENDA</a:t>
            </a:r>
            <a:r>
              <a:rPr lang="en-US" sz="2000" b="1" dirty="0" smtClean="0">
                <a:effectLst>
                  <a:outerShdw blurRad="38100" dist="38100" dir="2700000" algn="tl">
                    <a:srgbClr val="000000">
                      <a:alpha val="43137"/>
                    </a:srgbClr>
                  </a:outerShdw>
                </a:effectLst>
              </a:rPr>
              <a:t> ) = [P</a:t>
            </a:r>
            <a:r>
              <a:rPr lang="en-US" sz="2000" b="1" baseline="30000" dirty="0" smtClean="0">
                <a:effectLst>
                  <a:outerShdw blurRad="38100" dist="38100" dir="2700000" algn="tl">
                    <a:srgbClr val="000000">
                      <a:alpha val="43137"/>
                    </a:srgbClr>
                  </a:outerShdw>
                </a:effectLst>
              </a:rPr>
              <a:t>VENDA</a:t>
            </a:r>
            <a:r>
              <a:rPr lang="en-US" sz="2000" b="1" dirty="0" smtClean="0">
                <a:effectLst>
                  <a:outerShdw blurRad="38100" dist="38100" dir="2700000" algn="tl">
                    <a:srgbClr val="000000">
                      <a:alpha val="43137"/>
                    </a:srgbClr>
                  </a:outerShdw>
                </a:effectLst>
              </a:rPr>
              <a:t>  -  P</a:t>
            </a:r>
            <a:r>
              <a:rPr lang="en-US" sz="2000" b="1" baseline="30000" dirty="0" smtClean="0">
                <a:effectLst>
                  <a:outerShdw blurRad="38100" dist="38100" dir="2700000" algn="tl">
                    <a:srgbClr val="000000">
                      <a:alpha val="43137"/>
                    </a:srgbClr>
                  </a:outerShdw>
                </a:effectLst>
              </a:rPr>
              <a:t>PRODUTOR</a:t>
            </a:r>
            <a:r>
              <a:rPr lang="en-US" sz="2000" b="1" dirty="0" smtClean="0">
                <a:effectLst>
                  <a:outerShdw blurRad="38100" dist="38100" dir="2700000" algn="tl">
                    <a:srgbClr val="000000">
                      <a:alpha val="43137"/>
                    </a:srgbClr>
                  </a:outerShdw>
                </a:effectLst>
              </a:rPr>
              <a:t> ]</a:t>
            </a:r>
          </a:p>
          <a:p>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                                                            t = </a:t>
            </a:r>
            <a:r>
              <a:rPr lang="en-US" sz="2000" b="1" dirty="0">
                <a:effectLst>
                  <a:outerShdw blurRad="38100" dist="38100" dir="2700000" algn="tl">
                    <a:srgbClr val="000000">
                      <a:alpha val="43137"/>
                    </a:srgbClr>
                  </a:outerShdw>
                </a:effectLst>
              </a:rPr>
              <a:t>[P</a:t>
            </a:r>
            <a:r>
              <a:rPr lang="en-US" sz="2000" b="1" baseline="30000" dirty="0">
                <a:effectLst>
                  <a:outerShdw blurRad="38100" dist="38100" dir="2700000" algn="tl">
                    <a:srgbClr val="000000">
                      <a:alpha val="43137"/>
                    </a:srgbClr>
                  </a:outerShdw>
                </a:effectLst>
              </a:rPr>
              <a:t>VENDA</a:t>
            </a:r>
            <a:r>
              <a:rPr lang="en-US" sz="2000" b="1" dirty="0">
                <a:effectLst>
                  <a:outerShdw blurRad="38100" dist="38100" dir="2700000" algn="tl">
                    <a:srgbClr val="000000">
                      <a:alpha val="43137"/>
                    </a:srgbClr>
                  </a:outerShdw>
                </a:effectLst>
              </a:rPr>
              <a:t>  -  P</a:t>
            </a:r>
            <a:r>
              <a:rPr lang="en-US" sz="2000" b="1" baseline="30000" dirty="0">
                <a:effectLst>
                  <a:outerShdw blurRad="38100" dist="38100" dir="2700000" algn="tl">
                    <a:srgbClr val="000000">
                      <a:alpha val="43137"/>
                    </a:srgbClr>
                  </a:outerShdw>
                </a:effectLst>
              </a:rPr>
              <a:t>PRODUTOR</a:t>
            </a: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 / (P</a:t>
            </a:r>
            <a:r>
              <a:rPr lang="en-US" sz="2000" b="1" baseline="30000" dirty="0" smtClean="0">
                <a:effectLst>
                  <a:outerShdw blurRad="38100" dist="38100" dir="2700000" algn="tl">
                    <a:srgbClr val="000000">
                      <a:alpha val="43137"/>
                    </a:srgbClr>
                  </a:outerShdw>
                </a:effectLst>
              </a:rPr>
              <a:t>VENDA</a:t>
            </a: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a:t>
            </a:r>
            <a:endParaRPr lang="en-US" sz="2000" b="1" dirty="0" smtClean="0">
              <a:effectLst>
                <a:outerShdw blurRad="38100" dist="38100" dir="2700000" algn="tl">
                  <a:srgbClr val="000000">
                    <a:alpha val="43137"/>
                  </a:srgbClr>
                </a:outerShdw>
              </a:effectLst>
            </a:endParaRPr>
          </a:p>
          <a:p>
            <a:endParaRPr lang="en-US" sz="2000" dirty="0" smtClean="0"/>
          </a:p>
          <a:p>
            <a:r>
              <a:rPr lang="en-US" sz="2000" dirty="0"/>
              <a:t> </a:t>
            </a:r>
            <a:r>
              <a:rPr lang="en-US" sz="2000" dirty="0" smtClean="0"/>
              <a:t>                                          </a:t>
            </a:r>
            <a:endParaRPr lang="en-US" sz="2000" baseline="30000" dirty="0" smtClean="0"/>
          </a:p>
          <a:p>
            <a:endParaRPr lang="en-US" sz="2000" baseline="30000" dirty="0"/>
          </a:p>
          <a:p>
            <a:r>
              <a:rPr lang="en-US" sz="2000" baseline="30000" dirty="0" smtClean="0"/>
              <a:t> </a:t>
            </a:r>
            <a:endParaRPr lang="pt-B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0"/>
            <a:ext cx="8229600" cy="6669360"/>
          </a:xfrm>
        </p:spPr>
        <p:txBody>
          <a:bodyPr>
            <a:normAutofit/>
          </a:bodyPr>
          <a:lstStyle/>
          <a:p>
            <a:r>
              <a:rPr lang="en-US" sz="2000" dirty="0" smtClean="0"/>
              <a:t> </a:t>
            </a:r>
            <a:endParaRPr lang="pt-BR" sz="2000" dirty="0"/>
          </a:p>
        </p:txBody>
      </p:sp>
      <p:cxnSp>
        <p:nvCxnSpPr>
          <p:cNvPr id="5" name="Conector de seta reta 4"/>
          <p:cNvCxnSpPr/>
          <p:nvPr/>
        </p:nvCxnSpPr>
        <p:spPr>
          <a:xfrm rot="5400000" flipH="1" flipV="1">
            <a:off x="1236526" y="1605694"/>
            <a:ext cx="2925738"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a:off x="2699792" y="3067372"/>
            <a:ext cx="4032448"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a:xfrm>
            <a:off x="2699792" y="404664"/>
            <a:ext cx="3240360" cy="172819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rot="16200000" flipH="1">
            <a:off x="2555776" y="548680"/>
            <a:ext cx="2232248" cy="194421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CaixaDeTexto 12"/>
          <p:cNvSpPr txBox="1"/>
          <p:nvPr/>
        </p:nvSpPr>
        <p:spPr>
          <a:xfrm>
            <a:off x="5940152" y="2092786"/>
            <a:ext cx="936104" cy="461665"/>
          </a:xfrm>
          <a:prstGeom prst="rect">
            <a:avLst/>
          </a:prstGeom>
          <a:solidFill>
            <a:srgbClr val="00B050"/>
          </a:solidFill>
          <a:ln w="12700">
            <a:solidFill>
              <a:schemeClr val="tx1"/>
            </a:solidFill>
          </a:ln>
        </p:spPr>
        <p:txBody>
          <a:bodyPr wrap="square" rtlCol="0">
            <a:spAutoFit/>
          </a:bodyPr>
          <a:lstStyle/>
          <a:p>
            <a:r>
              <a:rPr lang="en-US" sz="1200" b="1" dirty="0" smtClean="0">
                <a:effectLst>
                  <a:outerShdw blurRad="38100" dist="38100" dir="2700000" algn="tl">
                    <a:srgbClr val="000000">
                      <a:alpha val="43137"/>
                    </a:srgbClr>
                  </a:outerShdw>
                </a:effectLst>
              </a:rPr>
              <a:t>DEMANDA MERCADO</a:t>
            </a:r>
            <a:endParaRPr lang="pt-BR" sz="1200" b="1" dirty="0">
              <a:effectLst>
                <a:outerShdw blurRad="38100" dist="38100" dir="2700000" algn="tl">
                  <a:srgbClr val="000000">
                    <a:alpha val="43137"/>
                  </a:srgbClr>
                </a:outerShdw>
              </a:effectLst>
            </a:endParaRPr>
          </a:p>
        </p:txBody>
      </p:sp>
      <p:sp>
        <p:nvSpPr>
          <p:cNvPr id="14" name="CaixaDeTexto 13"/>
          <p:cNvSpPr txBox="1"/>
          <p:nvPr/>
        </p:nvSpPr>
        <p:spPr>
          <a:xfrm>
            <a:off x="4716016" y="1988840"/>
            <a:ext cx="1080120" cy="646331"/>
          </a:xfrm>
          <a:prstGeom prst="rect">
            <a:avLst/>
          </a:prstGeom>
          <a:solidFill>
            <a:srgbClr val="FFFF00"/>
          </a:solidFill>
          <a:ln w="12700">
            <a:solidFill>
              <a:schemeClr val="tx1"/>
            </a:solidFill>
          </a:ln>
        </p:spPr>
        <p:txBody>
          <a:bodyPr wrap="square" rtlCol="0">
            <a:spAutoFit/>
          </a:bodyPr>
          <a:lstStyle/>
          <a:p>
            <a:r>
              <a:rPr lang="en-US" sz="1200" b="1" dirty="0" smtClean="0">
                <a:effectLst>
                  <a:outerShdw blurRad="38100" dist="38100" dir="2700000" algn="tl">
                    <a:srgbClr val="000000">
                      <a:alpha val="43137"/>
                    </a:srgbClr>
                  </a:outerShdw>
                </a:effectLst>
              </a:rPr>
              <a:t>DEMANDA PERCEBIDA</a:t>
            </a:r>
          </a:p>
          <a:p>
            <a:r>
              <a:rPr lang="en-US" sz="1200" b="1" dirty="0" smtClean="0">
                <a:effectLst>
                  <a:outerShdw blurRad="38100" dist="38100" dir="2700000" algn="tl">
                    <a:srgbClr val="000000">
                      <a:alpha val="43137"/>
                    </a:srgbClr>
                  </a:outerShdw>
                </a:effectLst>
              </a:rPr>
              <a:t>(D</a:t>
            </a:r>
            <a:r>
              <a:rPr lang="en-US" sz="1200" b="1" baseline="30000" dirty="0" smtClean="0">
                <a:effectLst>
                  <a:outerShdw blurRad="38100" dist="38100" dir="2700000" algn="tl">
                    <a:srgbClr val="000000">
                      <a:alpha val="43137"/>
                    </a:srgbClr>
                  </a:outerShdw>
                </a:effectLst>
              </a:rPr>
              <a:t>MERCADO </a:t>
            </a:r>
            <a:r>
              <a:rPr lang="en-US" sz="1200" b="1" dirty="0" smtClean="0">
                <a:effectLst>
                  <a:outerShdw blurRad="38100" dist="38100" dir="2700000" algn="tl">
                    <a:srgbClr val="000000">
                      <a:alpha val="43137"/>
                    </a:srgbClr>
                  </a:outerShdw>
                </a:effectLst>
              </a:rPr>
              <a:t> – T)</a:t>
            </a:r>
            <a:endParaRPr lang="pt-BR" sz="1200" b="1" dirty="0">
              <a:effectLst>
                <a:outerShdw blurRad="38100" dist="38100" dir="2700000" algn="tl">
                  <a:srgbClr val="000000">
                    <a:alpha val="43137"/>
                  </a:srgbClr>
                </a:outerShdw>
              </a:effectLst>
            </a:endParaRPr>
          </a:p>
        </p:txBody>
      </p:sp>
      <p:cxnSp>
        <p:nvCxnSpPr>
          <p:cNvPr id="16" name="Conector reto 15"/>
          <p:cNvCxnSpPr/>
          <p:nvPr/>
        </p:nvCxnSpPr>
        <p:spPr>
          <a:xfrm>
            <a:off x="2699792" y="1916832"/>
            <a:ext cx="511256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aixaDeTexto 16"/>
          <p:cNvSpPr txBox="1"/>
          <p:nvPr/>
        </p:nvSpPr>
        <p:spPr>
          <a:xfrm>
            <a:off x="7812360" y="1772816"/>
            <a:ext cx="648072" cy="338554"/>
          </a:xfrm>
          <a:prstGeom prst="rect">
            <a:avLst/>
          </a:prstGeom>
          <a:solidFill>
            <a:srgbClr val="0070C0"/>
          </a:solidFill>
          <a:ln w="12700">
            <a:solidFill>
              <a:schemeClr val="tx1"/>
            </a:solidFill>
          </a:ln>
        </p:spPr>
        <p:txBody>
          <a:bodyPr wrap="square" rtlCol="0">
            <a:spAutoFit/>
          </a:bodyPr>
          <a:lstStyle/>
          <a:p>
            <a:r>
              <a:rPr lang="en-US" sz="1600" b="1" dirty="0" err="1" smtClean="0">
                <a:effectLst>
                  <a:outerShdw blurRad="38100" dist="38100" dir="2700000" algn="tl">
                    <a:srgbClr val="000000">
                      <a:alpha val="43137"/>
                    </a:srgbClr>
                  </a:outerShdw>
                </a:effectLst>
              </a:rPr>
              <a:t>CMg</a:t>
            </a:r>
            <a:endParaRPr lang="pt-BR" sz="1600" b="1" dirty="0">
              <a:effectLst>
                <a:outerShdw blurRad="38100" dist="38100" dir="2700000" algn="tl">
                  <a:srgbClr val="000000">
                    <a:alpha val="43137"/>
                  </a:srgbClr>
                </a:outerShdw>
              </a:effectLst>
            </a:endParaRPr>
          </a:p>
        </p:txBody>
      </p:sp>
      <p:sp>
        <p:nvSpPr>
          <p:cNvPr id="18" name="CaixaDeTexto 17"/>
          <p:cNvSpPr txBox="1"/>
          <p:nvPr/>
        </p:nvSpPr>
        <p:spPr>
          <a:xfrm>
            <a:off x="4427984" y="2638073"/>
            <a:ext cx="792088" cy="430887"/>
          </a:xfrm>
          <a:prstGeom prst="rect">
            <a:avLst/>
          </a:prstGeom>
          <a:solidFill>
            <a:srgbClr val="00B050"/>
          </a:solidFill>
          <a:ln w="12700">
            <a:solidFill>
              <a:schemeClr val="tx1"/>
            </a:solidFill>
          </a:ln>
        </p:spPr>
        <p:txBody>
          <a:bodyPr wrap="square" rtlCol="0">
            <a:spAutoFit/>
          </a:bodyPr>
          <a:lstStyle/>
          <a:p>
            <a:r>
              <a:rPr lang="en-US" sz="1200" b="1" u="sng" dirty="0" err="1" smtClean="0">
                <a:effectLst>
                  <a:outerShdw blurRad="38100" dist="38100" dir="2700000" algn="tl">
                    <a:srgbClr val="000000">
                      <a:alpha val="43137"/>
                    </a:srgbClr>
                  </a:outerShdw>
                </a:effectLst>
              </a:rPr>
              <a:t>RMg</a:t>
            </a:r>
            <a:r>
              <a:rPr lang="en-US" sz="1200" b="1" u="sng" dirty="0" smtClean="0">
                <a:effectLst>
                  <a:outerShdw blurRad="38100" dist="38100" dir="2700000" algn="tl">
                    <a:srgbClr val="000000">
                      <a:alpha val="43137"/>
                    </a:srgbClr>
                  </a:outerShdw>
                </a:effectLst>
              </a:rPr>
              <a:t> </a:t>
            </a:r>
            <a:r>
              <a:rPr lang="en-US" sz="1000" b="1" dirty="0" smtClean="0">
                <a:effectLst>
                  <a:outerShdw blurRad="38100" dist="38100" dir="2700000" algn="tl">
                    <a:srgbClr val="000000">
                      <a:alpha val="43137"/>
                    </a:srgbClr>
                  </a:outerShdw>
                </a:effectLst>
              </a:rPr>
              <a:t>MERCADO</a:t>
            </a:r>
            <a:endParaRPr lang="pt-BR" sz="1000" b="1" dirty="0">
              <a:effectLst>
                <a:outerShdw blurRad="38100" dist="38100" dir="2700000" algn="tl">
                  <a:srgbClr val="000000">
                    <a:alpha val="43137"/>
                  </a:srgbClr>
                </a:outerShdw>
              </a:effectLst>
            </a:endParaRPr>
          </a:p>
        </p:txBody>
      </p:sp>
      <p:cxnSp>
        <p:nvCxnSpPr>
          <p:cNvPr id="20" name="Conector reto 19"/>
          <p:cNvCxnSpPr/>
          <p:nvPr/>
        </p:nvCxnSpPr>
        <p:spPr>
          <a:xfrm>
            <a:off x="2699792" y="764704"/>
            <a:ext cx="2304256" cy="12961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rot="16200000" flipH="1">
            <a:off x="2447764" y="1016732"/>
            <a:ext cx="1800200" cy="1296144"/>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a:off x="3563888" y="2564904"/>
            <a:ext cx="792088" cy="430887"/>
          </a:xfrm>
          <a:prstGeom prst="rect">
            <a:avLst/>
          </a:prstGeom>
          <a:solidFill>
            <a:srgbClr val="FFFF00"/>
          </a:solidFill>
          <a:ln w="12700">
            <a:solidFill>
              <a:schemeClr val="tx1"/>
            </a:solidFill>
          </a:ln>
        </p:spPr>
        <p:txBody>
          <a:bodyPr wrap="square" rtlCol="0">
            <a:spAutoFit/>
          </a:bodyPr>
          <a:lstStyle/>
          <a:p>
            <a:r>
              <a:rPr lang="en-US" sz="1200" b="1" u="sng" dirty="0" err="1" smtClean="0">
                <a:effectLst>
                  <a:outerShdw blurRad="38100" dist="38100" dir="2700000" algn="tl">
                    <a:srgbClr val="000000">
                      <a:alpha val="43137"/>
                    </a:srgbClr>
                  </a:outerShdw>
                </a:effectLst>
              </a:rPr>
              <a:t>RMg</a:t>
            </a:r>
            <a:r>
              <a:rPr lang="en-US" sz="1000" b="1" dirty="0" smtClean="0">
                <a:effectLst>
                  <a:outerShdw blurRad="38100" dist="38100" dir="2700000" algn="tl">
                    <a:srgbClr val="000000">
                      <a:alpha val="43137"/>
                    </a:srgbClr>
                  </a:outerShdw>
                </a:effectLst>
              </a:rPr>
              <a:t> PERCEBIDA</a:t>
            </a:r>
            <a:endParaRPr lang="pt-BR" sz="1000" b="1" dirty="0">
              <a:effectLst>
                <a:outerShdw blurRad="38100" dist="38100" dir="2700000" algn="tl">
                  <a:srgbClr val="000000">
                    <a:alpha val="43137"/>
                  </a:srgbClr>
                </a:outerShdw>
              </a:effectLst>
            </a:endParaRPr>
          </a:p>
        </p:txBody>
      </p:sp>
      <p:cxnSp>
        <p:nvCxnSpPr>
          <p:cNvPr id="29" name="Conector reto 28"/>
          <p:cNvCxnSpPr/>
          <p:nvPr/>
        </p:nvCxnSpPr>
        <p:spPr>
          <a:xfrm rot="5400000" flipH="1" flipV="1">
            <a:off x="3023828" y="2096852"/>
            <a:ext cx="1944216"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1" name="Conector reto 30"/>
          <p:cNvCxnSpPr/>
          <p:nvPr/>
        </p:nvCxnSpPr>
        <p:spPr>
          <a:xfrm rot="10800000">
            <a:off x="2699792" y="1124744"/>
            <a:ext cx="1296144"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rot="5400000" flipH="1" flipV="1">
            <a:off x="2375756" y="1952836"/>
            <a:ext cx="2232248"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5" name="Conector reto 34"/>
          <p:cNvCxnSpPr/>
          <p:nvPr/>
        </p:nvCxnSpPr>
        <p:spPr>
          <a:xfrm rot="10800000">
            <a:off x="2699792" y="836712"/>
            <a:ext cx="792088"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7" name="Conector reto 36"/>
          <p:cNvCxnSpPr/>
          <p:nvPr/>
        </p:nvCxnSpPr>
        <p:spPr>
          <a:xfrm rot="10800000">
            <a:off x="2699792" y="1196753"/>
            <a:ext cx="792088"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8" name="CaixaDeTexto 37"/>
          <p:cNvSpPr txBox="1"/>
          <p:nvPr/>
        </p:nvSpPr>
        <p:spPr>
          <a:xfrm>
            <a:off x="1187624" y="908720"/>
            <a:ext cx="1080120" cy="400110"/>
          </a:xfrm>
          <a:prstGeom prst="rect">
            <a:avLst/>
          </a:prstGeom>
          <a:solidFill>
            <a:srgbClr val="00B050"/>
          </a:solidFill>
          <a:ln w="12700">
            <a:solidFill>
              <a:schemeClr val="tx1"/>
            </a:solidFill>
          </a:ln>
        </p:spPr>
        <p:txBody>
          <a:bodyPr wrap="square" rtlCol="0">
            <a:spAutoFit/>
          </a:bodyPr>
          <a:lstStyle/>
          <a:p>
            <a:r>
              <a:rPr lang="en-US" sz="1000" b="1" u="sng" dirty="0" smtClean="0">
                <a:effectLst>
                  <a:outerShdw blurRad="38100" dist="38100" dir="2700000" algn="tl">
                    <a:srgbClr val="000000">
                      <a:alpha val="43137"/>
                    </a:srgbClr>
                  </a:outerShdw>
                </a:effectLst>
              </a:rPr>
              <a:t>PREÇO (VENDA</a:t>
            </a:r>
            <a:r>
              <a:rPr lang="en-US" sz="1000" b="1" dirty="0" smtClean="0">
                <a:effectLst>
                  <a:outerShdw blurRad="38100" dist="38100" dir="2700000" algn="tl">
                    <a:srgbClr val="000000">
                      <a:alpha val="43137"/>
                    </a:srgbClr>
                  </a:outerShdw>
                </a:effectLst>
              </a:rPr>
              <a:t>) </a:t>
            </a:r>
          </a:p>
          <a:p>
            <a:r>
              <a:rPr lang="en-US" sz="1000" b="1" dirty="0" smtClean="0">
                <a:effectLst>
                  <a:outerShdw blurRad="38100" dist="38100" dir="2700000" algn="tl">
                    <a:srgbClr val="000000">
                      <a:alpha val="43137"/>
                    </a:srgbClr>
                  </a:outerShdw>
                </a:effectLst>
              </a:rPr>
              <a:t>SEM IMPOSTO</a:t>
            </a:r>
            <a:endParaRPr lang="pt-BR" sz="1000" b="1" dirty="0">
              <a:effectLst>
                <a:outerShdw blurRad="38100" dist="38100" dir="2700000" algn="tl">
                  <a:srgbClr val="000000">
                    <a:alpha val="43137"/>
                  </a:srgbClr>
                </a:outerShdw>
              </a:effectLst>
            </a:endParaRPr>
          </a:p>
        </p:txBody>
      </p:sp>
      <p:sp>
        <p:nvSpPr>
          <p:cNvPr id="39" name="CaixaDeTexto 38"/>
          <p:cNvSpPr txBox="1"/>
          <p:nvPr/>
        </p:nvSpPr>
        <p:spPr>
          <a:xfrm>
            <a:off x="1187624" y="404664"/>
            <a:ext cx="1080120" cy="400110"/>
          </a:xfrm>
          <a:prstGeom prst="rect">
            <a:avLst/>
          </a:prstGeom>
          <a:solidFill>
            <a:srgbClr val="FF0000"/>
          </a:solidFill>
          <a:ln w="12700">
            <a:solidFill>
              <a:schemeClr val="tx1"/>
            </a:solidFill>
          </a:ln>
        </p:spPr>
        <p:txBody>
          <a:bodyPr wrap="square" rtlCol="0">
            <a:spAutoFit/>
          </a:bodyPr>
          <a:lstStyle/>
          <a:p>
            <a:r>
              <a:rPr lang="en-US" sz="1000" b="1" u="sng" dirty="0" smtClean="0">
                <a:effectLst>
                  <a:outerShdw blurRad="38100" dist="38100" dir="2700000" algn="tl">
                    <a:srgbClr val="000000">
                      <a:alpha val="43137"/>
                    </a:srgbClr>
                  </a:outerShdw>
                </a:effectLst>
              </a:rPr>
              <a:t>PREÇO (VENDA)</a:t>
            </a:r>
            <a:r>
              <a:rPr lang="en-US" sz="1000" b="1" dirty="0" smtClean="0">
                <a:effectLst>
                  <a:outerShdw blurRad="38100" dist="38100" dir="2700000" algn="tl">
                    <a:srgbClr val="000000">
                      <a:alpha val="43137"/>
                    </a:srgbClr>
                  </a:outerShdw>
                </a:effectLst>
              </a:rPr>
              <a:t> COM IMPOSTO</a:t>
            </a:r>
            <a:endParaRPr lang="pt-BR" sz="1000" b="1" dirty="0">
              <a:effectLst>
                <a:outerShdw blurRad="38100" dist="38100" dir="2700000" algn="tl">
                  <a:srgbClr val="000000">
                    <a:alpha val="43137"/>
                  </a:srgbClr>
                </a:outerShdw>
              </a:effectLst>
            </a:endParaRPr>
          </a:p>
        </p:txBody>
      </p:sp>
      <p:sp>
        <p:nvSpPr>
          <p:cNvPr id="40" name="CaixaDeTexto 39"/>
          <p:cNvSpPr txBox="1"/>
          <p:nvPr/>
        </p:nvSpPr>
        <p:spPr>
          <a:xfrm>
            <a:off x="971600" y="1412776"/>
            <a:ext cx="1296144" cy="400110"/>
          </a:xfrm>
          <a:prstGeom prst="rect">
            <a:avLst/>
          </a:prstGeom>
          <a:solidFill>
            <a:srgbClr val="FFFF00"/>
          </a:solidFill>
          <a:ln w="12700">
            <a:solidFill>
              <a:schemeClr val="tx1"/>
            </a:solidFill>
          </a:ln>
        </p:spPr>
        <p:txBody>
          <a:bodyPr wrap="square" rtlCol="0">
            <a:spAutoFit/>
          </a:bodyPr>
          <a:lstStyle/>
          <a:p>
            <a:r>
              <a:rPr lang="en-US" sz="1000" b="1" u="sng" dirty="0" smtClean="0">
                <a:effectLst>
                  <a:outerShdw blurRad="38100" dist="38100" dir="2700000" algn="tl">
                    <a:srgbClr val="000000">
                      <a:alpha val="43137"/>
                    </a:srgbClr>
                  </a:outerShdw>
                </a:effectLst>
              </a:rPr>
              <a:t>PREÇO (PRODUTOR)</a:t>
            </a:r>
            <a:r>
              <a:rPr lang="en-US" sz="1000" b="1" dirty="0" smtClean="0">
                <a:effectLst>
                  <a:outerShdw blurRad="38100" dist="38100" dir="2700000" algn="tl">
                    <a:srgbClr val="000000">
                      <a:alpha val="43137"/>
                    </a:srgbClr>
                  </a:outerShdw>
                </a:effectLst>
              </a:rPr>
              <a:t> COM IMPOSTO</a:t>
            </a:r>
            <a:endParaRPr lang="pt-BR" sz="1000" b="1" dirty="0">
              <a:effectLst>
                <a:outerShdw blurRad="38100" dist="38100" dir="2700000" algn="tl">
                  <a:srgbClr val="000000">
                    <a:alpha val="43137"/>
                  </a:srgbClr>
                </a:outerShdw>
              </a:effectLst>
            </a:endParaRPr>
          </a:p>
        </p:txBody>
      </p:sp>
      <p:cxnSp>
        <p:nvCxnSpPr>
          <p:cNvPr id="42" name="Conector de seta reta 41"/>
          <p:cNvCxnSpPr>
            <a:stCxn id="39" idx="3"/>
          </p:cNvCxnSpPr>
          <p:nvPr/>
        </p:nvCxnSpPr>
        <p:spPr>
          <a:xfrm>
            <a:off x="2267744" y="604719"/>
            <a:ext cx="360040" cy="23199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Conector de seta reta 43"/>
          <p:cNvCxnSpPr>
            <a:stCxn id="38" idx="3"/>
          </p:cNvCxnSpPr>
          <p:nvPr/>
        </p:nvCxnSpPr>
        <p:spPr>
          <a:xfrm>
            <a:off x="2267744" y="1108775"/>
            <a:ext cx="360040" cy="1596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Conector de seta reta 45"/>
          <p:cNvCxnSpPr>
            <a:stCxn id="40" idx="3"/>
          </p:cNvCxnSpPr>
          <p:nvPr/>
        </p:nvCxnSpPr>
        <p:spPr>
          <a:xfrm flipV="1">
            <a:off x="2267744" y="1196752"/>
            <a:ext cx="432048" cy="41607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Chave direita 47"/>
          <p:cNvSpPr/>
          <p:nvPr/>
        </p:nvSpPr>
        <p:spPr>
          <a:xfrm>
            <a:off x="3491880" y="836712"/>
            <a:ext cx="864096" cy="36004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49" name="CaixaDeTexto 48"/>
          <p:cNvSpPr txBox="1"/>
          <p:nvPr/>
        </p:nvSpPr>
        <p:spPr>
          <a:xfrm>
            <a:off x="4355976" y="878523"/>
            <a:ext cx="2052228" cy="276999"/>
          </a:xfrm>
          <a:prstGeom prst="rect">
            <a:avLst/>
          </a:prstGeom>
          <a:solidFill>
            <a:srgbClr val="FF0000"/>
          </a:solidFill>
          <a:ln w="19050">
            <a:solidFill>
              <a:schemeClr val="tx1"/>
            </a:solidFill>
          </a:ln>
        </p:spPr>
        <p:txBody>
          <a:bodyPr wrap="square" rtlCol="0">
            <a:spAutoFit/>
          </a:bodyPr>
          <a:lstStyle/>
          <a:p>
            <a:r>
              <a:rPr lang="en-US" sz="1200" b="1" dirty="0" smtClean="0">
                <a:effectLst>
                  <a:outerShdw blurRad="38100" dist="38100" dir="2700000" algn="tl">
                    <a:srgbClr val="000000">
                      <a:alpha val="43137"/>
                    </a:srgbClr>
                  </a:outerShdw>
                </a:effectLst>
              </a:rPr>
              <a:t>IMPOSTO UNITÁRIO  =  T</a:t>
            </a:r>
            <a:r>
              <a:rPr lang="en-US" sz="1200" b="1" baseline="30000" dirty="0" smtClean="0">
                <a:effectLst>
                  <a:outerShdw blurRad="38100" dist="38100" dir="2700000" algn="tl">
                    <a:srgbClr val="000000">
                      <a:alpha val="43137"/>
                    </a:srgbClr>
                  </a:outerShdw>
                </a:effectLst>
              </a:rPr>
              <a:t>ESP</a:t>
            </a:r>
            <a:r>
              <a:rPr lang="en-US" sz="1000" b="1" baseline="30000" dirty="0" smtClean="0">
                <a:effectLst>
                  <a:outerShdw blurRad="38100" dist="38100" dir="2700000" algn="tl">
                    <a:srgbClr val="000000">
                      <a:alpha val="43137"/>
                    </a:srgbClr>
                  </a:outerShdw>
                </a:effectLst>
              </a:rPr>
              <a:t>.</a:t>
            </a:r>
            <a:endParaRPr lang="pt-BR" sz="1000" b="1" dirty="0">
              <a:effectLst>
                <a:outerShdw blurRad="38100" dist="38100" dir="2700000" algn="tl">
                  <a:srgbClr val="000000">
                    <a:alpha val="43137"/>
                  </a:srgbClr>
                </a:outerShdw>
              </a:effectLst>
            </a:endParaRPr>
          </a:p>
        </p:txBody>
      </p:sp>
      <p:cxnSp>
        <p:nvCxnSpPr>
          <p:cNvPr id="51" name="Conector de seta reta 50"/>
          <p:cNvCxnSpPr/>
          <p:nvPr/>
        </p:nvCxnSpPr>
        <p:spPr>
          <a:xfrm rot="5400000" flipH="1" flipV="1">
            <a:off x="1223628" y="4905164"/>
            <a:ext cx="3096344"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Conector de seta reta 52"/>
          <p:cNvCxnSpPr/>
          <p:nvPr/>
        </p:nvCxnSpPr>
        <p:spPr>
          <a:xfrm>
            <a:off x="2771800" y="6453336"/>
            <a:ext cx="482453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Conector reto 54"/>
          <p:cNvCxnSpPr/>
          <p:nvPr/>
        </p:nvCxnSpPr>
        <p:spPr>
          <a:xfrm>
            <a:off x="2771800" y="3501008"/>
            <a:ext cx="3960440" cy="29523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rot="10800000">
            <a:off x="2771800" y="4797152"/>
            <a:ext cx="3960440" cy="16561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Conector reto 58"/>
          <p:cNvCxnSpPr/>
          <p:nvPr/>
        </p:nvCxnSpPr>
        <p:spPr>
          <a:xfrm>
            <a:off x="2771800" y="3501008"/>
            <a:ext cx="1800200" cy="295232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1" name="Conector reto 60"/>
          <p:cNvCxnSpPr/>
          <p:nvPr/>
        </p:nvCxnSpPr>
        <p:spPr>
          <a:xfrm>
            <a:off x="2771800" y="4797152"/>
            <a:ext cx="1728192" cy="1656184"/>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3" name="Conector reto 62"/>
          <p:cNvCxnSpPr/>
          <p:nvPr/>
        </p:nvCxnSpPr>
        <p:spPr>
          <a:xfrm>
            <a:off x="2771800" y="5805264"/>
            <a:ext cx="504056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Conector reto 64"/>
          <p:cNvCxnSpPr/>
          <p:nvPr/>
        </p:nvCxnSpPr>
        <p:spPr>
          <a:xfrm rot="16200000" flipV="1">
            <a:off x="3203848" y="5445224"/>
            <a:ext cx="1944216" cy="72008"/>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7" name="Conector reto 66"/>
          <p:cNvCxnSpPr/>
          <p:nvPr/>
        </p:nvCxnSpPr>
        <p:spPr>
          <a:xfrm rot="10800000">
            <a:off x="2771800" y="4509120"/>
            <a:ext cx="1368152"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rot="16200000" flipV="1">
            <a:off x="2699792" y="5301208"/>
            <a:ext cx="2232248" cy="72008"/>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72" name="Conector reto 71"/>
          <p:cNvCxnSpPr/>
          <p:nvPr/>
        </p:nvCxnSpPr>
        <p:spPr>
          <a:xfrm rot="10800000">
            <a:off x="2771800" y="4221088"/>
            <a:ext cx="1008112"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74" name="Conector reto 73"/>
          <p:cNvCxnSpPr/>
          <p:nvPr/>
        </p:nvCxnSpPr>
        <p:spPr>
          <a:xfrm rot="10800000">
            <a:off x="2771800" y="5229200"/>
            <a:ext cx="1008112"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76" name="CaixaDeTexto 75"/>
          <p:cNvSpPr txBox="1"/>
          <p:nvPr/>
        </p:nvSpPr>
        <p:spPr>
          <a:xfrm>
            <a:off x="7740352" y="5682734"/>
            <a:ext cx="720080" cy="338554"/>
          </a:xfrm>
          <a:prstGeom prst="rect">
            <a:avLst/>
          </a:prstGeom>
          <a:solidFill>
            <a:srgbClr val="0070C0"/>
          </a:solidFill>
          <a:ln w="12700">
            <a:solidFill>
              <a:schemeClr val="tx1"/>
            </a:solidFill>
          </a:ln>
        </p:spPr>
        <p:txBody>
          <a:bodyPr wrap="square" rtlCol="0">
            <a:spAutoFit/>
          </a:bodyPr>
          <a:lstStyle/>
          <a:p>
            <a:r>
              <a:rPr lang="en-US" sz="1600" b="1" dirty="0" err="1" smtClean="0">
                <a:effectLst>
                  <a:outerShdw blurRad="38100" dist="38100" dir="2700000" algn="tl">
                    <a:srgbClr val="000000">
                      <a:alpha val="43137"/>
                    </a:srgbClr>
                  </a:outerShdw>
                </a:effectLst>
              </a:rPr>
              <a:t>CMg</a:t>
            </a:r>
            <a:endParaRPr lang="pt-BR" sz="1600" b="1" dirty="0">
              <a:effectLst>
                <a:outerShdw blurRad="38100" dist="38100" dir="2700000" algn="tl">
                  <a:srgbClr val="000000">
                    <a:alpha val="43137"/>
                  </a:srgbClr>
                </a:outerShdw>
              </a:effectLst>
            </a:endParaRPr>
          </a:p>
        </p:txBody>
      </p:sp>
      <p:sp>
        <p:nvSpPr>
          <p:cNvPr id="77" name="CaixaDeTexto 76"/>
          <p:cNvSpPr txBox="1"/>
          <p:nvPr/>
        </p:nvSpPr>
        <p:spPr>
          <a:xfrm>
            <a:off x="5292080" y="5261138"/>
            <a:ext cx="864096" cy="400110"/>
          </a:xfrm>
          <a:prstGeom prst="rect">
            <a:avLst/>
          </a:prstGeom>
          <a:solidFill>
            <a:srgbClr val="00B050"/>
          </a:solidFill>
          <a:ln w="12700">
            <a:solidFill>
              <a:schemeClr val="tx1"/>
            </a:solidFill>
          </a:ln>
        </p:spPr>
        <p:txBody>
          <a:bodyPr wrap="square" rtlCol="0">
            <a:spAutoFit/>
          </a:bodyPr>
          <a:lstStyle/>
          <a:p>
            <a:r>
              <a:rPr lang="en-US" sz="1000" b="1" dirty="0" smtClean="0">
                <a:effectLst>
                  <a:outerShdw blurRad="38100" dist="38100" dir="2700000" algn="tl">
                    <a:srgbClr val="000000">
                      <a:alpha val="43137"/>
                    </a:srgbClr>
                  </a:outerShdw>
                </a:effectLst>
              </a:rPr>
              <a:t>DEMANDA MERCADO</a:t>
            </a:r>
            <a:endParaRPr lang="pt-BR" sz="1000" b="1" dirty="0">
              <a:effectLst>
                <a:outerShdw blurRad="38100" dist="38100" dir="2700000" algn="tl">
                  <a:srgbClr val="000000">
                    <a:alpha val="43137"/>
                  </a:srgbClr>
                </a:outerShdw>
              </a:effectLst>
            </a:endParaRPr>
          </a:p>
        </p:txBody>
      </p:sp>
      <p:sp>
        <p:nvSpPr>
          <p:cNvPr id="78" name="CaixaDeTexto 77"/>
          <p:cNvSpPr txBox="1"/>
          <p:nvPr/>
        </p:nvSpPr>
        <p:spPr>
          <a:xfrm>
            <a:off x="4211960" y="5333146"/>
            <a:ext cx="864096" cy="400110"/>
          </a:xfrm>
          <a:prstGeom prst="rect">
            <a:avLst/>
          </a:prstGeom>
          <a:solidFill>
            <a:srgbClr val="FFFF00"/>
          </a:solidFill>
          <a:ln w="12700">
            <a:solidFill>
              <a:schemeClr val="tx1"/>
            </a:solidFill>
          </a:ln>
        </p:spPr>
        <p:txBody>
          <a:bodyPr wrap="square" rtlCol="0">
            <a:spAutoFit/>
          </a:bodyPr>
          <a:lstStyle/>
          <a:p>
            <a:r>
              <a:rPr lang="en-US" sz="1000" b="1" dirty="0" smtClean="0">
                <a:effectLst>
                  <a:outerShdw blurRad="38100" dist="38100" dir="2700000" algn="tl">
                    <a:srgbClr val="000000">
                      <a:alpha val="43137"/>
                    </a:srgbClr>
                  </a:outerShdw>
                </a:effectLst>
              </a:rPr>
              <a:t>DEMANDA PERCEBIDA</a:t>
            </a:r>
            <a:endParaRPr lang="pt-BR" sz="1000" b="1" dirty="0">
              <a:effectLst>
                <a:outerShdw blurRad="38100" dist="38100" dir="2700000" algn="tl">
                  <a:srgbClr val="000000">
                    <a:alpha val="43137"/>
                  </a:srgbClr>
                </a:outerShdw>
              </a:effectLst>
            </a:endParaRPr>
          </a:p>
        </p:txBody>
      </p:sp>
      <p:sp>
        <p:nvSpPr>
          <p:cNvPr id="79" name="Chave direita 78"/>
          <p:cNvSpPr/>
          <p:nvPr/>
        </p:nvSpPr>
        <p:spPr>
          <a:xfrm>
            <a:off x="3779912" y="4221088"/>
            <a:ext cx="1440160" cy="1008112"/>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80" name="CaixaDeTexto 79"/>
          <p:cNvSpPr txBox="1"/>
          <p:nvPr/>
        </p:nvSpPr>
        <p:spPr>
          <a:xfrm>
            <a:off x="5220072" y="4622939"/>
            <a:ext cx="2232248" cy="276999"/>
          </a:xfrm>
          <a:prstGeom prst="rect">
            <a:avLst/>
          </a:prstGeom>
          <a:solidFill>
            <a:srgbClr val="FF0000"/>
          </a:solidFill>
          <a:ln w="19050">
            <a:solidFill>
              <a:schemeClr val="tx1"/>
            </a:solidFill>
          </a:ln>
        </p:spPr>
        <p:txBody>
          <a:bodyPr wrap="square" rtlCol="0">
            <a:spAutoFit/>
          </a:bodyPr>
          <a:lstStyle/>
          <a:p>
            <a:r>
              <a:rPr lang="en-US" sz="1200" b="1" dirty="0" smtClean="0">
                <a:effectLst>
                  <a:outerShdw blurRad="38100" dist="38100" dir="2700000" algn="tl">
                    <a:srgbClr val="000000">
                      <a:alpha val="43137"/>
                    </a:srgbClr>
                  </a:outerShdw>
                </a:effectLst>
              </a:rPr>
              <a:t>IMPOSTO  UNITÁRO =  t. P</a:t>
            </a:r>
            <a:r>
              <a:rPr lang="en-US" sz="1200" b="1" baseline="30000" dirty="0" smtClean="0">
                <a:effectLst>
                  <a:outerShdw blurRad="38100" dist="38100" dir="2700000" algn="tl">
                    <a:srgbClr val="000000">
                      <a:alpha val="43137"/>
                    </a:srgbClr>
                  </a:outerShdw>
                </a:effectLst>
              </a:rPr>
              <a:t>VENDA</a:t>
            </a:r>
            <a:endParaRPr lang="pt-BR" sz="1200" b="1" dirty="0">
              <a:effectLst>
                <a:outerShdw blurRad="38100" dist="38100" dir="2700000" algn="tl">
                  <a:srgbClr val="000000">
                    <a:alpha val="43137"/>
                  </a:srgbClr>
                </a:outerShdw>
              </a:effectLst>
            </a:endParaRPr>
          </a:p>
        </p:txBody>
      </p:sp>
      <p:sp>
        <p:nvSpPr>
          <p:cNvPr id="82" name="CaixaDeTexto 81"/>
          <p:cNvSpPr txBox="1"/>
          <p:nvPr/>
        </p:nvSpPr>
        <p:spPr>
          <a:xfrm>
            <a:off x="827584" y="5013176"/>
            <a:ext cx="1296144" cy="400110"/>
          </a:xfrm>
          <a:prstGeom prst="rect">
            <a:avLst/>
          </a:prstGeom>
          <a:solidFill>
            <a:srgbClr val="FFFF00"/>
          </a:solidFill>
          <a:ln w="12700">
            <a:solidFill>
              <a:schemeClr val="tx1"/>
            </a:solidFill>
          </a:ln>
        </p:spPr>
        <p:txBody>
          <a:bodyPr wrap="square" rtlCol="0">
            <a:spAutoFit/>
          </a:bodyPr>
          <a:lstStyle/>
          <a:p>
            <a:r>
              <a:rPr lang="en-US" sz="1000" u="sng" dirty="0" smtClean="0">
                <a:effectLst>
                  <a:outerShdw blurRad="38100" dist="38100" dir="2700000" algn="tl">
                    <a:srgbClr val="000000">
                      <a:alpha val="43137"/>
                    </a:srgbClr>
                  </a:outerShdw>
                </a:effectLst>
              </a:rPr>
              <a:t>PREÇO (PRODUTOR)</a:t>
            </a:r>
            <a:r>
              <a:rPr lang="en-US" sz="1000" dirty="0" smtClean="0">
                <a:effectLst>
                  <a:outerShdw blurRad="38100" dist="38100" dir="2700000" algn="tl">
                    <a:srgbClr val="000000">
                      <a:alpha val="43137"/>
                    </a:srgbClr>
                  </a:outerShdw>
                </a:effectLst>
              </a:rPr>
              <a:t> COM IMPOSTO</a:t>
            </a:r>
            <a:endParaRPr lang="pt-BR" sz="1000" dirty="0">
              <a:effectLst>
                <a:outerShdw blurRad="38100" dist="38100" dir="2700000" algn="tl">
                  <a:srgbClr val="000000">
                    <a:alpha val="43137"/>
                  </a:srgbClr>
                </a:outerShdw>
              </a:effectLst>
            </a:endParaRPr>
          </a:p>
        </p:txBody>
      </p:sp>
      <p:sp>
        <p:nvSpPr>
          <p:cNvPr id="83" name="CaixaDeTexto 82"/>
          <p:cNvSpPr txBox="1"/>
          <p:nvPr/>
        </p:nvSpPr>
        <p:spPr>
          <a:xfrm>
            <a:off x="971600" y="4397042"/>
            <a:ext cx="1152128" cy="400110"/>
          </a:xfrm>
          <a:prstGeom prst="rect">
            <a:avLst/>
          </a:prstGeom>
          <a:solidFill>
            <a:srgbClr val="00B050"/>
          </a:solidFill>
          <a:ln w="12700">
            <a:solidFill>
              <a:schemeClr val="tx1"/>
            </a:solidFill>
          </a:ln>
        </p:spPr>
        <p:txBody>
          <a:bodyPr wrap="square" rtlCol="0">
            <a:spAutoFit/>
          </a:bodyPr>
          <a:lstStyle/>
          <a:p>
            <a:r>
              <a:rPr lang="en-US" sz="1000" b="1" u="sng" dirty="0" smtClean="0">
                <a:effectLst>
                  <a:outerShdw blurRad="38100" dist="38100" dir="2700000" algn="tl">
                    <a:srgbClr val="000000">
                      <a:alpha val="43137"/>
                    </a:srgbClr>
                  </a:outerShdw>
                </a:effectLst>
              </a:rPr>
              <a:t>PREÇO (VENDA</a:t>
            </a:r>
            <a:r>
              <a:rPr lang="en-US" sz="1000" b="1" dirty="0" smtClean="0">
                <a:effectLst>
                  <a:outerShdw blurRad="38100" dist="38100" dir="2700000" algn="tl">
                    <a:srgbClr val="000000">
                      <a:alpha val="43137"/>
                    </a:srgbClr>
                  </a:outerShdw>
                </a:effectLst>
              </a:rPr>
              <a:t>) </a:t>
            </a:r>
          </a:p>
          <a:p>
            <a:r>
              <a:rPr lang="en-US" sz="1000" b="1" dirty="0" smtClean="0">
                <a:effectLst>
                  <a:outerShdw blurRad="38100" dist="38100" dir="2700000" algn="tl">
                    <a:srgbClr val="000000">
                      <a:alpha val="43137"/>
                    </a:srgbClr>
                  </a:outerShdw>
                </a:effectLst>
              </a:rPr>
              <a:t>SEM IMPOSTO </a:t>
            </a:r>
            <a:endParaRPr lang="pt-BR" sz="1000" b="1" dirty="0">
              <a:effectLst>
                <a:outerShdw blurRad="38100" dist="38100" dir="2700000" algn="tl">
                  <a:srgbClr val="000000">
                    <a:alpha val="43137"/>
                  </a:srgbClr>
                </a:outerShdw>
              </a:effectLst>
            </a:endParaRPr>
          </a:p>
        </p:txBody>
      </p:sp>
      <p:sp>
        <p:nvSpPr>
          <p:cNvPr id="84" name="CaixaDeTexto 83"/>
          <p:cNvSpPr txBox="1"/>
          <p:nvPr/>
        </p:nvSpPr>
        <p:spPr>
          <a:xfrm>
            <a:off x="1043608" y="3861048"/>
            <a:ext cx="1080120" cy="400110"/>
          </a:xfrm>
          <a:prstGeom prst="rect">
            <a:avLst/>
          </a:prstGeom>
          <a:solidFill>
            <a:srgbClr val="FF0000"/>
          </a:solidFill>
          <a:ln w="12700">
            <a:solidFill>
              <a:schemeClr val="tx1"/>
            </a:solidFill>
          </a:ln>
        </p:spPr>
        <p:txBody>
          <a:bodyPr wrap="square" rtlCol="0">
            <a:spAutoFit/>
          </a:bodyPr>
          <a:lstStyle/>
          <a:p>
            <a:r>
              <a:rPr lang="en-US" sz="1000" b="1" u="sng" dirty="0" smtClean="0">
                <a:effectLst>
                  <a:outerShdw blurRad="38100" dist="38100" dir="2700000" algn="tl">
                    <a:srgbClr val="000000">
                      <a:alpha val="43137"/>
                    </a:srgbClr>
                  </a:outerShdw>
                </a:effectLst>
              </a:rPr>
              <a:t>PREÇO (VENDA)</a:t>
            </a:r>
            <a:r>
              <a:rPr lang="en-US" sz="1000" b="1" dirty="0" smtClean="0">
                <a:effectLst>
                  <a:outerShdw blurRad="38100" dist="38100" dir="2700000" algn="tl">
                    <a:srgbClr val="000000">
                      <a:alpha val="43137"/>
                    </a:srgbClr>
                  </a:outerShdw>
                </a:effectLst>
              </a:rPr>
              <a:t> COM IMPOSTO </a:t>
            </a:r>
            <a:endParaRPr lang="pt-BR" sz="1000" b="1" dirty="0">
              <a:effectLst>
                <a:outerShdw blurRad="38100" dist="38100" dir="2700000" algn="tl">
                  <a:srgbClr val="000000">
                    <a:alpha val="43137"/>
                  </a:srgbClr>
                </a:outerShdw>
              </a:effectLst>
            </a:endParaRPr>
          </a:p>
        </p:txBody>
      </p:sp>
      <p:cxnSp>
        <p:nvCxnSpPr>
          <p:cNvPr id="86" name="Conector de seta reta 85"/>
          <p:cNvCxnSpPr>
            <a:stCxn id="84" idx="3"/>
          </p:cNvCxnSpPr>
          <p:nvPr/>
        </p:nvCxnSpPr>
        <p:spPr>
          <a:xfrm>
            <a:off x="2123728" y="4061103"/>
            <a:ext cx="576064" cy="15998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Conector de seta reta 87"/>
          <p:cNvCxnSpPr>
            <a:stCxn id="83" idx="3"/>
          </p:cNvCxnSpPr>
          <p:nvPr/>
        </p:nvCxnSpPr>
        <p:spPr>
          <a:xfrm flipV="1">
            <a:off x="2123728" y="4509120"/>
            <a:ext cx="576064" cy="8797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Conector de seta reta 89"/>
          <p:cNvCxnSpPr>
            <a:stCxn id="82" idx="3"/>
          </p:cNvCxnSpPr>
          <p:nvPr/>
        </p:nvCxnSpPr>
        <p:spPr>
          <a:xfrm>
            <a:off x="2123728" y="5213231"/>
            <a:ext cx="576064" cy="1596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1" name="CaixaDeTexto 90"/>
          <p:cNvSpPr txBox="1"/>
          <p:nvPr/>
        </p:nvSpPr>
        <p:spPr>
          <a:xfrm>
            <a:off x="2987824" y="44624"/>
            <a:ext cx="4536504" cy="369332"/>
          </a:xfrm>
          <a:prstGeom prst="rect">
            <a:avLst/>
          </a:prstGeom>
          <a:solidFill>
            <a:schemeClr val="accent6">
              <a:lumMod val="75000"/>
            </a:schemeClr>
          </a:solidFill>
          <a:ln w="28575">
            <a:solidFill>
              <a:schemeClr val="tx1"/>
            </a:solidFill>
          </a:ln>
        </p:spPr>
        <p:txBody>
          <a:bodyPr wrap="square" rtlCol="0">
            <a:spAutoFit/>
          </a:bodyPr>
          <a:lstStyle/>
          <a:p>
            <a:r>
              <a:rPr lang="en-US" b="1" dirty="0" smtClean="0">
                <a:effectLst>
                  <a:outerShdw blurRad="38100" dist="38100" dir="2700000" algn="tl">
                    <a:srgbClr val="000000">
                      <a:alpha val="43137"/>
                    </a:srgbClr>
                  </a:outerShdw>
                </a:effectLst>
              </a:rPr>
              <a:t>TRIBUTO ESPECÍFICO: UMA ANÁLISE GRÁFICA</a:t>
            </a:r>
            <a:endParaRPr lang="pt-BR" b="1" dirty="0">
              <a:effectLst>
                <a:outerShdw blurRad="38100" dist="38100" dir="2700000" algn="tl">
                  <a:srgbClr val="000000">
                    <a:alpha val="43137"/>
                  </a:srgbClr>
                </a:outerShdw>
              </a:effectLst>
            </a:endParaRPr>
          </a:p>
        </p:txBody>
      </p:sp>
      <p:sp>
        <p:nvSpPr>
          <p:cNvPr id="92" name="CaixaDeTexto 91"/>
          <p:cNvSpPr txBox="1"/>
          <p:nvPr/>
        </p:nvSpPr>
        <p:spPr>
          <a:xfrm>
            <a:off x="3203848" y="3356992"/>
            <a:ext cx="4752528" cy="369332"/>
          </a:xfrm>
          <a:prstGeom prst="rect">
            <a:avLst/>
          </a:prstGeom>
          <a:solidFill>
            <a:schemeClr val="accent6">
              <a:lumMod val="75000"/>
            </a:schemeClr>
          </a:solidFill>
          <a:ln w="28575">
            <a:solidFill>
              <a:schemeClr val="tx1"/>
            </a:solidFill>
          </a:ln>
        </p:spPr>
        <p:txBody>
          <a:bodyPr wrap="square" rtlCol="0">
            <a:spAutoFit/>
          </a:bodyPr>
          <a:lstStyle/>
          <a:p>
            <a:r>
              <a:rPr lang="en-US" b="1" dirty="0" smtClean="0">
                <a:effectLst>
                  <a:outerShdw blurRad="38100" dist="38100" dir="2700000" algn="tl">
                    <a:srgbClr val="000000">
                      <a:alpha val="43137"/>
                    </a:srgbClr>
                  </a:outerShdw>
                </a:effectLst>
              </a:rPr>
              <a:t>TRIBUTO AD VALOREM: UMA ANÁLISE GRÁFICA</a:t>
            </a:r>
            <a:endParaRPr lang="pt-BR" b="1" dirty="0">
              <a:effectLst>
                <a:outerShdw blurRad="38100" dist="38100" dir="2700000" algn="tl">
                  <a:srgbClr val="000000">
                    <a:alpha val="43137"/>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r>
              <a:rPr lang="pt-BR" sz="2000" b="1" u="sng" dirty="0" smtClean="0">
                <a:effectLst>
                  <a:outerShdw blurRad="38100" dist="38100" dir="2700000" algn="tl">
                    <a:srgbClr val="000000">
                      <a:alpha val="43137"/>
                    </a:srgbClr>
                  </a:outerShdw>
                </a:effectLst>
              </a:rPr>
              <a:t>ALÍQUOTAS TRIBUTÁRIAS E BASES TRIBUTÁRIAS:  NOMINAIS  E  EFETIVAS</a:t>
            </a:r>
            <a:endParaRPr lang="pt-BR" sz="2000" dirty="0"/>
          </a:p>
          <a:p>
            <a:pPr algn="just"/>
            <a:r>
              <a:rPr lang="pt-BR" sz="2000" b="1" dirty="0" smtClean="0"/>
              <a:t>A ALÍQUOTA TRIBUTÁRIA NOMINAL</a:t>
            </a:r>
            <a:r>
              <a:rPr lang="pt-BR" sz="2000" dirty="0" smtClean="0"/>
              <a:t> </a:t>
            </a:r>
            <a:r>
              <a:rPr lang="pt-BR" sz="2000" b="1" dirty="0" smtClean="0"/>
              <a:t>É AQUELA ESTABELECIDA EM LEI</a:t>
            </a:r>
            <a:r>
              <a:rPr lang="pt-BR" sz="2000" dirty="0" smtClean="0"/>
              <a:t>. ELA É IMPOSTA SOBRE A BASE DO IMPOSTO NUMA ESPECÍFICA GRADUAÇÃO TRIBUTÁRIA LEGAL (ESTATUTÁRIA), A QUAL ESPECIFICA O TAMANHO DE UM LIMITE TRIBUTÁVEL INICIAL, ASSIM COMO, O NÚMERO E O TAMANHO DAS GRUPOS OU BANDAS TRIBUTÁRIAS E ALÍQUOTAS APLICÁVEIS SUBSEQUENTES.</a:t>
            </a:r>
          </a:p>
          <a:p>
            <a:pPr algn="just"/>
            <a:endParaRPr lang="pt-BR" sz="2000" dirty="0"/>
          </a:p>
          <a:p>
            <a:pPr algn="just"/>
            <a:r>
              <a:rPr lang="pt-BR" sz="2000" b="1" dirty="0" smtClean="0"/>
              <a:t>A EXEGIBILIDADE TRIBUTÁRIA FINAL OU IMPOSTO DEVIDO EFETIVO</a:t>
            </a:r>
            <a:r>
              <a:rPr lang="pt-BR" sz="2000" dirty="0" smtClean="0"/>
              <a:t> </a:t>
            </a:r>
            <a:r>
              <a:rPr lang="pt-BR" sz="2000" dirty="0" smtClean="0">
                <a:effectLst>
                  <a:outerShdw blurRad="38100" dist="38100" dir="2700000" algn="tl">
                    <a:srgbClr val="000000">
                      <a:alpha val="43137"/>
                    </a:srgbClr>
                  </a:outerShdw>
                </a:effectLst>
              </a:rPr>
              <a:t>É DETERMINADA LEVANDO-SE EM CONTA AS VÁRIAS ISENÇÕES TRIBUTÁRIAS, AS DEDUÇÕES TRIBUTÁRIAS E OS CRÉDITOS TRIBUTÁRIOS QUE SÃO PROVIDOS COM PROPÓSITOS DISTRIBUTIVOS E REGULATÓRIOS.</a:t>
            </a:r>
          </a:p>
          <a:p>
            <a:pPr algn="just"/>
            <a:r>
              <a:rPr lang="pt-BR" sz="2000" dirty="0"/>
              <a:t> </a:t>
            </a:r>
            <a:r>
              <a:rPr lang="pt-BR" sz="2000" dirty="0" smtClean="0"/>
              <a:t>                A DIFERENÇA ENTRE DEDUÇÃO TRIBUTÁRIA E CRÉDITO TRIBUTÁRIO É QUE</a:t>
            </a:r>
          </a:p>
          <a:p>
            <a:pPr algn="just"/>
            <a:r>
              <a:rPr lang="pt-BR" sz="2000" dirty="0"/>
              <a:t> </a:t>
            </a:r>
            <a:r>
              <a:rPr lang="pt-BR" sz="2000" dirty="0" smtClean="0"/>
              <a:t>                O PRIMEIRO REDUZ O NÍVEL DA RENDA TRIBUTÁVEL, ENQUANTO QUE O</a:t>
            </a:r>
          </a:p>
          <a:p>
            <a:pPr algn="just"/>
            <a:r>
              <a:rPr lang="pt-BR" sz="2000" dirty="0"/>
              <a:t> </a:t>
            </a:r>
            <a:r>
              <a:rPr lang="pt-BR" sz="2000" dirty="0" smtClean="0"/>
              <a:t>                SEGUNDO REPRESENTA UMA REDUÇÃO DE UNIDADE À UNIDADE DE</a:t>
            </a:r>
          </a:p>
          <a:p>
            <a:pPr algn="just"/>
            <a:r>
              <a:rPr lang="pt-BR" sz="2000" dirty="0"/>
              <a:t> </a:t>
            </a:r>
            <a:r>
              <a:rPr lang="pt-BR" sz="2000" dirty="0" smtClean="0"/>
              <a:t>                EXIGIBILIDADE TRIBUTÁRIA FINAL EFETIVA. EM SUMA, A DIFERENÇA</a:t>
            </a:r>
          </a:p>
          <a:p>
            <a:pPr algn="just"/>
            <a:r>
              <a:rPr lang="pt-BR" sz="2000" dirty="0"/>
              <a:t> </a:t>
            </a:r>
            <a:r>
              <a:rPr lang="pt-BR" sz="2000" dirty="0" smtClean="0"/>
              <a:t>                ENTRE BASE NOMINAL, EFETIVA E IMPOSTO DEVIDO É A SEGUINTE:</a:t>
            </a:r>
          </a:p>
          <a:p>
            <a:pPr algn="just"/>
            <a:endParaRPr lang="pt-BR" sz="2000" dirty="0"/>
          </a:p>
          <a:p>
            <a:pPr algn="just"/>
            <a:r>
              <a:rPr lang="pt-BR" sz="2000" dirty="0" smtClean="0"/>
              <a:t>      </a:t>
            </a:r>
            <a:endParaRPr lang="pt-BR" sz="2000"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589241"/>
            <a:ext cx="8712968" cy="1224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9327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77500" lnSpcReduction="20000"/>
          </a:bodyPr>
          <a:lstStyle/>
          <a:p>
            <a:pPr algn="just"/>
            <a:r>
              <a:rPr lang="pt-BR" sz="2000" b="1" dirty="0" smtClean="0">
                <a:effectLst>
                  <a:outerShdw blurRad="38100" dist="38100" dir="2700000" algn="tl">
                    <a:srgbClr val="000000">
                      <a:alpha val="43137"/>
                    </a:srgbClr>
                  </a:outerShdw>
                </a:effectLst>
              </a:rPr>
              <a:t>TODAVIA, A COMPLEXIDADE DOS SISTEMAS TRIBUTÁRIOS ATUAIS RESULTA QUE MUITO POUCO PODE SER DITO SOMENTE COM BASE NA ALÍQUOTA TRIBUTÁRIA LEGAL OU ESTATUTÁRIA. </a:t>
            </a:r>
          </a:p>
          <a:p>
            <a:pPr algn="just"/>
            <a:endParaRPr lang="pt-BR" sz="2000" dirty="0"/>
          </a:p>
          <a:p>
            <a:pPr algn="just"/>
            <a:r>
              <a:rPr lang="pt-BR" sz="2000" dirty="0" smtClean="0"/>
              <a:t> NÃO É INCOMUM QUE O TRIBUTO LEGAL (ESTATUTÁRIO) SE DESVIE SUBSTANCIALMENTE DA TAXA EFETIVA DO TRIBUTO, A QUAL LEVA EM CONSIDERAÇÃO TODAS AS BANDAS TRIBUTÁRIAS E NÍVEIS DE ISENÇÕES PROVIDOS, ASSIM COMO AS DEDUÇÕES TRIBUTÁRIAS E OS CRÉDITOS TRIBUTÁRIOS APLICÁVEIS. DE FORMA QUE, A TAXA EFETIVA TRIBUTÁRIA PROVÊ, DE FATO, UMA INDICAÇÃO DA CARGA TRIBUTÁRIA EFETIVA QUE É SUPORTADA PELOS INDIVÍDUOS E FIRMAS. EM SUMA, A INFORMAÇÃO PROVIDA PELO TRIBUTO LEGAL (ESTATUTÁRIO) É LIMITADA. A GRADUAÇÃO DAS ALÍQUOTAS E AS VÁRIAS BANDAS TRIBUTÁRIAS E TODOS OS FATORES QUE AFETAM O NÍVEL DA EXIGIBILIDADE TRIBUTÁRIA FINAL EFETIVA CRIAM UMA TAXA EFETIVA DE TRIBUTO QUE DIFERE SUBSTANCIALMENTE DO TRIBUTO LEGAL (ESTATUTÁRIO). PORTANTO, AS TAXAS EFETIVAS DE TRIBUTO PROVEEM UMA REFERÊNCIA MAIS ACURADA SOBRE A CARGA TRIBUTÁRIA EFETIVA (OU, EM CASO NEGATIVO, OS INCENTIVOS)  ENFRENTADOS PELOS AGENTES ECONÔMICOS.</a:t>
            </a:r>
          </a:p>
          <a:p>
            <a:pPr algn="just"/>
            <a:endParaRPr lang="pt-BR" sz="2000" dirty="0"/>
          </a:p>
          <a:p>
            <a:pPr algn="just"/>
            <a:r>
              <a:rPr lang="pt-BR" sz="2000" b="1" u="sng" dirty="0" smtClean="0">
                <a:effectLst>
                  <a:outerShdw blurRad="38100" dist="38100" dir="2700000" algn="tl">
                    <a:srgbClr val="000000">
                      <a:alpha val="43137"/>
                    </a:srgbClr>
                  </a:outerShdw>
                </a:effectLst>
              </a:rPr>
              <a:t>A DEFINIÇÃO PADRÃO DE TAXA TRIBUTÁRIA EFETIVA PODE SER FORMULADA COMO A SEGUINTE</a:t>
            </a:r>
            <a:r>
              <a:rPr lang="pt-BR" sz="2000" b="1" dirty="0" smtClean="0">
                <a:effectLst>
                  <a:outerShdw blurRad="38100" dist="38100" dir="2700000" algn="tl">
                    <a:srgbClr val="000000">
                      <a:alpha val="43137"/>
                    </a:srgbClr>
                  </a:outerShdw>
                </a:effectLst>
              </a:rPr>
              <a:t>:</a:t>
            </a:r>
            <a:r>
              <a:rPr lang="pt-BR" sz="2000" dirty="0" smtClean="0"/>
              <a:t> </a:t>
            </a:r>
            <a:r>
              <a:rPr lang="pt-BR" sz="2000" dirty="0" smtClean="0">
                <a:effectLst>
                  <a:outerShdw blurRad="38100" dist="38100" dir="2700000" algn="tl">
                    <a:srgbClr val="000000">
                      <a:alpha val="43137"/>
                    </a:srgbClr>
                  </a:outerShdw>
                </a:effectLst>
              </a:rPr>
              <a:t>“COMO SENDO AQUELA PARTE DO VALOR ADICIONADO GERADO POR UMA DECISÃO ECONÔMICA E QUE É  SUBTRAÍDA PELO TRIBUTO EM QUESTÃO”</a:t>
            </a:r>
            <a:r>
              <a:rPr lang="pt-BR" sz="2000" dirty="0" smtClean="0"/>
              <a:t>.</a:t>
            </a:r>
          </a:p>
          <a:p>
            <a:pPr algn="just"/>
            <a:endParaRPr lang="pt-BR" sz="2000" dirty="0"/>
          </a:p>
          <a:p>
            <a:pPr algn="just"/>
            <a:r>
              <a:rPr lang="pt-BR" sz="2000" b="1" u="sng" dirty="0" smtClean="0">
                <a:effectLst>
                  <a:outerShdw blurRad="38100" dist="38100" dir="2700000" algn="tl">
                    <a:srgbClr val="000000">
                      <a:alpha val="43137"/>
                    </a:srgbClr>
                  </a:outerShdw>
                </a:effectLst>
              </a:rPr>
              <a:t>COM RELAÇÃO À TAXA TRIBUTÁRIA EFETIVA SÃO COMPUTADAS DUAS MENSURAÇÕES: </a:t>
            </a:r>
          </a:p>
          <a:p>
            <a:pPr algn="just"/>
            <a:r>
              <a:rPr lang="pt-BR" sz="2000" dirty="0" smtClean="0">
                <a:effectLst>
                  <a:outerShdw blurRad="38100" dist="38100" dir="2700000" algn="tl">
                    <a:srgbClr val="000000">
                      <a:alpha val="43137"/>
                    </a:srgbClr>
                  </a:outerShdw>
                </a:effectLst>
              </a:rPr>
              <a:t>A TAXA TRIBUTÁRIA EFETIVA MÉDIA  E  A TAXA TRIBUTÁRIA EFETIVA MARGINAL.</a:t>
            </a:r>
          </a:p>
          <a:p>
            <a:pPr algn="just"/>
            <a:endParaRPr lang="pt-BR" sz="2000" dirty="0" smtClean="0"/>
          </a:p>
          <a:p>
            <a:pPr algn="just"/>
            <a:r>
              <a:rPr lang="pt-BR" sz="2000" dirty="0"/>
              <a:t> </a:t>
            </a:r>
            <a:r>
              <a:rPr lang="pt-BR" sz="2000" dirty="0" smtClean="0"/>
              <a:t>             </a:t>
            </a:r>
            <a:r>
              <a:rPr lang="pt-BR" sz="2000" b="1" dirty="0" smtClean="0"/>
              <a:t>A TAXA TRIBUTÁRIA EFETIVA MÉDIA</a:t>
            </a:r>
            <a:r>
              <a:rPr lang="pt-BR" sz="2000" dirty="0" smtClean="0"/>
              <a:t> É CALCULADA DIVIDINDO A EXIGIBILIDADE TRIBUTÁRIA </a:t>
            </a:r>
          </a:p>
          <a:p>
            <a:pPr algn="just"/>
            <a:r>
              <a:rPr lang="pt-BR" sz="2000" dirty="0"/>
              <a:t> </a:t>
            </a:r>
            <a:r>
              <a:rPr lang="pt-BR" sz="2000" dirty="0" smtClean="0"/>
              <a:t>             EFETIVA TOTAL PELA RENDA (OU VALOR DO FATO TRIBUTÁRIO) ANTES DO TRIBUTO.</a:t>
            </a:r>
          </a:p>
          <a:p>
            <a:pPr algn="just"/>
            <a:endParaRPr lang="pt-BR" sz="2000" dirty="0"/>
          </a:p>
          <a:p>
            <a:pPr algn="just"/>
            <a:r>
              <a:rPr lang="pt-BR" sz="2000" dirty="0" smtClean="0"/>
              <a:t>             </a:t>
            </a:r>
            <a:r>
              <a:rPr lang="pt-BR" sz="2000" b="1" dirty="0" smtClean="0"/>
              <a:t>A TAXA TRIBUTÁRIA EFETIVA MARGINAL</a:t>
            </a:r>
            <a:r>
              <a:rPr lang="pt-BR" sz="2000" dirty="0" smtClean="0"/>
              <a:t> É CALCULADA DIVIDINDO-SE A CARGA TRIBUTÁRIA</a:t>
            </a:r>
          </a:p>
          <a:p>
            <a:pPr algn="just"/>
            <a:r>
              <a:rPr lang="pt-BR" sz="2000" dirty="0"/>
              <a:t> </a:t>
            </a:r>
            <a:r>
              <a:rPr lang="pt-BR" sz="2000" dirty="0" smtClean="0"/>
              <a:t>            (EFETIVA) ADICIONAL POR UMA UNIDADE ADICIONAL DE RENDA (FATO) ANTES DO TRIBUTO.</a:t>
            </a:r>
          </a:p>
          <a:p>
            <a:pPr algn="just"/>
            <a:endParaRPr lang="pt-BR" sz="2000" dirty="0"/>
          </a:p>
          <a:p>
            <a:pPr algn="just"/>
            <a:r>
              <a:rPr lang="pt-BR" sz="2000" dirty="0" smtClean="0"/>
              <a:t>           </a:t>
            </a:r>
            <a:r>
              <a:rPr lang="pt-BR" sz="2000" dirty="0" smtClean="0">
                <a:effectLst>
                  <a:outerShdw blurRad="38100" dist="38100" dir="2700000" algn="tl">
                    <a:srgbClr val="000000">
                      <a:alpha val="43137"/>
                    </a:srgbClr>
                  </a:outerShdw>
                </a:effectLst>
              </a:rPr>
              <a:t> DE MODO GERAL, A TAXA MÉDIA PROVÊ UMA MEDIDA DE EQUIDADE NO SISTEMA TRIBUTÁRIO,</a:t>
            </a:r>
          </a:p>
          <a:p>
            <a:pPr algn="just"/>
            <a:r>
              <a:rPr lang="pt-BR" sz="2000" dirty="0">
                <a:effectLst>
                  <a:outerShdw blurRad="38100" dist="38100" dir="2700000" algn="tl">
                    <a:srgbClr val="000000">
                      <a:alpha val="43137"/>
                    </a:srgbClr>
                  </a:outerShdw>
                </a:effectLst>
              </a:rPr>
              <a:t> </a:t>
            </a:r>
            <a:r>
              <a:rPr lang="pt-BR" sz="2000" dirty="0" smtClean="0">
                <a:effectLst>
                  <a:outerShdw blurRad="38100" dist="38100" dir="2700000" algn="tl">
                    <a:srgbClr val="000000">
                      <a:alpha val="43137"/>
                    </a:srgbClr>
                  </a:outerShdw>
                </a:effectLst>
              </a:rPr>
              <a:t>           ENQUANTO QUE A TAXA MARGINAL PROVÊ UMA INDICAÇÃO DE EFICIÊNCIA.</a:t>
            </a:r>
            <a:endParaRPr lang="pt-BR"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14968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7504" y="44624"/>
            <a:ext cx="8928992" cy="503237"/>
          </a:xfrm>
        </p:spPr>
        <p:txBody>
          <a:bodyPr>
            <a:normAutofit fontScale="90000"/>
          </a:bodyPr>
          <a:lstStyle/>
          <a:p>
            <a:r>
              <a:rPr lang="pt-BR" sz="4000" b="1" u="sng" dirty="0">
                <a:effectLst>
                  <a:outerShdw blurRad="38100" dist="38100" dir="2700000" algn="tl">
                    <a:srgbClr val="000000">
                      <a:alpha val="43137"/>
                    </a:srgbClr>
                  </a:outerShdw>
                </a:effectLst>
              </a:rPr>
              <a:t>NOÇÕES </a:t>
            </a:r>
            <a:r>
              <a:rPr lang="pt-BR" sz="4000" b="1" u="sng" dirty="0" smtClean="0">
                <a:effectLst>
                  <a:outerShdw blurRad="38100" dist="38100" dir="2700000" algn="tl">
                    <a:srgbClr val="000000">
                      <a:alpha val="43137"/>
                    </a:srgbClr>
                  </a:outerShdw>
                </a:effectLst>
              </a:rPr>
              <a:t>GERAIS DE TRIBUTOS E TRIBUTAÇÃO</a:t>
            </a:r>
            <a:endParaRPr lang="pt-BR" sz="4000" b="1" u="sng" dirty="0">
              <a:effectLst>
                <a:outerShdw blurRad="38100" dist="38100" dir="2700000" algn="tl">
                  <a:srgbClr val="000000">
                    <a:alpha val="43137"/>
                  </a:srgbClr>
                </a:outerShdw>
              </a:effectLst>
            </a:endParaRPr>
          </a:p>
        </p:txBody>
      </p:sp>
      <p:sp>
        <p:nvSpPr>
          <p:cNvPr id="3075" name="Rectangle 3"/>
          <p:cNvSpPr>
            <a:spLocks noGrp="1" noChangeArrowheads="1"/>
          </p:cNvSpPr>
          <p:nvPr>
            <p:ph type="body" idx="1"/>
          </p:nvPr>
        </p:nvSpPr>
        <p:spPr>
          <a:xfrm>
            <a:off x="0" y="692150"/>
            <a:ext cx="9144000" cy="6165850"/>
          </a:xfrm>
        </p:spPr>
        <p:txBody>
          <a:bodyPr/>
          <a:lstStyle/>
          <a:p>
            <a:pPr algn="just"/>
            <a:r>
              <a:rPr lang="pt-BR" sz="1800" dirty="0"/>
              <a:t>POUCOS PAGARIAM OS IMPOSTOS VOLUNTARIAMENTE, MAS NÃO HÁ DISCORDÂNCIA COM RELAÇÃO AO FATO DE QUE ELES SÃO UMA  EXIGÊNCIA DA CIDADANIA, OU COMO É RESSALTADO POR UM ANALISTA TRIBUTÁRIO, </a:t>
            </a:r>
            <a:r>
              <a:rPr lang="pt-BR" sz="1800" b="1" dirty="0">
                <a:effectLst>
                  <a:outerShdw blurRad="38100" dist="38100" dir="2700000" algn="tl">
                    <a:srgbClr val="000000">
                      <a:alpha val="43137"/>
                    </a:srgbClr>
                  </a:outerShdw>
                </a:effectLst>
              </a:rPr>
              <a:t>“O IMPOSTO É O PREÇO QUE A SOCIEDADE PAGA PARA SER ORGANIZADA”.</a:t>
            </a:r>
            <a:r>
              <a:rPr lang="pt-BR" sz="1800" dirty="0"/>
              <a:t> </a:t>
            </a:r>
          </a:p>
          <a:p>
            <a:pPr algn="just"/>
            <a:endParaRPr lang="pt-BR" sz="1800" dirty="0"/>
          </a:p>
          <a:p>
            <a:pPr algn="just"/>
            <a:r>
              <a:rPr lang="pt-BR" sz="1800" dirty="0"/>
              <a:t>A ATIVIDADE DO SETOR PÚBLICO REQUER A REALOCAÇÃO DE RECURSOS DO SETOR PRIVADO AO GOVERNO E, POR ISSO, OS INDIVÍDUOS DEVEM SER INDUZIDOS (VOLUNTARIA E INVOLUNTARIAMENTE) A LIBERAR SEUS DIREITOS SOBRE O COMANDO DE RECURSOS PARA SEUS </a:t>
            </a:r>
            <a:r>
              <a:rPr lang="pt-BR" sz="1800" dirty="0" smtClean="0"/>
              <a:t>FINS </a:t>
            </a:r>
            <a:r>
              <a:rPr lang="pt-BR" sz="1800" dirty="0"/>
              <a:t>PRIVADOS EM PROL DO GOVERNO, PARA VIABILIZAR A ATIVIDADE DO SETOR PÚBLICO. </a:t>
            </a:r>
            <a:r>
              <a:rPr lang="pt-BR" sz="1800" b="1" dirty="0">
                <a:effectLst>
                  <a:outerShdw blurRad="38100" dist="38100" dir="2700000" algn="tl">
                    <a:srgbClr val="000000">
                      <a:alpha val="43137"/>
                    </a:srgbClr>
                  </a:outerShdw>
                </a:effectLst>
              </a:rPr>
              <a:t>O SISTEMA TRIBUTÁRIO É UM MECANISMO DE TRANSFERÊNCIA DE RECURSOS DO SETOR PRIVADO AO SETOR PÚBLICO.</a:t>
            </a:r>
          </a:p>
          <a:p>
            <a:pPr algn="just"/>
            <a:endParaRPr lang="pt-BR" sz="1800" dirty="0"/>
          </a:p>
          <a:p>
            <a:pPr algn="just"/>
            <a:r>
              <a:rPr lang="pt-BR" sz="1800" dirty="0"/>
              <a:t>A ARRECADAÇÃO TRIBUTÁRIA FINANCIA OS SERVIÇOS PÚBLICOS </a:t>
            </a:r>
            <a:r>
              <a:rPr lang="pt-BR" sz="1800" dirty="0" smtClean="0"/>
              <a:t>QUE, POR SUA VEZ, RESULTAM DE </a:t>
            </a:r>
            <a:r>
              <a:rPr lang="pt-BR" sz="1800" dirty="0"/>
              <a:t>CONSIDERAÇÕES POLÍTICAS QUE DEFINEM O TAMANHO E A ABRANGÊNCIA DO ESTADO (I.E., O NÍVEL E A ABRANGÊNCIA DOS DISPÊNDIOS PÚBLICOS</a:t>
            </a:r>
            <a:r>
              <a:rPr lang="pt-BR" sz="1800" dirty="0" smtClean="0"/>
              <a:t>). </a:t>
            </a:r>
            <a:r>
              <a:rPr lang="pt-BR" sz="1800" b="1" dirty="0" smtClean="0">
                <a:effectLst>
                  <a:outerShdw blurRad="38100" dist="38100" dir="2700000" algn="tl">
                    <a:srgbClr val="000000">
                      <a:alpha val="43137"/>
                    </a:srgbClr>
                  </a:outerShdw>
                </a:effectLst>
              </a:rPr>
              <a:t>PORTANTO, </a:t>
            </a:r>
            <a:r>
              <a:rPr lang="pt-BR" sz="1800" dirty="0" smtClean="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rPr>
              <a:t>A TRIBUTAÇÃO  TAMBÉM É UMA QUESTÃO POLÍTICA, A PAR DAS CONSIDERAÇÕES TÉCNICAS QUE ENVOLVEM A </a:t>
            </a:r>
            <a:r>
              <a:rPr lang="pt-BR" sz="1800" b="1" dirty="0" smtClean="0">
                <a:effectLst>
                  <a:outerShdw blurRad="38100" dist="38100" dir="2700000" algn="tl">
                    <a:srgbClr val="000000">
                      <a:alpha val="43137"/>
                    </a:srgbClr>
                  </a:outerShdw>
                </a:effectLst>
              </a:rPr>
              <a:t>FORMA DE EXTRAÇÃO </a:t>
            </a:r>
            <a:r>
              <a:rPr lang="pt-BR" sz="1800" b="1" dirty="0">
                <a:effectLst>
                  <a:outerShdw blurRad="38100" dist="38100" dir="2700000" algn="tl">
                    <a:srgbClr val="000000">
                      <a:alpha val="43137"/>
                    </a:srgbClr>
                  </a:outerShdw>
                </a:effectLst>
              </a:rPr>
              <a:t>DE RECURSOS DA SOCIEDADE PELO GOVERNO.</a:t>
            </a:r>
          </a:p>
          <a:p>
            <a:endParaRPr lang="pt-BR"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16632"/>
            <a:ext cx="9144000" cy="6408712"/>
          </a:xfrm>
        </p:spPr>
        <p:txBody>
          <a:bodyPr>
            <a:normAutofit/>
          </a:bodyPr>
          <a:lstStyle/>
          <a:p>
            <a:r>
              <a:rPr lang="pt-BR" sz="2000" b="1" u="sng" dirty="0" smtClean="0">
                <a:effectLst>
                  <a:outerShdw blurRad="38100" dist="38100" dir="2700000" algn="tl">
                    <a:srgbClr val="000000">
                      <a:alpha val="43137"/>
                    </a:srgbClr>
                  </a:outerShdw>
                </a:effectLst>
              </a:rPr>
              <a:t>BIBLIOGRAFIA</a:t>
            </a:r>
          </a:p>
          <a:p>
            <a:endParaRPr lang="pt-BR" sz="2000" dirty="0"/>
          </a:p>
          <a:p>
            <a:r>
              <a:rPr lang="pt-BR" sz="2000" dirty="0" smtClean="0"/>
              <a:t>  </a:t>
            </a:r>
            <a:r>
              <a:rPr lang="en-US" sz="2000" b="1" dirty="0"/>
              <a:t>ROSEN, </a:t>
            </a:r>
            <a:r>
              <a:rPr lang="en-US" sz="2000" b="1" dirty="0" smtClean="0"/>
              <a:t>HARVEY </a:t>
            </a:r>
            <a:r>
              <a:rPr lang="en-US" sz="2000" b="1" dirty="0"/>
              <a:t>– PUBLIC </a:t>
            </a:r>
            <a:r>
              <a:rPr lang="en-US" sz="2000" b="1" dirty="0" smtClean="0"/>
              <a:t>FINANCE (7nd EDITION),   CAPÍTULOS 12</a:t>
            </a:r>
          </a:p>
          <a:p>
            <a:endParaRPr lang="en-US" sz="2000" b="1" dirty="0"/>
          </a:p>
          <a:p>
            <a:r>
              <a:rPr lang="pt-BR" sz="2000" b="1" dirty="0"/>
              <a:t> </a:t>
            </a:r>
            <a:r>
              <a:rPr lang="pt-BR" sz="2000" b="1" dirty="0" smtClean="0"/>
              <a:t>CONNALLY, S. &amp; ALISTER MUNRO – ECONOMICS OF THE PUBLIC SECTOR, CAP. 10</a:t>
            </a:r>
          </a:p>
          <a:p>
            <a:endParaRPr lang="pt-BR" sz="2000" dirty="0"/>
          </a:p>
          <a:p>
            <a:r>
              <a:rPr lang="pt-BR" sz="2000" b="1" dirty="0" smtClean="0"/>
              <a:t>JOSEPH E. STIGLITZ – ECONOMICS OF THE PUBLIC SECTOR (2nd EDITION), CAP. 16</a:t>
            </a:r>
            <a:endParaRPr lang="pt-BR" sz="2000" b="1" dirty="0"/>
          </a:p>
        </p:txBody>
      </p:sp>
    </p:spTree>
    <p:extLst>
      <p:ext uri="{BB962C8B-B14F-4D97-AF65-F5344CB8AC3E}">
        <p14:creationId xmlns:p14="http://schemas.microsoft.com/office/powerpoint/2010/main" val="1596239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0" y="1"/>
            <a:ext cx="9144000" cy="6858000"/>
          </a:xfrm>
        </p:spPr>
        <p:txBody>
          <a:bodyPr>
            <a:normAutofit lnSpcReduction="10000"/>
          </a:bodyPr>
          <a:lstStyle/>
          <a:p>
            <a:pPr algn="just">
              <a:lnSpc>
                <a:spcPct val="90000"/>
              </a:lnSpc>
            </a:pPr>
            <a:r>
              <a:rPr lang="pt-BR" sz="2000" b="1" u="sng" dirty="0" smtClean="0">
                <a:effectLst>
                  <a:outerShdw blurRad="38100" dist="38100" dir="2700000" algn="tl">
                    <a:srgbClr val="000000">
                      <a:alpha val="43137"/>
                    </a:srgbClr>
                  </a:outerShdw>
                </a:effectLst>
              </a:rPr>
              <a:t>AFINAL, SOBRE O QUE CONCERNE A TRIBUTAÇÃO OU POLÍTICA TRIBUTÁRIA?</a:t>
            </a:r>
            <a:r>
              <a:rPr lang="pt-BR" sz="2000" dirty="0" smtClean="0">
                <a:effectLst>
                  <a:outerShdw blurRad="38100" dist="38100" dir="2700000" algn="tl">
                    <a:srgbClr val="000000">
                      <a:alpha val="43137"/>
                    </a:srgbClr>
                  </a:outerShdw>
                </a:effectLst>
              </a:rPr>
              <a:t> </a:t>
            </a:r>
          </a:p>
          <a:p>
            <a:pPr algn="just">
              <a:lnSpc>
                <a:spcPct val="90000"/>
              </a:lnSpc>
            </a:pPr>
            <a:r>
              <a:rPr lang="pt-BR" sz="2000" dirty="0" smtClean="0">
                <a:effectLst>
                  <a:outerShdw blurRad="38100" dist="38100" dir="2700000" algn="tl">
                    <a:srgbClr val="000000">
                      <a:alpha val="43137"/>
                    </a:srgbClr>
                  </a:outerShdw>
                </a:effectLst>
              </a:rPr>
              <a:t>A POLÍTICA TRIBUTÁRIA NADA MAIS É DO QUE O ESTABELECIMENTO DA ALÍQUOTA E DA BASE TRIBUTÁRIA DE CADA IMPOSTO. ENTRETANTO, AS RECEITAS TRIBUTÁRIAS DECORRENTES DE UM SISTEMA TRIBUTÁRIO ASSIM ESTABELECIDO DEPENDEM, ALÉM DESSA COMBINAÇÃO ENTRE ALÍQUOTAS E BASE, DA PRÓPRIA ATIVIDADE ECONÔMICA POIS ESTA AFETA AS BASES TRIBUTÁRIAS.</a:t>
            </a:r>
          </a:p>
          <a:p>
            <a:pPr algn="just">
              <a:lnSpc>
                <a:spcPct val="90000"/>
              </a:lnSpc>
            </a:pPr>
            <a:endParaRPr lang="pt-BR" sz="2000" dirty="0">
              <a:effectLst>
                <a:outerShdw blurRad="38100" dist="38100" dir="2700000" algn="tl">
                  <a:srgbClr val="000000">
                    <a:alpha val="43137"/>
                  </a:srgbClr>
                </a:outerShdw>
              </a:effectLst>
            </a:endParaRPr>
          </a:p>
          <a:p>
            <a:pPr algn="just">
              <a:lnSpc>
                <a:spcPct val="90000"/>
              </a:lnSpc>
            </a:pPr>
            <a:r>
              <a:rPr lang="pt-BR" sz="2000" dirty="0" smtClean="0">
                <a:effectLst>
                  <a:outerShdw blurRad="38100" dist="38100" dir="2700000" algn="tl">
                    <a:srgbClr val="000000">
                      <a:alpha val="43137"/>
                    </a:srgbClr>
                  </a:outerShdw>
                </a:effectLst>
              </a:rPr>
              <a:t>TODAVIA, UM </a:t>
            </a:r>
            <a:r>
              <a:rPr lang="pt-BR" sz="2000" dirty="0">
                <a:effectLst>
                  <a:outerShdw blurRad="38100" dist="38100" dir="2700000" algn="tl">
                    <a:srgbClr val="000000">
                      <a:alpha val="43137"/>
                    </a:srgbClr>
                  </a:outerShdw>
                </a:effectLst>
              </a:rPr>
              <a:t>SISTEMA TRIBUTÁRIO NÃO É SOMENTE UM MEIO DE ARRECADAR RECURSOS PARA FINANCIAR OS BENS PÚBLICOS, MAS TAMBÉM É UM INSTRUMENTO DE REDISTRIBUIÇÃO DE RENDA.</a:t>
            </a:r>
            <a:r>
              <a:rPr lang="pt-BR" sz="2000" dirty="0"/>
              <a:t> E, POR ISSO, UM SISTEMA TRIBUTÁRIO USUALMENTE REFLETE POSIÇÕES IDEOLÓGICAS TAIS COMO: </a:t>
            </a:r>
            <a:r>
              <a:rPr lang="pt-BR" sz="2000" dirty="0">
                <a:effectLst>
                  <a:outerShdw blurRad="38100" dist="38100" dir="2700000" algn="tl">
                    <a:srgbClr val="000000">
                      <a:alpha val="43137"/>
                    </a:srgbClr>
                  </a:outerShdw>
                </a:effectLst>
              </a:rPr>
              <a:t>“A CADA UM SEGUNDO SUAS NECESSIDADES, E DE CADA UM SEGUNDO SUAS POSSIBILIDADES”.</a:t>
            </a:r>
          </a:p>
          <a:p>
            <a:pPr algn="just">
              <a:lnSpc>
                <a:spcPct val="90000"/>
              </a:lnSpc>
            </a:pPr>
            <a:endParaRPr lang="pt-BR" sz="2000" dirty="0"/>
          </a:p>
          <a:p>
            <a:pPr algn="just">
              <a:lnSpc>
                <a:spcPct val="90000"/>
              </a:lnSpc>
            </a:pPr>
            <a:r>
              <a:rPr lang="pt-BR" sz="2000" dirty="0" smtClean="0">
                <a:effectLst>
                  <a:outerShdw blurRad="38100" dist="38100" dir="2700000" algn="tl">
                    <a:srgbClr val="000000">
                      <a:alpha val="43137"/>
                    </a:srgbClr>
                  </a:outerShdw>
                </a:effectLst>
              </a:rPr>
              <a:t>MAS, DADO </a:t>
            </a:r>
            <a:r>
              <a:rPr lang="pt-BR" sz="2000" dirty="0">
                <a:effectLst>
                  <a:outerShdw blurRad="38100" dist="38100" dir="2700000" algn="tl">
                    <a:srgbClr val="000000">
                      <a:alpha val="43137"/>
                    </a:srgbClr>
                  </a:outerShdw>
                </a:effectLst>
              </a:rPr>
              <a:t>QUE OS TRIBUTOS ALTERAM AS ESCOLHAS DAS PESSOAS</a:t>
            </a:r>
            <a:r>
              <a:rPr lang="pt-BR" sz="2000" dirty="0" smtClean="0">
                <a:effectLst>
                  <a:outerShdw blurRad="38100" dist="38100" dir="2700000" algn="tl">
                    <a:srgbClr val="000000">
                      <a:alpha val="43137"/>
                    </a:srgbClr>
                  </a:outerShdw>
                </a:effectLst>
              </a:rPr>
              <a:t>, POIS ALTERAM OS PREÇOS RELATIVOS (IMPOSTOS DISTORCIVOS) E A DISPONIBILIDADE DE RENDA DOS INDIVÍDUOS, O </a:t>
            </a:r>
            <a:r>
              <a:rPr lang="pt-BR" sz="2000" dirty="0">
                <a:effectLst>
                  <a:outerShdw blurRad="38100" dist="38100" dir="2700000" algn="tl">
                    <a:srgbClr val="000000">
                      <a:alpha val="43137"/>
                    </a:srgbClr>
                  </a:outerShdw>
                </a:effectLst>
              </a:rPr>
              <a:t>GOVERNO </a:t>
            </a:r>
            <a:r>
              <a:rPr lang="pt-BR" sz="2000" dirty="0" smtClean="0">
                <a:effectLst>
                  <a:outerShdw blurRad="38100" dist="38100" dir="2700000" algn="tl">
                    <a:srgbClr val="000000">
                      <a:alpha val="43137"/>
                    </a:srgbClr>
                  </a:outerShdw>
                </a:effectLst>
              </a:rPr>
              <a:t>PODE </a:t>
            </a:r>
            <a:r>
              <a:rPr lang="pt-BR" sz="2000" dirty="0">
                <a:effectLst>
                  <a:outerShdw blurRad="38100" dist="38100" dir="2700000" algn="tl">
                    <a:srgbClr val="000000">
                      <a:alpha val="43137"/>
                    </a:srgbClr>
                  </a:outerShdw>
                </a:effectLst>
              </a:rPr>
              <a:t>UTILIZAR A POLÍTICA TRIBUTÁRIA PARA OBJETIVOS OUTROS QUE ARRECADAÇÃO OU REDISTRIBUIÇÃO DE RENDA. </a:t>
            </a:r>
          </a:p>
          <a:p>
            <a:pPr algn="just">
              <a:lnSpc>
                <a:spcPct val="90000"/>
              </a:lnSpc>
            </a:pPr>
            <a:r>
              <a:rPr lang="pt-BR" sz="2000" dirty="0"/>
              <a:t>             </a:t>
            </a:r>
            <a:r>
              <a:rPr lang="pt-BR" sz="2000" u="sng" dirty="0"/>
              <a:t>POR EXEMPLO</a:t>
            </a:r>
            <a:r>
              <a:rPr lang="pt-BR" sz="2000" dirty="0"/>
              <a:t>, NA SUÉCIA A POLÍTICA TRIBUTÁRIA É </a:t>
            </a:r>
            <a:r>
              <a:rPr lang="pt-BR" sz="2000" dirty="0" smtClean="0"/>
              <a:t>UTILIZADA PARA</a:t>
            </a:r>
          </a:p>
          <a:p>
            <a:pPr algn="just">
              <a:lnSpc>
                <a:spcPct val="90000"/>
              </a:lnSpc>
            </a:pPr>
            <a:r>
              <a:rPr lang="pt-BR" sz="2000" dirty="0"/>
              <a:t> </a:t>
            </a:r>
            <a:r>
              <a:rPr lang="pt-BR" sz="2000" dirty="0" smtClean="0"/>
              <a:t>            </a:t>
            </a:r>
            <a:r>
              <a:rPr lang="pt-BR" sz="2000" dirty="0"/>
              <a:t>FACILITAR A PARTICIPAÇÃO DAS MÃES </a:t>
            </a:r>
            <a:r>
              <a:rPr lang="pt-BR" sz="2000" dirty="0" smtClean="0"/>
              <a:t>NO </a:t>
            </a:r>
            <a:r>
              <a:rPr lang="pt-BR" sz="2000" dirty="0"/>
              <a:t>MERCADO DE TRABALHO, </a:t>
            </a:r>
            <a:endParaRPr lang="pt-BR" sz="2000" dirty="0" smtClean="0"/>
          </a:p>
          <a:p>
            <a:pPr algn="just">
              <a:lnSpc>
                <a:spcPct val="90000"/>
              </a:lnSpc>
            </a:pPr>
            <a:r>
              <a:rPr lang="pt-BR" sz="2000" dirty="0"/>
              <a:t> </a:t>
            </a:r>
            <a:r>
              <a:rPr lang="pt-BR" sz="2000" dirty="0" smtClean="0"/>
              <a:t>            ENQUANTO </a:t>
            </a:r>
            <a:r>
              <a:rPr lang="pt-BR" sz="2000" dirty="0"/>
              <a:t>QUE NA </a:t>
            </a:r>
            <a:r>
              <a:rPr lang="pt-BR" sz="2000" dirty="0" smtClean="0"/>
              <a:t>ALEMANHA  ELA </a:t>
            </a:r>
            <a:r>
              <a:rPr lang="pt-BR" sz="2000" dirty="0"/>
              <a:t>ENCORAJA  AS MÃES </a:t>
            </a:r>
            <a:r>
              <a:rPr lang="pt-BR" sz="2000" dirty="0" smtClean="0"/>
              <a:t> A</a:t>
            </a:r>
          </a:p>
          <a:p>
            <a:pPr algn="just">
              <a:lnSpc>
                <a:spcPct val="90000"/>
              </a:lnSpc>
            </a:pPr>
            <a:r>
              <a:rPr lang="pt-BR" sz="2000" dirty="0"/>
              <a:t> </a:t>
            </a:r>
            <a:r>
              <a:rPr lang="pt-BR" sz="2000" dirty="0" smtClean="0"/>
              <a:t>            PERMANECEREM EM </a:t>
            </a:r>
            <a:r>
              <a:rPr lang="pt-BR" sz="2000" dirty="0"/>
              <a:t>CASA.</a:t>
            </a:r>
          </a:p>
          <a:p>
            <a:pPr algn="just">
              <a:lnSpc>
                <a:spcPct val="90000"/>
              </a:lnSpc>
            </a:pPr>
            <a:endParaRPr lang="pt-BR" sz="2000" dirty="0"/>
          </a:p>
          <a:p>
            <a:pPr algn="just">
              <a:lnSpc>
                <a:spcPct val="90000"/>
              </a:lnSpc>
            </a:pPr>
            <a:r>
              <a:rPr lang="pt-BR" sz="2000" b="1" dirty="0">
                <a:effectLst>
                  <a:outerShdw blurRad="38100" dist="38100" dir="2700000" algn="tl">
                    <a:srgbClr val="000000">
                      <a:alpha val="43137"/>
                    </a:srgbClr>
                  </a:outerShdw>
                </a:effectLst>
              </a:rPr>
              <a:t>EM SUMA, A POLÍTICA TRIBUTÁRIA PODE REFLETIR ELEMENTOS DA CULTURA NACIONAL E VALORES DA </a:t>
            </a:r>
            <a:r>
              <a:rPr lang="pt-BR" sz="2000" b="1" dirty="0" smtClean="0">
                <a:effectLst>
                  <a:outerShdw blurRad="38100" dist="38100" dir="2700000" algn="tl">
                    <a:srgbClr val="000000">
                      <a:alpha val="43137"/>
                    </a:srgbClr>
                  </a:outerShdw>
                </a:effectLst>
              </a:rPr>
              <a:t>SOCIEDADE, ALÉM DE </a:t>
            </a:r>
            <a:r>
              <a:rPr lang="pt-BR" sz="2000" b="1" dirty="0">
                <a:effectLst>
                  <a:outerShdw blurRad="38100" dist="38100" dir="2700000" algn="tl">
                    <a:srgbClr val="000000">
                      <a:alpha val="43137"/>
                    </a:srgbClr>
                  </a:outerShdw>
                </a:effectLst>
              </a:rPr>
              <a:t>EQUIDADE </a:t>
            </a:r>
            <a:r>
              <a:rPr lang="pt-BR" sz="2000" b="1" dirty="0" smtClean="0">
                <a:effectLst>
                  <a:outerShdw blurRad="38100" dist="38100" dir="2700000" algn="tl">
                    <a:srgbClr val="000000">
                      <a:alpha val="43137"/>
                    </a:srgbClr>
                  </a:outerShdw>
                </a:effectLst>
              </a:rPr>
              <a:t>E INDIVIDUALIDADE</a:t>
            </a:r>
            <a:r>
              <a:rPr lang="pt-BR" sz="2000" b="1" dirty="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r>
              <a:rPr lang="pt-BR" sz="2000" b="1" dirty="0" smtClean="0">
                <a:effectLst>
                  <a:outerShdw blurRad="38100" dist="38100" dir="2700000" algn="tl">
                    <a:srgbClr val="000000">
                      <a:alpha val="43137"/>
                    </a:srgbClr>
                  </a:outerShdw>
                </a:effectLst>
              </a:rPr>
              <a:t>EM SÍNTESE, AS FUNÇÕES DO SISTEMA TRIBUTÁRIO TEM SIDO IDENTIFICADAS COMO SENDO AS SEGUINTES:</a:t>
            </a:r>
          </a:p>
          <a:p>
            <a:endParaRPr lang="pt-BR" sz="2000" dirty="0" smtClean="0"/>
          </a:p>
          <a:p>
            <a:r>
              <a:rPr lang="pt-BR" sz="2000" b="1" dirty="0" smtClean="0">
                <a:effectLst>
                  <a:outerShdw blurRad="38100" dist="38100" dir="2700000" algn="tl">
                    <a:srgbClr val="000000">
                      <a:alpha val="43137"/>
                    </a:srgbClr>
                  </a:outerShdw>
                </a:effectLst>
              </a:rPr>
              <a:t>(1) </a:t>
            </a:r>
            <a:r>
              <a:rPr lang="pt-BR" sz="2000" b="1" u="sng" dirty="0" smtClean="0">
                <a:effectLst>
                  <a:outerShdw blurRad="38100" dist="38100" dir="2700000" algn="tl">
                    <a:srgbClr val="000000">
                      <a:alpha val="43137"/>
                    </a:srgbClr>
                  </a:outerShdw>
                </a:effectLst>
              </a:rPr>
              <a:t>TRADICIONAL OU PRIMÁRIA</a:t>
            </a:r>
            <a:r>
              <a:rPr lang="pt-BR" sz="2000" b="1" dirty="0" smtClean="0">
                <a:effectLst>
                  <a:outerShdw blurRad="38100" dist="38100" dir="2700000" algn="tl">
                    <a:srgbClr val="000000">
                      <a:alpha val="43137"/>
                    </a:srgbClr>
                  </a:outerShdw>
                </a:effectLst>
              </a:rPr>
              <a:t>:</a:t>
            </a:r>
            <a:r>
              <a:rPr lang="pt-BR" sz="2000" dirty="0" smtClean="0"/>
              <a:t> A FUNÇÃO PRIMÁRIA DOS TRIBUTOS É A DE GERAR RECEITA AO GOVERNO PARA FINANCIAR AS DESPESAS PÚBLICAS;</a:t>
            </a:r>
          </a:p>
          <a:p>
            <a:endParaRPr lang="pt-BR" sz="2000" dirty="0"/>
          </a:p>
          <a:p>
            <a:r>
              <a:rPr lang="pt-BR" sz="2000" b="1" dirty="0" smtClean="0">
                <a:effectLst>
                  <a:outerShdw blurRad="38100" dist="38100" dir="2700000" algn="tl">
                    <a:srgbClr val="000000">
                      <a:alpha val="43137"/>
                    </a:srgbClr>
                  </a:outerShdw>
                </a:effectLst>
              </a:rPr>
              <a:t>(2) </a:t>
            </a:r>
            <a:r>
              <a:rPr lang="pt-BR" sz="2000" b="1" u="sng" dirty="0" smtClean="0">
                <a:effectLst>
                  <a:outerShdw blurRad="38100" dist="38100" dir="2700000" algn="tl">
                    <a:srgbClr val="000000">
                      <a:alpha val="43137"/>
                    </a:srgbClr>
                  </a:outerShdw>
                </a:effectLst>
              </a:rPr>
              <a:t>ALOCAÇÃO</a:t>
            </a:r>
            <a:r>
              <a:rPr lang="pt-BR" sz="2000" b="1" dirty="0" smtClean="0">
                <a:effectLst>
                  <a:outerShdw blurRad="38100" dist="38100" dir="2700000" algn="tl">
                    <a:srgbClr val="000000">
                      <a:alpha val="43137"/>
                    </a:srgbClr>
                  </a:outerShdw>
                </a:effectLst>
              </a:rPr>
              <a:t>:</a:t>
            </a:r>
            <a:r>
              <a:rPr lang="pt-BR" sz="2000" dirty="0" smtClean="0"/>
              <a:t> A TRIBUTAÇÃO AFETA OS PREÇOS RELATIVOS , CRIA DISTORÇÕES E,ASSIM, AFETA A ALOCAÇÃO DE RECURSOS EM DETRIMENTO DA EFCIÊNCIA ECONÔMICA;</a:t>
            </a:r>
          </a:p>
          <a:p>
            <a:endParaRPr lang="pt-BR" sz="2000" dirty="0"/>
          </a:p>
          <a:p>
            <a:r>
              <a:rPr lang="pt-BR" sz="2000" b="1" dirty="0" smtClean="0">
                <a:effectLst>
                  <a:outerShdw blurRad="38100" dist="38100" dir="2700000" algn="tl">
                    <a:srgbClr val="000000">
                      <a:alpha val="43137"/>
                    </a:srgbClr>
                  </a:outerShdw>
                </a:effectLst>
              </a:rPr>
              <a:t>(3) </a:t>
            </a:r>
            <a:r>
              <a:rPr lang="pt-BR" sz="2000" b="1" u="sng" dirty="0" smtClean="0">
                <a:effectLst>
                  <a:outerShdw blurRad="38100" dist="38100" dir="2700000" algn="tl">
                    <a:srgbClr val="000000">
                      <a:alpha val="43137"/>
                    </a:srgbClr>
                  </a:outerShdw>
                </a:effectLst>
              </a:rPr>
              <a:t>DISTRIBUIÇÃO</a:t>
            </a:r>
            <a:r>
              <a:rPr lang="pt-BR" sz="2000" b="1" dirty="0" smtClean="0">
                <a:effectLst>
                  <a:outerShdw blurRad="38100" dist="38100" dir="2700000" algn="tl">
                    <a:srgbClr val="000000">
                      <a:alpha val="43137"/>
                    </a:srgbClr>
                  </a:outerShdw>
                </a:effectLst>
              </a:rPr>
              <a:t>:</a:t>
            </a:r>
            <a:r>
              <a:rPr lang="pt-BR" sz="2000" dirty="0" smtClean="0"/>
              <a:t> OS TRIBUTOS PODEM SER INSTRUMENTO DE ALTERAÇÃO DA DISTRIBUIÇÃO DE RENDA E RIQUEZA NA SOCIEDADE;</a:t>
            </a:r>
          </a:p>
          <a:p>
            <a:endParaRPr lang="pt-BR" sz="2000" dirty="0"/>
          </a:p>
          <a:p>
            <a:r>
              <a:rPr lang="pt-BR" sz="2000" b="1" dirty="0" smtClean="0">
                <a:effectLst>
                  <a:outerShdw blurRad="38100" dist="38100" dir="2700000" algn="tl">
                    <a:srgbClr val="000000">
                      <a:alpha val="43137"/>
                    </a:srgbClr>
                  </a:outerShdw>
                </a:effectLst>
              </a:rPr>
              <a:t>(4) </a:t>
            </a:r>
            <a:r>
              <a:rPr lang="pt-BR" sz="2000" b="1" u="sng" dirty="0" smtClean="0">
                <a:effectLst>
                  <a:outerShdw blurRad="38100" dist="38100" dir="2700000" algn="tl">
                    <a:srgbClr val="000000">
                      <a:alpha val="43137"/>
                    </a:srgbClr>
                  </a:outerShdw>
                </a:effectLst>
              </a:rPr>
              <a:t>ESTABILIZAÇÃO</a:t>
            </a:r>
            <a:r>
              <a:rPr lang="pt-BR" sz="2000" b="1" dirty="0" smtClean="0">
                <a:effectLst>
                  <a:outerShdw blurRad="38100" dist="38100" dir="2700000" algn="tl">
                    <a:srgbClr val="000000">
                      <a:alpha val="43137"/>
                    </a:srgbClr>
                  </a:outerShdw>
                </a:effectLst>
              </a:rPr>
              <a:t>:</a:t>
            </a:r>
            <a:r>
              <a:rPr lang="pt-BR" sz="2000" dirty="0" smtClean="0"/>
              <a:t> A POLÍTICA TRIBUTÁRIA PODE SER UTILIZADA PARA SUAVIZAR OS CICLOS ECONÔMICOS. ESSE RESULTADO, EM PARTE, É ALCANÇADO VIA OS ESTABILIZADORES AUTOMÁTICOS QUE OCORRE COM ALÍQUOTAS CONSTANTES E BASES TRIBUTÁRIAS SENDO ENDOGENAMENTE (E CONTRA CICLICAMENTE) AJUSTADAS NO CICLO ECONÔMICO. MAS, TAMBÉM, PODE SER RESULTADO DE DECISÕES DISCRICIONÁRIAS (CONTRA-CÍCLICAS OU NÃO) DE ALTERAÇÃO DE ALÍQUOTAS (E BASES) FRENTE ÀS FLUTUAÇÕES NO CICLO ECONÔMICO.</a:t>
            </a:r>
          </a:p>
          <a:p>
            <a:endParaRPr lang="pt-BR" sz="2000" dirty="0"/>
          </a:p>
          <a:p>
            <a:pPr algn="just"/>
            <a:r>
              <a:rPr lang="pt-BR" sz="2000" b="1" dirty="0" smtClean="0">
                <a:effectLst>
                  <a:outerShdw blurRad="38100" dist="38100" dir="2700000" algn="tl">
                    <a:srgbClr val="000000">
                      <a:alpha val="43137"/>
                    </a:srgbClr>
                  </a:outerShdw>
                </a:effectLst>
              </a:rPr>
              <a:t>(5) </a:t>
            </a:r>
            <a:r>
              <a:rPr lang="pt-BR" sz="2000" b="1" u="sng" dirty="0" smtClean="0">
                <a:effectLst>
                  <a:outerShdw blurRad="38100" dist="38100" dir="2700000" algn="tl">
                    <a:srgbClr val="000000">
                      <a:alpha val="43137"/>
                    </a:srgbClr>
                  </a:outerShdw>
                </a:effectLst>
              </a:rPr>
              <a:t>PROTEÇÃO AMBIENTAL</a:t>
            </a:r>
            <a:r>
              <a:rPr lang="pt-BR" sz="2000" dirty="0" smtClean="0"/>
              <a:t> (PODE SER ENTENDIDA COMO UMA SUB-FUNÇÃO DA FUNÇÃO DE ALOCAÇÃO DE RECURSOS NA ECONOMIA)  </a:t>
            </a:r>
          </a:p>
          <a:p>
            <a:pPr algn="just"/>
            <a:endParaRPr lang="pt-BR" sz="2000" dirty="0"/>
          </a:p>
          <a:p>
            <a:pPr algn="just"/>
            <a:r>
              <a:rPr lang="pt-BR" sz="2000" b="1" dirty="0" smtClean="0">
                <a:effectLst>
                  <a:outerShdw blurRad="38100" dist="38100" dir="2700000" algn="tl">
                    <a:srgbClr val="000000">
                      <a:alpha val="43137"/>
                    </a:srgbClr>
                  </a:outerShdw>
                </a:effectLst>
              </a:rPr>
              <a:t>(6) </a:t>
            </a:r>
            <a:r>
              <a:rPr lang="pt-BR" sz="2000" b="1" u="sng" dirty="0" smtClean="0">
                <a:effectLst>
                  <a:outerShdw blurRad="38100" dist="38100" dir="2700000" algn="tl">
                    <a:srgbClr val="000000">
                      <a:alpha val="43137"/>
                    </a:srgbClr>
                  </a:outerShdw>
                </a:effectLst>
              </a:rPr>
              <a:t>INDUÇÃO DE COMPORTAMENTOS DESEJADOS</a:t>
            </a:r>
            <a:r>
              <a:rPr lang="pt-BR" sz="2000" dirty="0"/>
              <a:t> (PODE SER ENTENDIDA COMO UMA SUB-FUNÇÃO DA FUNÇAÕ DE ALOCAÇÃO DE RECURSOS NA ECONOMIA)</a:t>
            </a:r>
            <a:endParaRPr lang="pt-BR" sz="2000" b="1" u="sng" dirty="0" smtClean="0">
              <a:effectLst>
                <a:outerShdw blurRad="38100" dist="38100" dir="2700000" algn="tl">
                  <a:srgbClr val="000000">
                    <a:alpha val="43137"/>
                  </a:srgbClr>
                </a:outerShdw>
              </a:effectLst>
            </a:endParaRPr>
          </a:p>
          <a:p>
            <a:endParaRPr lang="pt-BR" sz="2000" dirty="0" smtClean="0"/>
          </a:p>
          <a:p>
            <a:pPr algn="just"/>
            <a:r>
              <a:rPr lang="pt-BR" sz="2000" b="1" dirty="0" smtClean="0">
                <a:effectLst>
                  <a:outerShdw blurRad="38100" dist="38100" dir="2700000" algn="tl">
                    <a:srgbClr val="000000">
                      <a:alpha val="43137"/>
                    </a:srgbClr>
                  </a:outerShdw>
                </a:effectLst>
              </a:rPr>
              <a:t>NOTE-SE QUE MUITO DESSAS FUNÇÕES ESTÃO INTER-CONECTADAS E DÃO SURGIMENTO A VÁRIOS TIPOS DE DILEMAS NA POLÍTICA TRIBUTÁRIA. </a:t>
            </a:r>
            <a:endParaRPr lang="pt-BR"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8828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0" y="0"/>
            <a:ext cx="9144000" cy="6858000"/>
          </a:xfrm>
        </p:spPr>
        <p:txBody>
          <a:bodyPr>
            <a:normAutofit/>
          </a:bodyPr>
          <a:lstStyle/>
          <a:p>
            <a:pPr>
              <a:lnSpc>
                <a:spcPct val="90000"/>
              </a:lnSpc>
            </a:pPr>
            <a:r>
              <a:rPr lang="pt-BR" sz="1800" b="1" u="sng" dirty="0" smtClean="0">
                <a:effectLst>
                  <a:outerShdw blurRad="38100" dist="38100" dir="2700000" algn="tl">
                    <a:srgbClr val="000000">
                      <a:alpha val="43137"/>
                    </a:srgbClr>
                  </a:outerShdw>
                </a:effectLst>
              </a:rPr>
              <a:t>OBSERVAÇÕES ADICIONAIS</a:t>
            </a:r>
            <a:r>
              <a:rPr lang="pt-BR" sz="1800" b="1" dirty="0" smtClean="0">
                <a:effectLst>
                  <a:outerShdw blurRad="38100" dist="38100" dir="2700000" algn="tl">
                    <a:srgbClr val="000000">
                      <a:alpha val="43137"/>
                    </a:srgbClr>
                  </a:outerShdw>
                </a:effectLst>
              </a:rPr>
              <a:t>:</a:t>
            </a:r>
          </a:p>
          <a:p>
            <a:pPr algn="just">
              <a:lnSpc>
                <a:spcPct val="90000"/>
              </a:lnSpc>
            </a:pPr>
            <a:r>
              <a:rPr lang="pt-BR" sz="1800" b="1" dirty="0" smtClean="0"/>
              <a:t>O </a:t>
            </a:r>
            <a:r>
              <a:rPr lang="pt-BR" sz="1800" b="1" dirty="0"/>
              <a:t>COMPORTAMENTO FREE-RIDER É UM MOTIVO CENTRAL DE PORQUE A TRIBUTAÇÃO É COMPULSÓRIA.</a:t>
            </a:r>
          </a:p>
          <a:p>
            <a:pPr algn="just">
              <a:lnSpc>
                <a:spcPct val="90000"/>
              </a:lnSpc>
            </a:pPr>
            <a:endParaRPr lang="pt-BR" sz="1800" b="1" dirty="0"/>
          </a:p>
          <a:p>
            <a:pPr algn="just">
              <a:lnSpc>
                <a:spcPct val="90000"/>
              </a:lnSpc>
            </a:pPr>
            <a:r>
              <a:rPr lang="pt-BR" sz="1800" dirty="0"/>
              <a:t>OS TRIBUTOS TEM  EXISTIDO DESDE QUE TEM HAVIDO GOVERNOS ORGANIZADOS. TODAVIA, </a:t>
            </a:r>
            <a:r>
              <a:rPr lang="pt-BR" sz="1800" b="1" dirty="0"/>
              <a:t>EXISTEM DUAS DISTINÇÕES ENTRE OS TRIBUTOS DE TEMPOS MAIS ANTIGOS E OS TRIBUTOS MODERNOS:</a:t>
            </a:r>
          </a:p>
          <a:p>
            <a:pPr>
              <a:lnSpc>
                <a:spcPct val="90000"/>
              </a:lnSpc>
            </a:pPr>
            <a:endParaRPr lang="pt-BR" sz="1800" b="1" dirty="0"/>
          </a:p>
          <a:p>
            <a:pPr>
              <a:lnSpc>
                <a:spcPct val="90000"/>
              </a:lnSpc>
            </a:pPr>
            <a:r>
              <a:rPr lang="pt-BR" sz="1800" dirty="0"/>
              <a:t>              </a:t>
            </a:r>
            <a:r>
              <a:rPr lang="pt-BR" sz="1800" b="1" dirty="0">
                <a:effectLst>
                  <a:outerShdw blurRad="38100" dist="38100" dir="2700000" algn="tl">
                    <a:srgbClr val="000000">
                      <a:alpha val="43137"/>
                    </a:srgbClr>
                  </a:outerShdw>
                </a:effectLst>
              </a:rPr>
              <a:t>EM TEMPOS MAIS ANTIGOS (ERA FEUDAL)</a:t>
            </a:r>
            <a:r>
              <a:rPr lang="pt-BR" sz="1800" dirty="0"/>
              <a:t> </a:t>
            </a:r>
            <a:r>
              <a:rPr lang="pt-BR" sz="1800" u="sng" dirty="0">
                <a:effectLst>
                  <a:outerShdw blurRad="38100" dist="38100" dir="2700000" algn="tl">
                    <a:srgbClr val="000000">
                      <a:alpha val="43137"/>
                    </a:srgbClr>
                  </a:outerShdw>
                </a:effectLst>
              </a:rPr>
              <a:t>NÃO ERA PERMITIDO </a:t>
            </a:r>
            <a:r>
              <a:rPr lang="pt-BR" sz="1800" u="sng" dirty="0" smtClean="0">
                <a:effectLst>
                  <a:outerShdw blurRad="38100" dist="38100" dir="2700000" algn="tl">
                    <a:srgbClr val="000000">
                      <a:alpha val="43137"/>
                    </a:srgbClr>
                  </a:outerShdw>
                </a:effectLst>
              </a:rPr>
              <a:t>AOS </a:t>
            </a:r>
            <a:r>
              <a:rPr lang="pt-BR" sz="1800" u="sng" dirty="0">
                <a:effectLst>
                  <a:outerShdw blurRad="38100" dist="38100" dir="2700000" algn="tl">
                    <a:srgbClr val="000000">
                      <a:alpha val="43137"/>
                    </a:srgbClr>
                  </a:outerShdw>
                </a:effectLst>
              </a:rPr>
              <a:t>INDIVÍDUOS</a:t>
            </a:r>
            <a:r>
              <a:rPr lang="pt-BR" sz="1800" dirty="0"/>
              <a:t> </a:t>
            </a:r>
            <a:endParaRPr lang="pt-BR" sz="1800" dirty="0" smtClean="0"/>
          </a:p>
          <a:p>
            <a:pPr>
              <a:lnSpc>
                <a:spcPct val="90000"/>
              </a:lnSpc>
            </a:pPr>
            <a:r>
              <a:rPr lang="pt-BR" sz="1800" dirty="0"/>
              <a:t> </a:t>
            </a:r>
            <a:r>
              <a:rPr lang="pt-BR" sz="1800" dirty="0" smtClean="0"/>
              <a:t>             </a:t>
            </a:r>
            <a:r>
              <a:rPr lang="pt-BR" sz="1800" u="sng" dirty="0" smtClean="0">
                <a:effectLst>
                  <a:outerShdw blurRad="38100" dist="38100" dir="2700000" algn="tl">
                    <a:srgbClr val="000000">
                      <a:alpha val="43137"/>
                    </a:srgbClr>
                  </a:outerShdw>
                </a:effectLst>
              </a:rPr>
              <a:t>ESCOLHER </a:t>
            </a:r>
            <a:r>
              <a:rPr lang="pt-BR" sz="1800" u="sng" dirty="0">
                <a:effectLst>
                  <a:outerShdw blurRad="38100" dist="38100" dir="2700000" algn="tl">
                    <a:srgbClr val="000000">
                      <a:alpha val="43137"/>
                    </a:srgbClr>
                  </a:outerShdw>
                </a:effectLst>
              </a:rPr>
              <a:t>LIVREMENTE ONDE </a:t>
            </a:r>
            <a:r>
              <a:rPr lang="pt-BR" sz="1800" u="sng" dirty="0" smtClean="0">
                <a:effectLst>
                  <a:outerShdw blurRad="38100" dist="38100" dir="2700000" algn="tl">
                    <a:srgbClr val="000000">
                      <a:alpha val="43137"/>
                    </a:srgbClr>
                  </a:outerShdw>
                </a:effectLst>
              </a:rPr>
              <a:t>DESEJASSEM VIVER</a:t>
            </a:r>
            <a:r>
              <a:rPr lang="pt-BR" sz="1800" dirty="0" smtClean="0">
                <a:effectLst>
                  <a:outerShdw blurRad="38100" dist="38100" dir="2700000" algn="tl">
                    <a:srgbClr val="000000">
                      <a:alpha val="43137"/>
                    </a:srgbClr>
                  </a:outerShdw>
                </a:effectLst>
              </a:rPr>
              <a:t> </a:t>
            </a:r>
            <a:r>
              <a:rPr lang="pt-BR" sz="1800" dirty="0" smtClean="0"/>
              <a:t>SEM </a:t>
            </a:r>
            <a:r>
              <a:rPr lang="pt-BR" sz="1800" dirty="0"/>
              <a:t>PERMISSÃO DO “SENHOR </a:t>
            </a:r>
            <a:endParaRPr lang="pt-BR" sz="1800" dirty="0" smtClean="0"/>
          </a:p>
          <a:p>
            <a:pPr>
              <a:lnSpc>
                <a:spcPct val="90000"/>
              </a:lnSpc>
            </a:pPr>
            <a:r>
              <a:rPr lang="pt-BR" sz="1800" dirty="0"/>
              <a:t> </a:t>
            </a:r>
            <a:r>
              <a:rPr lang="pt-BR" sz="1800" dirty="0" smtClean="0"/>
              <a:t>             FEUDAL</a:t>
            </a:r>
            <a:r>
              <a:rPr lang="pt-BR" sz="1800" dirty="0"/>
              <a:t>”. </a:t>
            </a:r>
            <a:r>
              <a:rPr lang="pt-BR" sz="1800" b="1" i="1" dirty="0">
                <a:effectLst>
                  <a:outerShdw blurRad="38100" dist="38100" dir="2700000" algn="tl">
                    <a:srgbClr val="000000">
                      <a:alpha val="43137"/>
                    </a:srgbClr>
                  </a:outerShdw>
                </a:effectLst>
              </a:rPr>
              <a:t>A LIBERDADE DE </a:t>
            </a:r>
            <a:r>
              <a:rPr lang="pt-BR" sz="1800" b="1" i="1" dirty="0" smtClean="0">
                <a:effectLst>
                  <a:outerShdw blurRad="38100" dist="38100" dir="2700000" algn="tl">
                    <a:srgbClr val="000000">
                      <a:alpha val="43137"/>
                    </a:srgbClr>
                  </a:outerShdw>
                </a:effectLst>
              </a:rPr>
              <a:t>ESCOLHA </a:t>
            </a:r>
            <a:r>
              <a:rPr lang="pt-BR" sz="1800" b="1" i="1" dirty="0">
                <a:effectLst>
                  <a:outerShdw blurRad="38100" dist="38100" dir="2700000" algn="tl">
                    <a:srgbClr val="000000">
                      <a:alpha val="43137"/>
                    </a:srgbClr>
                  </a:outerShdw>
                </a:effectLst>
              </a:rPr>
              <a:t>SOBRE A JURISDIÇÃO (TRIBUTÁRIA) QUE OS </a:t>
            </a:r>
            <a:endParaRPr lang="pt-BR" sz="1800" b="1" i="1" dirty="0" smtClean="0">
              <a:effectLst>
                <a:outerShdw blurRad="38100" dist="38100" dir="2700000" algn="tl">
                  <a:srgbClr val="000000">
                    <a:alpha val="43137"/>
                  </a:srgbClr>
                </a:outerShdw>
              </a:effectLst>
            </a:endParaRPr>
          </a:p>
          <a:p>
            <a:pPr>
              <a:lnSpc>
                <a:spcPct val="90000"/>
              </a:lnSpc>
            </a:pPr>
            <a:r>
              <a:rPr lang="pt-BR" sz="1800" b="1" i="1" dirty="0">
                <a:effectLst>
                  <a:outerShdw blurRad="38100" dist="38100" dir="2700000" algn="tl">
                    <a:srgbClr val="000000">
                      <a:alpha val="43137"/>
                    </a:srgbClr>
                  </a:outerShdw>
                </a:effectLst>
              </a:rPr>
              <a:t> </a:t>
            </a:r>
            <a:r>
              <a:rPr lang="pt-BR" sz="1800" b="1" i="1" dirty="0" smtClean="0">
                <a:effectLst>
                  <a:outerShdw blurRad="38100" dist="38100" dir="2700000" algn="tl">
                    <a:srgbClr val="000000">
                      <a:alpha val="43137"/>
                    </a:srgbClr>
                  </a:outerShdw>
                </a:effectLst>
              </a:rPr>
              <a:t>            TEMPOS MODERNOS </a:t>
            </a:r>
            <a:r>
              <a:rPr lang="pt-BR" sz="1800" b="1" i="1" dirty="0">
                <a:effectLst>
                  <a:outerShdw blurRad="38100" dist="38100" dir="2700000" algn="tl">
                    <a:srgbClr val="000000">
                      <a:alpha val="43137"/>
                    </a:srgbClr>
                  </a:outerShdw>
                </a:effectLst>
              </a:rPr>
              <a:t>PERMITEM AOS INDIVÍDUOS, IMPÕE UMA DISTINÇÃO </a:t>
            </a:r>
            <a:endParaRPr lang="pt-BR" sz="1800" b="1" i="1" dirty="0" smtClean="0">
              <a:effectLst>
                <a:outerShdw blurRad="38100" dist="38100" dir="2700000" algn="tl">
                  <a:srgbClr val="000000">
                    <a:alpha val="43137"/>
                  </a:srgbClr>
                </a:outerShdw>
              </a:effectLst>
            </a:endParaRPr>
          </a:p>
          <a:p>
            <a:pPr>
              <a:lnSpc>
                <a:spcPct val="90000"/>
              </a:lnSpc>
            </a:pPr>
            <a:r>
              <a:rPr lang="pt-BR" sz="1800" b="1" i="1" dirty="0">
                <a:effectLst>
                  <a:outerShdw blurRad="38100" dist="38100" dir="2700000" algn="tl">
                    <a:srgbClr val="000000">
                      <a:alpha val="43137"/>
                    </a:srgbClr>
                  </a:outerShdw>
                </a:effectLst>
              </a:rPr>
              <a:t> </a:t>
            </a:r>
            <a:r>
              <a:rPr lang="pt-BR" sz="1800" b="1" i="1" dirty="0" smtClean="0">
                <a:effectLst>
                  <a:outerShdw blurRad="38100" dist="38100" dir="2700000" algn="tl">
                    <a:srgbClr val="000000">
                      <a:alpha val="43137"/>
                    </a:srgbClr>
                  </a:outerShdw>
                </a:effectLst>
              </a:rPr>
              <a:t>            CRÍTICA ENTRE </a:t>
            </a:r>
            <a:r>
              <a:rPr lang="pt-BR" sz="1800" b="1" i="1" dirty="0">
                <a:effectLst>
                  <a:outerShdw blurRad="38100" dist="38100" dir="2700000" algn="tl">
                    <a:srgbClr val="000000">
                      <a:alpha val="43137"/>
                    </a:srgbClr>
                  </a:outerShdw>
                </a:effectLst>
              </a:rPr>
              <a:t>A TRIBUTAÇÃO MODERNA E A MAIS </a:t>
            </a:r>
            <a:r>
              <a:rPr lang="pt-BR" sz="1800" b="1" i="1" dirty="0" smtClean="0">
                <a:effectLst>
                  <a:outerShdw blurRad="38100" dist="38100" dir="2700000" algn="tl">
                    <a:srgbClr val="000000">
                      <a:alpha val="43137"/>
                    </a:srgbClr>
                  </a:outerShdw>
                </a:effectLst>
              </a:rPr>
              <a:t>ANTIGA, POIS ELA </a:t>
            </a:r>
            <a:r>
              <a:rPr lang="pt-BR" sz="1800" b="1" i="1" dirty="0">
                <a:effectLst>
                  <a:outerShdw blurRad="38100" dist="38100" dir="2700000" algn="tl">
                    <a:srgbClr val="000000">
                      <a:alpha val="43137"/>
                    </a:srgbClr>
                  </a:outerShdw>
                </a:effectLst>
              </a:rPr>
              <a:t>LIMITA O </a:t>
            </a:r>
            <a:endParaRPr lang="pt-BR" sz="1800" b="1" i="1" dirty="0" smtClean="0">
              <a:effectLst>
                <a:outerShdw blurRad="38100" dist="38100" dir="2700000" algn="tl">
                  <a:srgbClr val="000000">
                    <a:alpha val="43137"/>
                  </a:srgbClr>
                </a:outerShdw>
              </a:effectLst>
            </a:endParaRPr>
          </a:p>
          <a:p>
            <a:pPr>
              <a:lnSpc>
                <a:spcPct val="90000"/>
              </a:lnSpc>
            </a:pPr>
            <a:r>
              <a:rPr lang="pt-BR" sz="1800" b="1" i="1" dirty="0">
                <a:effectLst>
                  <a:outerShdw blurRad="38100" dist="38100" dir="2700000" algn="tl">
                    <a:srgbClr val="000000">
                      <a:alpha val="43137"/>
                    </a:srgbClr>
                  </a:outerShdw>
                </a:effectLst>
              </a:rPr>
              <a:t> </a:t>
            </a:r>
            <a:r>
              <a:rPr lang="pt-BR" sz="1800" b="1" i="1" dirty="0" smtClean="0">
                <a:effectLst>
                  <a:outerShdw blurRad="38100" dist="38100" dir="2700000" algn="tl">
                    <a:srgbClr val="000000">
                      <a:alpha val="43137"/>
                    </a:srgbClr>
                  </a:outerShdw>
                </a:effectLst>
              </a:rPr>
              <a:t>            PODER DE TRIBUTAÇÃO DOS GOVERNOS NOS </a:t>
            </a:r>
            <a:r>
              <a:rPr lang="pt-BR" sz="1800" b="1" i="1" dirty="0">
                <a:effectLst>
                  <a:outerShdw blurRad="38100" dist="38100" dir="2700000" algn="tl">
                    <a:srgbClr val="000000">
                      <a:alpha val="43137"/>
                    </a:srgbClr>
                  </a:outerShdw>
                </a:effectLst>
              </a:rPr>
              <a:t>TEMPOS ATUAIS.</a:t>
            </a:r>
          </a:p>
          <a:p>
            <a:pPr>
              <a:lnSpc>
                <a:spcPct val="90000"/>
              </a:lnSpc>
            </a:pPr>
            <a:endParaRPr lang="pt-BR" sz="1800" dirty="0"/>
          </a:p>
          <a:p>
            <a:pPr>
              <a:lnSpc>
                <a:spcPct val="90000"/>
              </a:lnSpc>
            </a:pPr>
            <a:r>
              <a:rPr lang="pt-BR" sz="1800" dirty="0"/>
              <a:t>            </a:t>
            </a:r>
            <a:r>
              <a:rPr lang="pt-BR" sz="1800" b="1" dirty="0">
                <a:effectLst>
                  <a:outerShdw blurRad="38100" dist="38100" dir="2700000" algn="tl">
                    <a:srgbClr val="000000">
                      <a:alpha val="43137"/>
                    </a:srgbClr>
                  </a:outerShdw>
                </a:effectLst>
              </a:rPr>
              <a:t>UMA SEGUNDA DISTINÇÃO ENTRE A TRIBUTAÇÃO MODERNA E </a:t>
            </a:r>
            <a:r>
              <a:rPr lang="pt-BR" sz="1800" b="1" dirty="0" smtClean="0">
                <a:effectLst>
                  <a:outerShdw blurRad="38100" dist="38100" dir="2700000" algn="tl">
                    <a:srgbClr val="000000">
                      <a:alpha val="43137"/>
                    </a:srgbClr>
                  </a:outerShdw>
                </a:effectLst>
              </a:rPr>
              <a:t>ANTIGA</a:t>
            </a:r>
            <a:r>
              <a:rPr lang="pt-BR" sz="1800" dirty="0" smtClean="0"/>
              <a:t> </a:t>
            </a:r>
            <a:r>
              <a:rPr lang="pt-BR" sz="1800" dirty="0"/>
              <a:t>ESTÁ NA </a:t>
            </a:r>
            <a:endParaRPr lang="pt-BR" sz="1800" dirty="0" smtClean="0"/>
          </a:p>
          <a:p>
            <a:pPr>
              <a:lnSpc>
                <a:spcPct val="90000"/>
              </a:lnSpc>
            </a:pPr>
            <a:r>
              <a:rPr lang="pt-BR" sz="1800" dirty="0"/>
              <a:t> </a:t>
            </a:r>
            <a:r>
              <a:rPr lang="pt-BR" sz="1800" dirty="0" smtClean="0"/>
              <a:t>           </a:t>
            </a:r>
            <a:r>
              <a:rPr lang="pt-BR" sz="1800" u="sng" dirty="0" smtClean="0">
                <a:effectLst>
                  <a:outerShdw blurRad="38100" dist="38100" dir="2700000" algn="tl">
                    <a:srgbClr val="000000">
                      <a:alpha val="43137"/>
                    </a:srgbClr>
                  </a:outerShdw>
                </a:effectLst>
              </a:rPr>
              <a:t>FORMA </a:t>
            </a:r>
            <a:r>
              <a:rPr lang="pt-BR" sz="1800" u="sng" dirty="0">
                <a:effectLst>
                  <a:outerShdw blurRad="38100" dist="38100" dir="2700000" algn="tl">
                    <a:srgbClr val="000000">
                      <a:alpha val="43137"/>
                    </a:srgbClr>
                  </a:outerShdw>
                </a:effectLst>
              </a:rPr>
              <a:t>DA COMPULSORIEDADE TRIBUTÁRIA</a:t>
            </a:r>
            <a:r>
              <a:rPr lang="pt-BR" sz="1800" dirty="0"/>
              <a:t>. </a:t>
            </a:r>
            <a:r>
              <a:rPr lang="pt-BR" sz="1800" i="1" dirty="0"/>
              <a:t>NO </a:t>
            </a:r>
            <a:r>
              <a:rPr lang="pt-BR" sz="1800" i="1" dirty="0" smtClean="0"/>
              <a:t>SISTEMA </a:t>
            </a:r>
            <a:r>
              <a:rPr lang="pt-BR" sz="1800" i="1" dirty="0"/>
              <a:t>FEUDAL OS INDIVÍDUOS </a:t>
            </a:r>
            <a:endParaRPr lang="pt-BR" sz="1800" i="1" dirty="0" smtClean="0"/>
          </a:p>
          <a:p>
            <a:pPr>
              <a:lnSpc>
                <a:spcPct val="90000"/>
              </a:lnSpc>
            </a:pPr>
            <a:r>
              <a:rPr lang="pt-BR" sz="1800" i="1" dirty="0"/>
              <a:t> </a:t>
            </a:r>
            <a:r>
              <a:rPr lang="pt-BR" sz="1800" i="1" dirty="0" smtClean="0"/>
              <a:t>           ERAM </a:t>
            </a:r>
            <a:r>
              <a:rPr lang="pt-BR" sz="1800" i="1" dirty="0"/>
              <a:t>OBRIGADOS A TRABALHAR </a:t>
            </a:r>
            <a:r>
              <a:rPr lang="pt-BR" sz="1800" i="1" dirty="0" smtClean="0"/>
              <a:t>CERTAS HORAS/DIAS </a:t>
            </a:r>
            <a:r>
              <a:rPr lang="pt-BR" sz="1800" i="1" dirty="0"/>
              <a:t>PARA O SENHOR FEUDAL. NA </a:t>
            </a:r>
            <a:endParaRPr lang="pt-BR" sz="1800" i="1" dirty="0" smtClean="0"/>
          </a:p>
          <a:p>
            <a:pPr>
              <a:lnSpc>
                <a:spcPct val="90000"/>
              </a:lnSpc>
            </a:pPr>
            <a:r>
              <a:rPr lang="pt-BR" sz="1800" i="1" dirty="0"/>
              <a:t> </a:t>
            </a:r>
            <a:r>
              <a:rPr lang="pt-BR" sz="1800" i="1" dirty="0" smtClean="0"/>
              <a:t>          TRIBUTAÇÃO MODERNA </a:t>
            </a:r>
            <a:r>
              <a:rPr lang="pt-BR" sz="1800" i="1" dirty="0"/>
              <a:t>OS INDIVÍDUOS SÃO OBRIGADOS A SOMENTE </a:t>
            </a:r>
            <a:endParaRPr lang="pt-BR" sz="1800" i="1" dirty="0" smtClean="0"/>
          </a:p>
          <a:p>
            <a:pPr>
              <a:lnSpc>
                <a:spcPct val="90000"/>
              </a:lnSpc>
            </a:pPr>
            <a:r>
              <a:rPr lang="pt-BR" sz="1800" i="1" dirty="0"/>
              <a:t> </a:t>
            </a:r>
            <a:r>
              <a:rPr lang="pt-BR" sz="1800" i="1" dirty="0" smtClean="0"/>
              <a:t>          COMPARTILHAR </a:t>
            </a:r>
            <a:r>
              <a:rPr lang="pt-BR" sz="1800" i="1" dirty="0"/>
              <a:t>COM O GOVERNO O QUE RECEBEM DE SEUS </a:t>
            </a:r>
            <a:r>
              <a:rPr lang="pt-BR" sz="1800" i="1" dirty="0" smtClean="0"/>
              <a:t>RENDIMENTOS</a:t>
            </a:r>
            <a:r>
              <a:rPr lang="pt-BR" sz="1800" dirty="0"/>
              <a:t>. </a:t>
            </a:r>
            <a:endParaRPr lang="pt-BR" sz="1800" dirty="0" smtClean="0"/>
          </a:p>
          <a:p>
            <a:pPr>
              <a:lnSpc>
                <a:spcPct val="90000"/>
              </a:lnSpc>
            </a:pPr>
            <a:r>
              <a:rPr lang="pt-BR" sz="1800" b="1" i="1" dirty="0" smtClean="0">
                <a:effectLst>
                  <a:outerShdw blurRad="38100" dist="38100" dir="2700000" algn="tl">
                    <a:srgbClr val="000000">
                      <a:alpha val="43137"/>
                    </a:srgbClr>
                  </a:outerShdw>
                </a:effectLst>
              </a:rPr>
              <a:t>           PORTANTO, O INDIVÍDUO PODE </a:t>
            </a:r>
            <a:r>
              <a:rPr lang="pt-BR" sz="1800" b="1" i="1" dirty="0">
                <a:effectLst>
                  <a:outerShdw blurRad="38100" dist="38100" dir="2700000" algn="tl">
                    <a:srgbClr val="000000">
                      <a:alpha val="43137"/>
                    </a:srgbClr>
                  </a:outerShdw>
                </a:effectLst>
              </a:rPr>
              <a:t>ESCOLHER </a:t>
            </a:r>
            <a:r>
              <a:rPr lang="pt-BR" sz="1800" b="1" i="1" dirty="0" smtClean="0">
                <a:effectLst>
                  <a:outerShdw blurRad="38100" dist="38100" dir="2700000" algn="tl">
                    <a:srgbClr val="000000">
                      <a:alpha val="43137"/>
                    </a:srgbClr>
                  </a:outerShdw>
                </a:effectLst>
              </a:rPr>
              <a:t> PAGAR  MENOS  IMPOSTOS  SE </a:t>
            </a:r>
          </a:p>
          <a:p>
            <a:pPr>
              <a:lnSpc>
                <a:spcPct val="90000"/>
              </a:lnSpc>
            </a:pPr>
            <a:r>
              <a:rPr lang="pt-BR" sz="1800" b="1" i="1" dirty="0">
                <a:effectLst>
                  <a:outerShdw blurRad="38100" dist="38100" dir="2700000" algn="tl">
                    <a:srgbClr val="000000">
                      <a:alpha val="43137"/>
                    </a:srgbClr>
                  </a:outerShdw>
                </a:effectLst>
              </a:rPr>
              <a:t> </a:t>
            </a:r>
            <a:r>
              <a:rPr lang="pt-BR" sz="1800" b="1" i="1" dirty="0" smtClean="0">
                <a:effectLst>
                  <a:outerShdw blurRad="38100" dist="38100" dir="2700000" algn="tl">
                    <a:srgbClr val="000000">
                      <a:alpha val="43137"/>
                    </a:srgbClr>
                  </a:outerShdw>
                </a:effectLst>
              </a:rPr>
              <a:t>          TRABALHAR  E  RECEBER  MENOS</a:t>
            </a:r>
            <a:r>
              <a:rPr lang="pt-BR" sz="1800" b="1" i="1" dirty="0">
                <a:effectLst>
                  <a:outerShdw blurRad="38100" dist="38100" dir="2700000" algn="tl">
                    <a:srgbClr val="000000">
                      <a:alpha val="43137"/>
                    </a:srgbClr>
                  </a:outerShdw>
                </a:effectLst>
              </a:rPr>
              <a:t>. </a:t>
            </a:r>
            <a:r>
              <a:rPr lang="pt-BR" sz="1800" b="1" i="1" dirty="0" smtClean="0">
                <a:effectLst>
                  <a:outerShdw blurRad="38100" dist="38100" dir="2700000" algn="tl">
                    <a:srgbClr val="000000">
                      <a:alpha val="43137"/>
                    </a:srgbClr>
                  </a:outerShdw>
                </a:effectLst>
              </a:rPr>
              <a:t>ISSO TAMBÉM LIMITA O PODER DE TRIBUTAÇÃO </a:t>
            </a:r>
          </a:p>
          <a:p>
            <a:pPr>
              <a:lnSpc>
                <a:spcPct val="90000"/>
              </a:lnSpc>
            </a:pPr>
            <a:r>
              <a:rPr lang="pt-BR" sz="1800" b="1" i="1" dirty="0">
                <a:effectLst>
                  <a:outerShdw blurRad="38100" dist="38100" dir="2700000" algn="tl">
                    <a:srgbClr val="000000">
                      <a:alpha val="43137"/>
                    </a:srgbClr>
                  </a:outerShdw>
                </a:effectLst>
              </a:rPr>
              <a:t> </a:t>
            </a:r>
            <a:r>
              <a:rPr lang="pt-BR" sz="1800" b="1" i="1" dirty="0" smtClean="0">
                <a:effectLst>
                  <a:outerShdw blurRad="38100" dist="38100" dir="2700000" algn="tl">
                    <a:srgbClr val="000000">
                      <a:alpha val="43137"/>
                    </a:srgbClr>
                  </a:outerShdw>
                </a:effectLst>
              </a:rPr>
              <a:t>          DOS GOVERNOS NOS TEMPOS ATUAIS.</a:t>
            </a:r>
            <a:endParaRPr lang="pt-BR" sz="1800" b="1"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27384"/>
            <a:ext cx="9036496" cy="504800"/>
          </a:xfrm>
        </p:spPr>
        <p:txBody>
          <a:bodyPr>
            <a:normAutofit fontScale="90000"/>
          </a:bodyPr>
          <a:lstStyle/>
          <a:p>
            <a:r>
              <a:rPr lang="pt-BR" sz="2800" b="1" u="sng" dirty="0">
                <a:effectLst>
                  <a:outerShdw blurRad="38100" dist="38100" dir="2700000" algn="tl">
                    <a:srgbClr val="000000">
                      <a:alpha val="43137"/>
                    </a:srgbClr>
                  </a:outerShdw>
                </a:effectLst>
              </a:rPr>
              <a:t>CARACTERÍSTICAS DESEJÁVEIS DE UM SISTEMA TRIBUTÁRIO</a:t>
            </a:r>
          </a:p>
        </p:txBody>
      </p:sp>
      <p:sp>
        <p:nvSpPr>
          <p:cNvPr id="6147" name="Rectangle 3"/>
          <p:cNvSpPr>
            <a:spLocks noGrp="1" noChangeArrowheads="1"/>
          </p:cNvSpPr>
          <p:nvPr>
            <p:ph type="body" idx="1"/>
          </p:nvPr>
        </p:nvSpPr>
        <p:spPr>
          <a:xfrm>
            <a:off x="0" y="476672"/>
            <a:ext cx="9144000" cy="6480720"/>
          </a:xfrm>
        </p:spPr>
        <p:txBody>
          <a:bodyPr>
            <a:normAutofit/>
          </a:bodyPr>
          <a:lstStyle/>
          <a:p>
            <a:pPr algn="just">
              <a:lnSpc>
                <a:spcPct val="80000"/>
              </a:lnSpc>
            </a:pPr>
            <a:r>
              <a:rPr lang="pt-BR" sz="2000" b="1" dirty="0">
                <a:effectLst>
                  <a:outerShdw blurRad="38100" dist="38100" dir="2700000" algn="tl">
                    <a:srgbClr val="000000">
                      <a:alpha val="43137"/>
                    </a:srgbClr>
                  </a:outerShdw>
                </a:effectLst>
              </a:rPr>
              <a:t>EXISTEM CINCO PROPRIEDADES DISTINTIVAS PARA UM BOM SISTEMA TRIBUTÁRIO</a:t>
            </a:r>
            <a:r>
              <a:rPr lang="pt-BR" sz="2000" b="1" dirty="0" smtClean="0">
                <a:effectLst>
                  <a:outerShdw blurRad="38100" dist="38100" dir="2700000" algn="tl">
                    <a:srgbClr val="000000">
                      <a:alpha val="43137"/>
                    </a:srgbClr>
                  </a:outerShdw>
                </a:effectLst>
              </a:rPr>
              <a:t>:</a:t>
            </a:r>
          </a:p>
          <a:p>
            <a:pPr algn="just">
              <a:lnSpc>
                <a:spcPct val="80000"/>
              </a:lnSpc>
            </a:pPr>
            <a:endParaRPr lang="pt-BR" sz="1600" b="1" dirty="0"/>
          </a:p>
          <a:p>
            <a:pPr algn="just">
              <a:lnSpc>
                <a:spcPct val="80000"/>
              </a:lnSpc>
            </a:pPr>
            <a:r>
              <a:rPr lang="pt-BR" sz="1600" b="1" dirty="0" smtClean="0">
                <a:effectLst>
                  <a:outerShdw blurRad="38100" dist="38100" dir="2700000" algn="tl">
                    <a:srgbClr val="000000">
                      <a:alpha val="43137"/>
                    </a:srgbClr>
                  </a:outerShdw>
                </a:effectLst>
              </a:rPr>
              <a:t>(1)  </a:t>
            </a:r>
            <a:r>
              <a:rPr lang="pt-BR" sz="1600" b="1" u="sng" dirty="0" smtClean="0">
                <a:effectLst>
                  <a:outerShdw blurRad="38100" dist="38100" dir="2700000" algn="tl">
                    <a:srgbClr val="000000">
                      <a:alpha val="43137"/>
                    </a:srgbClr>
                  </a:outerShdw>
                </a:effectLst>
              </a:rPr>
              <a:t>GERAÇÃO DE UMA ARRECADAÇÃO TRIBUTÁRIA SUFICIENTE E ESTÁVEL</a:t>
            </a:r>
          </a:p>
          <a:p>
            <a:pPr algn="just">
              <a:lnSpc>
                <a:spcPct val="80000"/>
              </a:lnSpc>
            </a:pPr>
            <a:endParaRPr lang="pt-BR" sz="1600" b="1" u="sng" dirty="0">
              <a:effectLst>
                <a:outerShdw blurRad="38100" dist="38100" dir="2700000" algn="tl">
                  <a:srgbClr val="000000">
                    <a:alpha val="43137"/>
                  </a:srgbClr>
                </a:outerShdw>
              </a:effectLst>
            </a:endParaRPr>
          </a:p>
          <a:p>
            <a:pPr algn="just">
              <a:lnSpc>
                <a:spcPct val="80000"/>
              </a:lnSpc>
            </a:pPr>
            <a:endParaRPr lang="pt-BR" sz="1600" b="1" dirty="0"/>
          </a:p>
          <a:p>
            <a:pPr algn="just">
              <a:lnSpc>
                <a:spcPct val="80000"/>
              </a:lnSpc>
            </a:pPr>
            <a:r>
              <a:rPr lang="pt-BR" sz="1600" b="1" dirty="0" smtClean="0">
                <a:effectLst>
                  <a:outerShdw blurRad="38100" dist="38100" dir="2700000" algn="tl">
                    <a:srgbClr val="000000">
                      <a:alpha val="43137"/>
                    </a:srgbClr>
                  </a:outerShdw>
                </a:effectLst>
              </a:rPr>
              <a:t>(2) </a:t>
            </a:r>
            <a:r>
              <a:rPr lang="pt-BR" sz="1600" b="1" u="sng" dirty="0">
                <a:effectLst>
                  <a:outerShdw blurRad="38100" dist="38100" dir="2700000" algn="tl">
                    <a:srgbClr val="000000">
                      <a:alpha val="43137"/>
                    </a:srgbClr>
                  </a:outerShdw>
                </a:effectLst>
              </a:rPr>
              <a:t>EFICIÊNCIA ECONÔMICA</a:t>
            </a:r>
            <a:r>
              <a:rPr lang="pt-BR" sz="1600" b="1" dirty="0">
                <a:effectLst>
                  <a:outerShdw blurRad="38100" dist="38100" dir="2700000" algn="tl">
                    <a:srgbClr val="000000">
                      <a:alpha val="43137"/>
                    </a:srgbClr>
                  </a:outerShdw>
                </a:effectLst>
              </a:rPr>
              <a:t>:</a:t>
            </a:r>
          </a:p>
          <a:p>
            <a:pPr algn="just">
              <a:lnSpc>
                <a:spcPct val="80000"/>
              </a:lnSpc>
            </a:pPr>
            <a:endParaRPr lang="pt-BR" sz="1600" b="1" dirty="0"/>
          </a:p>
          <a:p>
            <a:pPr algn="just">
              <a:lnSpc>
                <a:spcPct val="80000"/>
              </a:lnSpc>
            </a:pPr>
            <a:r>
              <a:rPr lang="pt-BR" sz="1600" b="1" dirty="0"/>
              <a:t>              </a:t>
            </a:r>
            <a:r>
              <a:rPr lang="pt-BR" sz="1600" dirty="0"/>
              <a:t>UM BOM SISTEMA TRIBUTÁRIO NÃO DEVERIA INTERFERIR COM A ALOCAÇÃO EFICIENTE </a:t>
            </a:r>
            <a:endParaRPr lang="pt-BR" sz="1600" dirty="0" smtClean="0"/>
          </a:p>
          <a:p>
            <a:pPr algn="just">
              <a:lnSpc>
                <a:spcPct val="80000"/>
              </a:lnSpc>
            </a:pPr>
            <a:r>
              <a:rPr lang="pt-BR" sz="1600" dirty="0"/>
              <a:t> </a:t>
            </a:r>
            <a:r>
              <a:rPr lang="pt-BR" sz="1600" dirty="0" smtClean="0"/>
              <a:t>             (PARETO) DE </a:t>
            </a:r>
            <a:r>
              <a:rPr lang="pt-BR" sz="1600" dirty="0"/>
              <a:t>RECURSOS NA ECONOMIA.</a:t>
            </a:r>
          </a:p>
          <a:p>
            <a:pPr algn="just">
              <a:lnSpc>
                <a:spcPct val="80000"/>
              </a:lnSpc>
            </a:pPr>
            <a:endParaRPr lang="pt-BR" sz="1600" dirty="0"/>
          </a:p>
          <a:p>
            <a:pPr algn="just">
              <a:lnSpc>
                <a:spcPct val="80000"/>
              </a:lnSpc>
            </a:pPr>
            <a:r>
              <a:rPr lang="pt-BR" sz="1600" dirty="0"/>
              <a:t>             VIMOS QUE UMA SITUAÇÃO DE EFICIÊNCIA-PARETO REQUER QUE OS </a:t>
            </a:r>
            <a:r>
              <a:rPr lang="pt-BR" sz="1600" dirty="0" smtClean="0"/>
              <a:t>PREÇOS </a:t>
            </a:r>
            <a:r>
              <a:rPr lang="pt-BR" sz="1600" dirty="0"/>
              <a:t>REFLITAM </a:t>
            </a:r>
            <a:r>
              <a:rPr lang="pt-BR" sz="1600" dirty="0" smtClean="0"/>
              <a:t> </a:t>
            </a:r>
            <a:r>
              <a:rPr lang="pt-BR" sz="1600" dirty="0"/>
              <a:t>OS </a:t>
            </a:r>
            <a:endParaRPr lang="pt-BR" sz="1600" dirty="0" smtClean="0"/>
          </a:p>
          <a:p>
            <a:pPr algn="just">
              <a:lnSpc>
                <a:spcPct val="80000"/>
              </a:lnSpc>
            </a:pPr>
            <a:r>
              <a:rPr lang="pt-BR" sz="1600" dirty="0"/>
              <a:t> </a:t>
            </a:r>
            <a:r>
              <a:rPr lang="pt-BR" sz="1600" dirty="0" smtClean="0"/>
              <a:t>            CUSTOS </a:t>
            </a:r>
            <a:r>
              <a:rPr lang="pt-BR" sz="1600" dirty="0"/>
              <a:t>MARGINAIS. ENTRETANTO, A MAIORIA DAS FORMAS DE TRIBUTAÇÃO IMPÕE </a:t>
            </a:r>
            <a:r>
              <a:rPr lang="pt-BR" sz="1600" dirty="0" smtClean="0"/>
              <a:t>UMA </a:t>
            </a:r>
          </a:p>
          <a:p>
            <a:pPr algn="just">
              <a:lnSpc>
                <a:spcPct val="80000"/>
              </a:lnSpc>
            </a:pPr>
            <a:r>
              <a:rPr lang="pt-BR" sz="1600" dirty="0"/>
              <a:t> </a:t>
            </a:r>
            <a:r>
              <a:rPr lang="pt-BR" sz="1600" dirty="0" smtClean="0"/>
              <a:t>            CUNHA </a:t>
            </a:r>
            <a:r>
              <a:rPr lang="pt-BR" sz="1600" dirty="0"/>
              <a:t>FISCAL ENTRE OS PREÇOS E OS CUSTOS MARGINAIS E, </a:t>
            </a:r>
            <a:r>
              <a:rPr lang="pt-BR" sz="1600" dirty="0" smtClean="0"/>
              <a:t>POR ISSO, </a:t>
            </a:r>
            <a:r>
              <a:rPr lang="pt-BR" sz="1600" dirty="0"/>
              <a:t>DISTORCEM A </a:t>
            </a:r>
            <a:r>
              <a:rPr lang="pt-BR" sz="1600" dirty="0" smtClean="0"/>
              <a:t> </a:t>
            </a:r>
          </a:p>
          <a:p>
            <a:pPr algn="just">
              <a:lnSpc>
                <a:spcPct val="80000"/>
              </a:lnSpc>
            </a:pPr>
            <a:r>
              <a:rPr lang="pt-BR" sz="1600" dirty="0"/>
              <a:t> </a:t>
            </a:r>
            <a:r>
              <a:rPr lang="pt-BR" sz="1600" dirty="0" smtClean="0"/>
              <a:t>            ALOCAÇÃO DE </a:t>
            </a:r>
            <a:r>
              <a:rPr lang="pt-BR" sz="1600" dirty="0"/>
              <a:t>RECURSOS PARA UMA SITUAÇÃO NÃO EFICIENTE-PARETO.</a:t>
            </a:r>
          </a:p>
          <a:p>
            <a:pPr algn="just">
              <a:lnSpc>
                <a:spcPct val="80000"/>
              </a:lnSpc>
            </a:pPr>
            <a:endParaRPr lang="pt-BR" sz="1600" dirty="0"/>
          </a:p>
          <a:p>
            <a:pPr algn="just">
              <a:lnSpc>
                <a:spcPct val="80000"/>
              </a:lnSpc>
            </a:pPr>
            <a:r>
              <a:rPr lang="pt-BR" sz="1600" dirty="0"/>
              <a:t>             AO AFETAR PREÇOS RELATIVOS PELA CUNHA FISCAL, A TRIBUTAÇÃO AFETA AS </a:t>
            </a:r>
            <a:r>
              <a:rPr lang="pt-BR" sz="1600" dirty="0" smtClean="0"/>
              <a:t>DECISÕES </a:t>
            </a:r>
          </a:p>
          <a:p>
            <a:pPr algn="just">
              <a:lnSpc>
                <a:spcPct val="80000"/>
              </a:lnSpc>
            </a:pPr>
            <a:r>
              <a:rPr lang="pt-BR" sz="1600" dirty="0"/>
              <a:t> </a:t>
            </a:r>
            <a:r>
              <a:rPr lang="pt-BR" sz="1600" dirty="0" smtClean="0"/>
              <a:t>            ECONÔMICAS </a:t>
            </a:r>
            <a:r>
              <a:rPr lang="pt-BR" sz="1600" dirty="0"/>
              <a:t>DOS INDIVÍDUOS E EMPRESAS, MORMENTE AS DECISÕES </a:t>
            </a:r>
            <a:r>
              <a:rPr lang="pt-BR" sz="1600" dirty="0" smtClean="0"/>
              <a:t>DE TRABALHO</a:t>
            </a:r>
            <a:r>
              <a:rPr lang="pt-BR" sz="1600" dirty="0"/>
              <a:t>, </a:t>
            </a:r>
            <a:endParaRPr lang="pt-BR" sz="1600" dirty="0" smtClean="0"/>
          </a:p>
          <a:p>
            <a:pPr algn="just">
              <a:lnSpc>
                <a:spcPct val="80000"/>
              </a:lnSpc>
            </a:pPr>
            <a:r>
              <a:rPr lang="pt-BR" sz="1600" dirty="0"/>
              <a:t> </a:t>
            </a:r>
            <a:r>
              <a:rPr lang="pt-BR" sz="1600" dirty="0" smtClean="0"/>
              <a:t>            CONSUMO-POUPANÇA</a:t>
            </a:r>
            <a:r>
              <a:rPr lang="pt-BR" sz="1600" dirty="0"/>
              <a:t>, INVESTIMENTO, EDUCAÇÃO, ALOCAÇÃO DE </a:t>
            </a:r>
            <a:r>
              <a:rPr lang="pt-BR" sz="1600" dirty="0" smtClean="0"/>
              <a:t>RECURSOS </a:t>
            </a:r>
            <a:r>
              <a:rPr lang="pt-BR" sz="1600" dirty="0"/>
              <a:t>EM </a:t>
            </a:r>
            <a:r>
              <a:rPr lang="pt-BR" sz="1600" dirty="0" err="1"/>
              <a:t>P&amp;D</a:t>
            </a:r>
            <a:r>
              <a:rPr lang="pt-BR" sz="1600" dirty="0"/>
              <a:t>, </a:t>
            </a:r>
            <a:endParaRPr lang="pt-BR" sz="1600" dirty="0" smtClean="0"/>
          </a:p>
          <a:p>
            <a:pPr algn="just">
              <a:lnSpc>
                <a:spcPct val="80000"/>
              </a:lnSpc>
            </a:pPr>
            <a:r>
              <a:rPr lang="pt-BR" sz="1600" dirty="0"/>
              <a:t> </a:t>
            </a:r>
            <a:r>
              <a:rPr lang="pt-BR" sz="1600" dirty="0" smtClean="0"/>
              <a:t>            ALOCAÇÃO </a:t>
            </a:r>
            <a:r>
              <a:rPr lang="pt-BR" sz="1600" dirty="0"/>
              <a:t>DE FUNDOS </a:t>
            </a:r>
            <a:r>
              <a:rPr lang="pt-BR" sz="1600" dirty="0" smtClean="0"/>
              <a:t>FINANCEIROS, ENTRE </a:t>
            </a:r>
            <a:r>
              <a:rPr lang="pt-BR" sz="1600" dirty="0"/>
              <a:t>OUTRAS DECISÕES. OU </a:t>
            </a:r>
            <a:r>
              <a:rPr lang="pt-BR" sz="1600" dirty="0" smtClean="0"/>
              <a:t>SEJA</a:t>
            </a:r>
            <a:r>
              <a:rPr lang="pt-BR" sz="1600" dirty="0"/>
              <a:t>, NÃO EXISTE DECISÃO </a:t>
            </a:r>
            <a:endParaRPr lang="pt-BR" sz="1600" dirty="0" smtClean="0"/>
          </a:p>
          <a:p>
            <a:pPr algn="just">
              <a:lnSpc>
                <a:spcPct val="80000"/>
              </a:lnSpc>
            </a:pPr>
            <a:r>
              <a:rPr lang="pt-BR" sz="1600" dirty="0"/>
              <a:t> </a:t>
            </a:r>
            <a:r>
              <a:rPr lang="pt-BR" sz="1600" dirty="0" smtClean="0"/>
              <a:t>            ECONÔMICA IMPORTANTE </a:t>
            </a:r>
            <a:r>
              <a:rPr lang="pt-BR" sz="1600" dirty="0"/>
              <a:t>QUE NÃO SEJA AFETADA </a:t>
            </a:r>
            <a:r>
              <a:rPr lang="pt-BR" sz="1600" dirty="0" smtClean="0"/>
              <a:t> PELA TRIBUTAÇÃO</a:t>
            </a:r>
            <a:r>
              <a:rPr lang="pt-BR" sz="1600" dirty="0"/>
              <a:t>. </a:t>
            </a:r>
            <a:r>
              <a:rPr lang="pt-BR" sz="1600" dirty="0" smtClean="0"/>
              <a:t>NOTE-SE, TODAVIA, QUE </a:t>
            </a:r>
          </a:p>
          <a:p>
            <a:pPr algn="just">
              <a:lnSpc>
                <a:spcPct val="80000"/>
              </a:lnSpc>
            </a:pPr>
            <a:r>
              <a:rPr lang="pt-BR" sz="1600" dirty="0"/>
              <a:t> </a:t>
            </a:r>
            <a:r>
              <a:rPr lang="pt-BR" sz="1600" dirty="0" smtClean="0"/>
              <a:t>            HÁ SOMENTE UM TIPO DE TRIBUTO QUE NÃO AFETA PREÇOS RELATIVOS: </a:t>
            </a:r>
            <a:r>
              <a:rPr lang="pt-BR" sz="1600" b="1" dirty="0" smtClean="0">
                <a:effectLst>
                  <a:outerShdw blurRad="38100" dist="38100" dir="2700000" algn="tl">
                    <a:srgbClr val="000000">
                      <a:alpha val="43137"/>
                    </a:srgbClr>
                  </a:outerShdw>
                </a:effectLst>
              </a:rPr>
              <a:t>TRIBUTO LUMP-SUM</a:t>
            </a:r>
            <a:r>
              <a:rPr lang="pt-BR" sz="1600" dirty="0" smtClean="0"/>
              <a:t>.</a:t>
            </a:r>
            <a:endParaRPr lang="pt-BR" sz="1600" dirty="0"/>
          </a:p>
          <a:p>
            <a:pPr algn="just">
              <a:lnSpc>
                <a:spcPct val="80000"/>
              </a:lnSpc>
            </a:pPr>
            <a:endParaRPr lang="pt-BR" sz="1600" dirty="0"/>
          </a:p>
          <a:p>
            <a:pPr algn="just">
              <a:lnSpc>
                <a:spcPct val="80000"/>
              </a:lnSpc>
            </a:pPr>
            <a:r>
              <a:rPr lang="pt-BR" sz="1600" b="1" dirty="0" smtClean="0">
                <a:effectLst>
                  <a:outerShdw blurRad="38100" dist="38100" dir="2700000" algn="tl">
                    <a:srgbClr val="000000">
                      <a:alpha val="43137"/>
                    </a:srgbClr>
                  </a:outerShdw>
                </a:effectLst>
              </a:rPr>
              <a:t>O </a:t>
            </a:r>
            <a:r>
              <a:rPr lang="pt-BR" sz="1600" b="1" dirty="0">
                <a:effectLst>
                  <a:outerShdw blurRad="38100" dist="38100" dir="2700000" algn="tl">
                    <a:srgbClr val="000000">
                      <a:alpha val="43137"/>
                    </a:srgbClr>
                  </a:outerShdw>
                </a:effectLst>
              </a:rPr>
              <a:t>PRINCÍPIO DE EFICÊNCIA ECONÔMICA DE UM </a:t>
            </a:r>
            <a:r>
              <a:rPr lang="pt-BR" sz="1600" b="1" dirty="0" smtClean="0">
                <a:effectLst>
                  <a:outerShdw blurRad="38100" dist="38100" dir="2700000" algn="tl">
                    <a:srgbClr val="000000">
                      <a:alpha val="43137"/>
                    </a:srgbClr>
                  </a:outerShdw>
                </a:effectLst>
              </a:rPr>
              <a:t>SISTEMA </a:t>
            </a:r>
            <a:r>
              <a:rPr lang="pt-BR" sz="1600" b="1" dirty="0">
                <a:effectLst>
                  <a:outerShdw blurRad="38100" dist="38100" dir="2700000" algn="tl">
                    <a:srgbClr val="000000">
                      <a:alpha val="43137"/>
                    </a:srgbClr>
                  </a:outerShdw>
                </a:effectLst>
              </a:rPr>
              <a:t>TRIBUTÁRIO SE TRADUZ </a:t>
            </a:r>
            <a:r>
              <a:rPr lang="pt-BR" sz="1600" b="1" dirty="0" smtClean="0">
                <a:effectLst>
                  <a:outerShdw blurRad="38100" dist="38100" dir="2700000" algn="tl">
                    <a:srgbClr val="000000">
                      <a:alpha val="43137"/>
                    </a:srgbClr>
                  </a:outerShdw>
                </a:effectLst>
              </a:rPr>
              <a:t> NO  PRINCÍPIO </a:t>
            </a:r>
            <a:r>
              <a:rPr lang="pt-BR" sz="1600" b="1" dirty="0">
                <a:effectLst>
                  <a:outerShdw blurRad="38100" dist="38100" dir="2700000" algn="tl">
                    <a:srgbClr val="000000">
                      <a:alpha val="43137"/>
                    </a:srgbClr>
                  </a:outerShdw>
                </a:effectLst>
              </a:rPr>
              <a:t>DE QUE, DADO UM NÍVEL DE ARRECADAÇÃO </a:t>
            </a:r>
            <a:r>
              <a:rPr lang="pt-BR" sz="1600" b="1" dirty="0" smtClean="0">
                <a:effectLst>
                  <a:outerShdw blurRad="38100" dist="38100" dir="2700000" algn="tl">
                    <a:srgbClr val="000000">
                      <a:alpha val="43137"/>
                    </a:srgbClr>
                  </a:outerShdw>
                </a:effectLst>
              </a:rPr>
              <a:t> QUE É NECESSÁRIO</a:t>
            </a:r>
            <a:r>
              <a:rPr lang="pt-BR" sz="1600" b="1" dirty="0">
                <a:effectLst>
                  <a:outerShdw blurRad="38100" dist="38100" dir="2700000" algn="tl">
                    <a:srgbClr val="000000">
                      <a:alpha val="43137"/>
                    </a:srgbClr>
                  </a:outerShdw>
                </a:effectLst>
              </a:rPr>
              <a:t>, A TRIBUTAÇÃO </a:t>
            </a:r>
            <a:r>
              <a:rPr lang="pt-BR" sz="1600" b="1" dirty="0" smtClean="0">
                <a:effectLst>
                  <a:outerShdw blurRad="38100" dist="38100" dir="2700000" algn="tl">
                    <a:srgbClr val="000000">
                      <a:alpha val="43137"/>
                    </a:srgbClr>
                  </a:outerShdw>
                </a:effectLst>
              </a:rPr>
              <a:t>DEVE </a:t>
            </a:r>
            <a:r>
              <a:rPr lang="pt-BR" sz="1600" b="1" dirty="0">
                <a:effectLst>
                  <a:outerShdw blurRad="38100" dist="38100" dir="2700000" algn="tl">
                    <a:srgbClr val="000000">
                      <a:alpha val="43137"/>
                    </a:srgbClr>
                  </a:outerShdw>
                </a:effectLst>
              </a:rPr>
              <a:t>SER DESENHADA DE FORMA A QUE CAUSE O MENOR CUSTO </a:t>
            </a:r>
            <a:r>
              <a:rPr lang="pt-BR" sz="1600" b="1" dirty="0" smtClean="0">
                <a:effectLst>
                  <a:outerShdw blurRad="38100" dist="38100" dir="2700000" algn="tl">
                    <a:srgbClr val="000000">
                      <a:alpha val="43137"/>
                    </a:srgbClr>
                  </a:outerShdw>
                </a:effectLst>
              </a:rPr>
              <a:t>ECONÔMICO (“MENOR PESO MORTO”).</a:t>
            </a:r>
            <a:r>
              <a:rPr lang="pt-BR" sz="1600" b="1" dirty="0" smtClean="0"/>
              <a:t>              </a:t>
            </a:r>
            <a:endParaRPr lang="pt-BR" sz="1600" b="1" dirty="0"/>
          </a:p>
          <a:p>
            <a:pPr>
              <a:lnSpc>
                <a:spcPct val="80000"/>
              </a:lnSpc>
            </a:pPr>
            <a:endParaRPr lang="pt-BR"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10000"/>
          </a:bodyPr>
          <a:lstStyle/>
          <a:p>
            <a:pPr algn="just"/>
            <a:r>
              <a:rPr lang="en-US" sz="2000" b="1" dirty="0" smtClean="0">
                <a:effectLst>
                  <a:outerShdw blurRad="38100" dist="38100" dir="2700000" algn="tl">
                    <a:srgbClr val="000000">
                      <a:alpha val="43137"/>
                    </a:srgbClr>
                  </a:outerShdw>
                </a:effectLst>
              </a:rPr>
              <a:t>(3) </a:t>
            </a:r>
            <a:r>
              <a:rPr lang="en-US" sz="2000" b="1" u="sng" dirty="0" smtClean="0">
                <a:effectLst>
                  <a:outerShdw blurRad="38100" dist="38100" dir="2700000" algn="tl">
                    <a:srgbClr val="000000">
                      <a:alpha val="43137"/>
                    </a:srgbClr>
                  </a:outerShdw>
                </a:effectLst>
              </a:rPr>
              <a:t>SIMPLICIDADE ADMINISTRATIVA E CUSTOS DE CUMPRIMENTO</a:t>
            </a:r>
            <a:r>
              <a:rPr lang="en-US" sz="2000" b="1" dirty="0" smtClean="0">
                <a:effectLst>
                  <a:outerShdw blurRad="38100" dist="38100" dir="2700000" algn="tl">
                    <a:srgbClr val="000000">
                      <a:alpha val="43137"/>
                    </a:srgbClr>
                  </a:outerShdw>
                </a:effectLst>
              </a:rPr>
              <a:t>:</a:t>
            </a:r>
            <a:endParaRPr lang="en-US" sz="2000" b="1" u="sng" dirty="0" smtClean="0">
              <a:effectLst>
                <a:outerShdw blurRad="38100" dist="38100" dir="2700000" algn="tl">
                  <a:srgbClr val="000000">
                    <a:alpha val="43137"/>
                  </a:srgbClr>
                </a:outerShdw>
              </a:effectLst>
            </a:endParaRPr>
          </a:p>
          <a:p>
            <a:pPr algn="just"/>
            <a:endParaRPr lang="en-US" sz="2000" dirty="0" smtClean="0"/>
          </a:p>
          <a:p>
            <a:pPr algn="just"/>
            <a:r>
              <a:rPr lang="en-US" sz="2000" dirty="0" smtClean="0"/>
              <a:t>             NA ADMINISTRAÇÃO DE UM SISTEMA TRIBUTÁRIO EXISTEM CUSTOS </a:t>
            </a:r>
          </a:p>
          <a:p>
            <a:pPr algn="just"/>
            <a:r>
              <a:rPr lang="en-US" sz="2000" dirty="0"/>
              <a:t> </a:t>
            </a:r>
            <a:r>
              <a:rPr lang="en-US" sz="2000" dirty="0" smtClean="0"/>
              <a:t>            DIRETOS E INDIRETOS QUE OS CONTRIBUINTES PRECISAM SUPORTAR. </a:t>
            </a:r>
          </a:p>
          <a:p>
            <a:pPr algn="just"/>
            <a:r>
              <a:rPr lang="en-US" sz="2000" dirty="0"/>
              <a:t> </a:t>
            </a:r>
            <a:r>
              <a:rPr lang="en-US" sz="2000" dirty="0" smtClean="0"/>
              <a:t>            </a:t>
            </a:r>
            <a:r>
              <a:rPr lang="en-US" sz="2000" dirty="0" smtClean="0">
                <a:effectLst>
                  <a:outerShdw blurRad="38100" dist="38100" dir="2700000" algn="tl">
                    <a:srgbClr val="000000">
                      <a:alpha val="43137"/>
                    </a:srgbClr>
                  </a:outerShdw>
                </a:effectLst>
              </a:rPr>
              <a:t>ENTRE OS</a:t>
            </a:r>
            <a:r>
              <a:rPr lang="en-US" sz="2000" dirty="0" smtClean="0"/>
              <a:t> </a:t>
            </a:r>
            <a:r>
              <a:rPr lang="en-US" sz="2000" dirty="0" smtClean="0">
                <a:effectLst>
                  <a:outerShdw blurRad="38100" dist="38100" dir="2700000" algn="tl">
                    <a:srgbClr val="000000">
                      <a:alpha val="43137"/>
                    </a:srgbClr>
                  </a:outerShdw>
                </a:effectLst>
              </a:rPr>
              <a:t>CUSTOS INDIRETOS TEMOS:</a:t>
            </a:r>
            <a:r>
              <a:rPr lang="en-US" sz="2000" dirty="0" smtClean="0"/>
              <a:t> TEMPO GASTO COM PREENCHIMENTO </a:t>
            </a:r>
          </a:p>
          <a:p>
            <a:pPr algn="just"/>
            <a:r>
              <a:rPr lang="en-US" sz="2000" dirty="0"/>
              <a:t> </a:t>
            </a:r>
            <a:r>
              <a:rPr lang="en-US" sz="2000" dirty="0" smtClean="0"/>
              <a:t>            DE FORMULÁRIOS E GUIAS TRIBUTÁRIAS, TEMPO GASTO COM O APRENDIZADO</a:t>
            </a:r>
          </a:p>
          <a:p>
            <a:pPr algn="just"/>
            <a:r>
              <a:rPr lang="en-US" sz="2000" dirty="0"/>
              <a:t> </a:t>
            </a:r>
            <a:r>
              <a:rPr lang="en-US" sz="2000" dirty="0" smtClean="0"/>
              <a:t>            SOBRE AS LEIS TRIBUTÁRIAS, CUSTOS DE CONTADORES E  ADVOGADOS, ETC.. </a:t>
            </a:r>
          </a:p>
          <a:p>
            <a:pPr algn="just"/>
            <a:r>
              <a:rPr lang="en-US" sz="2000" dirty="0"/>
              <a:t> </a:t>
            </a:r>
            <a:r>
              <a:rPr lang="en-US" sz="2000" dirty="0" smtClean="0"/>
              <a:t>           </a:t>
            </a:r>
            <a:r>
              <a:rPr lang="en-US" sz="2000" dirty="0" smtClean="0">
                <a:effectLst>
                  <a:outerShdw blurRad="38100" dist="38100" dir="2700000" algn="tl">
                    <a:srgbClr val="000000">
                      <a:alpha val="43137"/>
                    </a:srgbClr>
                  </a:outerShdw>
                </a:effectLst>
              </a:rPr>
              <a:t> QUANTO AOS</a:t>
            </a:r>
            <a:r>
              <a:rPr lang="en-US" sz="2000" dirty="0" smtClean="0"/>
              <a:t> </a:t>
            </a:r>
            <a:r>
              <a:rPr lang="en-US" sz="2000" dirty="0" smtClean="0">
                <a:effectLst>
                  <a:outerShdw blurRad="38100" dist="38100" dir="2700000" algn="tl">
                    <a:srgbClr val="000000">
                      <a:alpha val="43137"/>
                    </a:srgbClr>
                  </a:outerShdw>
                </a:effectLst>
              </a:rPr>
              <a:t>CUSTOS DIRETOS,</a:t>
            </a:r>
            <a:r>
              <a:rPr lang="en-US" sz="2000" dirty="0" smtClean="0"/>
              <a:t> ELES DEPENDEM DA DIFERENCIAÇÃO DOS GANHOS ENTRE </a:t>
            </a:r>
          </a:p>
          <a:p>
            <a:pPr algn="just"/>
            <a:r>
              <a:rPr lang="en-US" sz="2000" dirty="0"/>
              <a:t> </a:t>
            </a:r>
            <a:r>
              <a:rPr lang="en-US" sz="2000" dirty="0" smtClean="0"/>
              <a:t>            INDIVÍDUOS, DA DIFERENCIAÇÃO ENTRE AS FONTES DE RENDA, ETC.. EM SUMA, HÁ UMA </a:t>
            </a:r>
          </a:p>
          <a:p>
            <a:pPr algn="just"/>
            <a:r>
              <a:rPr lang="en-US" sz="2000" dirty="0"/>
              <a:t> </a:t>
            </a:r>
            <a:r>
              <a:rPr lang="en-US" sz="2000" dirty="0" smtClean="0"/>
              <a:t>            SÉRIE DE CUSTOS QUE INDIVÍDUOS E FIRMAS INCORREM PARA CUMPRIR AS OBRIGAÇÕES</a:t>
            </a:r>
          </a:p>
          <a:p>
            <a:pPr algn="just"/>
            <a:r>
              <a:rPr lang="en-US" sz="2000" dirty="0"/>
              <a:t> </a:t>
            </a:r>
            <a:r>
              <a:rPr lang="en-US" sz="2000" dirty="0" smtClean="0"/>
              <a:t>            IMPOSTAS PELO SISTEMA E POLÍTICA TRIBUTÁRIA QUE SÃO RESUMIDOS NA EXPRESSÃO </a:t>
            </a:r>
          </a:p>
          <a:p>
            <a:pPr algn="just"/>
            <a:r>
              <a:rPr lang="en-US" sz="2000" dirty="0"/>
              <a:t> </a:t>
            </a:r>
            <a:r>
              <a:rPr lang="en-US" sz="2000" dirty="0" smtClean="0"/>
              <a:t>            CUSTOS DE CUMPRIMENTO DAS OBRIGAÇÃOS TRIBUTÁRIAS.</a:t>
            </a:r>
          </a:p>
          <a:p>
            <a:pPr algn="just"/>
            <a:r>
              <a:rPr lang="en-US" sz="2000" dirty="0" smtClean="0"/>
              <a:t> </a:t>
            </a:r>
            <a:endParaRPr lang="en-US" sz="2000" dirty="0"/>
          </a:p>
          <a:p>
            <a:pPr algn="just"/>
            <a:r>
              <a:rPr lang="en-US" sz="2000" dirty="0" smtClean="0"/>
              <a:t>              OS CUSTOS ASSOCIADOS COM A COLETA DE IMPOSTOS AUMENTAM SE HÁ </a:t>
            </a:r>
          </a:p>
          <a:p>
            <a:pPr algn="just"/>
            <a:r>
              <a:rPr lang="en-US" sz="2000" dirty="0"/>
              <a:t> </a:t>
            </a:r>
            <a:r>
              <a:rPr lang="en-US" sz="2000" dirty="0" smtClean="0"/>
              <a:t>             MAIS PESSOAS OU TIPOS DE BENS COM ISENÇÕES TRIBUTÁRIAS, SE HÁ </a:t>
            </a:r>
          </a:p>
          <a:p>
            <a:pPr algn="just"/>
            <a:r>
              <a:rPr lang="en-US" sz="2000" dirty="0"/>
              <a:t> </a:t>
            </a:r>
            <a:r>
              <a:rPr lang="en-US" sz="2000" dirty="0" smtClean="0"/>
              <a:t>             MAIOR NÚMERO DE ALÍQUOTAS DIFERENCIADAS E SE HÁ MAIOR NÚMERO </a:t>
            </a:r>
          </a:p>
          <a:p>
            <a:pPr algn="just"/>
            <a:r>
              <a:rPr lang="en-US" sz="2000" dirty="0"/>
              <a:t> </a:t>
            </a:r>
            <a:r>
              <a:rPr lang="en-US" sz="2000" dirty="0" smtClean="0"/>
              <a:t>             DE INSTÂNCIAS COLETORAS. </a:t>
            </a:r>
          </a:p>
          <a:p>
            <a:pPr algn="just"/>
            <a:r>
              <a:rPr lang="en-US" sz="2000" dirty="0" smtClean="0"/>
              <a:t> </a:t>
            </a:r>
            <a:endParaRPr lang="en-US" sz="2000" dirty="0"/>
          </a:p>
          <a:p>
            <a:pPr algn="just"/>
            <a:endParaRPr lang="en-US" sz="2000" dirty="0" smtClean="0"/>
          </a:p>
          <a:p>
            <a:pPr algn="just"/>
            <a:endParaRPr lang="en-US" sz="2000" dirty="0"/>
          </a:p>
          <a:p>
            <a:pPr algn="just">
              <a:buNone/>
            </a:pPr>
            <a:r>
              <a:rPr lang="en-US" sz="2000" dirty="0"/>
              <a:t> </a:t>
            </a:r>
            <a:r>
              <a:rPr lang="en-US" sz="2000" dirty="0" smtClean="0"/>
              <a:t>     </a:t>
            </a:r>
            <a:r>
              <a:rPr lang="en-US" sz="2000" b="1" dirty="0" smtClean="0">
                <a:effectLst>
                  <a:outerShdw blurRad="38100" dist="38100" dir="2700000" algn="tl">
                    <a:srgbClr val="000000">
                      <a:alpha val="43137"/>
                    </a:srgbClr>
                  </a:outerShdw>
                </a:effectLst>
              </a:rPr>
              <a:t>A PREOCUPAÇÃO COM A SIMPLICIDADE ADMINISTRATIVA TEM DADO SUPORTE PARA QUE O SISTEMA TRIBUTÁRIO SEJA COMPOSTO POR  TRIBUTOS SIMPLES, COMO O É A PROPOSTA DO IMPOSTO UNIFORME (IMPOSTO COMPOSTO  POR UMA ÚNICA TAXA MARGINAL, OU SEJA, ALÍQUOTA ÚNICA), OU A DO IMPOSTO “</a:t>
            </a:r>
            <a:r>
              <a:rPr lang="en-US" sz="2000" b="1" u="sng" dirty="0" smtClean="0">
                <a:effectLst>
                  <a:outerShdw blurRad="38100" dist="38100" dir="2700000" algn="tl">
                    <a:srgbClr val="000000">
                      <a:alpha val="43137"/>
                    </a:srgbClr>
                  </a:outerShdw>
                </a:effectLst>
              </a:rPr>
              <a:t>ÚNICO”</a:t>
            </a:r>
            <a:r>
              <a:rPr lang="en-US" sz="2000" b="1" dirty="0" smtClean="0">
                <a:effectLst>
                  <a:outerShdw blurRad="38100" dist="38100" dir="2700000" algn="tl">
                    <a:srgbClr val="000000">
                      <a:alpha val="43137"/>
                    </a:srgbClr>
                  </a:outerShdw>
                </a:effectLst>
              </a:rPr>
              <a:t> (SOBRE MOVIMENTAÇÃO FINANCEIRA).</a:t>
            </a:r>
            <a:endParaRPr lang="pt-BR" sz="2000" b="1" dirty="0">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pPr algn="just"/>
            <a:r>
              <a:rPr lang="en-US" sz="2000" b="1" dirty="0" smtClean="0">
                <a:effectLst>
                  <a:outerShdw blurRad="38100" dist="38100" dir="2700000" algn="tl">
                    <a:srgbClr val="000000">
                      <a:alpha val="43137"/>
                    </a:srgbClr>
                  </a:outerShdw>
                </a:effectLst>
              </a:rPr>
              <a:t>(4) </a:t>
            </a:r>
            <a:r>
              <a:rPr lang="en-US" sz="2000" b="1" u="sng" dirty="0" smtClean="0">
                <a:effectLst>
                  <a:outerShdw blurRad="38100" dist="38100" dir="2700000" algn="tl">
                    <a:srgbClr val="000000">
                      <a:alpha val="43137"/>
                    </a:srgbClr>
                  </a:outerShdw>
                </a:effectLst>
              </a:rPr>
              <a:t>FLEXIBILIDADE, SIMPLICIDADE E TRANSPARÊNCIA</a:t>
            </a:r>
            <a:r>
              <a:rPr lang="en-US" sz="2000" b="1" dirty="0" smtClean="0">
                <a:effectLst>
                  <a:outerShdw blurRad="38100" dist="38100" dir="2700000" algn="tl">
                    <a:srgbClr val="000000">
                      <a:alpha val="43137"/>
                    </a:srgbClr>
                  </a:outerShdw>
                </a:effectLst>
              </a:rPr>
              <a:t>:</a:t>
            </a:r>
            <a:endParaRPr lang="en-US" sz="2000" b="1" u="sng" dirty="0" smtClean="0">
              <a:effectLst>
                <a:outerShdw blurRad="38100" dist="38100" dir="2700000" algn="tl">
                  <a:srgbClr val="000000">
                    <a:alpha val="43137"/>
                  </a:srgbClr>
                </a:outerShdw>
              </a:effectLst>
            </a:endParaRPr>
          </a:p>
          <a:p>
            <a:pPr algn="just"/>
            <a:endParaRPr lang="en-US" sz="2000" dirty="0"/>
          </a:p>
          <a:p>
            <a:pPr algn="just"/>
            <a:r>
              <a:rPr lang="en-US" sz="2000" dirty="0" smtClean="0"/>
              <a:t>              UM SISTEMA TRIBUTÁRIO DEVE REFLETIR NA ARRECADAÇÃO </a:t>
            </a:r>
          </a:p>
          <a:p>
            <a:pPr algn="just"/>
            <a:r>
              <a:rPr lang="en-US" sz="2000" dirty="0"/>
              <a:t> </a:t>
            </a:r>
            <a:r>
              <a:rPr lang="en-US" sz="2000" dirty="0" smtClean="0"/>
              <a:t>             TRIBUTÁRIA A ALTERAÇÃO NAS CIRCUNSTÂNCIAS ECONÔMICAS, TANTO </a:t>
            </a:r>
          </a:p>
          <a:p>
            <a:pPr algn="just"/>
            <a:r>
              <a:rPr lang="en-US" sz="2000" dirty="0"/>
              <a:t> </a:t>
            </a:r>
            <a:r>
              <a:rPr lang="en-US" sz="2000" dirty="0" smtClean="0"/>
              <a:t>             EM TERMOS  DO TOTAL ARRECADADO QUANTO EM TERMOS DAS TAXAS</a:t>
            </a:r>
          </a:p>
          <a:p>
            <a:pPr algn="just"/>
            <a:r>
              <a:rPr lang="en-US" sz="2000" dirty="0"/>
              <a:t> </a:t>
            </a:r>
            <a:r>
              <a:rPr lang="en-US" sz="2000" dirty="0" smtClean="0"/>
              <a:t>             TRIBUTÁRIAS.</a:t>
            </a:r>
          </a:p>
          <a:p>
            <a:pPr algn="just"/>
            <a:endParaRPr lang="en-US" sz="2000" dirty="0"/>
          </a:p>
          <a:p>
            <a:pPr algn="just"/>
            <a:r>
              <a:rPr lang="en-US" sz="2000" dirty="0" smtClean="0"/>
              <a:t>             NESSE SENTIDO, O SISTEMA TRIBUTÁRIO DEVE EMBUTIR OS </a:t>
            </a:r>
          </a:p>
          <a:p>
            <a:pPr algn="just"/>
            <a:r>
              <a:rPr lang="en-US" sz="2000" dirty="0"/>
              <a:t> </a:t>
            </a:r>
            <a:r>
              <a:rPr lang="en-US" sz="2000" dirty="0" smtClean="0"/>
              <a:t>            MECANISMOS DE ESTABILIZAÇÃO AUTOMÁTICA. ISTO É, QUANDO A RENDA </a:t>
            </a:r>
          </a:p>
          <a:p>
            <a:pPr algn="just"/>
            <a:r>
              <a:rPr lang="en-US" sz="2000" dirty="0"/>
              <a:t> </a:t>
            </a:r>
            <a:r>
              <a:rPr lang="en-US" sz="2000" dirty="0" smtClean="0"/>
              <a:t>            CAI, COMO RESULTADO DE RECESSÃO, A ALÍQUOTA MÉDIA DE IMPOSTO </a:t>
            </a:r>
          </a:p>
          <a:p>
            <a:pPr algn="just"/>
            <a:r>
              <a:rPr lang="en-US" sz="2000" dirty="0"/>
              <a:t> </a:t>
            </a:r>
            <a:r>
              <a:rPr lang="en-US" sz="2000" dirty="0" smtClean="0"/>
              <a:t>            DEVE CAIR DE UMA CERTA FORMA PROPORCIONAL E VICE-VERSA (MAS ISTO </a:t>
            </a:r>
          </a:p>
          <a:p>
            <a:pPr algn="just"/>
            <a:r>
              <a:rPr lang="en-US" sz="2000" dirty="0"/>
              <a:t> </a:t>
            </a:r>
            <a:r>
              <a:rPr lang="en-US" sz="2000" dirty="0" smtClean="0"/>
              <a:t>            DEPENDE DA PROGRESSIVIDADE DAS ALÍQUOTAS TRIBUTÁRIAS). </a:t>
            </a:r>
          </a:p>
          <a:p>
            <a:pPr algn="just"/>
            <a:endParaRPr lang="en-US" sz="2000" dirty="0"/>
          </a:p>
          <a:p>
            <a:pPr algn="just"/>
            <a:r>
              <a:rPr lang="en-US" sz="2000" dirty="0" smtClean="0"/>
              <a:t>             ALÉM DISSO, A VELOCIDADE COM A QUAL AS MUDANÇAS NOS CÓDIGOS </a:t>
            </a:r>
          </a:p>
          <a:p>
            <a:pPr algn="just"/>
            <a:r>
              <a:rPr lang="en-US" sz="2000" dirty="0"/>
              <a:t> </a:t>
            </a:r>
            <a:r>
              <a:rPr lang="en-US" sz="2000" dirty="0" smtClean="0"/>
              <a:t>            TRIBUTÁRIOS PODEM SER IMPLEMENTADOS E AS DEFASAGENS QUE </a:t>
            </a:r>
          </a:p>
          <a:p>
            <a:pPr algn="just"/>
            <a:r>
              <a:rPr lang="en-US" sz="2000" dirty="0"/>
              <a:t> </a:t>
            </a:r>
            <a:r>
              <a:rPr lang="en-US" sz="2000" dirty="0" smtClean="0"/>
              <a:t>            EXISTEM NA COLETA DOS IMPOSTOS DEVEM ESTAR EM SINTONIA COM </a:t>
            </a:r>
          </a:p>
          <a:p>
            <a:pPr algn="just"/>
            <a:r>
              <a:rPr lang="en-US" sz="2000" dirty="0"/>
              <a:t> </a:t>
            </a:r>
            <a:r>
              <a:rPr lang="en-US" sz="2000" dirty="0" smtClean="0"/>
              <a:t>            AS FLUTUAÇÕES ECONÔMICAS, DE FORMA QUE OS MECANISMOS </a:t>
            </a:r>
          </a:p>
          <a:p>
            <a:pPr algn="just"/>
            <a:r>
              <a:rPr lang="en-US" sz="2000" dirty="0"/>
              <a:t> </a:t>
            </a:r>
            <a:r>
              <a:rPr lang="en-US" sz="2000" dirty="0" smtClean="0"/>
              <a:t>            AUTOMÁTICOS DE ESTABILIZAÇÃO ATUEM DE MODO APROPRIADO AO </a:t>
            </a:r>
          </a:p>
          <a:p>
            <a:pPr algn="just"/>
            <a:r>
              <a:rPr lang="en-US" sz="2000" dirty="0"/>
              <a:t> </a:t>
            </a:r>
            <a:r>
              <a:rPr lang="en-US" sz="2000" dirty="0" smtClean="0"/>
              <a:t>            MOMENTO DO CICLO ECONÔMICO.</a:t>
            </a:r>
          </a:p>
          <a:p>
            <a:pPr algn="just"/>
            <a:endParaRPr lang="en-US" sz="2000" dirty="0" smtClean="0"/>
          </a:p>
          <a:p>
            <a:pPr algn="just"/>
            <a:r>
              <a:rPr lang="en-US" sz="2000" dirty="0" smtClean="0"/>
              <a:t>             FINALMENTE, HÁ UMA OUTRA DIMENSÃO DA FLEXIBILIDADE, QUAL SEJA, A DA </a:t>
            </a:r>
          </a:p>
          <a:p>
            <a:pPr algn="just"/>
            <a:r>
              <a:rPr lang="en-US" sz="2000" dirty="0"/>
              <a:t> </a:t>
            </a:r>
            <a:r>
              <a:rPr lang="en-US" sz="2000" dirty="0" smtClean="0"/>
              <a:t>            ADAPTABILIDADE INTERNACIONAL. ISTO É, TODO SISTEMA TRIBUTÁRIO DEVERIA PERMITIR</a:t>
            </a:r>
          </a:p>
          <a:p>
            <a:pPr algn="just"/>
            <a:r>
              <a:rPr lang="en-US" sz="2000" dirty="0"/>
              <a:t> </a:t>
            </a:r>
            <a:r>
              <a:rPr lang="en-US" sz="2000" dirty="0" smtClean="0"/>
              <a:t>            AOS GOVERNOS ADAPTAR SUAS POLÍTICAS ÀS TENDÊNCIAS E DESENVOLVIMENTOS </a:t>
            </a:r>
          </a:p>
          <a:p>
            <a:pPr algn="just"/>
            <a:r>
              <a:rPr lang="en-US" sz="2000" dirty="0"/>
              <a:t> </a:t>
            </a:r>
            <a:r>
              <a:rPr lang="en-US" sz="2000" dirty="0" smtClean="0"/>
              <a:t>            INTERNACIONAIS E, PORTANTO, RESPONDER ÀS QUESTÕES TRIBUTÁRIAS INTERNACIONAIS </a:t>
            </a:r>
          </a:p>
          <a:p>
            <a:pPr algn="just"/>
            <a:r>
              <a:rPr lang="en-US" sz="2000" dirty="0"/>
              <a:t> </a:t>
            </a:r>
            <a:r>
              <a:rPr lang="en-US" sz="2000" dirty="0" smtClean="0"/>
              <a:t>            E À CRESCENTE COMPETIÇÃO INTERNACIONAL. </a:t>
            </a:r>
            <a:endParaRPr lang="pt-B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188640"/>
            <a:ext cx="8784976" cy="6480720"/>
          </a:xfrm>
        </p:spPr>
        <p:txBody>
          <a:bodyPr>
            <a:normAutofit/>
          </a:bodyPr>
          <a:lstStyle/>
          <a:p>
            <a:pPr algn="just"/>
            <a:r>
              <a:rPr lang="en-US" sz="2000" b="1" dirty="0" smtClean="0">
                <a:effectLst>
                  <a:outerShdw blurRad="38100" dist="38100" dir="2700000" algn="tl">
                    <a:srgbClr val="000000">
                      <a:alpha val="43137"/>
                    </a:srgbClr>
                  </a:outerShdw>
                </a:effectLst>
              </a:rPr>
              <a:t>(5) </a:t>
            </a:r>
            <a:r>
              <a:rPr lang="en-US" sz="2000" b="1" u="sng" dirty="0" smtClean="0">
                <a:effectLst>
                  <a:outerShdw blurRad="38100" dist="38100" dir="2700000" algn="tl">
                    <a:srgbClr val="000000">
                      <a:alpha val="43137"/>
                    </a:srgbClr>
                  </a:outerShdw>
                </a:effectLst>
              </a:rPr>
              <a:t>RESPONSABILIDADE POLÍTICA</a:t>
            </a:r>
            <a:r>
              <a:rPr lang="en-US" sz="2000" b="1" dirty="0" smtClean="0">
                <a:effectLst>
                  <a:outerShdw blurRad="38100" dist="38100" dir="2700000" algn="tl">
                    <a:srgbClr val="000000">
                      <a:alpha val="43137"/>
                    </a:srgbClr>
                  </a:outerShdw>
                </a:effectLst>
              </a:rPr>
              <a:t>:</a:t>
            </a:r>
          </a:p>
          <a:p>
            <a:pPr algn="just"/>
            <a:endParaRPr lang="en-US" sz="2000" dirty="0"/>
          </a:p>
          <a:p>
            <a:pPr algn="just"/>
            <a:r>
              <a:rPr lang="en-US" sz="2000" dirty="0" smtClean="0"/>
              <a:t>               O GOVENO DEVE ATUAR NA ÁREA TRIBUTÁRIA COM RESTRIÇÃO SOBRE </a:t>
            </a:r>
          </a:p>
          <a:p>
            <a:pPr algn="just"/>
            <a:r>
              <a:rPr lang="en-US" sz="2000" dirty="0"/>
              <a:t> </a:t>
            </a:r>
            <a:r>
              <a:rPr lang="en-US" sz="2000" dirty="0" smtClean="0"/>
              <a:t>             SUA CAPACIDADE DE TOMAR VANTAGEM DE UM CONTRIBUINTE </a:t>
            </a:r>
          </a:p>
          <a:p>
            <a:pPr algn="just"/>
            <a:r>
              <a:rPr lang="en-US" sz="2000" dirty="0"/>
              <a:t> </a:t>
            </a:r>
            <a:r>
              <a:rPr lang="en-US" sz="2000" dirty="0" smtClean="0"/>
              <a:t>            DESINFORMADO. OU SEJA, </a:t>
            </a:r>
            <a:r>
              <a:rPr lang="en-US" sz="2000" dirty="0">
                <a:effectLst>
                  <a:outerShdw blurRad="38100" dist="38100" dir="2700000" algn="tl">
                    <a:srgbClr val="000000">
                      <a:alpha val="43137"/>
                    </a:srgbClr>
                  </a:outerShdw>
                </a:effectLst>
              </a:rPr>
              <a:t>O</a:t>
            </a:r>
            <a:r>
              <a:rPr lang="en-US" sz="2000" dirty="0" smtClean="0">
                <a:effectLst>
                  <a:outerShdw blurRad="38100" dist="38100" dir="2700000" algn="tl">
                    <a:srgbClr val="000000">
                      <a:alpha val="43137"/>
                    </a:srgbClr>
                  </a:outerShdw>
                </a:effectLst>
              </a:rPr>
              <a:t> BOM IMPOSTO É AQUELE NO QUAL ESTÁ</a:t>
            </a:r>
          </a:p>
          <a:p>
            <a:pPr algn="just"/>
            <a:r>
              <a:rPr lang="en-US" sz="2000" dirty="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           TRANSPARENTE SOBRE QUEM É QUE RECAI A CARGA DO IMPOSTO</a:t>
            </a:r>
            <a:r>
              <a:rPr lang="en-US" sz="2000" dirty="0" smtClean="0"/>
              <a:t>. </a:t>
            </a:r>
          </a:p>
          <a:p>
            <a:pPr algn="just"/>
            <a:endParaRPr lang="en-US" sz="2000" dirty="0"/>
          </a:p>
          <a:p>
            <a:pPr algn="just"/>
            <a:r>
              <a:rPr lang="en-US" sz="2000" dirty="0" smtClean="0"/>
              <a:t>             NESSE SENTIDO, O IMPOSTO DE RENDA É UM BOM IMPOSTO, </a:t>
            </a:r>
          </a:p>
          <a:p>
            <a:pPr algn="just"/>
            <a:r>
              <a:rPr lang="en-US" sz="2000" dirty="0"/>
              <a:t> </a:t>
            </a:r>
            <a:r>
              <a:rPr lang="en-US" sz="2000" dirty="0" smtClean="0"/>
              <a:t>            ENQUANTO QUE IMPOSTOS INDIRETOS E O IMPOSTO INFLACIONÁRIO</a:t>
            </a:r>
          </a:p>
          <a:p>
            <a:pPr algn="just"/>
            <a:r>
              <a:rPr lang="en-US" sz="2000" dirty="0"/>
              <a:t> </a:t>
            </a:r>
            <a:r>
              <a:rPr lang="en-US" sz="2000" dirty="0" smtClean="0"/>
              <a:t>            SÃO  IMPOSTOS  RUINS. </a:t>
            </a:r>
          </a:p>
          <a:p>
            <a:pPr algn="just"/>
            <a:endParaRPr lang="en-US" sz="2000" dirty="0"/>
          </a:p>
          <a:p>
            <a:pPr algn="just"/>
            <a:r>
              <a:rPr lang="en-US" sz="2000" dirty="0" smtClean="0"/>
              <a:t>              UMA ESTRUTURA TRIBUTÁRIA RESPONSÁVEL TAMBÉM É UMA NA QUAL </a:t>
            </a:r>
          </a:p>
          <a:p>
            <a:pPr algn="just"/>
            <a:r>
              <a:rPr lang="en-US" sz="2000" dirty="0"/>
              <a:t> </a:t>
            </a:r>
            <a:r>
              <a:rPr lang="en-US" sz="2000" dirty="0" smtClean="0"/>
              <a:t>             ALTERAÇÕES NOS TRIBUTOS RESULTAM DE MUDANÇAS IMPOSTAS POR </a:t>
            </a:r>
          </a:p>
          <a:p>
            <a:pPr algn="just"/>
            <a:r>
              <a:rPr lang="en-US" sz="2000" dirty="0"/>
              <a:t> </a:t>
            </a:r>
            <a:r>
              <a:rPr lang="en-US" sz="2000" dirty="0" smtClean="0"/>
              <a:t>             VIA LEGISLATIVA E ONDE O GOVERNO PRECISA REPETIDAMENTE DAR </a:t>
            </a:r>
          </a:p>
          <a:p>
            <a:pPr algn="just"/>
            <a:r>
              <a:rPr lang="en-US" sz="2000" dirty="0"/>
              <a:t> </a:t>
            </a:r>
            <a:r>
              <a:rPr lang="en-US" sz="2000" dirty="0" smtClean="0"/>
              <a:t>             CONTA AOS CIDADÃOS, PARA UMA AVALIAÇÃO SOBRE SE O GOVERNO</a:t>
            </a:r>
          </a:p>
          <a:p>
            <a:pPr algn="just"/>
            <a:r>
              <a:rPr lang="en-US" sz="2000" dirty="0"/>
              <a:t> </a:t>
            </a:r>
            <a:r>
              <a:rPr lang="en-US" sz="2000" dirty="0" smtClean="0"/>
              <a:t>             ESTÁ GASTANDO MUITO OU POUCO E DE QUE FORMA ISSO OCORRE.</a:t>
            </a:r>
            <a:endParaRPr lang="pt-BR" sz="2000"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847</TotalTime>
  <Words>3752</Words>
  <Application>Microsoft Office PowerPoint</Application>
  <PresentationFormat>Apresentação na tela (4:3)</PresentationFormat>
  <Paragraphs>345</Paragraphs>
  <Slides>20</Slides>
  <Notes>0</Notes>
  <HiddenSlides>0</HiddenSlides>
  <MMClips>0</MMClips>
  <ScaleCrop>false</ScaleCrop>
  <HeadingPairs>
    <vt:vector size="4" baseType="variant">
      <vt:variant>
        <vt:lpstr>Tema</vt:lpstr>
      </vt:variant>
      <vt:variant>
        <vt:i4>1</vt:i4>
      </vt:variant>
      <vt:variant>
        <vt:lpstr>Títulos de slides</vt:lpstr>
      </vt:variant>
      <vt:variant>
        <vt:i4>20</vt:i4>
      </vt:variant>
    </vt:vector>
  </HeadingPairs>
  <TitlesOfParts>
    <vt:vector size="21" baseType="lpstr">
      <vt:lpstr>Tema do Office</vt:lpstr>
      <vt:lpstr>TRIBUTAÇÃO: ASPECTOS INTRODUTÓRIOS</vt:lpstr>
      <vt:lpstr>NOÇÕES GERAIS DE TRIBUTOS E TRIBUTAÇÃO</vt:lpstr>
      <vt:lpstr>Apresentação do PowerPoint</vt:lpstr>
      <vt:lpstr>Apresentação do PowerPoint</vt:lpstr>
      <vt:lpstr>Apresentação do PowerPoint</vt:lpstr>
      <vt:lpstr>CARACTERÍSTICAS DESEJÁVEIS DE UM SISTEMA TRIBUTÁRIO</vt:lpstr>
      <vt:lpstr>Apresentação do PowerPoint</vt:lpstr>
      <vt:lpstr>Apresentação do PowerPoint</vt:lpstr>
      <vt:lpstr>Apresentação do PowerPoint</vt:lpstr>
      <vt:lpstr>Apresentação do PowerPoint</vt:lpstr>
      <vt:lpstr>Apresentação do PowerPoint</vt:lpstr>
      <vt:lpstr>Apresentação do PowerPoint</vt:lpstr>
      <vt:lpstr>NOÇÕES ELEMENTARES ADICIONAIS DE TRIBUTAÇÃO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TRIBUTAÇÃO</dc:title>
  <dc:creator>sbender</dc:creator>
  <cp:lastModifiedBy>Siegfried Bender</cp:lastModifiedBy>
  <cp:revision>157</cp:revision>
  <dcterms:created xsi:type="dcterms:W3CDTF">2010-09-27T13:21:45Z</dcterms:created>
  <dcterms:modified xsi:type="dcterms:W3CDTF">2011-05-31T05:57:15Z</dcterms:modified>
</cp:coreProperties>
</file>