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4" r:id="rId7"/>
    <p:sldId id="263" r:id="rId8"/>
    <p:sldId id="314" r:id="rId9"/>
    <p:sldId id="261" r:id="rId10"/>
    <p:sldId id="265" r:id="rId11"/>
    <p:sldId id="266" r:id="rId12"/>
    <p:sldId id="267" r:id="rId13"/>
    <p:sldId id="268" r:id="rId14"/>
    <p:sldId id="269" r:id="rId15"/>
    <p:sldId id="31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313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311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2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6600"/>
    <a:srgbClr val="000000"/>
    <a:srgbClr val="0000FF"/>
    <a:srgbClr val="000066"/>
    <a:srgbClr val="FFC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FFBA1F-7770-4DDB-B0EE-81DA60AAB93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CE4C8CD-C2C9-4A9C-B87F-80AC5D6FC60A}">
      <dgm:prSet phldrT="[Texto]" custT="1"/>
      <dgm:spPr>
        <a:solidFill>
          <a:srgbClr val="000066"/>
        </a:solidFill>
      </dgm:spPr>
      <dgm:t>
        <a:bodyPr/>
        <a:lstStyle/>
        <a:p>
          <a:r>
            <a:rPr lang="pt-BR" sz="3000" b="0" dirty="0"/>
            <a:t>Monobloco</a:t>
          </a:r>
        </a:p>
      </dgm:t>
    </dgm:pt>
    <dgm:pt modelId="{964D5005-D9FE-4081-9A67-E49027396816}" type="parTrans" cxnId="{7D2E38A4-BF14-4989-923A-174E0079944E}">
      <dgm:prSet/>
      <dgm:spPr/>
      <dgm:t>
        <a:bodyPr/>
        <a:lstStyle/>
        <a:p>
          <a:endParaRPr lang="pt-BR"/>
        </a:p>
      </dgm:t>
    </dgm:pt>
    <dgm:pt modelId="{FF1DF712-2AA8-4A08-91C6-3B48A0BD5B14}" type="sibTrans" cxnId="{7D2E38A4-BF14-4989-923A-174E0079944E}">
      <dgm:prSet/>
      <dgm:spPr/>
      <dgm:t>
        <a:bodyPr/>
        <a:lstStyle/>
        <a:p>
          <a:endParaRPr lang="pt-BR"/>
        </a:p>
      </dgm:t>
    </dgm:pt>
    <dgm:pt modelId="{117C05C4-C0ED-4108-89DF-221663555991}">
      <dgm:prSet phldrT="[Texto]" custT="1"/>
      <dgm:spPr>
        <a:solidFill>
          <a:srgbClr val="000066"/>
        </a:solidFill>
      </dgm:spPr>
      <dgm:t>
        <a:bodyPr/>
        <a:lstStyle/>
        <a:p>
          <a:r>
            <a:rPr lang="pt-BR" sz="3000" b="0" dirty="0"/>
            <a:t>Simples p/ irrigação</a:t>
          </a:r>
        </a:p>
      </dgm:t>
    </dgm:pt>
    <dgm:pt modelId="{9E66D0D7-71B6-476B-ADD8-D59DBF933431}" type="parTrans" cxnId="{746827E2-D0EE-4F9F-B6F5-C9EE8D047D39}">
      <dgm:prSet/>
      <dgm:spPr/>
      <dgm:t>
        <a:bodyPr/>
        <a:lstStyle/>
        <a:p>
          <a:endParaRPr lang="pt-BR"/>
        </a:p>
      </dgm:t>
    </dgm:pt>
    <dgm:pt modelId="{DA87DF97-4CB7-4C76-AF08-E82481188442}" type="sibTrans" cxnId="{746827E2-D0EE-4F9F-B6F5-C9EE8D047D39}">
      <dgm:prSet/>
      <dgm:spPr/>
      <dgm:t>
        <a:bodyPr/>
        <a:lstStyle/>
        <a:p>
          <a:endParaRPr lang="pt-BR"/>
        </a:p>
      </dgm:t>
    </dgm:pt>
    <dgm:pt modelId="{FA373A1B-01CB-4190-A087-69535F0DF830}">
      <dgm:prSet phldrT="[Texto]" custT="1"/>
      <dgm:spPr>
        <a:solidFill>
          <a:srgbClr val="000066"/>
        </a:solidFill>
      </dgm:spPr>
      <dgm:t>
        <a:bodyPr/>
        <a:lstStyle/>
        <a:p>
          <a:r>
            <a:rPr lang="pt-BR" sz="3000" b="0" dirty="0" smtClean="0"/>
            <a:t>Multiestágio</a:t>
          </a:r>
          <a:endParaRPr lang="pt-BR" sz="3000" b="0" dirty="0"/>
        </a:p>
      </dgm:t>
    </dgm:pt>
    <dgm:pt modelId="{2A9CBB40-28B0-425E-8478-983D8FF5CBE8}" type="parTrans" cxnId="{1CCB1B5D-4CD2-4C1E-930B-3FFA328DC037}">
      <dgm:prSet/>
      <dgm:spPr/>
      <dgm:t>
        <a:bodyPr/>
        <a:lstStyle/>
        <a:p>
          <a:endParaRPr lang="pt-BR"/>
        </a:p>
      </dgm:t>
    </dgm:pt>
    <dgm:pt modelId="{B4A6EF25-76BE-4C0D-BF9E-924CB235AE4A}" type="sibTrans" cxnId="{1CCB1B5D-4CD2-4C1E-930B-3FFA328DC037}">
      <dgm:prSet/>
      <dgm:spPr/>
      <dgm:t>
        <a:bodyPr/>
        <a:lstStyle/>
        <a:p>
          <a:endParaRPr lang="pt-BR"/>
        </a:p>
      </dgm:t>
    </dgm:pt>
    <dgm:pt modelId="{D15CC819-3EF1-45DD-9114-76D7AE0879BD}">
      <dgm:prSet phldrT="[Texto]" custT="1"/>
      <dgm:spPr>
        <a:solidFill>
          <a:srgbClr val="000066"/>
        </a:solidFill>
      </dgm:spPr>
      <dgm:t>
        <a:bodyPr/>
        <a:lstStyle/>
        <a:p>
          <a:r>
            <a:rPr lang="pt-BR" sz="3000" b="0" dirty="0"/>
            <a:t>Bipartida</a:t>
          </a:r>
        </a:p>
      </dgm:t>
    </dgm:pt>
    <dgm:pt modelId="{3C3AA1CB-2680-4024-862D-84196A78388A}" type="parTrans" cxnId="{D144A81D-66D7-4761-B184-8FE302CA26A1}">
      <dgm:prSet/>
      <dgm:spPr/>
      <dgm:t>
        <a:bodyPr/>
        <a:lstStyle/>
        <a:p>
          <a:endParaRPr lang="pt-BR"/>
        </a:p>
      </dgm:t>
    </dgm:pt>
    <dgm:pt modelId="{170F5F0C-9C02-40AF-AF37-F399B9A4102E}" type="sibTrans" cxnId="{D144A81D-66D7-4761-B184-8FE302CA26A1}">
      <dgm:prSet/>
      <dgm:spPr/>
      <dgm:t>
        <a:bodyPr/>
        <a:lstStyle/>
        <a:p>
          <a:endParaRPr lang="pt-BR"/>
        </a:p>
      </dgm:t>
    </dgm:pt>
    <dgm:pt modelId="{63EA55B6-D38C-4A27-8BFC-9DD079E6885B}">
      <dgm:prSet phldrT="[Texto]"/>
      <dgm:spPr>
        <a:solidFill>
          <a:srgbClr val="000066"/>
        </a:solidFill>
      </dgm:spPr>
      <dgm:t>
        <a:bodyPr/>
        <a:lstStyle/>
        <a:p>
          <a:r>
            <a:rPr lang="pt-BR" dirty="0" smtClean="0"/>
            <a:t>Rotor </a:t>
          </a:r>
          <a:r>
            <a:rPr lang="pt-BR" dirty="0"/>
            <a:t>largo</a:t>
          </a:r>
        </a:p>
      </dgm:t>
    </dgm:pt>
    <dgm:pt modelId="{4E069947-C28F-40CA-B5FB-CF261C13BAD1}" type="parTrans" cxnId="{943D90ED-1195-41F4-BFFC-9906C524695F}">
      <dgm:prSet/>
      <dgm:spPr/>
      <dgm:t>
        <a:bodyPr/>
        <a:lstStyle/>
        <a:p>
          <a:endParaRPr lang="pt-BR"/>
        </a:p>
      </dgm:t>
    </dgm:pt>
    <dgm:pt modelId="{C89B061C-BED3-4520-AA79-226FE57D57C9}" type="sibTrans" cxnId="{943D90ED-1195-41F4-BFFC-9906C524695F}">
      <dgm:prSet/>
      <dgm:spPr/>
      <dgm:t>
        <a:bodyPr/>
        <a:lstStyle/>
        <a:p>
          <a:endParaRPr lang="pt-BR"/>
        </a:p>
      </dgm:t>
    </dgm:pt>
    <dgm:pt modelId="{35C38CFE-AA0F-4DF2-871E-2DCCEAE1DDD8}" type="pres">
      <dgm:prSet presAssocID="{4AFFBA1F-7770-4DDB-B0EE-81DA60AAB9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3ABD60A-13FD-41F9-B423-D5C9B90F957D}" type="pres">
      <dgm:prSet presAssocID="{DCE4C8CD-C2C9-4A9C-B87F-80AC5D6FC60A}" presName="node" presStyleLbl="node1" presStyleIdx="0" presStyleCnt="5" custScaleY="51581" custLinFactNeighborX="-20805" custLinFactNeighborY="2230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6C3F75-6CB2-4ED3-9BEF-8563A0761BE9}" type="pres">
      <dgm:prSet presAssocID="{FF1DF712-2AA8-4A08-91C6-3B48A0BD5B14}" presName="sibTrans" presStyleCnt="0"/>
      <dgm:spPr/>
    </dgm:pt>
    <dgm:pt modelId="{184FD580-C42A-444F-AF23-C03EC80876B7}" type="pres">
      <dgm:prSet presAssocID="{117C05C4-C0ED-4108-89DF-221663555991}" presName="node" presStyleLbl="node1" presStyleIdx="1" presStyleCnt="5" custScaleX="147484" custScaleY="56094" custLinFactNeighborY="2230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08D31F-8117-45A1-AD05-1AB889CB615B}" type="pres">
      <dgm:prSet presAssocID="{DA87DF97-4CB7-4C76-AF08-E82481188442}" presName="sibTrans" presStyleCnt="0"/>
      <dgm:spPr/>
    </dgm:pt>
    <dgm:pt modelId="{00A30D55-DE3E-4E24-9489-8BCD584D37F3}" type="pres">
      <dgm:prSet presAssocID="{FA373A1B-01CB-4190-A087-69535F0DF830}" presName="node" presStyleLbl="node1" presStyleIdx="2" presStyleCnt="5" custScaleY="50860" custLinFactNeighborX="-32897" custLinFactNeighborY="254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9A5BCE8-B67E-4D37-8094-1E5170873FBC}" type="pres">
      <dgm:prSet presAssocID="{B4A6EF25-76BE-4C0D-BF9E-924CB235AE4A}" presName="sibTrans" presStyleCnt="0"/>
      <dgm:spPr/>
    </dgm:pt>
    <dgm:pt modelId="{D97D0FE8-5654-49F3-9C96-2F1EDD9DE497}" type="pres">
      <dgm:prSet presAssocID="{D15CC819-3EF1-45DD-9114-76D7AE0879BD}" presName="node" presStyleLbl="node1" presStyleIdx="3" presStyleCnt="5" custScaleX="145675" custScaleY="46051" custLinFactNeighborX="11" custLinFactNeighborY="2533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DE40DE-58A5-48EB-AD81-0EB14A59C25D}" type="pres">
      <dgm:prSet presAssocID="{170F5F0C-9C02-40AF-AF37-F399B9A4102E}" presName="sibTrans" presStyleCnt="0"/>
      <dgm:spPr/>
    </dgm:pt>
    <dgm:pt modelId="{7B55BAAA-F2AB-440F-A69A-005339E30E52}" type="pres">
      <dgm:prSet presAssocID="{63EA55B6-D38C-4A27-8BFC-9DD079E6885B}" presName="node" presStyleLbl="node1" presStyleIdx="4" presStyleCnt="5" custScaleX="124442" custScaleY="38962" custLinFactNeighborX="-23515" custLinFactNeighborY="394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9223A09-B797-41EE-9EB8-53781DB0C335}" type="presOf" srcId="{DCE4C8CD-C2C9-4A9C-B87F-80AC5D6FC60A}" destId="{03ABD60A-13FD-41F9-B423-D5C9B90F957D}" srcOrd="0" destOrd="0" presId="urn:microsoft.com/office/officeart/2005/8/layout/default"/>
    <dgm:cxn modelId="{E5622769-B705-4AAB-8E42-4069849A6223}" type="presOf" srcId="{D15CC819-3EF1-45DD-9114-76D7AE0879BD}" destId="{D97D0FE8-5654-49F3-9C96-2F1EDD9DE497}" srcOrd="0" destOrd="0" presId="urn:microsoft.com/office/officeart/2005/8/layout/default"/>
    <dgm:cxn modelId="{7D2E38A4-BF14-4989-923A-174E0079944E}" srcId="{4AFFBA1F-7770-4DDB-B0EE-81DA60AAB937}" destId="{DCE4C8CD-C2C9-4A9C-B87F-80AC5D6FC60A}" srcOrd="0" destOrd="0" parTransId="{964D5005-D9FE-4081-9A67-E49027396816}" sibTransId="{FF1DF712-2AA8-4A08-91C6-3B48A0BD5B14}"/>
    <dgm:cxn modelId="{D144A81D-66D7-4761-B184-8FE302CA26A1}" srcId="{4AFFBA1F-7770-4DDB-B0EE-81DA60AAB937}" destId="{D15CC819-3EF1-45DD-9114-76D7AE0879BD}" srcOrd="3" destOrd="0" parTransId="{3C3AA1CB-2680-4024-862D-84196A78388A}" sibTransId="{170F5F0C-9C02-40AF-AF37-F399B9A4102E}"/>
    <dgm:cxn modelId="{32D109C8-C568-41F6-89D8-80441E8F4DE7}" type="presOf" srcId="{63EA55B6-D38C-4A27-8BFC-9DD079E6885B}" destId="{7B55BAAA-F2AB-440F-A69A-005339E30E52}" srcOrd="0" destOrd="0" presId="urn:microsoft.com/office/officeart/2005/8/layout/default"/>
    <dgm:cxn modelId="{746827E2-D0EE-4F9F-B6F5-C9EE8D047D39}" srcId="{4AFFBA1F-7770-4DDB-B0EE-81DA60AAB937}" destId="{117C05C4-C0ED-4108-89DF-221663555991}" srcOrd="1" destOrd="0" parTransId="{9E66D0D7-71B6-476B-ADD8-D59DBF933431}" sibTransId="{DA87DF97-4CB7-4C76-AF08-E82481188442}"/>
    <dgm:cxn modelId="{3E736F43-B966-470C-892C-CE746658DF12}" type="presOf" srcId="{FA373A1B-01CB-4190-A087-69535F0DF830}" destId="{00A30D55-DE3E-4E24-9489-8BCD584D37F3}" srcOrd="0" destOrd="0" presId="urn:microsoft.com/office/officeart/2005/8/layout/default"/>
    <dgm:cxn modelId="{1CCB1B5D-4CD2-4C1E-930B-3FFA328DC037}" srcId="{4AFFBA1F-7770-4DDB-B0EE-81DA60AAB937}" destId="{FA373A1B-01CB-4190-A087-69535F0DF830}" srcOrd="2" destOrd="0" parTransId="{2A9CBB40-28B0-425E-8478-983D8FF5CBE8}" sibTransId="{B4A6EF25-76BE-4C0D-BF9E-924CB235AE4A}"/>
    <dgm:cxn modelId="{E54EF7F4-C322-4E98-9620-CDB37B3393AD}" type="presOf" srcId="{117C05C4-C0ED-4108-89DF-221663555991}" destId="{184FD580-C42A-444F-AF23-C03EC80876B7}" srcOrd="0" destOrd="0" presId="urn:microsoft.com/office/officeart/2005/8/layout/default"/>
    <dgm:cxn modelId="{943D90ED-1195-41F4-BFFC-9906C524695F}" srcId="{4AFFBA1F-7770-4DDB-B0EE-81DA60AAB937}" destId="{63EA55B6-D38C-4A27-8BFC-9DD079E6885B}" srcOrd="4" destOrd="0" parTransId="{4E069947-C28F-40CA-B5FB-CF261C13BAD1}" sibTransId="{C89B061C-BED3-4520-AA79-226FE57D57C9}"/>
    <dgm:cxn modelId="{BC7EC63D-06CF-4520-A079-B9BCB933F8E3}" type="presOf" srcId="{4AFFBA1F-7770-4DDB-B0EE-81DA60AAB937}" destId="{35C38CFE-AA0F-4DF2-871E-2DCCEAE1DDD8}" srcOrd="0" destOrd="0" presId="urn:microsoft.com/office/officeart/2005/8/layout/default"/>
    <dgm:cxn modelId="{8B833119-EB64-44C6-ACA5-B296B2B524D3}" type="presParOf" srcId="{35C38CFE-AA0F-4DF2-871E-2DCCEAE1DDD8}" destId="{03ABD60A-13FD-41F9-B423-D5C9B90F957D}" srcOrd="0" destOrd="0" presId="urn:microsoft.com/office/officeart/2005/8/layout/default"/>
    <dgm:cxn modelId="{CF31A50E-C7F6-4B34-9639-B807B78680C9}" type="presParOf" srcId="{35C38CFE-AA0F-4DF2-871E-2DCCEAE1DDD8}" destId="{6E6C3F75-6CB2-4ED3-9BEF-8563A0761BE9}" srcOrd="1" destOrd="0" presId="urn:microsoft.com/office/officeart/2005/8/layout/default"/>
    <dgm:cxn modelId="{38B71E92-5116-4DD3-ABCE-7A734936D4B1}" type="presParOf" srcId="{35C38CFE-AA0F-4DF2-871E-2DCCEAE1DDD8}" destId="{184FD580-C42A-444F-AF23-C03EC80876B7}" srcOrd="2" destOrd="0" presId="urn:microsoft.com/office/officeart/2005/8/layout/default"/>
    <dgm:cxn modelId="{73366DA7-F77E-4FAF-B5E6-DA93703ABE41}" type="presParOf" srcId="{35C38CFE-AA0F-4DF2-871E-2DCCEAE1DDD8}" destId="{8E08D31F-8117-45A1-AD05-1AB889CB615B}" srcOrd="3" destOrd="0" presId="urn:microsoft.com/office/officeart/2005/8/layout/default"/>
    <dgm:cxn modelId="{77C24765-1405-4BDC-BCC1-FB91968A2253}" type="presParOf" srcId="{35C38CFE-AA0F-4DF2-871E-2DCCEAE1DDD8}" destId="{00A30D55-DE3E-4E24-9489-8BCD584D37F3}" srcOrd="4" destOrd="0" presId="urn:microsoft.com/office/officeart/2005/8/layout/default"/>
    <dgm:cxn modelId="{D0D4BF5A-69A2-44E5-821C-7D964E845E27}" type="presParOf" srcId="{35C38CFE-AA0F-4DF2-871E-2DCCEAE1DDD8}" destId="{29A5BCE8-B67E-4D37-8094-1E5170873FBC}" srcOrd="5" destOrd="0" presId="urn:microsoft.com/office/officeart/2005/8/layout/default"/>
    <dgm:cxn modelId="{DECB68B1-4C4D-4CFF-91AD-67A975C38DA4}" type="presParOf" srcId="{35C38CFE-AA0F-4DF2-871E-2DCCEAE1DDD8}" destId="{D97D0FE8-5654-49F3-9C96-2F1EDD9DE497}" srcOrd="6" destOrd="0" presId="urn:microsoft.com/office/officeart/2005/8/layout/default"/>
    <dgm:cxn modelId="{31721200-5BDD-47B8-B42E-8201954E72CE}" type="presParOf" srcId="{35C38CFE-AA0F-4DF2-871E-2DCCEAE1DDD8}" destId="{F9DE40DE-58A5-48EB-AD81-0EB14A59C25D}" srcOrd="7" destOrd="0" presId="urn:microsoft.com/office/officeart/2005/8/layout/default"/>
    <dgm:cxn modelId="{C82E829C-7D63-49C7-9BE7-27C278FE049B}" type="presParOf" srcId="{35C38CFE-AA0F-4DF2-871E-2DCCEAE1DDD8}" destId="{7B55BAAA-F2AB-440F-A69A-005339E30E5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BE8699-02BE-45F7-AD1F-E7A17E5B48E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3CE9821-1CA8-4E86-A552-8544B22D5316}">
      <dgm:prSet phldrT="[Texto]" custT="1"/>
      <dgm:spPr>
        <a:solidFill>
          <a:srgbClr val="00CC00">
            <a:alpha val="40000"/>
          </a:srgbClr>
        </a:solidFill>
      </dgm:spPr>
      <dgm:t>
        <a:bodyPr/>
        <a:lstStyle/>
        <a:p>
          <a:r>
            <a:rPr lang="pt-BR" sz="3000" dirty="0"/>
            <a:t>Se </a:t>
          </a:r>
          <a:r>
            <a:rPr lang="pt-BR" sz="3000" dirty="0" smtClean="0"/>
            <a:t>NPSH</a:t>
          </a:r>
          <a:r>
            <a:rPr lang="pt-BR" sz="3000" baseline="-25000" dirty="0" smtClean="0"/>
            <a:t>d</a:t>
          </a:r>
          <a:r>
            <a:rPr lang="pt-BR" sz="3000" dirty="0" smtClean="0"/>
            <a:t> </a:t>
          </a:r>
          <a:r>
            <a:rPr lang="pt-BR" sz="3000" dirty="0"/>
            <a:t>&gt; </a:t>
          </a:r>
          <a:r>
            <a:rPr lang="pt-BR" sz="3000" dirty="0" smtClean="0"/>
            <a:t>NPSH</a:t>
          </a:r>
          <a:r>
            <a:rPr lang="pt-BR" sz="3000" baseline="-25000" dirty="0" smtClean="0"/>
            <a:t>r</a:t>
          </a:r>
          <a:endParaRPr lang="pt-BR" sz="3000" baseline="-25000" dirty="0"/>
        </a:p>
      </dgm:t>
    </dgm:pt>
    <dgm:pt modelId="{388B20B2-CDC7-4D0C-9AEC-AC3D9C550432}" type="parTrans" cxnId="{D6175B97-EE00-4CFA-ACB2-BDA981F28936}">
      <dgm:prSet/>
      <dgm:spPr/>
      <dgm:t>
        <a:bodyPr/>
        <a:lstStyle/>
        <a:p>
          <a:endParaRPr lang="pt-BR"/>
        </a:p>
      </dgm:t>
    </dgm:pt>
    <dgm:pt modelId="{0718ADAB-EFB3-4E03-87B5-20BBA229708F}" type="sibTrans" cxnId="{D6175B97-EE00-4CFA-ACB2-BDA981F28936}">
      <dgm:prSet/>
      <dgm:spPr>
        <a:solidFill>
          <a:srgbClr val="00CC00">
            <a:alpha val="70000"/>
          </a:srgbClr>
        </a:solidFill>
      </dgm:spPr>
      <dgm:t>
        <a:bodyPr/>
        <a:lstStyle/>
        <a:p>
          <a:endParaRPr lang="pt-BR"/>
        </a:p>
      </dgm:t>
    </dgm:pt>
    <dgm:pt modelId="{3F0B435D-722E-41E5-9340-C52D6DE7CB1D}">
      <dgm:prSet phldrT="[Texto]" custT="1"/>
      <dgm:spPr>
        <a:solidFill>
          <a:srgbClr val="00CC00">
            <a:alpha val="70000"/>
          </a:srgbClr>
        </a:solidFill>
      </dgm:spPr>
      <dgm:t>
        <a:bodyPr/>
        <a:lstStyle/>
        <a:p>
          <a:r>
            <a:rPr lang="pt-BR" sz="3000" dirty="0"/>
            <a:t>P3 &gt; </a:t>
          </a:r>
          <a:r>
            <a:rPr lang="pt-BR" sz="3000" dirty="0" err="1"/>
            <a:t>hv</a:t>
          </a:r>
          <a:endParaRPr lang="pt-BR" sz="3000" dirty="0"/>
        </a:p>
      </dgm:t>
    </dgm:pt>
    <dgm:pt modelId="{53AD343C-5043-41F9-80CD-24089B08CEBC}" type="parTrans" cxnId="{4183058B-7B6B-4926-86EE-D6E0EAC138AC}">
      <dgm:prSet/>
      <dgm:spPr/>
      <dgm:t>
        <a:bodyPr/>
        <a:lstStyle/>
        <a:p>
          <a:endParaRPr lang="pt-BR"/>
        </a:p>
      </dgm:t>
    </dgm:pt>
    <dgm:pt modelId="{6BE4AC69-EC50-417C-8E96-37820A9B329A}" type="sibTrans" cxnId="{4183058B-7B6B-4926-86EE-D6E0EAC138AC}">
      <dgm:prSet/>
      <dgm:spPr>
        <a:solidFill>
          <a:srgbClr val="00CC00"/>
        </a:solidFill>
      </dgm:spPr>
      <dgm:t>
        <a:bodyPr/>
        <a:lstStyle/>
        <a:p>
          <a:endParaRPr lang="pt-BR"/>
        </a:p>
      </dgm:t>
    </dgm:pt>
    <dgm:pt modelId="{C627A1EC-51D5-4A60-ACEB-CE224D73A69D}">
      <dgm:prSet phldrT="[Texto]" custT="1"/>
      <dgm:spPr>
        <a:solidFill>
          <a:srgbClr val="00CC00"/>
        </a:solidFill>
      </dgm:spPr>
      <dgm:t>
        <a:bodyPr/>
        <a:lstStyle/>
        <a:p>
          <a:r>
            <a:rPr lang="pt-BR" sz="3000" dirty="0"/>
            <a:t>Bomba não cavita</a:t>
          </a:r>
        </a:p>
      </dgm:t>
    </dgm:pt>
    <dgm:pt modelId="{30DC7147-FD17-4864-93AD-41D4905F104B}" type="parTrans" cxnId="{C40E4A52-8E4C-4ECB-948F-249889E6CBEC}">
      <dgm:prSet/>
      <dgm:spPr/>
      <dgm:t>
        <a:bodyPr/>
        <a:lstStyle/>
        <a:p>
          <a:endParaRPr lang="pt-BR"/>
        </a:p>
      </dgm:t>
    </dgm:pt>
    <dgm:pt modelId="{111141F1-867C-4CF9-8712-A36F21D5A266}" type="sibTrans" cxnId="{C40E4A52-8E4C-4ECB-948F-249889E6CBEC}">
      <dgm:prSet/>
      <dgm:spPr/>
      <dgm:t>
        <a:bodyPr/>
        <a:lstStyle/>
        <a:p>
          <a:endParaRPr lang="pt-BR"/>
        </a:p>
      </dgm:t>
    </dgm:pt>
    <dgm:pt modelId="{A3523373-2C13-4BBC-9E90-A34B34789E56}" type="pres">
      <dgm:prSet presAssocID="{A4BE8699-02BE-45F7-AD1F-E7A17E5B48E4}" presName="linearFlow" presStyleCnt="0">
        <dgm:presLayoutVars>
          <dgm:resizeHandles val="exact"/>
        </dgm:presLayoutVars>
      </dgm:prSet>
      <dgm:spPr/>
    </dgm:pt>
    <dgm:pt modelId="{2419E93F-0187-478E-80A3-707E29A38D0E}" type="pres">
      <dgm:prSet presAssocID="{D3CE9821-1CA8-4E86-A552-8544B22D5316}" presName="node" presStyleLbl="node1" presStyleIdx="0" presStyleCnt="3" custScaleX="1380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5577FE-49F8-4C2E-9DC3-16A498FBDEA0}" type="pres">
      <dgm:prSet presAssocID="{0718ADAB-EFB3-4E03-87B5-20BBA229708F}" presName="sibTrans" presStyleLbl="sibTrans2D1" presStyleIdx="0" presStyleCnt="2"/>
      <dgm:spPr/>
      <dgm:t>
        <a:bodyPr/>
        <a:lstStyle/>
        <a:p>
          <a:endParaRPr lang="pt-BR"/>
        </a:p>
      </dgm:t>
    </dgm:pt>
    <dgm:pt modelId="{56D888D1-26AB-4068-8598-5528CA8E1BC5}" type="pres">
      <dgm:prSet presAssocID="{0718ADAB-EFB3-4E03-87B5-20BBA229708F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0F731DEA-3F5A-4261-BD06-E588C0FBB47B}" type="pres">
      <dgm:prSet presAssocID="{3F0B435D-722E-41E5-9340-C52D6DE7CB1D}" presName="node" presStyleLbl="node1" presStyleIdx="1" presStyleCnt="3" custLinFactNeighborX="623" custLinFactNeighborY="-44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2B48DC-EB95-4728-B1F6-C323F3AC5C2C}" type="pres">
      <dgm:prSet presAssocID="{6BE4AC69-EC50-417C-8E96-37820A9B329A}" presName="sibTrans" presStyleLbl="sibTrans2D1" presStyleIdx="1" presStyleCnt="2"/>
      <dgm:spPr/>
      <dgm:t>
        <a:bodyPr/>
        <a:lstStyle/>
        <a:p>
          <a:endParaRPr lang="pt-BR"/>
        </a:p>
      </dgm:t>
    </dgm:pt>
    <dgm:pt modelId="{E6E54898-947A-481E-945F-FBE9A70875AD}" type="pres">
      <dgm:prSet presAssocID="{6BE4AC69-EC50-417C-8E96-37820A9B329A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2C3573F2-6A38-405B-A230-7392FB05468A}" type="pres">
      <dgm:prSet presAssocID="{C627A1EC-51D5-4A60-ACEB-CE224D73A69D}" presName="node" presStyleLbl="node1" presStyleIdx="2" presStyleCnt="3" custScaleX="143711" custLinFactNeighborX="57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3FBDE3D-2244-4120-8BEE-02B00A50B9BD}" type="presOf" srcId="{0718ADAB-EFB3-4E03-87B5-20BBA229708F}" destId="{56D888D1-26AB-4068-8598-5528CA8E1BC5}" srcOrd="1" destOrd="0" presId="urn:microsoft.com/office/officeart/2005/8/layout/process2"/>
    <dgm:cxn modelId="{4183058B-7B6B-4926-86EE-D6E0EAC138AC}" srcId="{A4BE8699-02BE-45F7-AD1F-E7A17E5B48E4}" destId="{3F0B435D-722E-41E5-9340-C52D6DE7CB1D}" srcOrd="1" destOrd="0" parTransId="{53AD343C-5043-41F9-80CD-24089B08CEBC}" sibTransId="{6BE4AC69-EC50-417C-8E96-37820A9B329A}"/>
    <dgm:cxn modelId="{C8FBF088-4887-4AE9-8F2A-36C6B5D46089}" type="presOf" srcId="{A4BE8699-02BE-45F7-AD1F-E7A17E5B48E4}" destId="{A3523373-2C13-4BBC-9E90-A34B34789E56}" srcOrd="0" destOrd="0" presId="urn:microsoft.com/office/officeart/2005/8/layout/process2"/>
    <dgm:cxn modelId="{CF30B068-2557-4FCA-B3C3-E9A7EEE0BA27}" type="presOf" srcId="{3F0B435D-722E-41E5-9340-C52D6DE7CB1D}" destId="{0F731DEA-3F5A-4261-BD06-E588C0FBB47B}" srcOrd="0" destOrd="0" presId="urn:microsoft.com/office/officeart/2005/8/layout/process2"/>
    <dgm:cxn modelId="{F25C7B92-37D6-46A5-87C6-5F984E6335C9}" type="presOf" srcId="{C627A1EC-51D5-4A60-ACEB-CE224D73A69D}" destId="{2C3573F2-6A38-405B-A230-7392FB05468A}" srcOrd="0" destOrd="0" presId="urn:microsoft.com/office/officeart/2005/8/layout/process2"/>
    <dgm:cxn modelId="{C40E4A52-8E4C-4ECB-948F-249889E6CBEC}" srcId="{A4BE8699-02BE-45F7-AD1F-E7A17E5B48E4}" destId="{C627A1EC-51D5-4A60-ACEB-CE224D73A69D}" srcOrd="2" destOrd="0" parTransId="{30DC7147-FD17-4864-93AD-41D4905F104B}" sibTransId="{111141F1-867C-4CF9-8712-A36F21D5A266}"/>
    <dgm:cxn modelId="{A55BB355-F769-4516-A9B1-07AC41B33C00}" type="presOf" srcId="{6BE4AC69-EC50-417C-8E96-37820A9B329A}" destId="{4B2B48DC-EB95-4728-B1F6-C323F3AC5C2C}" srcOrd="0" destOrd="0" presId="urn:microsoft.com/office/officeart/2005/8/layout/process2"/>
    <dgm:cxn modelId="{74F4AE42-FD3B-4C7D-8F75-7392E6A9B024}" type="presOf" srcId="{0718ADAB-EFB3-4E03-87B5-20BBA229708F}" destId="{2C5577FE-49F8-4C2E-9DC3-16A498FBDEA0}" srcOrd="0" destOrd="0" presId="urn:microsoft.com/office/officeart/2005/8/layout/process2"/>
    <dgm:cxn modelId="{D6175B97-EE00-4CFA-ACB2-BDA981F28936}" srcId="{A4BE8699-02BE-45F7-AD1F-E7A17E5B48E4}" destId="{D3CE9821-1CA8-4E86-A552-8544B22D5316}" srcOrd="0" destOrd="0" parTransId="{388B20B2-CDC7-4D0C-9AEC-AC3D9C550432}" sibTransId="{0718ADAB-EFB3-4E03-87B5-20BBA229708F}"/>
    <dgm:cxn modelId="{26AEC51D-A2F1-4EF4-B2E9-098962FF6239}" type="presOf" srcId="{6BE4AC69-EC50-417C-8E96-37820A9B329A}" destId="{E6E54898-947A-481E-945F-FBE9A70875AD}" srcOrd="1" destOrd="0" presId="urn:microsoft.com/office/officeart/2005/8/layout/process2"/>
    <dgm:cxn modelId="{604D1A99-E46E-41B5-8655-2D4F07899766}" type="presOf" srcId="{D3CE9821-1CA8-4E86-A552-8544B22D5316}" destId="{2419E93F-0187-478E-80A3-707E29A38D0E}" srcOrd="0" destOrd="0" presId="urn:microsoft.com/office/officeart/2005/8/layout/process2"/>
    <dgm:cxn modelId="{A57ABF18-0546-4496-B5D4-CDCEA0E6026C}" type="presParOf" srcId="{A3523373-2C13-4BBC-9E90-A34B34789E56}" destId="{2419E93F-0187-478E-80A3-707E29A38D0E}" srcOrd="0" destOrd="0" presId="urn:microsoft.com/office/officeart/2005/8/layout/process2"/>
    <dgm:cxn modelId="{288921C3-D4E3-4816-B617-3F2390E60E05}" type="presParOf" srcId="{A3523373-2C13-4BBC-9E90-A34B34789E56}" destId="{2C5577FE-49F8-4C2E-9DC3-16A498FBDEA0}" srcOrd="1" destOrd="0" presId="urn:microsoft.com/office/officeart/2005/8/layout/process2"/>
    <dgm:cxn modelId="{B8B77FCF-8D05-4656-9B00-BB909F4E1547}" type="presParOf" srcId="{2C5577FE-49F8-4C2E-9DC3-16A498FBDEA0}" destId="{56D888D1-26AB-4068-8598-5528CA8E1BC5}" srcOrd="0" destOrd="0" presId="urn:microsoft.com/office/officeart/2005/8/layout/process2"/>
    <dgm:cxn modelId="{4E0AD718-3FC5-4346-89DC-BF406447D629}" type="presParOf" srcId="{A3523373-2C13-4BBC-9E90-A34B34789E56}" destId="{0F731DEA-3F5A-4261-BD06-E588C0FBB47B}" srcOrd="2" destOrd="0" presId="urn:microsoft.com/office/officeart/2005/8/layout/process2"/>
    <dgm:cxn modelId="{F5AA03B7-9F90-4CAF-9DC4-372F51ABA635}" type="presParOf" srcId="{A3523373-2C13-4BBC-9E90-A34B34789E56}" destId="{4B2B48DC-EB95-4728-B1F6-C323F3AC5C2C}" srcOrd="3" destOrd="0" presId="urn:microsoft.com/office/officeart/2005/8/layout/process2"/>
    <dgm:cxn modelId="{47F5C76E-5115-4853-BAF3-F4233EA2D7D9}" type="presParOf" srcId="{4B2B48DC-EB95-4728-B1F6-C323F3AC5C2C}" destId="{E6E54898-947A-481E-945F-FBE9A70875AD}" srcOrd="0" destOrd="0" presId="urn:microsoft.com/office/officeart/2005/8/layout/process2"/>
    <dgm:cxn modelId="{324E210A-2497-4675-A8A8-7BBB32DC0FCD}" type="presParOf" srcId="{A3523373-2C13-4BBC-9E90-A34B34789E56}" destId="{2C3573F2-6A38-405B-A230-7392FB05468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64BE1E-20EB-4803-88B0-C9BCFECB71BF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1BF6AC13-9EFE-40C5-93A1-E7A19427D39A}">
      <dgm:prSet phldrT="[Texto]" custT="1"/>
      <dgm:spPr>
        <a:solidFill>
          <a:srgbClr val="FF0000">
            <a:alpha val="40000"/>
          </a:srgbClr>
        </a:solidFill>
      </dgm:spPr>
      <dgm:t>
        <a:bodyPr/>
        <a:lstStyle/>
        <a:p>
          <a:r>
            <a:rPr lang="pt-BR" sz="3000" dirty="0">
              <a:solidFill>
                <a:schemeClr val="bg1"/>
              </a:solidFill>
            </a:rPr>
            <a:t>Se </a:t>
          </a:r>
          <a:r>
            <a:rPr lang="pt-BR" sz="3000" dirty="0" smtClean="0">
              <a:solidFill>
                <a:schemeClr val="bg1"/>
              </a:solidFill>
            </a:rPr>
            <a:t>NPSH</a:t>
          </a:r>
          <a:r>
            <a:rPr lang="pt-BR" sz="3000" baseline="-25000" dirty="0" smtClean="0">
              <a:solidFill>
                <a:schemeClr val="bg1"/>
              </a:solidFill>
            </a:rPr>
            <a:t>d</a:t>
          </a:r>
          <a:r>
            <a:rPr lang="pt-BR" sz="3000" dirty="0" smtClean="0">
              <a:solidFill>
                <a:schemeClr val="bg1"/>
              </a:solidFill>
            </a:rPr>
            <a:t> </a:t>
          </a:r>
          <a:r>
            <a:rPr lang="pt-BR" sz="3000" dirty="0">
              <a:solidFill>
                <a:schemeClr val="bg1"/>
              </a:solidFill>
            </a:rPr>
            <a:t>&lt; </a:t>
          </a:r>
          <a:r>
            <a:rPr lang="pt-BR" sz="3000" dirty="0" smtClean="0">
              <a:solidFill>
                <a:schemeClr val="bg1"/>
              </a:solidFill>
            </a:rPr>
            <a:t>NPSH</a:t>
          </a:r>
          <a:r>
            <a:rPr lang="pt-BR" sz="3000" baseline="-25000" dirty="0" smtClean="0">
              <a:solidFill>
                <a:schemeClr val="bg1"/>
              </a:solidFill>
            </a:rPr>
            <a:t>r</a:t>
          </a:r>
          <a:endParaRPr lang="pt-BR" sz="3000" baseline="-25000" dirty="0">
            <a:solidFill>
              <a:schemeClr val="bg1"/>
            </a:solidFill>
          </a:endParaRPr>
        </a:p>
      </dgm:t>
    </dgm:pt>
    <dgm:pt modelId="{D6A63621-1EC9-4AB3-9514-B3D3FEDC232A}" type="parTrans" cxnId="{11EB0EB7-0A17-4613-A8F7-73CE8400186C}">
      <dgm:prSet/>
      <dgm:spPr/>
      <dgm:t>
        <a:bodyPr/>
        <a:lstStyle/>
        <a:p>
          <a:endParaRPr lang="pt-BR"/>
        </a:p>
      </dgm:t>
    </dgm:pt>
    <dgm:pt modelId="{B8BA7354-F757-4017-B531-068883E565D2}" type="sibTrans" cxnId="{11EB0EB7-0A17-4613-A8F7-73CE8400186C}">
      <dgm:prSet/>
      <dgm:spPr>
        <a:solidFill>
          <a:srgbClr val="FF0000">
            <a:alpha val="70000"/>
          </a:srgbClr>
        </a:solidFill>
      </dgm:spPr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22FD894-D49C-4AC2-9818-6D7F5C380E25}">
      <dgm:prSet phldrT="[Texto]" custT="1"/>
      <dgm:spPr>
        <a:solidFill>
          <a:srgbClr val="FF0000">
            <a:alpha val="70000"/>
          </a:srgbClr>
        </a:solidFill>
      </dgm:spPr>
      <dgm:t>
        <a:bodyPr/>
        <a:lstStyle/>
        <a:p>
          <a:r>
            <a:rPr lang="pt-BR" sz="3000" dirty="0">
              <a:solidFill>
                <a:schemeClr val="bg1"/>
              </a:solidFill>
            </a:rPr>
            <a:t>P3 &lt; </a:t>
          </a:r>
          <a:r>
            <a:rPr lang="pt-BR" sz="3000" dirty="0" err="1">
              <a:solidFill>
                <a:schemeClr val="bg1"/>
              </a:solidFill>
            </a:rPr>
            <a:t>hv</a:t>
          </a:r>
          <a:endParaRPr lang="pt-BR" sz="3000" dirty="0">
            <a:solidFill>
              <a:schemeClr val="bg1"/>
            </a:solidFill>
          </a:endParaRPr>
        </a:p>
      </dgm:t>
    </dgm:pt>
    <dgm:pt modelId="{707E2D1E-E226-4C92-BDC3-6E0D873481B9}" type="parTrans" cxnId="{E7DEBEF0-2620-4E7B-9F10-1A6DE6FF9107}">
      <dgm:prSet/>
      <dgm:spPr/>
      <dgm:t>
        <a:bodyPr/>
        <a:lstStyle/>
        <a:p>
          <a:endParaRPr lang="pt-BR"/>
        </a:p>
      </dgm:t>
    </dgm:pt>
    <dgm:pt modelId="{20954250-24E3-4040-8C41-AF259C098392}" type="sibTrans" cxnId="{E7DEBEF0-2620-4E7B-9F10-1A6DE6FF9107}">
      <dgm:prSet/>
      <dgm:spPr>
        <a:solidFill>
          <a:srgbClr val="FF0000"/>
        </a:solidFill>
      </dgm:spPr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CD39459-ACC8-48BE-B9D6-EA3FCD2B3406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3000" dirty="0"/>
            <a:t>Bomba cavita</a:t>
          </a:r>
        </a:p>
      </dgm:t>
    </dgm:pt>
    <dgm:pt modelId="{9FD1A278-C8BA-4BAD-B71A-224F01215CF9}" type="parTrans" cxnId="{38563783-076C-4BB6-AA34-C25A2AAFB4DB}">
      <dgm:prSet/>
      <dgm:spPr/>
      <dgm:t>
        <a:bodyPr/>
        <a:lstStyle/>
        <a:p>
          <a:endParaRPr lang="pt-BR"/>
        </a:p>
      </dgm:t>
    </dgm:pt>
    <dgm:pt modelId="{FDDDE1E5-9E20-44D8-BC74-7E807BC222AA}" type="sibTrans" cxnId="{38563783-076C-4BB6-AA34-C25A2AAFB4DB}">
      <dgm:prSet/>
      <dgm:spPr/>
      <dgm:t>
        <a:bodyPr/>
        <a:lstStyle/>
        <a:p>
          <a:endParaRPr lang="pt-BR"/>
        </a:p>
      </dgm:t>
    </dgm:pt>
    <dgm:pt modelId="{0E914D38-9319-4FD9-A955-A8D3F6AEC36E}" type="pres">
      <dgm:prSet presAssocID="{1C64BE1E-20EB-4803-88B0-C9BCFECB71BF}" presName="linearFlow" presStyleCnt="0">
        <dgm:presLayoutVars>
          <dgm:resizeHandles val="exact"/>
        </dgm:presLayoutVars>
      </dgm:prSet>
      <dgm:spPr/>
    </dgm:pt>
    <dgm:pt modelId="{3D3B6BEE-6E3B-47BE-9A75-4D05887466B7}" type="pres">
      <dgm:prSet presAssocID="{1BF6AC13-9EFE-40C5-93A1-E7A19427D39A}" presName="node" presStyleLbl="node1" presStyleIdx="0" presStyleCnt="3" custScaleX="13800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DE0D61-23EF-4817-BE78-8C5DD0D5E467}" type="pres">
      <dgm:prSet presAssocID="{B8BA7354-F757-4017-B531-068883E565D2}" presName="sibTrans" presStyleLbl="sibTrans2D1" presStyleIdx="0" presStyleCnt="2"/>
      <dgm:spPr/>
      <dgm:t>
        <a:bodyPr/>
        <a:lstStyle/>
        <a:p>
          <a:endParaRPr lang="pt-BR"/>
        </a:p>
      </dgm:t>
    </dgm:pt>
    <dgm:pt modelId="{83DD97A4-2E14-4783-AC6C-8D98BDCD4081}" type="pres">
      <dgm:prSet presAssocID="{B8BA7354-F757-4017-B531-068883E565D2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CA6C659B-E1E7-44F4-9D44-BDBAD473E310}" type="pres">
      <dgm:prSet presAssocID="{E22FD894-D49C-4AC2-9818-6D7F5C380E2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EAE010-DC7F-4658-AA07-2FD29973BA8B}" type="pres">
      <dgm:prSet presAssocID="{20954250-24E3-4040-8C41-AF259C098392}" presName="sibTrans" presStyleLbl="sibTrans2D1" presStyleIdx="1" presStyleCnt="2"/>
      <dgm:spPr/>
      <dgm:t>
        <a:bodyPr/>
        <a:lstStyle/>
        <a:p>
          <a:endParaRPr lang="pt-BR"/>
        </a:p>
      </dgm:t>
    </dgm:pt>
    <dgm:pt modelId="{AA4BCEF5-6828-4FEF-B470-071C3232EE03}" type="pres">
      <dgm:prSet presAssocID="{20954250-24E3-4040-8C41-AF259C098392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74FBDCDB-073C-42F3-9063-E090F5BF7285}" type="pres">
      <dgm:prSet presAssocID="{ACD39459-ACC8-48BE-B9D6-EA3FCD2B3406}" presName="node" presStyleLbl="node1" presStyleIdx="2" presStyleCnt="3" custScaleX="14703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CF49E75-33D8-483B-A258-BBECB9196404}" type="presOf" srcId="{B8BA7354-F757-4017-B531-068883E565D2}" destId="{BFDE0D61-23EF-4817-BE78-8C5DD0D5E467}" srcOrd="0" destOrd="0" presId="urn:microsoft.com/office/officeart/2005/8/layout/process2"/>
    <dgm:cxn modelId="{3625F1CF-E66B-442F-96CD-4C99FA1FF040}" type="presOf" srcId="{1C64BE1E-20EB-4803-88B0-C9BCFECB71BF}" destId="{0E914D38-9319-4FD9-A955-A8D3F6AEC36E}" srcOrd="0" destOrd="0" presId="urn:microsoft.com/office/officeart/2005/8/layout/process2"/>
    <dgm:cxn modelId="{38563783-076C-4BB6-AA34-C25A2AAFB4DB}" srcId="{1C64BE1E-20EB-4803-88B0-C9BCFECB71BF}" destId="{ACD39459-ACC8-48BE-B9D6-EA3FCD2B3406}" srcOrd="2" destOrd="0" parTransId="{9FD1A278-C8BA-4BAD-B71A-224F01215CF9}" sibTransId="{FDDDE1E5-9E20-44D8-BC74-7E807BC222AA}"/>
    <dgm:cxn modelId="{11EB0EB7-0A17-4613-A8F7-73CE8400186C}" srcId="{1C64BE1E-20EB-4803-88B0-C9BCFECB71BF}" destId="{1BF6AC13-9EFE-40C5-93A1-E7A19427D39A}" srcOrd="0" destOrd="0" parTransId="{D6A63621-1EC9-4AB3-9514-B3D3FEDC232A}" sibTransId="{B8BA7354-F757-4017-B531-068883E565D2}"/>
    <dgm:cxn modelId="{E7DEBEF0-2620-4E7B-9F10-1A6DE6FF9107}" srcId="{1C64BE1E-20EB-4803-88B0-C9BCFECB71BF}" destId="{E22FD894-D49C-4AC2-9818-6D7F5C380E25}" srcOrd="1" destOrd="0" parTransId="{707E2D1E-E226-4C92-BDC3-6E0D873481B9}" sibTransId="{20954250-24E3-4040-8C41-AF259C098392}"/>
    <dgm:cxn modelId="{5852AA05-D1ED-4BA2-99AC-4B6016974AD2}" type="presOf" srcId="{B8BA7354-F757-4017-B531-068883E565D2}" destId="{83DD97A4-2E14-4783-AC6C-8D98BDCD4081}" srcOrd="1" destOrd="0" presId="urn:microsoft.com/office/officeart/2005/8/layout/process2"/>
    <dgm:cxn modelId="{DDB8F801-C1D3-4F21-AEA1-F325F4FF239D}" type="presOf" srcId="{20954250-24E3-4040-8C41-AF259C098392}" destId="{AA4BCEF5-6828-4FEF-B470-071C3232EE03}" srcOrd="1" destOrd="0" presId="urn:microsoft.com/office/officeart/2005/8/layout/process2"/>
    <dgm:cxn modelId="{63FBC54A-FB75-43A6-9DD9-EEDB0661526C}" type="presOf" srcId="{ACD39459-ACC8-48BE-B9D6-EA3FCD2B3406}" destId="{74FBDCDB-073C-42F3-9063-E090F5BF7285}" srcOrd="0" destOrd="0" presId="urn:microsoft.com/office/officeart/2005/8/layout/process2"/>
    <dgm:cxn modelId="{BC499EB3-DB7E-4C02-8E12-49D94F1AAE57}" type="presOf" srcId="{20954250-24E3-4040-8C41-AF259C098392}" destId="{A5EAE010-DC7F-4658-AA07-2FD29973BA8B}" srcOrd="0" destOrd="0" presId="urn:microsoft.com/office/officeart/2005/8/layout/process2"/>
    <dgm:cxn modelId="{526B4A6B-CA00-46E6-A304-4E0C0A99CE82}" type="presOf" srcId="{1BF6AC13-9EFE-40C5-93A1-E7A19427D39A}" destId="{3D3B6BEE-6E3B-47BE-9A75-4D05887466B7}" srcOrd="0" destOrd="0" presId="urn:microsoft.com/office/officeart/2005/8/layout/process2"/>
    <dgm:cxn modelId="{06D990C6-3123-4D3D-9BAC-08D5B063BC0B}" type="presOf" srcId="{E22FD894-D49C-4AC2-9818-6D7F5C380E25}" destId="{CA6C659B-E1E7-44F4-9D44-BDBAD473E310}" srcOrd="0" destOrd="0" presId="urn:microsoft.com/office/officeart/2005/8/layout/process2"/>
    <dgm:cxn modelId="{B031A7DD-01B7-48F4-AF63-F5DC37926AD9}" type="presParOf" srcId="{0E914D38-9319-4FD9-A955-A8D3F6AEC36E}" destId="{3D3B6BEE-6E3B-47BE-9A75-4D05887466B7}" srcOrd="0" destOrd="0" presId="urn:microsoft.com/office/officeart/2005/8/layout/process2"/>
    <dgm:cxn modelId="{9C44D92D-D5AE-4713-9406-A0CC621AF1D7}" type="presParOf" srcId="{0E914D38-9319-4FD9-A955-A8D3F6AEC36E}" destId="{BFDE0D61-23EF-4817-BE78-8C5DD0D5E467}" srcOrd="1" destOrd="0" presId="urn:microsoft.com/office/officeart/2005/8/layout/process2"/>
    <dgm:cxn modelId="{25FA8883-81F5-454C-B359-6C7E995F3974}" type="presParOf" srcId="{BFDE0D61-23EF-4817-BE78-8C5DD0D5E467}" destId="{83DD97A4-2E14-4783-AC6C-8D98BDCD4081}" srcOrd="0" destOrd="0" presId="urn:microsoft.com/office/officeart/2005/8/layout/process2"/>
    <dgm:cxn modelId="{4923EC74-4DC0-406B-AD69-0B8BF21257DE}" type="presParOf" srcId="{0E914D38-9319-4FD9-A955-A8D3F6AEC36E}" destId="{CA6C659B-E1E7-44F4-9D44-BDBAD473E310}" srcOrd="2" destOrd="0" presId="urn:microsoft.com/office/officeart/2005/8/layout/process2"/>
    <dgm:cxn modelId="{7FD57A94-6E5A-4E1F-8A0C-10E3AD32F064}" type="presParOf" srcId="{0E914D38-9319-4FD9-A955-A8D3F6AEC36E}" destId="{A5EAE010-DC7F-4658-AA07-2FD29973BA8B}" srcOrd="3" destOrd="0" presId="urn:microsoft.com/office/officeart/2005/8/layout/process2"/>
    <dgm:cxn modelId="{6C661134-F042-49ED-A17B-9641EA3D2B81}" type="presParOf" srcId="{A5EAE010-DC7F-4658-AA07-2FD29973BA8B}" destId="{AA4BCEF5-6828-4FEF-B470-071C3232EE03}" srcOrd="0" destOrd="0" presId="urn:microsoft.com/office/officeart/2005/8/layout/process2"/>
    <dgm:cxn modelId="{84C1DB6E-091F-4A67-A5E7-619843F7B4C3}" type="presParOf" srcId="{0E914D38-9319-4FD9-A955-A8D3F6AEC36E}" destId="{74FBDCDB-073C-42F3-9063-E090F5BF728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BD60A-13FD-41F9-B423-D5C9B90F957D}">
      <dsp:nvSpPr>
        <dsp:cNvPr id="0" name=""/>
        <dsp:cNvSpPr/>
      </dsp:nvSpPr>
      <dsp:spPr>
        <a:xfrm>
          <a:off x="0" y="996133"/>
          <a:ext cx="2769526" cy="857129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0" kern="1200" dirty="0"/>
            <a:t>Monobloco</a:t>
          </a:r>
        </a:p>
      </dsp:txBody>
      <dsp:txXfrm>
        <a:off x="0" y="996133"/>
        <a:ext cx="2769526" cy="857129"/>
      </dsp:txXfrm>
    </dsp:sp>
    <dsp:sp modelId="{184FD580-C42A-444F-AF23-C03EC80876B7}">
      <dsp:nvSpPr>
        <dsp:cNvPr id="0" name=""/>
        <dsp:cNvSpPr/>
      </dsp:nvSpPr>
      <dsp:spPr>
        <a:xfrm>
          <a:off x="3048224" y="958636"/>
          <a:ext cx="4084607" cy="932122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0" kern="1200" dirty="0"/>
            <a:t>Simples p/ irrigação</a:t>
          </a:r>
        </a:p>
      </dsp:txBody>
      <dsp:txXfrm>
        <a:off x="3048224" y="958636"/>
        <a:ext cx="4084607" cy="932122"/>
      </dsp:txXfrm>
    </dsp:sp>
    <dsp:sp modelId="{00A30D55-DE3E-4E24-9489-8BCD584D37F3}">
      <dsp:nvSpPr>
        <dsp:cNvPr id="0" name=""/>
        <dsp:cNvSpPr/>
      </dsp:nvSpPr>
      <dsp:spPr>
        <a:xfrm>
          <a:off x="0" y="2220305"/>
          <a:ext cx="2769526" cy="845148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0" kern="1200" dirty="0" smtClean="0"/>
            <a:t>Multiestágio</a:t>
          </a:r>
          <a:endParaRPr lang="pt-BR" sz="3000" b="0" kern="1200" dirty="0"/>
        </a:p>
      </dsp:txBody>
      <dsp:txXfrm>
        <a:off x="0" y="2220305"/>
        <a:ext cx="2769526" cy="845148"/>
      </dsp:txXfrm>
    </dsp:sp>
    <dsp:sp modelId="{D97D0FE8-5654-49F3-9C96-2F1EDD9DE497}">
      <dsp:nvSpPr>
        <dsp:cNvPr id="0" name=""/>
        <dsp:cNvSpPr/>
      </dsp:nvSpPr>
      <dsp:spPr>
        <a:xfrm>
          <a:off x="3073579" y="2258084"/>
          <a:ext cx="4034507" cy="765236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0" kern="1200" dirty="0"/>
            <a:t>Bipartida</a:t>
          </a:r>
        </a:p>
      </dsp:txBody>
      <dsp:txXfrm>
        <a:off x="3073579" y="2258084"/>
        <a:ext cx="4034507" cy="765236"/>
      </dsp:txXfrm>
    </dsp:sp>
    <dsp:sp modelId="{7B55BAAA-F2AB-440F-A69A-005339E30E52}">
      <dsp:nvSpPr>
        <dsp:cNvPr id="0" name=""/>
        <dsp:cNvSpPr/>
      </dsp:nvSpPr>
      <dsp:spPr>
        <a:xfrm>
          <a:off x="1192808" y="3507225"/>
          <a:ext cx="3446453" cy="647437"/>
        </a:xfrm>
        <a:prstGeom prst="rect">
          <a:avLst/>
        </a:prstGeom>
        <a:solidFill>
          <a:srgbClr val="00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 smtClean="0"/>
            <a:t>Rotor </a:t>
          </a:r>
          <a:r>
            <a:rPr lang="pt-BR" sz="3000" kern="1200" dirty="0"/>
            <a:t>largo</a:t>
          </a:r>
        </a:p>
      </dsp:txBody>
      <dsp:txXfrm>
        <a:off x="1192808" y="3507225"/>
        <a:ext cx="3446453" cy="647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9E93F-0187-478E-80A3-707E29A38D0E}">
      <dsp:nvSpPr>
        <dsp:cNvPr id="0" name=""/>
        <dsp:cNvSpPr/>
      </dsp:nvSpPr>
      <dsp:spPr>
        <a:xfrm>
          <a:off x="66255" y="0"/>
          <a:ext cx="3207035" cy="1290993"/>
        </a:xfrm>
        <a:prstGeom prst="roundRect">
          <a:avLst>
            <a:gd name="adj" fmla="val 10000"/>
          </a:avLst>
        </a:prstGeom>
        <a:solidFill>
          <a:srgbClr val="00CC0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Se </a:t>
          </a:r>
          <a:r>
            <a:rPr lang="pt-BR" sz="3000" kern="1200" dirty="0" smtClean="0"/>
            <a:t>NPSH</a:t>
          </a:r>
          <a:r>
            <a:rPr lang="pt-BR" sz="3000" kern="1200" baseline="-25000" dirty="0" smtClean="0"/>
            <a:t>d</a:t>
          </a:r>
          <a:r>
            <a:rPr lang="pt-BR" sz="3000" kern="1200" dirty="0" smtClean="0"/>
            <a:t> </a:t>
          </a:r>
          <a:r>
            <a:rPr lang="pt-BR" sz="3000" kern="1200" dirty="0"/>
            <a:t>&gt; </a:t>
          </a:r>
          <a:r>
            <a:rPr lang="pt-BR" sz="3000" kern="1200" dirty="0" smtClean="0"/>
            <a:t>NPSH</a:t>
          </a:r>
          <a:r>
            <a:rPr lang="pt-BR" sz="3000" kern="1200" baseline="-25000" dirty="0" smtClean="0"/>
            <a:t>r</a:t>
          </a:r>
          <a:endParaRPr lang="pt-BR" sz="3000" kern="1200" baseline="-25000" dirty="0"/>
        </a:p>
      </dsp:txBody>
      <dsp:txXfrm>
        <a:off x="104067" y="37812"/>
        <a:ext cx="3131411" cy="1215369"/>
      </dsp:txXfrm>
    </dsp:sp>
    <dsp:sp modelId="{2C5577FE-49F8-4C2E-9DC3-16A498FBDEA0}">
      <dsp:nvSpPr>
        <dsp:cNvPr id="0" name=""/>
        <dsp:cNvSpPr/>
      </dsp:nvSpPr>
      <dsp:spPr>
        <a:xfrm rot="5373915">
          <a:off x="1445657" y="1308982"/>
          <a:ext cx="462708" cy="580946"/>
        </a:xfrm>
        <a:prstGeom prst="rightArrow">
          <a:avLst>
            <a:gd name="adj1" fmla="val 60000"/>
            <a:gd name="adj2" fmla="val 50000"/>
          </a:avLst>
        </a:prstGeom>
        <a:solidFill>
          <a:srgbClr val="00CC00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300" kern="1200"/>
        </a:p>
      </dsp:txBody>
      <dsp:txXfrm rot="-5400000">
        <a:off x="1502200" y="1368103"/>
        <a:ext cx="348568" cy="323896"/>
      </dsp:txXfrm>
    </dsp:sp>
    <dsp:sp modelId="{0F731DEA-3F5A-4261-BD06-E588C0FBB47B}">
      <dsp:nvSpPr>
        <dsp:cNvPr id="0" name=""/>
        <dsp:cNvSpPr/>
      </dsp:nvSpPr>
      <dsp:spPr>
        <a:xfrm>
          <a:off x="522356" y="1907919"/>
          <a:ext cx="2323787" cy="1290993"/>
        </a:xfrm>
        <a:prstGeom prst="roundRect">
          <a:avLst>
            <a:gd name="adj" fmla="val 10000"/>
          </a:avLst>
        </a:prstGeom>
        <a:solidFill>
          <a:srgbClr val="00CC00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P3 &gt; </a:t>
          </a:r>
          <a:r>
            <a:rPr lang="pt-BR" sz="3000" kern="1200" dirty="0" err="1"/>
            <a:t>hv</a:t>
          </a:r>
          <a:endParaRPr lang="pt-BR" sz="3000" kern="1200" dirty="0"/>
        </a:p>
      </dsp:txBody>
      <dsp:txXfrm>
        <a:off x="560168" y="1945731"/>
        <a:ext cx="2248163" cy="1215369"/>
      </dsp:txXfrm>
    </dsp:sp>
    <dsp:sp modelId="{4B2B48DC-EB95-4728-B1F6-C323F3AC5C2C}">
      <dsp:nvSpPr>
        <dsp:cNvPr id="0" name=""/>
        <dsp:cNvSpPr/>
      </dsp:nvSpPr>
      <dsp:spPr>
        <a:xfrm rot="5425320">
          <a:off x="1424231" y="3245472"/>
          <a:ext cx="505563" cy="580946"/>
        </a:xfrm>
        <a:prstGeom prst="rightArrow">
          <a:avLst>
            <a:gd name="adj1" fmla="val 60000"/>
            <a:gd name="adj2" fmla="val 50000"/>
          </a:avLst>
        </a:prstGeom>
        <a:solidFill>
          <a:srgbClr val="00CC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500" kern="1200"/>
        </a:p>
      </dsp:txBody>
      <dsp:txXfrm rot="-5400000">
        <a:off x="1503287" y="3283166"/>
        <a:ext cx="348568" cy="353894"/>
      </dsp:txXfrm>
    </dsp:sp>
    <dsp:sp modelId="{2C3573F2-6A38-405B-A230-7392FB05468A}">
      <dsp:nvSpPr>
        <dsp:cNvPr id="0" name=""/>
        <dsp:cNvSpPr/>
      </dsp:nvSpPr>
      <dsp:spPr>
        <a:xfrm>
          <a:off x="7" y="3872979"/>
          <a:ext cx="3339538" cy="1290993"/>
        </a:xfrm>
        <a:prstGeom prst="roundRect">
          <a:avLst>
            <a:gd name="adj" fmla="val 10000"/>
          </a:avLst>
        </a:prstGeom>
        <a:solidFill>
          <a:srgbClr val="00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Bomba não cavita</a:t>
          </a:r>
        </a:p>
      </dsp:txBody>
      <dsp:txXfrm>
        <a:off x="37819" y="3910791"/>
        <a:ext cx="3263914" cy="1215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B6BEE-6E3B-47BE-9A75-4D05887466B7}">
      <dsp:nvSpPr>
        <dsp:cNvPr id="0" name=""/>
        <dsp:cNvSpPr/>
      </dsp:nvSpPr>
      <dsp:spPr>
        <a:xfrm>
          <a:off x="119264" y="0"/>
          <a:ext cx="3207035" cy="1290993"/>
        </a:xfrm>
        <a:prstGeom prst="roundRect">
          <a:avLst>
            <a:gd name="adj" fmla="val 10000"/>
          </a:avLst>
        </a:prstGeom>
        <a:solidFill>
          <a:srgbClr val="FF0000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>
              <a:solidFill>
                <a:schemeClr val="bg1"/>
              </a:solidFill>
            </a:rPr>
            <a:t>Se </a:t>
          </a:r>
          <a:r>
            <a:rPr lang="pt-BR" sz="3000" kern="1200" dirty="0" smtClean="0">
              <a:solidFill>
                <a:schemeClr val="bg1"/>
              </a:solidFill>
            </a:rPr>
            <a:t>NPSH</a:t>
          </a:r>
          <a:r>
            <a:rPr lang="pt-BR" sz="3000" kern="1200" baseline="-25000" dirty="0" smtClean="0">
              <a:solidFill>
                <a:schemeClr val="bg1"/>
              </a:solidFill>
            </a:rPr>
            <a:t>d</a:t>
          </a:r>
          <a:r>
            <a:rPr lang="pt-BR" sz="3000" kern="1200" dirty="0" smtClean="0">
              <a:solidFill>
                <a:schemeClr val="bg1"/>
              </a:solidFill>
            </a:rPr>
            <a:t> </a:t>
          </a:r>
          <a:r>
            <a:rPr lang="pt-BR" sz="3000" kern="1200" dirty="0">
              <a:solidFill>
                <a:schemeClr val="bg1"/>
              </a:solidFill>
            </a:rPr>
            <a:t>&lt; </a:t>
          </a:r>
          <a:r>
            <a:rPr lang="pt-BR" sz="3000" kern="1200" dirty="0" smtClean="0">
              <a:solidFill>
                <a:schemeClr val="bg1"/>
              </a:solidFill>
            </a:rPr>
            <a:t>NPSH</a:t>
          </a:r>
          <a:r>
            <a:rPr lang="pt-BR" sz="3000" kern="1200" baseline="-25000" dirty="0" smtClean="0">
              <a:solidFill>
                <a:schemeClr val="bg1"/>
              </a:solidFill>
            </a:rPr>
            <a:t>r</a:t>
          </a:r>
          <a:endParaRPr lang="pt-BR" sz="3000" kern="1200" baseline="-25000" dirty="0">
            <a:solidFill>
              <a:schemeClr val="bg1"/>
            </a:solidFill>
          </a:endParaRPr>
        </a:p>
      </dsp:txBody>
      <dsp:txXfrm>
        <a:off x="157076" y="37812"/>
        <a:ext cx="3131411" cy="1215369"/>
      </dsp:txXfrm>
    </dsp:sp>
    <dsp:sp modelId="{BFDE0D61-23EF-4817-BE78-8C5DD0D5E467}">
      <dsp:nvSpPr>
        <dsp:cNvPr id="0" name=""/>
        <dsp:cNvSpPr/>
      </dsp:nvSpPr>
      <dsp:spPr>
        <a:xfrm rot="5400000">
          <a:off x="1480721" y="1323267"/>
          <a:ext cx="484122" cy="580946"/>
        </a:xfrm>
        <a:prstGeom prst="rightArrow">
          <a:avLst>
            <a:gd name="adj1" fmla="val 60000"/>
            <a:gd name="adj2" fmla="val 50000"/>
          </a:avLst>
        </a:prstGeom>
        <a:solidFill>
          <a:srgbClr val="FF0000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>
            <a:solidFill>
              <a:schemeClr val="bg1"/>
            </a:solidFill>
          </a:endParaRPr>
        </a:p>
      </dsp:txBody>
      <dsp:txXfrm rot="-5400000">
        <a:off x="1548499" y="1371679"/>
        <a:ext cx="348568" cy="338885"/>
      </dsp:txXfrm>
    </dsp:sp>
    <dsp:sp modelId="{CA6C659B-E1E7-44F4-9D44-BDBAD473E310}">
      <dsp:nvSpPr>
        <dsp:cNvPr id="0" name=""/>
        <dsp:cNvSpPr/>
      </dsp:nvSpPr>
      <dsp:spPr>
        <a:xfrm>
          <a:off x="560888" y="1936489"/>
          <a:ext cx="2323787" cy="1290993"/>
        </a:xfrm>
        <a:prstGeom prst="roundRect">
          <a:avLst>
            <a:gd name="adj" fmla="val 10000"/>
          </a:avLst>
        </a:prstGeom>
        <a:solidFill>
          <a:srgbClr val="FF0000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>
              <a:solidFill>
                <a:schemeClr val="bg1"/>
              </a:solidFill>
            </a:rPr>
            <a:t>P3 &lt; </a:t>
          </a:r>
          <a:r>
            <a:rPr lang="pt-BR" sz="3000" kern="1200" dirty="0" err="1">
              <a:solidFill>
                <a:schemeClr val="bg1"/>
              </a:solidFill>
            </a:rPr>
            <a:t>hv</a:t>
          </a:r>
          <a:endParaRPr lang="pt-BR" sz="3000" kern="1200" dirty="0">
            <a:solidFill>
              <a:schemeClr val="bg1"/>
            </a:solidFill>
          </a:endParaRPr>
        </a:p>
      </dsp:txBody>
      <dsp:txXfrm>
        <a:off x="598700" y="1974301"/>
        <a:ext cx="2248163" cy="1215369"/>
      </dsp:txXfrm>
    </dsp:sp>
    <dsp:sp modelId="{A5EAE010-DC7F-4658-AA07-2FD29973BA8B}">
      <dsp:nvSpPr>
        <dsp:cNvPr id="0" name=""/>
        <dsp:cNvSpPr/>
      </dsp:nvSpPr>
      <dsp:spPr>
        <a:xfrm rot="5400000">
          <a:off x="1480721" y="3259757"/>
          <a:ext cx="484122" cy="58094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>
            <a:solidFill>
              <a:schemeClr val="bg1"/>
            </a:solidFill>
          </a:endParaRPr>
        </a:p>
      </dsp:txBody>
      <dsp:txXfrm rot="-5400000">
        <a:off x="1548499" y="3308169"/>
        <a:ext cx="348568" cy="338885"/>
      </dsp:txXfrm>
    </dsp:sp>
    <dsp:sp modelId="{74FBDCDB-073C-42F3-9063-E090F5BF7285}">
      <dsp:nvSpPr>
        <dsp:cNvPr id="0" name=""/>
        <dsp:cNvSpPr/>
      </dsp:nvSpPr>
      <dsp:spPr>
        <a:xfrm>
          <a:off x="14438" y="3872979"/>
          <a:ext cx="3416687" cy="1290993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Bomba cavita</a:t>
          </a:r>
        </a:p>
      </dsp:txBody>
      <dsp:txXfrm>
        <a:off x="52250" y="3910791"/>
        <a:ext cx="3341063" cy="1215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6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450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328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96500" cy="100413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6800" y="1612900"/>
            <a:ext cx="10096500" cy="4564063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05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8" name="Imagem 7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062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428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11" name="Imagem 10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2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894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91287"/>
            <a:ext cx="10058400" cy="102158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8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209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6" name="Imagem 5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7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378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865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brasao_usp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9" name="Imagem 8" descr="logo-esalq-simbol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  <p:sp>
        <p:nvSpPr>
          <p:cNvPr id="10" name="Espaço Reservado para Data 3"/>
          <p:cNvSpPr txBox="1">
            <a:spLocks/>
          </p:cNvSpPr>
          <p:nvPr userDrawn="1"/>
        </p:nvSpPr>
        <p:spPr>
          <a:xfrm>
            <a:off x="6064" y="6479182"/>
            <a:ext cx="3876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400" b="1" i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/>
              <a:t>Prof. Fernando Campos Mendonça – ESALQ/USP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994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1A7B5-754B-48AC-A93B-74EA0FB5FB86}" type="datetimeFigureOut">
              <a:rPr lang="pt-BR" smtClean="0"/>
              <a:t>20/11/2020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E82D2-962F-47DC-882B-AFA4048216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44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mailto:fernando.mendonca@usp.b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8626" y="2358887"/>
            <a:ext cx="10345181" cy="1828800"/>
          </a:xfrm>
        </p:spPr>
        <p:txBody>
          <a:bodyPr anchor="ctr">
            <a:normAutofit/>
          </a:bodyPr>
          <a:lstStyle/>
          <a:p>
            <a:r>
              <a:rPr lang="pt-BR" sz="5000" b="1" dirty="0" smtClean="0">
                <a:solidFill>
                  <a:srgbClr val="0000FF"/>
                </a:solidFill>
              </a:rPr>
              <a:t>BOMBAS</a:t>
            </a:r>
            <a:endParaRPr lang="pt-BR" sz="3300" b="1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69216" y="5090431"/>
            <a:ext cx="9144000" cy="486006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Prof. Dr. Fernando Campos Mendonça – LEB – ESALQ/USP</a:t>
            </a:r>
            <a:endParaRPr lang="pt-BR" sz="20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04696" y="0"/>
            <a:ext cx="10009111" cy="1537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ESCOLA SUPERIOR DE AGRICULTURA “LUIZ DE QUEIROZ”</a:t>
            </a:r>
            <a:r>
              <a:rPr lang="pt-BR" sz="3200" dirty="0">
                <a:latin typeface="+mj-lt"/>
                <a:ea typeface="+mj-ea"/>
                <a:cs typeface="+mj-cs"/>
              </a:rPr>
              <a:t/>
            </a:r>
            <a:br>
              <a:rPr lang="pt-BR" sz="3200" dirty="0">
                <a:latin typeface="+mj-lt"/>
                <a:ea typeface="+mj-ea"/>
                <a:cs typeface="+mj-cs"/>
              </a:rPr>
            </a:br>
            <a:endParaRPr lang="pt-BR" sz="1400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pt-BR" sz="3200" b="1" dirty="0">
                <a:latin typeface="+mj-lt"/>
                <a:ea typeface="+mj-ea"/>
                <a:cs typeface="+mj-cs"/>
              </a:rPr>
              <a:t>LEB </a:t>
            </a:r>
            <a:r>
              <a:rPr lang="pt-BR" sz="3200" b="1" dirty="0" smtClean="0">
                <a:latin typeface="+mj-lt"/>
                <a:ea typeface="+mj-ea"/>
                <a:cs typeface="+mj-cs"/>
              </a:rPr>
              <a:t>5024 </a:t>
            </a:r>
            <a:r>
              <a:rPr lang="pt-BR" sz="3200" b="1" dirty="0">
                <a:latin typeface="+mj-lt"/>
                <a:ea typeface="+mj-ea"/>
                <a:cs typeface="+mj-cs"/>
              </a:rPr>
              <a:t>– </a:t>
            </a:r>
            <a:r>
              <a:rPr lang="pt-BR" sz="3200" b="1" dirty="0" smtClean="0">
                <a:latin typeface="+mj-lt"/>
                <a:ea typeface="+mj-ea"/>
                <a:cs typeface="+mj-cs"/>
              </a:rPr>
              <a:t>HIDRÁULICA APLICADA</a:t>
            </a:r>
            <a:endParaRPr lang="pt-BR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Imagem 5" descr="brasao_us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449"/>
            <a:ext cx="953589" cy="1369256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906" y="0"/>
            <a:ext cx="931094" cy="13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8"/>
    </mc:Choice>
    <mc:Fallback xmlns="">
      <p:transition spd="slow" advTm="1269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96500" cy="968375"/>
          </a:xfrm>
        </p:spPr>
        <p:txBody>
          <a:bodyPr/>
          <a:lstStyle/>
          <a:p>
            <a:pPr algn="ctr"/>
            <a:r>
              <a:rPr lang="pt-BR" dirty="0" smtClean="0"/>
              <a:t>Bombas Centrífugas - 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6800" y="1612900"/>
            <a:ext cx="10096500" cy="456406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1) Quanto à trajetória do líquido</a:t>
            </a: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842134" y="2143593"/>
            <a:ext cx="10501479" cy="3787090"/>
            <a:chOff x="842134" y="2143593"/>
            <a:chExt cx="10501479" cy="378709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34" y="2143593"/>
              <a:ext cx="10501479" cy="3282846"/>
            </a:xfrm>
            <a:prstGeom prst="rect">
              <a:avLst/>
            </a:prstGeom>
          </p:spPr>
        </p:pic>
        <p:sp>
          <p:nvSpPr>
            <p:cNvPr id="5" name="CaixaDeTexto 4"/>
            <p:cNvSpPr txBox="1"/>
            <p:nvPr/>
          </p:nvSpPr>
          <p:spPr>
            <a:xfrm>
              <a:off x="1953197" y="5561351"/>
              <a:ext cx="1214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C00000"/>
                  </a:solidFill>
                </a:rPr>
                <a:t>RADIAL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9305351" y="5561351"/>
              <a:ext cx="1124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C00000"/>
                  </a:solidFill>
                </a:rPr>
                <a:t>AXIAL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5344202" y="5561351"/>
              <a:ext cx="1034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C00000"/>
                  </a:solidFill>
                </a:rPr>
                <a:t>MISTO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81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96500" cy="968375"/>
          </a:xfrm>
        </p:spPr>
        <p:txBody>
          <a:bodyPr/>
          <a:lstStyle/>
          <a:p>
            <a:pPr algn="ctr"/>
            <a:r>
              <a:rPr lang="pt-BR" dirty="0" smtClean="0"/>
              <a:t>Bombas Centrífugas - 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6800" y="1498601"/>
            <a:ext cx="4318000" cy="55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2) Quanto ao tipo de rotor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917700" y="2222502"/>
            <a:ext cx="8394700" cy="3983448"/>
            <a:chOff x="1066800" y="2209802"/>
            <a:chExt cx="8394700" cy="3983448"/>
          </a:xfrm>
        </p:grpSpPr>
        <p:pic>
          <p:nvPicPr>
            <p:cNvPr id="10" name="Picture 2" descr="13-Classificação de rotores de bombas centrífugas FONTE-BRASIL, 2010, p.7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7" r="9412"/>
            <a:stretch/>
          </p:blipFill>
          <p:spPr bwMode="auto">
            <a:xfrm>
              <a:off x="1066800" y="2209802"/>
              <a:ext cx="8277450" cy="2875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/>
            <p:cNvSpPr/>
            <p:nvPr/>
          </p:nvSpPr>
          <p:spPr>
            <a:xfrm>
              <a:off x="1758950" y="5077809"/>
              <a:ext cx="20320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pt-BR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paredes</a:t>
              </a:r>
            </a:p>
            <a:p>
              <a:pPr marL="0" lvl="1"/>
              <a:r>
                <a:rPr lang="pt-BR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Líquidos </a:t>
              </a:r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limpos</a:t>
              </a:r>
            </a:p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Eficiência</a:t>
              </a:r>
              <a:endParaRPr lang="pt-BR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4483100" y="5077809"/>
              <a:ext cx="218735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pt-BR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parede</a:t>
              </a:r>
            </a:p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Chorume</a:t>
              </a:r>
            </a:p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Média eficiência</a:t>
              </a:r>
              <a:endParaRPr lang="pt-BR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7509100" y="5085254"/>
              <a:ext cx="19524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Sem </a:t>
              </a:r>
              <a:r>
                <a:rPr lang="pt-BR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paredes</a:t>
              </a:r>
            </a:p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Esgoto</a:t>
              </a:r>
            </a:p>
            <a:p>
              <a:pPr marL="0" lvl="1"/>
              <a:r>
                <a:rPr lang="pt-BR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Eficiência</a:t>
              </a:r>
              <a:endParaRPr lang="pt-BR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8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77618"/>
            <a:ext cx="10096500" cy="968375"/>
          </a:xfrm>
        </p:spPr>
        <p:txBody>
          <a:bodyPr/>
          <a:lstStyle/>
          <a:p>
            <a:pPr algn="ctr"/>
            <a:r>
              <a:rPr lang="pt-BR" dirty="0" smtClean="0"/>
              <a:t>Bombas Centrífugas - 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2800" y="1263234"/>
            <a:ext cx="4953000" cy="55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3</a:t>
            </a:r>
            <a:r>
              <a:rPr lang="pt-BR" dirty="0" smtClean="0"/>
              <a:t>) Quanto ao número de rotores</a:t>
            </a: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219198" y="1866274"/>
            <a:ext cx="6985417" cy="42495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Monoestágio</a:t>
            </a:r>
          </a:p>
          <a:p>
            <a:pPr lvl="1"/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rotor (P/</a:t>
            </a:r>
            <a:r>
              <a:rPr lang="pt-BR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120 mca)</a:t>
            </a:r>
          </a:p>
          <a:p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Multiestágio</a:t>
            </a:r>
          </a:p>
          <a:p>
            <a:pPr lvl="1"/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Vários rotores (P/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↑ )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240" y="5054599"/>
            <a:ext cx="3304160" cy="14041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56" y="4327778"/>
            <a:ext cx="2133949" cy="21309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592" y="2095500"/>
            <a:ext cx="2156013" cy="17931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9"/>
          <a:stretch/>
        </p:blipFill>
        <p:spPr>
          <a:xfrm>
            <a:off x="8532240" y="2484493"/>
            <a:ext cx="1183260" cy="14041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2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77618"/>
            <a:ext cx="10096500" cy="968375"/>
          </a:xfrm>
        </p:spPr>
        <p:txBody>
          <a:bodyPr/>
          <a:lstStyle/>
          <a:p>
            <a:pPr algn="ctr"/>
            <a:r>
              <a:rPr lang="pt-BR" dirty="0" smtClean="0"/>
              <a:t>Bombas Centrífugas - 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6800" y="1263234"/>
            <a:ext cx="4953000" cy="55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4</a:t>
            </a:r>
            <a:r>
              <a:rPr lang="pt-BR" dirty="0" smtClean="0"/>
              <a:t>) Quanto à posição do eixo</a:t>
            </a: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673100" y="1866274"/>
            <a:ext cx="2006600" cy="470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</a:t>
            </a: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6530753" y="1822034"/>
            <a:ext cx="2006600" cy="4705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</a:t>
            </a:r>
          </a:p>
        </p:txBody>
      </p:sp>
      <p:pic>
        <p:nvPicPr>
          <p:cNvPr id="3074" name="Picture 2" descr="BOMBA CENTRIFUGA VERTIFLUX - GRABE EQUIPAMENTOS INDUSTRI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53" y="2381041"/>
            <a:ext cx="5149826" cy="405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MBA CENTRIFUGA SELOFLUX - GRABE EQUIPAMENTOS INDUSTRI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381041"/>
            <a:ext cx="5149827" cy="405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2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77618"/>
            <a:ext cx="10096500" cy="968375"/>
          </a:xfrm>
        </p:spPr>
        <p:txBody>
          <a:bodyPr/>
          <a:lstStyle/>
          <a:p>
            <a:pPr algn="ctr"/>
            <a:r>
              <a:rPr lang="pt-BR" dirty="0" smtClean="0"/>
              <a:t>Bombas Centrífugas - Classificação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6800" y="1263234"/>
            <a:ext cx="9753600" cy="558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5) Quanto à altura de sucção (posição da bomba em relação à sucção)</a:t>
            </a:r>
          </a:p>
        </p:txBody>
      </p:sp>
      <p:pic>
        <p:nvPicPr>
          <p:cNvPr id="4098" name="Picture 2" descr="CAVITAÇÃO EM MÁQUINAS DE FLUXO - ppt carreg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3579" r="5183" b="7466"/>
          <a:stretch/>
        </p:blipFill>
        <p:spPr bwMode="auto">
          <a:xfrm>
            <a:off x="6679096" y="2112238"/>
            <a:ext cx="5175988" cy="402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VITAÇÃO EM MÁQUINAS DE FLUXO - ppt carreg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20261" r="10590" b="8490"/>
          <a:stretch/>
        </p:blipFill>
        <p:spPr bwMode="auto">
          <a:xfrm>
            <a:off x="521004" y="2610680"/>
            <a:ext cx="5532170" cy="352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6070" y="2612571"/>
            <a:ext cx="10058400" cy="1218547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BOMBAS COM MOTOR ELÉTRICO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7786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Potências e Rendimentos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4" y="1682468"/>
            <a:ext cx="11201312" cy="31703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514395" y="5094513"/>
            <a:ext cx="1120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97263" algn="l"/>
                <a:tab pos="7707313" algn="l"/>
              </a:tabLst>
            </a:pPr>
            <a:r>
              <a:rPr lang="pt-BR" sz="2200" dirty="0" err="1" smtClean="0">
                <a:latin typeface="Symbol" panose="05050102010706020507" pitchFamily="18" charset="2"/>
              </a:rPr>
              <a:t>h</a:t>
            </a:r>
            <a:r>
              <a:rPr lang="pt-BR" sz="2200" baseline="-25000" dirty="0" err="1" smtClean="0"/>
              <a:t>M</a:t>
            </a:r>
            <a:r>
              <a:rPr lang="pt-BR" sz="2200" dirty="0" smtClean="0"/>
              <a:t> – Rendimento do motor	</a:t>
            </a:r>
            <a:r>
              <a:rPr lang="pt-BR" sz="2200" dirty="0" err="1" smtClean="0">
                <a:latin typeface="Symbol" panose="05050102010706020507" pitchFamily="18" charset="2"/>
              </a:rPr>
              <a:t>h</a:t>
            </a:r>
            <a:r>
              <a:rPr lang="pt-BR" sz="2200" baseline="-25000" dirty="0" err="1" smtClean="0"/>
              <a:t>A</a:t>
            </a:r>
            <a:r>
              <a:rPr lang="pt-BR" sz="2200" dirty="0" smtClean="0"/>
              <a:t> </a:t>
            </a:r>
            <a:r>
              <a:rPr lang="pt-BR" sz="2200" dirty="0"/>
              <a:t>– Rendimento </a:t>
            </a:r>
            <a:r>
              <a:rPr lang="pt-BR" sz="2200" dirty="0" smtClean="0"/>
              <a:t>do acoplamento	</a:t>
            </a:r>
            <a:r>
              <a:rPr lang="pt-BR" sz="2200" dirty="0" err="1" smtClean="0">
                <a:latin typeface="Symbol" panose="05050102010706020507" pitchFamily="18" charset="2"/>
              </a:rPr>
              <a:t>h</a:t>
            </a:r>
            <a:r>
              <a:rPr lang="pt-BR" sz="2200" baseline="-25000" dirty="0" err="1" smtClean="0"/>
              <a:t>B</a:t>
            </a:r>
            <a:r>
              <a:rPr lang="pt-BR" sz="2200" dirty="0" smtClean="0"/>
              <a:t> </a:t>
            </a:r>
            <a:r>
              <a:rPr lang="pt-BR" sz="2200" dirty="0"/>
              <a:t>– Rendimento </a:t>
            </a:r>
            <a:r>
              <a:rPr lang="pt-BR" sz="2200" dirty="0" smtClean="0"/>
              <a:t>da bomba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245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427845" y="3564134"/>
            <a:ext cx="381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</a:t>
            </a:r>
            <a:r>
              <a:rPr lang="pt-BR" b="1" dirty="0" smtClean="0">
                <a:solidFill>
                  <a:srgbClr val="C00000"/>
                </a:solidFill>
              </a:rPr>
              <a:t>Útil - Fornecida pela </a:t>
            </a:r>
            <a:r>
              <a:rPr lang="pt-BR" b="1" dirty="0">
                <a:solidFill>
                  <a:srgbClr val="C00000"/>
                </a:solidFill>
              </a:rPr>
              <a:t>Bomba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27845" y="5735723"/>
            <a:ext cx="328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Absorvida </a:t>
            </a:r>
            <a:r>
              <a:rPr lang="pt-BR" b="1" dirty="0" smtClean="0">
                <a:solidFill>
                  <a:srgbClr val="C00000"/>
                </a:solidFill>
              </a:rPr>
              <a:t>pela </a:t>
            </a:r>
            <a:r>
              <a:rPr lang="pt-BR" b="1" dirty="0">
                <a:solidFill>
                  <a:srgbClr val="C00000"/>
                </a:solidFill>
              </a:rPr>
              <a:t>Bomba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801189" y="3557467"/>
            <a:ext cx="441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Fornecida pelo Motor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220466" y="5735723"/>
            <a:ext cx="557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Potência Absorvida pelo Motor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40" y="112772"/>
            <a:ext cx="7408828" cy="20969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1135768" y="2671572"/>
                <a:ext cx="2397003" cy="7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68" y="2671572"/>
                <a:ext cx="2397003" cy="7517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707273" y="4777758"/>
                <a:ext cx="2634696" cy="817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3" y="4777758"/>
                <a:ext cx="2634696" cy="8171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/>
              <p:cNvSpPr txBox="1"/>
              <p:nvPr/>
            </p:nvSpPr>
            <p:spPr>
              <a:xfrm>
                <a:off x="5707012" y="2847389"/>
                <a:ext cx="4603247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𝑆𝑒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=100%  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 </m:t>
                      </m:r>
                      <m:sSub>
                        <m:sSubPr>
                          <m:ctrlP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𝐹𝑀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24" name="CaixaDe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012" y="2847389"/>
                <a:ext cx="4603247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/>
              <p:cNvSpPr txBox="1"/>
              <p:nvPr/>
            </p:nvSpPr>
            <p:spPr>
              <a:xfrm>
                <a:off x="5366479" y="4777758"/>
                <a:ext cx="5890523" cy="819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𝑆𝑒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=100%  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pt-BR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>
                            <m:sSubPr>
                              <m:ctrlP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pt-B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 </m:t>
                          </m:r>
                          <m:sSub>
                            <m:sSubPr>
                              <m:ctrlP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25" name="CaixaDe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479" y="4777758"/>
                <a:ext cx="5890523" cy="8194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6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/>
              <a:t>OBSERVAÇÕES</a:t>
            </a:r>
            <a:endParaRPr lang="pt-BR" dirty="0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</a:t>
            </a:r>
            <a:r>
              <a:rPr lang="pt-BR" dirty="0" smtClean="0"/>
              <a:t>) Os </a:t>
            </a:r>
            <a:r>
              <a:rPr lang="pt-BR" dirty="0"/>
              <a:t>fabricantes de bombas fornecem as </a:t>
            </a:r>
            <a:r>
              <a:rPr lang="pt-BR" dirty="0" smtClean="0"/>
              <a:t>P</a:t>
            </a:r>
            <a:r>
              <a:rPr lang="pt-BR" baseline="-25000" dirty="0" smtClean="0"/>
              <a:t>abs</a:t>
            </a:r>
            <a:r>
              <a:rPr lang="pt-BR" dirty="0" smtClean="0"/>
              <a:t> (placa </a:t>
            </a:r>
            <a:r>
              <a:rPr lang="pt-BR" dirty="0"/>
              <a:t>da bomba)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b</a:t>
            </a:r>
            <a:r>
              <a:rPr lang="pt-BR" dirty="0" smtClean="0"/>
              <a:t>) Os </a:t>
            </a:r>
            <a:r>
              <a:rPr lang="pt-BR" dirty="0"/>
              <a:t>fabricantes de motores fornecem a P</a:t>
            </a:r>
            <a:r>
              <a:rPr lang="pt-BR" baseline="-25000" dirty="0"/>
              <a:t>FM</a:t>
            </a:r>
            <a:r>
              <a:rPr lang="pt-BR" dirty="0"/>
              <a:t> </a:t>
            </a:r>
            <a:r>
              <a:rPr lang="pt-BR" dirty="0" smtClean="0"/>
              <a:t>(placa </a:t>
            </a:r>
            <a:r>
              <a:rPr lang="pt-BR" dirty="0"/>
              <a:t>do motor)</a:t>
            </a:r>
          </a:p>
          <a:p>
            <a:endParaRPr lang="pt-BR" dirty="0"/>
          </a:p>
          <a:p>
            <a:pPr marL="357188" indent="-357188">
              <a:buNone/>
            </a:pPr>
            <a:r>
              <a:rPr lang="pt-BR" dirty="0"/>
              <a:t>c</a:t>
            </a:r>
            <a:r>
              <a:rPr lang="pt-BR" dirty="0" smtClean="0"/>
              <a:t>) Na </a:t>
            </a:r>
            <a:r>
              <a:rPr lang="pt-BR" dirty="0"/>
              <a:t>prática, mesmo com rendimento de acoplamento = 100%, costuma-se dar uma folga na </a:t>
            </a:r>
            <a:r>
              <a:rPr lang="pt-BR" dirty="0" smtClean="0"/>
              <a:t>P</a:t>
            </a:r>
            <a:r>
              <a:rPr lang="pt-BR" baseline="-25000" dirty="0" smtClean="0"/>
              <a:t>abs</a:t>
            </a:r>
            <a:r>
              <a:rPr lang="pt-BR" dirty="0" smtClean="0"/>
              <a:t> </a:t>
            </a:r>
            <a:r>
              <a:rPr lang="pt-BR" dirty="0"/>
              <a:t>para a escolha do motor elétrico (próximo slide)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d</a:t>
            </a:r>
            <a:r>
              <a:rPr lang="pt-BR" dirty="0" smtClean="0"/>
              <a:t>) Pot </a:t>
            </a:r>
            <a:r>
              <a:rPr lang="pt-BR" dirty="0"/>
              <a:t>(</a:t>
            </a:r>
            <a:r>
              <a:rPr lang="pt-BR" dirty="0" smtClean="0"/>
              <a:t>kW) </a:t>
            </a:r>
            <a:r>
              <a:rPr lang="pt-BR" dirty="0"/>
              <a:t>= 0,73575 . </a:t>
            </a:r>
            <a:r>
              <a:rPr lang="pt-BR" dirty="0" err="1"/>
              <a:t>Pot</a:t>
            </a:r>
            <a:r>
              <a:rPr lang="pt-BR" dirty="0"/>
              <a:t> (</a:t>
            </a:r>
            <a:r>
              <a:rPr lang="pt-BR" dirty="0" err="1"/>
              <a:t>cv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93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798" y="133113"/>
            <a:ext cx="10096500" cy="1004131"/>
          </a:xfrm>
        </p:spPr>
        <p:txBody>
          <a:bodyPr/>
          <a:lstStyle/>
          <a:p>
            <a:pPr algn="ctr"/>
            <a:r>
              <a:rPr lang="pt-BR" dirty="0" smtClean="0"/>
              <a:t>Escolha do Motor Elétrico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678769"/>
              </p:ext>
            </p:extLst>
          </p:nvPr>
        </p:nvGraphicFramePr>
        <p:xfrm>
          <a:off x="1524001" y="1137244"/>
          <a:ext cx="8192920" cy="2798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1827"/>
                <a:gridCol w="1431234"/>
                <a:gridCol w="1855305"/>
                <a:gridCol w="1394554"/>
              </a:tblGrid>
              <a:tr h="559034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necessária na bomba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do motor elétrico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10818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Folg</a:t>
                      </a:r>
                      <a:r>
                        <a:rPr lang="pt-BR" sz="20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mín. (%)</a:t>
                      </a:r>
                      <a:endParaRPr lang="pt-BR" sz="2000" kern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 – 0,4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  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pt-BR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 – 0,7</a:t>
                      </a:r>
                      <a:endParaRPr lang="pt-BR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pt-BR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 – 1,2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 – 1,6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1,61 – 15,0</a:t>
                      </a:r>
                      <a:endParaRPr lang="pt-BR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---------------  </a:t>
                      </a:r>
                      <a:r>
                        <a:rPr lang="pt-BR" sz="20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---------------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20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15,0</a:t>
                      </a:r>
                      <a:endParaRPr lang="pt-BR" sz="20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--------------- </a:t>
                      </a:r>
                      <a:r>
                        <a:rPr lang="pt-BR" sz="2000" kern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0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pt-BR" sz="20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20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---------------</a:t>
                      </a:r>
                      <a:endParaRPr lang="pt-BR" sz="20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819717" y="3990416"/>
            <a:ext cx="1059066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4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Potências nominais </a:t>
            </a:r>
            <a:r>
              <a:rPr lang="pt-BR" sz="24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(cv) de </a:t>
            </a:r>
            <a:r>
              <a:rPr lang="pt-BR" sz="24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motores elétricos </a:t>
            </a:r>
            <a:r>
              <a:rPr lang="pt-BR" sz="24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padronizados</a:t>
            </a:r>
            <a:r>
              <a:rPr lang="pt-BR" sz="24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(Norma ABNT) </a:t>
            </a:r>
          </a:p>
          <a:p>
            <a:pPr marL="177800" algn="just" hangingPunct="0">
              <a:lnSpc>
                <a:spcPct val="150000"/>
              </a:lnSpc>
              <a:spcAft>
                <a:spcPts val="0"/>
              </a:spcAft>
              <a:tabLst>
                <a:tab pos="1077913" algn="l"/>
                <a:tab pos="2155825" algn="l"/>
                <a:tab pos="3233738" algn="l"/>
                <a:tab pos="4298950" algn="l"/>
                <a:tab pos="5376863" algn="l"/>
                <a:tab pos="6454775" algn="l"/>
                <a:tab pos="7534275" algn="l"/>
                <a:tab pos="8612188" algn="l"/>
                <a:tab pos="9690100" algn="l"/>
                <a:tab pos="10399713" algn="l"/>
              </a:tabLst>
            </a:pP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1/12	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1/8	1/6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1/4	1/3	1/2	3/4	1 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1,5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        3	4	5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6	7,5	10 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12,5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15	20	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     30 	40	50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60   	75	100 	125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150	200	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250 300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350 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425	475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530	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600	675 	750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850	950</a:t>
            </a:r>
            <a:endParaRPr lang="pt-BR" sz="2000" kern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1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8443" y="153092"/>
            <a:ext cx="10515600" cy="787814"/>
          </a:xfrm>
        </p:spPr>
        <p:txBody>
          <a:bodyPr/>
          <a:lstStyle/>
          <a:p>
            <a:pPr algn="ctr"/>
            <a:r>
              <a:rPr lang="pt-BR" dirty="0" smtClean="0"/>
              <a:t>SUMÁRIO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98443" y="1099932"/>
            <a:ext cx="10515600" cy="5380382"/>
          </a:xfrm>
        </p:spPr>
        <p:txBody>
          <a:bodyPr numCol="2"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Conceito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Classificação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Bombas dinâmicas</a:t>
            </a:r>
          </a:p>
          <a:p>
            <a:pPr lvl="1">
              <a:spcBef>
                <a:spcPts val="0"/>
              </a:spcBef>
            </a:pPr>
            <a:r>
              <a:rPr lang="pt-BR" sz="2600" dirty="0" smtClean="0"/>
              <a:t>Sistemas constituintes</a:t>
            </a:r>
          </a:p>
          <a:p>
            <a:pPr lvl="1"/>
            <a:r>
              <a:rPr lang="pt-BR" sz="2600" dirty="0" smtClean="0"/>
              <a:t>Rotores</a:t>
            </a:r>
          </a:p>
          <a:p>
            <a:pPr lvl="2"/>
            <a:r>
              <a:rPr lang="pt-BR" sz="2400" dirty="0" smtClean="0"/>
              <a:t>Tipos</a:t>
            </a:r>
          </a:p>
          <a:p>
            <a:pPr lvl="2"/>
            <a:r>
              <a:rPr lang="pt-BR" sz="2400" dirty="0" smtClean="0"/>
              <a:t>Materiais</a:t>
            </a:r>
          </a:p>
          <a:p>
            <a:pPr lvl="2"/>
            <a:r>
              <a:rPr lang="pt-BR" sz="2400" dirty="0" smtClean="0"/>
              <a:t>Número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3000" dirty="0" smtClean="0"/>
              <a:t>Terminologia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3000" dirty="0" smtClean="0"/>
              <a:t>Potência</a:t>
            </a:r>
          </a:p>
          <a:p>
            <a:pPr lvl="1"/>
            <a:r>
              <a:rPr lang="pt-BR" dirty="0" smtClean="0"/>
              <a:t>Útil (transmitida)</a:t>
            </a:r>
          </a:p>
          <a:p>
            <a:pPr lvl="1"/>
            <a:r>
              <a:rPr lang="pt-BR" dirty="0" smtClean="0"/>
              <a:t>Absorvida</a:t>
            </a:r>
          </a:p>
          <a:p>
            <a:pPr lvl="1"/>
            <a:r>
              <a:rPr lang="pt-BR" dirty="0" smtClean="0"/>
              <a:t>Motor (Conjunto motobomba)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pt-BR" sz="3000" dirty="0" smtClean="0"/>
              <a:t>Curvas características</a:t>
            </a:r>
          </a:p>
          <a:p>
            <a:pPr lvl="1"/>
            <a:r>
              <a:rPr lang="pt-BR" sz="2600" dirty="0" smtClean="0"/>
              <a:t>Vazão x Pressão</a:t>
            </a:r>
          </a:p>
          <a:p>
            <a:pPr lvl="1"/>
            <a:r>
              <a:rPr lang="pt-BR" sz="2600" dirty="0" smtClean="0"/>
              <a:t>Vazão x Potência</a:t>
            </a:r>
          </a:p>
          <a:p>
            <a:pPr lvl="1"/>
            <a:r>
              <a:rPr lang="pt-BR" sz="2600" dirty="0" smtClean="0"/>
              <a:t>Vazão x Rendimento</a:t>
            </a:r>
          </a:p>
          <a:p>
            <a:pPr lvl="1"/>
            <a:r>
              <a:rPr lang="pt-BR" sz="2600" dirty="0" smtClean="0"/>
              <a:t>Vazão x NPSHr</a:t>
            </a:r>
          </a:p>
          <a:p>
            <a:pPr>
              <a:spcBef>
                <a:spcPts val="1800"/>
              </a:spcBef>
            </a:pPr>
            <a:r>
              <a:rPr lang="pt-BR" sz="3000" dirty="0" smtClean="0"/>
              <a:t>Efeitos da rotação</a:t>
            </a:r>
            <a:endParaRPr lang="pt-BR" sz="3000" dirty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pt-BR" sz="3000" dirty="0" smtClean="0"/>
              <a:t>Curvas de carga</a:t>
            </a:r>
          </a:p>
          <a:p>
            <a:pPr lvl="1"/>
            <a:r>
              <a:rPr lang="pt-BR" sz="2600" dirty="0" smtClean="0"/>
              <a:t>Bomba x Encanamento</a:t>
            </a:r>
          </a:p>
          <a:p>
            <a:pPr>
              <a:spcBef>
                <a:spcPts val="1800"/>
              </a:spcBef>
            </a:pPr>
            <a:r>
              <a:rPr lang="pt-BR" sz="3000" dirty="0" smtClean="0"/>
              <a:t>Exemplos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37042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379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1</a:t>
            </a:r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38201" y="1287462"/>
            <a:ext cx="1918252" cy="50210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Dados: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H</a:t>
            </a:r>
            <a:r>
              <a:rPr lang="pt-BR" sz="2400" baseline="-25000" dirty="0" smtClean="0"/>
              <a:t>2</a:t>
            </a:r>
            <a:r>
              <a:rPr lang="pt-BR" sz="2400" dirty="0" smtClean="0"/>
              <a:t>O a 20</a:t>
            </a:r>
            <a:r>
              <a:rPr lang="pt-BR" sz="2400" baseline="30000" dirty="0" smtClean="0"/>
              <a:t>o</a:t>
            </a:r>
            <a:r>
              <a:rPr lang="pt-BR" sz="2400" dirty="0" smtClean="0"/>
              <a:t>C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Q = 10 L/s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Hm = 50 mca</a:t>
            </a:r>
          </a:p>
          <a:p>
            <a:pPr>
              <a:lnSpc>
                <a:spcPct val="150000"/>
              </a:lnSpc>
            </a:pPr>
            <a:r>
              <a:rPr lang="pt-BR" sz="2400" dirty="0" err="1" smtClean="0">
                <a:latin typeface="Symbol" panose="05050102010706020507" pitchFamily="18" charset="2"/>
              </a:rPr>
              <a:t>h</a:t>
            </a:r>
            <a:r>
              <a:rPr lang="pt-BR" sz="2400" baseline="-25000" dirty="0" err="1" smtClean="0"/>
              <a:t>B</a:t>
            </a:r>
            <a:r>
              <a:rPr lang="pt-BR" sz="2400" dirty="0" smtClean="0"/>
              <a:t> = 70%</a:t>
            </a:r>
          </a:p>
          <a:p>
            <a:pPr>
              <a:lnSpc>
                <a:spcPct val="150000"/>
              </a:lnSpc>
            </a:pPr>
            <a:r>
              <a:rPr lang="pt-BR" sz="2400" dirty="0" err="1" smtClean="0">
                <a:latin typeface="Symbol" panose="05050102010706020507" pitchFamily="18" charset="2"/>
              </a:rPr>
              <a:t>h</a:t>
            </a:r>
            <a:r>
              <a:rPr lang="pt-BR" sz="2400" baseline="-25000" dirty="0" err="1" smtClean="0"/>
              <a:t>A</a:t>
            </a:r>
            <a:r>
              <a:rPr lang="pt-BR" sz="2400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100</a:t>
            </a:r>
            <a:r>
              <a:rPr lang="pt-BR" sz="2400" dirty="0"/>
              <a:t>%</a:t>
            </a:r>
          </a:p>
          <a:p>
            <a:pPr>
              <a:lnSpc>
                <a:spcPct val="150000"/>
              </a:lnSpc>
            </a:pPr>
            <a:r>
              <a:rPr lang="pt-BR" sz="2400" dirty="0" err="1" smtClean="0">
                <a:latin typeface="Symbol" panose="05050102010706020507" pitchFamily="18" charset="2"/>
              </a:rPr>
              <a:t>h</a:t>
            </a:r>
            <a:r>
              <a:rPr lang="pt-BR" sz="2400" baseline="-25000" dirty="0" err="1" smtClean="0"/>
              <a:t>M</a:t>
            </a:r>
            <a:r>
              <a:rPr lang="pt-BR" sz="2400" dirty="0" smtClean="0"/>
              <a:t> </a:t>
            </a:r>
            <a:r>
              <a:rPr lang="pt-BR" sz="2400" dirty="0"/>
              <a:t>= </a:t>
            </a:r>
            <a:r>
              <a:rPr lang="pt-BR" sz="2400" dirty="0" smtClean="0"/>
              <a:t>80</a:t>
            </a:r>
            <a:r>
              <a:rPr lang="pt-BR" sz="2400" dirty="0"/>
              <a:t>%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T = 12 h/dia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R$ 0,25</a:t>
            </a:r>
            <a:r>
              <a:rPr lang="pt-BR" sz="2400" dirty="0"/>
              <a:t>/kW</a:t>
            </a:r>
            <a:endParaRPr lang="pt-BR" sz="2400" dirty="0" smtClean="0"/>
          </a:p>
        </p:txBody>
      </p:sp>
      <p:sp>
        <p:nvSpPr>
          <p:cNvPr id="10" name="CaixaDeTexto 9"/>
          <p:cNvSpPr txBox="1"/>
          <p:nvPr/>
        </p:nvSpPr>
        <p:spPr>
          <a:xfrm>
            <a:off x="2958548" y="1287462"/>
            <a:ext cx="2952995" cy="37856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Pede-se: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Pot. útil (P</a:t>
            </a:r>
            <a:r>
              <a:rPr lang="pt-BR" sz="2400" baseline="-25000" dirty="0" smtClean="0"/>
              <a:t>U</a:t>
            </a:r>
            <a:r>
              <a:rPr lang="pt-BR" sz="2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Pot. abs. Bomba (P</a:t>
            </a:r>
            <a:r>
              <a:rPr lang="pt-BR" sz="2400" baseline="-25000" dirty="0" smtClean="0"/>
              <a:t>abs</a:t>
            </a:r>
            <a:r>
              <a:rPr lang="pt-BR" sz="2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Pot. </a:t>
            </a:r>
            <a:r>
              <a:rPr lang="pt-BR" sz="2400" dirty="0" err="1" smtClean="0"/>
              <a:t>forn</a:t>
            </a:r>
            <a:r>
              <a:rPr lang="pt-BR" sz="2400" dirty="0" smtClean="0"/>
              <a:t>. motor (P</a:t>
            </a:r>
            <a:r>
              <a:rPr lang="pt-BR" sz="2400" baseline="-25000" dirty="0" smtClean="0"/>
              <a:t>FM</a:t>
            </a:r>
            <a:r>
              <a:rPr lang="pt-BR" sz="2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Pot. abs. Motor (P</a:t>
            </a:r>
            <a:r>
              <a:rPr lang="pt-BR" sz="2400" baseline="-25000" dirty="0" smtClean="0"/>
              <a:t>M</a:t>
            </a:r>
            <a:r>
              <a:rPr lang="pt-BR" sz="2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Motor elétr. comercial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Custo diário (energia)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6140143" y="1282708"/>
                <a:ext cx="5071196" cy="49859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 smtClean="0"/>
                  <a:t>Solução:</a:t>
                </a:r>
              </a:p>
              <a:p>
                <a:endParaRPr lang="pt-BR" sz="2400" dirty="0"/>
              </a:p>
              <a:p>
                <a:endParaRPr lang="pt-BR" sz="2400" dirty="0" smtClean="0"/>
              </a:p>
              <a:p>
                <a:endParaRPr lang="pt-BR" sz="2400" dirty="0"/>
              </a:p>
              <a:p>
                <a:endParaRPr lang="pt-BR" sz="2400" dirty="0" smtClean="0"/>
              </a:p>
              <a:p>
                <a:endParaRPr lang="pt-BR" sz="2400" dirty="0"/>
              </a:p>
              <a:p>
                <a:endParaRPr lang="pt-BR" sz="2600" i="1" dirty="0" smtClean="0"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endParaRPr lang="pt-BR" sz="2600" i="1" dirty="0"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r>
                  <a:rPr lang="pt-BR" sz="2600" i="1" dirty="0" err="1" smtClean="0">
                    <a:latin typeface="Symbol" panose="05050102010706020507" pitchFamily="18" charset="2"/>
                    <a:ea typeface="Cambria Math" panose="02040503050406030204" pitchFamily="18" charset="0"/>
                  </a:rPr>
                  <a:t>h</a:t>
                </a:r>
                <a:r>
                  <a:rPr lang="pt-BR" sz="2600" i="1" baseline="-250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pt-BR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100%  </a:t>
                </a:r>
                <a:r>
                  <a:rPr lang="pt-BR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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𝐹𝑀</m:t>
                        </m:r>
                      </m:sub>
                    </m:sSub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</m:oMath>
                </a14:m>
                <a:endParaRPr lang="pt-BR" sz="2600" i="1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pt-BR" sz="2400" dirty="0"/>
              </a:p>
              <a:p>
                <a:endParaRPr lang="pt-BR" sz="2400" dirty="0" smtClean="0"/>
              </a:p>
              <a:p>
                <a:endParaRPr lang="pt-BR" sz="2400" dirty="0"/>
              </a:p>
              <a:p>
                <a:endParaRPr lang="pt-BR" sz="2400" dirty="0" smtClean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43" y="1282708"/>
                <a:ext cx="5071196" cy="4985980"/>
              </a:xfrm>
              <a:prstGeom prst="rect">
                <a:avLst/>
              </a:prstGeom>
              <a:blipFill rotWithShape="0">
                <a:blip r:embed="rId3"/>
                <a:stretch>
                  <a:fillRect l="-1912" t="-729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6179899" y="1963053"/>
                <a:ext cx="5022914" cy="574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75</m:t>
                        </m:r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1000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0,01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pt-BR" sz="2600" dirty="0" smtClean="0"/>
                  <a:t> = 6,67 cv</a:t>
                </a:r>
                <a:endParaRPr lang="pt-BR" sz="2600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899" y="1963053"/>
                <a:ext cx="5022914" cy="574003"/>
              </a:xfrm>
              <a:prstGeom prst="rect">
                <a:avLst/>
              </a:prstGeom>
              <a:blipFill rotWithShape="0">
                <a:blip r:embed="rId4"/>
                <a:stretch>
                  <a:fillRect t="-1064" r="-2913" b="-212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/>
              <p:cNvSpPr txBox="1"/>
              <p:nvPr/>
            </p:nvSpPr>
            <p:spPr>
              <a:xfrm>
                <a:off x="6258045" y="2993221"/>
                <a:ext cx="4170565" cy="619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75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6,67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0,70</m:t>
                        </m:r>
                      </m:den>
                    </m:f>
                  </m:oMath>
                </a14:m>
                <a:r>
                  <a:rPr lang="pt-BR" sz="2600" dirty="0" smtClean="0"/>
                  <a:t> = 9,52 cv</a:t>
                </a:r>
                <a:endParaRPr lang="pt-BR" sz="2600" dirty="0"/>
              </a:p>
            </p:txBody>
          </p:sp>
        </mc:Choice>
        <mc:Fallback xmlns="">
          <p:sp>
            <p:nvSpPr>
              <p:cNvPr id="13" name="CaixaDe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045" y="2993221"/>
                <a:ext cx="4170565" cy="619208"/>
              </a:xfrm>
              <a:prstGeom prst="rect">
                <a:avLst/>
              </a:prstGeom>
              <a:blipFill rotWithShape="0">
                <a:blip r:embed="rId5"/>
                <a:stretch>
                  <a:fillRect t="-1961" r="-3801" b="-1078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6258045" y="5222637"/>
                <a:ext cx="4591898" cy="7147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75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9,52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0,80</m:t>
                        </m:r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600" dirty="0" smtClean="0"/>
                  <a:t> 11,9 cv</a:t>
                </a:r>
                <a:endParaRPr lang="pt-BR" sz="2600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045" y="5222637"/>
                <a:ext cx="4591898" cy="714747"/>
              </a:xfrm>
              <a:prstGeom prst="rect">
                <a:avLst/>
              </a:prstGeom>
              <a:blipFill rotWithShape="0">
                <a:blip r:embed="rId6"/>
                <a:stretch>
                  <a:fillRect r="-1461" b="-34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335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56"/>
    </mc:Choice>
    <mc:Fallback xmlns="">
      <p:transition spd="slow" advTm="119356"/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379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1 (cont.)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327404"/>
              </p:ext>
            </p:extLst>
          </p:nvPr>
        </p:nvGraphicFramePr>
        <p:xfrm>
          <a:off x="5090580" y="1441988"/>
          <a:ext cx="6602660" cy="248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0175"/>
                <a:gridCol w="1153429"/>
                <a:gridCol w="1660077"/>
                <a:gridCol w="958979"/>
              </a:tblGrid>
              <a:tr h="389129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necessária na bomba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do motor elétrico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596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Folg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mín. (%)</a:t>
                      </a:r>
                      <a:endParaRPr lang="pt-BR" sz="1800" kern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 – 0,4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  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 – 0,7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 – 1,2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 – 1,6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1,61 – 15,0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-------------- </a:t>
                      </a:r>
                      <a:r>
                        <a:rPr lang="pt-BR" sz="1800" kern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---------------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15,0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--------------</a:t>
                      </a:r>
                      <a:r>
                        <a:rPr lang="pt-BR" sz="1800" kern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---------------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3158243" y="4240186"/>
            <a:ext cx="853499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50000"/>
              </a:lnSpc>
              <a:spcAft>
                <a:spcPts val="0"/>
              </a:spcAft>
            </a:pP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Potências nominais 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(cv) de 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motores elétricos </a:t>
            </a:r>
            <a:r>
              <a:rPr lang="pt-BR" sz="2000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padronizados</a:t>
            </a:r>
            <a:r>
              <a:rPr lang="pt-BR" sz="2000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(Norma ABNT) </a:t>
            </a:r>
          </a:p>
          <a:p>
            <a:pPr marL="177800" algn="just" hangingPunct="0">
              <a:lnSpc>
                <a:spcPct val="150000"/>
              </a:lnSpc>
              <a:spcAft>
                <a:spcPts val="0"/>
              </a:spcAft>
              <a:tabLst>
                <a:tab pos="1073150" algn="l"/>
                <a:tab pos="1077913" algn="l"/>
                <a:tab pos="1881188" algn="l"/>
                <a:tab pos="2690813" algn="l"/>
                <a:tab pos="3590925" algn="l"/>
                <a:tab pos="4298950" algn="l"/>
                <a:tab pos="5022850" algn="l"/>
                <a:tab pos="5738813" algn="l"/>
                <a:tab pos="6361113" algn="l"/>
                <a:tab pos="7169150" algn="l"/>
                <a:tab pos="7897813" algn="l"/>
                <a:tab pos="8612188" algn="l"/>
                <a:tab pos="9690100" algn="l"/>
                <a:tab pos="10399713" algn="l"/>
              </a:tabLst>
            </a:pP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1/12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1/8	1/6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1/4	1/3	1/2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3/4	1	1,5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	3</a:t>
            </a:r>
          </a:p>
          <a:p>
            <a:pPr marL="177800" algn="just" hangingPunct="0">
              <a:lnSpc>
                <a:spcPct val="150000"/>
              </a:lnSpc>
              <a:spcAft>
                <a:spcPts val="0"/>
              </a:spcAft>
              <a:tabLst>
                <a:tab pos="1073150" algn="l"/>
                <a:tab pos="1077913" algn="l"/>
                <a:tab pos="1881188" algn="l"/>
                <a:tab pos="2690813" algn="l"/>
                <a:tab pos="3590925" algn="l"/>
                <a:tab pos="4298950" algn="l"/>
                <a:tab pos="5022850" algn="l"/>
                <a:tab pos="5738813" algn="l"/>
                <a:tab pos="6361113" algn="l"/>
                <a:tab pos="7169150" algn="l"/>
                <a:tab pos="7897813" algn="l"/>
                <a:tab pos="8612188" algn="l"/>
                <a:tab pos="9690100" algn="l"/>
                <a:tab pos="10399713" algn="l"/>
              </a:tabLst>
            </a:pP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	5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6	7,5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	12,5	15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20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	30	40</a:t>
            </a:r>
          </a:p>
          <a:p>
            <a:pPr marL="177800" algn="just" hangingPunct="0">
              <a:lnSpc>
                <a:spcPct val="150000"/>
              </a:lnSpc>
              <a:spcAft>
                <a:spcPts val="0"/>
              </a:spcAft>
              <a:tabLst>
                <a:tab pos="1073150" algn="l"/>
                <a:tab pos="1077913" algn="l"/>
                <a:tab pos="1881188" algn="l"/>
                <a:tab pos="2690813" algn="l"/>
                <a:tab pos="3590925" algn="l"/>
                <a:tab pos="4298950" algn="l"/>
                <a:tab pos="5022850" algn="l"/>
                <a:tab pos="5738813" algn="l"/>
                <a:tab pos="6361113" algn="l"/>
                <a:tab pos="7169150" algn="l"/>
                <a:tab pos="7897813" algn="l"/>
                <a:tab pos="8612188" algn="l"/>
                <a:tab pos="9690100" algn="l"/>
                <a:tab pos="10399713" algn="l"/>
              </a:tabLst>
            </a:pP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50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60	75	100 	125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150	200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250	300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350	425 475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530	</a:t>
            </a:r>
            <a:r>
              <a:rPr lang="pt-BR" kern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600	675 	750</a:t>
            </a:r>
            <a:r>
              <a:rPr lang="pt-BR" kern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850	950</a:t>
            </a:r>
            <a:endParaRPr lang="pt-BR" kern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/>
              <p:cNvSpPr txBox="1"/>
              <p:nvPr/>
            </p:nvSpPr>
            <p:spPr>
              <a:xfrm>
                <a:off x="838201" y="1441988"/>
                <a:ext cx="4141484" cy="264687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185738">
                  <a:lnSpc>
                    <a:spcPct val="150000"/>
                  </a:lnSpc>
                  <a:spcAft>
                    <a:spcPts val="1800"/>
                  </a:spcAft>
                </a:pPr>
                <a:r>
                  <a:rPr lang="pt-BR" sz="2600" b="0" dirty="0" smtClean="0"/>
                  <a:t>P</a:t>
                </a:r>
                <a:r>
                  <a:rPr lang="pt-BR" sz="2600" b="0" baseline="-25000" dirty="0" smtClean="0"/>
                  <a:t>MC</a:t>
                </a:r>
                <a:r>
                  <a:rPr lang="pt-BR" sz="2600" b="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pt-BR" sz="2600" dirty="0"/>
                      <m:t>P</m:t>
                    </m:r>
                    <m:r>
                      <m:rPr>
                        <m:nor/>
                      </m:rPr>
                      <a:rPr lang="pt-BR" sz="2600" b="0" i="0" baseline="-25000" dirty="0" smtClean="0"/>
                      <m:t>ab</m:t>
                    </m:r>
                    <m:r>
                      <a:rPr lang="pt-BR" sz="2600" b="0" i="1" baseline="-25000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∙(1+ 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𝐹𝑜𝑙𝑔𝑎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pt-BR" sz="2600" dirty="0" smtClean="0"/>
              </a:p>
              <a:p>
                <a:pPr marL="185738">
                  <a:spcAft>
                    <a:spcPts val="1800"/>
                  </a:spcAft>
                </a:pPr>
                <a:r>
                  <a:rPr lang="pt-BR" sz="2600" dirty="0" smtClean="0"/>
                  <a:t>P</a:t>
                </a:r>
                <a:r>
                  <a:rPr lang="pt-BR" sz="2600" baseline="-25000" dirty="0" smtClean="0"/>
                  <a:t>MC</a:t>
                </a:r>
                <a:r>
                  <a:rPr lang="pt-BR" sz="2600" dirty="0" smtClean="0"/>
                  <a:t> </a:t>
                </a:r>
                <a14:m>
                  <m:oMath xmlns:m="http://schemas.openxmlformats.org/officeDocument/2006/math"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600" b="0" i="1" dirty="0" smtClean="0">
                        <a:latin typeface="Cambria Math" panose="02040503050406030204" pitchFamily="18" charset="0"/>
                      </a:rPr>
                      <m:t>9,52</m:t>
                    </m:r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1,2</m:t>
                    </m:r>
                  </m:oMath>
                </a14:m>
                <a:r>
                  <a:rPr lang="pt-BR" sz="2600" dirty="0" smtClean="0"/>
                  <a:t> = 11,42</a:t>
                </a:r>
              </a:p>
              <a:p>
                <a:endParaRPr lang="pt-BR" sz="1200" dirty="0" smtClean="0"/>
              </a:p>
              <a:p>
                <a:pPr marL="18573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i="1">
                          <a:latin typeface="Cambria Math" panose="02040503050406030204" pitchFamily="18" charset="0"/>
                        </a:rPr>
                        <m:t>𝑀𝑜𝑡𝑜𝑟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𝑒𝑙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𝑡𝑟𝑖𝑐𝑜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𝑐𝑜𝑚𝑒𝑟𝑐𝑖𝑎𝑙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pt-BR" sz="2600" dirty="0" smtClean="0"/>
              </a:p>
              <a:p>
                <a:pPr marL="185738">
                  <a:lnSpc>
                    <a:spcPct val="150000"/>
                  </a:lnSpc>
                  <a:spcAft>
                    <a:spcPts val="1800"/>
                  </a:spcAft>
                </a:pPr>
                <a:r>
                  <a:rPr lang="pt-BR" sz="2600" dirty="0" smtClean="0"/>
                  <a:t>  P</a:t>
                </a:r>
                <a:r>
                  <a:rPr lang="pt-BR" sz="2600" baseline="-25000" dirty="0" smtClean="0"/>
                  <a:t>MC </a:t>
                </a:r>
                <a:r>
                  <a:rPr lang="pt-BR" sz="2600" dirty="0" smtClean="0"/>
                  <a:t>= 12,5 cv</a:t>
                </a:r>
                <a:endParaRPr lang="pt-BR" sz="2600" dirty="0"/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1441988"/>
                <a:ext cx="4141484" cy="2646878"/>
              </a:xfrm>
              <a:prstGeom prst="rect">
                <a:avLst/>
              </a:prstGeom>
              <a:blipFill rotWithShape="0">
                <a:blip r:embed="rId3"/>
                <a:stretch>
                  <a:fillRect b="-387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877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2"/>
    </mc:Choice>
    <mc:Fallback xmlns="">
      <p:transition spd="slow" advTm="61972"/>
    </mc:Fallback>
  </mc:AlternateContent>
  <p:timing>
    <p:tnLst>
      <p:par>
        <p:cTn id="1" dur="indefinite" restart="never" nodeType="tmRoot"/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2628316" y="1563355"/>
                <a:ext cx="6595197" cy="333020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600" b="1" dirty="0" smtClean="0"/>
                  <a:t>  Custo diário de bombeamento (C</a:t>
                </a:r>
                <a:r>
                  <a:rPr lang="pt-BR" sz="2600" b="1" baseline="-25000" dirty="0" smtClean="0"/>
                  <a:t>B</a:t>
                </a:r>
                <a:r>
                  <a:rPr lang="pt-BR" sz="2600" b="1" dirty="0" smtClean="0"/>
                  <a:t>):</a:t>
                </a:r>
              </a:p>
              <a:p>
                <a:endParaRPr lang="pt-BR" sz="2600" i="1" dirty="0" smtClean="0"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endParaRPr lang="pt-BR" sz="2600" i="1" dirty="0">
                  <a:latin typeface="Symbol" panose="05050102010706020507" pitchFamily="18" charset="2"/>
                  <a:ea typeface="Cambria Math" panose="02040503050406030204" pitchFamily="18" charset="0"/>
                </a:endParaRPr>
              </a:p>
              <a:p>
                <a:r>
                  <a:rPr lang="pt-BR" sz="26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pt-BR" sz="26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600" b="0" i="0" smtClean="0">
                        <a:latin typeface="Cambria Math" panose="02040503050406030204" pitchFamily="18" charset="0"/>
                      </a:rPr>
                      <m:t>11,9 </m:t>
                    </m:r>
                    <m:r>
                      <m:rPr>
                        <m:sty m:val="p"/>
                      </m:rPr>
                      <a:rPr lang="pt-BR" sz="2600" b="0" i="0" smtClean="0">
                        <a:latin typeface="Cambria Math" panose="02040503050406030204" pitchFamily="18" charset="0"/>
                      </a:rPr>
                      <m:t>cv</m:t>
                    </m:r>
                    <m:r>
                      <a:rPr lang="pt-BR" sz="2600" b="0" i="0" smtClean="0">
                        <a:latin typeface="Cambria Math" panose="02040503050406030204" pitchFamily="18" charset="0"/>
                      </a:rPr>
                      <m:t> ∙0,73575 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cv</m:t>
                        </m:r>
                      </m:den>
                    </m:f>
                    <m:r>
                      <a:rPr lang="pt-BR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∙12 ∙0,25 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$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kW</m:t>
                        </m:r>
                      </m:den>
                    </m:f>
                  </m:oMath>
                </a14:m>
                <a:r>
                  <a:rPr lang="pt-BR" sz="26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pt-BR" sz="2600" dirty="0" smtClean="0"/>
              </a:p>
              <a:p>
                <a:r>
                  <a:rPr lang="pt-BR" sz="2600" b="0" smtClean="0"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pt-BR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=26,27 </m:t>
                    </m:r>
                    <m:f>
                      <m:fPr>
                        <m:ctrlPr>
                          <a:rPr 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  <m:r>
                          <a:rPr lang="pt-B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$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dia</m:t>
                        </m:r>
                      </m:den>
                    </m:f>
                  </m:oMath>
                </a14:m>
                <a:endParaRPr lang="pt-BR" sz="2800" dirty="0"/>
              </a:p>
              <a:p>
                <a:endParaRPr lang="pt-BR" sz="2600" dirty="0" smtClean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316" y="1563355"/>
                <a:ext cx="6595197" cy="3330207"/>
              </a:xfrm>
              <a:prstGeom prst="rect">
                <a:avLst/>
              </a:prstGeom>
              <a:blipFill rotWithShape="0">
                <a:blip r:embed="rId3"/>
                <a:stretch>
                  <a:fillRect t="-108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379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1 (cont.)</a:t>
            </a:r>
            <a:endParaRPr lang="pt-B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8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04"/>
    </mc:Choice>
    <mc:Fallback xmlns="">
      <p:transition spd="slow" advTm="60804"/>
    </mc:Fallback>
  </mc:AlternateContent>
  <p:timing>
    <p:tnLst>
      <p:par>
        <p:cTn id="1" dur="indefinite" restart="never" nodeType="tmRoot"/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2453" y="166343"/>
            <a:ext cx="9727096" cy="1052857"/>
          </a:xfrm>
        </p:spPr>
        <p:txBody>
          <a:bodyPr/>
          <a:lstStyle/>
          <a:p>
            <a:pPr algn="ctr"/>
            <a:r>
              <a:rPr lang="pt-BR" dirty="0" smtClean="0"/>
              <a:t>BOMBAS </a:t>
            </a:r>
            <a:r>
              <a:rPr lang="pt-BR" dirty="0" smtClean="0"/>
              <a:t>CENTRÍFUG</a:t>
            </a:r>
            <a:r>
              <a:rPr lang="pt-BR" dirty="0" smtClean="0"/>
              <a:t>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D2A740D-47AB-4C82-B23E-09765DDC68CF}"/>
              </a:ext>
            </a:extLst>
          </p:cNvPr>
          <p:cNvSpPr txBox="1">
            <a:spLocks/>
          </p:cNvSpPr>
          <p:nvPr/>
        </p:nvSpPr>
        <p:spPr>
          <a:xfrm>
            <a:off x="145773" y="1544916"/>
            <a:ext cx="5075584" cy="48161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2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Características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b="1" dirty="0" smtClean="0">
              <a:solidFill>
                <a:srgbClr val="00006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b="1" dirty="0" smtClean="0">
                <a:solidFill>
                  <a:srgbClr val="000066"/>
                </a:solidFill>
                <a:latin typeface="+mj-lt"/>
                <a:cs typeface="Arial" panose="020B0604020202020204" pitchFamily="34" charset="0"/>
              </a:rPr>
              <a:t>Relações entre Vazão e:</a:t>
            </a:r>
          </a:p>
          <a:p>
            <a:pPr marL="542925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24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Altura manométrica:</a:t>
            </a:r>
            <a:r>
              <a:rPr lang="pt-BR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pt-BR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Q  x  H</a:t>
            </a:r>
            <a:r>
              <a:rPr lang="pt-BR" sz="2400" b="1" baseline="-25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</a:t>
            </a:r>
          </a:p>
          <a:p>
            <a:pPr marL="542925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Potência absorvida: 	Q  x  P</a:t>
            </a:r>
            <a:r>
              <a:rPr lang="pt-BR" sz="2400" b="1" baseline="-250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abs</a:t>
            </a:r>
          </a:p>
          <a:p>
            <a:pPr marL="542925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Rendimento:		Q  x  </a:t>
            </a:r>
            <a:r>
              <a:rPr lang="el-GR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η</a:t>
            </a:r>
            <a:r>
              <a:rPr lang="pt-BR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</a:t>
            </a:r>
            <a:endParaRPr lang="pt-BR" sz="2400" b="1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632173" y="1544916"/>
            <a:ext cx="626827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Curvas obtidas em ensaios (rotação constante)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→Rotações usuais:  ≈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1750 RPM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 ≈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3500 RPM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5632174" y="2867251"/>
            <a:ext cx="6268278" cy="1785104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1750 </a:t>
            </a:r>
            <a:r>
              <a:rPr lang="pt-BR" sz="2200" b="1" dirty="0"/>
              <a:t>RPM</a:t>
            </a:r>
          </a:p>
          <a:p>
            <a:pPr algn="ctr"/>
            <a:r>
              <a:rPr lang="pt-BR" sz="2200" dirty="0"/>
              <a:t>*Bombas maiores</a:t>
            </a:r>
          </a:p>
          <a:p>
            <a:pPr algn="ctr"/>
            <a:r>
              <a:rPr lang="pt-BR" sz="2200" dirty="0"/>
              <a:t>*Mais caras</a:t>
            </a:r>
          </a:p>
          <a:p>
            <a:pPr algn="ctr"/>
            <a:r>
              <a:rPr lang="pt-BR" sz="2200" dirty="0"/>
              <a:t>*Mais duráveis</a:t>
            </a:r>
          </a:p>
          <a:p>
            <a:pPr algn="ctr"/>
            <a:r>
              <a:rPr lang="pt-BR" sz="2200" dirty="0"/>
              <a:t>*Melhores para certos </a:t>
            </a:r>
            <a:r>
              <a:rPr lang="pt-BR" sz="2200" dirty="0" smtClean="0"/>
              <a:t>pontos </a:t>
            </a:r>
            <a:r>
              <a:rPr lang="pt-BR" sz="2200" dirty="0"/>
              <a:t>trabalho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632174" y="4704088"/>
            <a:ext cx="6268278" cy="1785104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3500 </a:t>
            </a:r>
            <a:r>
              <a:rPr lang="pt-BR" sz="2200" b="1" dirty="0"/>
              <a:t>RPM</a:t>
            </a:r>
          </a:p>
          <a:p>
            <a:pPr algn="ctr"/>
            <a:r>
              <a:rPr lang="pt-BR" sz="2200" dirty="0"/>
              <a:t>*Bombas menores</a:t>
            </a:r>
          </a:p>
          <a:p>
            <a:pPr algn="ctr"/>
            <a:r>
              <a:rPr lang="pt-BR" sz="2200" dirty="0"/>
              <a:t>*Mais baratas</a:t>
            </a:r>
          </a:p>
          <a:p>
            <a:pPr algn="ctr"/>
            <a:r>
              <a:rPr lang="pt-BR" sz="2200" dirty="0"/>
              <a:t>*Menos duráveis</a:t>
            </a:r>
          </a:p>
          <a:p>
            <a:pPr algn="ctr"/>
            <a:r>
              <a:rPr lang="pt-BR" sz="2200" dirty="0"/>
              <a:t>*Melhores para outros </a:t>
            </a:r>
            <a:r>
              <a:rPr lang="pt-BR" sz="2200" dirty="0" err="1"/>
              <a:t>ptos</a:t>
            </a:r>
            <a:r>
              <a:rPr lang="pt-BR" sz="2200" dirty="0"/>
              <a:t> trabalho</a:t>
            </a:r>
          </a:p>
        </p:txBody>
      </p:sp>
    </p:spTree>
    <p:extLst>
      <p:ext uri="{BB962C8B-B14F-4D97-AF65-F5344CB8AC3E}">
        <p14:creationId xmlns:p14="http://schemas.microsoft.com/office/powerpoint/2010/main" val="350941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Curvas – Q </a:t>
            </a:r>
            <a:r>
              <a:rPr lang="pt-BR" sz="3400" dirty="0" smtClean="0"/>
              <a:t>x</a:t>
            </a:r>
            <a:r>
              <a:rPr lang="pt-BR" dirty="0" smtClean="0"/>
              <a:t> </a:t>
            </a:r>
            <a:r>
              <a:rPr lang="pt-BR" dirty="0" err="1" smtClean="0"/>
              <a:t>H</a:t>
            </a:r>
            <a:r>
              <a:rPr lang="pt-BR" baseline="-25000" dirty="0" err="1" smtClean="0"/>
              <a:t>man</a:t>
            </a:r>
            <a:r>
              <a:rPr lang="pt-BR" dirty="0" smtClean="0"/>
              <a:t>  e  Q </a:t>
            </a:r>
            <a:r>
              <a:rPr lang="pt-BR" sz="3400" dirty="0" smtClean="0"/>
              <a:t>x</a:t>
            </a:r>
            <a:r>
              <a:rPr lang="pt-BR" dirty="0" smtClean="0"/>
              <a:t> P</a:t>
            </a:r>
            <a:r>
              <a:rPr lang="pt-BR" baseline="-25000" dirty="0" smtClean="0"/>
              <a:t>abs</a:t>
            </a:r>
            <a:endParaRPr lang="pt-BR" baseline="-250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892158" y="1305631"/>
            <a:ext cx="4773511" cy="5202391"/>
            <a:chOff x="733134" y="1305631"/>
            <a:chExt cx="4773511" cy="5202391"/>
          </a:xfrm>
        </p:grpSpPr>
        <p:grpSp>
          <p:nvGrpSpPr>
            <p:cNvPr id="7" name="Grupo 6"/>
            <p:cNvGrpSpPr/>
            <p:nvPr/>
          </p:nvGrpSpPr>
          <p:grpSpPr>
            <a:xfrm>
              <a:off x="733134" y="1305631"/>
              <a:ext cx="4773511" cy="5202391"/>
              <a:chOff x="733134" y="1305631"/>
              <a:chExt cx="4773511" cy="5202391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134" y="1772218"/>
                <a:ext cx="4773511" cy="4735804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</p:pic>
          <p:sp>
            <p:nvSpPr>
              <p:cNvPr id="4" name="CaixaDeTexto 3"/>
              <p:cNvSpPr txBox="1"/>
              <p:nvPr/>
            </p:nvSpPr>
            <p:spPr>
              <a:xfrm>
                <a:off x="733134" y="1305631"/>
                <a:ext cx="47735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Um diâmetro </a:t>
                </a:r>
                <a:r>
                  <a:rPr lang="pt-BR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rotor</a:t>
                </a:r>
              </a:p>
            </p:txBody>
          </p:sp>
        </p:grpSp>
        <p:sp>
          <p:nvSpPr>
            <p:cNvPr id="9" name="CaixaDeTexto 8"/>
            <p:cNvSpPr txBox="1"/>
            <p:nvPr/>
          </p:nvSpPr>
          <p:spPr>
            <a:xfrm>
              <a:off x="781879" y="4147930"/>
              <a:ext cx="702366" cy="4648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dirty="0" smtClean="0"/>
                <a:t>P</a:t>
              </a:r>
              <a:r>
                <a:rPr lang="pt-BR" baseline="-25000" dirty="0" smtClean="0"/>
                <a:t>abs</a:t>
              </a:r>
              <a:endParaRPr lang="pt-BR" baseline="-25000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95131" y="2014699"/>
              <a:ext cx="702366" cy="5687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pt-BR" dirty="0" smtClean="0"/>
                <a:t>H</a:t>
              </a:r>
              <a:r>
                <a:rPr lang="pt-BR" baseline="-25000" dirty="0" smtClean="0"/>
                <a:t>m</a:t>
              </a:r>
              <a:endParaRPr lang="pt-BR" baseline="-25000" dirty="0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6202139" y="1305630"/>
            <a:ext cx="4896557" cy="5202392"/>
            <a:chOff x="6228643" y="1305630"/>
            <a:chExt cx="4896557" cy="5202392"/>
          </a:xfrm>
        </p:grpSpPr>
        <p:grpSp>
          <p:nvGrpSpPr>
            <p:cNvPr id="8" name="Grupo 7"/>
            <p:cNvGrpSpPr/>
            <p:nvPr/>
          </p:nvGrpSpPr>
          <p:grpSpPr>
            <a:xfrm>
              <a:off x="6228643" y="1305630"/>
              <a:ext cx="4896557" cy="5202392"/>
              <a:chOff x="6228643" y="1305630"/>
              <a:chExt cx="4896557" cy="5202392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8643" y="1772218"/>
                <a:ext cx="4896557" cy="4735804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6" name="CaixaDeTexto 5"/>
              <p:cNvSpPr txBox="1"/>
              <p:nvPr/>
            </p:nvSpPr>
            <p:spPr>
              <a:xfrm>
                <a:off x="6228643" y="1305630"/>
                <a:ext cx="48965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Vários diâmetros de </a:t>
                </a:r>
                <a:r>
                  <a:rPr lang="pt-BR" sz="24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rotor</a:t>
                </a:r>
                <a:endParaRPr lang="pt-BR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CaixaDeTexto 15"/>
            <p:cNvSpPr txBox="1"/>
            <p:nvPr/>
          </p:nvSpPr>
          <p:spPr>
            <a:xfrm>
              <a:off x="6308155" y="4147930"/>
              <a:ext cx="702366" cy="4648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dirty="0" smtClean="0"/>
                <a:t>P</a:t>
              </a:r>
              <a:r>
                <a:rPr lang="pt-BR" baseline="-25000" dirty="0" smtClean="0"/>
                <a:t>abs</a:t>
              </a:r>
              <a:endParaRPr lang="pt-BR" baseline="-25000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321407" y="2014699"/>
              <a:ext cx="702366" cy="5687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pt-BR" dirty="0" smtClean="0"/>
                <a:t>H</a:t>
              </a:r>
              <a:r>
                <a:rPr lang="pt-BR" baseline="-25000" dirty="0" smtClean="0"/>
                <a:t>m</a:t>
              </a:r>
              <a:endParaRPr lang="pt-BR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23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79094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OBSERVAÇÃO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Partida e parada com o registro fechado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6" y="2023673"/>
            <a:ext cx="4182254" cy="369331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1034321" y="1379095"/>
            <a:ext cx="287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325849" y="1379095"/>
            <a:ext cx="442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25849" y="2023673"/>
            <a:ext cx="4871803" cy="36933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pPr algn="ctr"/>
            <a:r>
              <a:rPr lang="pt-BR" sz="3600" b="1" dirty="0" smtClean="0"/>
              <a:t>Risco de Golpe </a:t>
            </a:r>
            <a:r>
              <a:rPr lang="pt-BR" sz="3600" b="1" dirty="0"/>
              <a:t>de </a:t>
            </a:r>
            <a:r>
              <a:rPr lang="pt-BR" sz="3600" b="1" dirty="0" smtClean="0"/>
              <a:t>Aríete</a:t>
            </a:r>
            <a:endParaRPr lang="pt-BR" sz="3600" b="1" dirty="0"/>
          </a:p>
          <a:p>
            <a:pPr algn="ctr"/>
            <a:endParaRPr lang="pt-B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07502" y="5943281"/>
            <a:ext cx="305799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0066"/>
                </a:solidFill>
              </a:rPr>
              <a:t>AUTOMAÇÃO</a:t>
            </a:r>
          </a:p>
        </p:txBody>
      </p:sp>
    </p:spTree>
    <p:extLst>
      <p:ext uri="{BB962C8B-B14F-4D97-AF65-F5344CB8AC3E}">
        <p14:creationId xmlns:p14="http://schemas.microsoft.com/office/powerpoint/2010/main" val="27383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292767" y="198783"/>
            <a:ext cx="5811477" cy="1102454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Escolha </a:t>
            </a: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Bombas</a:t>
            </a: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09489" y="1825625"/>
            <a:ext cx="3699803" cy="41546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200" b="1" dirty="0" smtClean="0"/>
              <a:t>Bombas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b="1" dirty="0" smtClean="0"/>
          </a:p>
          <a:p>
            <a:pPr marL="450850" indent="-450850" algn="just">
              <a:buFont typeface="Arial" panose="020B0604020202020204" pitchFamily="34" charset="0"/>
              <a:buNone/>
            </a:pPr>
            <a:r>
              <a:rPr lang="pt-BR" b="1" dirty="0" smtClean="0"/>
              <a:t>1) Dispor de catálogos de vários fabricantes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b="1" dirty="0" smtClean="0"/>
          </a:p>
          <a:p>
            <a:pPr marL="450850" indent="-450850" algn="just">
              <a:buFont typeface="Arial" panose="020B0604020202020204" pitchFamily="34" charset="0"/>
              <a:buNone/>
            </a:pPr>
            <a:r>
              <a:rPr lang="pt-BR" b="1" dirty="0" smtClean="0"/>
              <a:t>2) Ter a aplicação bem definida</a:t>
            </a:r>
            <a:endParaRPr lang="pt-BR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D19AF1D0-B460-4800-8E84-6A2FA5B937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7327970"/>
              </p:ext>
            </p:extLst>
          </p:nvPr>
        </p:nvGraphicFramePr>
        <p:xfrm>
          <a:off x="4571018" y="1825625"/>
          <a:ext cx="7134578" cy="4154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36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D1CFDA13-BE87-4613-9D58-01773D8C2197}"/>
              </a:ext>
            </a:extLst>
          </p:cNvPr>
          <p:cNvSpPr txBox="1">
            <a:spLocks/>
          </p:cNvSpPr>
          <p:nvPr/>
        </p:nvSpPr>
        <p:spPr>
          <a:xfrm>
            <a:off x="8232" y="1480748"/>
            <a:ext cx="4126446" cy="568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b="1" dirty="0" smtClean="0"/>
              <a:t>3) Escolher a rotação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 smtClean="0"/>
              <a:t> (1750 ou 3500 RPM)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b="1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b="1" dirty="0" smtClean="0"/>
              <a:t>4) Projeto </a:t>
            </a:r>
            <a:r>
              <a:rPr lang="pt-BR" b="1" dirty="0" smtClean="0">
                <a:sym typeface="Symbol" panose="05050102010706020507" pitchFamily="18" charset="2"/>
              </a:rPr>
              <a:t></a:t>
            </a:r>
            <a:r>
              <a:rPr lang="pt-BR" b="1" dirty="0" smtClean="0"/>
              <a:t> </a:t>
            </a:r>
            <a:r>
              <a:rPr lang="pt-BR" b="1" dirty="0" smtClean="0">
                <a:solidFill>
                  <a:srgbClr val="FF0000"/>
                </a:solidFill>
              </a:rPr>
              <a:t>Q </a:t>
            </a:r>
            <a:r>
              <a:rPr lang="pt-BR" b="1" dirty="0" smtClean="0"/>
              <a:t>e </a:t>
            </a:r>
            <a:r>
              <a:rPr lang="pt-BR" b="1" dirty="0" smtClean="0">
                <a:solidFill>
                  <a:srgbClr val="FF0000"/>
                </a:solidFill>
              </a:rPr>
              <a:t>Hm</a:t>
            </a:r>
          </a:p>
          <a:p>
            <a:pPr marL="0" indent="0" algn="just">
              <a:buFont typeface="Arial" panose="020B0604020202020204" pitchFamily="34" charset="0"/>
              <a:buNone/>
              <a:tabLst>
                <a:tab pos="265113" algn="l"/>
              </a:tabLst>
            </a:pPr>
            <a:r>
              <a:rPr lang="pt-BR" b="1" dirty="0"/>
              <a:t>	</a:t>
            </a:r>
            <a:r>
              <a:rPr lang="pt-BR" b="1" dirty="0" smtClean="0"/>
              <a:t>Tabelas (pré-seleção)</a:t>
            </a:r>
          </a:p>
          <a:p>
            <a:pPr marL="0" indent="0" algn="just">
              <a:buFont typeface="Arial" panose="020B0604020202020204" pitchFamily="34" charset="0"/>
              <a:buNone/>
              <a:tabLst>
                <a:tab pos="265113" algn="l"/>
              </a:tabLst>
            </a:pPr>
            <a:r>
              <a:rPr lang="pt-BR" b="1" dirty="0"/>
              <a:t>	</a:t>
            </a:r>
            <a:r>
              <a:rPr lang="pt-BR" b="1" dirty="0" smtClean="0"/>
              <a:t>Obter modelo da bomba</a:t>
            </a:r>
            <a:endParaRPr lang="pt-BR" b="1" dirty="0"/>
          </a:p>
        </p:txBody>
      </p:sp>
      <p:grpSp>
        <p:nvGrpSpPr>
          <p:cNvPr id="9" name="Grupo 8"/>
          <p:cNvGrpSpPr/>
          <p:nvPr/>
        </p:nvGrpSpPr>
        <p:grpSpPr>
          <a:xfrm>
            <a:off x="4200943" y="1009554"/>
            <a:ext cx="7044422" cy="5808689"/>
            <a:chOff x="5364609" y="1024017"/>
            <a:chExt cx="6649378" cy="5543400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609" y="1024017"/>
              <a:ext cx="6649378" cy="5543400"/>
            </a:xfrm>
            <a:prstGeom prst="rect">
              <a:avLst/>
            </a:prstGeom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5366479" y="3312826"/>
              <a:ext cx="689547" cy="37475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9024079" y="1049311"/>
              <a:ext cx="599606" cy="4197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9039069" y="3312826"/>
              <a:ext cx="554636" cy="37475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054228" y="-36493"/>
            <a:ext cx="5811477" cy="1102454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Escolha </a:t>
            </a: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Bombas</a:t>
            </a: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5641" y="1411790"/>
            <a:ext cx="5433392" cy="5007735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5) Curva </a:t>
            </a:r>
            <a:r>
              <a:rPr lang="pt-BR" dirty="0"/>
              <a:t>da bomba </a:t>
            </a:r>
            <a:r>
              <a:rPr lang="pt-BR" dirty="0" smtClean="0"/>
              <a:t>escolhida:</a:t>
            </a:r>
            <a:endParaRPr lang="pt-BR" dirty="0"/>
          </a:p>
          <a:p>
            <a:pPr marL="0" indent="0">
              <a:buNone/>
            </a:pPr>
            <a:endParaRPr lang="pt-BR" sz="1200" dirty="0"/>
          </a:p>
          <a:p>
            <a:pPr marL="357188" indent="0">
              <a:buNone/>
            </a:pPr>
            <a:r>
              <a:rPr lang="pt-BR" dirty="0"/>
              <a:t>*O diâmetro do </a:t>
            </a:r>
            <a:r>
              <a:rPr lang="pt-BR" dirty="0" smtClean="0"/>
              <a:t>rotor (</a:t>
            </a:r>
            <a:r>
              <a:rPr lang="pt-BR" dirty="0" err="1" smtClean="0">
                <a:latin typeface="Symbol" panose="05050102010706020507" pitchFamily="18" charset="2"/>
              </a:rPr>
              <a:t>f</a:t>
            </a:r>
            <a:r>
              <a:rPr lang="pt-BR" baseline="-25000" dirty="0" err="1" smtClean="0"/>
              <a:t>r</a:t>
            </a:r>
            <a:r>
              <a:rPr lang="pt-BR" dirty="0" smtClean="0"/>
              <a:t>)</a:t>
            </a:r>
            <a:endParaRPr lang="pt-BR" dirty="0"/>
          </a:p>
          <a:p>
            <a:pPr marL="357188" indent="0">
              <a:buNone/>
            </a:pPr>
            <a:r>
              <a:rPr lang="pt-BR" dirty="0"/>
              <a:t>*O rendimento da </a:t>
            </a:r>
            <a:r>
              <a:rPr lang="pt-BR" dirty="0" smtClean="0"/>
              <a:t>bomba (</a:t>
            </a:r>
            <a:r>
              <a:rPr lang="pt-BR" dirty="0" err="1" smtClean="0">
                <a:latin typeface="Symbol" panose="05050102010706020507" pitchFamily="18" charset="2"/>
              </a:rPr>
              <a:t>h</a:t>
            </a:r>
            <a:r>
              <a:rPr lang="pt-BR" baseline="-25000" dirty="0" err="1" smtClean="0"/>
              <a:t>B</a:t>
            </a:r>
            <a:r>
              <a:rPr lang="pt-BR" dirty="0" smtClean="0"/>
              <a:t>)</a:t>
            </a:r>
            <a:endParaRPr lang="pt-BR" dirty="0"/>
          </a:p>
          <a:p>
            <a:pPr marL="357188" indent="0">
              <a:buNone/>
            </a:pPr>
            <a:r>
              <a:rPr lang="pt-BR" dirty="0"/>
              <a:t>*A pot. </a:t>
            </a:r>
            <a:r>
              <a:rPr lang="pt-BR" dirty="0" smtClean="0"/>
              <a:t>absorvida (</a:t>
            </a:r>
            <a:r>
              <a:rPr lang="pt-BR" dirty="0" smtClean="0"/>
              <a:t>P</a:t>
            </a:r>
            <a:r>
              <a:rPr lang="pt-BR" baseline="-25000" dirty="0" smtClean="0"/>
              <a:t>abs</a:t>
            </a:r>
            <a:r>
              <a:rPr lang="pt-BR" dirty="0" smtClean="0"/>
              <a:t>)</a:t>
            </a:r>
          </a:p>
          <a:p>
            <a:pPr marL="357188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Escolha: forma </a:t>
            </a:r>
            <a:r>
              <a:rPr lang="pt-BR" dirty="0"/>
              <a:t>gráfica ou </a:t>
            </a:r>
            <a:r>
              <a:rPr lang="pt-BR" dirty="0" smtClean="0"/>
              <a:t>calculada</a:t>
            </a:r>
            <a:endParaRPr lang="pt-BR" dirty="0"/>
          </a:p>
          <a:p>
            <a:pPr marL="542925" indent="0" algn="just">
              <a:buNone/>
            </a:pPr>
            <a:r>
              <a:rPr lang="pt-BR" b="1" dirty="0">
                <a:latin typeface="+mj-lt"/>
              </a:rPr>
              <a:t>Exemplo</a:t>
            </a:r>
            <a:r>
              <a:rPr lang="pt-BR" dirty="0">
                <a:latin typeface="+mj-lt"/>
              </a:rPr>
              <a:t>:</a:t>
            </a:r>
          </a:p>
          <a:p>
            <a:pPr marL="542925" indent="0" algn="just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</a:rPr>
              <a:t>Q = 250 m</a:t>
            </a:r>
            <a:r>
              <a:rPr lang="pt-BR" b="1" baseline="30000" dirty="0">
                <a:solidFill>
                  <a:srgbClr val="C00000"/>
                </a:solidFill>
                <a:latin typeface="+mj-lt"/>
              </a:rPr>
              <a:t>3</a:t>
            </a:r>
            <a:r>
              <a:rPr lang="pt-BR" b="1" dirty="0">
                <a:solidFill>
                  <a:srgbClr val="C00000"/>
                </a:solidFill>
                <a:latin typeface="+mj-lt"/>
              </a:rPr>
              <a:t>/h</a:t>
            </a:r>
          </a:p>
          <a:p>
            <a:pPr marL="542925" indent="0" algn="just">
              <a:buNone/>
            </a:pPr>
            <a:r>
              <a:rPr lang="pt-BR" b="1" dirty="0">
                <a:solidFill>
                  <a:srgbClr val="C00000"/>
                </a:solidFill>
                <a:latin typeface="+mj-lt"/>
              </a:rPr>
              <a:t>Hm = 82 </a:t>
            </a:r>
            <a:r>
              <a:rPr lang="pt-BR" b="1" dirty="0" err="1">
                <a:solidFill>
                  <a:srgbClr val="C00000"/>
                </a:solidFill>
                <a:latin typeface="+mj-lt"/>
              </a:rPr>
              <a:t>mca</a:t>
            </a:r>
            <a:endParaRPr lang="pt-BR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885153" y="4727419"/>
            <a:ext cx="1875178" cy="16927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600" dirty="0" err="1" smtClean="0">
                <a:latin typeface="Symbol" panose="05050102010706020507" pitchFamily="18" charset="2"/>
              </a:rPr>
              <a:t>f</a:t>
            </a:r>
            <a:r>
              <a:rPr lang="pt-BR" sz="2200" baseline="-25000" dirty="0" err="1" smtClean="0"/>
              <a:t>R</a:t>
            </a:r>
            <a:r>
              <a:rPr lang="pt-BR" sz="2200" dirty="0" smtClean="0"/>
              <a:t> </a:t>
            </a:r>
            <a:r>
              <a:rPr lang="pt-BR" sz="2200" dirty="0"/>
              <a:t>= 320 mm</a:t>
            </a:r>
          </a:p>
          <a:p>
            <a:endParaRPr lang="pt-BR" sz="1500" dirty="0"/>
          </a:p>
          <a:p>
            <a:r>
              <a:rPr lang="pt-BR" sz="2600" dirty="0" err="1">
                <a:latin typeface="Calibri" panose="020F0502020204030204" pitchFamily="34" charset="0"/>
              </a:rPr>
              <a:t>η</a:t>
            </a:r>
            <a:r>
              <a:rPr lang="pt-BR" sz="2200" baseline="-25000" dirty="0" err="1">
                <a:latin typeface="Calibri" panose="020F0502020204030204" pitchFamily="34" charset="0"/>
              </a:rPr>
              <a:t>B</a:t>
            </a:r>
            <a:r>
              <a:rPr lang="pt-BR" sz="2200" dirty="0">
                <a:latin typeface="Calibri" panose="020F0502020204030204" pitchFamily="34" charset="0"/>
              </a:rPr>
              <a:t> =77%</a:t>
            </a:r>
          </a:p>
          <a:p>
            <a:endParaRPr lang="pt-BR" sz="1500" dirty="0">
              <a:latin typeface="Calibri" panose="020F0502020204030204" pitchFamily="34" charset="0"/>
            </a:endParaRPr>
          </a:p>
          <a:p>
            <a:r>
              <a:rPr lang="pt-BR" sz="2200" dirty="0" smtClean="0">
                <a:latin typeface="Calibri" panose="020F0502020204030204" pitchFamily="34" charset="0"/>
              </a:rPr>
              <a:t>P</a:t>
            </a:r>
            <a:r>
              <a:rPr lang="pt-BR" sz="2200" baseline="-25000" dirty="0" smtClean="0">
                <a:latin typeface="Calibri" panose="020F0502020204030204" pitchFamily="34" charset="0"/>
              </a:rPr>
              <a:t>abs</a:t>
            </a:r>
            <a:r>
              <a:rPr lang="pt-BR" sz="2200" dirty="0" smtClean="0">
                <a:latin typeface="Calibri" panose="020F0502020204030204" pitchFamily="34" charset="0"/>
              </a:rPr>
              <a:t> </a:t>
            </a:r>
            <a:r>
              <a:rPr lang="pt-BR" sz="2200" dirty="0">
                <a:latin typeface="Calibri" panose="020F0502020204030204" pitchFamily="34" charset="0"/>
              </a:rPr>
              <a:t>= 100 cv</a:t>
            </a:r>
            <a:endParaRPr lang="pt-BR" sz="2200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989065" y="133913"/>
            <a:ext cx="5811477" cy="1102454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Escolha </a:t>
            </a: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Bombas</a:t>
            </a: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6838949" y="0"/>
            <a:ext cx="5353051" cy="6858000"/>
            <a:chOff x="6838949" y="0"/>
            <a:chExt cx="5353051" cy="6858000"/>
          </a:xfrm>
        </p:grpSpPr>
        <p:grpSp>
          <p:nvGrpSpPr>
            <p:cNvPr id="14" name="Grupo 13"/>
            <p:cNvGrpSpPr/>
            <p:nvPr/>
          </p:nvGrpSpPr>
          <p:grpSpPr>
            <a:xfrm>
              <a:off x="6838949" y="0"/>
              <a:ext cx="5353051" cy="6858000"/>
              <a:chOff x="6838949" y="0"/>
              <a:chExt cx="5353051" cy="6858000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6838949" y="0"/>
                <a:ext cx="5353051" cy="6858000"/>
                <a:chOff x="6838949" y="0"/>
                <a:chExt cx="5353051" cy="6858000"/>
              </a:xfrm>
            </p:grpSpPr>
            <p:grpSp>
              <p:nvGrpSpPr>
                <p:cNvPr id="10" name="Grupo 9"/>
                <p:cNvGrpSpPr/>
                <p:nvPr/>
              </p:nvGrpSpPr>
              <p:grpSpPr>
                <a:xfrm>
                  <a:off x="6838949" y="0"/>
                  <a:ext cx="5353051" cy="6858000"/>
                  <a:chOff x="6361761" y="-89940"/>
                  <a:chExt cx="5353051" cy="6858000"/>
                </a:xfrm>
              </p:grpSpPr>
              <p:pic>
                <p:nvPicPr>
                  <p:cNvPr id="5" name="Imagem 4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29373" y="-89940"/>
                    <a:ext cx="5285439" cy="6858000"/>
                  </a:xfrm>
                  <a:prstGeom prst="rect">
                    <a:avLst/>
                  </a:prstGeom>
                </p:spPr>
              </p:pic>
              <p:sp>
                <p:nvSpPr>
                  <p:cNvPr id="6" name="Retângulo de cantos arredondados 5"/>
                  <p:cNvSpPr/>
                  <p:nvPr/>
                </p:nvSpPr>
                <p:spPr>
                  <a:xfrm>
                    <a:off x="9420943" y="3543146"/>
                    <a:ext cx="420099" cy="442854"/>
                  </a:xfrm>
                  <a:prstGeom prst="round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cxnSp>
                <p:nvCxnSpPr>
                  <p:cNvPr id="18" name="Conector reto 17"/>
                  <p:cNvCxnSpPr/>
                  <p:nvPr/>
                </p:nvCxnSpPr>
                <p:spPr>
                  <a:xfrm flipH="1">
                    <a:off x="9630986" y="3978857"/>
                    <a:ext cx="7" cy="1236337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ector reto 19"/>
                  <p:cNvCxnSpPr/>
                  <p:nvPr/>
                </p:nvCxnSpPr>
                <p:spPr>
                  <a:xfrm>
                    <a:off x="6806892" y="5202494"/>
                    <a:ext cx="2838323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ector reto 25"/>
                  <p:cNvCxnSpPr/>
                  <p:nvPr/>
                </p:nvCxnSpPr>
                <p:spPr>
                  <a:xfrm>
                    <a:off x="9630987" y="1788146"/>
                    <a:ext cx="3" cy="1765466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reto 27"/>
                  <p:cNvCxnSpPr/>
                  <p:nvPr/>
                </p:nvCxnSpPr>
                <p:spPr>
                  <a:xfrm flipH="1">
                    <a:off x="6800539" y="1773857"/>
                    <a:ext cx="2830448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Estrela de 5 pontas 12"/>
                  <p:cNvSpPr/>
                  <p:nvPr/>
                </p:nvSpPr>
                <p:spPr>
                  <a:xfrm>
                    <a:off x="9541365" y="1686540"/>
                    <a:ext cx="176066" cy="174634"/>
                  </a:xfrm>
                  <a:prstGeom prst="star5">
                    <a:avLst/>
                  </a:prstGeom>
                  <a:solidFill>
                    <a:srgbClr val="000066"/>
                  </a:solidFill>
                  <a:ln>
                    <a:solidFill>
                      <a:srgbClr val="00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" name="Estrela de 5 pontas 18"/>
                  <p:cNvSpPr/>
                  <p:nvPr/>
                </p:nvSpPr>
                <p:spPr>
                  <a:xfrm>
                    <a:off x="9544540" y="5130131"/>
                    <a:ext cx="172891" cy="144725"/>
                  </a:xfrm>
                  <a:prstGeom prst="star5">
                    <a:avLst/>
                  </a:prstGeom>
                  <a:solidFill>
                    <a:srgbClr val="000066"/>
                  </a:solidFill>
                  <a:ln>
                    <a:solidFill>
                      <a:srgbClr val="00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" name="Elipse 28"/>
                  <p:cNvSpPr/>
                  <p:nvPr/>
                </p:nvSpPr>
                <p:spPr>
                  <a:xfrm>
                    <a:off x="6361762" y="5009110"/>
                    <a:ext cx="462738" cy="395792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7" name="Elipse 6"/>
                  <p:cNvSpPr/>
                  <p:nvPr/>
                </p:nvSpPr>
                <p:spPr>
                  <a:xfrm flipH="1" flipV="1">
                    <a:off x="6361761" y="1611858"/>
                    <a:ext cx="459083" cy="368301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1" name="CaixaDeTexto 10"/>
                <p:cNvSpPr txBox="1"/>
                <p:nvPr/>
              </p:nvSpPr>
              <p:spPr>
                <a:xfrm>
                  <a:off x="6980594" y="1776480"/>
                  <a:ext cx="253719" cy="21718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pt-BR" sz="1400" b="1" dirty="0" smtClean="0">
                      <a:solidFill>
                        <a:srgbClr val="FF0000"/>
                      </a:solidFill>
                    </a:rPr>
                    <a:t>82 </a:t>
                  </a:r>
                  <a:endParaRPr lang="pt-BR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3" name="CaixaDeTexto 22"/>
              <p:cNvSpPr txBox="1"/>
              <p:nvPr/>
            </p:nvSpPr>
            <p:spPr>
              <a:xfrm>
                <a:off x="6939139" y="5186026"/>
                <a:ext cx="308094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1400" b="1" dirty="0" smtClean="0">
                    <a:solidFill>
                      <a:srgbClr val="FF0000"/>
                    </a:solidFill>
                  </a:rPr>
                  <a:t>100</a:t>
                </a:r>
                <a:endParaRPr lang="pt-BR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CaixaDeTexto 24"/>
            <p:cNvSpPr txBox="1"/>
            <p:nvPr/>
          </p:nvSpPr>
          <p:spPr>
            <a:xfrm>
              <a:off x="9968356" y="3746791"/>
              <a:ext cx="30809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400" b="1" dirty="0" smtClean="0">
                  <a:solidFill>
                    <a:srgbClr val="FF0000"/>
                  </a:solidFill>
                </a:rPr>
                <a:t>250</a:t>
              </a:r>
              <a:endParaRPr lang="pt-BR" sz="1400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32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43"/>
    </mc:Choice>
    <mc:Fallback xmlns="">
      <p:transition spd="slow" advTm="13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33" y="119922"/>
            <a:ext cx="7986933" cy="839448"/>
          </a:xfrm>
        </p:spPr>
        <p:txBody>
          <a:bodyPr/>
          <a:lstStyle/>
          <a:p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Escolha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Motores Elétricos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315" y="1455240"/>
            <a:ext cx="6655633" cy="5297829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P</a:t>
            </a:r>
            <a:r>
              <a:rPr lang="pt-BR" baseline="-25000" dirty="0" smtClean="0"/>
              <a:t>abs</a:t>
            </a:r>
            <a:r>
              <a:rPr lang="pt-BR" dirty="0" smtClean="0"/>
              <a:t> </a:t>
            </a:r>
            <a:r>
              <a:rPr lang="pt-BR" dirty="0"/>
              <a:t>+ folga = Pot. </a:t>
            </a:r>
            <a:r>
              <a:rPr lang="pt-BR" dirty="0" smtClean="0"/>
              <a:t>teórica</a:t>
            </a:r>
          </a:p>
          <a:p>
            <a:pPr marL="0" indent="0">
              <a:buNone/>
            </a:pPr>
            <a:r>
              <a:rPr lang="pt-BR" dirty="0" smtClean="0"/>
              <a:t>Pot. teórica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Pot. comercial superior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cont.)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cv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pt-B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teórica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100 x 1,15</a:t>
            </a: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pt-B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teórica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115 cv</a:t>
            </a:r>
          </a:p>
          <a:p>
            <a:r>
              <a:rPr lang="pt-B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</a:t>
            </a:r>
            <a:r>
              <a:rPr lang="pt-BR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cv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368029"/>
              </p:ext>
            </p:extLst>
          </p:nvPr>
        </p:nvGraphicFramePr>
        <p:xfrm>
          <a:off x="5844209" y="1455240"/>
          <a:ext cx="6139920" cy="2321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6539"/>
                <a:gridCol w="795130"/>
                <a:gridCol w="1338470"/>
                <a:gridCol w="719781"/>
              </a:tblGrid>
              <a:tr h="389129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necessária na bomba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do motor elétrico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596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Folg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pt-BR" sz="1800" kern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 – 0,4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  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 – 0,7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 – 1,2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 – 1,6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1,61 – 15,0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 </a:t>
                      </a:r>
                      <a:r>
                        <a:rPr lang="pt-BR" sz="1800" kern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15,0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</a:t>
                      </a:r>
                      <a:r>
                        <a:rPr lang="pt-BR" sz="1800" kern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3661164" y="3184217"/>
            <a:ext cx="8689862" cy="3295783"/>
            <a:chOff x="3661164" y="3184217"/>
            <a:chExt cx="8689862" cy="3295783"/>
          </a:xfrm>
        </p:grpSpPr>
        <p:sp>
          <p:nvSpPr>
            <p:cNvPr id="10" name="Retângulo 9"/>
            <p:cNvSpPr/>
            <p:nvPr/>
          </p:nvSpPr>
          <p:spPr>
            <a:xfrm>
              <a:off x="3661164" y="4134678"/>
              <a:ext cx="8689862" cy="2345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hangingPunct="0">
                <a:lnSpc>
                  <a:spcPct val="150000"/>
                </a:lnSpc>
                <a:spcAft>
                  <a:spcPts val="0"/>
                </a:spcAft>
              </a:pP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Potências nominais 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(cv) de 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motores elétricos 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padronizados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(Norma ABNT) </a:t>
              </a:r>
            </a:p>
            <a:p>
              <a:pPr marL="177800" algn="just" hangingPunct="0">
                <a:lnSpc>
                  <a:spcPct val="150000"/>
                </a:lnSpc>
                <a:spcAft>
                  <a:spcPts val="0"/>
                </a:spcAft>
                <a:tabLst>
                  <a:tab pos="1073150" algn="l"/>
                  <a:tab pos="1077913" algn="l"/>
                  <a:tab pos="1881188" algn="l"/>
                  <a:tab pos="2690813" algn="l"/>
                  <a:tab pos="3590925" algn="l"/>
                  <a:tab pos="4298950" algn="l"/>
                  <a:tab pos="5022850" algn="l"/>
                  <a:tab pos="5738813" algn="l"/>
                  <a:tab pos="6361113" algn="l"/>
                  <a:tab pos="7169150" algn="l"/>
                  <a:tab pos="7897813" algn="l"/>
                  <a:tab pos="8612188" algn="l"/>
                  <a:tab pos="9690100" algn="l"/>
                  <a:tab pos="10399713" algn="l"/>
                </a:tabLst>
              </a:pP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1/12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1/8	1/6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1/4	1/3	1/2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3/4	1	1,5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	3</a:t>
              </a:r>
            </a:p>
            <a:p>
              <a:pPr marL="177800" algn="just" hangingPunct="0">
                <a:lnSpc>
                  <a:spcPct val="150000"/>
                </a:lnSpc>
                <a:spcAft>
                  <a:spcPts val="0"/>
                </a:spcAft>
                <a:tabLst>
                  <a:tab pos="1073150" algn="l"/>
                  <a:tab pos="1077913" algn="l"/>
                  <a:tab pos="1881188" algn="l"/>
                  <a:tab pos="2690813" algn="l"/>
                  <a:tab pos="3590925" algn="l"/>
                  <a:tab pos="4298950" algn="l"/>
                  <a:tab pos="5022850" algn="l"/>
                  <a:tab pos="5738813" algn="l"/>
                  <a:tab pos="6361113" algn="l"/>
                  <a:tab pos="7169150" algn="l"/>
                  <a:tab pos="7897813" algn="l"/>
                  <a:tab pos="8612188" algn="l"/>
                  <a:tab pos="9690100" algn="l"/>
                  <a:tab pos="10399713" algn="l"/>
                </a:tabLst>
              </a:pP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4	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6	7,5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10	12,5	15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20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25	30	40</a:t>
              </a:r>
            </a:p>
            <a:p>
              <a:pPr marL="177800" algn="just" hangingPunct="0">
                <a:lnSpc>
                  <a:spcPct val="150000"/>
                </a:lnSpc>
                <a:spcAft>
                  <a:spcPts val="0"/>
                </a:spcAft>
                <a:tabLst>
                  <a:tab pos="1073150" algn="l"/>
                  <a:tab pos="1077913" algn="l"/>
                  <a:tab pos="1881188" algn="l"/>
                  <a:tab pos="2690813" algn="l"/>
                  <a:tab pos="3590925" algn="l"/>
                  <a:tab pos="4298950" algn="l"/>
                  <a:tab pos="5022850" algn="l"/>
                  <a:tab pos="5738813" algn="l"/>
                  <a:tab pos="6361113" algn="l"/>
                  <a:tab pos="7169150" algn="l"/>
                  <a:tab pos="7897813" algn="l"/>
                  <a:tab pos="8612188" algn="l"/>
                  <a:tab pos="9690100" algn="l"/>
                  <a:tab pos="10399713" algn="l"/>
                </a:tabLst>
              </a:pP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50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60	75	100 	125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150	200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250	300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350	425 475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530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600	675 	750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850	950</a:t>
              </a:r>
              <a:endParaRPr lang="pt-BR" sz="2000" kern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Elipse 6"/>
            <p:cNvSpPr/>
            <p:nvPr/>
          </p:nvSpPr>
          <p:spPr>
            <a:xfrm>
              <a:off x="7272728" y="5544982"/>
              <a:ext cx="519550" cy="529216"/>
            </a:xfrm>
            <a:prstGeom prst="ellipse">
              <a:avLst/>
            </a:pr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6891135" y="3184217"/>
              <a:ext cx="4060708" cy="343036"/>
              <a:chOff x="6202018" y="3369745"/>
              <a:chExt cx="4060708" cy="343036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6202018" y="3369745"/>
                <a:ext cx="1261997" cy="340864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Retângulo de cantos arredondados 5"/>
              <p:cNvSpPr/>
              <p:nvPr/>
            </p:nvSpPr>
            <p:spPr>
              <a:xfrm>
                <a:off x="9498227" y="3382997"/>
                <a:ext cx="764499" cy="329784"/>
              </a:xfrm>
              <a:prstGeom prst="roundRect">
                <a:avLst/>
              </a:prstGeom>
              <a:noFill/>
              <a:ln w="38100">
                <a:solidFill>
                  <a:srgbClr val="00339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310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92"/>
    </mc:Choice>
    <mc:Fallback xmlns="">
      <p:transition spd="slow" advTm="7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159027"/>
            <a:ext cx="10515600" cy="1073426"/>
          </a:xfrm>
        </p:spPr>
        <p:txBody>
          <a:bodyPr/>
          <a:lstStyle/>
          <a:p>
            <a:pPr algn="ctr"/>
            <a:r>
              <a:rPr lang="pt-BR" dirty="0" smtClean="0"/>
              <a:t>CONCEITO</a:t>
            </a:r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=""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306878" cy="250718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600" b="1" dirty="0" smtClean="0">
                <a:latin typeface="+mj-lt"/>
                <a:cs typeface="Arial" panose="020B0604020202020204" pitchFamily="34" charset="0"/>
              </a:rPr>
              <a:t>“</a:t>
            </a:r>
            <a:r>
              <a:rPr lang="pt-BR" sz="2600" b="1" dirty="0">
                <a:latin typeface="+mj-lt"/>
                <a:cs typeface="Arial" panose="020B0604020202020204" pitchFamily="34" charset="0"/>
              </a:rPr>
              <a:t>São máquinas que transformam a energia mecânica proveniente dos motores em energia hidráulica no fluido</a:t>
            </a:r>
            <a:r>
              <a:rPr lang="pt-BR" sz="2600" b="1" dirty="0" smtClean="0">
                <a:latin typeface="+mj-lt"/>
                <a:cs typeface="Arial" panose="020B0604020202020204" pitchFamily="34" charset="0"/>
              </a:rPr>
              <a:t>”.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1800" b="1" dirty="0" smtClean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600" b="1" dirty="0" smtClean="0">
                <a:latin typeface="+mj-lt"/>
                <a:cs typeface="Arial" panose="020B0604020202020204" pitchFamily="34" charset="0"/>
              </a:rPr>
              <a:t>Teorema de Bernoulli aplicado a Bombas:</a:t>
            </a:r>
            <a:endParaRPr lang="pt-B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075676" y="4197871"/>
                <a:ext cx="488544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4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h𝑓</m:t>
                          </m:r>
                        </m:e>
                        <m:sub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</m:sub>
                      </m:sSub>
                    </m:oMath>
                  </m:oMathPara>
                </a14:m>
                <a:endParaRPr lang="pt-BR" sz="40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676" y="4197871"/>
                <a:ext cx="4885440" cy="6155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075676" y="5257883"/>
                <a:ext cx="2781852" cy="1007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pt-BR" sz="3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3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pt-BR" sz="30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676" y="5257883"/>
                <a:ext cx="2781852" cy="100732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0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6191" y="149902"/>
            <a:ext cx="4567108" cy="839448"/>
          </a:xfrm>
        </p:spPr>
        <p:txBody>
          <a:bodyPr/>
          <a:lstStyle/>
          <a:p>
            <a:r>
              <a:rPr lang="pt-BR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2</a:t>
            </a:r>
            <a:endParaRPr lang="pt-BR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7497" y="1320490"/>
            <a:ext cx="5222614" cy="5191378"/>
          </a:xfrm>
        </p:spPr>
        <p:txBody>
          <a:bodyPr/>
          <a:lstStyle/>
          <a:p>
            <a:r>
              <a:rPr lang="pt-BR" b="1" dirty="0" smtClean="0">
                <a:solidFill>
                  <a:srgbClr val="000066"/>
                </a:solidFill>
              </a:rPr>
              <a:t>Dados</a:t>
            </a:r>
            <a:r>
              <a:rPr lang="pt-BR" b="1" dirty="0">
                <a:solidFill>
                  <a:srgbClr val="000066"/>
                </a:solidFill>
              </a:rPr>
              <a:t>:</a:t>
            </a:r>
          </a:p>
          <a:p>
            <a:pPr marL="265113" indent="0">
              <a:buNone/>
            </a:pPr>
            <a:r>
              <a:rPr lang="pt-BR" dirty="0">
                <a:solidFill>
                  <a:srgbClr val="FF0000"/>
                </a:solidFill>
              </a:rPr>
              <a:t>Q = 35 </a:t>
            </a:r>
            <a:r>
              <a:rPr lang="pt-BR" dirty="0" smtClean="0">
                <a:solidFill>
                  <a:srgbClr val="FF0000"/>
                </a:solidFill>
              </a:rPr>
              <a:t>m</a:t>
            </a:r>
            <a:r>
              <a:rPr lang="pt-BR" baseline="30000" dirty="0" smtClean="0">
                <a:solidFill>
                  <a:srgbClr val="FF0000"/>
                </a:solidFill>
              </a:rPr>
              <a:t>3</a:t>
            </a:r>
            <a:r>
              <a:rPr lang="pt-BR" dirty="0" smtClean="0">
                <a:solidFill>
                  <a:srgbClr val="FF0000"/>
                </a:solidFill>
              </a:rPr>
              <a:t>/h; H</a:t>
            </a:r>
            <a:r>
              <a:rPr lang="pt-BR" baseline="-25000" dirty="0" smtClean="0">
                <a:solidFill>
                  <a:srgbClr val="FF0000"/>
                </a:solidFill>
              </a:rPr>
              <a:t>m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>
                <a:solidFill>
                  <a:srgbClr val="FF0000"/>
                </a:solidFill>
              </a:rPr>
              <a:t>= 40 mca</a:t>
            </a:r>
          </a:p>
          <a:p>
            <a:endParaRPr lang="pt-BR" dirty="0"/>
          </a:p>
          <a:p>
            <a:r>
              <a:rPr lang="pt-BR" b="1" dirty="0">
                <a:solidFill>
                  <a:srgbClr val="000066"/>
                </a:solidFill>
              </a:rPr>
              <a:t>Pede-se:</a:t>
            </a:r>
          </a:p>
          <a:p>
            <a:pPr marL="0" indent="0">
              <a:buNone/>
            </a:pPr>
            <a:r>
              <a:rPr lang="pt-BR" dirty="0"/>
              <a:t>a</a:t>
            </a:r>
            <a:r>
              <a:rPr lang="pt-BR" dirty="0" smtClean="0"/>
              <a:t>) Escolher </a:t>
            </a:r>
            <a:r>
              <a:rPr lang="pt-BR" dirty="0"/>
              <a:t>a bomba</a:t>
            </a:r>
          </a:p>
          <a:p>
            <a:pPr marL="0" indent="0">
              <a:buNone/>
            </a:pPr>
            <a:r>
              <a:rPr lang="pt-BR" dirty="0"/>
              <a:t>b</a:t>
            </a:r>
            <a:r>
              <a:rPr lang="pt-BR" dirty="0" smtClean="0"/>
              <a:t>) </a:t>
            </a:r>
            <a:r>
              <a:rPr lang="pt-BR" dirty="0" smtClean="0"/>
              <a:t>Diâmetro </a:t>
            </a:r>
            <a:r>
              <a:rPr lang="pt-BR" dirty="0"/>
              <a:t>do </a:t>
            </a:r>
            <a:r>
              <a:rPr lang="pt-BR" dirty="0" smtClean="0"/>
              <a:t>rotor (</a:t>
            </a:r>
            <a:r>
              <a:rPr lang="pt-BR" dirty="0" err="1" smtClean="0">
                <a:latin typeface="Symbol" panose="05050102010706020507" pitchFamily="18" charset="2"/>
              </a:rPr>
              <a:t>f</a:t>
            </a:r>
            <a:r>
              <a:rPr lang="pt-BR" baseline="-25000" dirty="0" err="1" smtClean="0"/>
              <a:t>R</a:t>
            </a:r>
            <a:r>
              <a:rPr lang="pt-BR" dirty="0" smtClean="0"/>
              <a:t>)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c</a:t>
            </a:r>
            <a:r>
              <a:rPr lang="pt-BR" dirty="0" smtClean="0"/>
              <a:t>) </a:t>
            </a:r>
            <a:r>
              <a:rPr lang="pt-BR" dirty="0" smtClean="0"/>
              <a:t>Rendimento </a:t>
            </a:r>
            <a:r>
              <a:rPr lang="pt-BR" dirty="0" smtClean="0"/>
              <a:t>bomba (</a:t>
            </a:r>
            <a:r>
              <a:rPr lang="pt-BR" dirty="0" err="1" smtClean="0">
                <a:latin typeface="Symbol" panose="05050102010706020507" pitchFamily="18" charset="2"/>
              </a:rPr>
              <a:t>h</a:t>
            </a:r>
            <a:r>
              <a:rPr lang="pt-BR" baseline="-25000" dirty="0" err="1" smtClean="0"/>
              <a:t>b</a:t>
            </a:r>
            <a:r>
              <a:rPr lang="pt-BR" dirty="0" smtClean="0"/>
              <a:t>)</a:t>
            </a:r>
            <a:endParaRPr lang="pt-BR" dirty="0"/>
          </a:p>
          <a:p>
            <a:pPr marL="0" indent="0">
              <a:buNone/>
            </a:pPr>
            <a:r>
              <a:rPr lang="pt-BR" dirty="0"/>
              <a:t>d</a:t>
            </a:r>
            <a:r>
              <a:rPr lang="pt-BR" dirty="0" smtClean="0"/>
              <a:t>) P</a:t>
            </a:r>
            <a:r>
              <a:rPr lang="pt-BR" baseline="-25000" dirty="0" smtClean="0"/>
              <a:t>abs</a:t>
            </a:r>
            <a:r>
              <a:rPr lang="pt-BR" dirty="0" smtClean="0"/>
              <a:t> </a:t>
            </a:r>
            <a:r>
              <a:rPr lang="pt-BR" dirty="0"/>
              <a:t>calculada</a:t>
            </a:r>
          </a:p>
          <a:p>
            <a:pPr marL="0" indent="0">
              <a:buNone/>
            </a:pPr>
            <a:r>
              <a:rPr lang="pt-BR" dirty="0"/>
              <a:t>e</a:t>
            </a:r>
            <a:r>
              <a:rPr lang="pt-BR" dirty="0" smtClean="0"/>
              <a:t>) </a:t>
            </a:r>
            <a:r>
              <a:rPr lang="pt-BR" dirty="0" smtClean="0"/>
              <a:t>P</a:t>
            </a:r>
            <a:r>
              <a:rPr lang="pt-BR" baseline="-25000" dirty="0" smtClean="0"/>
              <a:t>MB </a:t>
            </a:r>
            <a:r>
              <a:rPr lang="pt-BR" dirty="0" smtClean="0"/>
              <a:t>(motor elétr. comercial)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" r="1813"/>
          <a:stretch/>
        </p:blipFill>
        <p:spPr>
          <a:xfrm rot="-60000">
            <a:off x="4898681" y="62029"/>
            <a:ext cx="6378229" cy="6690609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5022299" y="287765"/>
            <a:ext cx="5067300" cy="4765912"/>
            <a:chOff x="5899150" y="376665"/>
            <a:chExt cx="5067300" cy="4765912"/>
          </a:xfrm>
        </p:grpSpPr>
        <p:sp>
          <p:nvSpPr>
            <p:cNvPr id="9" name="CaixaDeTexto 8"/>
            <p:cNvSpPr txBox="1"/>
            <p:nvPr/>
          </p:nvSpPr>
          <p:spPr>
            <a:xfrm>
              <a:off x="5899150" y="4751516"/>
              <a:ext cx="508000" cy="3311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600" b="1" dirty="0" smtClean="0">
                  <a:solidFill>
                    <a:srgbClr val="FF0000"/>
                  </a:solidFill>
                </a:rPr>
                <a:t>35</a:t>
              </a:r>
              <a:endParaRPr lang="pt-B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9807575" y="4742467"/>
              <a:ext cx="542925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300" b="1" dirty="0" smtClean="0">
                  <a:solidFill>
                    <a:srgbClr val="000066"/>
                  </a:solidFill>
                </a:rPr>
                <a:t>50-33</a:t>
              </a:r>
            </a:p>
            <a:p>
              <a:pPr algn="ctr"/>
              <a:r>
                <a:rPr lang="pt-BR" sz="1300" b="1" dirty="0" smtClean="0">
                  <a:solidFill>
                    <a:srgbClr val="000066"/>
                  </a:solidFill>
                </a:rPr>
                <a:t>6,6</a:t>
              </a:r>
              <a:endParaRPr lang="pt-BR" sz="1300" b="1" dirty="0">
                <a:solidFill>
                  <a:srgbClr val="000066"/>
                </a:solidFill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0458450" y="376665"/>
              <a:ext cx="508000" cy="2462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FF0000"/>
                  </a:solidFill>
                </a:rPr>
                <a:t>40</a:t>
              </a:r>
              <a:endParaRPr lang="pt-BR" sz="1600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394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91"/>
    </mc:Choice>
    <mc:Fallback xmlns="">
      <p:transition spd="slow" advTm="74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53" y="795622"/>
            <a:ext cx="7629719" cy="60081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18164" y="1462283"/>
                <a:ext cx="4437089" cy="4871803"/>
              </a:xfrm>
            </p:spPr>
            <p:txBody>
              <a:bodyPr>
                <a:noAutofit/>
              </a:bodyPr>
              <a:lstStyle/>
              <a:p>
                <a:pPr marL="363538" indent="-363538">
                  <a:lnSpc>
                    <a:spcPct val="100000"/>
                  </a:lnSpc>
                  <a:buAutoNum type="alphaLcParenR"/>
                </a:pPr>
                <a:r>
                  <a:rPr lang="pt-BR" sz="2600" dirty="0" smtClean="0"/>
                  <a:t>ETA </a:t>
                </a:r>
                <a:r>
                  <a:rPr lang="pt-BR" sz="2600" dirty="0"/>
                  <a:t>50-33* = ETA </a:t>
                </a:r>
                <a:r>
                  <a:rPr lang="pt-BR" sz="2600" dirty="0" smtClean="0"/>
                  <a:t>50-33/2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pt-BR" sz="2600" dirty="0"/>
                  <a:t>	</a:t>
                </a:r>
                <a:r>
                  <a:rPr lang="pt-BR" sz="2600" dirty="0" smtClean="0"/>
                  <a:t>	          </a:t>
                </a:r>
                <a:r>
                  <a:rPr lang="pt-BR" sz="2200" dirty="0" smtClean="0"/>
                  <a:t>(2 rotores)</a:t>
                </a:r>
                <a:endParaRPr lang="pt-BR" sz="2200" dirty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pt-BR" sz="1200" dirty="0"/>
              </a:p>
              <a:p>
                <a:pPr marL="363538" indent="-363538">
                  <a:buNone/>
                  <a:tabLst>
                    <a:tab pos="1524000" algn="l"/>
                    <a:tab pos="2332038" algn="l"/>
                  </a:tabLst>
                </a:pPr>
                <a:r>
                  <a:rPr lang="pt-BR" sz="2600" dirty="0"/>
                  <a:t>b</a:t>
                </a:r>
                <a:r>
                  <a:rPr lang="pt-BR" sz="2600" dirty="0" smtClean="0"/>
                  <a:t>) </a:t>
                </a:r>
                <a:r>
                  <a:rPr lang="pt-BR" sz="2600" dirty="0" smtClean="0"/>
                  <a:t>Rotor: 		</a:t>
                </a:r>
                <a:r>
                  <a:rPr lang="pt-BR" sz="2600" dirty="0" err="1" smtClean="0">
                    <a:latin typeface="Symbol" panose="05050102010706020507" pitchFamily="18" charset="2"/>
                  </a:rPr>
                  <a:t>f</a:t>
                </a:r>
                <a:r>
                  <a:rPr lang="pt-BR" sz="2600" baseline="-25000" dirty="0" err="1" smtClean="0"/>
                  <a:t>r</a:t>
                </a:r>
                <a:r>
                  <a:rPr lang="pt-BR" sz="2600" dirty="0" smtClean="0"/>
                  <a:t> </a:t>
                </a:r>
                <a:r>
                  <a:rPr lang="pt-BR" sz="2600" dirty="0"/>
                  <a:t>= 240 </a:t>
                </a:r>
                <a:r>
                  <a:rPr lang="pt-BR" sz="2600" dirty="0" smtClean="0"/>
                  <a:t>mm</a:t>
                </a:r>
              </a:p>
              <a:p>
                <a:pPr marL="363538" indent="-363538">
                  <a:spcBef>
                    <a:spcPts val="0"/>
                  </a:spcBef>
                  <a:buNone/>
                  <a:tabLst>
                    <a:tab pos="1524000" algn="l"/>
                    <a:tab pos="2332038" algn="l"/>
                  </a:tabLst>
                </a:pPr>
                <a:endParaRPr lang="pt-BR" sz="1200" dirty="0"/>
              </a:p>
              <a:p>
                <a:pPr marL="363538" indent="-363538">
                  <a:buNone/>
                  <a:tabLst>
                    <a:tab pos="2332038" algn="l"/>
                  </a:tabLst>
                </a:pPr>
                <a:r>
                  <a:rPr lang="pt-BR" sz="2600" dirty="0" smtClean="0"/>
                  <a:t>c</a:t>
                </a:r>
                <a:r>
                  <a:rPr lang="pt-BR" sz="2600" dirty="0" smtClean="0"/>
                  <a:t>) </a:t>
                </a:r>
                <a:r>
                  <a:rPr lang="pt-BR" sz="2600" dirty="0" smtClean="0"/>
                  <a:t>Rendimento:	</a:t>
                </a:r>
                <a:r>
                  <a:rPr lang="pt-BR" sz="2600" dirty="0" err="1" smtClean="0">
                    <a:latin typeface="Symbol" panose="05050102010706020507" pitchFamily="18" charset="2"/>
                  </a:rPr>
                  <a:t>h</a:t>
                </a:r>
                <a:r>
                  <a:rPr lang="pt-BR" sz="2600" baseline="-25000" dirty="0" err="1" smtClean="0"/>
                  <a:t>b</a:t>
                </a:r>
                <a:r>
                  <a:rPr lang="pt-BR" sz="2600" dirty="0" smtClean="0"/>
                  <a:t> </a:t>
                </a:r>
                <a:r>
                  <a:rPr lang="pt-BR" sz="2600" dirty="0"/>
                  <a:t>= </a:t>
                </a:r>
                <a:r>
                  <a:rPr lang="pt-BR" sz="2600" dirty="0" smtClean="0"/>
                  <a:t>70%</a:t>
                </a:r>
                <a:endParaRPr lang="pt-BR" sz="2600" dirty="0"/>
              </a:p>
              <a:p>
                <a:pPr marL="0" indent="0">
                  <a:buNone/>
                </a:pPr>
                <a:endParaRPr lang="pt-BR" sz="1200" dirty="0"/>
              </a:p>
              <a:p>
                <a:pPr marL="363538" indent="-363538">
                  <a:buNone/>
                </a:pPr>
                <a:r>
                  <a:rPr lang="pt-BR" sz="2600" dirty="0" smtClean="0"/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abs</m:t>
                        </m:r>
                      </m:sub>
                    </m:sSub>
                    <m:r>
                      <a:rPr lang="pt-BR" sz="2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Q</m:t>
                        </m:r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 ∙</m:t>
                        </m:r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Hm</m:t>
                        </m:r>
                      </m:num>
                      <m:den>
                        <m:r>
                          <a:rPr lang="pt-BR" sz="2600" b="0" i="0" smtClean="0">
                            <a:latin typeface="Cambria Math" panose="02040503050406030204" pitchFamily="18" charset="0"/>
                          </a:rPr>
                          <m:t>75 ∙ </m:t>
                        </m:r>
                        <m:sSub>
                          <m:sSubPr>
                            <m:ctrlPr>
                              <a:rPr lang="pt-BR" sz="2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sz="26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sz="2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pt-BR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 b="0" i="1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 b="0" i="1">
                              <a:latin typeface="Cambria Math" panose="02040503050406030204" pitchFamily="18" charset="0"/>
                            </a:rPr>
                            <m:t>abs</m:t>
                          </m:r>
                        </m:sub>
                      </m:sSub>
                      <m:r>
                        <a:rPr lang="pt-BR" sz="2600" b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b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2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1000</m:t>
                          </m:r>
                          <m:r>
                            <a:rPr lang="pt-BR" sz="2600" b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∙ </m:t>
                          </m:r>
                          <m:d>
                            <m:dPr>
                              <m:ctrlPr>
                                <a:rPr lang="pt-BR" sz="2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35</m:t>
                                  </m:r>
                                </m:num>
                                <m:den>
                                  <m:r>
                                    <a:rPr lang="pt-BR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3600</m:t>
                                  </m:r>
                                </m:den>
                              </m:f>
                            </m:e>
                          </m:d>
                          <m:r>
                            <a:rPr lang="pt-BR" sz="2600" b="0">
                              <a:latin typeface="Cambria Math" panose="02040503050406030204" pitchFamily="18" charset="0"/>
                            </a:rPr>
                            <m:t> ∙</m:t>
                          </m:r>
                          <m:r>
                            <a:rPr lang="pt-BR" sz="2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pt-BR" sz="2600" b="0" i="1"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a:rPr lang="pt-BR" sz="2600" b="0">
                              <a:latin typeface="Cambria Math" panose="02040503050406030204" pitchFamily="18" charset="0"/>
                            </a:rPr>
                            <m:t> ∙</m:t>
                          </m:r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0,71</m:t>
                          </m:r>
                        </m:den>
                      </m:f>
                    </m:oMath>
                  </m:oMathPara>
                </a14:m>
                <a:endParaRPr lang="pt-BR" sz="2600" dirty="0" smtClean="0"/>
              </a:p>
              <a:p>
                <a:pPr marL="0" indent="0">
                  <a:spcBef>
                    <a:spcPts val="0"/>
                  </a:spcBef>
                  <a:buNone/>
                </a:pPr>
                <a:endParaRPr lang="pt-BR" sz="1200" dirty="0" smtClean="0"/>
              </a:p>
              <a:p>
                <a:pPr marL="0" indent="0">
                  <a:buNone/>
                </a:pPr>
                <a:r>
                  <a:rPr lang="pt-BR" sz="2600" dirty="0" smtClean="0"/>
                  <a:t>    </a:t>
                </a:r>
                <a:r>
                  <a:rPr lang="pt-BR" sz="2600" dirty="0" smtClean="0"/>
                  <a:t>P</a:t>
                </a:r>
                <a:r>
                  <a:rPr lang="pt-BR" sz="2600" baseline="-25000" dirty="0" smtClean="0"/>
                  <a:t>abs</a:t>
                </a:r>
                <a:r>
                  <a:rPr lang="pt-BR" sz="2600" dirty="0" smtClean="0"/>
                  <a:t> </a:t>
                </a:r>
                <a:r>
                  <a:rPr lang="pt-BR" sz="2600" dirty="0"/>
                  <a:t>= 7,4 cv</a:t>
                </a: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164" y="1462283"/>
                <a:ext cx="4437089" cy="4871803"/>
              </a:xfrm>
              <a:blipFill rotWithShape="0">
                <a:blip r:embed="rId4"/>
                <a:stretch>
                  <a:fillRect l="-2473" t="-1252" b="-55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035565" y="107622"/>
            <a:ext cx="4567108" cy="839448"/>
          </a:xfrm>
        </p:spPr>
        <p:txBody>
          <a:bodyPr/>
          <a:lstStyle/>
          <a:p>
            <a:r>
              <a:rPr lang="pt-BR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</a:t>
            </a:r>
            <a:r>
              <a:rPr lang="pt-BR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pt-BR" sz="32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4555252" y="2598222"/>
            <a:ext cx="6081295" cy="4260297"/>
            <a:chOff x="4504452" y="2572822"/>
            <a:chExt cx="6081295" cy="4260297"/>
          </a:xfrm>
        </p:grpSpPr>
        <p:grpSp>
          <p:nvGrpSpPr>
            <p:cNvPr id="8" name="Grupo 7"/>
            <p:cNvGrpSpPr/>
            <p:nvPr/>
          </p:nvGrpSpPr>
          <p:grpSpPr>
            <a:xfrm>
              <a:off x="4882473" y="2736247"/>
              <a:ext cx="5484697" cy="3822493"/>
              <a:chOff x="4789709" y="2683239"/>
              <a:chExt cx="5484697" cy="3822493"/>
            </a:xfrm>
          </p:grpSpPr>
          <p:cxnSp>
            <p:nvCxnSpPr>
              <p:cNvPr id="6" name="Conector reto 5"/>
              <p:cNvCxnSpPr/>
              <p:nvPr/>
            </p:nvCxnSpPr>
            <p:spPr>
              <a:xfrm>
                <a:off x="4789709" y="2685620"/>
                <a:ext cx="5484697" cy="17272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to 9"/>
              <p:cNvCxnSpPr/>
              <p:nvPr/>
            </p:nvCxnSpPr>
            <p:spPr>
              <a:xfrm flipV="1">
                <a:off x="10248509" y="2683239"/>
                <a:ext cx="9544" cy="382249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CaixaDeTexto 15"/>
            <p:cNvSpPr txBox="1"/>
            <p:nvPr/>
          </p:nvSpPr>
          <p:spPr>
            <a:xfrm>
              <a:off x="4504452" y="2572822"/>
              <a:ext cx="423263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66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1600" b="1" dirty="0" smtClean="0">
                  <a:solidFill>
                    <a:srgbClr val="000066"/>
                  </a:solidFill>
                </a:rPr>
                <a:t>40</a:t>
              </a:r>
              <a:endParaRPr lang="pt-BR" sz="1600" b="1" dirty="0">
                <a:solidFill>
                  <a:srgbClr val="000066"/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0077747" y="6586898"/>
              <a:ext cx="508000" cy="2462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1600" b="1" dirty="0" smtClean="0">
                  <a:solidFill>
                    <a:srgbClr val="FF0000"/>
                  </a:solidFill>
                </a:rPr>
                <a:t>35</a:t>
              </a:r>
              <a:endParaRPr lang="pt-BR" sz="1600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23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48"/>
    </mc:Choice>
    <mc:Fallback xmlns="">
      <p:transition spd="slow" advTm="130748"/>
    </mc:Fallback>
  </mc:AlternateContent>
  <p:timing>
    <p:tnLst>
      <p:par>
        <p:cTn id="1" dur="indefinite" restart="never" nodeType="tmRoot"/>
      </p:par>
    </p:tnLst>
  </p:timing>
  <p:extLst mod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7367" y="1596570"/>
            <a:ext cx="4154692" cy="3962401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e</a:t>
            </a:r>
            <a:r>
              <a:rPr lang="pt-BR" dirty="0"/>
              <a:t>) </a:t>
            </a:r>
            <a:r>
              <a:rPr lang="pt-BR" dirty="0" smtClean="0"/>
              <a:t>P</a:t>
            </a:r>
            <a:r>
              <a:rPr lang="pt-BR" baseline="-25000" dirty="0" smtClean="0"/>
              <a:t>abs</a:t>
            </a:r>
            <a:r>
              <a:rPr lang="pt-BR" dirty="0" smtClean="0"/>
              <a:t> </a:t>
            </a:r>
            <a:r>
              <a:rPr lang="pt-BR" dirty="0"/>
              <a:t>= 7,4 cv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  <a:tabLst>
                <a:tab pos="363538" algn="l"/>
              </a:tabLst>
            </a:pPr>
            <a:r>
              <a:rPr lang="pt-BR" dirty="0" smtClean="0"/>
              <a:t>	7,4 </a:t>
            </a:r>
            <a:r>
              <a:rPr lang="pt-BR" dirty="0"/>
              <a:t>x 1,20 = 8,88 cv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 smtClean="0"/>
              <a:t>Pot. </a:t>
            </a:r>
            <a:r>
              <a:rPr lang="pt-BR" dirty="0"/>
              <a:t>Nominal </a:t>
            </a:r>
            <a:r>
              <a:rPr lang="pt-BR" dirty="0" smtClean="0"/>
              <a:t>motor</a:t>
            </a:r>
          </a:p>
          <a:p>
            <a:pPr marL="0" indent="0">
              <a:buNone/>
              <a:tabLst>
                <a:tab pos="363538" algn="l"/>
              </a:tabLst>
            </a:pPr>
            <a:r>
              <a:rPr lang="pt-BR" dirty="0" smtClean="0"/>
              <a:t>	P</a:t>
            </a:r>
            <a:r>
              <a:rPr lang="pt-BR" baseline="-25000" dirty="0" smtClean="0"/>
              <a:t>M</a:t>
            </a:r>
            <a:r>
              <a:rPr lang="pt-BR" dirty="0" smtClean="0"/>
              <a:t> </a:t>
            </a:r>
            <a:r>
              <a:rPr lang="pt-BR" dirty="0"/>
              <a:t>= 10 cv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745817"/>
              </p:ext>
            </p:extLst>
          </p:nvPr>
        </p:nvGraphicFramePr>
        <p:xfrm>
          <a:off x="5597472" y="1542324"/>
          <a:ext cx="6139920" cy="2321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6539"/>
                <a:gridCol w="795130"/>
                <a:gridCol w="1338470"/>
                <a:gridCol w="719781"/>
              </a:tblGrid>
              <a:tr h="389129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necessária na bomba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Potência do motor elétrico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596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Folg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pt-BR" sz="1800" kern="1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 – 0,4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  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 – 0,7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0,71 – 1,2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 – 1,6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1,47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1,61 – 15,0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---------- </a:t>
                      </a:r>
                      <a:r>
                        <a:rPr lang="pt-BR" sz="1800" kern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2163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800" kern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15,0</a:t>
                      </a:r>
                      <a:endParaRPr lang="pt-BR" sz="1800" kern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----------</a:t>
                      </a:r>
                      <a:r>
                        <a:rPr lang="pt-BR" sz="1800" kern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pt-BR" sz="1800" kern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pt-BR" sz="1800" kern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800" kern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---------</a:t>
                      </a:r>
                      <a:endParaRPr lang="pt-BR" sz="1800" kern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Grupo 9"/>
          <p:cNvGrpSpPr/>
          <p:nvPr/>
        </p:nvGrpSpPr>
        <p:grpSpPr>
          <a:xfrm>
            <a:off x="3414427" y="3271301"/>
            <a:ext cx="8689862" cy="3179671"/>
            <a:chOff x="3661164" y="3184217"/>
            <a:chExt cx="8689862" cy="3179671"/>
          </a:xfrm>
        </p:grpSpPr>
        <p:sp>
          <p:nvSpPr>
            <p:cNvPr id="11" name="Retângulo 10"/>
            <p:cNvSpPr/>
            <p:nvPr/>
          </p:nvSpPr>
          <p:spPr>
            <a:xfrm>
              <a:off x="3661164" y="4018566"/>
              <a:ext cx="8689862" cy="2345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hangingPunct="0">
                <a:lnSpc>
                  <a:spcPct val="150000"/>
                </a:lnSpc>
                <a:spcAft>
                  <a:spcPts val="0"/>
                </a:spcAft>
              </a:pP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Potências nominais 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(cv) de 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motores elétricos 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padronizados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(Norma ABNT) </a:t>
              </a:r>
            </a:p>
            <a:p>
              <a:pPr marL="177800" algn="just" hangingPunct="0">
                <a:lnSpc>
                  <a:spcPct val="150000"/>
                </a:lnSpc>
                <a:spcAft>
                  <a:spcPts val="0"/>
                </a:spcAft>
                <a:tabLst>
                  <a:tab pos="1073150" algn="l"/>
                  <a:tab pos="1077913" algn="l"/>
                  <a:tab pos="1881188" algn="l"/>
                  <a:tab pos="2690813" algn="l"/>
                  <a:tab pos="3590925" algn="l"/>
                  <a:tab pos="4298950" algn="l"/>
                  <a:tab pos="5022850" algn="l"/>
                  <a:tab pos="5738813" algn="l"/>
                  <a:tab pos="6361113" algn="l"/>
                  <a:tab pos="7169150" algn="l"/>
                  <a:tab pos="7897813" algn="l"/>
                  <a:tab pos="8612188" algn="l"/>
                  <a:tab pos="9690100" algn="l"/>
                  <a:tab pos="10399713" algn="l"/>
                </a:tabLst>
              </a:pP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1/12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1/8	1/6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1/4	1/3	1/2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3/4	1	1,5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	3</a:t>
              </a:r>
            </a:p>
            <a:p>
              <a:pPr marL="177800" algn="just" hangingPunct="0">
                <a:lnSpc>
                  <a:spcPct val="150000"/>
                </a:lnSpc>
                <a:spcAft>
                  <a:spcPts val="0"/>
                </a:spcAft>
                <a:tabLst>
                  <a:tab pos="1073150" algn="l"/>
                  <a:tab pos="1077913" algn="l"/>
                  <a:tab pos="1881188" algn="l"/>
                  <a:tab pos="2690813" algn="l"/>
                  <a:tab pos="3590925" algn="l"/>
                  <a:tab pos="4298950" algn="l"/>
                  <a:tab pos="5022850" algn="l"/>
                  <a:tab pos="5738813" algn="l"/>
                  <a:tab pos="6361113" algn="l"/>
                  <a:tab pos="7169150" algn="l"/>
                  <a:tab pos="7897813" algn="l"/>
                  <a:tab pos="8612188" algn="l"/>
                  <a:tab pos="9690100" algn="l"/>
                  <a:tab pos="10399713" algn="l"/>
                </a:tabLst>
              </a:pP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4	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6	7,5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10	12,5	15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20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25	30	40</a:t>
              </a:r>
            </a:p>
            <a:p>
              <a:pPr marL="177800" algn="just" hangingPunct="0">
                <a:lnSpc>
                  <a:spcPct val="150000"/>
                </a:lnSpc>
                <a:spcAft>
                  <a:spcPts val="0"/>
                </a:spcAft>
                <a:tabLst>
                  <a:tab pos="1073150" algn="l"/>
                  <a:tab pos="1077913" algn="l"/>
                  <a:tab pos="1881188" algn="l"/>
                  <a:tab pos="2690813" algn="l"/>
                  <a:tab pos="3590925" algn="l"/>
                  <a:tab pos="4298950" algn="l"/>
                  <a:tab pos="5022850" algn="l"/>
                  <a:tab pos="5738813" algn="l"/>
                  <a:tab pos="6361113" algn="l"/>
                  <a:tab pos="7169150" algn="l"/>
                  <a:tab pos="7897813" algn="l"/>
                  <a:tab pos="8612188" algn="l"/>
                  <a:tab pos="9690100" algn="l"/>
                  <a:tab pos="10399713" algn="l"/>
                </a:tabLst>
              </a:pP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50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60	75	100 	125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150	200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250	300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350	425 475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530	</a:t>
              </a:r>
              <a:r>
                <a:rPr lang="pt-BR" sz="2000" kern="1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600	675 	750</a:t>
              </a:r>
              <a:r>
                <a:rPr lang="pt-BR" sz="2000" kern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	850	950</a:t>
              </a:r>
              <a:endParaRPr lang="pt-BR" sz="2000" kern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Elipse 11"/>
            <p:cNvSpPr/>
            <p:nvPr/>
          </p:nvSpPr>
          <p:spPr>
            <a:xfrm>
              <a:off x="7218816" y="4974936"/>
              <a:ext cx="519550" cy="529216"/>
            </a:xfrm>
            <a:prstGeom prst="ellipse">
              <a:avLst/>
            </a:pr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6891135" y="3184217"/>
              <a:ext cx="4060708" cy="343036"/>
              <a:chOff x="6202018" y="3369745"/>
              <a:chExt cx="4060708" cy="343036"/>
            </a:xfrm>
          </p:grpSpPr>
          <p:sp>
            <p:nvSpPr>
              <p:cNvPr id="14" name="Retângulo 13"/>
              <p:cNvSpPr/>
              <p:nvPr/>
            </p:nvSpPr>
            <p:spPr>
              <a:xfrm>
                <a:off x="6202018" y="3369745"/>
                <a:ext cx="1261997" cy="340864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Retângulo de cantos arredondados 14"/>
              <p:cNvSpPr/>
              <p:nvPr/>
            </p:nvSpPr>
            <p:spPr>
              <a:xfrm>
                <a:off x="9498227" y="3382997"/>
                <a:ext cx="764499" cy="329784"/>
              </a:xfrm>
              <a:prstGeom prst="roundRect">
                <a:avLst/>
              </a:prstGeom>
              <a:noFill/>
              <a:ln w="38100">
                <a:solidFill>
                  <a:srgbClr val="00339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1035565" y="107622"/>
            <a:ext cx="4567108" cy="839448"/>
          </a:xfrm>
        </p:spPr>
        <p:txBody>
          <a:bodyPr/>
          <a:lstStyle/>
          <a:p>
            <a:r>
              <a:rPr lang="pt-BR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</a:t>
            </a:r>
            <a:r>
              <a:rPr lang="pt-BR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pt-BR" sz="32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6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7"/>
    </mc:Choice>
    <mc:Fallback xmlns="">
      <p:transition spd="slow" advTm="4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6070" y="2612571"/>
            <a:ext cx="10058400" cy="1218547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BOMBAS COM MOTOR A COMBUSTÃO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504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0322" y="309846"/>
            <a:ext cx="5840972" cy="839448"/>
          </a:xfrm>
        </p:spPr>
        <p:txBody>
          <a:bodyPr/>
          <a:lstStyle/>
          <a:p>
            <a:r>
              <a:rPr lang="pt-BR" dirty="0" smtClean="0">
                <a:solidFill>
                  <a:srgbClr val="000066"/>
                </a:solidFill>
              </a:rPr>
              <a:t>Escolha </a:t>
            </a:r>
            <a:r>
              <a:rPr lang="pt-BR" dirty="0">
                <a:solidFill>
                  <a:srgbClr val="000066"/>
                </a:solidFill>
              </a:rPr>
              <a:t>do </a:t>
            </a:r>
            <a:r>
              <a:rPr lang="pt-BR" dirty="0" smtClean="0">
                <a:solidFill>
                  <a:srgbClr val="000066"/>
                </a:solidFill>
              </a:rPr>
              <a:t>Motor Diesel</a:t>
            </a:r>
            <a:endParaRPr lang="pt-BR" dirty="0">
              <a:solidFill>
                <a:srgbClr val="000066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6605" y="1463562"/>
            <a:ext cx="6353509" cy="4255067"/>
          </a:xfrm>
        </p:spPr>
        <p:txBody>
          <a:bodyPr/>
          <a:lstStyle/>
          <a:p>
            <a:r>
              <a:rPr lang="pt-BR" dirty="0"/>
              <a:t>Dispor </a:t>
            </a:r>
            <a:r>
              <a:rPr lang="pt-BR" dirty="0" smtClean="0"/>
              <a:t>da P</a:t>
            </a:r>
            <a:r>
              <a:rPr lang="pt-BR" baseline="-25000" dirty="0" smtClean="0"/>
              <a:t>abs</a:t>
            </a:r>
            <a:endParaRPr lang="pt-BR" baseline="-25000" dirty="0"/>
          </a:p>
          <a:p>
            <a:endParaRPr lang="pt-BR" sz="1200" dirty="0"/>
          </a:p>
          <a:p>
            <a:r>
              <a:rPr lang="pt-BR" dirty="0" smtClean="0"/>
              <a:t>Folga padrão: 15</a:t>
            </a:r>
            <a:r>
              <a:rPr lang="pt-BR" dirty="0"/>
              <a:t>%</a:t>
            </a:r>
          </a:p>
          <a:p>
            <a:endParaRPr lang="pt-BR" sz="1200" dirty="0"/>
          </a:p>
          <a:p>
            <a:r>
              <a:rPr lang="pt-BR" dirty="0"/>
              <a:t>Escolher o motor que forneça a potência </a:t>
            </a:r>
            <a:r>
              <a:rPr lang="pt-BR" dirty="0" smtClean="0"/>
              <a:t>(c/ </a:t>
            </a:r>
            <a:r>
              <a:rPr lang="pt-BR" dirty="0"/>
              <a:t>a folga) na curva do motor, considerando a rotação da bomba</a:t>
            </a:r>
          </a:p>
          <a:p>
            <a:endParaRPr lang="pt-BR" sz="1200" dirty="0"/>
          </a:p>
          <a:p>
            <a:r>
              <a:rPr lang="pt-BR" dirty="0" smtClean="0"/>
              <a:t>Escolher </a:t>
            </a:r>
            <a:r>
              <a:rPr lang="pt-BR" dirty="0"/>
              <a:t>a </a:t>
            </a:r>
            <a:r>
              <a:rPr lang="pt-BR" dirty="0">
                <a:solidFill>
                  <a:srgbClr val="FF0000"/>
                </a:solidFill>
              </a:rPr>
              <a:t>curva</a:t>
            </a:r>
            <a:r>
              <a:rPr lang="pt-BR" dirty="0"/>
              <a:t> mais “baixa” que é a de </a:t>
            </a:r>
            <a:r>
              <a:rPr lang="pt-BR" i="1" dirty="0">
                <a:solidFill>
                  <a:srgbClr val="FF0000"/>
                </a:solidFill>
              </a:rPr>
              <a:t>SERVIÇO CONTÍNUO A PLENA CARGA</a:t>
            </a:r>
            <a:r>
              <a:rPr lang="pt-BR" i="1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58" y="209862"/>
            <a:ext cx="4222207" cy="65132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cxnSp>
        <p:nvCxnSpPr>
          <p:cNvPr id="6" name="Conector reto 5"/>
          <p:cNvCxnSpPr/>
          <p:nvPr/>
        </p:nvCxnSpPr>
        <p:spPr>
          <a:xfrm flipH="1" flipV="1">
            <a:off x="8328074" y="3207895"/>
            <a:ext cx="21447" cy="2923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7405142" y="3207895"/>
            <a:ext cx="9443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771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26"/>
    </mc:Choice>
    <mc:Fallback xmlns="">
      <p:transition spd="slow" advTm="17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93" y="1471763"/>
            <a:ext cx="8442735" cy="52354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930" y="92765"/>
            <a:ext cx="4664766" cy="881596"/>
          </a:xfrm>
        </p:spPr>
        <p:txBody>
          <a:bodyPr/>
          <a:lstStyle/>
          <a:p>
            <a:pPr algn="just"/>
            <a:r>
              <a:rPr lang="pt-BR" b="1" dirty="0" smtClean="0">
                <a:solidFill>
                  <a:srgbClr val="000066"/>
                </a:solidFill>
              </a:rPr>
              <a:t>Exemplo 3</a:t>
            </a:r>
            <a:endParaRPr lang="pt-BR" b="1" dirty="0">
              <a:solidFill>
                <a:srgbClr val="000066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3698" y="954809"/>
            <a:ext cx="7840717" cy="5883639"/>
          </a:xfrm>
        </p:spPr>
        <p:txBody>
          <a:bodyPr/>
          <a:lstStyle/>
          <a:p>
            <a:r>
              <a:rPr lang="pt-BR" dirty="0"/>
              <a:t>Escolher a bomba de 1750 </a:t>
            </a:r>
            <a:r>
              <a:rPr lang="pt-BR" dirty="0" smtClean="0"/>
              <a:t>RPM e </a:t>
            </a:r>
            <a:r>
              <a:rPr lang="pt-BR" dirty="0"/>
              <a:t>o motor diesel.</a:t>
            </a:r>
          </a:p>
          <a:p>
            <a:pPr marL="266700" indent="0">
              <a:buNone/>
            </a:pPr>
            <a:r>
              <a:rPr lang="pt-BR" b="1" dirty="0"/>
              <a:t>DADOS:</a:t>
            </a:r>
          </a:p>
          <a:p>
            <a:pPr marL="266700" indent="0">
              <a:buNone/>
            </a:pPr>
            <a:r>
              <a:rPr lang="pt-BR" dirty="0">
                <a:solidFill>
                  <a:srgbClr val="C00000"/>
                </a:solidFill>
              </a:rPr>
              <a:t>Hm = 94 </a:t>
            </a:r>
            <a:r>
              <a:rPr lang="pt-BR" dirty="0" err="1">
                <a:solidFill>
                  <a:srgbClr val="C00000"/>
                </a:solidFill>
              </a:rPr>
              <a:t>mca</a:t>
            </a:r>
            <a:endParaRPr lang="pt-BR" dirty="0">
              <a:solidFill>
                <a:srgbClr val="C00000"/>
              </a:solidFill>
            </a:endParaRPr>
          </a:p>
          <a:p>
            <a:pPr marL="266700" indent="0">
              <a:buNone/>
            </a:pPr>
            <a:r>
              <a:rPr lang="pt-BR" dirty="0">
                <a:solidFill>
                  <a:srgbClr val="C00000"/>
                </a:solidFill>
              </a:rPr>
              <a:t>Q = 83 m</a:t>
            </a:r>
            <a:r>
              <a:rPr lang="pt-BR" baseline="30000" dirty="0">
                <a:solidFill>
                  <a:srgbClr val="C00000"/>
                </a:solidFill>
              </a:rPr>
              <a:t>3</a:t>
            </a:r>
            <a:r>
              <a:rPr lang="pt-BR" dirty="0">
                <a:solidFill>
                  <a:srgbClr val="C00000"/>
                </a:solidFill>
              </a:rPr>
              <a:t>/h</a:t>
            </a:r>
          </a:p>
          <a:p>
            <a:pPr marL="0" indent="0">
              <a:buNone/>
            </a:pPr>
            <a:endParaRPr lang="pt-BR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t-BR" b="1" dirty="0" smtClean="0">
                <a:solidFill>
                  <a:srgbClr val="0000FF"/>
                </a:solidFill>
              </a:rPr>
              <a:t>Bomba escolhida</a:t>
            </a:r>
          </a:p>
          <a:p>
            <a:pPr marL="266700" indent="0">
              <a:buNone/>
            </a:pPr>
            <a:r>
              <a:rPr lang="pt-BR" b="1" dirty="0" smtClean="0">
                <a:solidFill>
                  <a:srgbClr val="0000FF"/>
                </a:solidFill>
              </a:rPr>
              <a:t>ETA </a:t>
            </a:r>
            <a:r>
              <a:rPr lang="pt-BR" b="1" dirty="0">
                <a:solidFill>
                  <a:srgbClr val="0000FF"/>
                </a:solidFill>
              </a:rPr>
              <a:t>80-40/3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4139081" y="2011498"/>
            <a:ext cx="3880657" cy="4296595"/>
            <a:chOff x="4139081" y="2011498"/>
            <a:chExt cx="3880657" cy="4296595"/>
          </a:xfrm>
        </p:grpSpPr>
        <p:cxnSp>
          <p:nvCxnSpPr>
            <p:cNvPr id="6" name="Conector reto 5"/>
            <p:cNvCxnSpPr/>
            <p:nvPr/>
          </p:nvCxnSpPr>
          <p:spPr>
            <a:xfrm flipH="1" flipV="1">
              <a:off x="8012243" y="2126314"/>
              <a:ext cx="7495" cy="418177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4139081" y="2139014"/>
              <a:ext cx="3873162" cy="2524"/>
            </a:xfrm>
            <a:prstGeom prst="line">
              <a:avLst/>
            </a:prstGeom>
            <a:ln w="381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ângulo 13"/>
            <p:cNvSpPr/>
            <p:nvPr/>
          </p:nvSpPr>
          <p:spPr>
            <a:xfrm>
              <a:off x="7251507" y="2011498"/>
              <a:ext cx="548227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pt-BR" sz="1300" b="1" dirty="0">
                  <a:solidFill>
                    <a:srgbClr val="0000FF"/>
                  </a:solidFill>
                </a:rPr>
                <a:t>80-40/3</a:t>
              </a:r>
              <a:endParaRPr lang="pt-BR" sz="1300" dirty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73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78"/>
    </mc:Choice>
    <mc:Fallback xmlns="">
      <p:transition spd="slow" advTm="6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>
          <a:xfrm rot="-60000">
            <a:off x="6362736" y="-85066"/>
            <a:ext cx="4851289" cy="71225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/>
              <p:cNvSpPr txBox="1"/>
              <p:nvPr/>
            </p:nvSpPr>
            <p:spPr>
              <a:xfrm>
                <a:off x="1061830" y="1141125"/>
                <a:ext cx="5988327" cy="481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 smtClean="0"/>
                  <a:t>Bomba KSB ETA 80-40/3</a:t>
                </a:r>
              </a:p>
              <a:p>
                <a:endParaRPr lang="pt-BR" sz="2800" dirty="0" smtClean="0"/>
              </a:p>
              <a:p>
                <a:r>
                  <a:rPr lang="pt-BR" dirty="0" smtClean="0"/>
                  <a:t>*</a:t>
                </a:r>
                <a:r>
                  <a:rPr lang="pt-BR" sz="2400" dirty="0"/>
                  <a:t>Diâmetro </a:t>
                </a:r>
                <a:r>
                  <a:rPr lang="pt-BR" sz="2400" dirty="0" smtClean="0"/>
                  <a:t>rotor:	</a:t>
                </a:r>
                <a:r>
                  <a:rPr lang="pt-BR" sz="2800" dirty="0" err="1" smtClean="0">
                    <a:latin typeface="Symbol" panose="05050102010706020507" pitchFamily="18" charset="2"/>
                  </a:rPr>
                  <a:t>f</a:t>
                </a:r>
                <a:r>
                  <a:rPr lang="pt-BR" sz="2800" baseline="-25000" dirty="0" err="1" smtClean="0"/>
                  <a:t>r</a:t>
                </a:r>
                <a:r>
                  <a:rPr lang="pt-BR" sz="2400" dirty="0" smtClean="0"/>
                  <a:t>= </a:t>
                </a:r>
                <a:r>
                  <a:rPr lang="pt-BR" sz="2400" dirty="0"/>
                  <a:t>290 mm</a:t>
                </a:r>
              </a:p>
              <a:p>
                <a:endParaRPr lang="pt-BR" sz="2400" dirty="0"/>
              </a:p>
              <a:p>
                <a:r>
                  <a:rPr lang="pt-BR" sz="2400" dirty="0"/>
                  <a:t>*</a:t>
                </a:r>
                <a:r>
                  <a:rPr lang="pt-BR" sz="2400" dirty="0" smtClean="0"/>
                  <a:t>Rendimento: 		</a:t>
                </a:r>
                <a:r>
                  <a:rPr lang="pt-BR" sz="2800" dirty="0" err="1" smtClean="0">
                    <a:latin typeface="Symbol" panose="05050102010706020507" pitchFamily="18" charset="2"/>
                  </a:rPr>
                  <a:t>h</a:t>
                </a:r>
                <a:r>
                  <a:rPr lang="pt-BR" sz="2800" baseline="-25000" dirty="0" err="1" smtClean="0"/>
                  <a:t>B</a:t>
                </a:r>
                <a:r>
                  <a:rPr lang="pt-BR" sz="2400" dirty="0" smtClean="0"/>
                  <a:t> = </a:t>
                </a:r>
                <a:r>
                  <a:rPr lang="pt-BR" sz="2400" dirty="0"/>
                  <a:t>72,6%</a:t>
                </a:r>
              </a:p>
              <a:p>
                <a:endParaRPr lang="pt-BR" sz="2400" dirty="0"/>
              </a:p>
              <a:p>
                <a:r>
                  <a:rPr lang="pt-BR" sz="2400" dirty="0"/>
                  <a:t>*</a:t>
                </a:r>
                <a:r>
                  <a:rPr lang="pt-BR" sz="2400" dirty="0" smtClean="0"/>
                  <a:t>P</a:t>
                </a:r>
                <a:r>
                  <a:rPr lang="pt-BR" sz="2400" baseline="-25000" dirty="0" smtClean="0"/>
                  <a:t>abs</a:t>
                </a:r>
                <a:r>
                  <a:rPr lang="pt-BR" sz="2400" dirty="0" smtClean="0"/>
                  <a:t> calculada: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sSub>
                          <m:sSub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endParaRPr lang="pt-BR" sz="2400" dirty="0">
                  <a:latin typeface="Calibri" panose="020F0502020204030204" pitchFamily="34" charset="0"/>
                </a:endParaRPr>
              </a:p>
              <a:p>
                <a:endParaRPr lang="pt-BR" sz="2400" dirty="0"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𝑎𝑏𝑠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1000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d>
                          <m:dPr>
                            <m:ctrlPr>
                              <a:rPr lang="pt-B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pt-BR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83</m:t>
                                </m:r>
                              </m:num>
                              <m:den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3600</m:t>
                                </m:r>
                              </m:den>
                            </m:f>
                          </m:e>
                        </m:d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94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0,726</m:t>
                        </m:r>
                      </m:den>
                    </m:f>
                  </m:oMath>
                </a14:m>
                <a:r>
                  <a:rPr lang="pt-BR" sz="2400" dirty="0">
                    <a:latin typeface="Calibri" panose="020F0502020204030204" pitchFamily="34" charset="0"/>
                  </a:rPr>
                  <a:t> = 39,8 cv </a:t>
                </a:r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39,8 </a:t>
                </a:r>
                <a:r>
                  <a:rPr lang="pt-B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1,15 = 45,8 </a:t>
                </a:r>
                <a:r>
                  <a:rPr lang="pt-B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≈ 46 </a:t>
                </a:r>
                <a:r>
                  <a:rPr lang="pt-BR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cv</a:t>
                </a:r>
                <a:endParaRPr lang="pt-BR" sz="2400" dirty="0"/>
              </a:p>
            </p:txBody>
          </p:sp>
        </mc:Choice>
        <mc:Fallback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30" y="1141125"/>
                <a:ext cx="5988327" cy="4812792"/>
              </a:xfrm>
              <a:prstGeom prst="rect">
                <a:avLst/>
              </a:prstGeom>
              <a:blipFill rotWithShape="0">
                <a:blip r:embed="rId4"/>
                <a:stretch>
                  <a:fillRect l="-2035" t="-1139" b="-177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061830" y="130865"/>
            <a:ext cx="4664766" cy="881596"/>
          </a:xfrm>
        </p:spPr>
        <p:txBody>
          <a:bodyPr/>
          <a:lstStyle/>
          <a:p>
            <a:pPr algn="just"/>
            <a:r>
              <a:rPr lang="pt-BR" b="1" dirty="0" smtClean="0">
                <a:solidFill>
                  <a:srgbClr val="000066"/>
                </a:solidFill>
              </a:rPr>
              <a:t>Exemplo 3 </a:t>
            </a:r>
            <a:r>
              <a:rPr lang="pt-BR" sz="3200" b="1" dirty="0" smtClean="0">
                <a:solidFill>
                  <a:srgbClr val="000066"/>
                </a:solidFill>
              </a:rPr>
              <a:t>(cont.)</a:t>
            </a:r>
            <a:endParaRPr lang="pt-BR" sz="3200" b="1" dirty="0">
              <a:solidFill>
                <a:srgbClr val="000066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6858000" y="1854200"/>
            <a:ext cx="2223482" cy="3937000"/>
            <a:chOff x="6858000" y="1854200"/>
            <a:chExt cx="2223482" cy="3937000"/>
          </a:xfrm>
        </p:grpSpPr>
        <p:cxnSp>
          <p:nvCxnSpPr>
            <p:cNvPr id="5" name="Conector reto 4"/>
            <p:cNvCxnSpPr/>
            <p:nvPr/>
          </p:nvCxnSpPr>
          <p:spPr>
            <a:xfrm flipV="1">
              <a:off x="9081482" y="1854201"/>
              <a:ext cx="0" cy="3936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/>
            <p:cNvCxnSpPr/>
            <p:nvPr/>
          </p:nvCxnSpPr>
          <p:spPr>
            <a:xfrm>
              <a:off x="6858000" y="1854200"/>
              <a:ext cx="2223482" cy="0"/>
            </a:xfrm>
            <a:prstGeom prst="line">
              <a:avLst/>
            </a:prstGeom>
            <a:ln w="381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6858000" y="5778500"/>
              <a:ext cx="2223482" cy="0"/>
            </a:xfrm>
            <a:prstGeom prst="line">
              <a:avLst/>
            </a:prstGeom>
            <a:ln w="381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33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15"/>
    </mc:Choice>
    <mc:Fallback xmlns="">
      <p:transition spd="slow" advTm="10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"/>
          <a:stretch/>
        </p:blipFill>
        <p:spPr>
          <a:xfrm>
            <a:off x="4920342" y="151307"/>
            <a:ext cx="6295101" cy="66123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73134" y="2344711"/>
            <a:ext cx="291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MUITO </a:t>
            </a:r>
            <a:r>
              <a:rPr lang="pt-BR" sz="2800" b="1" dirty="0" smtClean="0">
                <a:solidFill>
                  <a:srgbClr val="C00000"/>
                </a:solidFill>
              </a:rPr>
              <a:t>GRANDE !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061830" y="130865"/>
            <a:ext cx="4664766" cy="881596"/>
          </a:xfrm>
        </p:spPr>
        <p:txBody>
          <a:bodyPr/>
          <a:lstStyle/>
          <a:p>
            <a:pPr algn="just"/>
            <a:r>
              <a:rPr lang="pt-BR" b="1" dirty="0" smtClean="0">
                <a:solidFill>
                  <a:srgbClr val="000066"/>
                </a:solidFill>
              </a:rPr>
              <a:t>Exemplo 3 </a:t>
            </a:r>
            <a:r>
              <a:rPr lang="pt-BR" sz="3200" b="1" dirty="0" smtClean="0">
                <a:solidFill>
                  <a:srgbClr val="000066"/>
                </a:solidFill>
              </a:rPr>
              <a:t>(cont.)</a:t>
            </a:r>
            <a:endParaRPr lang="pt-BR" sz="3200" b="1" dirty="0">
              <a:solidFill>
                <a:srgbClr val="000066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5066023" y="1407886"/>
            <a:ext cx="3677023" cy="4752415"/>
            <a:chOff x="6120024" y="1828800"/>
            <a:chExt cx="3392276" cy="4433099"/>
          </a:xfrm>
        </p:grpSpPr>
        <p:grpSp>
          <p:nvGrpSpPr>
            <p:cNvPr id="17" name="Grupo 16"/>
            <p:cNvGrpSpPr/>
            <p:nvPr/>
          </p:nvGrpSpPr>
          <p:grpSpPr>
            <a:xfrm>
              <a:off x="6780705" y="1968500"/>
              <a:ext cx="2731595" cy="4293399"/>
              <a:chOff x="6780705" y="1968500"/>
              <a:chExt cx="2731595" cy="4293399"/>
            </a:xfrm>
          </p:grpSpPr>
          <p:cxnSp>
            <p:nvCxnSpPr>
              <p:cNvPr id="6" name="Conector reto 5">
                <a:extLst>
                  <a:ext uri="{FF2B5EF4-FFF2-40B4-BE49-F238E27FC236}">
                    <a16:creationId xmlns:a16="http://schemas.microsoft.com/office/drawing/2014/main" xmlns="" id="{72BC04C3-0EF2-49A0-8156-6B109FA75006}"/>
                  </a:ext>
                </a:extLst>
              </p:cNvPr>
              <p:cNvCxnSpPr/>
              <p:nvPr/>
            </p:nvCxnSpPr>
            <p:spPr>
              <a:xfrm flipV="1">
                <a:off x="9497944" y="1968500"/>
                <a:ext cx="14356" cy="429339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>
                <a:off x="6780705" y="1969354"/>
                <a:ext cx="2725737" cy="1428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tângulo 17"/>
            <p:cNvSpPr/>
            <p:nvPr/>
          </p:nvSpPr>
          <p:spPr>
            <a:xfrm>
              <a:off x="6120024" y="1828800"/>
              <a:ext cx="6091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pt-BR" b="1" dirty="0" smtClean="0">
                  <a:solidFill>
                    <a:srgbClr val="0000FF"/>
                  </a:solidFill>
                </a:rPr>
                <a:t>168 cv</a:t>
              </a:r>
              <a:endParaRPr lang="pt-BR" dirty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955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8"/>
    </mc:Choice>
    <mc:Fallback xmlns="">
      <p:transition spd="slow" advTm="3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173" r="6102" b="5019"/>
          <a:stretch/>
        </p:blipFill>
        <p:spPr>
          <a:xfrm>
            <a:off x="5355888" y="250103"/>
            <a:ext cx="5896312" cy="635389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61830" y="2246657"/>
            <a:ext cx="358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MUITO GRANDE !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61830" y="130865"/>
            <a:ext cx="4664766" cy="881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b="1" dirty="0" smtClean="0">
                <a:solidFill>
                  <a:srgbClr val="000066"/>
                </a:solidFill>
              </a:rPr>
              <a:t>Exemplo 3 </a:t>
            </a:r>
            <a:r>
              <a:rPr lang="pt-BR" sz="3200" b="1" dirty="0" smtClean="0">
                <a:solidFill>
                  <a:srgbClr val="000066"/>
                </a:solidFill>
              </a:rPr>
              <a:t>(cont.)</a:t>
            </a:r>
            <a:endParaRPr lang="pt-BR" sz="3200" b="1" dirty="0">
              <a:solidFill>
                <a:srgbClr val="000066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288905" y="2577711"/>
            <a:ext cx="1975495" cy="3488089"/>
            <a:chOff x="7536805" y="2742811"/>
            <a:chExt cx="1975495" cy="3488089"/>
          </a:xfrm>
        </p:grpSpPr>
        <p:grpSp>
          <p:nvGrpSpPr>
            <p:cNvPr id="10" name="Grupo 9"/>
            <p:cNvGrpSpPr/>
            <p:nvPr/>
          </p:nvGrpSpPr>
          <p:grpSpPr>
            <a:xfrm>
              <a:off x="8102600" y="2881311"/>
              <a:ext cx="1409700" cy="3349589"/>
              <a:chOff x="8102600" y="2881311"/>
              <a:chExt cx="1409700" cy="3349589"/>
            </a:xfrm>
          </p:grpSpPr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xmlns="" id="{72BC04C3-0EF2-49A0-8156-6B109FA75006}"/>
                  </a:ext>
                </a:extLst>
              </p:cNvPr>
              <p:cNvCxnSpPr/>
              <p:nvPr/>
            </p:nvCxnSpPr>
            <p:spPr>
              <a:xfrm flipV="1">
                <a:off x="9497944" y="2882900"/>
                <a:ext cx="14356" cy="3348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 flipV="1">
                <a:off x="8102600" y="2881311"/>
                <a:ext cx="1404000" cy="158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tângulo 10"/>
            <p:cNvSpPr/>
            <p:nvPr/>
          </p:nvSpPr>
          <p:spPr>
            <a:xfrm>
              <a:off x="7536805" y="2742811"/>
              <a:ext cx="4921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pt-BR" b="1" dirty="0" smtClean="0">
                  <a:solidFill>
                    <a:srgbClr val="0000FF"/>
                  </a:solidFill>
                </a:rPr>
                <a:t>80 cv</a:t>
              </a:r>
              <a:endParaRPr lang="pt-BR" dirty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11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6"/>
    </mc:Choice>
    <mc:Fallback xmlns="">
      <p:transition spd="slow" advTm="2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3342" r="2015" b="2410"/>
          <a:stretch/>
        </p:blipFill>
        <p:spPr>
          <a:xfrm>
            <a:off x="5059863" y="552450"/>
            <a:ext cx="6122487" cy="630555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94085" y="2508666"/>
            <a:ext cx="3311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MUITO GRANDE </a:t>
            </a:r>
            <a:r>
              <a:rPr lang="pt-BR" sz="2800" b="1" dirty="0" smtClean="0">
                <a:solidFill>
                  <a:srgbClr val="C00000"/>
                </a:solidFill>
              </a:rPr>
              <a:t>!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61830" y="130865"/>
            <a:ext cx="4664766" cy="881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b="1" dirty="0" smtClean="0">
                <a:solidFill>
                  <a:srgbClr val="000066"/>
                </a:solidFill>
              </a:rPr>
              <a:t>Exemplo 3 </a:t>
            </a:r>
            <a:r>
              <a:rPr lang="pt-BR" sz="3200" b="1" dirty="0" smtClean="0">
                <a:solidFill>
                  <a:srgbClr val="000066"/>
                </a:solidFill>
              </a:rPr>
              <a:t>(cont.)</a:t>
            </a:r>
            <a:endParaRPr lang="pt-BR" sz="3200" b="1" dirty="0">
              <a:solidFill>
                <a:srgbClr val="000066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962525" y="2714626"/>
            <a:ext cx="2206625" cy="3570250"/>
            <a:chOff x="7536805" y="2742811"/>
            <a:chExt cx="1975495" cy="3488089"/>
          </a:xfrm>
        </p:grpSpPr>
        <p:grpSp>
          <p:nvGrpSpPr>
            <p:cNvPr id="10" name="Grupo 9"/>
            <p:cNvGrpSpPr/>
            <p:nvPr/>
          </p:nvGrpSpPr>
          <p:grpSpPr>
            <a:xfrm>
              <a:off x="8102600" y="2881311"/>
              <a:ext cx="1409700" cy="3349589"/>
              <a:chOff x="8102600" y="2881311"/>
              <a:chExt cx="1409700" cy="3349589"/>
            </a:xfrm>
          </p:grpSpPr>
          <p:cxnSp>
            <p:nvCxnSpPr>
              <p:cNvPr id="12" name="Conector reto 11">
                <a:extLst>
                  <a:ext uri="{FF2B5EF4-FFF2-40B4-BE49-F238E27FC236}">
                    <a16:creationId xmlns:a16="http://schemas.microsoft.com/office/drawing/2014/main" xmlns="" id="{72BC04C3-0EF2-49A0-8156-6B109FA75006}"/>
                  </a:ext>
                </a:extLst>
              </p:cNvPr>
              <p:cNvCxnSpPr/>
              <p:nvPr/>
            </p:nvCxnSpPr>
            <p:spPr>
              <a:xfrm flipV="1">
                <a:off x="9497944" y="2882900"/>
                <a:ext cx="14356" cy="3348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 flipV="1">
                <a:off x="8102600" y="2881311"/>
                <a:ext cx="1404000" cy="158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tângulo 10"/>
            <p:cNvSpPr/>
            <p:nvPr/>
          </p:nvSpPr>
          <p:spPr>
            <a:xfrm>
              <a:off x="7536805" y="2742811"/>
              <a:ext cx="440575" cy="2706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pt-BR" b="1" dirty="0" smtClean="0">
                  <a:solidFill>
                    <a:srgbClr val="0000FF"/>
                  </a:solidFill>
                </a:rPr>
                <a:t>65 cv</a:t>
              </a:r>
              <a:endParaRPr lang="pt-BR" dirty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16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1"/>
    </mc:Choice>
    <mc:Fallback xmlns="">
      <p:transition spd="slow" advTm="2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159027"/>
            <a:ext cx="10515600" cy="1073426"/>
          </a:xfrm>
        </p:spPr>
        <p:txBody>
          <a:bodyPr/>
          <a:lstStyle/>
          <a:p>
            <a:pPr algn="ctr"/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1171404" y="1232453"/>
            <a:ext cx="6130544" cy="583095"/>
          </a:xfrm>
        </p:spPr>
        <p:txBody>
          <a:bodyPr/>
          <a:lstStyle/>
          <a:p>
            <a:pPr marL="450850" indent="-450850" algn="just">
              <a:buNone/>
            </a:pPr>
            <a:r>
              <a:rPr lang="pt-BR" dirty="0" smtClean="0"/>
              <a:t>1) Máquinas </a:t>
            </a:r>
            <a:r>
              <a:rPr lang="pt-BR" dirty="0"/>
              <a:t>de elevação por transporte</a:t>
            </a:r>
          </a:p>
        </p:txBody>
      </p:sp>
      <p:pic>
        <p:nvPicPr>
          <p:cNvPr id="9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1353" b="5311"/>
          <a:stretch/>
        </p:blipFill>
        <p:spPr bwMode="auto">
          <a:xfrm>
            <a:off x="4652539" y="1815548"/>
            <a:ext cx="5965224" cy="49935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1581117" y="2173357"/>
                <a:ext cx="166879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pt-BR" sz="40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17" y="2173357"/>
                <a:ext cx="1668790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5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4775" r="1887" b="6531"/>
          <a:stretch/>
        </p:blipFill>
        <p:spPr>
          <a:xfrm>
            <a:off x="936149" y="768314"/>
            <a:ext cx="5504407" cy="608968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829664" y="310053"/>
            <a:ext cx="4091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CASAMENTO PERFEITO </a:t>
            </a:r>
            <a:r>
              <a:rPr lang="pt-BR" sz="2800" b="1" dirty="0" smtClean="0">
                <a:solidFill>
                  <a:srgbClr val="C00000"/>
                </a:solidFill>
              </a:rPr>
              <a:t>!</a:t>
            </a:r>
            <a:endParaRPr lang="pt-BR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tarle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0212" b="10023"/>
          <a:stretch/>
        </p:blipFill>
        <p:spPr bwMode="auto">
          <a:xfrm>
            <a:off x="6652490" y="768314"/>
            <a:ext cx="4445361" cy="61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061830" y="130865"/>
            <a:ext cx="4664766" cy="881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b="1" dirty="0" smtClean="0">
                <a:solidFill>
                  <a:srgbClr val="000066"/>
                </a:solidFill>
              </a:rPr>
              <a:t>Exemplo 3 </a:t>
            </a:r>
            <a:r>
              <a:rPr lang="pt-BR" sz="3200" b="1" dirty="0" smtClean="0">
                <a:solidFill>
                  <a:srgbClr val="000066"/>
                </a:solidFill>
              </a:rPr>
              <a:t>(cont.)</a:t>
            </a:r>
            <a:endParaRPr lang="pt-BR" sz="3200" b="1" dirty="0">
              <a:solidFill>
                <a:srgbClr val="000066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890589" y="2754382"/>
            <a:ext cx="1865588" cy="3570250"/>
            <a:chOff x="7536805" y="2742811"/>
            <a:chExt cx="1975495" cy="3488089"/>
          </a:xfrm>
        </p:grpSpPr>
        <p:grpSp>
          <p:nvGrpSpPr>
            <p:cNvPr id="13" name="Grupo 12"/>
            <p:cNvGrpSpPr/>
            <p:nvPr/>
          </p:nvGrpSpPr>
          <p:grpSpPr>
            <a:xfrm>
              <a:off x="8102600" y="2881311"/>
              <a:ext cx="1409700" cy="3349589"/>
              <a:chOff x="8102600" y="2881311"/>
              <a:chExt cx="1409700" cy="3349589"/>
            </a:xfrm>
          </p:grpSpPr>
          <p:cxnSp>
            <p:nvCxnSpPr>
              <p:cNvPr id="15" name="Conector reto 14">
                <a:extLst>
                  <a:ext uri="{FF2B5EF4-FFF2-40B4-BE49-F238E27FC236}">
                    <a16:creationId xmlns:a16="http://schemas.microsoft.com/office/drawing/2014/main" xmlns="" id="{72BC04C3-0EF2-49A0-8156-6B109FA75006}"/>
                  </a:ext>
                </a:extLst>
              </p:cNvPr>
              <p:cNvCxnSpPr/>
              <p:nvPr/>
            </p:nvCxnSpPr>
            <p:spPr>
              <a:xfrm flipV="1">
                <a:off x="9497944" y="2882900"/>
                <a:ext cx="14356" cy="33480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 flipV="1">
                <a:off x="8102600" y="2881311"/>
                <a:ext cx="1404000" cy="1589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tângulo 13"/>
            <p:cNvSpPr/>
            <p:nvPr/>
          </p:nvSpPr>
          <p:spPr>
            <a:xfrm>
              <a:off x="7536805" y="2742811"/>
              <a:ext cx="521114" cy="2706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pt-BR" b="1" dirty="0" smtClean="0">
                  <a:solidFill>
                    <a:srgbClr val="0000FF"/>
                  </a:solidFill>
                </a:rPr>
                <a:t>46 cv</a:t>
              </a:r>
              <a:endParaRPr lang="pt-BR" dirty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25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01"/>
    </mc:Choice>
    <mc:Fallback xmlns="">
      <p:transition spd="slow" advTm="7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6070" y="2612571"/>
            <a:ext cx="10058400" cy="1218547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BOMBAS</a:t>
            </a:r>
            <a:br>
              <a:rPr lang="pt-BR" b="1" dirty="0" smtClean="0"/>
            </a:br>
            <a:r>
              <a:rPr lang="pt-BR" b="1" dirty="0" smtClean="0"/>
              <a:t>NPSH e Cavitação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330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381" y="1395654"/>
            <a:ext cx="10918372" cy="4718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000066"/>
                </a:solidFill>
                <a:cs typeface="Arial" panose="020B0604020202020204" pitchFamily="34" charset="0"/>
              </a:rPr>
              <a:t>1) Introdução</a:t>
            </a:r>
            <a:endParaRPr lang="pt-BR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marL="357188" indent="-357188">
              <a:lnSpc>
                <a:spcPct val="150000"/>
              </a:lnSpc>
              <a:buNone/>
            </a:pPr>
            <a:r>
              <a:rPr lang="pt-BR" dirty="0" smtClean="0">
                <a:solidFill>
                  <a:srgbClr val="000066"/>
                </a:solidFill>
                <a:cs typeface="Arial" panose="020B0604020202020204" pitchFamily="34" charset="0"/>
              </a:rPr>
              <a:t>	NPSH </a:t>
            </a:r>
            <a:r>
              <a:rPr lang="pt-BR" dirty="0">
                <a:solidFill>
                  <a:srgbClr val="000066"/>
                </a:solidFill>
                <a:cs typeface="Arial" panose="020B0604020202020204" pitchFamily="34" charset="0"/>
              </a:rPr>
              <a:t>= “</a:t>
            </a:r>
            <a:r>
              <a:rPr lang="en-US" dirty="0">
                <a:solidFill>
                  <a:srgbClr val="000066"/>
                </a:solidFill>
                <a:cs typeface="Arial" panose="020B0604020202020204" pitchFamily="34" charset="0"/>
              </a:rPr>
              <a:t>Net Positive Suction Head</a:t>
            </a:r>
            <a:r>
              <a:rPr lang="pt-BR" dirty="0" smtClean="0">
                <a:solidFill>
                  <a:srgbClr val="000066"/>
                </a:solidFill>
                <a:cs typeface="Arial" panose="020B0604020202020204" pitchFamily="34" charset="0"/>
              </a:rPr>
              <a:t>”</a:t>
            </a:r>
            <a:r>
              <a:rPr lang="pt-BR" sz="3600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rgbClr val="000066"/>
                </a:solidFill>
                <a:cs typeface="Arial" panose="020B0604020202020204" pitchFamily="34" charset="0"/>
              </a:rPr>
              <a:t>(Altura líquida positiva de sucção)</a:t>
            </a:r>
          </a:p>
          <a:p>
            <a:pPr marL="357188" indent="-357188">
              <a:lnSpc>
                <a:spcPct val="150000"/>
              </a:lnSpc>
              <a:buNone/>
            </a:pPr>
            <a:r>
              <a:rPr lang="pt-BR" dirty="0" smtClean="0">
                <a:cs typeface="Times New Roman" panose="02020603050405020304" pitchFamily="18" charset="0"/>
              </a:rPr>
              <a:t>→ </a:t>
            </a:r>
            <a:r>
              <a:rPr lang="pt-BR" sz="2600" dirty="0" smtClean="0">
                <a:cs typeface="Times New Roman" panose="02020603050405020304" pitchFamily="18" charset="0"/>
              </a:rPr>
              <a:t>Pressão de vapor (hv): pressão que o </a:t>
            </a:r>
            <a:r>
              <a:rPr lang="pt-BR" sz="2600" dirty="0">
                <a:cs typeface="Times New Roman" panose="02020603050405020304" pitchFamily="18" charset="0"/>
              </a:rPr>
              <a:t>vapor d’água do </a:t>
            </a:r>
            <a:r>
              <a:rPr lang="pt-BR" sz="2600" dirty="0" smtClean="0">
                <a:cs typeface="Times New Roman" panose="02020603050405020304" pitchFamily="18" charset="0"/>
              </a:rPr>
              <a:t>ar exerce </a:t>
            </a:r>
            <a:r>
              <a:rPr lang="pt-BR" sz="2600" dirty="0">
                <a:cs typeface="Times New Roman" panose="02020603050405020304" pitchFamily="18" charset="0"/>
              </a:rPr>
              <a:t>sobre a </a:t>
            </a:r>
            <a:r>
              <a:rPr lang="pt-BR" sz="2600" dirty="0" smtClean="0">
                <a:cs typeface="Times New Roman" panose="02020603050405020304" pitchFamily="18" charset="0"/>
              </a:rPr>
              <a:t>água</a:t>
            </a:r>
            <a:endParaRPr lang="pt-BR" sz="2600" dirty="0">
              <a:cs typeface="Times New Roman" panose="02020603050405020304" pitchFamily="18" charset="0"/>
            </a:endParaRPr>
          </a:p>
          <a:p>
            <a:pPr marL="357188" indent="-357188">
              <a:lnSpc>
                <a:spcPct val="150000"/>
              </a:lnSpc>
              <a:buNone/>
            </a:pPr>
            <a:r>
              <a:rPr lang="pt-BR" dirty="0" smtClean="0">
                <a:cs typeface="Times New Roman" panose="02020603050405020304" pitchFamily="18" charset="0"/>
              </a:rPr>
              <a:t>→ </a:t>
            </a:r>
            <a:r>
              <a:rPr lang="pt-BR" sz="2600" dirty="0" smtClean="0">
                <a:cs typeface="Times New Roman" panose="02020603050405020304" pitchFamily="18" charset="0"/>
              </a:rPr>
              <a:t>Quando </a:t>
            </a:r>
            <a:r>
              <a:rPr lang="pt-BR" sz="2600" dirty="0">
                <a:cs typeface="Times New Roman" panose="02020603050405020304" pitchFamily="18" charset="0"/>
              </a:rPr>
              <a:t>a </a:t>
            </a:r>
            <a:r>
              <a:rPr lang="pt-BR" sz="2600" dirty="0">
                <a:solidFill>
                  <a:srgbClr val="FF0000"/>
                </a:solidFill>
                <a:cs typeface="Times New Roman" panose="02020603050405020304" pitchFamily="18" charset="0"/>
              </a:rPr>
              <a:t>pressão absoluta</a:t>
            </a:r>
            <a:r>
              <a:rPr lang="pt-BR" sz="2600" dirty="0">
                <a:cs typeface="Times New Roman" panose="02020603050405020304" pitchFamily="18" charset="0"/>
              </a:rPr>
              <a:t> na água fria cai até </a:t>
            </a:r>
            <a:r>
              <a:rPr lang="pt-BR" sz="2600" dirty="0">
                <a:solidFill>
                  <a:srgbClr val="FF0000"/>
                </a:solidFill>
                <a:cs typeface="Times New Roman" panose="02020603050405020304" pitchFamily="18" charset="0"/>
              </a:rPr>
              <a:t>hv</a:t>
            </a:r>
            <a:r>
              <a:rPr lang="pt-BR" sz="2600" dirty="0">
                <a:cs typeface="Times New Roman" panose="02020603050405020304" pitchFamily="18" charset="0"/>
              </a:rPr>
              <a:t>, a água se </a:t>
            </a:r>
            <a:r>
              <a:rPr lang="pt-BR" sz="2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vaporiza</a:t>
            </a:r>
            <a:endParaRPr lang="pt-BR" sz="26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357188" indent="-357188">
              <a:lnSpc>
                <a:spcPct val="150000"/>
              </a:lnSpc>
              <a:buNone/>
            </a:pPr>
            <a:r>
              <a:rPr lang="pt-BR" sz="2600" dirty="0" smtClean="0">
                <a:cs typeface="Times New Roman" panose="02020603050405020304" pitchFamily="18" charset="0"/>
              </a:rPr>
              <a:t>→ O </a:t>
            </a:r>
            <a:r>
              <a:rPr lang="pt-BR" sz="2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NPSH</a:t>
            </a:r>
            <a:r>
              <a:rPr lang="pt-BR" sz="2600" dirty="0" smtClean="0">
                <a:cs typeface="Times New Roman" panose="02020603050405020304" pitchFamily="18" charset="0"/>
              </a:rPr>
              <a:t> </a:t>
            </a:r>
            <a:r>
              <a:rPr lang="pt-BR" sz="2600" dirty="0">
                <a:cs typeface="Times New Roman" panose="02020603050405020304" pitchFamily="18" charset="0"/>
              </a:rPr>
              <a:t>é um estudo feito na </a:t>
            </a:r>
            <a:r>
              <a:rPr lang="pt-BR" sz="2600" dirty="0">
                <a:solidFill>
                  <a:srgbClr val="FF0000"/>
                </a:solidFill>
                <a:cs typeface="Times New Roman" panose="02020603050405020304" pitchFamily="18" charset="0"/>
              </a:rPr>
              <a:t>sucção</a:t>
            </a:r>
            <a:r>
              <a:rPr lang="pt-BR" sz="2600" dirty="0">
                <a:cs typeface="Times New Roman" panose="02020603050405020304" pitchFamily="18" charset="0"/>
              </a:rPr>
              <a:t> da bomba para </a:t>
            </a:r>
            <a:r>
              <a:rPr lang="pt-BR" sz="2600" dirty="0">
                <a:solidFill>
                  <a:srgbClr val="FF0000"/>
                </a:solidFill>
                <a:cs typeface="Times New Roman" panose="02020603050405020304" pitchFamily="18" charset="0"/>
              </a:rPr>
              <a:t>evitar a </a:t>
            </a:r>
            <a:r>
              <a:rPr lang="pt-BR" sz="2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cavitação</a:t>
            </a:r>
            <a:endParaRPr lang="pt-BR" sz="26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2600" dirty="0" smtClean="0">
                <a:cs typeface="Times New Roman" panose="02020603050405020304" pitchFamily="18" charset="0"/>
              </a:rPr>
              <a:t>→ </a:t>
            </a:r>
            <a:r>
              <a:rPr lang="pt-BR" b="1" dirty="0" smtClean="0">
                <a:cs typeface="Times New Roman" panose="02020603050405020304" pitchFamily="18" charset="0"/>
              </a:rPr>
              <a:t>Cavitação: retorno </a:t>
            </a:r>
            <a:r>
              <a:rPr lang="pt-BR" b="1" dirty="0">
                <a:cs typeface="Times New Roman" panose="02020603050405020304" pitchFamily="18" charset="0"/>
              </a:rPr>
              <a:t>brusco da água vaporizada ao estado </a:t>
            </a:r>
            <a:r>
              <a:rPr lang="pt-BR" b="1" dirty="0" smtClean="0">
                <a:cs typeface="Times New Roman" panose="02020603050405020304" pitchFamily="18" charset="0"/>
              </a:rPr>
              <a:t>líquido</a:t>
            </a:r>
            <a:endParaRPr lang="pt-BR" dirty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103086" y="101599"/>
            <a:ext cx="9985828" cy="1157576"/>
          </a:xfrm>
        </p:spPr>
        <p:txBody>
          <a:bodyPr/>
          <a:lstStyle/>
          <a:p>
            <a:pPr algn="ctr"/>
            <a:r>
              <a:rPr lang="pt-BR" b="1" dirty="0" smtClean="0"/>
              <a:t>NPSH e Cavitação</a:t>
            </a:r>
            <a:endParaRPr lang="pt-B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1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45"/>
    </mc:Choice>
    <mc:Fallback xmlns="">
      <p:transition spd="slow" advTm="10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5827" y="236574"/>
            <a:ext cx="10000344" cy="85443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Cavitação – Visualização Teórica do Fenômeno</a:t>
            </a:r>
            <a:endParaRPr lang="pt-BR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358858"/>
            <a:ext cx="8156251" cy="502615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658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51"/>
    </mc:Choice>
    <mc:Fallback xmlns="">
      <p:transition spd="slow" advTm="71351"/>
    </mc:Fallback>
  </mc:AlternateContent>
  <p:timing>
    <p:tnLst>
      <p:par>
        <p:cTn id="1" dur="indefinite" restart="never" nodeType="tmRoot"/>
      </p:par>
    </p:tnLst>
  </p:timing>
  <p:extLst mod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6402" y="64448"/>
            <a:ext cx="10023484" cy="80946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Problema </a:t>
            </a:r>
            <a:r>
              <a:rPr lang="pt-BR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na </a:t>
            </a:r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Prática</a:t>
            </a:r>
            <a:endParaRPr lang="pt-BR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005856" y="1378856"/>
            <a:ext cx="69608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pt-BR" sz="2400" dirty="0" smtClean="0">
                <a:cs typeface="Times New Roman" panose="02020603050405020304" pitchFamily="18" charset="0"/>
              </a:rPr>
              <a:t>→ De </a:t>
            </a:r>
            <a:r>
              <a:rPr lang="pt-BR" sz="2400" dirty="0">
                <a:cs typeface="Times New Roman" panose="02020603050405020304" pitchFamily="18" charset="0"/>
              </a:rPr>
              <a:t>1 a </a:t>
            </a:r>
            <a:r>
              <a:rPr lang="pt-BR" sz="2400" dirty="0" smtClean="0">
                <a:cs typeface="Times New Roman" panose="02020603050405020304" pitchFamily="18" charset="0"/>
              </a:rPr>
              <a:t>3: pressão cai</a:t>
            </a:r>
          </a:p>
          <a:p>
            <a:pPr algn="just">
              <a:spcAft>
                <a:spcPts val="1800"/>
              </a:spcAft>
            </a:pPr>
            <a:r>
              <a:rPr lang="pt-BR" sz="2400" dirty="0">
                <a:cs typeface="Times New Roman" panose="02020603050405020304" pitchFamily="18" charset="0"/>
              </a:rPr>
              <a:t>→ </a:t>
            </a:r>
            <a:r>
              <a:rPr lang="pt-BR" sz="2400" dirty="0" smtClean="0">
                <a:cs typeface="Times New Roman" panose="02020603050405020304" pitchFamily="18" charset="0"/>
              </a:rPr>
              <a:t>P3: ponto </a:t>
            </a:r>
            <a:r>
              <a:rPr lang="pt-BR" sz="2400" dirty="0">
                <a:cs typeface="Times New Roman" panose="02020603050405020304" pitchFamily="18" charset="0"/>
              </a:rPr>
              <a:t>de pressão mínima </a:t>
            </a:r>
            <a:endParaRPr lang="pt-BR" sz="2400" dirty="0" smtClean="0">
              <a:cs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pt-BR" sz="2400" dirty="0" smtClean="0">
                <a:cs typeface="Times New Roman" panose="02020603050405020304" pitchFamily="18" charset="0"/>
              </a:rPr>
              <a:t>→ D</a:t>
            </a:r>
            <a:r>
              <a:rPr lang="pt-BR" sz="2400" dirty="0" smtClean="0">
                <a:cs typeface="Times New Roman" panose="02020603050405020304" pitchFamily="18" charset="0"/>
              </a:rPr>
              <a:t>e </a:t>
            </a:r>
            <a:r>
              <a:rPr lang="pt-BR" sz="2400" dirty="0">
                <a:cs typeface="Times New Roman" panose="02020603050405020304" pitchFamily="18" charset="0"/>
              </a:rPr>
              <a:t>3 a </a:t>
            </a:r>
            <a:r>
              <a:rPr lang="pt-BR" sz="2400" dirty="0" smtClean="0">
                <a:cs typeface="Times New Roman" panose="02020603050405020304" pitchFamily="18" charset="0"/>
              </a:rPr>
              <a:t>4: pressão aumenta</a:t>
            </a:r>
          </a:p>
          <a:p>
            <a:pPr algn="just">
              <a:spcAft>
                <a:spcPts val="600"/>
              </a:spcAft>
            </a:pPr>
            <a:r>
              <a:rPr lang="pt-BR" sz="2400" dirty="0" smtClean="0">
                <a:cs typeface="Times New Roman" panose="02020603050405020304" pitchFamily="18" charset="0"/>
              </a:rPr>
              <a:t>→ Se </a:t>
            </a:r>
            <a:r>
              <a:rPr lang="pt-BR" sz="2400" dirty="0">
                <a:cs typeface="Times New Roman" panose="02020603050405020304" pitchFamily="18" charset="0"/>
              </a:rPr>
              <a:t>a água se vaporiza de 1 a 3, vai implodir de 3 a </a:t>
            </a:r>
            <a:r>
              <a:rPr lang="pt-BR" sz="2400" dirty="0" smtClean="0">
                <a:cs typeface="Times New Roman" panose="02020603050405020304" pitchFamily="18" charset="0"/>
              </a:rPr>
              <a:t>4   </a:t>
            </a:r>
            <a:br>
              <a:rPr lang="pt-BR" sz="2400" dirty="0" smtClean="0">
                <a:cs typeface="Times New Roman" panose="02020603050405020304" pitchFamily="18" charset="0"/>
              </a:rPr>
            </a:br>
            <a:r>
              <a:rPr lang="pt-BR" sz="2400" dirty="0" smtClean="0">
                <a:cs typeface="Times New Roman" panose="02020603050405020304" pitchFamily="18" charset="0"/>
              </a:rPr>
              <a:t>                                                                    (</a:t>
            </a:r>
            <a:r>
              <a:rPr lang="pt-BR" sz="2400" b="1" dirty="0" smtClean="0">
                <a:cs typeface="Times New Roman" panose="02020603050405020304" pitchFamily="18" charset="0"/>
              </a:rPr>
              <a:t>cavitação</a:t>
            </a:r>
            <a:r>
              <a:rPr lang="pt-BR" sz="2400" dirty="0" smtClean="0"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600"/>
              </a:spcAft>
            </a:pPr>
            <a:r>
              <a:rPr lang="pt-BR" sz="2400" dirty="0" smtClean="0">
                <a:cs typeface="Times New Roman" panose="02020603050405020304" pitchFamily="18" charset="0"/>
              </a:rPr>
              <a:t>→ Cavitação causa:</a:t>
            </a:r>
          </a:p>
          <a:p>
            <a:pPr marL="700088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cs typeface="Times New Roman" panose="02020603050405020304" pitchFamily="18" charset="0"/>
              </a:rPr>
              <a:t>Barulho característico</a:t>
            </a:r>
          </a:p>
          <a:p>
            <a:pPr marL="700088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Times New Roman" panose="02020603050405020304" pitchFamily="18" charset="0"/>
              </a:rPr>
              <a:t>C</a:t>
            </a:r>
            <a:r>
              <a:rPr lang="pt-BR" sz="2400" dirty="0" smtClean="0">
                <a:cs typeface="Times New Roman" panose="02020603050405020304" pitchFamily="18" charset="0"/>
              </a:rPr>
              <a:t>orrosão </a:t>
            </a:r>
            <a:r>
              <a:rPr lang="pt-BR" sz="2400" dirty="0">
                <a:cs typeface="Times New Roman" panose="02020603050405020304" pitchFamily="18" charset="0"/>
              </a:rPr>
              <a:t>do </a:t>
            </a:r>
            <a:r>
              <a:rPr lang="pt-BR" sz="2400" dirty="0" smtClean="0">
                <a:cs typeface="Times New Roman" panose="02020603050405020304" pitchFamily="18" charset="0"/>
              </a:rPr>
              <a:t>rotor</a:t>
            </a:r>
          </a:p>
          <a:p>
            <a:pPr marL="700088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cs typeface="Times New Roman" panose="02020603050405020304" pitchFamily="18" charset="0"/>
              </a:rPr>
              <a:t>Queda </a:t>
            </a:r>
            <a:r>
              <a:rPr lang="pt-BR" sz="2400" dirty="0">
                <a:cs typeface="Times New Roman" panose="02020603050405020304" pitchFamily="18" charset="0"/>
              </a:rPr>
              <a:t>da eficiência da </a:t>
            </a:r>
            <a:r>
              <a:rPr lang="pt-BR" sz="2400" dirty="0" smtClean="0">
                <a:cs typeface="Times New Roman" panose="02020603050405020304" pitchFamily="18" charset="0"/>
              </a:rPr>
              <a:t>bomba</a:t>
            </a:r>
          </a:p>
          <a:p>
            <a:pPr algn="just"/>
            <a:r>
              <a:rPr lang="pt-BR" sz="2400" dirty="0" smtClean="0">
                <a:cs typeface="Times New Roman" panose="02020603050405020304" pitchFamily="18" charset="0"/>
              </a:rPr>
              <a:t>→ </a:t>
            </a:r>
            <a:r>
              <a:rPr lang="pt-BR" sz="2800" b="1" dirty="0" smtClean="0">
                <a:cs typeface="Times New Roman" panose="02020603050405020304" pitchFamily="18" charset="0"/>
              </a:rPr>
              <a:t>O </a:t>
            </a:r>
            <a:r>
              <a:rPr lang="pt-BR" sz="2800" b="1" dirty="0">
                <a:cs typeface="Times New Roman" panose="02020603050405020304" pitchFamily="18" charset="0"/>
              </a:rPr>
              <a:t>estudo do NPSH visa manter P3 &gt; hv</a:t>
            </a:r>
            <a:endParaRPr lang="pt-BR" sz="2800" b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800388" y="1224163"/>
            <a:ext cx="3971027" cy="5272530"/>
            <a:chOff x="1065431" y="1224163"/>
            <a:chExt cx="3971027" cy="527253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431" y="1224163"/>
              <a:ext cx="3971027" cy="527253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grpSp>
          <p:nvGrpSpPr>
            <p:cNvPr id="10" name="Grupo 9"/>
            <p:cNvGrpSpPr/>
            <p:nvPr/>
          </p:nvGrpSpPr>
          <p:grpSpPr>
            <a:xfrm>
              <a:off x="1460895" y="1702900"/>
              <a:ext cx="2786428" cy="1834134"/>
              <a:chOff x="1460895" y="1702900"/>
              <a:chExt cx="2786428" cy="1834134"/>
            </a:xfrm>
          </p:grpSpPr>
          <p:sp>
            <p:nvSpPr>
              <p:cNvPr id="6" name="CaixaDeTexto 5"/>
              <p:cNvSpPr txBox="1"/>
              <p:nvPr/>
            </p:nvSpPr>
            <p:spPr>
              <a:xfrm>
                <a:off x="1460895" y="3260035"/>
                <a:ext cx="1558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b="1" dirty="0" smtClean="0"/>
                  <a:t>1</a:t>
                </a:r>
                <a:endParaRPr lang="pt-BR" b="1" dirty="0"/>
              </a:p>
            </p:txBody>
          </p:sp>
          <p:sp>
            <p:nvSpPr>
              <p:cNvPr id="7" name="CaixaDeTexto 6"/>
              <p:cNvSpPr txBox="1"/>
              <p:nvPr/>
            </p:nvSpPr>
            <p:spPr>
              <a:xfrm>
                <a:off x="2898756" y="1769161"/>
                <a:ext cx="1558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b="1" dirty="0" smtClean="0"/>
                  <a:t>2</a:t>
                </a:r>
                <a:endParaRPr lang="pt-BR" b="1" dirty="0"/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4091453" y="1702900"/>
                <a:ext cx="1558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b="1" dirty="0" smtClean="0"/>
                  <a:t>4</a:t>
                </a:r>
                <a:endParaRPr lang="pt-BR" b="1" dirty="0"/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4078201" y="2072663"/>
                <a:ext cx="15587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b="1" dirty="0" smtClean="0"/>
                  <a:t>3</a:t>
                </a:r>
                <a:endParaRPr lang="pt-BR" b="1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137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91"/>
    </mc:Choice>
    <mc:Fallback xmlns="">
      <p:transition spd="slow" advTm="12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538" y="145774"/>
            <a:ext cx="10190923" cy="839449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Os </a:t>
            </a:r>
            <a:r>
              <a:rPr lang="pt-BR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2 valores do NPSH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00539" y="1231864"/>
            <a:ext cx="9826488" cy="477137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 smtClean="0">
                <a:cs typeface="Arial" panose="020B0604020202020204" pitchFamily="34" charset="0"/>
              </a:rPr>
              <a:t>1)NPSH</a:t>
            </a:r>
            <a:r>
              <a:rPr lang="pt-BR" b="1" baseline="-25000" dirty="0" smtClean="0">
                <a:cs typeface="Arial" panose="020B0604020202020204" pitchFamily="34" charset="0"/>
              </a:rPr>
              <a:t>r</a:t>
            </a:r>
            <a:r>
              <a:rPr lang="pt-BR" b="1" dirty="0" smtClean="0">
                <a:cs typeface="Arial" panose="020B0604020202020204" pitchFamily="34" charset="0"/>
              </a:rPr>
              <a:t> (requerido) </a:t>
            </a:r>
          </a:p>
          <a:p>
            <a:pPr marL="901700" indent="-279400" algn="just">
              <a:lnSpc>
                <a:spcPct val="100000"/>
              </a:lnSpc>
              <a:spcBef>
                <a:spcPts val="0"/>
              </a:spcBef>
            </a:pPr>
            <a:r>
              <a:rPr lang="pt-BR" dirty="0" smtClean="0">
                <a:cs typeface="Arial" panose="020B0604020202020204" pitchFamily="34" charset="0"/>
              </a:rPr>
              <a:t>Característica </a:t>
            </a:r>
            <a:r>
              <a:rPr lang="pt-BR" dirty="0">
                <a:cs typeface="Arial" panose="020B0604020202020204" pitchFamily="34" charset="0"/>
              </a:rPr>
              <a:t>da </a:t>
            </a:r>
            <a:r>
              <a:rPr lang="pt-BR" dirty="0" smtClean="0">
                <a:cs typeface="Arial" panose="020B0604020202020204" pitchFamily="34" charset="0"/>
              </a:rPr>
              <a:t>bomba</a:t>
            </a:r>
          </a:p>
          <a:p>
            <a:pPr marL="901700" indent="-279400" algn="just">
              <a:lnSpc>
                <a:spcPct val="100000"/>
              </a:lnSpc>
              <a:spcBef>
                <a:spcPts val="0"/>
              </a:spcBef>
            </a:pPr>
            <a:r>
              <a:rPr lang="pt-BR" dirty="0" smtClean="0">
                <a:cs typeface="Arial" panose="020B0604020202020204" pitchFamily="34" charset="0"/>
              </a:rPr>
              <a:t>	Fornecido </a:t>
            </a:r>
            <a:r>
              <a:rPr lang="pt-BR" dirty="0">
                <a:cs typeface="Arial" panose="020B0604020202020204" pitchFamily="34" charset="0"/>
              </a:rPr>
              <a:t>pelo </a:t>
            </a:r>
            <a:r>
              <a:rPr lang="pt-BR" dirty="0" smtClean="0">
                <a:cs typeface="Arial" panose="020B0604020202020204" pitchFamily="34" charset="0"/>
              </a:rPr>
              <a:t>fabricante </a:t>
            </a:r>
            <a:r>
              <a:rPr lang="pt-BR" dirty="0" smtClean="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pt-BR" dirty="0" smtClean="0">
                <a:cs typeface="Arial" panose="020B0604020202020204" pitchFamily="34" charset="0"/>
              </a:rPr>
              <a:t> curvas </a:t>
            </a:r>
            <a:r>
              <a:rPr lang="pt-BR" dirty="0">
                <a:cs typeface="Arial" panose="020B0604020202020204" pitchFamily="34" charset="0"/>
              </a:rPr>
              <a:t>caraterísticas da </a:t>
            </a:r>
            <a:r>
              <a:rPr lang="pt-BR" dirty="0" smtClean="0">
                <a:cs typeface="Arial" panose="020B0604020202020204" pitchFamily="34" charset="0"/>
              </a:rPr>
              <a:t>bomba</a:t>
            </a:r>
            <a:endParaRPr lang="pt-BR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b="1" dirty="0" smtClean="0">
                <a:cs typeface="Arial" panose="020B0604020202020204" pitchFamily="34" charset="0"/>
              </a:rPr>
              <a:t>2)NPSH</a:t>
            </a:r>
            <a:r>
              <a:rPr lang="pt-BR" b="1" baseline="-25000" dirty="0" smtClean="0">
                <a:cs typeface="Arial" panose="020B0604020202020204" pitchFamily="34" charset="0"/>
              </a:rPr>
              <a:t>d</a:t>
            </a:r>
            <a:r>
              <a:rPr lang="pt-BR" b="1" dirty="0" smtClean="0">
                <a:cs typeface="Arial" panose="020B0604020202020204" pitchFamily="34" charset="0"/>
              </a:rPr>
              <a:t> (disponível)</a:t>
            </a:r>
          </a:p>
          <a:p>
            <a:pPr marL="901700" indent="-279400" algn="just">
              <a:lnSpc>
                <a:spcPct val="100000"/>
              </a:lnSpc>
              <a:spcBef>
                <a:spcPts val="0"/>
              </a:spcBef>
            </a:pPr>
            <a:r>
              <a:rPr lang="pt-BR" dirty="0" smtClean="0">
                <a:cs typeface="Times New Roman" panose="02020603050405020304" pitchFamily="18" charset="0"/>
              </a:rPr>
              <a:t>Característica </a:t>
            </a:r>
            <a:r>
              <a:rPr lang="pt-BR" dirty="0">
                <a:cs typeface="Times New Roman" panose="02020603050405020304" pitchFamily="18" charset="0"/>
              </a:rPr>
              <a:t>da </a:t>
            </a:r>
            <a:r>
              <a:rPr lang="pt-BR" dirty="0" smtClean="0">
                <a:cs typeface="Times New Roman" panose="02020603050405020304" pitchFamily="18" charset="0"/>
              </a:rPr>
              <a:t>sucção </a:t>
            </a:r>
            <a:r>
              <a:rPr lang="pt-BR" dirty="0"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pt-BR" dirty="0" smtClean="0">
                <a:cs typeface="Times New Roman" panose="02020603050405020304" pitchFamily="18" charset="0"/>
              </a:rPr>
              <a:t> Calculada</a:t>
            </a:r>
            <a:endParaRPr lang="pt-BR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dirty="0"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28" y="2679401"/>
            <a:ext cx="3326390" cy="40591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/>
              <p:cNvSpPr txBox="1"/>
              <p:nvPr/>
            </p:nvSpPr>
            <p:spPr>
              <a:xfrm>
                <a:off x="1524000" y="4459614"/>
                <a:ext cx="6301533" cy="112396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NPSH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600" b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36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3600" b="0" i="0" smtClean="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3600" b="0" i="0" smtClean="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6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3600" i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600" i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6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3600" i="0">
                              <a:latin typeface="Cambria Math" panose="02040503050406030204" pitchFamily="18" charset="0"/>
                            </a:rPr>
                            <m:t>hf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459614"/>
                <a:ext cx="6301533" cy="112396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56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08"/>
    </mc:Choice>
    <mc:Fallback xmlns="">
      <p:transition spd="slow" advTm="9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930" y="132523"/>
            <a:ext cx="9965635" cy="824458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Conclusão</a:t>
            </a:r>
            <a:endParaRPr lang="pt-BR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69320135"/>
              </p:ext>
            </p:extLst>
          </p:nvPr>
        </p:nvGraphicFramePr>
        <p:xfrm>
          <a:off x="2080588" y="1106881"/>
          <a:ext cx="3339546" cy="516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44549761"/>
              </p:ext>
            </p:extLst>
          </p:nvPr>
        </p:nvGraphicFramePr>
        <p:xfrm>
          <a:off x="6427300" y="1106881"/>
          <a:ext cx="3445565" cy="516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942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7"/>
    </mc:Choice>
    <mc:Fallback xmlns="">
      <p:transition spd="slow" advTm="6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19E93F-0187-478E-80A3-707E29A38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2419E93F-0187-478E-80A3-707E29A38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2419E93F-0187-478E-80A3-707E29A38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5577FE-49F8-4C2E-9DC3-16A498FBD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2C5577FE-49F8-4C2E-9DC3-16A498FBD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2C5577FE-49F8-4C2E-9DC3-16A498FBD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731DEA-3F5A-4261-BD06-E588C0FBB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0F731DEA-3F5A-4261-BD06-E588C0FBB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0F731DEA-3F5A-4261-BD06-E588C0FBB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2B48DC-EB95-4728-B1F6-C323F3AC5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4B2B48DC-EB95-4728-B1F6-C323F3AC5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4B2B48DC-EB95-4728-B1F6-C323F3AC5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3573F2-6A38-405B-A230-7392FB054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2C3573F2-6A38-405B-A230-7392FB054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2C3573F2-6A38-405B-A230-7392FB054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3B6BEE-6E3B-47BE-9A75-4D0588746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3D3B6BEE-6E3B-47BE-9A75-4D0588746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3D3B6BEE-6E3B-47BE-9A75-4D0588746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DE0D61-23EF-4817-BE78-8C5DD0D5E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BFDE0D61-23EF-4817-BE78-8C5DD0D5E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BFDE0D61-23EF-4817-BE78-8C5DD0D5E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6C659B-E1E7-44F4-9D44-BDBAD473E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CA6C659B-E1E7-44F4-9D44-BDBAD473E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CA6C659B-E1E7-44F4-9D44-BDBAD473E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EAE010-DC7F-4658-AA07-2FD29973B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A5EAE010-DC7F-4658-AA07-2FD29973B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A5EAE010-DC7F-4658-AA07-2FD29973B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FBDCDB-073C-42F3-9063-E090F5BF7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74FBDCDB-073C-42F3-9063-E090F5BF7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74FBDCDB-073C-42F3-9063-E090F5BF7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Graphic spid="5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3486" y="184346"/>
            <a:ext cx="10028584" cy="914400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Soluções em casos de Cavitação</a:t>
            </a:r>
            <a:endParaRPr lang="pt-BR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59567" y="1304144"/>
            <a:ext cx="623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1) Escolher bomba com </a:t>
            </a:r>
            <a:r>
              <a:rPr lang="pt-BR" sz="2800" b="1" dirty="0" smtClean="0"/>
              <a:t>NPSH</a:t>
            </a:r>
            <a:r>
              <a:rPr lang="pt-BR" sz="2800" b="1" baseline="-25000" dirty="0" smtClean="0"/>
              <a:t>r</a:t>
            </a:r>
            <a:r>
              <a:rPr lang="pt-BR" sz="2800" b="1" dirty="0" smtClean="0"/>
              <a:t> </a:t>
            </a:r>
            <a:r>
              <a:rPr lang="pt-BR" sz="2800" b="1" dirty="0"/>
              <a:t>menor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9566" y="2694291"/>
            <a:ext cx="96506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2</a:t>
            </a:r>
            <a:r>
              <a:rPr lang="pt-BR" sz="2800" b="1" dirty="0" smtClean="0"/>
              <a:t>) Aumentar </a:t>
            </a:r>
            <a:r>
              <a:rPr lang="pt-BR" sz="2800" b="1" dirty="0"/>
              <a:t>o </a:t>
            </a:r>
            <a:r>
              <a:rPr lang="pt-BR" sz="2800" b="1" dirty="0" smtClean="0"/>
              <a:t>NPSH</a:t>
            </a:r>
            <a:r>
              <a:rPr lang="pt-BR" sz="2800" b="1" baseline="-25000" dirty="0" smtClean="0"/>
              <a:t>d</a:t>
            </a:r>
            <a:endParaRPr lang="pt-BR" sz="2800" b="1" baseline="-25000" dirty="0"/>
          </a:p>
          <a:p>
            <a:endParaRPr lang="pt-BR" sz="2800" dirty="0"/>
          </a:p>
          <a:p>
            <a:pPr marL="185738" algn="just"/>
            <a:r>
              <a:rPr lang="pt-BR" sz="2800" dirty="0" smtClean="0">
                <a:cs typeface="Times New Roman" panose="02020603050405020304" pitchFamily="18" charset="0"/>
              </a:rPr>
              <a:t>→ Reduzir </a:t>
            </a:r>
            <a:r>
              <a:rPr lang="pt-BR" sz="2800" dirty="0" err="1" smtClean="0">
                <a:cs typeface="Times New Roman" panose="02020603050405020304" pitchFamily="18" charset="0"/>
              </a:rPr>
              <a:t>hg</a:t>
            </a:r>
            <a:r>
              <a:rPr lang="pt-BR" sz="3200" baseline="-25000" dirty="0" err="1" smtClean="0">
                <a:cs typeface="Times New Roman" panose="02020603050405020304" pitchFamily="18" charset="0"/>
              </a:rPr>
              <a:t>s</a:t>
            </a:r>
            <a:r>
              <a:rPr lang="pt-BR" sz="3200" baseline="-25000" dirty="0" smtClean="0">
                <a:cs typeface="Times New Roman" panose="02020603050405020304" pitchFamily="18" charset="0"/>
              </a:rPr>
              <a:t> </a:t>
            </a:r>
            <a:r>
              <a:rPr lang="pt-BR" sz="2800" dirty="0" smtClean="0">
                <a:cs typeface="Times New Roman" panose="02020603050405020304" pitchFamily="18" charset="0"/>
              </a:rPr>
              <a:t>: bomba </a:t>
            </a:r>
            <a:r>
              <a:rPr lang="pt-BR" sz="2800" dirty="0">
                <a:cs typeface="Times New Roman" panose="02020603050405020304" pitchFamily="18" charset="0"/>
              </a:rPr>
              <a:t>mais perto da </a:t>
            </a:r>
            <a:r>
              <a:rPr lang="pt-BR" sz="2800" dirty="0" smtClean="0">
                <a:cs typeface="Times New Roman" panose="02020603050405020304" pitchFamily="18" charset="0"/>
              </a:rPr>
              <a:t>água</a:t>
            </a:r>
          </a:p>
          <a:p>
            <a:pPr marL="185738" algn="just"/>
            <a:endParaRPr lang="pt-BR" sz="2800" dirty="0">
              <a:cs typeface="Times New Roman" panose="02020603050405020304" pitchFamily="18" charset="0"/>
            </a:endParaRPr>
          </a:p>
          <a:p>
            <a:pPr marL="622300" algn="just">
              <a:tabLst>
                <a:tab pos="715963" algn="l"/>
              </a:tabLst>
            </a:pPr>
            <a:r>
              <a:rPr lang="pt-BR" sz="2800" dirty="0" smtClean="0">
                <a:cs typeface="Times New Roman" panose="02020603050405020304" pitchFamily="18" charset="0"/>
              </a:rPr>
              <a:t>*Obs.: No </a:t>
            </a:r>
            <a:r>
              <a:rPr lang="pt-BR" sz="2800" dirty="0" smtClean="0">
                <a:cs typeface="Times New Roman" panose="02020603050405020304" pitchFamily="18" charset="0"/>
              </a:rPr>
              <a:t>verão </a:t>
            </a:r>
            <a:r>
              <a:rPr lang="pt-BR" sz="2800" dirty="0">
                <a:cs typeface="Times New Roman" panose="02020603050405020304" pitchFamily="18" charset="0"/>
              </a:rPr>
              <a:t>o rio sobe e pode </a:t>
            </a:r>
            <a:r>
              <a:rPr lang="pt-BR" sz="2800" dirty="0" smtClean="0">
                <a:cs typeface="Times New Roman" panose="02020603050405020304" pitchFamily="18" charset="0"/>
              </a:rPr>
              <a:t>alagar a casa de bombas</a:t>
            </a:r>
          </a:p>
          <a:p>
            <a:pPr marL="622300" algn="just">
              <a:tabLst>
                <a:tab pos="715963" algn="l"/>
              </a:tabLst>
            </a:pPr>
            <a:endParaRPr lang="pt-BR" sz="2800" dirty="0" smtClean="0">
              <a:cs typeface="Times New Roman" panose="02020603050405020304" pitchFamily="18" charset="0"/>
            </a:endParaRPr>
          </a:p>
          <a:p>
            <a:pPr algn="just">
              <a:tabLst>
                <a:tab pos="715963" algn="l"/>
              </a:tabLst>
            </a:pPr>
            <a:r>
              <a:rPr lang="pt-BR" sz="2800" b="1" dirty="0" smtClean="0"/>
              <a:t>3) Alternativas para reduzir </a:t>
            </a:r>
            <a:r>
              <a:rPr lang="pt-BR" sz="2800" b="1" dirty="0" err="1" smtClean="0"/>
              <a:t>hg</a:t>
            </a:r>
            <a:r>
              <a:rPr lang="pt-BR" sz="2800" b="1" baseline="-25000" dirty="0" err="1" smtClean="0"/>
              <a:t>s</a:t>
            </a:r>
            <a:endParaRPr lang="pt-BR" sz="2800" b="1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/>
              <p:cNvSpPr txBox="1"/>
              <p:nvPr/>
            </p:nvSpPr>
            <p:spPr>
              <a:xfrm>
                <a:off x="4996070" y="2132310"/>
                <a:ext cx="6301533" cy="112396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NPSH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600" b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36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3600" b="0" i="0" smtClean="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3600" b="0" i="0" smtClean="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6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3600" i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600" i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pt-BR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6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3600" i="0">
                              <a:latin typeface="Cambria Math" panose="02040503050406030204" pitchFamily="18" charset="0"/>
                            </a:rPr>
                            <m:t>hf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070" y="2132310"/>
                <a:ext cx="6301533" cy="11239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264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93"/>
    </mc:Choice>
    <mc:Fallback xmlns="">
      <p:transition spd="slow" advTm="15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  <p:extLst mod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930" y="209863"/>
            <a:ext cx="9912626" cy="914399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Alternativas para reduzir </a:t>
            </a:r>
            <a:r>
              <a:rPr lang="pt-BR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hg</a:t>
            </a:r>
            <a:r>
              <a:rPr lang="pt-BR" baseline="-25000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</a:t>
            </a:r>
            <a:endParaRPr lang="pt-BR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99930" y="1229193"/>
            <a:ext cx="515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1) Bombas </a:t>
            </a:r>
            <a:r>
              <a:rPr lang="pt-BR" sz="2800" dirty="0"/>
              <a:t>em flutuadores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36" y="1857344"/>
            <a:ext cx="6913907" cy="46502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9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2"/>
    </mc:Choice>
    <mc:Fallback xmlns="">
      <p:transition spd="slow" advTm="2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930" y="1124262"/>
            <a:ext cx="4634948" cy="579424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+mn-lt"/>
              </a:rPr>
              <a:t>2</a:t>
            </a:r>
            <a:r>
              <a:rPr lang="pt-BR" sz="2800" dirty="0" smtClean="0">
                <a:latin typeface="+mn-lt"/>
              </a:rPr>
              <a:t>) Bomba </a:t>
            </a:r>
            <a:r>
              <a:rPr lang="pt-BR" sz="2800" dirty="0">
                <a:latin typeface="+mn-lt"/>
              </a:rPr>
              <a:t>submersível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44" y="1802296"/>
            <a:ext cx="3924273" cy="46774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25" y="1771786"/>
            <a:ext cx="3629532" cy="36390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8006702" y="5648715"/>
            <a:ext cx="2989289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Bomba Submersa </a:t>
            </a:r>
          </a:p>
          <a:p>
            <a:pPr algn="ctr"/>
            <a:r>
              <a:rPr lang="pt-BR" sz="2400" dirty="0"/>
              <a:t>para poços artesianos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99930" y="209863"/>
            <a:ext cx="9912626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Alternativas para se diminuir hg</a:t>
            </a:r>
            <a:r>
              <a:rPr lang="pt-BR" baseline="-2500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</a:t>
            </a:r>
            <a:endParaRPr lang="pt-BR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03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1"/>
    </mc:Choice>
    <mc:Fallback xmlns="">
      <p:transition spd="slow" advTm="6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159027"/>
            <a:ext cx="10515600" cy="1073426"/>
          </a:xfrm>
        </p:spPr>
        <p:txBody>
          <a:bodyPr/>
          <a:lstStyle/>
          <a:p>
            <a:pPr algn="ctr"/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893661" y="1348228"/>
            <a:ext cx="3959396" cy="583095"/>
          </a:xfrm>
        </p:spPr>
        <p:txBody>
          <a:bodyPr>
            <a:normAutofit/>
          </a:bodyPr>
          <a:lstStyle/>
          <a:p>
            <a:pPr marL="450850" indent="-450850" algn="just">
              <a:buNone/>
            </a:pPr>
            <a:r>
              <a:rPr lang="pt-BR" dirty="0" smtClean="0"/>
              <a:t>2)  Bombas volumétricas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5206644" y="1077794"/>
                <a:ext cx="1570558" cy="1123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644" y="1077794"/>
                <a:ext cx="1570558" cy="112396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2630195"/>
            <a:ext cx="6057900" cy="379669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986"/>
            <a:ext cx="5969000" cy="37889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897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930" y="1168581"/>
            <a:ext cx="2544418" cy="46143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 Bomba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sapo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26" y="1630017"/>
            <a:ext cx="4373084" cy="47962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99930" y="209863"/>
            <a:ext cx="9912626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Alternativas para se diminuir hg</a:t>
            </a:r>
            <a:r>
              <a:rPr lang="pt-BR" baseline="-2500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</a:t>
            </a:r>
            <a:endParaRPr lang="pt-BR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6"/>
    </mc:Choice>
    <mc:Fallback xmlns="">
      <p:transition spd="slow" advTm="16976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9018" y="1219200"/>
            <a:ext cx="9829799" cy="622851"/>
          </a:xfrm>
        </p:spPr>
        <p:txBody>
          <a:bodyPr>
            <a:norm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 Bomba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afogada na ponta da sucção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44" y="1842051"/>
            <a:ext cx="3240459" cy="47625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99930" y="209863"/>
            <a:ext cx="9912626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Alternativas para se diminuir hg</a:t>
            </a:r>
            <a:r>
              <a:rPr lang="pt-BR" baseline="-2500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</a:t>
            </a:r>
            <a:endParaRPr lang="pt-BR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9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2"/>
    </mc:Choice>
    <mc:Fallback xmlns="">
      <p:transition spd="slow" advTm="4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930" y="1180313"/>
            <a:ext cx="6639340" cy="449704"/>
          </a:xfrm>
        </p:spPr>
        <p:txBody>
          <a:bodyPr>
            <a:noAutofit/>
          </a:bodyPr>
          <a:lstStyle/>
          <a:p>
            <a:r>
              <a:rPr lang="pt-BR" sz="2800" dirty="0">
                <a:latin typeface="+mn-lt"/>
                <a:cs typeface="Arial" panose="020B0604020202020204" pitchFamily="34" charset="0"/>
              </a:rPr>
              <a:t>5</a:t>
            </a:r>
            <a:r>
              <a:rPr lang="pt-BR" sz="2800" dirty="0" smtClean="0">
                <a:latin typeface="+mn-lt"/>
                <a:cs typeface="Arial" panose="020B0604020202020204" pitchFamily="34" charset="0"/>
              </a:rPr>
              <a:t>) Bomba </a:t>
            </a:r>
            <a:r>
              <a:rPr lang="pt-BR" sz="2800" dirty="0">
                <a:latin typeface="+mn-lt"/>
                <a:cs typeface="Arial" panose="020B0604020202020204" pitchFamily="34" charset="0"/>
              </a:rPr>
              <a:t>com injetor para poços caipiras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66" y="1686068"/>
            <a:ext cx="3980939" cy="48675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099930" y="209863"/>
            <a:ext cx="9912626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Alternativas para se diminuir hg</a:t>
            </a:r>
            <a:r>
              <a:rPr lang="pt-BR" baseline="-2500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</a:t>
            </a:r>
            <a:endParaRPr lang="pt-BR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00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42"/>
    </mc:Choice>
    <mc:Fallback xmlns="">
      <p:transition spd="slow" advTm="6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99930" y="209863"/>
            <a:ext cx="9912626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Alternativas para se diminuir hg</a:t>
            </a:r>
            <a:r>
              <a:rPr lang="pt-BR" baseline="-2500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s</a:t>
            </a:r>
            <a:endParaRPr lang="pt-BR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228299" y="1501253"/>
            <a:ext cx="9784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6) Casa de bombas protegida com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muro</a:t>
            </a:r>
            <a:endParaRPr lang="pt-BR" sz="2800" dirty="0"/>
          </a:p>
        </p:txBody>
      </p:sp>
      <p:sp>
        <p:nvSpPr>
          <p:cNvPr id="7" name="Retângulo 6"/>
          <p:cNvSpPr/>
          <p:nvPr/>
        </p:nvSpPr>
        <p:spPr>
          <a:xfrm>
            <a:off x="1228299" y="316042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7) Casa de bombas em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degraus</a:t>
            </a:r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1228298" y="4819599"/>
            <a:ext cx="88573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8) Estação de bombeamento móvel</a:t>
            </a:r>
          </a:p>
          <a:p>
            <a:pPr marL="804863" indent="-354013"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Ex.: Represas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Casa de bombas sobre trilhos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7080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26"/>
    </mc:Choice>
    <mc:Fallback xmlns="">
      <p:transition spd="slow" advTm="6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95324" y="1240944"/>
            <a:ext cx="5318710" cy="5130891"/>
          </a:xfrm>
        </p:spPr>
        <p:txBody>
          <a:bodyPr>
            <a:normAutofit/>
          </a:bodyPr>
          <a:lstStyle/>
          <a:p>
            <a:pPr marL="450850" indent="-450850">
              <a:spcAft>
                <a:spcPts val="1200"/>
              </a:spcAft>
              <a:buAutoNum type="arabicParenR"/>
            </a:pPr>
            <a:r>
              <a:rPr lang="pt-BR" dirty="0"/>
              <a:t>Verificar se haverá </a:t>
            </a:r>
            <a:r>
              <a:rPr lang="pt-BR" dirty="0" smtClean="0"/>
              <a:t>cavitação</a:t>
            </a:r>
            <a:endParaRPr lang="pt-BR" dirty="0"/>
          </a:p>
          <a:p>
            <a:pPr marL="0" indent="0">
              <a:buNone/>
            </a:pPr>
            <a:endParaRPr lang="pt-BR" sz="12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tabLst>
                <a:tab pos="450850" algn="l"/>
              </a:tabLst>
            </a:pPr>
            <a:r>
              <a:rPr lang="pt-BR" dirty="0" smtClean="0"/>
              <a:t>Dados:</a:t>
            </a:r>
            <a:endParaRPr lang="pt-BR" dirty="0"/>
          </a:p>
          <a:p>
            <a:pPr marL="450850" indent="0">
              <a:buNone/>
            </a:pPr>
            <a:r>
              <a:rPr lang="pt-BR" dirty="0" smtClean="0"/>
              <a:t>*</a:t>
            </a:r>
            <a:r>
              <a:rPr lang="pt-BR" dirty="0"/>
              <a:t>Bomba ETANORM 50-160</a:t>
            </a:r>
          </a:p>
          <a:p>
            <a:pPr marL="450850" indent="0">
              <a:buNone/>
            </a:pPr>
            <a:r>
              <a:rPr lang="pt-BR" dirty="0"/>
              <a:t>*Q = 50 m</a:t>
            </a:r>
            <a:r>
              <a:rPr lang="pt-BR" baseline="30000" dirty="0"/>
              <a:t>3</a:t>
            </a:r>
            <a:r>
              <a:rPr lang="pt-BR" dirty="0"/>
              <a:t>/h</a:t>
            </a:r>
          </a:p>
          <a:p>
            <a:pPr marL="450850" indent="0">
              <a:buNone/>
            </a:pPr>
            <a:r>
              <a:rPr lang="pt-BR" dirty="0"/>
              <a:t>*</a:t>
            </a:r>
            <a:r>
              <a:rPr lang="pt-BR" dirty="0" err="1" smtClean="0"/>
              <a:t>hg</a:t>
            </a:r>
            <a:r>
              <a:rPr lang="pt-BR" baseline="-25000" dirty="0" err="1" smtClean="0"/>
              <a:t>s</a:t>
            </a:r>
            <a:r>
              <a:rPr lang="pt-BR" dirty="0" smtClean="0"/>
              <a:t> </a:t>
            </a:r>
            <a:r>
              <a:rPr lang="pt-BR" dirty="0"/>
              <a:t>= 3 m</a:t>
            </a:r>
          </a:p>
          <a:p>
            <a:pPr marL="450850" indent="0">
              <a:buNone/>
            </a:pPr>
            <a:r>
              <a:rPr lang="pt-BR" dirty="0"/>
              <a:t>*</a:t>
            </a:r>
            <a:r>
              <a:rPr lang="pt-BR" dirty="0" smtClean="0"/>
              <a:t>hf</a:t>
            </a:r>
            <a:r>
              <a:rPr lang="pt-BR" baseline="-25000" dirty="0" smtClean="0"/>
              <a:t>s</a:t>
            </a:r>
            <a:r>
              <a:rPr lang="pt-BR" dirty="0" smtClean="0"/>
              <a:t> = </a:t>
            </a:r>
            <a:r>
              <a:rPr lang="pt-BR" dirty="0"/>
              <a:t>1 </a:t>
            </a:r>
            <a:r>
              <a:rPr lang="pt-BR" dirty="0" smtClean="0"/>
              <a:t>mca</a:t>
            </a:r>
            <a:endParaRPr lang="pt-BR" dirty="0"/>
          </a:p>
          <a:p>
            <a:pPr marL="450850" indent="0">
              <a:buNone/>
            </a:pPr>
            <a:r>
              <a:rPr lang="pt-BR" dirty="0"/>
              <a:t>*Água a </a:t>
            </a:r>
            <a:r>
              <a:rPr lang="pt-BR" dirty="0" smtClean="0"/>
              <a:t>20</a:t>
            </a:r>
            <a:r>
              <a:rPr lang="pt-BR" baseline="30000" dirty="0" smtClean="0"/>
              <a:t>o</a:t>
            </a:r>
            <a:r>
              <a:rPr lang="pt-BR" dirty="0" smtClean="0"/>
              <a:t>C </a:t>
            </a:r>
            <a:r>
              <a:rPr lang="pt-BR" dirty="0"/>
              <a:t>(hv = 0,239 mca)</a:t>
            </a:r>
          </a:p>
          <a:p>
            <a:pPr marL="450850" indent="0">
              <a:buNone/>
            </a:pPr>
            <a:r>
              <a:rPr lang="pt-BR" dirty="0"/>
              <a:t>*Altitude = 500 m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127364" y="240543"/>
            <a:ext cx="3551583" cy="914399"/>
          </a:xfrm>
        </p:spPr>
        <p:txBody>
          <a:bodyPr/>
          <a:lstStyle/>
          <a:p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Exemplo1</a:t>
            </a:r>
            <a:endParaRPr lang="pt-BR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94" y="425600"/>
            <a:ext cx="6040906" cy="61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6757989" y="990600"/>
            <a:ext cx="2595561" cy="5089785"/>
            <a:chOff x="6757989" y="990600"/>
            <a:chExt cx="2595561" cy="5089785"/>
          </a:xfrm>
        </p:grpSpPr>
        <p:cxnSp>
          <p:nvCxnSpPr>
            <p:cNvPr id="6" name="Conector reto 5"/>
            <p:cNvCxnSpPr/>
            <p:nvPr/>
          </p:nvCxnSpPr>
          <p:spPr>
            <a:xfrm flipH="1">
              <a:off x="9258328" y="990600"/>
              <a:ext cx="95222" cy="508978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/>
            <p:nvPr/>
          </p:nvCxnSpPr>
          <p:spPr>
            <a:xfrm flipH="1" flipV="1">
              <a:off x="7212806" y="3405188"/>
              <a:ext cx="2112170" cy="23812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e 15"/>
            <p:cNvSpPr/>
            <p:nvPr/>
          </p:nvSpPr>
          <p:spPr>
            <a:xfrm>
              <a:off x="6757989" y="3092424"/>
              <a:ext cx="562104" cy="636614"/>
            </a:xfrm>
            <a:prstGeom prst="ellipse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6942503" y="3223082"/>
              <a:ext cx="22762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pt-BR" sz="1400" dirty="0" smtClean="0"/>
                <a:t>2,5</a:t>
              </a:r>
              <a:endParaRPr lang="pt-BR"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770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22"/>
    </mc:Choice>
    <mc:Fallback xmlns="">
      <p:transition spd="slow" advTm="10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  <p:extLst mod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0606" y="1325216"/>
            <a:ext cx="6130977" cy="34455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dirty="0" smtClean="0"/>
              <a:t>Curva da bomba (Q x NPSH</a:t>
            </a:r>
            <a:r>
              <a:rPr lang="pt-BR" b="1" baseline="-25000" dirty="0" smtClean="0"/>
              <a:t>r</a:t>
            </a:r>
            <a:r>
              <a:rPr lang="pt-BR" b="1" dirty="0" smtClean="0"/>
              <a:t>):</a:t>
            </a:r>
            <a:endParaRPr lang="pt-BR" b="1" dirty="0" smtClean="0"/>
          </a:p>
          <a:p>
            <a:pPr marL="0" indent="0">
              <a:buNone/>
            </a:pPr>
            <a:r>
              <a:rPr lang="pt-BR" dirty="0" smtClean="0"/>
              <a:t>NPSH</a:t>
            </a:r>
            <a:r>
              <a:rPr lang="pt-BR" baseline="-25000" dirty="0" smtClean="0"/>
              <a:t>r</a:t>
            </a:r>
            <a:r>
              <a:rPr lang="pt-BR" dirty="0" smtClean="0"/>
              <a:t> </a:t>
            </a:r>
            <a:r>
              <a:rPr lang="pt-BR" dirty="0"/>
              <a:t>= 2,5 </a:t>
            </a:r>
            <a:r>
              <a:rPr lang="pt-BR" dirty="0" smtClean="0"/>
              <a:t>mca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 smtClean="0"/>
              <a:t>Pressão absoluta:</a:t>
            </a:r>
            <a:endParaRPr lang="pt-BR" b="1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/>
              <p:cNvSpPr txBox="1"/>
              <p:nvPr/>
            </p:nvSpPr>
            <p:spPr>
              <a:xfrm>
                <a:off x="985659" y="3400471"/>
                <a:ext cx="3606949" cy="137422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:r>
                  <a:rPr lang="pt-BR" sz="2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600" b="0" i="0" smtClean="0">
                            <a:latin typeface="Cambria Math" panose="02040503050406030204" pitchFamily="18" charset="0"/>
                          </a:rPr>
                          <m:t>abs</m:t>
                        </m:r>
                      </m:sub>
                    </m:sSub>
                    <m:r>
                      <a:rPr lang="pt-BR" sz="2600" b="0" i="0" smtClean="0">
                        <a:latin typeface="Cambria Math" panose="02040503050406030204" pitchFamily="18" charset="0"/>
                      </a:rPr>
                      <m:t>=10,33−0,12</m:t>
                    </m:r>
                    <m:r>
                      <a:rPr lang="pt-B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500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pt-BR" sz="2600" b="0" dirty="0" smtClean="0">
                  <a:ea typeface="Cambria Math" panose="02040503050406030204" pitchFamily="18" charset="0"/>
                </a:endParaRPr>
              </a:p>
              <a:p>
                <a:pPr algn="just"/>
                <a:endParaRPr lang="pt-BR" sz="2600" b="0" dirty="0" smtClean="0">
                  <a:ea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60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abs</m:t>
                          </m:r>
                        </m:sub>
                      </m:sSub>
                      <m:r>
                        <a:rPr lang="pt-BR" sz="26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9,73 </m:t>
                      </m:r>
                      <m:r>
                        <m:rPr>
                          <m:sty m:val="p"/>
                        </m:rPr>
                        <a:rPr lang="pt-BR" sz="2600" b="0" i="0" smtClean="0">
                          <a:latin typeface="Cambria Math" panose="02040503050406030204" pitchFamily="18" charset="0"/>
                        </a:rPr>
                        <m:t>mca</m:t>
                      </m:r>
                    </m:oMath>
                  </m:oMathPara>
                </a14:m>
                <a:endParaRPr lang="pt-BR" sz="2600" dirty="0"/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59" y="3400471"/>
                <a:ext cx="3606949" cy="137422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6071875" y="1325216"/>
            <a:ext cx="4927429" cy="235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/>
              <a:t>Calculando o </a:t>
            </a:r>
            <a:r>
              <a:rPr lang="pt-BR" sz="2600" b="1" dirty="0" smtClean="0"/>
              <a:t>NPSH</a:t>
            </a:r>
            <a:r>
              <a:rPr lang="pt-BR" sz="2600" b="1" baseline="-25000" dirty="0" smtClean="0"/>
              <a:t>d</a:t>
            </a:r>
          </a:p>
          <a:p>
            <a:endParaRPr lang="pt-BR" sz="2600" b="1" baseline="-25000" dirty="0"/>
          </a:p>
          <a:p>
            <a:endParaRPr lang="pt-BR" sz="2600" b="1" baseline="-25000" dirty="0" smtClean="0"/>
          </a:p>
          <a:p>
            <a:endParaRPr lang="pt-BR" sz="2600" b="1" baseline="-25000" dirty="0"/>
          </a:p>
          <a:p>
            <a:endParaRPr lang="pt-BR" sz="2600" b="1" baseline="-25000" dirty="0" smtClean="0"/>
          </a:p>
          <a:p>
            <a:endParaRPr lang="pt-BR" sz="2600" b="1" baseline="-25000" dirty="0"/>
          </a:p>
          <a:p>
            <a:endParaRPr lang="pt-BR" sz="2600" b="1" baseline="-25000" dirty="0" smtClean="0"/>
          </a:p>
          <a:p>
            <a:endParaRPr lang="pt-BR" sz="2600" b="1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/>
              <p:cNvSpPr txBox="1"/>
              <p:nvPr/>
            </p:nvSpPr>
            <p:spPr>
              <a:xfrm>
                <a:off x="6240930" y="1914571"/>
                <a:ext cx="4363117" cy="222663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NPSH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pt-BR" sz="24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b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24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400" b="0" i="0" smtClean="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400" i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 i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400" i="0">
                              <a:latin typeface="Cambria Math" panose="02040503050406030204" pitchFamily="18" charset="0"/>
                            </a:rPr>
                            <m:t>hf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pt-BR" sz="2400" dirty="0" smtClean="0"/>
              </a:p>
              <a:p>
                <a:endParaRPr lang="pt-BR" sz="2400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400">
                              <a:latin typeface="Cambria Math" panose="02040503050406030204" pitchFamily="18" charset="0"/>
                            </a:rPr>
                            <m:t>NPSH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40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pt-BR" sz="240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9,73</m:t>
                      </m:r>
                      <m:r>
                        <a:rPr lang="pt-BR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0,239</m:t>
                      </m:r>
                      <m:r>
                        <a:rPr lang="pt-BR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pt-BR" sz="24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pt-BR" sz="2400" dirty="0"/>
              </a:p>
              <a:p>
                <a:endParaRPr lang="pt-BR" sz="2400" dirty="0"/>
              </a:p>
              <a:p>
                <a:pPr/>
                <a:r>
                  <a:rPr lang="pt-BR" sz="24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NPSH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240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5,49 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mca</m:t>
                    </m:r>
                  </m:oMath>
                </a14:m>
                <a:r>
                  <a:rPr lang="pt-BR" sz="2400" dirty="0" smtClean="0"/>
                  <a:t> </a:t>
                </a:r>
                <a:endParaRPr lang="pt-BR" sz="2400" dirty="0"/>
              </a:p>
            </p:txBody>
          </p:sp>
        </mc:Choice>
        <mc:Fallback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930" y="1914571"/>
                <a:ext cx="4363117" cy="2226635"/>
              </a:xfrm>
              <a:prstGeom prst="rect">
                <a:avLst/>
              </a:prstGeom>
              <a:blipFill rotWithShape="0">
                <a:blip r:embed="rId4"/>
                <a:stretch>
                  <a:fillRect b="-21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ângulo 10"/>
          <p:cNvSpPr/>
          <p:nvPr/>
        </p:nvSpPr>
        <p:spPr>
          <a:xfrm>
            <a:off x="4374584" y="4612245"/>
            <a:ext cx="6953265" cy="95410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Conclusão:</a:t>
            </a:r>
          </a:p>
          <a:p>
            <a:r>
              <a:rPr lang="pt-BR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pt-BR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NPSH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pt-BR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NPSH</a:t>
            </a:r>
            <a:r>
              <a:rPr lang="pt-BR" sz="280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pt-BR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Bomba </a:t>
            </a:r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lang="pt-BR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cavita</a:t>
            </a:r>
            <a:endParaRPr lang="pt-BR" sz="2800" dirty="0">
              <a:solidFill>
                <a:srgbClr val="0000FF"/>
              </a:solidFill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127364" y="240543"/>
            <a:ext cx="3551583" cy="914399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Exemplo 1 </a:t>
            </a:r>
            <a:r>
              <a:rPr lang="pt-BR" sz="3300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(cont.)</a:t>
            </a:r>
            <a:endParaRPr lang="pt-BR" sz="3300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67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21"/>
    </mc:Choice>
    <mc:Fallback xmlns="">
      <p:transition spd="slow" advTm="10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4114" y="1564475"/>
            <a:ext cx="5072786" cy="41735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Verificar se haverá cavitação.</a:t>
            </a:r>
          </a:p>
          <a:p>
            <a:pPr marL="0" indent="0">
              <a:buNone/>
            </a:pPr>
            <a:r>
              <a:rPr lang="pt-BR" dirty="0" smtClean="0"/>
              <a:t>DADOS</a:t>
            </a:r>
            <a:r>
              <a:rPr lang="pt-BR" dirty="0"/>
              <a:t>:</a:t>
            </a:r>
          </a:p>
          <a:p>
            <a:pPr marL="450850" indent="0">
              <a:buNone/>
            </a:pPr>
            <a:r>
              <a:rPr lang="pt-BR" dirty="0" smtClean="0"/>
              <a:t>*</a:t>
            </a:r>
            <a:r>
              <a:rPr lang="pt-BR" dirty="0"/>
              <a:t>Bomba ETANORM 50-160</a:t>
            </a:r>
          </a:p>
          <a:p>
            <a:pPr marL="450850" indent="0">
              <a:buNone/>
            </a:pPr>
            <a:r>
              <a:rPr lang="pt-BR" dirty="0"/>
              <a:t>*Q = 50 m</a:t>
            </a:r>
            <a:r>
              <a:rPr lang="pt-BR" baseline="30000" dirty="0"/>
              <a:t>3</a:t>
            </a:r>
            <a:r>
              <a:rPr lang="pt-BR" dirty="0"/>
              <a:t>/h</a:t>
            </a:r>
          </a:p>
          <a:p>
            <a:pPr marL="450850" indent="0">
              <a:buNone/>
            </a:pPr>
            <a:r>
              <a:rPr lang="pt-BR" dirty="0"/>
              <a:t>*</a:t>
            </a:r>
            <a:r>
              <a:rPr lang="pt-BR" dirty="0" err="1" smtClean="0"/>
              <a:t>hg</a:t>
            </a:r>
            <a:r>
              <a:rPr lang="pt-BR" baseline="-25000" dirty="0" err="1" smtClean="0"/>
              <a:t>s</a:t>
            </a:r>
            <a:r>
              <a:rPr lang="pt-BR" dirty="0" smtClean="0"/>
              <a:t> </a:t>
            </a:r>
            <a:r>
              <a:rPr lang="pt-BR" dirty="0"/>
              <a:t>= 3 m</a:t>
            </a:r>
          </a:p>
          <a:p>
            <a:pPr marL="450850" indent="0">
              <a:buNone/>
            </a:pPr>
            <a:r>
              <a:rPr lang="pt-BR" dirty="0"/>
              <a:t>*</a:t>
            </a:r>
            <a:r>
              <a:rPr lang="pt-BR" dirty="0" smtClean="0"/>
              <a:t>hf</a:t>
            </a:r>
            <a:r>
              <a:rPr lang="pt-BR" baseline="-25000" dirty="0" smtClean="0"/>
              <a:t>s</a:t>
            </a:r>
            <a:r>
              <a:rPr lang="pt-BR" dirty="0" smtClean="0"/>
              <a:t> </a:t>
            </a:r>
            <a:r>
              <a:rPr lang="pt-BR" dirty="0"/>
              <a:t>= 1 </a:t>
            </a:r>
            <a:r>
              <a:rPr lang="pt-BR" dirty="0" smtClean="0"/>
              <a:t>mca</a:t>
            </a:r>
            <a:endParaRPr lang="pt-BR" dirty="0"/>
          </a:p>
          <a:p>
            <a:pPr marL="450850" indent="0">
              <a:buNone/>
            </a:pPr>
            <a:r>
              <a:rPr lang="pt-BR" dirty="0">
                <a:solidFill>
                  <a:srgbClr val="FF0000"/>
                </a:solidFill>
              </a:rPr>
              <a:t>*Água a </a:t>
            </a:r>
            <a:r>
              <a:rPr lang="pt-BR" dirty="0" smtClean="0">
                <a:solidFill>
                  <a:srgbClr val="FF0000"/>
                </a:solidFill>
              </a:rPr>
              <a:t>80</a:t>
            </a:r>
            <a:r>
              <a:rPr lang="pt-BR" baseline="30000" dirty="0" smtClean="0">
                <a:solidFill>
                  <a:srgbClr val="FF0000"/>
                </a:solidFill>
              </a:rPr>
              <a:t>o</a:t>
            </a:r>
            <a:r>
              <a:rPr lang="pt-BR" dirty="0" smtClean="0">
                <a:solidFill>
                  <a:srgbClr val="FF0000"/>
                </a:solidFill>
              </a:rPr>
              <a:t>C </a:t>
            </a:r>
            <a:r>
              <a:rPr lang="pt-BR" dirty="0">
                <a:solidFill>
                  <a:srgbClr val="FF0000"/>
                </a:solidFill>
              </a:rPr>
              <a:t>(hv = 4,831 mca)</a:t>
            </a:r>
          </a:p>
          <a:p>
            <a:pPr marL="450850" indent="0">
              <a:buNone/>
            </a:pPr>
            <a:r>
              <a:rPr lang="pt-BR" dirty="0"/>
              <a:t>*Altitude = 500 </a:t>
            </a:r>
            <a:r>
              <a:rPr lang="pt-BR" dirty="0" smtClean="0"/>
              <a:t>m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755698" y="1737471"/>
            <a:ext cx="5133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Curva Q x NPSH</a:t>
            </a:r>
            <a:r>
              <a:rPr lang="pt-BR" sz="2800" b="1" baseline="-25000" dirty="0" smtClean="0"/>
              <a:t>r</a:t>
            </a:r>
            <a:r>
              <a:rPr lang="pt-BR" sz="2800" dirty="0" smtClean="0"/>
              <a:t>: </a:t>
            </a:r>
            <a:r>
              <a:rPr lang="pt-BR" sz="2800" dirty="0" smtClean="0"/>
              <a:t>NPSH</a:t>
            </a:r>
            <a:r>
              <a:rPr lang="pt-BR" sz="2800" baseline="-25000" dirty="0" smtClean="0"/>
              <a:t>r</a:t>
            </a:r>
            <a:r>
              <a:rPr lang="pt-BR" sz="2800" dirty="0" smtClean="0"/>
              <a:t> = </a:t>
            </a:r>
            <a:r>
              <a:rPr lang="pt-BR" sz="2800" dirty="0"/>
              <a:t>2,5 mca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755698" y="3756601"/>
            <a:ext cx="5133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NPSH</a:t>
            </a:r>
            <a:r>
              <a:rPr lang="pt-BR" sz="2800" baseline="-25000" dirty="0" smtClean="0"/>
              <a:t>d</a:t>
            </a:r>
            <a:r>
              <a:rPr lang="pt-BR" sz="2800" dirty="0" smtClean="0"/>
              <a:t> </a:t>
            </a:r>
            <a:r>
              <a:rPr lang="pt-BR" sz="2800" dirty="0"/>
              <a:t>= 9,73 – 4,831 – 3 – 1</a:t>
            </a:r>
          </a:p>
          <a:p>
            <a:endParaRPr lang="pt-BR" sz="2800" dirty="0"/>
          </a:p>
          <a:p>
            <a:r>
              <a:rPr lang="pt-BR" sz="2800" dirty="0" smtClean="0"/>
              <a:t>NPSH</a:t>
            </a:r>
            <a:r>
              <a:rPr lang="pt-BR" sz="2800" baseline="-25000" dirty="0" smtClean="0"/>
              <a:t>d</a:t>
            </a:r>
            <a:r>
              <a:rPr lang="pt-BR" sz="2800" dirty="0" smtClean="0"/>
              <a:t> </a:t>
            </a:r>
            <a:r>
              <a:rPr lang="pt-BR" sz="2800" dirty="0"/>
              <a:t>= 0,90 </a:t>
            </a:r>
            <a:r>
              <a:rPr lang="pt-BR" sz="2800" dirty="0" smtClean="0"/>
              <a:t>mca</a:t>
            </a:r>
            <a:endParaRPr lang="pt-BR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/>
              <p:cNvSpPr txBox="1"/>
              <p:nvPr/>
            </p:nvSpPr>
            <p:spPr>
              <a:xfrm>
                <a:off x="6898838" y="2676038"/>
                <a:ext cx="4548745" cy="81182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NPSH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b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600" b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26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600" b="0" i="0" smtClean="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2600" b="0" i="0" smtClean="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6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 i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 i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600" b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 i="0">
                              <a:latin typeface="Cambria Math" panose="02040503050406030204" pitchFamily="18" charset="0"/>
                            </a:rPr>
                            <m:t>hf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pt-BR" sz="2600" dirty="0"/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838" y="2676038"/>
                <a:ext cx="4548745" cy="81182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127364" y="240543"/>
            <a:ext cx="3551583" cy="914399"/>
          </a:xfrm>
        </p:spPr>
        <p:txBody>
          <a:bodyPr>
            <a:normAutofit/>
          </a:bodyPr>
          <a:lstStyle/>
          <a:p>
            <a:r>
              <a:rPr lang="pt-BR" sz="4000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Exemplo 2</a:t>
            </a:r>
            <a:endParaRPr lang="pt-BR" sz="4000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935831" y="5468661"/>
            <a:ext cx="6953265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Conclusão:</a:t>
            </a:r>
          </a:p>
          <a:p>
            <a:r>
              <a:rPr lang="pt-B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pt-BR" sz="2800" dirty="0">
                <a:solidFill>
                  <a:srgbClr val="FF0000"/>
                </a:solidFill>
              </a:rPr>
              <a:t>NPSH</a:t>
            </a:r>
            <a:r>
              <a:rPr lang="pt-BR" sz="2800" baseline="-25000" dirty="0">
                <a:solidFill>
                  <a:srgbClr val="FF0000"/>
                </a:solidFill>
              </a:rPr>
              <a:t>d</a:t>
            </a:r>
            <a:r>
              <a:rPr lang="pt-BR" sz="2800" dirty="0">
                <a:solidFill>
                  <a:srgbClr val="FF0000"/>
                </a:solidFill>
              </a:rPr>
              <a:t> &lt; NPSH</a:t>
            </a:r>
            <a:r>
              <a:rPr lang="pt-BR" sz="2800" baseline="-25000" dirty="0">
                <a:solidFill>
                  <a:srgbClr val="FF0000"/>
                </a:solidFill>
              </a:rPr>
              <a:t>r</a:t>
            </a:r>
            <a:r>
              <a:rPr lang="pt-BR" sz="2800" dirty="0">
                <a:solidFill>
                  <a:srgbClr val="FF0000"/>
                </a:solidFill>
              </a:rPr>
              <a:t> </a:t>
            </a:r>
            <a:r>
              <a:rPr lang="pt-BR" sz="2800" dirty="0">
                <a:solidFill>
                  <a:srgbClr val="FF0000"/>
                </a:solidFill>
                <a:sym typeface="Symbol" panose="05050102010706020507" pitchFamily="18" charset="2"/>
              </a:rPr>
              <a:t></a:t>
            </a:r>
            <a:r>
              <a:rPr lang="pt-BR" sz="2800" dirty="0">
                <a:solidFill>
                  <a:srgbClr val="FF0000"/>
                </a:solidFill>
              </a:rPr>
              <a:t> </a:t>
            </a:r>
            <a:r>
              <a:rPr lang="pt-BR" sz="2800" b="1" dirty="0">
                <a:solidFill>
                  <a:srgbClr val="FF0000"/>
                </a:solidFill>
              </a:rPr>
              <a:t>Bomba </a:t>
            </a:r>
            <a:r>
              <a:rPr lang="pt-BR" sz="2800" b="1" dirty="0" smtClean="0">
                <a:solidFill>
                  <a:srgbClr val="FF0000"/>
                </a:solidFill>
              </a:rPr>
              <a:t>cavita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37"/>
    </mc:Choice>
    <mc:Fallback xmlns="">
      <p:transition spd="slow" advTm="8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8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363" y="926566"/>
            <a:ext cx="9977959" cy="908650"/>
          </a:xfrm>
        </p:spPr>
        <p:txBody>
          <a:bodyPr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Considerando os dados do exemplo anterior,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ual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máxima altura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geométrica de sucção máxima para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evitar a cavitação?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127363" y="2047248"/>
                <a:ext cx="5763767" cy="4512577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pt-BR" sz="26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Situação limite:	</a:t>
                </a:r>
                <a:r>
                  <a:rPr lang="pt-B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NPSH</a:t>
                </a:r>
                <a:r>
                  <a:rPr lang="pt-BR" sz="2600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pt-B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t-BR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pt-B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NPSH</a:t>
                </a:r>
                <a:r>
                  <a:rPr lang="pt-BR" sz="2600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pt-B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Sendo assim,</a:t>
                </a:r>
                <a:endParaRPr lang="pt-BR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65113" indent="0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NPSH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pt-BR" sz="260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26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60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pt-BR" sz="2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260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pt-BR" sz="26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lang="pt-BR" sz="2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pt-BR" sz="26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hf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pt-BR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pt-B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Isolando </a:t>
                </a:r>
                <a:r>
                  <a:rPr lang="pt-BR" sz="26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hg</a:t>
                </a:r>
                <a:r>
                  <a:rPr lang="pt-BR" sz="2600" baseline="-25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pt-BR" sz="2600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máx</a:t>
                </a:r>
                <a:r>
                  <a:rPr lang="pt-BR" sz="2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57188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hg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pt-BR" sz="2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pt-BR" sz="260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pt-BR" sz="26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t-BR" sz="26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sz="260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den>
                      </m:f>
                      <m:r>
                        <a:rPr lang="pt-BR" sz="2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260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pt-BR" sz="26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hf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NPSH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pt-BR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57188" indent="0">
                  <a:lnSpc>
                    <a:spcPct val="150000"/>
                  </a:lnSpc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hg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pt-BR" sz="26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pt-BR" sz="260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m:rPr>
                              <m:sty m:val="p"/>
                            </m:rPr>
                            <a:rPr lang="pt-BR" sz="260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pt-BR" sz="26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9,7</m:t>
                      </m:r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pt-BR" sz="2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600" b="0" i="0" smtClean="0">
                          <a:latin typeface="Cambria Math" panose="02040503050406030204" pitchFamily="18" charset="0"/>
                        </a:rPr>
                        <m:t>4,831</m:t>
                      </m:r>
                      <m:r>
                        <a:rPr lang="pt-BR" sz="2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sz="2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2,5</m:t>
                      </m:r>
                    </m:oMath>
                  </m:oMathPara>
                </a14:m>
                <a:endParaRPr lang="pt-BR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600"/>
                  </a:spcBef>
                  <a:buNone/>
                </a:pPr>
                <a:r>
                  <a:rPr lang="pt-BR" sz="26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pt-BR" sz="2600" b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hg</a:t>
                </a:r>
                <a:r>
                  <a:rPr lang="pt-BR" sz="2600" b="1" baseline="-25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pt-BR" sz="2600" b="1" baseline="-25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máx</a:t>
                </a:r>
                <a:r>
                  <a:rPr lang="pt-BR" sz="26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pt-BR" sz="2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1,40 m</a:t>
                </a:r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7363" y="2047248"/>
                <a:ext cx="5763767" cy="4512577"/>
              </a:xfrm>
              <a:blipFill rotWithShape="0">
                <a:blip r:embed="rId3"/>
                <a:stretch>
                  <a:fillRect l="-1905" t="-1081" b="-25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7150437" y="3387034"/>
            <a:ext cx="4450160" cy="8925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endParaRPr lang="pt-BR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pt-B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hg</a:t>
            </a:r>
            <a:r>
              <a:rPr lang="pt-BR" sz="28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BR" sz="28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negativa?</a:t>
            </a:r>
          </a:p>
          <a:p>
            <a:endParaRPr lang="pt-BR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127364" y="161031"/>
            <a:ext cx="9977958" cy="778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Exemplo 3</a:t>
            </a:r>
            <a:endParaRPr lang="pt-BR" sz="4000" baseline="-25000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150437" y="4829936"/>
            <a:ext cx="4450160" cy="954107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542925" indent="-542925"/>
            <a:r>
              <a:rPr lang="pt-BR" sz="2800" dirty="0">
                <a:latin typeface="Calibri" panose="020F0502020204030204" pitchFamily="34" charset="0"/>
                <a:cs typeface="Calibri" panose="020F0502020204030204" pitchFamily="34" charset="0"/>
              </a:rPr>
              <a:t>R.: Adotar uma das soluções alternativas</a:t>
            </a: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4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24"/>
    </mc:Choice>
    <mc:Fallback xmlns="">
      <p:transition spd="slow" advTm="18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7" grpId="0" animBg="1"/>
    </p:bldLst>
  </p:timing>
  <p:extLst mod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1941444" y="148093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60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pt-BR" sz="7600" b="1" dirty="0" smtClean="0">
                <a:solidFill>
                  <a:srgbClr val="0000FF"/>
                </a:solidFill>
              </a:rPr>
              <a:t>OBRIGADO!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2600" dirty="0" smtClean="0"/>
              <a:t>Prof. Fernando Campos Mendonça</a:t>
            </a:r>
          </a:p>
          <a:p>
            <a:pPr marL="0" indent="0" algn="ctr">
              <a:buNone/>
            </a:pPr>
            <a:r>
              <a:rPr lang="pt-BR" sz="2200" dirty="0" smtClean="0"/>
              <a:t>Depto. de Engenharia de Biossistemas - ESALQ/USP</a:t>
            </a:r>
          </a:p>
          <a:p>
            <a:pPr marL="0" indent="0" algn="ctr">
              <a:buNone/>
            </a:pPr>
            <a:r>
              <a:rPr lang="pt-BR" sz="2200" dirty="0" smtClean="0">
                <a:hlinkClick r:id="rId2"/>
              </a:rPr>
              <a:t>fernando.mendonca@usp.br</a:t>
            </a:r>
            <a:r>
              <a:rPr lang="pt-BR" sz="2200" dirty="0" smtClean="0"/>
              <a:t> 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1515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96">
        <p14:window dir="vert"/>
      </p:transition>
    </mc:Choice>
    <mc:Fallback xmlns="">
      <p:transition spd="slow" advTm="51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159027"/>
            <a:ext cx="10515600" cy="1073426"/>
          </a:xfrm>
        </p:spPr>
        <p:txBody>
          <a:bodyPr/>
          <a:lstStyle/>
          <a:p>
            <a:pPr algn="ctr"/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561804" y="1390446"/>
            <a:ext cx="3692144" cy="583095"/>
          </a:xfrm>
        </p:spPr>
        <p:txBody>
          <a:bodyPr/>
          <a:lstStyle/>
          <a:p>
            <a:pPr marL="450850" indent="-450850" algn="just">
              <a:buNone/>
            </a:pPr>
            <a:r>
              <a:rPr lang="pt-BR" dirty="0" smtClean="0"/>
              <a:t>3) Bombas especiais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1054101" y="2131534"/>
                <a:ext cx="2158999" cy="12488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pt-BR" sz="40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101" y="2131534"/>
                <a:ext cx="2158999" cy="124886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897" y="1587500"/>
            <a:ext cx="7566954" cy="491625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159027"/>
            <a:ext cx="10515600" cy="1073426"/>
          </a:xfrm>
        </p:spPr>
        <p:txBody>
          <a:bodyPr/>
          <a:lstStyle/>
          <a:p>
            <a:pPr algn="ctr"/>
            <a:r>
              <a:rPr lang="pt-BR" dirty="0" smtClean="0"/>
              <a:t>CLASSIFICAÇÃO</a:t>
            </a:r>
            <a:endParaRPr lang="pt-BR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561804" y="1390446"/>
            <a:ext cx="3692144" cy="583095"/>
          </a:xfrm>
        </p:spPr>
        <p:txBody>
          <a:bodyPr/>
          <a:lstStyle/>
          <a:p>
            <a:pPr marL="450850" indent="-450850" algn="just">
              <a:buNone/>
            </a:pPr>
            <a:r>
              <a:rPr lang="pt-BR" dirty="0"/>
              <a:t>4</a:t>
            </a:r>
            <a:r>
              <a:rPr lang="pt-BR" dirty="0" smtClean="0"/>
              <a:t>) Bombas cinéticas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3525187" y="1090943"/>
                <a:ext cx="3937775" cy="13431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2</m:t>
                          </m:r>
                          <m:r>
                            <a:rPr lang="pt-BR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pt-BR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pt-BR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pt-BR" sz="40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187" y="1090943"/>
                <a:ext cx="3937775" cy="13431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b="2890"/>
          <a:stretch/>
        </p:blipFill>
        <p:spPr bwMode="auto">
          <a:xfrm>
            <a:off x="977900" y="2521969"/>
            <a:ext cx="4699000" cy="398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12"/>
          <a:stretch/>
        </p:blipFill>
        <p:spPr bwMode="auto">
          <a:xfrm>
            <a:off x="6096001" y="2484931"/>
            <a:ext cx="4593232" cy="401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8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6070" y="2612571"/>
            <a:ext cx="10058400" cy="1218547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BOMBAS CENTRÍFUGAS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99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2200" y="365125"/>
            <a:ext cx="10033000" cy="981075"/>
          </a:xfrm>
        </p:spPr>
        <p:txBody>
          <a:bodyPr/>
          <a:lstStyle/>
          <a:p>
            <a:pPr algn="ctr"/>
            <a:r>
              <a:rPr lang="pt-BR" dirty="0" smtClean="0"/>
              <a:t>BOMBAS CENTRÍFUGAS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986182" y="1549400"/>
            <a:ext cx="4978400" cy="4910736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 smtClean="0">
                <a:cs typeface="Arial" panose="020B0604020202020204" pitchFamily="34" charset="0"/>
              </a:rPr>
              <a:t>1) Definição</a:t>
            </a:r>
            <a:endParaRPr lang="pt-BR" dirty="0">
              <a:cs typeface="Arial" panose="020B0604020202020204" pitchFamily="34" charset="0"/>
            </a:endParaRPr>
          </a:p>
          <a:p>
            <a:pPr marL="177800" indent="-177800" algn="just">
              <a:lnSpc>
                <a:spcPct val="150000"/>
              </a:lnSpc>
              <a:buNone/>
            </a:pPr>
            <a:r>
              <a:rPr lang="pt-BR" dirty="0" smtClean="0">
                <a:cs typeface="Arial" panose="020B0604020202020204" pitchFamily="34" charset="0"/>
              </a:rPr>
              <a:t>“São bombas em </a:t>
            </a:r>
            <a:r>
              <a:rPr lang="pt-BR" dirty="0">
                <a:cs typeface="Arial" panose="020B0604020202020204" pitchFamily="34" charset="0"/>
              </a:rPr>
              <a:t>que o fornecimento da energia hidráulica resulta da ação centrífuga imprimida ao líquido por um rotor</a:t>
            </a:r>
            <a:r>
              <a:rPr lang="pt-BR" dirty="0" smtClean="0">
                <a:cs typeface="Arial" panose="020B0604020202020204" pitchFamily="34" charset="0"/>
              </a:rPr>
              <a:t>”.</a:t>
            </a:r>
            <a:endParaRPr lang="pt-BR" dirty="0">
              <a:cs typeface="Arial" panose="020B0604020202020204" pitchFamily="34" charset="0"/>
            </a:endParaRPr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13" y="1549400"/>
            <a:ext cx="5194022" cy="491073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4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24.3|20.1|1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8|13.4|5.9|2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5|5.3|26.2|2.9|9|8.4|19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|8.1|7.7|9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2.4|17.6|29.9|1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21.1|23.3|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7.2|10.6|24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6.9|13.9|65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4.3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38.1|6.9|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|14.3|29.7|25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2.2|7|3.2|24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8.2|51.1|2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4.5|10|13.3|6.2|4.4|7.3|2.8|32.8|7.5|3.2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3|10.1|4.1|3.7|4|18.6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5.8|7.2|4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6.3|2|4.1|19|5.9|2.6|1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2|13.8|4.3|12.3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|4.4|4.5|14.9|37.3|26.5|8.2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3578</TotalTime>
  <Words>1683</Words>
  <Application>Microsoft Office PowerPoint</Application>
  <PresentationFormat>Widescreen</PresentationFormat>
  <Paragraphs>563</Paragraphs>
  <Slides>58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6" baseType="lpstr">
      <vt:lpstr>Arial</vt:lpstr>
      <vt:lpstr>Arial Black</vt:lpstr>
      <vt:lpstr>Calibri</vt:lpstr>
      <vt:lpstr>Calibri Light</vt:lpstr>
      <vt:lpstr>Cambria Math</vt:lpstr>
      <vt:lpstr>Symbol</vt:lpstr>
      <vt:lpstr>Times New Roman</vt:lpstr>
      <vt:lpstr>Tema do Office</vt:lpstr>
      <vt:lpstr>BOMBAS</vt:lpstr>
      <vt:lpstr>SUMÁRIO</vt:lpstr>
      <vt:lpstr>CONCEITO</vt:lpstr>
      <vt:lpstr>CLASSIFICAÇÃO</vt:lpstr>
      <vt:lpstr>CLASSIFICAÇÃO</vt:lpstr>
      <vt:lpstr>CLASSIFICAÇÃO</vt:lpstr>
      <vt:lpstr>CLASSIFICAÇÃO</vt:lpstr>
      <vt:lpstr>BOMBAS CENTRÍFUGAS</vt:lpstr>
      <vt:lpstr>BOMBAS CENTRÍFUGAS</vt:lpstr>
      <vt:lpstr>Bombas Centrífugas - Classificação</vt:lpstr>
      <vt:lpstr>Bombas Centrífugas - Classificação</vt:lpstr>
      <vt:lpstr>Bombas Centrífugas - Classificação</vt:lpstr>
      <vt:lpstr>Bombas Centrífugas - Classificação</vt:lpstr>
      <vt:lpstr>Bombas Centrífugas - Classificação</vt:lpstr>
      <vt:lpstr>BOMBAS COM MOTOR ELÉTRICO</vt:lpstr>
      <vt:lpstr>Potências e Rendimentos</vt:lpstr>
      <vt:lpstr>Apresentação do PowerPoint</vt:lpstr>
      <vt:lpstr>OBSERVAÇÕES</vt:lpstr>
      <vt:lpstr>Escolha do Motor Elétrico</vt:lpstr>
      <vt:lpstr>Exemplo 1</vt:lpstr>
      <vt:lpstr>Exemplo 1 (cont.)</vt:lpstr>
      <vt:lpstr>Exemplo 1 (cont.)</vt:lpstr>
      <vt:lpstr>BOMBAS CENTRÍFUGAS</vt:lpstr>
      <vt:lpstr>Curvas – Q x Hman  e  Q x Pabs</vt:lpstr>
      <vt:lpstr>OBSERVAÇÃO Partida e parada com o registro fechado</vt:lpstr>
      <vt:lpstr>Escolha de Bombas</vt:lpstr>
      <vt:lpstr>Escolha de Bombas</vt:lpstr>
      <vt:lpstr>Escolha de Bombas</vt:lpstr>
      <vt:lpstr>Escolha de Motores Elétricos</vt:lpstr>
      <vt:lpstr>Exemplo 2</vt:lpstr>
      <vt:lpstr>Exemplo 2 (cont.)</vt:lpstr>
      <vt:lpstr>Exemplo 2 (cont.)</vt:lpstr>
      <vt:lpstr>BOMBAS COM MOTOR A COMBUSTÃO</vt:lpstr>
      <vt:lpstr>Escolha do Motor Diesel</vt:lpstr>
      <vt:lpstr>Exemplo 3</vt:lpstr>
      <vt:lpstr>Exemplo 3 (cont.)</vt:lpstr>
      <vt:lpstr>Exemplo 3 (cont.)</vt:lpstr>
      <vt:lpstr>Apresentação do PowerPoint</vt:lpstr>
      <vt:lpstr>Apresentação do PowerPoint</vt:lpstr>
      <vt:lpstr>Apresentação do PowerPoint</vt:lpstr>
      <vt:lpstr>BOMBAS NPSH e Cavitação</vt:lpstr>
      <vt:lpstr>NPSH e Cavitação</vt:lpstr>
      <vt:lpstr>Cavitação – Visualização Teórica do Fenômeno</vt:lpstr>
      <vt:lpstr>Problema na Prática</vt:lpstr>
      <vt:lpstr>Os 2 valores do NPSH</vt:lpstr>
      <vt:lpstr>Conclusão</vt:lpstr>
      <vt:lpstr>Soluções em casos de Cavitação</vt:lpstr>
      <vt:lpstr>Alternativas para reduzir hgs</vt:lpstr>
      <vt:lpstr>2) Bomba submersível</vt:lpstr>
      <vt:lpstr>3) Bomba sapo</vt:lpstr>
      <vt:lpstr>4) Bomba afogada na ponta da sucção</vt:lpstr>
      <vt:lpstr>5) Bomba com injetor para poços caipiras</vt:lpstr>
      <vt:lpstr>Apresentação do PowerPoint</vt:lpstr>
      <vt:lpstr>Exemplo1</vt:lpstr>
      <vt:lpstr>Exemplo 1 (cont.)</vt:lpstr>
      <vt:lpstr>Exemplo 2</vt:lpstr>
      <vt:lpstr>Considerando os dados do exemplo anterior, qual a máxima altura geométrica de sucção máxima para evitar a cavitação?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ENCANAMENTOS EQUIVALENTES</dc:title>
  <dc:creator>Conta da Microsoft</dc:creator>
  <cp:lastModifiedBy>Conta da Microsoft</cp:lastModifiedBy>
  <cp:revision>127</cp:revision>
  <dcterms:created xsi:type="dcterms:W3CDTF">2020-11-05T01:09:40Z</dcterms:created>
  <dcterms:modified xsi:type="dcterms:W3CDTF">2020-11-23T02:57:03Z</dcterms:modified>
</cp:coreProperties>
</file>