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0"/>
  </p:notesMasterIdLst>
  <p:handoutMasterIdLst>
    <p:handoutMasterId r:id="rId81"/>
  </p:handoutMasterIdLst>
  <p:sldIdLst>
    <p:sldId id="256" r:id="rId2"/>
    <p:sldId id="406" r:id="rId3"/>
    <p:sldId id="407" r:id="rId4"/>
    <p:sldId id="260" r:id="rId5"/>
    <p:sldId id="408" r:id="rId6"/>
    <p:sldId id="265" r:id="rId7"/>
    <p:sldId id="266" r:id="rId8"/>
    <p:sldId id="267" r:id="rId9"/>
    <p:sldId id="268" r:id="rId10"/>
    <p:sldId id="269" r:id="rId11"/>
    <p:sldId id="381" r:id="rId12"/>
    <p:sldId id="270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77" r:id="rId21"/>
    <p:sldId id="27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382" r:id="rId30"/>
    <p:sldId id="279" r:id="rId31"/>
    <p:sldId id="416" r:id="rId32"/>
    <p:sldId id="280" r:id="rId33"/>
    <p:sldId id="417" r:id="rId34"/>
    <p:sldId id="421" r:id="rId35"/>
    <p:sldId id="281" r:id="rId36"/>
    <p:sldId id="418" r:id="rId37"/>
    <p:sldId id="422" r:id="rId38"/>
    <p:sldId id="419" r:id="rId39"/>
    <p:sldId id="420" r:id="rId40"/>
    <p:sldId id="42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424" r:id="rId57"/>
    <p:sldId id="425" r:id="rId58"/>
    <p:sldId id="426" r:id="rId59"/>
    <p:sldId id="427" r:id="rId60"/>
    <p:sldId id="428" r:id="rId61"/>
    <p:sldId id="429" r:id="rId62"/>
    <p:sldId id="299" r:id="rId63"/>
    <p:sldId id="300" r:id="rId64"/>
    <p:sldId id="430" r:id="rId65"/>
    <p:sldId id="301" r:id="rId66"/>
    <p:sldId id="302" r:id="rId67"/>
    <p:sldId id="303" r:id="rId68"/>
    <p:sldId id="304" r:id="rId69"/>
    <p:sldId id="433" r:id="rId70"/>
    <p:sldId id="432" r:id="rId71"/>
    <p:sldId id="497" r:id="rId72"/>
    <p:sldId id="434" r:id="rId73"/>
    <p:sldId id="431" r:id="rId74"/>
    <p:sldId id="305" r:id="rId75"/>
    <p:sldId id="498" r:id="rId76"/>
    <p:sldId id="306" r:id="rId77"/>
    <p:sldId id="499" r:id="rId78"/>
    <p:sldId id="307" r:id="rId79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282"/>
    <a:srgbClr val="3C5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9" autoAdjust="0"/>
    <p:restoredTop sz="89916"/>
  </p:normalViewPr>
  <p:slideViewPr>
    <p:cSldViewPr snapToGrid="0">
      <p:cViewPr varScale="1">
        <p:scale>
          <a:sx n="82" d="100"/>
          <a:sy n="82" d="100"/>
        </p:scale>
        <p:origin x="129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7" d="100"/>
          <a:sy n="147" d="100"/>
        </p:scale>
        <p:origin x="7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B4BB-8891-7D49-AE41-E5F0D56D271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1E3E4-4338-0449-AE9F-53492B10C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30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D004C-27FF-4F4B-88F8-7B0258FCFB61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336B-96D6-534A-BA3E-2C6201375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3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70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6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05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46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6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77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94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4863-A871-BC42-97C3-48AD72464AF8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00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21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93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8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15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08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78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3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9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76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9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66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88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B689-7471-3544-95A8-0E79BAFE203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21F4-D2A4-3946-B3D5-3531F06D7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2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ABC/ABM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5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00661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8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97397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20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56356"/>
              </p:ext>
            </p:extLst>
          </p:nvPr>
        </p:nvGraphicFramePr>
        <p:xfrm>
          <a:off x="1063147" y="3146733"/>
          <a:ext cx="6600416" cy="229616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73267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12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84438"/>
              </p:ext>
            </p:extLst>
          </p:nvPr>
        </p:nvGraphicFramePr>
        <p:xfrm>
          <a:off x="1063147" y="3146733"/>
          <a:ext cx="6600416" cy="229616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3,75 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30122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17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23556"/>
              </p:ext>
            </p:extLst>
          </p:nvPr>
        </p:nvGraphicFramePr>
        <p:xfrm>
          <a:off x="1063147" y="3146733"/>
          <a:ext cx="6600416" cy="229616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3,75 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4,14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1875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60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0362"/>
              </p:ext>
            </p:extLst>
          </p:nvPr>
        </p:nvGraphicFramePr>
        <p:xfrm>
          <a:off x="1063147" y="3146733"/>
          <a:ext cx="6600416" cy="229616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3,75 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4,14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7,89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14,03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10,46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67664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4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78213"/>
              </p:ext>
            </p:extLst>
          </p:nvPr>
        </p:nvGraphicFramePr>
        <p:xfrm>
          <a:off x="1063147" y="3146733"/>
          <a:ext cx="6600416" cy="229616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3,75 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4,14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7,89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14,03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10,46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89833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1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42831"/>
              </p:ext>
            </p:extLst>
          </p:nvPr>
        </p:nvGraphicFramePr>
        <p:xfrm>
          <a:off x="1063147" y="3146733"/>
          <a:ext cx="6600416" cy="229616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3,75 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4,14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7,89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14,03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10,46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2,11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7,97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5,54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83422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6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81212"/>
              </p:ext>
            </p:extLst>
          </p:nvPr>
        </p:nvGraphicFramePr>
        <p:xfrm>
          <a:off x="1063147" y="3146733"/>
          <a:ext cx="6600416" cy="229616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3,75 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4,14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7,89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14,03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10,46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2,11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7,97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5,54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21,1%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6173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56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23239"/>
              </p:ext>
            </p:extLst>
          </p:nvPr>
        </p:nvGraphicFramePr>
        <p:xfrm>
          <a:off x="1063147" y="3146733"/>
          <a:ext cx="6600416" cy="258318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3,75 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4,14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7,89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14,03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10,46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2,11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7,97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5,54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21,1%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17442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74.510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34.771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80.719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190.000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</a:t>
            </a:r>
            <a:r>
              <a:rPr lang="en-US" dirty="0" err="1"/>
              <a:t>ólogo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25" y="4626915"/>
            <a:ext cx="1712426" cy="12329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76" y="2119654"/>
            <a:ext cx="2074788" cy="12738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54" y="2119654"/>
            <a:ext cx="1858650" cy="12236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40" y="2056442"/>
            <a:ext cx="1886831" cy="121731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81" y="4497799"/>
            <a:ext cx="1814823" cy="14911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" y="2036880"/>
            <a:ext cx="1853686" cy="123354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5" y="4300116"/>
            <a:ext cx="1886541" cy="188654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49" y="4221525"/>
            <a:ext cx="2609011" cy="204372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98293" y="3588420"/>
            <a:ext cx="735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 eu </a:t>
            </a:r>
            <a:r>
              <a:rPr lang="pt-BR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ão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estou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falando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de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custos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diretos</a:t>
            </a:r>
            <a:r>
              <a:rPr lang="is-I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…</a:t>
            </a:r>
            <a:endParaRPr lang="pt-B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24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</p:spTree>
    <p:extLst>
      <p:ext uri="{BB962C8B-B14F-4D97-AF65-F5344CB8AC3E}">
        <p14:creationId xmlns:p14="http://schemas.microsoft.com/office/powerpoint/2010/main" val="917056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0441"/>
              </p:ext>
            </p:extLst>
          </p:nvPr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92.400,00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208.000,00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480.400,00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</p:spTree>
    <p:extLst>
      <p:ext uri="{BB962C8B-B14F-4D97-AF65-F5344CB8AC3E}">
        <p14:creationId xmlns:p14="http://schemas.microsoft.com/office/powerpoint/2010/main" val="47341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54484"/>
              </p:ext>
            </p:extLst>
          </p:nvPr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92.400,00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208.000,00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480.400,00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(54.000,00)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(16.800,00)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(109.800,00)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</p:spTree>
    <p:extLst>
      <p:ext uri="{BB962C8B-B14F-4D97-AF65-F5344CB8AC3E}">
        <p14:creationId xmlns:p14="http://schemas.microsoft.com/office/powerpoint/2010/main" val="202771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15558"/>
              </p:ext>
            </p:extLst>
          </p:nvPr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92.400,00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208.000,00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480.400,00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(54.000,00)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(16.800,00)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(109.800,00)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(14.150,00)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(4.200,00)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(9.750,00)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(22.950,00)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</p:spTree>
    <p:extLst>
      <p:ext uri="{BB962C8B-B14F-4D97-AF65-F5344CB8AC3E}">
        <p14:creationId xmlns:p14="http://schemas.microsoft.com/office/powerpoint/2010/main" val="1259575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14806"/>
              </p:ext>
            </p:extLst>
          </p:nvPr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92.400,00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208.000,00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480.400,00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(54.000,00)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(16.800,00)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(109.800,00)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(14.150,00)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(4.200,00)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(9.750,00)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(22.950,00)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(74.509,80)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(34.771,24)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(80.718,95)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(190.000,00)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</p:spTree>
    <p:extLst>
      <p:ext uri="{BB962C8B-B14F-4D97-AF65-F5344CB8AC3E}">
        <p14:creationId xmlns:p14="http://schemas.microsoft.com/office/powerpoint/2010/main" val="1639612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77627"/>
              </p:ext>
            </p:extLst>
          </p:nvPr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92.400,00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208.000,00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480.400,00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(54.000,00)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(16.800,00)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(109.800,00)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(14.150,00)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(4.200,00)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(9.750,00)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(22.950,00)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(74.509,80)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(34.771,24)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(80.718,95)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(190.000,00)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37.990,20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33.478,76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72.031,05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143.500,00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</p:spTree>
    <p:extLst>
      <p:ext uri="{BB962C8B-B14F-4D97-AF65-F5344CB8AC3E}">
        <p14:creationId xmlns:p14="http://schemas.microsoft.com/office/powerpoint/2010/main" val="46175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52776"/>
              </p:ext>
            </p:extLst>
          </p:nvPr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92.400,00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208.000,00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480.400,00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(54.000,00)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(16.800,00)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(109.800,00)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(14.150,00)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(4.200,00)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(9.750,00)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(22.950,00)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(74.509,80)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(34.771,24)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(80.718,95)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(190.000,00)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37.990,20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33.478,76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72.031,05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143.500,00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(50.000,00)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</p:spTree>
    <p:extLst>
      <p:ext uri="{BB962C8B-B14F-4D97-AF65-F5344CB8AC3E}">
        <p14:creationId xmlns:p14="http://schemas.microsoft.com/office/powerpoint/2010/main" val="119641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257883"/>
              </p:ext>
            </p:extLst>
          </p:nvPr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92.400,00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208.000,00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480.400,00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(54.000,00)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(16.800,00)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(109.800,00)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(14.150,00)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(4.200,00)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(9.750,00)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(22.950,00)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(74.509,80)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(34.771,24)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(80.718,95)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(190.000,00)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37.990,20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33.478,76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72.031,05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143.500,00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(50.000,00)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(67.020,00)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5197641" y="5143500"/>
            <a:ext cx="1798721" cy="980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 </a:t>
            </a:r>
            <a:r>
              <a:rPr lang="pt-BR" dirty="0" err="1"/>
              <a:t>comiss</a:t>
            </a:r>
            <a:r>
              <a:rPr lang="en-US" dirty="0" err="1"/>
              <a:t>ões</a:t>
            </a:r>
            <a:r>
              <a:rPr lang="en-US" dirty="0"/>
              <a:t> e </a:t>
            </a:r>
            <a:r>
              <a:rPr lang="en-US" dirty="0" err="1"/>
              <a:t>fretes</a:t>
            </a:r>
            <a:r>
              <a:rPr lang="en-US" dirty="0"/>
              <a:t>!!!!!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853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7708" y="2442623"/>
          <a:ext cx="7649265" cy="3726472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92.400,00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208.000,00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480.400,00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(54.000,00)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(16.800,00)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(109.800,00)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(6.500,00)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(14.150,00)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(4.200,00)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(9.750,00)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(22.950,00)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(74.509,80)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(34.771,24)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(80.718,95)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(190.000,00)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37.990,20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33.478,76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72.031,05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143.500,00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(50.000,00)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(67.020,00)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26.480,00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</p:spTree>
    <p:extLst>
      <p:ext uri="{BB962C8B-B14F-4D97-AF65-F5344CB8AC3E}">
        <p14:creationId xmlns:p14="http://schemas.microsoft.com/office/powerpoint/2010/main" val="58852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Departamentalização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265674" y="1751179"/>
            <a:ext cx="4212000" cy="4212000"/>
          </a:xfrm>
          <a:prstGeom prst="ellipse">
            <a:avLst/>
          </a:prstGeom>
          <a:solidFill>
            <a:schemeClr val="dk1">
              <a:shade val="80000"/>
              <a:alpha val="36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833339" y="2174544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016776" y="1857022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027023" y="2571509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084740" y="3827296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141830" y="4638007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905289" y="4407084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0520" y="3305249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09724" y="3218646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hammer_wrench_800_clr_208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1" y="4694045"/>
            <a:ext cx="587813" cy="574587"/>
          </a:xfrm>
          <a:prstGeom prst="rect">
            <a:avLst/>
          </a:prstGeom>
        </p:spPr>
      </p:pic>
      <p:pic>
        <p:nvPicPr>
          <p:cNvPr id="15" name="Picture 14" descr="helmet_blue_print_tools_800_clr_858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83" y="2857701"/>
            <a:ext cx="859782" cy="698573"/>
          </a:xfrm>
          <a:prstGeom prst="rect">
            <a:avLst/>
          </a:prstGeom>
        </p:spPr>
      </p:pic>
      <p:pic>
        <p:nvPicPr>
          <p:cNvPr id="17" name="Picture 16" descr="lady_scientist_and_microscope_1600_clr_1238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38" y="4867203"/>
            <a:ext cx="567885" cy="757180"/>
          </a:xfrm>
          <a:prstGeom prst="rect">
            <a:avLst/>
          </a:prstGeom>
        </p:spPr>
      </p:pic>
      <p:pic>
        <p:nvPicPr>
          <p:cNvPr id="18" name="Picture 17" descr="oil_rig_PA_500_clr_256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61" y="4030823"/>
            <a:ext cx="944761" cy="663222"/>
          </a:xfrm>
          <a:prstGeom prst="rect">
            <a:avLst/>
          </a:prstGeom>
        </p:spPr>
      </p:pic>
      <p:pic>
        <p:nvPicPr>
          <p:cNvPr id="23" name="Picture 22" descr="world_transportation_shipment_800_clr_968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27" y="3664502"/>
            <a:ext cx="731414" cy="548561"/>
          </a:xfrm>
          <a:prstGeom prst="rect">
            <a:avLst/>
          </a:prstGeom>
        </p:spPr>
      </p:pic>
      <p:pic>
        <p:nvPicPr>
          <p:cNvPr id="24" name="Picture 23" descr="waiting_on_examination_table_anim_300_clr_654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43" y="2414723"/>
            <a:ext cx="588719" cy="698086"/>
          </a:xfrm>
          <a:prstGeom prst="rect">
            <a:avLst/>
          </a:prstGeom>
        </p:spPr>
      </p:pic>
      <p:pic>
        <p:nvPicPr>
          <p:cNvPr id="25" name="Picture 24" descr="business_figure_writing_drafts_at_desk_anim_300_clr_14456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48" y="3527404"/>
            <a:ext cx="623541" cy="623541"/>
          </a:xfrm>
          <a:prstGeom prst="rect">
            <a:avLst/>
          </a:prstGeom>
        </p:spPr>
      </p:pic>
      <p:pic>
        <p:nvPicPr>
          <p:cNvPr id="26" name="Picture 25" descr="figure_looking_observing_500_clr_13769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34" y="2072537"/>
            <a:ext cx="392582" cy="7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</a:t>
            </a:r>
            <a:r>
              <a:rPr lang="en-US" dirty="0" err="1"/>
              <a:t>ólogo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97757"/>
              </p:ext>
            </p:extLst>
          </p:nvPr>
        </p:nvGraphicFramePr>
        <p:xfrm>
          <a:off x="1041208" y="1989056"/>
          <a:ext cx="7386913" cy="2857500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376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Conta Corrente PF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Conta Corrente PJ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Ações de Primeira Instância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Ações no STF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Tornearia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Fresagem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Maquinário Novo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Maquinário Depreciado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Folha de Pagamento PME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Folha de Pagamento Corporação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Impressora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Computador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Alinhamento/Balanceamento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Funilaria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Parto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Traqueostomia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Cursos de Humanas</a:t>
                      </a:r>
                      <a:endParaRPr lang="pt-BR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Cursos de Exatas/Biológicas</a:t>
                      </a:r>
                      <a:endParaRPr lang="pt-BR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187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5724"/>
              </p:ext>
            </p:extLst>
          </p:nvPr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Oval 1"/>
          <p:cNvSpPr/>
          <p:nvPr/>
        </p:nvSpPr>
        <p:spPr>
          <a:xfrm>
            <a:off x="7893934" y="3507129"/>
            <a:ext cx="1203766" cy="578734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510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03190"/>
              </p:ext>
            </p:extLst>
          </p:nvPr>
        </p:nvGraphicFramePr>
        <p:xfrm>
          <a:off x="162425" y="2839451"/>
          <a:ext cx="8716879" cy="158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COMPRAS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Solicitação de Compra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ALMOXARIFADO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21,42%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Requisições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ADM. PROD.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17,85%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23,49%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Tempo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C/C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33,94%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34,89%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55,89%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ACABAMENTO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26,79%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41,62%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44,11%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have Direita 3"/>
          <p:cNvSpPr/>
          <p:nvPr/>
        </p:nvSpPr>
        <p:spPr>
          <a:xfrm rot="16200000">
            <a:off x="5167811" y="-1251040"/>
            <a:ext cx="496056" cy="6926934"/>
          </a:xfrm>
          <a:prstGeom prst="rightBrace">
            <a:avLst>
              <a:gd name="adj1" fmla="val 5497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78503" y="1406751"/>
            <a:ext cx="207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/>
              <a:t>Direcionadores</a:t>
            </a:r>
          </a:p>
        </p:txBody>
      </p:sp>
      <p:sp>
        <p:nvSpPr>
          <p:cNvPr id="6" name="Oval 5"/>
          <p:cNvSpPr/>
          <p:nvPr/>
        </p:nvSpPr>
        <p:spPr>
          <a:xfrm>
            <a:off x="2750434" y="2904072"/>
            <a:ext cx="1203766" cy="175148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7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88813"/>
              </p:ext>
            </p:extLst>
          </p:nvPr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(28.000,00)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5.997,60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4.998,00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9.503,20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7.501,20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484690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14598"/>
              </p:ext>
            </p:extLst>
          </p:nvPr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(28.000,00)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5.997,60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4.998,00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9.503,20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7.501,20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34.347,60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34.848,00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67.103,20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53.701,20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1119700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62425" y="2839451"/>
          <a:ext cx="8716879" cy="158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COMPRAS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Solicitação de Compra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ALMOXARIFADO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21,42%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Requisições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ADM. PROD.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17,85%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23,49%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Tempo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C/C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33,94%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34,89%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55,89%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ACABAMENTO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26,79%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41,62%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44,11%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have Direita 3"/>
          <p:cNvSpPr/>
          <p:nvPr/>
        </p:nvSpPr>
        <p:spPr>
          <a:xfrm rot="16200000">
            <a:off x="5167811" y="-1251040"/>
            <a:ext cx="496056" cy="6926934"/>
          </a:xfrm>
          <a:prstGeom prst="rightBrace">
            <a:avLst>
              <a:gd name="adj1" fmla="val 5497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78503" y="1406751"/>
            <a:ext cx="207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/>
              <a:t>Direcionadores</a:t>
            </a:r>
          </a:p>
        </p:txBody>
      </p:sp>
      <p:sp>
        <p:nvSpPr>
          <p:cNvPr id="6" name="Oval 5"/>
          <p:cNvSpPr/>
          <p:nvPr/>
        </p:nvSpPr>
        <p:spPr>
          <a:xfrm>
            <a:off x="5331207" y="3331193"/>
            <a:ext cx="1203766" cy="1319012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97237"/>
              </p:ext>
            </p:extLst>
          </p:nvPr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(28.000,00)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5.997,60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4.998,00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9.503,20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7.501,20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34.347,60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34.848,00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67.103,20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53.701,20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(34.347,60)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8.068,25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11.983,88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14.295,47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2096191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18284"/>
              </p:ext>
            </p:extLst>
          </p:nvPr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(28.000,00)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5.997,60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4.998,00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9.503,20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7.501,20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34.347,60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34.848,00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67.103,20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53.701,20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(34.347,60)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8.068,25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11.983,88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14.295,47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42.916,25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79.087,08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67.996,67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45226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62425" y="2839451"/>
          <a:ext cx="8716879" cy="158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COMPRAS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Solicitação de Compra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ALMOXARIFADO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21,42%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Requisições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ADM. PROD.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17,85%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23,49%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Tempo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C/C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33,94%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34,89%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55,89%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ACABAMENTO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26,79%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41,62%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44,11%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have Direita 3"/>
          <p:cNvSpPr/>
          <p:nvPr/>
        </p:nvSpPr>
        <p:spPr>
          <a:xfrm rot="16200000">
            <a:off x="5167811" y="-1251040"/>
            <a:ext cx="496056" cy="6926934"/>
          </a:xfrm>
          <a:prstGeom prst="rightBrace">
            <a:avLst>
              <a:gd name="adj1" fmla="val 5497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78503" y="1406751"/>
            <a:ext cx="207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/>
              <a:t>Direcionadores</a:t>
            </a:r>
          </a:p>
        </p:txBody>
      </p:sp>
      <p:sp>
        <p:nvSpPr>
          <p:cNvPr id="6" name="Oval 5"/>
          <p:cNvSpPr/>
          <p:nvPr/>
        </p:nvSpPr>
        <p:spPr>
          <a:xfrm>
            <a:off x="7412670" y="3633201"/>
            <a:ext cx="1021467" cy="1029036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1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66974"/>
              </p:ext>
            </p:extLst>
          </p:nvPr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(28.000,00)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5.997,60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4.998,00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9.503,20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7.501,20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34.347,60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34.848,00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67.103,20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53.701,20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(34.347,60)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8.068,25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11.983,88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14.295,47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42.916,25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79.087,08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67.996,67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(42.916,25)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23.985,89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18.930,36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109613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(28.000,00)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5.997,60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4.998,00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9.503,20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7.501,20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34.347,60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34.848,00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67.103,20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53.701,20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(34.347,60)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8.068,25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11.983,88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14.295,47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42.916,25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79.087,08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67.996,67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(42.916,25)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23.985,89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18.930,36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103.072,97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86.927,03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4" name="Oval 3"/>
          <p:cNvSpPr/>
          <p:nvPr/>
        </p:nvSpPr>
        <p:spPr>
          <a:xfrm>
            <a:off x="5602146" y="5521124"/>
            <a:ext cx="2558006" cy="578734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xplosão 2 5"/>
          <p:cNvSpPr/>
          <p:nvPr/>
        </p:nvSpPr>
        <p:spPr>
          <a:xfrm>
            <a:off x="857840" y="786282"/>
            <a:ext cx="7088956" cy="4734841"/>
          </a:xfrm>
          <a:prstGeom prst="irregularSeal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Mas como alocar os custos dos </a:t>
            </a:r>
            <a:r>
              <a:rPr lang="pt-BR" sz="2800" dirty="0" err="1"/>
              <a:t>deptos</a:t>
            </a:r>
            <a:r>
              <a:rPr lang="pt-BR" sz="2800" dirty="0"/>
              <a:t>. produção aos produtos?</a:t>
            </a:r>
          </a:p>
        </p:txBody>
      </p:sp>
    </p:spTree>
    <p:extLst>
      <p:ext uri="{BB962C8B-B14F-4D97-AF65-F5344CB8AC3E}">
        <p14:creationId xmlns:p14="http://schemas.microsoft.com/office/powerpoint/2010/main" val="3786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Relembrando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3963" y="1825625"/>
            <a:ext cx="7920037" cy="4395788"/>
          </a:xfrm>
        </p:spPr>
        <p:txBody>
          <a:bodyPr>
            <a:normAutofit/>
          </a:bodyPr>
          <a:lstStyle/>
          <a:p>
            <a:r>
              <a:rPr lang="pt-BR" dirty="0"/>
              <a:t>O que é o custeio por departamentalização?</a:t>
            </a:r>
          </a:p>
          <a:p>
            <a:r>
              <a:rPr lang="pt-BR" dirty="0"/>
              <a:t>E o que o BC tem a ver com isso?</a:t>
            </a:r>
          </a:p>
          <a:p>
            <a:endParaRPr lang="pt-BR" dirty="0"/>
          </a:p>
          <a:p>
            <a:r>
              <a:rPr lang="pt-BR" dirty="0"/>
              <a:t>O ABC pode se diferenciar de três maneiras: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Alocação de CIP’s com base em relações causais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Alguns custos de produção podem ser excluídos dos custos de produto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Detalhamento de processos</a:t>
            </a:r>
          </a:p>
        </p:txBody>
      </p:sp>
    </p:spTree>
    <p:extLst>
      <p:ext uri="{BB962C8B-B14F-4D97-AF65-F5344CB8AC3E}">
        <p14:creationId xmlns:p14="http://schemas.microsoft.com/office/powerpoint/2010/main" val="763987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(28.000,00)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5.997,60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4.998,00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9.503,20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7.501,20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34.347,60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34.848,00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67.103,20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53.701,20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(34.347,60)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8.068,25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11.983,88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14.295,47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42.916,25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79.087,08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67.996,67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(42.916,25)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23.985,89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18.930,36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103.072,97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86.927,03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4" name="Oval 3"/>
          <p:cNvSpPr/>
          <p:nvPr/>
        </p:nvSpPr>
        <p:spPr>
          <a:xfrm>
            <a:off x="5602146" y="5521124"/>
            <a:ext cx="2558006" cy="578734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xplosão 2 6"/>
          <p:cNvSpPr/>
          <p:nvPr/>
        </p:nvSpPr>
        <p:spPr>
          <a:xfrm>
            <a:off x="857840" y="786282"/>
            <a:ext cx="7088956" cy="4734841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Usaremos o tempo de </a:t>
            </a:r>
            <a:r>
              <a:rPr lang="pt-BR" sz="2800" dirty="0" err="1">
                <a:solidFill>
                  <a:schemeClr val="tx1"/>
                </a:solidFill>
              </a:rPr>
              <a:t>produ</a:t>
            </a:r>
            <a:r>
              <a:rPr lang="en-US" sz="2800" dirty="0" err="1">
                <a:solidFill>
                  <a:schemeClr val="tx1"/>
                </a:solidFill>
              </a:rPr>
              <a:t>ção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(em horas) dos produtos nos departamentos***</a:t>
            </a:r>
          </a:p>
        </p:txBody>
      </p:sp>
    </p:spTree>
    <p:extLst>
      <p:ext uri="{BB962C8B-B14F-4D97-AF65-F5344CB8AC3E}">
        <p14:creationId xmlns:p14="http://schemas.microsoft.com/office/powerpoint/2010/main" val="3453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369000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890074" y="3543074"/>
          <a:ext cx="6138936" cy="621901"/>
        </p:xfrm>
        <a:graphic>
          <a:graphicData uri="http://schemas.openxmlformats.org/drawingml/2006/table">
            <a:tbl>
              <a:tblPr/>
              <a:tblGrid>
                <a:gridCol w="238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</a:t>
                      </a:r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 </a:t>
                      </a:r>
                    </a:p>
                    <a:p>
                      <a:pPr algn="ctr" fontAlgn="b"/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Produção</a:t>
                      </a:r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4.200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13.000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962641" y="2185380"/>
            <a:ext cx="3975487" cy="310951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194927" y="3646535"/>
            <a:ext cx="3975487" cy="425844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em Curva 9"/>
          <p:cNvCxnSpPr>
            <a:stCxn id="7" idx="0"/>
            <a:endCxn id="6" idx="4"/>
          </p:cNvCxnSpPr>
          <p:nvPr/>
        </p:nvCxnSpPr>
        <p:spPr>
          <a:xfrm rot="16200000" flipV="1">
            <a:off x="4991426" y="2455290"/>
            <a:ext cx="1150204" cy="123228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60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890074" y="3543074"/>
          <a:ext cx="6138936" cy="621901"/>
        </p:xfrm>
        <a:graphic>
          <a:graphicData uri="http://schemas.openxmlformats.org/drawingml/2006/table">
            <a:tbl>
              <a:tblPr/>
              <a:tblGrid>
                <a:gridCol w="238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</a:t>
                      </a:r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 </a:t>
                      </a:r>
                    </a:p>
                    <a:p>
                      <a:pPr algn="ctr" fontAlgn="b"/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Produção</a:t>
                      </a:r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4.200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13.000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82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890074" y="3543074"/>
          <a:ext cx="6138936" cy="621901"/>
        </p:xfrm>
        <a:graphic>
          <a:graphicData uri="http://schemas.openxmlformats.org/drawingml/2006/table">
            <a:tbl>
              <a:tblPr/>
              <a:tblGrid>
                <a:gridCol w="238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</a:t>
                      </a:r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 </a:t>
                      </a:r>
                    </a:p>
                    <a:p>
                      <a:pPr algn="ctr" fontAlgn="b"/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Produção</a:t>
                      </a:r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4.200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13.000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962641" y="2496464"/>
            <a:ext cx="3975487" cy="310951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194927" y="3646535"/>
            <a:ext cx="3975487" cy="425844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em Curva 9"/>
          <p:cNvCxnSpPr>
            <a:stCxn id="7" idx="0"/>
            <a:endCxn id="6" idx="4"/>
          </p:cNvCxnSpPr>
          <p:nvPr/>
        </p:nvCxnSpPr>
        <p:spPr>
          <a:xfrm rot="16200000" flipV="1">
            <a:off x="5146968" y="2610832"/>
            <a:ext cx="839120" cy="123228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95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9.120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890074" y="3543074"/>
          <a:ext cx="6138936" cy="621901"/>
        </p:xfrm>
        <a:graphic>
          <a:graphicData uri="http://schemas.openxmlformats.org/drawingml/2006/table">
            <a:tbl>
              <a:tblPr/>
              <a:tblGrid>
                <a:gridCol w="238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</a:t>
                      </a:r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 </a:t>
                      </a:r>
                    </a:p>
                    <a:p>
                      <a:pPr algn="ctr" fontAlgn="b"/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Produção</a:t>
                      </a:r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4.200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13.000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566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9.120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240625" y="2970493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33791"/>
              </p:ext>
            </p:extLst>
          </p:nvPr>
        </p:nvGraphicFramePr>
        <p:xfrm>
          <a:off x="1065666" y="3375192"/>
          <a:ext cx="7418389" cy="1423880"/>
        </p:xfrm>
        <a:graphic>
          <a:graphicData uri="http://schemas.openxmlformats.org/drawingml/2006/table">
            <a:tbl>
              <a:tblPr/>
              <a:tblGrid>
                <a:gridCol w="300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98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x-none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Deptos. Producao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Nº Horas Produtivas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($/hr)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8454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9.120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240625" y="2970493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7281"/>
              </p:ext>
            </p:extLst>
          </p:nvPr>
        </p:nvGraphicFramePr>
        <p:xfrm>
          <a:off x="1065666" y="3375192"/>
          <a:ext cx="7418389" cy="1423880"/>
        </p:xfrm>
        <a:graphic>
          <a:graphicData uri="http://schemas.openxmlformats.org/drawingml/2006/table">
            <a:tbl>
              <a:tblPr/>
              <a:tblGrid>
                <a:gridCol w="300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98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x-none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Deptos. Producao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103.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072,97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86.927,03</a:t>
                      </a:r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190.000,00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Nº Horas Produtivas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18.740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9.120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($/hr)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sp>
        <p:nvSpPr>
          <p:cNvPr id="7" name="Oval 6"/>
          <p:cNvSpPr/>
          <p:nvPr/>
        </p:nvSpPr>
        <p:spPr>
          <a:xfrm>
            <a:off x="7091511" y="2149618"/>
            <a:ext cx="1335982" cy="687849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4297187" y="4223515"/>
            <a:ext cx="1028959" cy="301351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5777195" y="4232942"/>
            <a:ext cx="1028959" cy="301351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stCxn id="7" idx="3"/>
            <a:endCxn id="9" idx="7"/>
          </p:cNvCxnSpPr>
          <p:nvPr/>
        </p:nvCxnSpPr>
        <p:spPr>
          <a:xfrm flipH="1">
            <a:off x="5175458" y="2736734"/>
            <a:ext cx="2111703" cy="1530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7" idx="3"/>
            <a:endCxn id="10" idx="0"/>
          </p:cNvCxnSpPr>
          <p:nvPr/>
        </p:nvCxnSpPr>
        <p:spPr>
          <a:xfrm flipH="1">
            <a:off x="6291675" y="2736734"/>
            <a:ext cx="995486" cy="1496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9.120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240625" y="2970493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08336"/>
              </p:ext>
            </p:extLst>
          </p:nvPr>
        </p:nvGraphicFramePr>
        <p:xfrm>
          <a:off x="1065666" y="3375192"/>
          <a:ext cx="7418389" cy="1423880"/>
        </p:xfrm>
        <a:graphic>
          <a:graphicData uri="http://schemas.openxmlformats.org/drawingml/2006/table">
            <a:tbl>
              <a:tblPr/>
              <a:tblGrid>
                <a:gridCol w="300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98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x-none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Deptos. Producao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103.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072,97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86.927,03</a:t>
                      </a:r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190.000,00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Nº Horas Produtivas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18.740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9.120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($/hr)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5,50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9,5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726427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18568"/>
              </p:ext>
            </p:extLst>
          </p:nvPr>
        </p:nvGraphicFramePr>
        <p:xfrm>
          <a:off x="108597" y="862013"/>
          <a:ext cx="8958481" cy="5802054"/>
        </p:xfrm>
        <a:graphic>
          <a:graphicData uri="http://schemas.openxmlformats.org/drawingml/2006/table">
            <a:tbl>
              <a:tblPr/>
              <a:tblGrid>
                <a:gridCol w="246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Suporte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Compras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Almox.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Adm.Prod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Acab.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Aluguel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EE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Salários Supervisão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MOI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Depreciação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9.500,00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Materiais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Seguros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4.900,00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4.700,00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28.350,00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29.850,00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57.600,00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46.200,00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190.000,00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Compras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(28.000,00)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5.997,60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4.998,00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9.503,20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7.501,20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34.347,60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34.848,00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67.103,20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53.701,20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Almoxarifado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(34.347,60)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8.068,25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11.983,88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14.295,47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Subtotal 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42.916,25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79.087,08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67.996,67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Rateio Adm.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(42.916,25)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23.985,89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18.930,36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Total Deptos. Produção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103.072,97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86.927,03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190.000,00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Nº Horas Produtivas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18.740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CIP/</a:t>
                      </a:r>
                      <a:r>
                        <a:rPr lang="pt-BR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hr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5,50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9,53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5400000">
            <a:off x="4476852" y="-1988587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62185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Activity-Based</a:t>
            </a:r>
            <a:r>
              <a:rPr lang="pt-BR" dirty="0"/>
              <a:t> </a:t>
            </a:r>
            <a:r>
              <a:rPr lang="pt-BR" dirty="0" err="1"/>
              <a:t>Costing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" y="3121460"/>
            <a:ext cx="1252621" cy="8467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9" y="4206907"/>
            <a:ext cx="1133455" cy="9970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23" y="5422698"/>
            <a:ext cx="820820" cy="5244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3" y="2154365"/>
            <a:ext cx="837623" cy="6920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53" y="1892114"/>
            <a:ext cx="1197807" cy="4149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57" y="2738811"/>
            <a:ext cx="872403" cy="8159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5" y="4595300"/>
            <a:ext cx="938561" cy="45461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20" y="1778060"/>
            <a:ext cx="1004184" cy="52520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91" y="3544846"/>
            <a:ext cx="1141743" cy="66206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61" y="3821799"/>
            <a:ext cx="1130967" cy="54738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26" y="2661464"/>
            <a:ext cx="887056" cy="48534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21" y="3041966"/>
            <a:ext cx="1046539" cy="60047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13" y="2303261"/>
            <a:ext cx="1385253" cy="52210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21" y="5231452"/>
            <a:ext cx="1546058" cy="10585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60" y="4504704"/>
            <a:ext cx="1943101" cy="1090422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253116" y="3283236"/>
            <a:ext cx="1905330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pt-BR" sz="2800">
                <a:effectLst>
                  <a:glow rad="127000">
                    <a:srgbClr val="FF0000">
                      <a:alpha val="49000"/>
                    </a:srgbClr>
                  </a:glow>
                </a:effectLst>
              </a:rPr>
              <a:t>ATIVIDADES</a:t>
            </a:r>
          </a:p>
        </p:txBody>
      </p:sp>
    </p:spTree>
    <p:extLst>
      <p:ext uri="{BB962C8B-B14F-4D97-AF65-F5344CB8AC3E}">
        <p14:creationId xmlns:p14="http://schemas.microsoft.com/office/powerpoint/2010/main" val="19078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9.120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30272"/>
              </p:ext>
            </p:extLst>
          </p:nvPr>
        </p:nvGraphicFramePr>
        <p:xfrm>
          <a:off x="1065666" y="5364957"/>
          <a:ext cx="6299428" cy="1148080"/>
        </p:xfrm>
        <a:graphic>
          <a:graphicData uri="http://schemas.openxmlformats.org/drawingml/2006/table">
            <a:tbl>
              <a:tblPr/>
              <a:tblGrid>
                <a:gridCol w="201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unit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ário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240625" y="2970493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95"/>
              </p:ext>
            </p:extLst>
          </p:nvPr>
        </p:nvGraphicFramePr>
        <p:xfrm>
          <a:off x="1065666" y="3375192"/>
          <a:ext cx="7418389" cy="1423880"/>
        </p:xfrm>
        <a:graphic>
          <a:graphicData uri="http://schemas.openxmlformats.org/drawingml/2006/table">
            <a:tbl>
              <a:tblPr/>
              <a:tblGrid>
                <a:gridCol w="300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98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x-none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Deptos. Producao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103.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072,97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86.927,03</a:t>
                      </a:r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190.000,00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Nº Horas Produtivas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18.740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9.120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CIF ($/hr)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5,50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9,5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4240625" y="4990551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315647" y="2112994"/>
            <a:ext cx="503999" cy="503999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rgbClr val="35436A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585649" y="4437160"/>
            <a:ext cx="503999" cy="503999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rgbClr val="35436A"/>
              </a:solidFill>
            </a:endParaRPr>
          </a:p>
        </p:txBody>
      </p:sp>
      <p:cxnSp>
        <p:nvCxnSpPr>
          <p:cNvPr id="17" name="Curved Connector 18"/>
          <p:cNvCxnSpPr/>
          <p:nvPr/>
        </p:nvCxnSpPr>
        <p:spPr>
          <a:xfrm rot="16200000" flipH="1">
            <a:off x="3040565" y="3144075"/>
            <a:ext cx="2072167" cy="1018002"/>
          </a:xfrm>
          <a:prstGeom prst="curved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6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9.120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5666" y="5364957"/>
          <a:ext cx="6299428" cy="1148080"/>
        </p:xfrm>
        <a:graphic>
          <a:graphicData uri="http://schemas.openxmlformats.org/drawingml/2006/table">
            <a:tbl>
              <a:tblPr/>
              <a:tblGrid>
                <a:gridCol w="201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1,65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unit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ário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240625" y="2970493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00287"/>
              </p:ext>
            </p:extLst>
          </p:nvPr>
        </p:nvGraphicFramePr>
        <p:xfrm>
          <a:off x="1065666" y="3375192"/>
          <a:ext cx="7418389" cy="1423880"/>
        </p:xfrm>
        <a:graphic>
          <a:graphicData uri="http://schemas.openxmlformats.org/drawingml/2006/table">
            <a:tbl>
              <a:tblPr/>
              <a:tblGrid>
                <a:gridCol w="300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98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x-none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Deptos. Producao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103.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072,97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86.927,03</a:t>
                      </a:r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190.000,00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Nº Horas Produtivas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18.740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9.120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CIF ($/hr)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5,50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9,5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4240625" y="4990551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315647" y="2112994"/>
            <a:ext cx="503999" cy="503999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rgbClr val="35436A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585649" y="4437160"/>
            <a:ext cx="503999" cy="503999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rgbClr val="35436A"/>
              </a:solidFill>
            </a:endParaRPr>
          </a:p>
        </p:txBody>
      </p:sp>
      <p:cxnSp>
        <p:nvCxnSpPr>
          <p:cNvPr id="18" name="Curved Connector 13"/>
          <p:cNvCxnSpPr/>
          <p:nvPr/>
        </p:nvCxnSpPr>
        <p:spPr>
          <a:xfrm rot="5400000">
            <a:off x="3968189" y="4947845"/>
            <a:ext cx="876147" cy="862774"/>
          </a:xfrm>
          <a:prstGeom prst="curved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urved Connector 18"/>
          <p:cNvCxnSpPr/>
          <p:nvPr/>
        </p:nvCxnSpPr>
        <p:spPr>
          <a:xfrm rot="16200000" flipH="1">
            <a:off x="3040565" y="3144075"/>
            <a:ext cx="2072167" cy="1018002"/>
          </a:xfrm>
          <a:prstGeom prst="curved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15"/>
          <p:cNvSpPr/>
          <p:nvPr/>
        </p:nvSpPr>
        <p:spPr>
          <a:xfrm>
            <a:off x="3443112" y="5707944"/>
            <a:ext cx="531763" cy="218723"/>
          </a:xfrm>
          <a:prstGeom prst="rect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rgbClr val="354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1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9.120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5666" y="5364957"/>
          <a:ext cx="6299428" cy="1148080"/>
        </p:xfrm>
        <a:graphic>
          <a:graphicData uri="http://schemas.openxmlformats.org/drawingml/2006/table">
            <a:tbl>
              <a:tblPr/>
              <a:tblGrid>
                <a:gridCol w="201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1,65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1,43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unit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ário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240625" y="2970493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04104"/>
              </p:ext>
            </p:extLst>
          </p:nvPr>
        </p:nvGraphicFramePr>
        <p:xfrm>
          <a:off x="1065666" y="3375192"/>
          <a:ext cx="7418389" cy="1423880"/>
        </p:xfrm>
        <a:graphic>
          <a:graphicData uri="http://schemas.openxmlformats.org/drawingml/2006/table">
            <a:tbl>
              <a:tblPr/>
              <a:tblGrid>
                <a:gridCol w="300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98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x-none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Deptos. Producao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103.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072,97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86.927,03</a:t>
                      </a:r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190.000,00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Nº Horas Produtivas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18.740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9.120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CIF ($/hr)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5,50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9,5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4240625" y="4990551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315647" y="2376947"/>
            <a:ext cx="503999" cy="503999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rgbClr val="35436A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65085" y="4437160"/>
            <a:ext cx="503999" cy="503999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rgbClr val="35436A"/>
              </a:solidFill>
            </a:endParaRPr>
          </a:p>
        </p:txBody>
      </p:sp>
      <p:cxnSp>
        <p:nvCxnSpPr>
          <p:cNvPr id="23" name="Curved Connector 22"/>
          <p:cNvCxnSpPr>
            <a:stCxn id="9" idx="4"/>
            <a:endCxn id="22" idx="2"/>
          </p:cNvCxnSpPr>
          <p:nvPr/>
        </p:nvCxnSpPr>
        <p:spPr>
          <a:xfrm rot="16200000" flipH="1">
            <a:off x="3912259" y="2536334"/>
            <a:ext cx="1808214" cy="2497438"/>
          </a:xfrm>
          <a:prstGeom prst="curved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43112" y="5997222"/>
            <a:ext cx="531763" cy="218723"/>
          </a:xfrm>
          <a:prstGeom prst="rect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rgbClr val="35436A"/>
              </a:solidFill>
            </a:endParaRPr>
          </a:p>
        </p:txBody>
      </p:sp>
      <p:cxnSp>
        <p:nvCxnSpPr>
          <p:cNvPr id="21" name="Curved Connector 20"/>
          <p:cNvCxnSpPr>
            <a:stCxn id="22" idx="4"/>
            <a:endCxn id="20" idx="3"/>
          </p:cNvCxnSpPr>
          <p:nvPr/>
        </p:nvCxnSpPr>
        <p:spPr>
          <a:xfrm rot="5400000">
            <a:off x="4563268" y="4352766"/>
            <a:ext cx="1165425" cy="2342210"/>
          </a:xfrm>
          <a:prstGeom prst="curved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5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5666" y="1353331"/>
          <a:ext cx="7428221" cy="1422001"/>
        </p:xfrm>
        <a:graphic>
          <a:graphicData uri="http://schemas.openxmlformats.org/drawingml/2006/table">
            <a:tbl>
              <a:tblPr/>
              <a:tblGrid>
                <a:gridCol w="18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Produção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(Volume)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18.740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9.120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5666" y="5364957"/>
          <a:ext cx="6299428" cy="1148080"/>
        </p:xfrm>
        <a:graphic>
          <a:graphicData uri="http://schemas.openxmlformats.org/drawingml/2006/table">
            <a:tbl>
              <a:tblPr/>
              <a:tblGrid>
                <a:gridCol w="201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1,65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3,85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4,40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1,43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5,72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2,86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unit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ário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9,57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7,26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240625" y="2970493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24269"/>
              </p:ext>
            </p:extLst>
          </p:nvPr>
        </p:nvGraphicFramePr>
        <p:xfrm>
          <a:off x="1065666" y="3375192"/>
          <a:ext cx="7418389" cy="1423880"/>
        </p:xfrm>
        <a:graphic>
          <a:graphicData uri="http://schemas.openxmlformats.org/drawingml/2006/table">
            <a:tbl>
              <a:tblPr/>
              <a:tblGrid>
                <a:gridCol w="300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98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x-none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Corte/Costura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Acabamento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Deptos. Producao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103.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072,97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86.927,03</a:t>
                      </a:r>
                      <a:endParaRPr lang="x-non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190.000,00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Nº Horas Produtivas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18.740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9.120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CIF ($/hr)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5,50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9,5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</a:t>
                      </a:r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8960" marR="8960" marT="896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4240625" y="4990551"/>
            <a:ext cx="880680" cy="227039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953092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8674" y="2512966"/>
          <a:ext cx="7926429" cy="3027680"/>
        </p:xfrm>
        <a:graphic>
          <a:graphicData uri="http://schemas.openxmlformats.org/drawingml/2006/table">
            <a:tbl>
              <a:tblPr/>
              <a:tblGrid>
                <a:gridCol w="270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540183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15451"/>
              </p:ext>
            </p:extLst>
          </p:nvPr>
        </p:nvGraphicFramePr>
        <p:xfrm>
          <a:off x="1078674" y="2512966"/>
          <a:ext cx="7926429" cy="3027680"/>
        </p:xfrm>
        <a:graphic>
          <a:graphicData uri="http://schemas.openxmlformats.org/drawingml/2006/table">
            <a:tbl>
              <a:tblPr/>
              <a:tblGrid>
                <a:gridCol w="270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446826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08701"/>
              </p:ext>
            </p:extLst>
          </p:nvPr>
        </p:nvGraphicFramePr>
        <p:xfrm>
          <a:off x="1078674" y="2512966"/>
          <a:ext cx="7926429" cy="3027680"/>
        </p:xfrm>
        <a:graphic>
          <a:graphicData uri="http://schemas.openxmlformats.org/drawingml/2006/table">
            <a:tbl>
              <a:tblPr/>
              <a:tblGrid>
                <a:gridCol w="270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675185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31279"/>
              </p:ext>
            </p:extLst>
          </p:nvPr>
        </p:nvGraphicFramePr>
        <p:xfrm>
          <a:off x="1078674" y="2512966"/>
          <a:ext cx="7926429" cy="3027680"/>
        </p:xfrm>
        <a:graphic>
          <a:graphicData uri="http://schemas.openxmlformats.org/drawingml/2006/table">
            <a:tbl>
              <a:tblPr/>
              <a:tblGrid>
                <a:gridCol w="270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8986004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9048"/>
              </p:ext>
            </p:extLst>
          </p:nvPr>
        </p:nvGraphicFramePr>
        <p:xfrm>
          <a:off x="1078674" y="2512966"/>
          <a:ext cx="7926429" cy="3027680"/>
        </p:xfrm>
        <a:graphic>
          <a:graphicData uri="http://schemas.openxmlformats.org/drawingml/2006/table">
            <a:tbl>
              <a:tblPr/>
              <a:tblGrid>
                <a:gridCol w="270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9527915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86157"/>
              </p:ext>
            </p:extLst>
          </p:nvPr>
        </p:nvGraphicFramePr>
        <p:xfrm>
          <a:off x="1078674" y="2512966"/>
          <a:ext cx="7926429" cy="3027680"/>
        </p:xfrm>
        <a:graphic>
          <a:graphicData uri="http://schemas.openxmlformats.org/drawingml/2006/table">
            <a:tbl>
              <a:tblPr/>
              <a:tblGrid>
                <a:gridCol w="270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51316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Comparando...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3963" y="1825625"/>
            <a:ext cx="7920037" cy="4395788"/>
          </a:xfrm>
        </p:spPr>
        <p:txBody>
          <a:bodyPr>
            <a:normAutofit/>
          </a:bodyPr>
          <a:lstStyle/>
          <a:p>
            <a:r>
              <a:rPr lang="pt-BR" dirty="0"/>
              <a:t>Vamos ver uma exemplo comparando três modelos de custeio</a:t>
            </a:r>
          </a:p>
          <a:p>
            <a:pPr lvl="1"/>
            <a:r>
              <a:rPr lang="pt-BR" dirty="0"/>
              <a:t>Absorção</a:t>
            </a:r>
          </a:p>
          <a:p>
            <a:pPr lvl="1"/>
            <a:r>
              <a:rPr lang="pt-BR" dirty="0"/>
              <a:t>Absorção com departamentalização</a:t>
            </a:r>
          </a:p>
          <a:p>
            <a:pPr lvl="1"/>
            <a:r>
              <a:rPr lang="pt-BR" dirty="0"/>
              <a:t>ABC</a:t>
            </a:r>
          </a:p>
          <a:p>
            <a:pPr lvl="1"/>
            <a:endParaRPr lang="pt-BR" dirty="0"/>
          </a:p>
          <a:p>
            <a:r>
              <a:rPr lang="pt-BR" dirty="0"/>
              <a:t>O enunciado está na apostila... Vamos usar um exemplo da manufatura para facilitar a visualização</a:t>
            </a:r>
          </a:p>
        </p:txBody>
      </p:sp>
    </p:spTree>
    <p:extLst>
      <p:ext uri="{BB962C8B-B14F-4D97-AF65-F5344CB8AC3E}">
        <p14:creationId xmlns:p14="http://schemas.microsoft.com/office/powerpoint/2010/main" val="17171724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28346"/>
              </p:ext>
            </p:extLst>
          </p:nvPr>
        </p:nvGraphicFramePr>
        <p:xfrm>
          <a:off x="1078674" y="2512966"/>
          <a:ext cx="7926429" cy="3027680"/>
        </p:xfrm>
        <a:graphic>
          <a:graphicData uri="http://schemas.openxmlformats.org/drawingml/2006/table">
            <a:tbl>
              <a:tblPr/>
              <a:tblGrid>
                <a:gridCol w="270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771681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8674" y="2512966"/>
          <a:ext cx="7926429" cy="3027680"/>
        </p:xfrm>
        <a:graphic>
          <a:graphicData uri="http://schemas.openxmlformats.org/drawingml/2006/table">
            <a:tbl>
              <a:tblPr/>
              <a:tblGrid>
                <a:gridCol w="270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Indireto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  <a:r>
                        <a:rPr lang="pt-BR" sz="2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Unitário</a:t>
                      </a:r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20262045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1195" y="1598153"/>
          <a:ext cx="7649265" cy="3730861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8508437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1195" y="1598153"/>
          <a:ext cx="7649265" cy="3730861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180.000,00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92.400,00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208.000,00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480.400,00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(54.000,00)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(16.800,00)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(39.000,00)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(109.800,00)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(4.500,00)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(3.150,00)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(6.500,00)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(14.150,00)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(9.000,00)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(4.200,00)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(9.750,00)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(22.950,00)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(55.436,41)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(40.198,49)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(94.365,10)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(190.000,00)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57.063,59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28.051,51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58.384,90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143.500,00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(50.000,00)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(67.020,00)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26.480,00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4507" y="1570469"/>
            <a:ext cx="716859" cy="4832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DEPARTAMENTALIZAÇÃO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367462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1223963" y="1825625"/>
            <a:ext cx="7920037" cy="4395788"/>
          </a:xfrm>
        </p:spPr>
        <p:txBody>
          <a:bodyPr/>
          <a:lstStyle/>
          <a:p>
            <a:r>
              <a:rPr lang="pt-BR" dirty="0"/>
              <a:t>O </a:t>
            </a:r>
            <a:r>
              <a:rPr lang="pt-BR" dirty="0" err="1"/>
              <a:t>bottom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</a:t>
            </a:r>
            <a:r>
              <a:rPr lang="en-US" dirty="0" err="1"/>
              <a:t>é</a:t>
            </a:r>
            <a:r>
              <a:rPr lang="en-US" dirty="0"/>
              <a:t> o </a:t>
            </a:r>
            <a:r>
              <a:rPr lang="en-US" dirty="0" err="1"/>
              <a:t>mesmo</a:t>
            </a:r>
            <a:r>
              <a:rPr lang="is-IS" dirty="0"/>
              <a:t>…</a:t>
            </a:r>
          </a:p>
          <a:p>
            <a:r>
              <a:rPr lang="is-IS" dirty="0"/>
              <a:t>As diferen</a:t>
            </a:r>
            <a:r>
              <a:rPr lang="en-US" dirty="0" err="1"/>
              <a:t>ças</a:t>
            </a:r>
            <a:r>
              <a:rPr lang="en-US" dirty="0"/>
              <a:t> se </a:t>
            </a:r>
            <a:r>
              <a:rPr lang="en-US" dirty="0" err="1"/>
              <a:t>dão</a:t>
            </a:r>
            <a:r>
              <a:rPr lang="en-US" dirty="0"/>
              <a:t> no </a:t>
            </a:r>
            <a:r>
              <a:rPr lang="en-US" dirty="0" err="1"/>
              <a:t>nível</a:t>
            </a:r>
            <a:r>
              <a:rPr lang="en-US" dirty="0"/>
              <a:t> individual</a:t>
            </a:r>
          </a:p>
          <a:p>
            <a:pPr lvl="1"/>
            <a:r>
              <a:rPr lang="en-US" dirty="0"/>
              <a:t>O </a:t>
            </a:r>
            <a:r>
              <a:rPr lang="en-US" dirty="0" err="1"/>
              <a:t>custo</a:t>
            </a:r>
            <a:r>
              <a:rPr lang="en-US" dirty="0"/>
              <a:t> e a </a:t>
            </a:r>
            <a:r>
              <a:rPr lang="en-US" dirty="0" err="1"/>
              <a:t>lucratividade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produto</a:t>
            </a:r>
            <a:endParaRPr lang="en-US" dirty="0"/>
          </a:p>
          <a:p>
            <a:pPr lvl="1"/>
            <a:r>
              <a:rPr lang="en-US" dirty="0"/>
              <a:t>Com a </a:t>
            </a:r>
            <a:r>
              <a:rPr lang="en-US" dirty="0" err="1"/>
              <a:t>departamentalização</a:t>
            </a:r>
            <a:r>
              <a:rPr lang="en-US" dirty="0"/>
              <a:t>, o </a:t>
            </a:r>
            <a:r>
              <a:rPr lang="en-US" dirty="0" err="1"/>
              <a:t>consumo</a:t>
            </a:r>
            <a:r>
              <a:rPr lang="en-US" dirty="0"/>
              <a:t> da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deptos</a:t>
            </a:r>
            <a:r>
              <a:rPr lang="en-US" dirty="0"/>
              <a:t>. de </a:t>
            </a:r>
            <a:r>
              <a:rPr lang="en-US" dirty="0" err="1"/>
              <a:t>produção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vizível</a:t>
            </a:r>
            <a:endParaRPr lang="en-US" dirty="0"/>
          </a:p>
          <a:p>
            <a:pPr lvl="1"/>
            <a:r>
              <a:rPr lang="en-US" dirty="0"/>
              <a:t>Mas</a:t>
            </a:r>
            <a:r>
              <a:rPr lang="is-IS" dirty="0"/>
              <a:t>… e se os deptos de suporte se dedicarem de forma diferenciada aos produtos?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3267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ABC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827088" y="1825625"/>
            <a:ext cx="8316912" cy="4395788"/>
          </a:xfrm>
        </p:spPr>
        <p:txBody>
          <a:bodyPr/>
          <a:lstStyle/>
          <a:p>
            <a:r>
              <a:rPr lang="pt-BR" dirty="0"/>
              <a:t>Agora vamos ver a metodologia ABC</a:t>
            </a:r>
          </a:p>
          <a:p>
            <a:pPr lvl="1"/>
            <a:r>
              <a:rPr lang="pt-BR" dirty="0"/>
              <a:t>Custeio Baseado em Atividades</a:t>
            </a:r>
          </a:p>
          <a:p>
            <a:r>
              <a:rPr lang="pt-BR" dirty="0"/>
              <a:t>A ideia é que produtos diferentes podem resultar de processos/atividades diferentes</a:t>
            </a:r>
          </a:p>
          <a:p>
            <a:pPr lvl="1"/>
            <a:r>
              <a:rPr lang="pt-BR" dirty="0"/>
              <a:t>Mesmo dentro de um mesmo departamento</a:t>
            </a:r>
          </a:p>
          <a:p>
            <a:r>
              <a:rPr lang="pt-BR" dirty="0"/>
              <a:t>E atividades diferentes podem precisar de recursos diferentes para serem executadas</a:t>
            </a:r>
          </a:p>
          <a:p>
            <a:r>
              <a:rPr lang="pt-BR" dirty="0"/>
              <a:t>Tarefas, atividades e processos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349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4808" y="1417638"/>
          <a:ext cx="8720584" cy="3992422"/>
        </p:xfrm>
        <a:graphic>
          <a:graphicData uri="http://schemas.openxmlformats.org/drawingml/2006/table">
            <a:tbl>
              <a:tblPr/>
              <a:tblGrid>
                <a:gridCol w="100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6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3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Atividades e Drivers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DEPTO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Atividades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Atividades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Drivers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Compras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Comprar MP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pedidos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750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Desenv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Forn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forn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Receber MP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12.350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750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Mov. Materiais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1.500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2.700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Adm.</a:t>
                      </a:r>
                    </a:p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Produção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Programar Prod.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produtos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Controlar Prod.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13.850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lotes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C/C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Cortar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29.000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t. corte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882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2.600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5.642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Costurar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28.600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t. costura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3.240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2.058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7.800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13.098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Acabar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t.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2.700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2.520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3.900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9.120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Despachar Prod.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32.200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t. despacho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038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190.000</a:t>
                      </a: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7077" y="5410060"/>
            <a:ext cx="8720584" cy="983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000" dirty="0">
                <a:solidFill>
                  <a:srgbClr val="3C51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Mesmo procedimento de cálculo do custeio de absorção é usado, porém com base nos drivers quantificados de cada atividade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7" name="Oval 6"/>
          <p:cNvSpPr/>
          <p:nvPr/>
        </p:nvSpPr>
        <p:spPr>
          <a:xfrm>
            <a:off x="2824222" y="4990509"/>
            <a:ext cx="1203766" cy="578734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7014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4808" y="1417638"/>
          <a:ext cx="8720584" cy="3992422"/>
        </p:xfrm>
        <a:graphic>
          <a:graphicData uri="http://schemas.openxmlformats.org/drawingml/2006/table">
            <a:tbl>
              <a:tblPr/>
              <a:tblGrid>
                <a:gridCol w="100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6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3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Atividades e Drivers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DEPTO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Atividades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</a:t>
                      </a:r>
                    </a:p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Atividades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Drivers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Compras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Comprar MP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pedidos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20,0%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53,3%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26,7%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750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Desenv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Forn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forn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54,5%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27,3%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Receber MP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12.350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20,0%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53,3%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26,7%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750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Mov. Materiais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14,8%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55,6%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29,6%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2.700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Adm.</a:t>
                      </a:r>
                    </a:p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Produção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Programar Prod.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produtos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33,3%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33,3%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33,3%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Controlar Prod.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13.850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nº lotes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14,3%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57,1%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28,6%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C/C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Cortar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29.000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t. corte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38,3%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15,6%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46,1%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5.642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Costurar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28.600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t. costura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24,7%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15,7%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59,6%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13.098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8314" marR="8314" marT="8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Acabar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14.000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t.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29,6%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27,6%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9.120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Despachar Prod.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32.200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t. despacho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25,0%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50,0%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25,0%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 </a:t>
                      </a:r>
                    </a:p>
                  </a:txBody>
                  <a:tcPr marL="8314" marR="8314" marT="8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038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190.000</a:t>
                      </a: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4" marR="8314" marT="83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7" name="Oval 6"/>
          <p:cNvSpPr/>
          <p:nvPr/>
        </p:nvSpPr>
        <p:spPr>
          <a:xfrm>
            <a:off x="2824222" y="4990509"/>
            <a:ext cx="1203766" cy="578734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9"/>
          <p:cNvSpPr/>
          <p:nvPr/>
        </p:nvSpPr>
        <p:spPr>
          <a:xfrm>
            <a:off x="277077" y="5410060"/>
            <a:ext cx="8720584" cy="983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000" dirty="0">
                <a:solidFill>
                  <a:srgbClr val="3C51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Mesmo procedimento de cálculo do custeio de absorção é usado, porém com base nos drivers quantificados de cada atividade</a:t>
            </a:r>
          </a:p>
        </p:txBody>
      </p:sp>
    </p:spTree>
    <p:extLst>
      <p:ext uri="{BB962C8B-B14F-4D97-AF65-F5344CB8AC3E}">
        <p14:creationId xmlns:p14="http://schemas.microsoft.com/office/powerpoint/2010/main" val="1036975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04706"/>
              </p:ext>
            </p:extLst>
          </p:nvPr>
        </p:nvGraphicFramePr>
        <p:xfrm>
          <a:off x="457200" y="2532301"/>
          <a:ext cx="7837000" cy="3444240"/>
        </p:xfrm>
        <a:graphic>
          <a:graphicData uri="http://schemas.openxmlformats.org/drawingml/2006/table">
            <a:tbl>
              <a:tblPr/>
              <a:tblGrid>
                <a:gridCol w="255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Comprar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Desenvolver Fornecedores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Receber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Movimentar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Programar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Controlar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Costurar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Despachar Produtos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142999" y="1503947"/>
            <a:ext cx="4199022" cy="511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Acrescente este quadro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apostila</a:t>
            </a:r>
            <a:r>
              <a:rPr lang="is-IS" dirty="0"/>
              <a:t>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0733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13676"/>
              </p:ext>
            </p:extLst>
          </p:nvPr>
        </p:nvGraphicFramePr>
        <p:xfrm>
          <a:off x="457200" y="2532301"/>
          <a:ext cx="7837000" cy="3444240"/>
        </p:xfrm>
        <a:graphic>
          <a:graphicData uri="http://schemas.openxmlformats.org/drawingml/2006/table">
            <a:tbl>
              <a:tblPr/>
              <a:tblGrid>
                <a:gridCol w="255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Comprar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3.200,00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8.533,33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4.266,67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16.000,00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Desenvolver Fornecedores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Receber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Movimentar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Programar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Controlar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Costurar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Despachar Produtos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96177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13716"/>
              </p:ext>
            </p:extLst>
          </p:nvPr>
        </p:nvGraphicFramePr>
        <p:xfrm>
          <a:off x="56559" y="1159227"/>
          <a:ext cx="6138936" cy="1560903"/>
        </p:xfrm>
        <a:graphic>
          <a:graphicData uri="http://schemas.openxmlformats.org/drawingml/2006/table">
            <a:tbl>
              <a:tblPr/>
              <a:tblGrid>
                <a:gridCol w="238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</a:t>
                      </a:r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 </a:t>
                      </a:r>
                    </a:p>
                    <a:p>
                      <a:pPr algn="ctr" fontAlgn="b"/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Produção</a:t>
                      </a:r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4.200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13.000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Preço </a:t>
                      </a:r>
                    </a:p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de Venda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10,00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22,00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16,00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71400"/>
              </p:ext>
            </p:extLst>
          </p:nvPr>
        </p:nvGraphicFramePr>
        <p:xfrm>
          <a:off x="56559" y="3016308"/>
          <a:ext cx="6146276" cy="1268404"/>
        </p:xfrm>
        <a:graphic>
          <a:graphicData uri="http://schemas.openxmlformats.org/drawingml/2006/table">
            <a:tbl>
              <a:tblPr/>
              <a:tblGrid>
                <a:gridCol w="238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 de Produção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Corte/Costura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0,30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0,70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0,80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Acabamento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0,15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0,60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0,30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27578"/>
              </p:ext>
            </p:extLst>
          </p:nvPr>
        </p:nvGraphicFramePr>
        <p:xfrm>
          <a:off x="56559" y="4684853"/>
          <a:ext cx="6146276" cy="1585505"/>
        </p:xfrm>
        <a:graphic>
          <a:graphicData uri="http://schemas.openxmlformats.org/drawingml/2006/table">
            <a:tbl>
              <a:tblPr/>
              <a:tblGrid>
                <a:gridCol w="238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Custos Diretos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Tecido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3,00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4,00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3,00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Aviamentos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0,25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0,75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0,50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0,50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1,00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0,75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58601"/>
              </p:ext>
            </p:extLst>
          </p:nvPr>
        </p:nvGraphicFramePr>
        <p:xfrm>
          <a:off x="6272630" y="1744397"/>
          <a:ext cx="2828136" cy="4525961"/>
        </p:xfrm>
        <a:graphic>
          <a:graphicData uri="http://schemas.openxmlformats.org/drawingml/2006/table">
            <a:tbl>
              <a:tblPr/>
              <a:tblGrid>
                <a:gridCol w="167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Custos Indiretos de Produção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Aluguel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EE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Sal. Supervisão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MOI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Depreciação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Materiais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Seguros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575" marR="11575" marT="115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190.000,00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575" marR="11575" marT="115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575" marR="11575" marT="115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Despesas Fixas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Adm.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Vendas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43.000,00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9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Comissões (5%)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sng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24.020,00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5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Total </a:t>
                      </a:r>
                    </a:p>
                  </a:txBody>
                  <a:tcPr marL="11575" marR="11575" marT="11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117.020,00</a:t>
                      </a:r>
                    </a:p>
                  </a:txBody>
                  <a:tcPr marL="11575" marR="11575" marT="115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8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865341"/>
              </p:ext>
            </p:extLst>
          </p:nvPr>
        </p:nvGraphicFramePr>
        <p:xfrm>
          <a:off x="457200" y="2532301"/>
          <a:ext cx="7837000" cy="3444240"/>
        </p:xfrm>
        <a:graphic>
          <a:graphicData uri="http://schemas.openxmlformats.org/drawingml/2006/table">
            <a:tbl>
              <a:tblPr/>
              <a:tblGrid>
                <a:gridCol w="255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Comprar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3.200,00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8.533,33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4.266,67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16.000,00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Desenvolver Fornecedores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Receber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Movimentar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Programar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Controlar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Costurar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Despachar Produtos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03333"/>
              </p:ext>
            </p:extLst>
          </p:nvPr>
        </p:nvGraphicFramePr>
        <p:xfrm>
          <a:off x="645610" y="1459257"/>
          <a:ext cx="6392863" cy="621901"/>
        </p:xfrm>
        <a:graphic>
          <a:graphicData uri="http://schemas.openxmlformats.org/drawingml/2006/table">
            <a:tbl>
              <a:tblPr/>
              <a:tblGrid>
                <a:gridCol w="2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</a:t>
                      </a:r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 </a:t>
                      </a:r>
                    </a:p>
                    <a:p>
                      <a:pPr algn="ctr" fontAlgn="b"/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Produção</a:t>
                      </a:r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4.200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13.000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171934" y="2761246"/>
            <a:ext cx="1203766" cy="395665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4561581" y="2761246"/>
            <a:ext cx="1203766" cy="395665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5951227" y="2761246"/>
            <a:ext cx="950797" cy="395665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3171934" y="1572374"/>
            <a:ext cx="1203766" cy="395665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4561581" y="1572374"/>
            <a:ext cx="1203766" cy="395665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5951227" y="1572374"/>
            <a:ext cx="950797" cy="395665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em Curva 11"/>
          <p:cNvCxnSpPr>
            <a:stCxn id="5" idx="2"/>
            <a:endCxn id="8" idx="2"/>
          </p:cNvCxnSpPr>
          <p:nvPr/>
        </p:nvCxnSpPr>
        <p:spPr>
          <a:xfrm rot="10800000">
            <a:off x="3171934" y="1770207"/>
            <a:ext cx="12700" cy="118887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em Curva 13"/>
          <p:cNvCxnSpPr>
            <a:stCxn id="7" idx="2"/>
            <a:endCxn id="10" idx="2"/>
          </p:cNvCxnSpPr>
          <p:nvPr/>
        </p:nvCxnSpPr>
        <p:spPr>
          <a:xfrm rot="10800000">
            <a:off x="5951227" y="1770207"/>
            <a:ext cx="12700" cy="118887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em Curva 14"/>
          <p:cNvCxnSpPr>
            <a:stCxn id="6" idx="2"/>
            <a:endCxn id="9" idx="2"/>
          </p:cNvCxnSpPr>
          <p:nvPr/>
        </p:nvCxnSpPr>
        <p:spPr>
          <a:xfrm rot="10800000">
            <a:off x="4561581" y="1770207"/>
            <a:ext cx="12700" cy="118887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visão 23"/>
          <p:cNvSpPr/>
          <p:nvPr/>
        </p:nvSpPr>
        <p:spPr>
          <a:xfrm>
            <a:off x="1905974" y="2003349"/>
            <a:ext cx="914400" cy="722588"/>
          </a:xfrm>
          <a:prstGeom prst="mathDivid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532301"/>
          <a:ext cx="7837000" cy="3444240"/>
        </p:xfrm>
        <a:graphic>
          <a:graphicData uri="http://schemas.openxmlformats.org/drawingml/2006/table">
            <a:tbl>
              <a:tblPr/>
              <a:tblGrid>
                <a:gridCol w="255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Comprar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3.200,00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8.533,33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4.266,67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16.000,00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Desenvolver Fornecedores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2.181,82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6.545,45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3.272,73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12.000,00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Receber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2.470,00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6.586,67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3.293,33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12.350,00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Movimentar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2.370,37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8.888,89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4.740,74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16.000,00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Programar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5.333,33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5.333,33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5.333,33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16.000,00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Controlar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1.978,57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7.914,29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3.957,14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13.850,00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11.102,45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4.533,50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13.364,06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29.000,00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Costurar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7.074,67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4.493,72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17.031,61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28.600,00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4.144,74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3.868,42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5.986,84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14.000,00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Despachar Produtos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8.050,00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16.100,00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8.050,00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32.200,00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190.000,00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5610" y="1459257"/>
          <a:ext cx="6392863" cy="621901"/>
        </p:xfrm>
        <a:graphic>
          <a:graphicData uri="http://schemas.openxmlformats.org/drawingml/2006/table">
            <a:tbl>
              <a:tblPr/>
              <a:tblGrid>
                <a:gridCol w="2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Volume</a:t>
                      </a:r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 </a:t>
                      </a:r>
                    </a:p>
                    <a:p>
                      <a:pPr algn="ctr" fontAlgn="b"/>
                      <a:r>
                        <a:rPr lang="pt-BR" sz="20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Produção</a:t>
                      </a:r>
                      <a:endParaRPr lang="pt-B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4.200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13.000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7984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02852"/>
              </p:ext>
            </p:extLst>
          </p:nvPr>
        </p:nvGraphicFramePr>
        <p:xfrm>
          <a:off x="457200" y="2532301"/>
          <a:ext cx="7836999" cy="3444240"/>
        </p:xfrm>
        <a:graphic>
          <a:graphicData uri="http://schemas.openxmlformats.org/drawingml/2006/table">
            <a:tbl>
              <a:tblPr/>
              <a:tblGrid>
                <a:gridCol w="3043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Comprar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2,03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Desenvolver Fornecedores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Receber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Movimentar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Programar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Controlar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Costurar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Despachar Produtos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2217151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532301"/>
          <a:ext cx="7836999" cy="3444240"/>
        </p:xfrm>
        <a:graphic>
          <a:graphicData uri="http://schemas.openxmlformats.org/drawingml/2006/table">
            <a:tbl>
              <a:tblPr/>
              <a:tblGrid>
                <a:gridCol w="3043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Comprar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2,03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Desenvolver Fornecedores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1,56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0,25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Receber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1,57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0,25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Movimentar Materiais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2,12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Programar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1,27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0,41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Controlar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0,11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1,88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Cortar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1,08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1,03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Costurar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0,39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1,07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1,31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Acabar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0,23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0,92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0,46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Despachar Produtos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0,45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3,83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0,62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2,66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5,33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370736" y="5547812"/>
            <a:ext cx="523152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3117107" y="1692440"/>
            <a:ext cx="4731514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  <a:cs typeface="Tw Cen MT"/>
              </a:rPr>
              <a:t>No momento...</a:t>
            </a:r>
          </a:p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  <a:cs typeface="Tw Cen MT"/>
              </a:rPr>
              <a:t>É isso que nos importa!!!</a:t>
            </a:r>
          </a:p>
        </p:txBody>
      </p:sp>
      <p:cxnSp>
        <p:nvCxnSpPr>
          <p:cNvPr id="4" name="Curved Connector 3"/>
          <p:cNvCxnSpPr>
            <a:stCxn id="7" idx="6"/>
            <a:endCxn id="6" idx="6"/>
          </p:cNvCxnSpPr>
          <p:nvPr/>
        </p:nvCxnSpPr>
        <p:spPr>
          <a:xfrm>
            <a:off x="7848621" y="1984068"/>
            <a:ext cx="753638" cy="3855372"/>
          </a:xfrm>
          <a:prstGeom prst="curvedConnector3">
            <a:avLst>
              <a:gd name="adj1" fmla="val 130333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3470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9948"/>
              </p:ext>
            </p:extLst>
          </p:nvPr>
        </p:nvGraphicFramePr>
        <p:xfrm>
          <a:off x="1037006" y="1965801"/>
          <a:ext cx="7188542" cy="258318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Indireto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Unitário</a:t>
                      </a: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20759466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37006" y="1965801"/>
          <a:ext cx="7188542" cy="2583180"/>
        </p:xfrm>
        <a:graphic>
          <a:graphicData uri="http://schemas.openxmlformats.org/drawingml/2006/table">
            <a:tbl>
              <a:tblPr/>
              <a:tblGrid>
                <a:gridCol w="22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Quadro Resumo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Direto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5,75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Indireto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2,66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17,33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5,33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Unitário</a:t>
                      </a: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6,41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23,08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9,58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Preço de Venda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3,59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(1,08)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6,42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Margem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-5%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Ranking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6050129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18237"/>
              </p:ext>
            </p:extLst>
          </p:nvPr>
        </p:nvGraphicFramePr>
        <p:xfrm>
          <a:off x="782735" y="1956312"/>
          <a:ext cx="7649265" cy="3730861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2679454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2735" y="1956312"/>
          <a:ext cx="7649265" cy="3730861"/>
        </p:xfrm>
        <a:graphic>
          <a:graphicData uri="http://schemas.openxmlformats.org/drawingml/2006/table">
            <a:tbl>
              <a:tblPr/>
              <a:tblGrid>
                <a:gridCol w="15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DRE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Camisetas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Vestidos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Calças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180.000,00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92.400,00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208.000,00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480.400,00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(-)CPV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Tecido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(54.000,00)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(16.800,00)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(39.000,00)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(109.800,00)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Aviamentos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(4.500,00)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(3.150,00)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(6.500,00)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(14.150,00)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MOD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(9.000,00)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(4.200,00)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(9.750,00)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(22.950,00)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Indiretos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(47.905,94)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(72.797,61)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(69.296,45)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(190.000,00)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Lucro Bruto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64.594,06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(4.547,61)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83.453,55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143.500,00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(-) Despesas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Adm.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(50.000,00)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Vendas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(67.020,00)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LAIR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26.480,00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1027350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23963" y="1825625"/>
            <a:ext cx="7920037" cy="43957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/>
              <a:t>E por que essas diferenças?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Elevados custos indiretos (</a:t>
            </a:r>
            <a:r>
              <a:rPr lang="pt-BR" dirty="0" err="1"/>
              <a:t>deptos</a:t>
            </a:r>
            <a:r>
              <a:rPr lang="pt-BR" dirty="0"/>
              <a:t>. suporte)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Prestação de serviços internos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Volumes e graus de complexidade diferentes</a:t>
            </a:r>
          </a:p>
          <a:p>
            <a:r>
              <a:rPr lang="pt-BR" dirty="0"/>
              <a:t>Não fosse isso: resultados semelhantes ao de um bom rateio!!!</a:t>
            </a:r>
          </a:p>
          <a:p>
            <a:r>
              <a:rPr lang="pt-BR" dirty="0"/>
              <a:t>Quando se trata tudo pela média (rateio) o paciente morre!!!</a:t>
            </a:r>
          </a:p>
          <a:p>
            <a:r>
              <a:rPr lang="pt-BR" dirty="0"/>
              <a:t>Problema de subsídio cruzado!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74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44685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sp>
        <p:nvSpPr>
          <p:cNvPr id="7" name="Oval 6"/>
          <p:cNvSpPr/>
          <p:nvPr/>
        </p:nvSpPr>
        <p:spPr>
          <a:xfrm>
            <a:off x="4836010" y="3732231"/>
            <a:ext cx="4055328" cy="607017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35436A"/>
                </a:solidFill>
              </a:rPr>
              <a:t>MOD/un. </a:t>
            </a:r>
            <a:r>
              <a:rPr lang="pt-BR" sz="2400" dirty="0" err="1">
                <a:solidFill>
                  <a:srgbClr val="35436A"/>
                </a:solidFill>
              </a:rPr>
              <a:t>X</a:t>
            </a:r>
            <a:r>
              <a:rPr lang="pt-BR" sz="2400" dirty="0">
                <a:solidFill>
                  <a:srgbClr val="35436A"/>
                </a:solidFill>
              </a:rPr>
              <a:t> Volume</a:t>
            </a:r>
          </a:p>
        </p:txBody>
      </p:sp>
      <p:cxnSp>
        <p:nvCxnSpPr>
          <p:cNvPr id="4" name="Straight Arrow Connector 3"/>
          <p:cNvCxnSpPr>
            <a:stCxn id="7" idx="0"/>
          </p:cNvCxnSpPr>
          <p:nvPr/>
        </p:nvCxnSpPr>
        <p:spPr>
          <a:xfrm flipH="1" flipV="1">
            <a:off x="4072689" y="2243889"/>
            <a:ext cx="2790985" cy="1488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5474368" y="2243889"/>
            <a:ext cx="1389306" cy="1488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6863674" y="2243889"/>
            <a:ext cx="0" cy="1488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175657" y="5046784"/>
            <a:ext cx="723441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dirty="0">
                <a:latin typeface="+mj-lt"/>
                <a:ea typeface="ＭＳ 明朝" charset="-128"/>
                <a:cs typeface="Times New Roman" charset="0"/>
              </a:rPr>
              <a:t>Para atribuir os CIP aos produtos, utilizaremos como base de rateio o custo MOD total utilizada por produto (ou seja, valor).</a:t>
            </a:r>
            <a:endParaRPr lang="pt-BR" sz="2000" dirty="0">
              <a:effectLst/>
              <a:latin typeface="+mj-lt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5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4507" y="2179248"/>
            <a:ext cx="716859" cy="43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800" dirty="0"/>
              <a:t>ABOSRÇÃO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</a:t>
            </a: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17899"/>
              </p:ext>
            </p:extLst>
          </p:nvPr>
        </p:nvGraphicFramePr>
        <p:xfrm>
          <a:off x="1063147" y="1304969"/>
          <a:ext cx="7704252" cy="1719726"/>
        </p:xfrm>
        <a:graphic>
          <a:graphicData uri="http://schemas.openxmlformats.org/drawingml/2006/table">
            <a:tbl>
              <a:tblPr/>
              <a:tblGrid>
                <a:gridCol w="22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4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 Total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Camisetas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Vestidos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Calças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9.000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4.200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9.750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22.950 </a:t>
                      </a: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39,2% 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18,3%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42,5%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Rateio CIP</a:t>
                      </a: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301" marR="12301" marT="1230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94752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7958</TotalTime>
  <Words>6209</Words>
  <Application>Microsoft Office PowerPoint</Application>
  <PresentationFormat>Apresentação na tela (4:3)</PresentationFormat>
  <Paragraphs>3074</Paragraphs>
  <Slides>78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Century Gothic</vt:lpstr>
      <vt:lpstr>Tahoma</vt:lpstr>
      <vt:lpstr>Personalizar Design</vt:lpstr>
      <vt:lpstr>ABC/ABM</vt:lpstr>
      <vt:lpstr>Prólogo</vt:lpstr>
      <vt:lpstr>Prólogo</vt:lpstr>
      <vt:lpstr>Relembrando</vt:lpstr>
      <vt:lpstr>Activity-Based Costing</vt:lpstr>
      <vt:lpstr>Comparando...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Departamentalização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Apresentação do PowerPoint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ABC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Comparação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Péricles Barbosa Alves</dc:creator>
  <cp:lastModifiedBy>Eugenio Jose Silva Bitti</cp:lastModifiedBy>
  <cp:revision>165</cp:revision>
  <cp:lastPrinted>2016-03-29T17:57:15Z</cp:lastPrinted>
  <dcterms:created xsi:type="dcterms:W3CDTF">2016-01-15T14:15:18Z</dcterms:created>
  <dcterms:modified xsi:type="dcterms:W3CDTF">2023-11-07T12:05:23Z</dcterms:modified>
</cp:coreProperties>
</file>