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80" r:id="rId3"/>
    <p:sldId id="264" r:id="rId4"/>
    <p:sldId id="269" r:id="rId5"/>
    <p:sldId id="270" r:id="rId6"/>
    <p:sldId id="265" r:id="rId7"/>
    <p:sldId id="281" r:id="rId8"/>
    <p:sldId id="266" r:id="rId9"/>
    <p:sldId id="271" r:id="rId10"/>
    <p:sldId id="267" r:id="rId11"/>
    <p:sldId id="282" r:id="rId12"/>
    <p:sldId id="272" r:id="rId13"/>
    <p:sldId id="273" r:id="rId14"/>
    <p:sldId id="274" r:id="rId15"/>
    <p:sldId id="275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78" r:id="rId28"/>
    <p:sldId id="27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94393-9A3A-46B5-885C-EBDFE62F4985}" type="doc">
      <dgm:prSet loTypeId="urn:microsoft.com/office/officeart/2005/8/layout/arrow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A4A81FD-22F5-401A-B4BD-E76018B5E62B}">
      <dgm:prSet phldrT="[Texto]" custT="1"/>
      <dgm:spPr/>
      <dgm:t>
        <a:bodyPr/>
        <a:lstStyle/>
        <a:p>
          <a:r>
            <a:rPr lang="pt-BR" sz="2300" b="1" dirty="0">
              <a:latin typeface="Times" panose="02020603050405020304" pitchFamily="18" charset="0"/>
              <a:cs typeface="Times" panose="02020603050405020304" pitchFamily="18" charset="0"/>
            </a:rPr>
            <a:t>PRO-OXIDANTE</a:t>
          </a:r>
        </a:p>
      </dgm:t>
    </dgm:pt>
    <dgm:pt modelId="{83E8FC45-0D16-4CE6-BB2A-531A7E9A1DE0}" type="parTrans" cxnId="{C0A5CC45-DAA1-4ED5-AF30-6C92950C5AA4}">
      <dgm:prSet/>
      <dgm:spPr/>
      <dgm:t>
        <a:bodyPr/>
        <a:lstStyle/>
        <a:p>
          <a:endParaRPr lang="pt-BR" sz="23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D03D563-D2DD-40DA-B9EA-6D2F3E01C82E}" type="sibTrans" cxnId="{C0A5CC45-DAA1-4ED5-AF30-6C92950C5AA4}">
      <dgm:prSet/>
      <dgm:spPr/>
      <dgm:t>
        <a:bodyPr/>
        <a:lstStyle/>
        <a:p>
          <a:endParaRPr lang="pt-BR" sz="23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86CB363-F3ED-4CDE-B742-3AB44B62D161}">
      <dgm:prSet phldrT="[Texto]" custT="1"/>
      <dgm:spPr/>
      <dgm:t>
        <a:bodyPr/>
        <a:lstStyle/>
        <a:p>
          <a:r>
            <a:rPr lang="pt-BR" sz="2300" b="1" dirty="0">
              <a:latin typeface="Times" panose="02020603050405020304" pitchFamily="18" charset="0"/>
              <a:cs typeface="Times" panose="02020603050405020304" pitchFamily="18" charset="0"/>
            </a:rPr>
            <a:t>ANTIOXIDANTE</a:t>
          </a:r>
        </a:p>
      </dgm:t>
    </dgm:pt>
    <dgm:pt modelId="{D6C8182E-7EBB-4E89-B6AD-8405F85D30B2}" type="parTrans" cxnId="{3AE63438-AA72-403A-ADF9-B8BBBB2CAC49}">
      <dgm:prSet/>
      <dgm:spPr/>
      <dgm:t>
        <a:bodyPr/>
        <a:lstStyle/>
        <a:p>
          <a:endParaRPr lang="pt-BR" sz="23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A405BEE-991D-431E-940B-235D430CE7E6}" type="sibTrans" cxnId="{3AE63438-AA72-403A-ADF9-B8BBBB2CAC49}">
      <dgm:prSet/>
      <dgm:spPr/>
      <dgm:t>
        <a:bodyPr/>
        <a:lstStyle/>
        <a:p>
          <a:endParaRPr lang="pt-BR" sz="23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1B389A0C-D332-47EC-8D38-834B367ED996}" type="pres">
      <dgm:prSet presAssocID="{40E94393-9A3A-46B5-885C-EBDFE62F4985}" presName="cycle" presStyleCnt="0">
        <dgm:presLayoutVars>
          <dgm:dir/>
          <dgm:resizeHandles val="exact"/>
        </dgm:presLayoutVars>
      </dgm:prSet>
      <dgm:spPr/>
    </dgm:pt>
    <dgm:pt modelId="{A361AD0E-9CA1-4598-89AD-B788E0526853}" type="pres">
      <dgm:prSet presAssocID="{0A4A81FD-22F5-401A-B4BD-E76018B5E62B}" presName="arrow" presStyleLbl="node1" presStyleIdx="0" presStyleCnt="2">
        <dgm:presLayoutVars>
          <dgm:bulletEnabled val="1"/>
        </dgm:presLayoutVars>
      </dgm:prSet>
      <dgm:spPr/>
    </dgm:pt>
    <dgm:pt modelId="{3155624A-1E1F-480C-8BA0-BAA5442DB95D}" type="pres">
      <dgm:prSet presAssocID="{286CB363-F3ED-4CDE-B742-3AB44B62D161}" presName="arrow" presStyleLbl="node1" presStyleIdx="1" presStyleCnt="2">
        <dgm:presLayoutVars>
          <dgm:bulletEnabled val="1"/>
        </dgm:presLayoutVars>
      </dgm:prSet>
      <dgm:spPr/>
    </dgm:pt>
  </dgm:ptLst>
  <dgm:cxnLst>
    <dgm:cxn modelId="{3AE63438-AA72-403A-ADF9-B8BBBB2CAC49}" srcId="{40E94393-9A3A-46B5-885C-EBDFE62F4985}" destId="{286CB363-F3ED-4CDE-B742-3AB44B62D161}" srcOrd="1" destOrd="0" parTransId="{D6C8182E-7EBB-4E89-B6AD-8405F85D30B2}" sibTransId="{7A405BEE-991D-431E-940B-235D430CE7E6}"/>
    <dgm:cxn modelId="{C0A5CC45-DAA1-4ED5-AF30-6C92950C5AA4}" srcId="{40E94393-9A3A-46B5-885C-EBDFE62F4985}" destId="{0A4A81FD-22F5-401A-B4BD-E76018B5E62B}" srcOrd="0" destOrd="0" parTransId="{83E8FC45-0D16-4CE6-BB2A-531A7E9A1DE0}" sibTransId="{5D03D563-D2DD-40DA-B9EA-6D2F3E01C82E}"/>
    <dgm:cxn modelId="{71C8CF96-E115-4D57-856E-FE318B4756C4}" type="presOf" srcId="{0A4A81FD-22F5-401A-B4BD-E76018B5E62B}" destId="{A361AD0E-9CA1-4598-89AD-B788E0526853}" srcOrd="0" destOrd="0" presId="urn:microsoft.com/office/officeart/2005/8/layout/arrow1"/>
    <dgm:cxn modelId="{53A998B1-CFDA-4DE9-9C46-DD0FE3F03ED6}" type="presOf" srcId="{40E94393-9A3A-46B5-885C-EBDFE62F4985}" destId="{1B389A0C-D332-47EC-8D38-834B367ED996}" srcOrd="0" destOrd="0" presId="urn:microsoft.com/office/officeart/2005/8/layout/arrow1"/>
    <dgm:cxn modelId="{3E807EEC-B244-4361-AF5A-D53341642BA9}" type="presOf" srcId="{286CB363-F3ED-4CDE-B742-3AB44B62D161}" destId="{3155624A-1E1F-480C-8BA0-BAA5442DB95D}" srcOrd="0" destOrd="0" presId="urn:microsoft.com/office/officeart/2005/8/layout/arrow1"/>
    <dgm:cxn modelId="{CDFC618E-285A-4837-BF13-C925B9000838}" type="presParOf" srcId="{1B389A0C-D332-47EC-8D38-834B367ED996}" destId="{A361AD0E-9CA1-4598-89AD-B788E0526853}" srcOrd="0" destOrd="0" presId="urn:microsoft.com/office/officeart/2005/8/layout/arrow1"/>
    <dgm:cxn modelId="{FA82E4E2-97E3-4213-8397-EDD295A81AEC}" type="presParOf" srcId="{1B389A0C-D332-47EC-8D38-834B367ED996}" destId="{3155624A-1E1F-480C-8BA0-BAA5442DB95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863EC-5F96-4D2F-A696-EE2D841DE554}" type="doc">
      <dgm:prSet loTypeId="urn:microsoft.com/office/officeart/2005/8/layout/arrow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24EB47A-4AB1-479D-A088-0186EA38D4B2}">
      <dgm:prSet phldrT="[Texto]" custT="1"/>
      <dgm:spPr/>
      <dgm:t>
        <a:bodyPr/>
        <a:lstStyle/>
        <a:p>
          <a:r>
            <a:rPr lang="pt-BR" sz="3700" b="1" dirty="0">
              <a:latin typeface="Times" panose="02020603050405020304" pitchFamily="18" charset="0"/>
              <a:cs typeface="Times" panose="02020603050405020304" pitchFamily="18" charset="0"/>
            </a:rPr>
            <a:t>SELÊNIO</a:t>
          </a:r>
        </a:p>
      </dgm:t>
    </dgm:pt>
    <dgm:pt modelId="{62C3C569-7AE1-412A-AA7C-8F05258F235F}" type="parTrans" cxnId="{34AF035B-C26C-4D88-87C8-EA7284326003}">
      <dgm:prSet/>
      <dgm:spPr/>
      <dgm:t>
        <a:bodyPr/>
        <a:lstStyle/>
        <a:p>
          <a:endParaRPr lang="pt-BR" sz="37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53DDBBF-2E6C-4019-AE41-A810EE444946}" type="sibTrans" cxnId="{34AF035B-C26C-4D88-87C8-EA7284326003}">
      <dgm:prSet/>
      <dgm:spPr/>
      <dgm:t>
        <a:bodyPr/>
        <a:lstStyle/>
        <a:p>
          <a:endParaRPr lang="pt-BR" sz="37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B022A73-7492-4FBC-95D2-8263173FAB7B}">
      <dgm:prSet phldrT="[Texto]" custT="1"/>
      <dgm:spPr/>
      <dgm:t>
        <a:bodyPr/>
        <a:lstStyle/>
        <a:p>
          <a:r>
            <a:rPr lang="pt-BR" sz="3700" b="1" dirty="0">
              <a:latin typeface="Times" panose="02020603050405020304" pitchFamily="18" charset="0"/>
              <a:cs typeface="Times" panose="02020603050405020304" pitchFamily="18" charset="0"/>
            </a:rPr>
            <a:t>ZINCO</a:t>
          </a:r>
        </a:p>
      </dgm:t>
    </dgm:pt>
    <dgm:pt modelId="{E81763D3-227E-4306-BF7B-C93D24D818AF}" type="parTrans" cxnId="{91B08002-5E4E-4A60-BC43-AC3D30CCF865}">
      <dgm:prSet/>
      <dgm:spPr/>
      <dgm:t>
        <a:bodyPr/>
        <a:lstStyle/>
        <a:p>
          <a:endParaRPr lang="pt-BR" sz="37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DF33567-1E83-4DF1-BA84-D4F259BAD5E9}" type="sibTrans" cxnId="{91B08002-5E4E-4A60-BC43-AC3D30CCF865}">
      <dgm:prSet/>
      <dgm:spPr/>
      <dgm:t>
        <a:bodyPr/>
        <a:lstStyle/>
        <a:p>
          <a:endParaRPr lang="pt-BR" sz="3700" b="1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44DD62D-99C1-4933-AE16-E4F68BA74A11}" type="pres">
      <dgm:prSet presAssocID="{436863EC-5F96-4D2F-A696-EE2D841DE554}" presName="compositeShape" presStyleCnt="0">
        <dgm:presLayoutVars>
          <dgm:chMax val="2"/>
          <dgm:dir/>
          <dgm:resizeHandles val="exact"/>
        </dgm:presLayoutVars>
      </dgm:prSet>
      <dgm:spPr/>
    </dgm:pt>
    <dgm:pt modelId="{2060BB40-C42D-4B98-BB3F-8F2B42443405}" type="pres">
      <dgm:prSet presAssocID="{436863EC-5F96-4D2F-A696-EE2D841DE554}" presName="ribbon" presStyleLbl="node1" presStyleIdx="0" presStyleCnt="1"/>
      <dgm:spPr/>
    </dgm:pt>
    <dgm:pt modelId="{4FF76553-C4C9-4F01-9159-30D72280AD87}" type="pres">
      <dgm:prSet presAssocID="{436863EC-5F96-4D2F-A696-EE2D841DE55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426C7D4-2962-4157-8B88-D0C83B91AEE6}" type="pres">
      <dgm:prSet presAssocID="{436863EC-5F96-4D2F-A696-EE2D841DE55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1B08002-5E4E-4A60-BC43-AC3D30CCF865}" srcId="{436863EC-5F96-4D2F-A696-EE2D841DE554}" destId="{6B022A73-7492-4FBC-95D2-8263173FAB7B}" srcOrd="1" destOrd="0" parTransId="{E81763D3-227E-4306-BF7B-C93D24D818AF}" sibTransId="{5DF33567-1E83-4DF1-BA84-D4F259BAD5E9}"/>
    <dgm:cxn modelId="{EBF1FE36-0055-4A63-B603-21DFFC1020EC}" type="presOf" srcId="{C24EB47A-4AB1-479D-A088-0186EA38D4B2}" destId="{4FF76553-C4C9-4F01-9159-30D72280AD87}" srcOrd="0" destOrd="0" presId="urn:microsoft.com/office/officeart/2005/8/layout/arrow6"/>
    <dgm:cxn modelId="{34AF035B-C26C-4D88-87C8-EA7284326003}" srcId="{436863EC-5F96-4D2F-A696-EE2D841DE554}" destId="{C24EB47A-4AB1-479D-A088-0186EA38D4B2}" srcOrd="0" destOrd="0" parTransId="{62C3C569-7AE1-412A-AA7C-8F05258F235F}" sibTransId="{D53DDBBF-2E6C-4019-AE41-A810EE444946}"/>
    <dgm:cxn modelId="{824FE044-3048-47D3-9DD2-67D96E5DA090}" type="presOf" srcId="{436863EC-5F96-4D2F-A696-EE2D841DE554}" destId="{D44DD62D-99C1-4933-AE16-E4F68BA74A11}" srcOrd="0" destOrd="0" presId="urn:microsoft.com/office/officeart/2005/8/layout/arrow6"/>
    <dgm:cxn modelId="{205C3EE1-5BF8-4C26-9691-E3F1EF4FADDA}" type="presOf" srcId="{6B022A73-7492-4FBC-95D2-8263173FAB7B}" destId="{6426C7D4-2962-4157-8B88-D0C83B91AEE6}" srcOrd="0" destOrd="0" presId="urn:microsoft.com/office/officeart/2005/8/layout/arrow6"/>
    <dgm:cxn modelId="{487CCCF9-3222-4546-B02C-41B18ED59856}" type="presParOf" srcId="{D44DD62D-99C1-4933-AE16-E4F68BA74A11}" destId="{2060BB40-C42D-4B98-BB3F-8F2B42443405}" srcOrd="0" destOrd="0" presId="urn:microsoft.com/office/officeart/2005/8/layout/arrow6"/>
    <dgm:cxn modelId="{BACD4670-E37B-4E6E-BA61-5F5430183A25}" type="presParOf" srcId="{D44DD62D-99C1-4933-AE16-E4F68BA74A11}" destId="{4FF76553-C4C9-4F01-9159-30D72280AD87}" srcOrd="1" destOrd="0" presId="urn:microsoft.com/office/officeart/2005/8/layout/arrow6"/>
    <dgm:cxn modelId="{4BF3BFE1-A150-45A3-A8B4-ECA67BAB4321}" type="presParOf" srcId="{D44DD62D-99C1-4933-AE16-E4F68BA74A11}" destId="{6426C7D4-2962-4157-8B88-D0C83B91AEE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1AD0E-9CA1-4598-89AD-B788E0526853}">
      <dsp:nvSpPr>
        <dsp:cNvPr id="0" name=""/>
        <dsp:cNvSpPr/>
      </dsp:nvSpPr>
      <dsp:spPr>
        <a:xfrm rot="16200000">
          <a:off x="329" y="58693"/>
          <a:ext cx="3771044" cy="377104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Times" panose="02020603050405020304" pitchFamily="18" charset="0"/>
              <a:cs typeface="Times" panose="02020603050405020304" pitchFamily="18" charset="0"/>
            </a:rPr>
            <a:t>PRO-OXIDANTE</a:t>
          </a:r>
        </a:p>
      </dsp:txBody>
      <dsp:txXfrm rot="5400000">
        <a:off x="660263" y="1001453"/>
        <a:ext cx="3111111" cy="1885522"/>
      </dsp:txXfrm>
    </dsp:sp>
    <dsp:sp modelId="{3155624A-1E1F-480C-8BA0-BAA5442DB95D}">
      <dsp:nvSpPr>
        <dsp:cNvPr id="0" name=""/>
        <dsp:cNvSpPr/>
      </dsp:nvSpPr>
      <dsp:spPr>
        <a:xfrm rot="5400000">
          <a:off x="4149753" y="58693"/>
          <a:ext cx="3771044" cy="377104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Times" panose="02020603050405020304" pitchFamily="18" charset="0"/>
              <a:cs typeface="Times" panose="02020603050405020304" pitchFamily="18" charset="0"/>
            </a:rPr>
            <a:t>ANTIOXIDANTE</a:t>
          </a:r>
        </a:p>
      </dsp:txBody>
      <dsp:txXfrm rot="-5400000">
        <a:off x="4149754" y="1001454"/>
        <a:ext cx="3111111" cy="1885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0BB40-C42D-4B98-BB3F-8F2B42443405}">
      <dsp:nvSpPr>
        <dsp:cNvPr id="0" name=""/>
        <dsp:cNvSpPr/>
      </dsp:nvSpPr>
      <dsp:spPr>
        <a:xfrm>
          <a:off x="0" y="411083"/>
          <a:ext cx="7705104" cy="3082041"/>
        </a:xfrm>
        <a:prstGeom prst="leftRightRibb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76553-C4C9-4F01-9159-30D72280AD87}">
      <dsp:nvSpPr>
        <dsp:cNvPr id="0" name=""/>
        <dsp:cNvSpPr/>
      </dsp:nvSpPr>
      <dsp:spPr>
        <a:xfrm>
          <a:off x="924612" y="950440"/>
          <a:ext cx="2542684" cy="15102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latin typeface="Times" panose="02020603050405020304" pitchFamily="18" charset="0"/>
              <a:cs typeface="Times" panose="02020603050405020304" pitchFamily="18" charset="0"/>
            </a:rPr>
            <a:t>SELÊNIO</a:t>
          </a:r>
        </a:p>
      </dsp:txBody>
      <dsp:txXfrm>
        <a:off x="924612" y="950440"/>
        <a:ext cx="2542684" cy="1510200"/>
      </dsp:txXfrm>
    </dsp:sp>
    <dsp:sp modelId="{6426C7D4-2962-4157-8B88-D0C83B91AEE6}">
      <dsp:nvSpPr>
        <dsp:cNvPr id="0" name=""/>
        <dsp:cNvSpPr/>
      </dsp:nvSpPr>
      <dsp:spPr>
        <a:xfrm>
          <a:off x="3852552" y="1443567"/>
          <a:ext cx="3004990" cy="151020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latin typeface="Times" panose="02020603050405020304" pitchFamily="18" charset="0"/>
              <a:cs typeface="Times" panose="02020603050405020304" pitchFamily="18" charset="0"/>
            </a:rPr>
            <a:t>ZINCO</a:t>
          </a:r>
        </a:p>
      </dsp:txBody>
      <dsp:txXfrm>
        <a:off x="3852552" y="1443567"/>
        <a:ext cx="3004990" cy="151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40A4-A480-4E77-836B-AE840286AF5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A095-4324-453A-8461-FD01C11D8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9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E7611-7FB6-4C8D-B60D-CBD03F79D457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A095-4324-453A-8461-FD01C11D848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22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A095-4324-453A-8461-FD01C11D848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25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A095-4324-453A-8461-FD01C11D848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95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35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36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6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58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9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14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8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05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8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4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AEBD-60A8-4FA5-A017-5F45573725E7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ECA2-7512-4051-A63B-6DCD329227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84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istoria breve de los Oligoelementos - Escuela Internacional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6617" r="5741" b="17175"/>
          <a:stretch/>
        </p:blipFill>
        <p:spPr bwMode="auto">
          <a:xfrm rot="302976">
            <a:off x="6695010" y="2341547"/>
            <a:ext cx="1944216" cy="9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l Paso, TX Stress Oxidativo e Defesa Antioxidan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3658" r="3721" b="29794"/>
          <a:stretch/>
        </p:blipFill>
        <p:spPr bwMode="auto">
          <a:xfrm>
            <a:off x="231692" y="5373216"/>
            <a:ext cx="261211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 de texto 4"/>
          <p:cNvSpPr txBox="1"/>
          <p:nvPr/>
        </p:nvSpPr>
        <p:spPr>
          <a:xfrm>
            <a:off x="1907704" y="260648"/>
            <a:ext cx="5626538" cy="13681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UNIVERSIDADE DE SÃO PAULO</a:t>
            </a:r>
            <a:endParaRPr lang="pt-BR" sz="1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Faculdade de Medicina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NUTRIÇÃO e METABOLISMO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Alimentos Funcionais e Antioxidantes Dietéticos</a:t>
            </a:r>
          </a:p>
        </p:txBody>
      </p:sp>
      <p:sp>
        <p:nvSpPr>
          <p:cNvPr id="4099" name="CaixaDeTexto 9"/>
          <p:cNvSpPr txBox="1">
            <a:spLocks noChangeArrowheads="1"/>
          </p:cNvSpPr>
          <p:nvPr/>
        </p:nvSpPr>
        <p:spPr bwMode="auto">
          <a:xfrm>
            <a:off x="3349625" y="6165304"/>
            <a:ext cx="273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Times New Roman" pitchFamily="18" charset="0"/>
                <a:cs typeface="Times New Roman" pitchFamily="18" charset="0"/>
              </a:rPr>
              <a:t>RIBEIRÃO PRETO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pic>
        <p:nvPicPr>
          <p:cNvPr id="1030" name="Picture 6" descr="USP divulga Manual do Calouro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" y="260648"/>
            <a:ext cx="1923369" cy="11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aculdade de Medicina de Ribeirão Pre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31" y="202151"/>
            <a:ext cx="1642673" cy="16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5877B5C-BC55-4DD9-934A-4C44801660ED}"/>
              </a:ext>
            </a:extLst>
          </p:cNvPr>
          <p:cNvSpPr/>
          <p:nvPr/>
        </p:nvSpPr>
        <p:spPr>
          <a:xfrm>
            <a:off x="591064" y="3236783"/>
            <a:ext cx="7961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Papel dos Minerais no Estresse Oxidativo e Sistema Antioxidante</a:t>
            </a:r>
          </a:p>
        </p:txBody>
      </p:sp>
    </p:spTree>
    <p:extLst>
      <p:ext uri="{BB962C8B-B14F-4D97-AF65-F5344CB8AC3E}">
        <p14:creationId xmlns:p14="http://schemas.microsoft.com/office/powerpoint/2010/main" val="376594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SELÊNIO...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40067" r="59275" b="48360"/>
          <a:stretch/>
        </p:blipFill>
        <p:spPr bwMode="auto">
          <a:xfrm>
            <a:off x="1392428" y="2614069"/>
            <a:ext cx="1739412" cy="95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8" t="57878" r="60698" b="32004"/>
          <a:stretch/>
        </p:blipFill>
        <p:spPr bwMode="auto">
          <a:xfrm>
            <a:off x="827584" y="3789040"/>
            <a:ext cx="1593811" cy="8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4" t="64462" r="55861" b="27126"/>
          <a:stretch/>
        </p:blipFill>
        <p:spPr bwMode="auto">
          <a:xfrm>
            <a:off x="2938390" y="5445224"/>
            <a:ext cx="841522" cy="7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0" t="62182" r="49309" b="27031"/>
          <a:stretch/>
        </p:blipFill>
        <p:spPr bwMode="auto">
          <a:xfrm>
            <a:off x="4499992" y="5157192"/>
            <a:ext cx="577275" cy="9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5" t="65135" r="30467" b="26790"/>
          <a:stretch/>
        </p:blipFill>
        <p:spPr bwMode="auto">
          <a:xfrm>
            <a:off x="6203395" y="4725144"/>
            <a:ext cx="2617077" cy="6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6218847" y="2289319"/>
            <a:ext cx="2097569" cy="1571729"/>
            <a:chOff x="6022477" y="2132856"/>
            <a:chExt cx="2097569" cy="157172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4" t="44293" r="30499" b="40718"/>
            <a:stretch/>
          </p:blipFill>
          <p:spPr bwMode="auto">
            <a:xfrm>
              <a:off x="6228184" y="2301766"/>
              <a:ext cx="1891862" cy="124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6228184" y="2132856"/>
              <a:ext cx="1891862" cy="240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008684" y="2373774"/>
              <a:ext cx="1111362" cy="551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089074" y="3429000"/>
              <a:ext cx="1111362" cy="275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022477" y="2511566"/>
              <a:ext cx="274742" cy="275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776022" y="764704"/>
            <a:ext cx="1876098" cy="1189646"/>
            <a:chOff x="3562513" y="943210"/>
            <a:chExt cx="1876098" cy="118964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7" t="25669" r="43763" b="62715"/>
            <a:stretch/>
          </p:blipFill>
          <p:spPr bwMode="auto">
            <a:xfrm>
              <a:off x="3562513" y="943210"/>
              <a:ext cx="1876098" cy="96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ângulo 22"/>
            <p:cNvSpPr/>
            <p:nvPr/>
          </p:nvSpPr>
          <p:spPr>
            <a:xfrm>
              <a:off x="3766388" y="1799238"/>
              <a:ext cx="479730" cy="333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79512" y="502891"/>
            <a:ext cx="3652239" cy="1557957"/>
            <a:chOff x="251520" y="502891"/>
            <a:chExt cx="3652239" cy="1557957"/>
          </a:xfrm>
        </p:grpSpPr>
        <p:grpSp>
          <p:nvGrpSpPr>
            <p:cNvPr id="5" name="Grupo 4"/>
            <p:cNvGrpSpPr/>
            <p:nvPr/>
          </p:nvGrpSpPr>
          <p:grpSpPr>
            <a:xfrm>
              <a:off x="251520" y="502891"/>
              <a:ext cx="3652239" cy="1557957"/>
              <a:chOff x="827584" y="1438995"/>
              <a:chExt cx="3652239" cy="155795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28" t="25669" r="58633" b="62080"/>
              <a:stretch/>
            </p:blipFill>
            <p:spPr bwMode="auto">
              <a:xfrm>
                <a:off x="1641339" y="1438995"/>
                <a:ext cx="949083" cy="1015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CaixaDeTexto 1"/>
              <p:cNvSpPr txBox="1"/>
              <p:nvPr/>
            </p:nvSpPr>
            <p:spPr>
              <a:xfrm>
                <a:off x="827584" y="2473732"/>
                <a:ext cx="36522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Glândula Tireoide</a:t>
                </a:r>
              </a:p>
              <a:p>
                <a:pPr algn="ctr"/>
                <a:r>
                  <a:rPr lang="pt-BR" sz="13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(Síntese e Função dos hormônios)</a:t>
                </a:r>
              </a:p>
            </p:txBody>
          </p:sp>
        </p:grpSp>
        <p:sp>
          <p:nvSpPr>
            <p:cNvPr id="25" name="Retângulo 24"/>
            <p:cNvSpPr/>
            <p:nvPr/>
          </p:nvSpPr>
          <p:spPr>
            <a:xfrm>
              <a:off x="1037677" y="1340768"/>
              <a:ext cx="149947" cy="137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444208" y="836712"/>
            <a:ext cx="1934546" cy="1015369"/>
            <a:chOff x="5685454" y="1379487"/>
            <a:chExt cx="1934546" cy="101536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70" t="25670" r="31507" b="62077"/>
            <a:stretch/>
          </p:blipFill>
          <p:spPr bwMode="auto">
            <a:xfrm>
              <a:off x="5921829" y="1379487"/>
              <a:ext cx="1698171" cy="101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tângulo 28"/>
            <p:cNvSpPr/>
            <p:nvPr/>
          </p:nvSpPr>
          <p:spPr>
            <a:xfrm>
              <a:off x="5685454" y="2204864"/>
              <a:ext cx="1334818" cy="150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707904" y="2276872"/>
            <a:ext cx="1948106" cy="2502124"/>
            <a:chOff x="3632006" y="2230572"/>
            <a:chExt cx="1948106" cy="2502124"/>
          </a:xfrm>
        </p:grpSpPr>
        <p:sp>
          <p:nvSpPr>
            <p:cNvPr id="22" name="CaixaDeTexto 21"/>
            <p:cNvSpPr txBox="1"/>
            <p:nvPr/>
          </p:nvSpPr>
          <p:spPr>
            <a:xfrm>
              <a:off x="4022308" y="2552998"/>
              <a:ext cx="1197764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900" dirty="0">
                  <a:latin typeface="Times" panose="02020603050405020304" pitchFamily="18" charset="0"/>
                  <a:cs typeface="Times" panose="02020603050405020304" pitchFamily="18" charset="0"/>
                </a:rPr>
                <a:t>Se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355976" y="2231866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500" dirty="0">
                  <a:latin typeface="Times" panose="02020603050405020304" pitchFamily="18" charset="0"/>
                  <a:cs typeface="Times" panose="02020603050405020304" pitchFamily="18" charset="0"/>
                </a:rPr>
                <a:t>34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904908" y="3717032"/>
              <a:ext cx="15311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500" dirty="0">
                  <a:latin typeface="Times" panose="02020603050405020304" pitchFamily="18" charset="0"/>
                  <a:cs typeface="Times" panose="02020603050405020304" pitchFamily="18" charset="0"/>
                </a:rPr>
                <a:t>Selênio</a:t>
              </a:r>
            </a:p>
            <a:p>
              <a:pPr algn="ctr"/>
              <a:r>
                <a:rPr lang="pt-BR" sz="2500" dirty="0">
                  <a:latin typeface="Times" panose="02020603050405020304" pitchFamily="18" charset="0"/>
                  <a:cs typeface="Times" panose="02020603050405020304" pitchFamily="18" charset="0"/>
                </a:rPr>
                <a:t>78,96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632006" y="2230572"/>
              <a:ext cx="1948106" cy="25021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5652120" y="6490211"/>
            <a:ext cx="3520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Times" panose="02020603050405020304" pitchFamily="18" charset="0"/>
                <a:cs typeface="Times" panose="02020603050405020304" pitchFamily="18" charset="0"/>
              </a:rPr>
              <a:t>(Adaptado de HOSNEDLOVA </a:t>
            </a:r>
            <a:r>
              <a:rPr lang="pt-BR" sz="1500" i="1" dirty="0">
                <a:latin typeface="Times" panose="02020603050405020304" pitchFamily="18" charset="0"/>
                <a:cs typeface="Times" panose="02020603050405020304" pitchFamily="18" charset="0"/>
              </a:rPr>
              <a:t>et al</a:t>
            </a:r>
            <a:r>
              <a:rPr lang="pt-BR" sz="1500" dirty="0">
                <a:latin typeface="Times" panose="02020603050405020304" pitchFamily="18" charset="0"/>
                <a:cs typeface="Times" panose="02020603050405020304" pitchFamily="18" charset="0"/>
              </a:rPr>
              <a:t>., 2017)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33136" y="2996952"/>
            <a:ext cx="1390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Reprodução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27673" y="4705980"/>
            <a:ext cx="365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Crescimento e Desenvolvimento</a:t>
            </a:r>
          </a:p>
          <a:p>
            <a:pPr algn="ctr"/>
            <a:r>
              <a:rPr lang="pt-BR" sz="1300" b="1" dirty="0">
                <a:latin typeface="Times" panose="02020603050405020304" pitchFamily="18" charset="0"/>
                <a:cs typeface="Times" panose="02020603050405020304" pitchFamily="18" charset="0"/>
              </a:rPr>
              <a:t>(Regulação do Processo de Diferenciação)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885264" y="5914147"/>
            <a:ext cx="1390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Antioxidante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851920" y="5971346"/>
            <a:ext cx="235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Efeito </a:t>
            </a:r>
            <a:r>
              <a:rPr lang="pt-BR" sz="1500" b="1" dirty="0" err="1">
                <a:latin typeface="Times" panose="02020603050405020304" pitchFamily="18" charset="0"/>
                <a:cs typeface="Times" panose="02020603050405020304" pitchFamily="18" charset="0"/>
              </a:rPr>
              <a:t>anticarcinogênico</a:t>
            </a:r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 e </a:t>
            </a:r>
            <a:r>
              <a:rPr lang="pt-BR" sz="1500" b="1" dirty="0" err="1">
                <a:latin typeface="Times" panose="02020603050405020304" pitchFamily="18" charset="0"/>
                <a:cs typeface="Times" panose="02020603050405020304" pitchFamily="18" charset="0"/>
              </a:rPr>
              <a:t>antimutagênico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288019" y="5445224"/>
            <a:ext cx="235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Efeito antimicrobiano e antiparasitário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351363" y="3796432"/>
            <a:ext cx="235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Efeito Protetor</a:t>
            </a:r>
          </a:p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(Fígado, Pulmões e Rins)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804248" y="2601779"/>
            <a:ext cx="2356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Sistema Imune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228184" y="1700808"/>
            <a:ext cx="235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(+) Sistema Gastrointestinal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535766" y="1628800"/>
            <a:ext cx="2356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Efeito </a:t>
            </a:r>
            <a:r>
              <a:rPr lang="pt-BR" sz="1500" b="1" dirty="0" err="1">
                <a:latin typeface="Times" panose="02020603050405020304" pitchFamily="18" charset="0"/>
                <a:cs typeface="Times" panose="02020603050405020304" pitchFamily="18" charset="0"/>
              </a:rPr>
              <a:t>Neuroprotetor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216" name="Seta para a direita listrada 9215"/>
          <p:cNvSpPr/>
          <p:nvPr/>
        </p:nvSpPr>
        <p:spPr>
          <a:xfrm rot="16200000">
            <a:off x="4559914" y="1976754"/>
            <a:ext cx="210380" cy="245839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a direita listrada 46"/>
          <p:cNvSpPr/>
          <p:nvPr/>
        </p:nvSpPr>
        <p:spPr>
          <a:xfrm rot="13205733" flipV="1">
            <a:off x="3127569" y="2059451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listrada 47"/>
          <p:cNvSpPr/>
          <p:nvPr/>
        </p:nvSpPr>
        <p:spPr>
          <a:xfrm rot="16200000" flipH="1">
            <a:off x="4689244" y="4869399"/>
            <a:ext cx="243033" cy="24255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listrada 48"/>
          <p:cNvSpPr/>
          <p:nvPr/>
        </p:nvSpPr>
        <p:spPr>
          <a:xfrm rot="10800000" flipV="1">
            <a:off x="3089684" y="2920382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a direita listrada 49"/>
          <p:cNvSpPr/>
          <p:nvPr/>
        </p:nvSpPr>
        <p:spPr>
          <a:xfrm rot="10800000" flipV="1">
            <a:off x="2843809" y="4062236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eta para a direita listrada 50"/>
          <p:cNvSpPr/>
          <p:nvPr/>
        </p:nvSpPr>
        <p:spPr>
          <a:xfrm flipV="1">
            <a:off x="5824855" y="2945241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Seta para a direita listrada 51"/>
          <p:cNvSpPr/>
          <p:nvPr/>
        </p:nvSpPr>
        <p:spPr>
          <a:xfrm rot="19233623" flipV="1">
            <a:off x="5814678" y="1930467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para a direita listrada 52"/>
          <p:cNvSpPr/>
          <p:nvPr/>
        </p:nvSpPr>
        <p:spPr>
          <a:xfrm rot="1649366" flipV="1">
            <a:off x="5756263" y="4623136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a direita listrada 53"/>
          <p:cNvSpPr/>
          <p:nvPr/>
        </p:nvSpPr>
        <p:spPr>
          <a:xfrm rot="7058281" flipV="1">
            <a:off x="3453258" y="4957106"/>
            <a:ext cx="624631" cy="423873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9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2B3D09-D029-4A65-9B09-D7D85EED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6" y="460728"/>
            <a:ext cx="8835288" cy="5776584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F843B5E-FB26-40B1-876E-EE8EA67DB430}"/>
              </a:ext>
            </a:extLst>
          </p:cNvPr>
          <p:cNvSpPr/>
          <p:nvPr/>
        </p:nvSpPr>
        <p:spPr>
          <a:xfrm>
            <a:off x="899592" y="1124744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0380639-23BC-4680-BFE1-FFACCE9AE5D7}"/>
              </a:ext>
            </a:extLst>
          </p:cNvPr>
          <p:cNvSpPr/>
          <p:nvPr/>
        </p:nvSpPr>
        <p:spPr>
          <a:xfrm>
            <a:off x="917217" y="1679035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8B76EA4-8EC3-4A5D-BF93-0F5A017E51F1}"/>
              </a:ext>
            </a:extLst>
          </p:cNvPr>
          <p:cNvSpPr/>
          <p:nvPr/>
        </p:nvSpPr>
        <p:spPr>
          <a:xfrm>
            <a:off x="917217" y="2089310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3CFF609-98D2-4EA4-8DCE-C73B47EC76DD}"/>
              </a:ext>
            </a:extLst>
          </p:cNvPr>
          <p:cNvSpPr/>
          <p:nvPr/>
        </p:nvSpPr>
        <p:spPr>
          <a:xfrm>
            <a:off x="899592" y="2450606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64442E6-00D6-4CF1-8FFA-2940565C988E}"/>
              </a:ext>
            </a:extLst>
          </p:cNvPr>
          <p:cNvSpPr/>
          <p:nvPr/>
        </p:nvSpPr>
        <p:spPr>
          <a:xfrm>
            <a:off x="2519018" y="2170279"/>
            <a:ext cx="396798" cy="2070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200D66B-EDB6-444F-84B9-9C7E8C8436FD}"/>
              </a:ext>
            </a:extLst>
          </p:cNvPr>
          <p:cNvSpPr/>
          <p:nvPr/>
        </p:nvSpPr>
        <p:spPr>
          <a:xfrm>
            <a:off x="3635896" y="1103900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DD148DD-EE34-409C-A0F8-5F9AE145C47A}"/>
              </a:ext>
            </a:extLst>
          </p:cNvPr>
          <p:cNvSpPr/>
          <p:nvPr/>
        </p:nvSpPr>
        <p:spPr>
          <a:xfrm>
            <a:off x="3563888" y="1679035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4E7360D-19F7-4050-9D71-08DB2C92204A}"/>
              </a:ext>
            </a:extLst>
          </p:cNvPr>
          <p:cNvSpPr/>
          <p:nvPr/>
        </p:nvSpPr>
        <p:spPr>
          <a:xfrm>
            <a:off x="3635896" y="2144637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63F817F-A287-4759-AF10-A9CC5072C87C}"/>
              </a:ext>
            </a:extLst>
          </p:cNvPr>
          <p:cNvSpPr/>
          <p:nvPr/>
        </p:nvSpPr>
        <p:spPr>
          <a:xfrm>
            <a:off x="2886011" y="5887273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5E665A1-9037-409A-975F-BF63303D42B3}"/>
              </a:ext>
            </a:extLst>
          </p:cNvPr>
          <p:cNvSpPr/>
          <p:nvPr/>
        </p:nvSpPr>
        <p:spPr>
          <a:xfrm>
            <a:off x="5292080" y="2738638"/>
            <a:ext cx="936104" cy="54634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A1B635-6664-4732-BFD4-A96062C02D93}"/>
              </a:ext>
            </a:extLst>
          </p:cNvPr>
          <p:cNvSpPr txBox="1"/>
          <p:nvPr/>
        </p:nvSpPr>
        <p:spPr>
          <a:xfrm>
            <a:off x="0" y="6517985"/>
            <a:ext cx="9068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pt-BR" sz="1000" dirty="0">
                <a:solidFill>
                  <a:srgbClr val="000000"/>
                </a:solidFill>
                <a:latin typeface="-apple-system"/>
              </a:rPr>
              <a:t>Adaptado de: </a:t>
            </a:r>
            <a:r>
              <a:rPr lang="pt-BR" sz="1000" b="0" i="0" dirty="0" err="1">
                <a:solidFill>
                  <a:srgbClr val="000000"/>
                </a:solidFill>
                <a:effectLst/>
                <a:latin typeface="-apple-system"/>
              </a:rPr>
              <a:t>Fairweather-Tait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, S. J., </a:t>
            </a:r>
            <a:r>
              <a:rPr lang="pt-BR" sz="1000" b="0" i="0" dirty="0" err="1">
                <a:solidFill>
                  <a:srgbClr val="000000"/>
                </a:solidFill>
                <a:effectLst/>
                <a:latin typeface="-apple-system"/>
              </a:rPr>
              <a:t>Bao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, Y., </a:t>
            </a:r>
            <a:r>
              <a:rPr lang="pt-BR" sz="1000" b="0" i="0" dirty="0" err="1">
                <a:solidFill>
                  <a:srgbClr val="000000"/>
                </a:solidFill>
                <a:effectLst/>
                <a:latin typeface="-apple-system"/>
              </a:rPr>
              <a:t>Broadley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, M. R., </a:t>
            </a:r>
            <a:r>
              <a:rPr lang="pt-BR" sz="1000" b="0" i="0" dirty="0" err="1">
                <a:solidFill>
                  <a:srgbClr val="000000"/>
                </a:solidFill>
                <a:effectLst/>
                <a:latin typeface="-apple-system"/>
              </a:rPr>
              <a:t>Collings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, R., Ford, D., </a:t>
            </a:r>
            <a:r>
              <a:rPr lang="pt-BR" sz="1000" b="0" i="0" dirty="0" err="1">
                <a:solidFill>
                  <a:srgbClr val="000000"/>
                </a:solidFill>
                <a:effectLst/>
                <a:latin typeface="-apple-system"/>
              </a:rPr>
              <a:t>Hesketh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, J. E., &amp; </a:t>
            </a:r>
            <a:r>
              <a:rPr lang="pt-BR" sz="1000" b="0" i="0" dirty="0" err="1">
                <a:solidFill>
                  <a:srgbClr val="000000"/>
                </a:solidFill>
                <a:effectLst/>
                <a:latin typeface="-apple-system"/>
              </a:rPr>
              <a:t>Hurst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-apple-system"/>
              </a:rPr>
              <a:t>, R. (2011). </a:t>
            </a:r>
            <a:r>
              <a:rPr lang="pt-BR" sz="1000" b="0" i="1" dirty="0" err="1">
                <a:solidFill>
                  <a:srgbClr val="000000"/>
                </a:solidFill>
                <a:effectLst/>
                <a:latin typeface="-apple-system"/>
              </a:rPr>
              <a:t>Selenium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-apple-system"/>
              </a:rPr>
              <a:t> in </a:t>
            </a:r>
            <a:r>
              <a:rPr lang="pt-BR" sz="1000" b="0" i="1" dirty="0" err="1">
                <a:solidFill>
                  <a:srgbClr val="000000"/>
                </a:solidFill>
                <a:effectLst/>
                <a:latin typeface="-apple-system"/>
              </a:rPr>
              <a:t>Human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-apple-system"/>
              </a:rPr>
              <a:t> Health </a:t>
            </a:r>
            <a:r>
              <a:rPr lang="pt-BR" sz="1000" b="0" i="1" dirty="0" err="1">
                <a:solidFill>
                  <a:srgbClr val="000000"/>
                </a:solidFill>
                <a:effectLst/>
                <a:latin typeface="-apple-system"/>
              </a:rPr>
              <a:t>and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pt-BR" sz="1000" b="0" i="1" dirty="0" err="1">
                <a:solidFill>
                  <a:srgbClr val="000000"/>
                </a:solidFill>
                <a:effectLst/>
                <a:latin typeface="-apple-system"/>
              </a:rPr>
              <a:t>Disease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-apple-system"/>
              </a:rPr>
              <a:t>. </a:t>
            </a:r>
            <a:r>
              <a:rPr lang="pt-BR" sz="1000" b="0" i="1" dirty="0" err="1">
                <a:solidFill>
                  <a:srgbClr val="000000"/>
                </a:solidFill>
                <a:effectLst/>
                <a:latin typeface="-apple-system"/>
              </a:rPr>
              <a:t>Antioxidants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-apple-system"/>
              </a:rPr>
              <a:t> &amp; Redox </a:t>
            </a:r>
            <a:r>
              <a:rPr lang="pt-BR" sz="1000" b="0" i="1" dirty="0" err="1">
                <a:solidFill>
                  <a:srgbClr val="000000"/>
                </a:solidFill>
                <a:effectLst/>
                <a:latin typeface="-apple-system"/>
              </a:rPr>
              <a:t>Signaling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-apple-system"/>
              </a:rPr>
              <a:t>, 14(7)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605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SELÊNIO...RECOMENDAÇÕES DIÁRIAS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38246"/>
              </p:ext>
            </p:extLst>
          </p:nvPr>
        </p:nvGraphicFramePr>
        <p:xfrm>
          <a:off x="2627784" y="692696"/>
          <a:ext cx="3824922" cy="56468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360">
                <a:tc gridSpan="3">
                  <a:txBody>
                    <a:bodyPr/>
                    <a:lstStyle/>
                    <a:p>
                      <a:pPr algn="ctr"/>
                      <a:endParaRPr lang="pt-BR" sz="5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algn="ctr"/>
                      <a:r>
                        <a:rPr lang="pt-B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Ingestão</a:t>
                      </a:r>
                      <a:r>
                        <a:rPr lang="pt-BR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Diária Recomendada (</a:t>
                      </a:r>
                      <a:r>
                        <a:rPr lang="pt-BR" baseline="0" dirty="0" err="1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IDRs</a:t>
                      </a:r>
                      <a:r>
                        <a:rPr lang="pt-BR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pt-BR" sz="500" baseline="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algn="ctr"/>
                      <a:r>
                        <a:rPr lang="pt-B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SELÊNIO</a:t>
                      </a:r>
                    </a:p>
                    <a:p>
                      <a:pPr algn="ctr"/>
                      <a:r>
                        <a:rPr lang="pt-BR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</a:t>
                      </a:r>
                      <a:r>
                        <a:rPr lang="pt-BR" sz="18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µg)</a:t>
                      </a:r>
                      <a:endParaRPr lang="pt-BR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22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ADULTO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2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LACTENTE</a:t>
                      </a: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0-6 meses</a:t>
                      </a: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</a:t>
                      </a:r>
                    </a:p>
                    <a:p>
                      <a:pPr algn="ctr"/>
                      <a:endParaRPr lang="pt-BR" sz="13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222">
                <a:tc vMerge="1">
                  <a:txBody>
                    <a:bodyPr/>
                    <a:lstStyle/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 a 11 meses</a:t>
                      </a: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endParaRPr lang="pt-BR" sz="13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CRIANÇA</a:t>
                      </a: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 a 3 anos</a:t>
                      </a: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17</a:t>
                      </a:r>
                    </a:p>
                    <a:p>
                      <a:pPr algn="ctr"/>
                      <a:endParaRPr lang="pt-BR" sz="13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222">
                <a:tc vMerge="1">
                  <a:txBody>
                    <a:bodyPr/>
                    <a:lstStyle/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 a 6 anos</a:t>
                      </a: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17</a:t>
                      </a:r>
                    </a:p>
                    <a:p>
                      <a:pPr algn="ctr"/>
                      <a:endParaRPr lang="pt-BR" sz="13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222">
                <a:tc vMerge="1">
                  <a:txBody>
                    <a:bodyPr/>
                    <a:lstStyle/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</a:t>
                      </a:r>
                      <a:r>
                        <a:rPr lang="pt-BR" sz="1300" baseline="0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a 10 anos</a:t>
                      </a:r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algn="ctr"/>
                      <a:endParaRPr lang="pt-BR" sz="13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GESTANTE</a:t>
                      </a:r>
                    </a:p>
                    <a:p>
                      <a:pPr algn="ctr"/>
                      <a:endParaRPr lang="pt-BR" sz="13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LACTENTE</a:t>
                      </a:r>
                    </a:p>
                    <a:p>
                      <a:pPr algn="ctr"/>
                      <a:endParaRPr lang="pt-BR" sz="1300" b="1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154197" y="6490211"/>
            <a:ext cx="59624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i="1" dirty="0">
                <a:latin typeface="Times" panose="02020603050405020304" pitchFamily="18" charset="0"/>
                <a:cs typeface="Times" panose="02020603050405020304" pitchFamily="18" charset="0"/>
              </a:rPr>
              <a:t>(FONTE</a:t>
            </a:r>
            <a:r>
              <a:rPr lang="pt-BR" sz="1500" dirty="0">
                <a:latin typeface="Times" panose="02020603050405020304" pitchFamily="18" charset="0"/>
                <a:cs typeface="Times" panose="02020603050405020304" pitchFamily="18" charset="0"/>
              </a:rPr>
              <a:t>: Resolução RDC nº 269, de 22 de setembro de 2005.) </a:t>
            </a:r>
          </a:p>
        </p:txBody>
      </p:sp>
      <p:pic>
        <p:nvPicPr>
          <p:cNvPr id="3078" name="Picture 6" descr="Foto de Bonecos Com Livro E Lupa e mais fotos de stock de Adult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069"/>
            <a:ext cx="1160461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9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SELÊNIO...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2" t="51650" r="27155" b="12069"/>
          <a:stretch/>
        </p:blipFill>
        <p:spPr bwMode="auto">
          <a:xfrm>
            <a:off x="251520" y="692696"/>
            <a:ext cx="46058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27031" r="44199" b="25677"/>
          <a:stretch/>
        </p:blipFill>
        <p:spPr bwMode="auto">
          <a:xfrm>
            <a:off x="4644008" y="2780928"/>
            <a:ext cx="43394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2DC4A9F-2C33-4010-9820-B63227657569}"/>
              </a:ext>
            </a:extLst>
          </p:cNvPr>
          <p:cNvCxnSpPr/>
          <p:nvPr/>
        </p:nvCxnSpPr>
        <p:spPr>
          <a:xfrm>
            <a:off x="323850" y="2132856"/>
            <a:ext cx="432015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91F67F9-9C07-43BD-A098-9504BB2DE196}"/>
              </a:ext>
            </a:extLst>
          </p:cNvPr>
          <p:cNvCxnSpPr/>
          <p:nvPr/>
        </p:nvCxnSpPr>
        <p:spPr>
          <a:xfrm>
            <a:off x="323850" y="2420888"/>
            <a:ext cx="432015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0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SELÊNIO...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8125" r="41546" b="15738"/>
          <a:stretch/>
        </p:blipFill>
        <p:spPr bwMode="auto">
          <a:xfrm>
            <a:off x="1907704" y="824570"/>
            <a:ext cx="5184576" cy="55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4047BE-DB5E-4888-ADF7-5430E0D1F0CE}"/>
              </a:ext>
            </a:extLst>
          </p:cNvPr>
          <p:cNvCxnSpPr>
            <a:cxnSpLocks/>
          </p:cNvCxnSpPr>
          <p:nvPr/>
        </p:nvCxnSpPr>
        <p:spPr>
          <a:xfrm>
            <a:off x="2051720" y="2276872"/>
            <a:ext cx="48965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A2AD50B-8CDD-4040-B160-3149E92D6B95}"/>
              </a:ext>
            </a:extLst>
          </p:cNvPr>
          <p:cNvCxnSpPr>
            <a:cxnSpLocks/>
          </p:cNvCxnSpPr>
          <p:nvPr/>
        </p:nvCxnSpPr>
        <p:spPr>
          <a:xfrm>
            <a:off x="2051720" y="3573016"/>
            <a:ext cx="48965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A0D363A-7C4E-4F94-9BB3-0817691B4B5E}"/>
              </a:ext>
            </a:extLst>
          </p:cNvPr>
          <p:cNvCxnSpPr>
            <a:cxnSpLocks/>
          </p:cNvCxnSpPr>
          <p:nvPr/>
        </p:nvCxnSpPr>
        <p:spPr>
          <a:xfrm>
            <a:off x="2123728" y="4077072"/>
            <a:ext cx="48965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06D281E-DF98-45F1-85E0-70804A7F5F87}"/>
              </a:ext>
            </a:extLst>
          </p:cNvPr>
          <p:cNvCxnSpPr>
            <a:cxnSpLocks/>
          </p:cNvCxnSpPr>
          <p:nvPr/>
        </p:nvCxnSpPr>
        <p:spPr>
          <a:xfrm>
            <a:off x="2051720" y="5517232"/>
            <a:ext cx="48965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CC3D63F-C615-4F7B-A2B9-DD83A5314E18}"/>
              </a:ext>
            </a:extLst>
          </p:cNvPr>
          <p:cNvCxnSpPr>
            <a:cxnSpLocks/>
          </p:cNvCxnSpPr>
          <p:nvPr/>
        </p:nvCxnSpPr>
        <p:spPr>
          <a:xfrm>
            <a:off x="2051720" y="5229200"/>
            <a:ext cx="48965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SELÊNIO...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3" t="43981" r="16335" b="42014"/>
          <a:stretch/>
        </p:blipFill>
        <p:spPr bwMode="auto">
          <a:xfrm>
            <a:off x="333130" y="548680"/>
            <a:ext cx="6183086" cy="102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1" t="31594" r="15401" b="50247"/>
          <a:stretch/>
        </p:blipFill>
        <p:spPr bwMode="auto">
          <a:xfrm>
            <a:off x="2627784" y="1412776"/>
            <a:ext cx="6181966" cy="12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5" t="45892" r="16869" b="41284"/>
          <a:stretch/>
        </p:blipFill>
        <p:spPr bwMode="auto">
          <a:xfrm>
            <a:off x="323850" y="2490926"/>
            <a:ext cx="6139544" cy="9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63796" r="14996" b="18219"/>
          <a:stretch/>
        </p:blipFill>
        <p:spPr bwMode="auto">
          <a:xfrm>
            <a:off x="2205344" y="2977403"/>
            <a:ext cx="6342744" cy="13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35746" r="14996" b="50005"/>
          <a:stretch/>
        </p:blipFill>
        <p:spPr bwMode="auto">
          <a:xfrm>
            <a:off x="371100" y="4005064"/>
            <a:ext cx="6342744" cy="10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45584" r="28359" b="16320"/>
          <a:stretch/>
        </p:blipFill>
        <p:spPr bwMode="auto">
          <a:xfrm>
            <a:off x="2963753" y="4802766"/>
            <a:ext cx="4272543" cy="201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eu anotando as mancadas que as pessoas... - Bro, não me obrigue 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eu anotando as mancadas que as pessoas... - Bro, não me obrigue 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eu anotando as mancadas que as pessoas... - Bro, não me obrigue a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60" name="Picture 16" descr="Adesivo Bart Simpson Decorativo Para Interruptor Casa - R$ 17,00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6300" r="14437" b="4241"/>
          <a:stretch/>
        </p:blipFill>
        <p:spPr bwMode="auto">
          <a:xfrm>
            <a:off x="7452320" y="3851220"/>
            <a:ext cx="2378311" cy="30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3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" name="CaixaDeTexto 1"/>
          <p:cNvSpPr txBox="1"/>
          <p:nvPr/>
        </p:nvSpPr>
        <p:spPr>
          <a:xfrm>
            <a:off x="388366" y="764704"/>
            <a:ext cx="2671466" cy="64807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dirty="0">
                <a:latin typeface="Times" panose="02020603050405020304" pitchFamily="18" charset="0"/>
                <a:cs typeface="Times" panose="02020603050405020304" pitchFamily="18" charset="0"/>
              </a:rPr>
              <a:t>ZINCO (Zn)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764" y="1700808"/>
            <a:ext cx="85217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Oligoelemento intracelular mais abundante;</a:t>
            </a:r>
          </a:p>
          <a:p>
            <a:pPr algn="just"/>
            <a:endParaRPr lang="pt-BR" sz="1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Funções metabólicas catalítica, estrutural e reguladora:</a:t>
            </a:r>
          </a:p>
          <a:p>
            <a:pPr algn="just"/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pt-BR" sz="2700" b="1" dirty="0">
                <a:latin typeface="Times" panose="02020603050405020304" pitchFamily="18" charset="0"/>
                <a:cs typeface="Times" panose="02020603050405020304" pitchFamily="18" charset="0"/>
              </a:rPr>
              <a:t>Parte estrutural de diversas enzimas e proteínas;</a:t>
            </a:r>
          </a:p>
          <a:p>
            <a:pPr algn="ctr"/>
            <a:r>
              <a:rPr lang="pt-BR" sz="2700" b="1" dirty="0">
                <a:latin typeface="Times" panose="02020603050405020304" pitchFamily="18" charset="0"/>
                <a:cs typeface="Times" panose="02020603050405020304" pitchFamily="18" charset="0"/>
              </a:rPr>
              <a:t>Participa do metabolismo de proteínas, carboidratos lipídios e ácidos nucléicos;</a:t>
            </a:r>
          </a:p>
          <a:p>
            <a:pPr algn="ctr"/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Deficiência Isolado (RARA)/ Combinado (Fe);</a:t>
            </a:r>
          </a:p>
          <a:p>
            <a:pPr algn="just"/>
            <a:endParaRPr lang="pt-BR" sz="1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Suplementação dietética (?).</a:t>
            </a:r>
          </a:p>
          <a:p>
            <a:pPr marL="342900" indent="-342900" algn="just">
              <a:buFontTx/>
              <a:buChar char="-"/>
            </a:pPr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http://photos1.blogger.com/blogger/5046/1914/1600/Bart%20anotando.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9908"/>
            <a:ext cx="1505345" cy="21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1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40067" r="59275" b="48360"/>
          <a:stretch/>
        </p:blipFill>
        <p:spPr bwMode="auto">
          <a:xfrm>
            <a:off x="1127202" y="4375958"/>
            <a:ext cx="1739412" cy="95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4" t="64462" r="55861" b="27126"/>
          <a:stretch/>
        </p:blipFill>
        <p:spPr bwMode="auto">
          <a:xfrm>
            <a:off x="4542184" y="5171465"/>
            <a:ext cx="841522" cy="7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3776022" y="764704"/>
            <a:ext cx="1876098" cy="1189646"/>
            <a:chOff x="3562513" y="943210"/>
            <a:chExt cx="1876098" cy="118964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7" t="25669" r="43763" b="62715"/>
            <a:stretch/>
          </p:blipFill>
          <p:spPr bwMode="auto">
            <a:xfrm>
              <a:off x="3562513" y="943210"/>
              <a:ext cx="1876098" cy="96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ângulo 22"/>
            <p:cNvSpPr/>
            <p:nvPr/>
          </p:nvSpPr>
          <p:spPr>
            <a:xfrm>
              <a:off x="3766388" y="1799238"/>
              <a:ext cx="479730" cy="333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707904" y="2276872"/>
            <a:ext cx="1948106" cy="2502124"/>
            <a:chOff x="3632006" y="2230572"/>
            <a:chExt cx="1948106" cy="2502124"/>
          </a:xfrm>
        </p:grpSpPr>
        <p:sp>
          <p:nvSpPr>
            <p:cNvPr id="22" name="CaixaDeTexto 21"/>
            <p:cNvSpPr txBox="1"/>
            <p:nvPr/>
          </p:nvSpPr>
          <p:spPr>
            <a:xfrm>
              <a:off x="4022308" y="2552998"/>
              <a:ext cx="1309974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7900" dirty="0">
                  <a:latin typeface="Times" panose="02020603050405020304" pitchFamily="18" charset="0"/>
                  <a:cs typeface="Times" panose="02020603050405020304" pitchFamily="18" charset="0"/>
                </a:rPr>
                <a:t>Zn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355976" y="2231866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500" dirty="0">
                  <a:latin typeface="Times" panose="02020603050405020304" pitchFamily="18" charset="0"/>
                  <a:cs typeface="Times" panose="02020603050405020304" pitchFamily="18" charset="0"/>
                </a:rPr>
                <a:t>30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904908" y="3717032"/>
              <a:ext cx="12314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500" dirty="0">
                  <a:latin typeface="Times" panose="02020603050405020304" pitchFamily="18" charset="0"/>
                  <a:cs typeface="Times" panose="02020603050405020304" pitchFamily="18" charset="0"/>
                </a:rPr>
                <a:t>Zinco</a:t>
              </a:r>
            </a:p>
            <a:p>
              <a:pPr algn="ctr"/>
              <a:r>
                <a:rPr lang="pt-BR" sz="2500" dirty="0">
                  <a:latin typeface="Times" panose="02020603050405020304" pitchFamily="18" charset="0"/>
                  <a:cs typeface="Times" panose="02020603050405020304" pitchFamily="18" charset="0"/>
                </a:rPr>
                <a:t>65,38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632006" y="2230572"/>
              <a:ext cx="1948106" cy="25021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5652120" y="6490211"/>
            <a:ext cx="3520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Times" panose="02020603050405020304" pitchFamily="18" charset="0"/>
                <a:cs typeface="Times" panose="02020603050405020304" pitchFamily="18" charset="0"/>
              </a:rPr>
              <a:t>(Adaptado de HOSNEDLOVA </a:t>
            </a:r>
            <a:r>
              <a:rPr lang="pt-BR" sz="1500" i="1" dirty="0">
                <a:latin typeface="Times" panose="02020603050405020304" pitchFamily="18" charset="0"/>
                <a:cs typeface="Times" panose="02020603050405020304" pitchFamily="18" charset="0"/>
              </a:rPr>
              <a:t>et al</a:t>
            </a:r>
            <a:r>
              <a:rPr lang="pt-BR" sz="1500" dirty="0">
                <a:latin typeface="Times" panose="02020603050405020304" pitchFamily="18" charset="0"/>
                <a:cs typeface="Times" panose="02020603050405020304" pitchFamily="18" charset="0"/>
              </a:rPr>
              <a:t>., 2017)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907162" y="5465940"/>
            <a:ext cx="1390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Reprodução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267649" y="6004333"/>
            <a:ext cx="1390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Antioxidante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497300" y="3646345"/>
            <a:ext cx="2356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Sistema Imune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535766" y="1628800"/>
            <a:ext cx="2356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Sistema Nervoso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216" name="Seta para a direita listrada 9215"/>
          <p:cNvSpPr/>
          <p:nvPr/>
        </p:nvSpPr>
        <p:spPr>
          <a:xfrm rot="16200000">
            <a:off x="4559914" y="1976754"/>
            <a:ext cx="210380" cy="245839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listrada 47"/>
          <p:cNvSpPr/>
          <p:nvPr/>
        </p:nvSpPr>
        <p:spPr>
          <a:xfrm rot="16200000" flipH="1">
            <a:off x="4689244" y="4869399"/>
            <a:ext cx="243033" cy="24255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listrada 48"/>
          <p:cNvSpPr/>
          <p:nvPr/>
        </p:nvSpPr>
        <p:spPr>
          <a:xfrm rot="10800000" flipV="1">
            <a:off x="3089684" y="2920382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eta para a direita listrada 50"/>
          <p:cNvSpPr/>
          <p:nvPr/>
        </p:nvSpPr>
        <p:spPr>
          <a:xfrm flipV="1">
            <a:off x="5824855" y="2945241"/>
            <a:ext cx="463164" cy="374876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a direita listrada 53"/>
          <p:cNvSpPr/>
          <p:nvPr/>
        </p:nvSpPr>
        <p:spPr>
          <a:xfrm rot="9162676" flipV="1">
            <a:off x="2916218" y="4156651"/>
            <a:ext cx="624631" cy="423873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im: fisiologia, função, anatomia dos rins - Planeta Biologia">
            <a:extLst>
              <a:ext uri="{FF2B5EF4-FFF2-40B4-BE49-F238E27FC236}">
                <a16:creationId xmlns:a16="http://schemas.microsoft.com/office/drawing/2014/main" id="{544626F7-427A-4AD9-9836-35AD5100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12" y="2683240"/>
            <a:ext cx="1574806" cy="8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97984DC5-DC40-4B31-B1C8-C28118423F40}"/>
              </a:ext>
            </a:extLst>
          </p:cNvPr>
          <p:cNvSpPr txBox="1"/>
          <p:nvPr/>
        </p:nvSpPr>
        <p:spPr>
          <a:xfrm>
            <a:off x="871923" y="2150763"/>
            <a:ext cx="2356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latin typeface="Times" panose="02020603050405020304" pitchFamily="18" charset="0"/>
                <a:cs typeface="Times" panose="02020603050405020304" pitchFamily="18" charset="0"/>
              </a:rPr>
              <a:t>ECA</a:t>
            </a:r>
            <a:endParaRPr lang="pt-BR" sz="13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76" name="Picture 4" descr="Artigos - Imunologia básica: introdução e barreiras físicas à entrada de  antígenos | Ourofino Saúde Animal">
            <a:extLst>
              <a:ext uri="{FF2B5EF4-FFF2-40B4-BE49-F238E27FC236}">
                <a16:creationId xmlns:a16="http://schemas.microsoft.com/office/drawing/2014/main" id="{4AC05A41-3672-42D6-81DE-7DCBD6C3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64" y="2653205"/>
            <a:ext cx="2437483" cy="9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5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3A79C7-6089-478D-BDFA-3D3EB8C46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71" y="1029304"/>
            <a:ext cx="6200458" cy="4799392"/>
          </a:xfrm>
          <a:prstGeom prst="rect">
            <a:avLst/>
          </a:prstGeom>
        </p:spPr>
      </p:pic>
      <p:pic>
        <p:nvPicPr>
          <p:cNvPr id="4" name="Gráfico 3" descr="Seta: Curva no sentido anti-horário">
            <a:extLst>
              <a:ext uri="{FF2B5EF4-FFF2-40B4-BE49-F238E27FC236}">
                <a16:creationId xmlns:a16="http://schemas.microsoft.com/office/drawing/2014/main" id="{085F6E9E-C095-48B2-A629-C931B2950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197292">
            <a:off x="1259632" y="1048914"/>
            <a:ext cx="914400" cy="9144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24EE757-F4CC-429A-A225-14F52F745DCF}"/>
              </a:ext>
            </a:extLst>
          </p:cNvPr>
          <p:cNvSpPr/>
          <p:nvPr/>
        </p:nvSpPr>
        <p:spPr>
          <a:xfrm>
            <a:off x="278541" y="2025714"/>
            <a:ext cx="1557155" cy="755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4ECDC0-4E0B-417A-A6FE-DE57492EBE4F}"/>
              </a:ext>
            </a:extLst>
          </p:cNvPr>
          <p:cNvSpPr txBox="1"/>
          <p:nvPr/>
        </p:nvSpPr>
        <p:spPr>
          <a:xfrm>
            <a:off x="220043" y="2060891"/>
            <a:ext cx="167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Indutor de </a:t>
            </a:r>
            <a:r>
              <a:rPr lang="pt-BR" dirty="0" err="1">
                <a:latin typeface="Times" panose="02020603050405020304" pitchFamily="18" charset="0"/>
                <a:cs typeface="Times" panose="02020603050405020304" pitchFamily="18" charset="0"/>
              </a:rPr>
              <a:t>metalotioneína</a:t>
            </a:r>
            <a:endParaRPr lang="pt-B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B95CEA9-BB27-4721-AC63-DCED5B2A2EB1}"/>
              </a:ext>
            </a:extLst>
          </p:cNvPr>
          <p:cNvSpPr/>
          <p:nvPr/>
        </p:nvSpPr>
        <p:spPr>
          <a:xfrm>
            <a:off x="220043" y="5162634"/>
            <a:ext cx="1845188" cy="1338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4D23B4-7D34-472C-9FA3-94F014426904}"/>
              </a:ext>
            </a:extLst>
          </p:cNvPr>
          <p:cNvSpPr txBox="1"/>
          <p:nvPr/>
        </p:nvSpPr>
        <p:spPr>
          <a:xfrm>
            <a:off x="305345" y="5228531"/>
            <a:ext cx="167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Afeta a expressão de glutamato cisteína </a:t>
            </a:r>
            <a:r>
              <a:rPr lang="pt-BR" dirty="0" err="1">
                <a:latin typeface="Times" panose="02020603050405020304" pitchFamily="18" charset="0"/>
                <a:cs typeface="Times" panose="02020603050405020304" pitchFamily="18" charset="0"/>
              </a:rPr>
              <a:t>ligase</a:t>
            </a:r>
            <a:endParaRPr lang="pt-B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Gráfico 8" descr="Seta: Curva no sentido anti-horário">
            <a:extLst>
              <a:ext uri="{FF2B5EF4-FFF2-40B4-BE49-F238E27FC236}">
                <a16:creationId xmlns:a16="http://schemas.microsoft.com/office/drawing/2014/main" id="{32698102-E34C-4A2C-9686-4C125805E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661676">
            <a:off x="1140164" y="4303592"/>
            <a:ext cx="914400" cy="914400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64B264B-20D6-4104-9EA2-DA9D9011D086}"/>
              </a:ext>
            </a:extLst>
          </p:cNvPr>
          <p:cNvSpPr/>
          <p:nvPr/>
        </p:nvSpPr>
        <p:spPr>
          <a:xfrm>
            <a:off x="7212071" y="428151"/>
            <a:ext cx="1824426" cy="755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>
                <a:solidFill>
                  <a:schemeClr val="bg1"/>
                </a:solidFill>
              </a:rPr>
              <a:t>Inibe a ação da NADPH oxidase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91F183-BBFB-407F-B504-65DBDCE2EB5D}"/>
              </a:ext>
            </a:extLst>
          </p:cNvPr>
          <p:cNvSpPr txBox="1"/>
          <p:nvPr/>
        </p:nvSpPr>
        <p:spPr>
          <a:xfrm>
            <a:off x="7244435" y="482592"/>
            <a:ext cx="182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Inibe a ação da NADPH oxidase</a:t>
            </a:r>
          </a:p>
        </p:txBody>
      </p:sp>
      <p:pic>
        <p:nvPicPr>
          <p:cNvPr id="14" name="Gráfico 13" descr="Seta: Curva no sentido anti-horário">
            <a:extLst>
              <a:ext uri="{FF2B5EF4-FFF2-40B4-BE49-F238E27FC236}">
                <a16:creationId xmlns:a16="http://schemas.microsoft.com/office/drawing/2014/main" id="{2CA2FF74-45AF-446C-9860-00D086FC3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20813">
            <a:off x="7069351" y="1116100"/>
            <a:ext cx="914400" cy="914400"/>
          </a:xfrm>
          <a:prstGeom prst="rect">
            <a:avLst/>
          </a:prstGeom>
        </p:spPr>
      </p:pic>
      <p:pic>
        <p:nvPicPr>
          <p:cNvPr id="18" name="Gráfico 17" descr="Voltar">
            <a:extLst>
              <a:ext uri="{FF2B5EF4-FFF2-40B4-BE49-F238E27FC236}">
                <a16:creationId xmlns:a16="http://schemas.microsoft.com/office/drawing/2014/main" id="{05D74825-4D47-4282-9EA7-D7FE58D65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83520">
            <a:off x="5203438" y="3179464"/>
            <a:ext cx="1575634" cy="1080221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C44293D-FD6C-4A27-9982-67C199434366}"/>
              </a:ext>
            </a:extLst>
          </p:cNvPr>
          <p:cNvSpPr/>
          <p:nvPr/>
        </p:nvSpPr>
        <p:spPr>
          <a:xfrm>
            <a:off x="6890485" y="3507252"/>
            <a:ext cx="1626655" cy="1220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A6DBEDE-F121-46DF-AB08-FC8D3D718BAA}"/>
              </a:ext>
            </a:extLst>
          </p:cNvPr>
          <p:cNvSpPr txBox="1"/>
          <p:nvPr/>
        </p:nvSpPr>
        <p:spPr>
          <a:xfrm>
            <a:off x="6842990" y="3617638"/>
            <a:ext cx="167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Componente estrutural da SOD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71B9B69-095C-45C7-BECD-4AFA88BC8CA0}"/>
              </a:ext>
            </a:extLst>
          </p:cNvPr>
          <p:cNvSpPr txBox="1"/>
          <p:nvPr/>
        </p:nvSpPr>
        <p:spPr>
          <a:xfrm>
            <a:off x="9524" y="6611779"/>
            <a:ext cx="114432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(Adaptado de: Marreiro DD, Cruz KJ, Morais JB, </a:t>
            </a:r>
            <a:r>
              <a:rPr lang="pt-BR" sz="10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Beserra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JB, Severo JS, de Oliveira AR. </a:t>
            </a:r>
            <a:r>
              <a:rPr lang="pt-BR" sz="10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Zinc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Oxidative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Stress: </a:t>
            </a:r>
            <a:r>
              <a:rPr lang="pt-BR" sz="10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Current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Mechanisms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pt-BR" sz="1000" b="0" i="1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Antioxidants</a:t>
            </a:r>
            <a:r>
              <a:rPr lang="pt-BR" sz="1000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(Basel)</a:t>
            </a:r>
            <a:r>
              <a:rPr lang="pt-BR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2017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158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3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55B7352-93FD-49E1-B22A-46A45C00FA9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9BBADC-F2B4-4526-985A-4BD2133680E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 RECOMENDAÇÕES DIÁRIAS</a:t>
              </a:r>
            </a:p>
          </p:txBody>
        </p: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50251ED3-4B4F-4536-A298-701143D62983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C72E0771-8B9B-4960-8DAA-4541EE43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7" y="1104665"/>
            <a:ext cx="7037569" cy="4648669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847D8B0-3C87-475C-8C53-41864DA4FDBF}"/>
              </a:ext>
            </a:extLst>
          </p:cNvPr>
          <p:cNvCxnSpPr/>
          <p:nvPr/>
        </p:nvCxnSpPr>
        <p:spPr>
          <a:xfrm>
            <a:off x="1115616" y="3933056"/>
            <a:ext cx="650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95714DF-26F6-4B58-8EF9-DCCDAA22409D}"/>
              </a:ext>
            </a:extLst>
          </p:cNvPr>
          <p:cNvCxnSpPr/>
          <p:nvPr/>
        </p:nvCxnSpPr>
        <p:spPr>
          <a:xfrm>
            <a:off x="1115616" y="4797152"/>
            <a:ext cx="650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2E1EE6-E49A-473C-AC88-86FBEA38659D}"/>
              </a:ext>
            </a:extLst>
          </p:cNvPr>
          <p:cNvSpPr txBox="1"/>
          <p:nvPr/>
        </p:nvSpPr>
        <p:spPr>
          <a:xfrm>
            <a:off x="35200" y="6530587"/>
            <a:ext cx="114262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ASSOCIACAO BRASILEIRA DE NUTROLOGIA. Suplementação com zinco no tratamento da anorexia nervosa.</a:t>
            </a:r>
            <a:r>
              <a:rPr lang="pt-BR" sz="105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Rev. Assoc. Med. Bras.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2013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6291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>
            <a:extLst>
              <a:ext uri="{FF2B5EF4-FFF2-40B4-BE49-F238E27FC236}">
                <a16:creationId xmlns:a16="http://schemas.microsoft.com/office/drawing/2014/main" id="{F4644B05-5C0E-4482-8D95-681931547F0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31F06680-3CEC-41C4-895E-30FF2666FCA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RELEMBRANDO - ESTRESSE OXIDATIVO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55214E2B-D238-4434-8933-B99B90FBF149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421BCF-4183-400F-BD66-EF955E407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18500" r="7154" b="17450"/>
          <a:stretch/>
        </p:blipFill>
        <p:spPr bwMode="auto">
          <a:xfrm>
            <a:off x="1295636" y="1232756"/>
            <a:ext cx="65527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6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3E14A51-9583-4668-AE40-1DCB726722E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D23FAE-1626-4687-AAED-9C07F35FC8E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 </a:t>
              </a:r>
            </a:p>
          </p:txBody>
        </p: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A934C87D-D8F8-4129-BFE4-E550353DDF53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55FDE60D-82A6-436E-B885-011E2F02D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65" y="665935"/>
            <a:ext cx="9022253" cy="5526129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545E088-1FEF-41A3-B4D3-213E8A1D2DDC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88924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6CF755F-9937-4F0F-8B65-D1C145E95873}"/>
              </a:ext>
            </a:extLst>
          </p:cNvPr>
          <p:cNvCxnSpPr>
            <a:cxnSpLocks/>
          </p:cNvCxnSpPr>
          <p:nvPr/>
        </p:nvCxnSpPr>
        <p:spPr>
          <a:xfrm>
            <a:off x="0" y="1988840"/>
            <a:ext cx="88924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4874C67-76C7-47B8-85A3-D91581BDA926}"/>
              </a:ext>
            </a:extLst>
          </p:cNvPr>
          <p:cNvCxnSpPr>
            <a:cxnSpLocks/>
          </p:cNvCxnSpPr>
          <p:nvPr/>
        </p:nvCxnSpPr>
        <p:spPr>
          <a:xfrm>
            <a:off x="-10565" y="2348880"/>
            <a:ext cx="88924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90A0933-31C6-4996-91A0-AC36C1B6CAF1}"/>
              </a:ext>
            </a:extLst>
          </p:cNvPr>
          <p:cNvCxnSpPr>
            <a:cxnSpLocks/>
          </p:cNvCxnSpPr>
          <p:nvPr/>
        </p:nvCxnSpPr>
        <p:spPr>
          <a:xfrm>
            <a:off x="54321" y="4077072"/>
            <a:ext cx="88924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66419E6-C5D7-4226-8AC3-39EEEB9CF667}"/>
              </a:ext>
            </a:extLst>
          </p:cNvPr>
          <p:cNvCxnSpPr>
            <a:cxnSpLocks/>
          </p:cNvCxnSpPr>
          <p:nvPr/>
        </p:nvCxnSpPr>
        <p:spPr>
          <a:xfrm>
            <a:off x="54321" y="4437112"/>
            <a:ext cx="88924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2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569D3A-A875-409D-A551-04EB9CDF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3" y="1955567"/>
            <a:ext cx="8185703" cy="2946866"/>
          </a:xfrm>
          <a:prstGeom prst="rect">
            <a:avLst/>
          </a:prstGeom>
        </p:spPr>
      </p:pic>
      <p:grpSp>
        <p:nvGrpSpPr>
          <p:cNvPr id="3" name="Grupo 1">
            <a:extLst>
              <a:ext uri="{FF2B5EF4-FFF2-40B4-BE49-F238E27FC236}">
                <a16:creationId xmlns:a16="http://schemas.microsoft.com/office/drawing/2014/main" id="{1CC7ACBC-12F0-4DA5-869A-68360B0B6AD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66994A3-BBE3-4357-B31E-E9B05217A93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 </a:t>
              </a:r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15F44C6-0880-4FAD-8176-0809C53B53A7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45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B77E68-EA1A-4CAA-B89B-0231A7152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316416" cy="26752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15B470-C5AD-457D-843C-4E47D5692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81" y="3212976"/>
            <a:ext cx="6914282" cy="33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2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5522CF5-D024-49B0-B013-53D96C2DA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" y="1"/>
            <a:ext cx="8952801" cy="36384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01EE4B-1C5D-444D-8142-11D09C49FA1B}"/>
              </a:ext>
            </a:extLst>
          </p:cNvPr>
          <p:cNvSpPr txBox="1"/>
          <p:nvPr/>
        </p:nvSpPr>
        <p:spPr>
          <a:xfrm>
            <a:off x="107504" y="3742797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" panose="02020603050405020304" pitchFamily="18" charset="0"/>
                <a:cs typeface="Times" panose="02020603050405020304" pitchFamily="18" charset="0"/>
              </a:rPr>
              <a:t>21 idosos com idade média de 87 anos, saudáveis e sem uso de drogas (AINES), câncer, cardiopatias graves, infecções graves, doenças neurodegenerativas ou diabetes...</a:t>
            </a:r>
          </a:p>
        </p:txBody>
      </p:sp>
      <p:pic>
        <p:nvPicPr>
          <p:cNvPr id="5" name="Gráfico 4" descr="Seta: girar para a direita">
            <a:extLst>
              <a:ext uri="{FF2B5EF4-FFF2-40B4-BE49-F238E27FC236}">
                <a16:creationId xmlns:a16="http://schemas.microsoft.com/office/drawing/2014/main" id="{2061937D-A7C3-47CA-891B-698264887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49797">
            <a:off x="6551259" y="4082762"/>
            <a:ext cx="1102768" cy="110276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C67C5A2-3609-4C85-822B-7A44E32E2FF8}"/>
              </a:ext>
            </a:extLst>
          </p:cNvPr>
          <p:cNvSpPr/>
          <p:nvPr/>
        </p:nvSpPr>
        <p:spPr>
          <a:xfrm>
            <a:off x="395536" y="3742797"/>
            <a:ext cx="6264696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E366F6-5620-4A4B-AEB1-3A36D26F32A0}"/>
              </a:ext>
            </a:extLst>
          </p:cNvPr>
          <p:cNvSpPr txBox="1"/>
          <p:nvPr/>
        </p:nvSpPr>
        <p:spPr>
          <a:xfrm>
            <a:off x="1691680" y="51682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" panose="02020603050405020304" pitchFamily="18" charset="0"/>
                <a:cs typeface="Times" panose="02020603050405020304" pitchFamily="18" charset="0"/>
              </a:rPr>
              <a:t>O estudo ocorreu em 2 etapas – T1: 250 ml/dia de leite não fortificado e T2: 250 ml/dia de leite fortificado com Zn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4687D76-10ED-4B20-9048-BCEFABD04C6E}"/>
              </a:ext>
            </a:extLst>
          </p:cNvPr>
          <p:cNvSpPr/>
          <p:nvPr/>
        </p:nvSpPr>
        <p:spPr>
          <a:xfrm>
            <a:off x="1691680" y="5200925"/>
            <a:ext cx="6840760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53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92CBE7-8567-4725-9B4C-2E400BD6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3" y="980728"/>
            <a:ext cx="8614867" cy="4620474"/>
          </a:xfrm>
          <a:prstGeom prst="rect">
            <a:avLst/>
          </a:prstGeom>
        </p:spPr>
      </p:pic>
      <p:grpSp>
        <p:nvGrpSpPr>
          <p:cNvPr id="3" name="Grupo 1">
            <a:extLst>
              <a:ext uri="{FF2B5EF4-FFF2-40B4-BE49-F238E27FC236}">
                <a16:creationId xmlns:a16="http://schemas.microsoft.com/office/drawing/2014/main" id="{B1CB5622-0D17-43A7-AAA2-F00FE227F1F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E730E1D8-057D-41B0-B446-A86105F784A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 </a:t>
              </a:r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1E07A39-0827-4AB6-BEE5-695D8676FBC7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84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A3B17B-13B8-4180-A567-401BF78B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76" y="1051716"/>
            <a:ext cx="6218248" cy="4825556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1B33807-223F-49BB-93CE-62FAA685752E}"/>
              </a:ext>
            </a:extLst>
          </p:cNvPr>
          <p:cNvCxnSpPr/>
          <p:nvPr/>
        </p:nvCxnSpPr>
        <p:spPr>
          <a:xfrm>
            <a:off x="1619672" y="4941168"/>
            <a:ext cx="52565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E2F035A-001C-48E5-84BF-9D8BACBF3272}"/>
              </a:ext>
            </a:extLst>
          </p:cNvPr>
          <p:cNvCxnSpPr/>
          <p:nvPr/>
        </p:nvCxnSpPr>
        <p:spPr>
          <a:xfrm>
            <a:off x="1619672" y="5589240"/>
            <a:ext cx="52565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upo 1">
            <a:extLst>
              <a:ext uri="{FF2B5EF4-FFF2-40B4-BE49-F238E27FC236}">
                <a16:creationId xmlns:a16="http://schemas.microsoft.com/office/drawing/2014/main" id="{25637936-EF0C-4FC8-8329-702949DE226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CCD17FCA-7D7F-47B1-8002-E42C9360DB7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 </a:t>
              </a:r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56889BCF-34E8-4A87-87C5-0A78536E9C7F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925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5A1625-AEDB-4B26-B899-8161C686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6" y="1247476"/>
            <a:ext cx="7918467" cy="4363047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C42719B-2173-4C8E-A3AD-EE003CD7586F}"/>
              </a:ext>
            </a:extLst>
          </p:cNvPr>
          <p:cNvCxnSpPr/>
          <p:nvPr/>
        </p:nvCxnSpPr>
        <p:spPr>
          <a:xfrm>
            <a:off x="1691680" y="2204864"/>
            <a:ext cx="6552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2AFAD07-5276-45DA-91AB-81986BA4CDA6}"/>
              </a:ext>
            </a:extLst>
          </p:cNvPr>
          <p:cNvCxnSpPr/>
          <p:nvPr/>
        </p:nvCxnSpPr>
        <p:spPr>
          <a:xfrm>
            <a:off x="1691680" y="2852936"/>
            <a:ext cx="6552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41D484E-9E66-4EDB-A074-5E74AFCCFAA0}"/>
              </a:ext>
            </a:extLst>
          </p:cNvPr>
          <p:cNvCxnSpPr/>
          <p:nvPr/>
        </p:nvCxnSpPr>
        <p:spPr>
          <a:xfrm>
            <a:off x="1691680" y="3068960"/>
            <a:ext cx="6552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8A3CF26-34C7-4E93-B3B0-1281C92104A8}"/>
              </a:ext>
            </a:extLst>
          </p:cNvPr>
          <p:cNvCxnSpPr/>
          <p:nvPr/>
        </p:nvCxnSpPr>
        <p:spPr>
          <a:xfrm>
            <a:off x="1547664" y="5229200"/>
            <a:ext cx="6552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1AC627F-6750-43B0-BE39-2A13FE3D76F4}"/>
              </a:ext>
            </a:extLst>
          </p:cNvPr>
          <p:cNvCxnSpPr/>
          <p:nvPr/>
        </p:nvCxnSpPr>
        <p:spPr>
          <a:xfrm>
            <a:off x="1691680" y="4365104"/>
            <a:ext cx="6552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upo 1">
            <a:extLst>
              <a:ext uri="{FF2B5EF4-FFF2-40B4-BE49-F238E27FC236}">
                <a16:creationId xmlns:a16="http://schemas.microsoft.com/office/drawing/2014/main" id="{C67A6205-E77F-4942-9111-04602327EEA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C5578A1-B46C-490E-926A-F32956BC33E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ZINCO... 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DCFBB54-4E59-4309-9DFD-717A7C7201E7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800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20984181">
            <a:off x="969694" y="1434265"/>
            <a:ext cx="4392488" cy="1224136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>
              <a:defRPr/>
            </a:pPr>
            <a:r>
              <a:rPr lang="pt-BR" sz="4100" b="1" dirty="0">
                <a:latin typeface="Times" panose="02020603050405020304" pitchFamily="18" charset="0"/>
                <a:cs typeface="Times" panose="02020603050405020304" pitchFamily="18" charset="0"/>
              </a:rPr>
              <a:t>DÚVIDAS???</a:t>
            </a:r>
          </a:p>
        </p:txBody>
      </p:sp>
      <p:pic>
        <p:nvPicPr>
          <p:cNvPr id="34819" name="Picture 3" descr="Resultado de imagem para dÃº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636">
            <a:off x="2620854" y="2670900"/>
            <a:ext cx="5056508" cy="34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 E ESTRESSE OXIDATIVO</a:t>
              </a: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122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325438" y="764704"/>
            <a:ext cx="28241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2300" b="1" dirty="0">
                <a:latin typeface="Times New Roman" pitchFamily="18" charset="0"/>
                <a:cs typeface="Times New Roman" pitchFamily="18" charset="0"/>
              </a:rPr>
              <a:t> E, enquanto isso...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828283" y="6237312"/>
            <a:ext cx="22082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300" b="1" dirty="0">
                <a:latin typeface="Times New Roman" pitchFamily="18" charset="0"/>
                <a:cs typeface="Times New Roman" pitchFamily="18" charset="0"/>
              </a:rPr>
              <a:t>Até a próxima...</a:t>
            </a:r>
          </a:p>
        </p:txBody>
      </p:sp>
      <p:grpSp>
        <p:nvGrpSpPr>
          <p:cNvPr id="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 E ESTRESSE OXIDATIVO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Charge Erasmo Spadotto – Preço da Carne - Portal Piracicaba Ho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74496" cy="267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6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iomecânica - conceitos, divisões, aplicações, resumo - InfoEsc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771">
            <a:off x="-270654" y="4057325"/>
            <a:ext cx="3923928" cy="27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aixaDeTexto 4"/>
          <p:cNvSpPr txBox="1"/>
          <p:nvPr/>
        </p:nvSpPr>
        <p:spPr>
          <a:xfrm>
            <a:off x="2195736" y="3068960"/>
            <a:ext cx="4128293" cy="792088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MINERAIS</a:t>
            </a:r>
          </a:p>
        </p:txBody>
      </p: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2" name="Grupo 1"/>
          <p:cNvGrpSpPr/>
          <p:nvPr/>
        </p:nvGrpSpPr>
        <p:grpSpPr>
          <a:xfrm>
            <a:off x="5220072" y="1196752"/>
            <a:ext cx="3888432" cy="2664296"/>
            <a:chOff x="5364088" y="1124744"/>
            <a:chExt cx="3888432" cy="2664296"/>
          </a:xfrm>
        </p:grpSpPr>
        <p:pic>
          <p:nvPicPr>
            <p:cNvPr id="2050" name="Picture 2" descr="Alimentos de origem miner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727" y="1124744"/>
              <a:ext cx="2159793" cy="14405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52421"/>
              <a:ext cx="1827861" cy="1242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Alimentos de origem mineral: água e sais minerais - Toda Matéri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t="-392" r="6087" b="392"/>
            <a:stretch/>
          </p:blipFill>
          <p:spPr bwMode="auto">
            <a:xfrm>
              <a:off x="6948264" y="2636912"/>
              <a:ext cx="1640175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10" descr="Oligoterapia Transdérmica – Edna Barbo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2"/>
          <a:stretch/>
        </p:blipFill>
        <p:spPr bwMode="auto">
          <a:xfrm>
            <a:off x="323528" y="4000870"/>
            <a:ext cx="1511846" cy="7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TOXICIDADE, INFLAMAÇÃO E ESTRESSE OXIDATIVO</a:t>
              </a: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3325400" y="1124744"/>
            <a:ext cx="23503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300" b="1" dirty="0">
                <a:latin typeface="Times" panose="02020603050405020304" pitchFamily="18" charset="0"/>
                <a:cs typeface="Times" panose="02020603050405020304" pitchFamily="18" charset="0"/>
              </a:rPr>
              <a:t>MINERAIS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1436191"/>
              </p:ext>
            </p:extLst>
          </p:nvPr>
        </p:nvGraphicFramePr>
        <p:xfrm>
          <a:off x="539998" y="1556792"/>
          <a:ext cx="79211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56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</a:t>
              </a: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CaixaDeTexto 3"/>
          <p:cNvSpPr txBox="1"/>
          <p:nvPr/>
        </p:nvSpPr>
        <p:spPr>
          <a:xfrm>
            <a:off x="470392" y="1192252"/>
            <a:ext cx="83534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500" dirty="0">
                <a:latin typeface="Times" panose="02020603050405020304" pitchFamily="18" charset="0"/>
                <a:cs typeface="Times" panose="02020603050405020304" pitchFamily="18" charset="0"/>
              </a:rPr>
              <a:t>Essenciais ao maquinário enzimático: Fe, Cu, Cr e Mn;</a:t>
            </a:r>
          </a:p>
          <a:p>
            <a:endParaRPr lang="pt-BR" sz="1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pt-BR" sz="2100" b="1" dirty="0" err="1">
                <a:latin typeface="Times" panose="02020603050405020304" pitchFamily="18" charset="0"/>
                <a:cs typeface="Times" panose="02020603050405020304" pitchFamily="18" charset="0"/>
              </a:rPr>
              <a:t>Citocromo</a:t>
            </a:r>
            <a:r>
              <a:rPr lang="pt-BR" sz="2100" b="1" dirty="0">
                <a:latin typeface="Times" panose="02020603050405020304" pitchFamily="18" charset="0"/>
                <a:cs typeface="Times" panose="02020603050405020304" pitchFamily="18" charset="0"/>
              </a:rPr>
              <a:t> P450; Superóxido </a:t>
            </a:r>
            <a:r>
              <a:rPr lang="pt-BR" sz="2100" b="1" dirty="0" err="1">
                <a:latin typeface="Times" panose="02020603050405020304" pitchFamily="18" charset="0"/>
                <a:cs typeface="Times" panose="02020603050405020304" pitchFamily="18" charset="0"/>
              </a:rPr>
              <a:t>dismutase</a:t>
            </a:r>
            <a:r>
              <a:rPr lang="pt-BR" sz="2100" b="1" dirty="0"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</a:p>
          <a:p>
            <a:pPr algn="ctr"/>
            <a:r>
              <a:rPr lang="pt-BR" sz="2100" b="1" dirty="0" err="1">
                <a:latin typeface="Times" panose="02020603050405020304" pitchFamily="18" charset="0"/>
                <a:cs typeface="Times" panose="02020603050405020304" pitchFamily="18" charset="0"/>
              </a:rPr>
              <a:t>Peroxidases</a:t>
            </a:r>
            <a:r>
              <a:rPr lang="pt-BR" sz="2100" b="1" dirty="0"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pt-BR" sz="2100" b="1" dirty="0" err="1">
                <a:latin typeface="Times" panose="02020603050405020304" pitchFamily="18" charset="0"/>
                <a:cs typeface="Times" panose="02020603050405020304" pitchFamily="18" charset="0"/>
              </a:rPr>
              <a:t>Catalases</a:t>
            </a:r>
            <a:r>
              <a:rPr lang="pt-BR" sz="2100" b="1" dirty="0">
                <a:latin typeface="Times" panose="02020603050405020304" pitchFamily="18" charset="0"/>
                <a:cs typeface="Times" panose="02020603050405020304" pitchFamily="18" charset="0"/>
              </a:rPr>
              <a:t>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0375" y="2915077"/>
            <a:ext cx="83534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500" dirty="0">
                <a:latin typeface="Times" panose="02020603050405020304" pitchFamily="18" charset="0"/>
                <a:cs typeface="Times" panose="02020603050405020304" pitchFamily="18" charset="0"/>
              </a:rPr>
              <a:t>Participação no processo de “atração” por grupos sulfidrilas de resíduos de aminoácidos e antioxidantes solúveis como </a:t>
            </a:r>
            <a:r>
              <a:rPr lang="pt-BR" sz="2500" dirty="0" err="1">
                <a:latin typeface="Times" panose="02020603050405020304" pitchFamily="18" charset="0"/>
                <a:cs typeface="Times" panose="02020603050405020304" pitchFamily="18" charset="0"/>
              </a:rPr>
              <a:t>glutationa</a:t>
            </a:r>
            <a:r>
              <a:rPr lang="pt-BR" sz="2500" dirty="0">
                <a:latin typeface="Times" panose="02020603050405020304" pitchFamily="18" charset="0"/>
                <a:cs typeface="Times" panose="02020603050405020304" pitchFamily="18" charset="0"/>
              </a:rPr>
              <a:t>: Hg, Ar; </a:t>
            </a:r>
            <a:r>
              <a:rPr lang="pt-BR" sz="2500" dirty="0" err="1">
                <a:latin typeface="Times" panose="02020603050405020304" pitchFamily="18" charset="0"/>
                <a:cs typeface="Times" panose="02020603050405020304" pitchFamily="18" charset="0"/>
              </a:rPr>
              <a:t>Pb</a:t>
            </a:r>
            <a:r>
              <a:rPr lang="pt-BR" sz="2500" dirty="0"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</a:p>
          <a:p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0391" y="4653136"/>
            <a:ext cx="8353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500" dirty="0">
                <a:latin typeface="Times" panose="02020603050405020304" pitchFamily="18" charset="0"/>
                <a:cs typeface="Times" panose="02020603050405020304" pitchFamily="18" charset="0"/>
              </a:rPr>
              <a:t>Competição com metais essenciais: </a:t>
            </a:r>
            <a:r>
              <a:rPr lang="pt-BR" sz="2500" dirty="0" err="1">
                <a:latin typeface="Times" panose="02020603050405020304" pitchFamily="18" charset="0"/>
                <a:cs typeface="Times" panose="02020603050405020304" pitchFamily="18" charset="0"/>
              </a:rPr>
              <a:t>Tl</a:t>
            </a:r>
            <a:r>
              <a:rPr lang="pt-BR" sz="2500" dirty="0">
                <a:latin typeface="Times" panose="02020603050405020304" pitchFamily="18" charset="0"/>
                <a:cs typeface="Times" panose="02020603050405020304" pitchFamily="18" charset="0"/>
              </a:rPr>
              <a:t>; Li;</a:t>
            </a:r>
          </a:p>
          <a:p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08545" y="6120298"/>
            <a:ext cx="6399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latin typeface="Times" panose="02020603050405020304" pitchFamily="18" charset="0"/>
                <a:cs typeface="Times" panose="02020603050405020304" pitchFamily="18" charset="0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328066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TOXICIDADE, INFLAMAÇÃO E ESTRESSE OXIDATIVO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7" name="CaixaDeTexto 6"/>
          <p:cNvSpPr txBox="1"/>
          <p:nvPr/>
        </p:nvSpPr>
        <p:spPr>
          <a:xfrm>
            <a:off x="456297" y="692696"/>
            <a:ext cx="33312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dirty="0">
                <a:latin typeface="Times" panose="02020603050405020304" pitchFamily="18" charset="0"/>
                <a:cs typeface="Times" panose="02020603050405020304" pitchFamily="18" charset="0"/>
              </a:rPr>
              <a:t>Efeitos ADVERSOS: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01804" y="1628800"/>
            <a:ext cx="7930636" cy="4248472"/>
            <a:chOff x="467544" y="1772816"/>
            <a:chExt cx="7930636" cy="4248472"/>
          </a:xfrm>
        </p:grpSpPr>
        <p:sp>
          <p:nvSpPr>
            <p:cNvPr id="8" name="CaixaDeTexto 7"/>
            <p:cNvSpPr txBox="1"/>
            <p:nvPr/>
          </p:nvSpPr>
          <p:spPr>
            <a:xfrm>
              <a:off x="467544" y="1772816"/>
              <a:ext cx="325345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500" dirty="0">
                  <a:latin typeface="Times" panose="02020603050405020304" pitchFamily="18" charset="0"/>
                  <a:cs typeface="Times" panose="02020603050405020304" pitchFamily="18" charset="0"/>
                </a:rPr>
                <a:t>NEUROTOXICIDADE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860032" y="2159858"/>
              <a:ext cx="35381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500" dirty="0">
                  <a:latin typeface="Times" panose="02020603050405020304" pitchFamily="18" charset="0"/>
                  <a:cs typeface="Times" panose="02020603050405020304" pitchFamily="18" charset="0"/>
                </a:rPr>
                <a:t>Descarte INADEQUADO</a:t>
              </a:r>
            </a:p>
          </p:txBody>
        </p:sp>
        <p:cxnSp>
          <p:nvCxnSpPr>
            <p:cNvPr id="10" name="Conector de seta reta 9"/>
            <p:cNvCxnSpPr/>
            <p:nvPr/>
          </p:nvCxnSpPr>
          <p:spPr>
            <a:xfrm>
              <a:off x="4076328" y="1988840"/>
              <a:ext cx="720080" cy="1485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 flipH="1" flipV="1">
              <a:off x="3851920" y="2110353"/>
              <a:ext cx="80047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Seta para a direita listrada 12"/>
            <p:cNvSpPr/>
            <p:nvPr/>
          </p:nvSpPr>
          <p:spPr>
            <a:xfrm rot="5400000">
              <a:off x="3820393" y="3036863"/>
              <a:ext cx="927720" cy="432618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99592" y="3888050"/>
              <a:ext cx="705994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100" dirty="0">
                  <a:latin typeface="Times" panose="02020603050405020304" pitchFamily="18" charset="0"/>
                  <a:cs typeface="Times" panose="02020603050405020304" pitchFamily="18" charset="0"/>
                </a:rPr>
                <a:t>Espécies Reativas de Oxigênio (</a:t>
              </a:r>
              <a:r>
                <a:rPr lang="pt-BR" sz="2500" b="1" dirty="0">
                  <a:latin typeface="Times" panose="02020603050405020304" pitchFamily="18" charset="0"/>
                  <a:cs typeface="Times" panose="02020603050405020304" pitchFamily="18" charset="0"/>
                </a:rPr>
                <a:t>ERO</a:t>
              </a:r>
              <a:r>
                <a:rPr lang="pt-BR" sz="2100" dirty="0">
                  <a:latin typeface="Times" panose="02020603050405020304" pitchFamily="18" charset="0"/>
                  <a:cs typeface="Times" panose="02020603050405020304" pitchFamily="18" charset="0"/>
                </a:rPr>
                <a:t>) e de Nitrogênio (</a:t>
              </a:r>
              <a:r>
                <a:rPr lang="pt-BR" sz="2500" b="1" dirty="0">
                  <a:latin typeface="Times" panose="02020603050405020304" pitchFamily="18" charset="0"/>
                  <a:cs typeface="Times" panose="02020603050405020304" pitchFamily="18" charset="0"/>
                </a:rPr>
                <a:t>ERN</a:t>
              </a:r>
              <a:r>
                <a:rPr lang="pt-BR" sz="2100" dirty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</a:p>
          </p:txBody>
        </p:sp>
        <p:cxnSp>
          <p:nvCxnSpPr>
            <p:cNvPr id="18" name="Conector de seta reta 17"/>
            <p:cNvCxnSpPr/>
            <p:nvPr/>
          </p:nvCxnSpPr>
          <p:spPr>
            <a:xfrm flipV="1">
              <a:off x="827584" y="3899559"/>
              <a:ext cx="0" cy="348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195736" y="5605790"/>
              <a:ext cx="433721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100" b="1" dirty="0">
                  <a:latin typeface="Times" panose="02020603050405020304" pitchFamily="18" charset="0"/>
                  <a:cs typeface="Times" panose="02020603050405020304" pitchFamily="18" charset="0"/>
                </a:rPr>
                <a:t>(+) Processos INFLAMATÓRIOS....</a:t>
              </a:r>
            </a:p>
          </p:txBody>
        </p:sp>
        <p:sp>
          <p:nvSpPr>
            <p:cNvPr id="21" name="Seta para a direita listrada 20"/>
            <p:cNvSpPr/>
            <p:nvPr/>
          </p:nvSpPr>
          <p:spPr>
            <a:xfrm rot="5400000">
              <a:off x="3819823" y="4765055"/>
              <a:ext cx="927720" cy="432618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2" name="Picture 11" descr="Observatorio Internacional de Estresse Oxidativo – Clínic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/>
          <a:stretch/>
        </p:blipFill>
        <p:spPr bwMode="auto">
          <a:xfrm>
            <a:off x="6228184" y="5914197"/>
            <a:ext cx="2819028" cy="8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8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127B2C6-FC45-4D31-8AB1-20D389C4ABD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38E5E7-61E4-4019-A543-093D780B2CE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MINERAIS...</a:t>
              </a:r>
            </a:p>
          </p:txBody>
        </p: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33EACD6C-B642-40BF-8BFB-912A6B7800F2}"/>
                </a:ext>
              </a:extLst>
            </p:cNvPr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E5BF1F-9FD4-4FF8-A649-32D92231730B}"/>
              </a:ext>
            </a:extLst>
          </p:cNvPr>
          <p:cNvSpPr txBox="1"/>
          <p:nvPr/>
        </p:nvSpPr>
        <p:spPr>
          <a:xfrm>
            <a:off x="3407866" y="1052736"/>
            <a:ext cx="21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ANTIOXIDANTES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2A7E327-8740-4B61-8596-56323554612E}"/>
              </a:ext>
            </a:extLst>
          </p:cNvPr>
          <p:cNvCxnSpPr>
            <a:cxnSpLocks/>
          </p:cNvCxnSpPr>
          <p:nvPr/>
        </p:nvCxnSpPr>
        <p:spPr>
          <a:xfrm>
            <a:off x="4480853" y="1602230"/>
            <a:ext cx="4542" cy="4586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1ED986-76AB-4D49-9A3E-1A3142B91FCA}"/>
              </a:ext>
            </a:extLst>
          </p:cNvPr>
          <p:cNvSpPr txBox="1"/>
          <p:nvPr/>
        </p:nvSpPr>
        <p:spPr>
          <a:xfrm>
            <a:off x="2949461" y="2188314"/>
            <a:ext cx="30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ATENUAR OS EFEITOS DO ESTRESSE OXIDATIVO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B566938-889C-4238-AB68-A68B3A77AF38}"/>
              </a:ext>
            </a:extLst>
          </p:cNvPr>
          <p:cNvCxnSpPr>
            <a:cxnSpLocks/>
          </p:cNvCxnSpPr>
          <p:nvPr/>
        </p:nvCxnSpPr>
        <p:spPr>
          <a:xfrm>
            <a:off x="1835696" y="3429000"/>
            <a:ext cx="5616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85FF7BD-97FC-4365-838B-FBAEEABF7484}"/>
              </a:ext>
            </a:extLst>
          </p:cNvPr>
          <p:cNvCxnSpPr/>
          <p:nvPr/>
        </p:nvCxnSpPr>
        <p:spPr>
          <a:xfrm>
            <a:off x="1845220" y="3429000"/>
            <a:ext cx="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2148514-2737-439B-9A71-2F214E0765D0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480853" y="2834645"/>
            <a:ext cx="4542" cy="1314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7BD5EF5-18E3-4A14-820D-F028A5C87261}"/>
              </a:ext>
            </a:extLst>
          </p:cNvPr>
          <p:cNvCxnSpPr/>
          <p:nvPr/>
        </p:nvCxnSpPr>
        <p:spPr>
          <a:xfrm>
            <a:off x="7452320" y="3429000"/>
            <a:ext cx="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5640EDD-6C64-4F4C-99C1-57C741E0C35F}"/>
              </a:ext>
            </a:extLst>
          </p:cNvPr>
          <p:cNvSpPr txBox="1"/>
          <p:nvPr/>
        </p:nvSpPr>
        <p:spPr>
          <a:xfrm>
            <a:off x="539552" y="4365104"/>
            <a:ext cx="260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IMPEDINDO A FORMAÇÃO DE ESPÉCIES REATIVAS</a:t>
            </a:r>
          </a:p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(PREVENÇÃO)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024BF4-8F0F-4D97-B31A-55EF24180E9B}"/>
              </a:ext>
            </a:extLst>
          </p:cNvPr>
          <p:cNvSpPr txBox="1"/>
          <p:nvPr/>
        </p:nvSpPr>
        <p:spPr>
          <a:xfrm>
            <a:off x="3466728" y="4388911"/>
            <a:ext cx="21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NEUTRALIZANDO AS ESPÉCIES REATIVAS</a:t>
            </a:r>
          </a:p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(“VARREÇÃO”)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D2A0B8-B289-4200-92FC-171201E45D02}"/>
              </a:ext>
            </a:extLst>
          </p:cNvPr>
          <p:cNvSpPr txBox="1"/>
          <p:nvPr/>
        </p:nvSpPr>
        <p:spPr>
          <a:xfrm>
            <a:off x="6346211" y="4300977"/>
            <a:ext cx="2185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FAVORECENDO O REPARO DE ESTRUTURAS LESADAS </a:t>
            </a:r>
          </a:p>
          <a:p>
            <a:pPr algn="ctr"/>
            <a:r>
              <a:rPr lang="pt-BR" dirty="0">
                <a:latin typeface="Times" panose="02020603050405020304" pitchFamily="18" charset="0"/>
                <a:cs typeface="Times" panose="02020603050405020304" pitchFamily="18" charset="0"/>
              </a:rPr>
              <a:t>(REPARAÇÃO)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B57058EA-C90F-4CD5-9079-BB7C5D423074}"/>
              </a:ext>
            </a:extLst>
          </p:cNvPr>
          <p:cNvSpPr/>
          <p:nvPr/>
        </p:nvSpPr>
        <p:spPr>
          <a:xfrm>
            <a:off x="3519967" y="999168"/>
            <a:ext cx="1961189" cy="469067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1A1FBB60-58C9-41BB-B4CC-A18EBDC27938}"/>
              </a:ext>
            </a:extLst>
          </p:cNvPr>
          <p:cNvSpPr/>
          <p:nvPr/>
        </p:nvSpPr>
        <p:spPr>
          <a:xfrm>
            <a:off x="3059832" y="2220299"/>
            <a:ext cx="2880320" cy="56818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C1353F0-4038-4E34-A687-37B0DBE0884C}"/>
              </a:ext>
            </a:extLst>
          </p:cNvPr>
          <p:cNvSpPr/>
          <p:nvPr/>
        </p:nvSpPr>
        <p:spPr>
          <a:xfrm>
            <a:off x="683568" y="4274390"/>
            <a:ext cx="2296911" cy="138685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3E382CF2-742C-4B3D-8119-07836BD72BAC}"/>
              </a:ext>
            </a:extLst>
          </p:cNvPr>
          <p:cNvSpPr/>
          <p:nvPr/>
        </p:nvSpPr>
        <p:spPr>
          <a:xfrm>
            <a:off x="3434685" y="4274368"/>
            <a:ext cx="2158573" cy="1386873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B3718C0-CB5F-4490-AF2B-F506C2BA064B}"/>
              </a:ext>
            </a:extLst>
          </p:cNvPr>
          <p:cNvSpPr/>
          <p:nvPr/>
        </p:nvSpPr>
        <p:spPr>
          <a:xfrm>
            <a:off x="6359624" y="4274368"/>
            <a:ext cx="2158566" cy="1530547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11" descr="Observatorio Internacional de Estresse Oxidativo – Clínica ...">
            <a:extLst>
              <a:ext uri="{FF2B5EF4-FFF2-40B4-BE49-F238E27FC236}">
                <a16:creationId xmlns:a16="http://schemas.microsoft.com/office/drawing/2014/main" id="{68606F00-BBD6-487F-BE6D-102DF1A97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/>
          <a:stretch/>
        </p:blipFill>
        <p:spPr bwMode="auto">
          <a:xfrm>
            <a:off x="141579" y="675560"/>
            <a:ext cx="2819028" cy="8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bre (Cu) - O que é, para que serve, características, massa atômica">
            <a:extLst>
              <a:ext uri="{FF2B5EF4-FFF2-40B4-BE49-F238E27FC236}">
                <a16:creationId xmlns:a16="http://schemas.microsoft.com/office/drawing/2014/main" id="{9DD142CF-EA86-4D0C-BAF1-42E94FF4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03" y="139803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gnésio (mg) - Para que serve, história, função, símbolo e dados">
            <a:extLst>
              <a:ext uri="{FF2B5EF4-FFF2-40B4-BE49-F238E27FC236}">
                <a16:creationId xmlns:a16="http://schemas.microsoft.com/office/drawing/2014/main" id="{14A074A1-6145-4F6C-A2C0-63994D6E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167423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inco (Zn) - Para que serve, tabela periódica, distribuição eletrônica">
            <a:extLst>
              <a:ext uri="{FF2B5EF4-FFF2-40B4-BE49-F238E27FC236}">
                <a16:creationId xmlns:a16="http://schemas.microsoft.com/office/drawing/2014/main" id="{D8193B8B-BF9D-4C70-85B2-C2FA4CCE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36" y="964431"/>
            <a:ext cx="714374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lênio (Se) - Para que serve, função, distribuição eletrônica e massa">
            <a:extLst>
              <a:ext uri="{FF2B5EF4-FFF2-40B4-BE49-F238E27FC236}">
                <a16:creationId xmlns:a16="http://schemas.microsoft.com/office/drawing/2014/main" id="{20BF3BF4-6338-4200-BAC2-930055A1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8365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99105378"/>
              </p:ext>
            </p:extLst>
          </p:nvPr>
        </p:nvGraphicFramePr>
        <p:xfrm>
          <a:off x="683568" y="1052736"/>
          <a:ext cx="770510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Noobz : Exterminador do Futuro estreia, mas não tira Minions do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02528"/>
            <a:ext cx="3312368" cy="17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1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o 1"/>
          <p:cNvGrpSpPr>
            <a:grpSpLocks/>
          </p:cNvGrpSpPr>
          <p:nvPr/>
        </p:nvGrpSpPr>
        <p:grpSpPr bwMode="auto">
          <a:xfrm>
            <a:off x="323850" y="188913"/>
            <a:ext cx="8424863" cy="287337"/>
            <a:chOff x="323528" y="-3381"/>
            <a:chExt cx="8424936" cy="768085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>
            <a:xfrm>
              <a:off x="2747662" y="-3381"/>
              <a:ext cx="6000802" cy="577126"/>
            </a:xfrm>
            <a:prstGeom prst="rect">
              <a:avLst/>
            </a:prstGeom>
          </p:spPr>
          <p:txBody>
            <a:bodyPr anchor="ctr"/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pt-BR" sz="2100" b="1" dirty="0">
                  <a:latin typeface="Bodoni MT Condensed" pitchFamily="18" charset="0"/>
                  <a:ea typeface="+mj-ea"/>
                  <a:cs typeface="+mj-cs"/>
                </a:rPr>
                <a:t>MINERAIS...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323528" y="764704"/>
              <a:ext cx="8353497" cy="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AutoShape 12" descr="Resultado de imagem para bacon ovos fr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" name="CaixaDeTexto 1"/>
          <p:cNvSpPr txBox="1"/>
          <p:nvPr/>
        </p:nvSpPr>
        <p:spPr>
          <a:xfrm>
            <a:off x="388366" y="764704"/>
            <a:ext cx="2671466" cy="64807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500" b="1" dirty="0">
                <a:latin typeface="Times" panose="02020603050405020304" pitchFamily="18" charset="0"/>
                <a:cs typeface="Times" panose="02020603050405020304" pitchFamily="18" charset="0"/>
              </a:rPr>
              <a:t>SELÊNIO (Se)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764" y="1955628"/>
            <a:ext cx="85217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Elemento traço essencial;</a:t>
            </a:r>
          </a:p>
          <a:p>
            <a:pPr algn="just"/>
            <a:endParaRPr lang="pt-BR" sz="1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Processos fisiológicos:</a:t>
            </a:r>
          </a:p>
          <a:p>
            <a:pPr algn="just"/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pt-BR" sz="2700" b="1" dirty="0">
                <a:latin typeface="Times" panose="02020603050405020304" pitchFamily="18" charset="0"/>
                <a:cs typeface="Times" panose="02020603050405020304" pitchFamily="18" charset="0"/>
              </a:rPr>
              <a:t>Sistema imune; reprodutivo; metabolismo hormonal; antioxidante...</a:t>
            </a:r>
          </a:p>
          <a:p>
            <a:pPr algn="ctr"/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Deficiência Isolado / Combinado;</a:t>
            </a:r>
          </a:p>
          <a:p>
            <a:pPr algn="just"/>
            <a:endParaRPr lang="pt-BR" sz="1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900" dirty="0">
                <a:latin typeface="Times" panose="02020603050405020304" pitchFamily="18" charset="0"/>
                <a:cs typeface="Times" panose="02020603050405020304" pitchFamily="18" charset="0"/>
              </a:rPr>
              <a:t>Suplementação dietética (?).</a:t>
            </a:r>
          </a:p>
          <a:p>
            <a:pPr marL="342900" indent="-342900" algn="just">
              <a:buFontTx/>
              <a:buChar char="-"/>
            </a:pPr>
            <a:endParaRPr lang="pt-BR" sz="2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http://photos1.blogger.com/blogger/5046/1914/1600/Bart%20anotando.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43" y="4725144"/>
            <a:ext cx="1505345" cy="21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23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639</Words>
  <Application>Microsoft Office PowerPoint</Application>
  <PresentationFormat>Apresentação na tela (4:3)</PresentationFormat>
  <Paragraphs>151</Paragraphs>
  <Slides>28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-apple-system</vt:lpstr>
      <vt:lpstr>Arial</vt:lpstr>
      <vt:lpstr>Arial</vt:lpstr>
      <vt:lpstr>Bodoni MT Condensed</vt:lpstr>
      <vt:lpstr>Calibri</vt:lpstr>
      <vt:lpstr>Times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mayrinkaline</dc:creator>
  <cp:lastModifiedBy>Letícia</cp:lastModifiedBy>
  <cp:revision>72</cp:revision>
  <dcterms:created xsi:type="dcterms:W3CDTF">2020-07-14T10:55:36Z</dcterms:created>
  <dcterms:modified xsi:type="dcterms:W3CDTF">2020-11-25T23:43:54Z</dcterms:modified>
</cp:coreProperties>
</file>