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77" r:id="rId2"/>
    <p:sldId id="279" r:id="rId3"/>
    <p:sldId id="278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56" r:id="rId23"/>
    <p:sldId id="258" r:id="rId24"/>
    <p:sldId id="298" r:id="rId25"/>
    <p:sldId id="259" r:id="rId26"/>
    <p:sldId id="299" r:id="rId27"/>
    <p:sldId id="260" r:id="rId28"/>
    <p:sldId id="271" r:id="rId29"/>
    <p:sldId id="300" r:id="rId30"/>
    <p:sldId id="272" r:id="rId31"/>
    <p:sldId id="301" r:id="rId32"/>
    <p:sldId id="273" r:id="rId33"/>
    <p:sldId id="270" r:id="rId34"/>
    <p:sldId id="274" r:id="rId35"/>
    <p:sldId id="275" r:id="rId36"/>
    <p:sldId id="302" r:id="rId37"/>
    <p:sldId id="264" r:id="rId38"/>
    <p:sldId id="262" r:id="rId39"/>
    <p:sldId id="269" r:id="rId40"/>
    <p:sldId id="276" r:id="rId4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1EDC5-7D41-4396-9096-435D1BB889BA}" type="datetimeFigureOut">
              <a:rPr lang="pt-BR" smtClean="0"/>
              <a:t>25/10/2016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2E35B-857D-4C05-9076-354CDDE2C2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6777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E35B-857D-4C05-9076-354CDDE2C25E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7476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F218E-DBF9-404F-86DF-6AD93AAC9D70}" type="datetimeFigureOut">
              <a:rPr lang="pt-BR" smtClean="0"/>
              <a:t>25/10/2016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6A206-E12F-41B5-9B41-CB99F5129E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9928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F218E-DBF9-404F-86DF-6AD93AAC9D70}" type="datetimeFigureOut">
              <a:rPr lang="pt-BR" smtClean="0"/>
              <a:t>25/10/2016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6A206-E12F-41B5-9B41-CB99F5129E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0239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F218E-DBF9-404F-86DF-6AD93AAC9D70}" type="datetimeFigureOut">
              <a:rPr lang="pt-BR" smtClean="0"/>
              <a:t>25/10/2016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6A206-E12F-41B5-9B41-CB99F5129E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434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E9AD0-535D-47E4-9567-28AF2CBE8BF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153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F218E-DBF9-404F-86DF-6AD93AAC9D70}" type="datetimeFigureOut">
              <a:rPr lang="pt-BR" smtClean="0"/>
              <a:t>25/10/2016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6A206-E12F-41B5-9B41-CB99F5129E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8338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F218E-DBF9-404F-86DF-6AD93AAC9D70}" type="datetimeFigureOut">
              <a:rPr lang="pt-BR" smtClean="0"/>
              <a:t>25/10/2016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6A206-E12F-41B5-9B41-CB99F5129E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6964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F218E-DBF9-404F-86DF-6AD93AAC9D70}" type="datetimeFigureOut">
              <a:rPr lang="pt-BR" smtClean="0"/>
              <a:t>25/10/2016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6A206-E12F-41B5-9B41-CB99F5129E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7918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F218E-DBF9-404F-86DF-6AD93AAC9D70}" type="datetimeFigureOut">
              <a:rPr lang="pt-BR" smtClean="0"/>
              <a:t>25/10/2016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6A206-E12F-41B5-9B41-CB99F5129E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2456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F218E-DBF9-404F-86DF-6AD93AAC9D70}" type="datetimeFigureOut">
              <a:rPr lang="pt-BR" smtClean="0"/>
              <a:t>25/10/2016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6A206-E12F-41B5-9B41-CB99F5129E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7133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F218E-DBF9-404F-86DF-6AD93AAC9D70}" type="datetimeFigureOut">
              <a:rPr lang="pt-BR" smtClean="0"/>
              <a:t>25/10/2016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6A206-E12F-41B5-9B41-CB99F5129E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9661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F218E-DBF9-404F-86DF-6AD93AAC9D70}" type="datetimeFigureOut">
              <a:rPr lang="pt-BR" smtClean="0"/>
              <a:t>25/10/2016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6A206-E12F-41B5-9B41-CB99F5129E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9705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F218E-DBF9-404F-86DF-6AD93AAC9D70}" type="datetimeFigureOut">
              <a:rPr lang="pt-BR" smtClean="0"/>
              <a:t>25/10/2016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6A206-E12F-41B5-9B41-CB99F5129E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6981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F218E-DBF9-404F-86DF-6AD93AAC9D70}" type="datetimeFigureOut">
              <a:rPr lang="pt-BR" smtClean="0"/>
              <a:t>25/10/2016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6A206-E12F-41B5-9B41-CB99F5129E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144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jpeg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5.wmf"/><Relationship Id="rId4" Type="http://schemas.openxmlformats.org/officeDocument/2006/relationships/image" Target="../media/image10.jpeg"/><Relationship Id="rId9" Type="http://schemas.openxmlformats.org/officeDocument/2006/relationships/oleObject" Target="../embeddings/oleObject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143.107.108.83/cgi-bin/regnet.exe/calcgeo#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Regionalização de Vazões</a:t>
            </a:r>
          </a:p>
        </p:txBody>
      </p:sp>
      <p:sp>
        <p:nvSpPr>
          <p:cNvPr id="2051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LFRReis</a:t>
            </a:r>
          </a:p>
        </p:txBody>
      </p:sp>
    </p:spTree>
    <p:extLst>
      <p:ext uri="{BB962C8B-B14F-4D97-AF65-F5344CB8AC3E}">
        <p14:creationId xmlns:p14="http://schemas.microsoft.com/office/powerpoint/2010/main" val="108805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7" descr="mag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75" name="AutoShape 3"/>
          <p:cNvSpPr>
            <a:spLocks noChangeArrowheads="1"/>
          </p:cNvSpPr>
          <p:nvPr/>
        </p:nvSpPr>
        <p:spPr bwMode="auto">
          <a:xfrm>
            <a:off x="0" y="6623050"/>
            <a:ext cx="9124950" cy="234950"/>
          </a:xfrm>
          <a:prstGeom prst="flowChartProcess">
            <a:avLst/>
          </a:prstGeom>
          <a:gradFill rotWithShape="0">
            <a:gsLst>
              <a:gs pos="0">
                <a:schemeClr val="folHlink"/>
              </a:gs>
              <a:gs pos="50000">
                <a:srgbClr val="CCECFF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1268" name="Text Box 11"/>
          <p:cNvSpPr txBox="1">
            <a:spLocks noChangeArrowheads="1"/>
          </p:cNvSpPr>
          <p:nvPr/>
        </p:nvSpPr>
        <p:spPr bwMode="auto">
          <a:xfrm>
            <a:off x="125413" y="427038"/>
            <a:ext cx="8305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4000" b="1">
                <a:cs typeface="Times New Roman" pitchFamily="18" charset="0"/>
              </a:rPr>
              <a:t>Obtenção das equações de regionalização de vazões</a:t>
            </a:r>
            <a:endParaRPr lang="pt-BR" altLang="pt-BR" sz="4000"/>
          </a:p>
        </p:txBody>
      </p:sp>
      <p:sp>
        <p:nvSpPr>
          <p:cNvPr id="156684" name="AutoShape 12"/>
          <p:cNvSpPr>
            <a:spLocks noChangeArrowheads="1"/>
          </p:cNvSpPr>
          <p:nvPr/>
        </p:nvSpPr>
        <p:spPr bwMode="auto">
          <a:xfrm>
            <a:off x="0" y="176213"/>
            <a:ext cx="9144000" cy="157162"/>
          </a:xfrm>
          <a:prstGeom prst="flowChartProcess">
            <a:avLst/>
          </a:prstGeom>
          <a:gradFill rotWithShape="0">
            <a:gsLst>
              <a:gs pos="0">
                <a:schemeClr val="folHlink"/>
              </a:gs>
              <a:gs pos="50000">
                <a:srgbClr val="CCECFF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56686" name="Text Box 14"/>
          <p:cNvSpPr txBox="1">
            <a:spLocks noChangeArrowheads="1"/>
          </p:cNvSpPr>
          <p:nvPr/>
        </p:nvSpPr>
        <p:spPr bwMode="auto">
          <a:xfrm>
            <a:off x="684213" y="5013325"/>
            <a:ext cx="81359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pt-BR" sz="3000"/>
              <a:t>Q = </a:t>
            </a:r>
            <a:r>
              <a:rPr lang="en-US" altLang="pt-BR" sz="3000" i="1"/>
              <a:t>F</a:t>
            </a:r>
            <a:r>
              <a:rPr lang="en-US" altLang="pt-BR" sz="3000"/>
              <a:t>( características fisícas e de precipitação )</a:t>
            </a:r>
            <a:r>
              <a:rPr lang="pt-BR" altLang="pt-BR" sz="3000"/>
              <a:t> </a:t>
            </a:r>
          </a:p>
        </p:txBody>
      </p:sp>
      <p:sp>
        <p:nvSpPr>
          <p:cNvPr id="156687" name="Text Box 15"/>
          <p:cNvSpPr txBox="1">
            <a:spLocks noChangeArrowheads="1"/>
          </p:cNvSpPr>
          <p:nvPr/>
        </p:nvSpPr>
        <p:spPr bwMode="auto">
          <a:xfrm>
            <a:off x="684213" y="2441575"/>
            <a:ext cx="8135937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pt-BR" altLang="pt-BR" sz="2400"/>
              <a:t>Aplica-se uma regressão múltipla à vazão de interesse (Q) em função das características físicas e de precipitação média correspondente às diferentes estações fluviométricas </a:t>
            </a:r>
            <a:r>
              <a:rPr lang="pt-BR" altLang="pt-BR" sz="2400" b="1">
                <a:solidFill>
                  <a:srgbClr val="FF0000"/>
                </a:solidFill>
              </a:rPr>
              <a:t>pertencentes a uma mesma região homogênea.</a:t>
            </a:r>
          </a:p>
        </p:txBody>
      </p:sp>
      <p:sp>
        <p:nvSpPr>
          <p:cNvPr id="156688" name="AutoShape 16"/>
          <p:cNvSpPr>
            <a:spLocks noChangeArrowheads="1"/>
          </p:cNvSpPr>
          <p:nvPr/>
        </p:nvSpPr>
        <p:spPr bwMode="auto">
          <a:xfrm>
            <a:off x="323850" y="2636838"/>
            <a:ext cx="238125" cy="2159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5E6D76"/>
              </a:gs>
              <a:gs pos="50000">
                <a:srgbClr val="CCECFF"/>
              </a:gs>
              <a:gs pos="100000">
                <a:srgbClr val="5E6D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400"/>
          </a:p>
        </p:txBody>
      </p:sp>
    </p:spTree>
    <p:extLst>
      <p:ext uri="{BB962C8B-B14F-4D97-AF65-F5344CB8AC3E}">
        <p14:creationId xmlns:p14="http://schemas.microsoft.com/office/powerpoint/2010/main" val="321518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6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6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6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86" grpId="0"/>
      <p:bldP spid="156687" grpId="0"/>
      <p:bldP spid="15668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6" descr="mag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 descr="figura_regia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5" r="23810"/>
          <a:stretch>
            <a:fillRect/>
          </a:stretch>
        </p:blipFill>
        <p:spPr bwMode="auto">
          <a:xfrm>
            <a:off x="2771775" y="44450"/>
            <a:ext cx="6427788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21" name="AutoShape 5"/>
          <p:cNvSpPr>
            <a:spLocks noChangeArrowheads="1"/>
          </p:cNvSpPr>
          <p:nvPr/>
        </p:nvSpPr>
        <p:spPr bwMode="auto">
          <a:xfrm rot="16200000">
            <a:off x="-3303587" y="3303587"/>
            <a:ext cx="6858000" cy="250825"/>
          </a:xfrm>
          <a:prstGeom prst="flowChartProcess">
            <a:avLst/>
          </a:prstGeom>
          <a:gradFill rotWithShape="0">
            <a:gsLst>
              <a:gs pos="0">
                <a:schemeClr val="folHlink"/>
              </a:gs>
              <a:gs pos="50000">
                <a:srgbClr val="CCECFF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62822" name="AutoShape 6"/>
          <p:cNvSpPr>
            <a:spLocks noChangeArrowheads="1"/>
          </p:cNvSpPr>
          <p:nvPr/>
        </p:nvSpPr>
        <p:spPr bwMode="auto">
          <a:xfrm rot="16200000">
            <a:off x="5626101" y="3305175"/>
            <a:ext cx="6883400" cy="276225"/>
          </a:xfrm>
          <a:prstGeom prst="flowChartProcess">
            <a:avLst/>
          </a:prstGeom>
          <a:gradFill rotWithShape="0">
            <a:gsLst>
              <a:gs pos="0">
                <a:schemeClr val="folHlink"/>
              </a:gs>
              <a:gs pos="50000">
                <a:srgbClr val="CCECFF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 useBgFill="1">
        <p:nvSpPr>
          <p:cNvPr id="12294" name="Rectangle 21" descr="5"/>
          <p:cNvSpPr>
            <a:spLocks noChangeArrowheads="1"/>
          </p:cNvSpPr>
          <p:nvPr/>
        </p:nvSpPr>
        <p:spPr bwMode="auto">
          <a:xfrm>
            <a:off x="541338" y="2598738"/>
            <a:ext cx="863600" cy="639762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t-BR" altLang="pt-BR" sz="1800"/>
              <a:t>Região</a:t>
            </a:r>
            <a:r>
              <a:rPr lang="en-US" altLang="pt-BR" sz="1800"/>
              <a:t> </a:t>
            </a:r>
          </a:p>
        </p:txBody>
      </p:sp>
      <p:sp useBgFill="1">
        <p:nvSpPr>
          <p:cNvPr id="12295" name="Rectangle 20" descr="6"/>
          <p:cNvSpPr>
            <a:spLocks noChangeArrowheads="1"/>
          </p:cNvSpPr>
          <p:nvPr/>
        </p:nvSpPr>
        <p:spPr bwMode="auto">
          <a:xfrm>
            <a:off x="1404938" y="2598738"/>
            <a:ext cx="2374900" cy="639762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t-BR" altLang="pt-BR" sz="1800"/>
              <a:t>Equações recomendadas</a:t>
            </a:r>
            <a:r>
              <a:rPr lang="en-US" altLang="pt-BR" sz="1800"/>
              <a:t> </a:t>
            </a:r>
          </a:p>
        </p:txBody>
      </p:sp>
      <p:sp useBgFill="1">
        <p:nvSpPr>
          <p:cNvPr id="12296" name="Rectangle 18" descr="8"/>
          <p:cNvSpPr>
            <a:spLocks noChangeArrowheads="1"/>
          </p:cNvSpPr>
          <p:nvPr/>
        </p:nvSpPr>
        <p:spPr bwMode="auto">
          <a:xfrm>
            <a:off x="1404938" y="3238500"/>
            <a:ext cx="2374900" cy="36512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pt-BR" sz="1800"/>
              <a:t>Q</a:t>
            </a:r>
            <a:r>
              <a:rPr lang="en-US" altLang="pt-BR" sz="1800" baseline="-25000"/>
              <a:t>mld</a:t>
            </a:r>
            <a:r>
              <a:rPr lang="en-US" altLang="pt-BR" sz="1800"/>
              <a:t> = 0,0169 A</a:t>
            </a:r>
            <a:r>
              <a:rPr lang="en-US" altLang="pt-BR" sz="1800" baseline="30000"/>
              <a:t>0,9777</a:t>
            </a:r>
            <a:r>
              <a:rPr lang="en-US" altLang="pt-BR" sz="1800"/>
              <a:t> </a:t>
            </a:r>
          </a:p>
        </p:txBody>
      </p:sp>
      <p:sp useBgFill="1">
        <p:nvSpPr>
          <p:cNvPr id="12297" name="Rectangle 17" descr="10"/>
          <p:cNvSpPr>
            <a:spLocks noChangeArrowheads="1"/>
          </p:cNvSpPr>
          <p:nvPr/>
        </p:nvSpPr>
        <p:spPr bwMode="auto">
          <a:xfrm>
            <a:off x="1404938" y="3603625"/>
            <a:ext cx="2374900" cy="36512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t-BR" altLang="pt-BR" sz="1800"/>
              <a:t>Q</a:t>
            </a:r>
            <a:r>
              <a:rPr lang="pt-BR" altLang="pt-BR" sz="1800" baseline="-25000"/>
              <a:t>7,10</a:t>
            </a:r>
            <a:r>
              <a:rPr lang="pt-BR" altLang="pt-BR" sz="1800"/>
              <a:t> = 0,0019 A</a:t>
            </a:r>
            <a:r>
              <a:rPr lang="pt-BR" altLang="pt-BR" sz="1800" baseline="30000"/>
              <a:t>1,0279</a:t>
            </a:r>
            <a:r>
              <a:rPr lang="en-US" altLang="pt-BR" sz="1800"/>
              <a:t> </a:t>
            </a:r>
          </a:p>
        </p:txBody>
      </p:sp>
      <p:sp useBgFill="1">
        <p:nvSpPr>
          <p:cNvPr id="12298" name="Rectangle 16" descr="12"/>
          <p:cNvSpPr>
            <a:spLocks noChangeArrowheads="1"/>
          </p:cNvSpPr>
          <p:nvPr/>
        </p:nvSpPr>
        <p:spPr bwMode="auto">
          <a:xfrm>
            <a:off x="1404938" y="3968750"/>
            <a:ext cx="2374900" cy="36512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t-BR" altLang="pt-BR" sz="1800"/>
              <a:t>Q</a:t>
            </a:r>
            <a:r>
              <a:rPr lang="pt-BR" altLang="pt-BR" sz="1800" baseline="-25000"/>
              <a:t>95%</a:t>
            </a:r>
            <a:r>
              <a:rPr lang="pt-BR" altLang="pt-BR" sz="1800"/>
              <a:t> = 0,0029 A</a:t>
            </a:r>
            <a:r>
              <a:rPr lang="pt-BR" altLang="pt-BR" sz="1800" baseline="30000"/>
              <a:t>1,0018</a:t>
            </a:r>
            <a:r>
              <a:rPr lang="en-US" altLang="pt-BR" sz="1800"/>
              <a:t> </a:t>
            </a:r>
          </a:p>
        </p:txBody>
      </p:sp>
      <p:sp useBgFill="1">
        <p:nvSpPr>
          <p:cNvPr id="12299" name="Rectangle 14" descr="14"/>
          <p:cNvSpPr>
            <a:spLocks noChangeArrowheads="1"/>
          </p:cNvSpPr>
          <p:nvPr/>
        </p:nvSpPr>
        <p:spPr bwMode="auto">
          <a:xfrm>
            <a:off x="1404938" y="4333875"/>
            <a:ext cx="2374900" cy="36512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pt-BR" sz="1800" dirty="0" err="1"/>
              <a:t>Q</a:t>
            </a:r>
            <a:r>
              <a:rPr lang="en-US" altLang="pt-BR" sz="1800" baseline="-25000" dirty="0" err="1"/>
              <a:t>mld</a:t>
            </a:r>
            <a:r>
              <a:rPr lang="en-US" altLang="pt-BR" sz="1800" dirty="0"/>
              <a:t> = 0,0239 A</a:t>
            </a:r>
            <a:r>
              <a:rPr lang="en-US" altLang="pt-BR" sz="1800" baseline="30000" dirty="0"/>
              <a:t>0,9199</a:t>
            </a:r>
            <a:r>
              <a:rPr lang="en-US" altLang="pt-BR" sz="1800" dirty="0"/>
              <a:t> </a:t>
            </a:r>
          </a:p>
        </p:txBody>
      </p:sp>
      <p:sp useBgFill="1">
        <p:nvSpPr>
          <p:cNvPr id="12300" name="Rectangle 13" descr="16"/>
          <p:cNvSpPr>
            <a:spLocks noChangeArrowheads="1"/>
          </p:cNvSpPr>
          <p:nvPr/>
        </p:nvSpPr>
        <p:spPr bwMode="auto">
          <a:xfrm>
            <a:off x="1404938" y="4699000"/>
            <a:ext cx="2374900" cy="36512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t-BR" altLang="pt-BR" sz="1800"/>
              <a:t>Q</a:t>
            </a:r>
            <a:r>
              <a:rPr lang="pt-BR" altLang="pt-BR" sz="1800" baseline="-25000"/>
              <a:t>7,10</a:t>
            </a:r>
            <a:r>
              <a:rPr lang="pt-BR" altLang="pt-BR" sz="1800"/>
              <a:t> = 0,0042 A</a:t>
            </a:r>
            <a:r>
              <a:rPr lang="pt-BR" altLang="pt-BR" sz="1800" baseline="30000"/>
              <a:t>0,8944</a:t>
            </a:r>
            <a:r>
              <a:rPr lang="en-US" altLang="pt-BR" sz="1800"/>
              <a:t> </a:t>
            </a:r>
          </a:p>
        </p:txBody>
      </p:sp>
      <p:sp useBgFill="1">
        <p:nvSpPr>
          <p:cNvPr id="12301" name="Rectangle 12" descr="18"/>
          <p:cNvSpPr>
            <a:spLocks noChangeArrowheads="1"/>
          </p:cNvSpPr>
          <p:nvPr/>
        </p:nvSpPr>
        <p:spPr bwMode="auto">
          <a:xfrm>
            <a:off x="1404938" y="5064125"/>
            <a:ext cx="2374900" cy="36512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t-BR" altLang="pt-BR" sz="1800"/>
              <a:t>Q</a:t>
            </a:r>
            <a:r>
              <a:rPr lang="pt-BR" altLang="pt-BR" sz="1800" baseline="-25000"/>
              <a:t>95%</a:t>
            </a:r>
            <a:r>
              <a:rPr lang="pt-BR" altLang="pt-BR" sz="1800"/>
              <a:t> = 0,0060 A</a:t>
            </a:r>
            <a:r>
              <a:rPr lang="pt-BR" altLang="pt-BR" sz="1800" baseline="30000"/>
              <a:t>0,9039</a:t>
            </a:r>
            <a:r>
              <a:rPr lang="en-US" altLang="pt-BR" sz="1800"/>
              <a:t> </a:t>
            </a:r>
          </a:p>
        </p:txBody>
      </p:sp>
      <p:sp useBgFill="1">
        <p:nvSpPr>
          <p:cNvPr id="12302" name="Rectangle 10" descr="20"/>
          <p:cNvSpPr>
            <a:spLocks noChangeArrowheads="1"/>
          </p:cNvSpPr>
          <p:nvPr/>
        </p:nvSpPr>
        <p:spPr bwMode="auto">
          <a:xfrm>
            <a:off x="1404938" y="5429250"/>
            <a:ext cx="2374900" cy="36512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pt-BR" sz="1800"/>
              <a:t>Q</a:t>
            </a:r>
            <a:r>
              <a:rPr lang="en-US" altLang="pt-BR" sz="1800" baseline="-25000"/>
              <a:t>mld</a:t>
            </a:r>
            <a:r>
              <a:rPr lang="en-US" altLang="pt-BR" sz="1800"/>
              <a:t> = 0,0066 A</a:t>
            </a:r>
            <a:r>
              <a:rPr lang="en-US" altLang="pt-BR" sz="1800" baseline="30000"/>
              <a:t>1,0568</a:t>
            </a:r>
            <a:r>
              <a:rPr lang="en-US" altLang="pt-BR" sz="1800"/>
              <a:t> </a:t>
            </a:r>
          </a:p>
        </p:txBody>
      </p:sp>
      <p:sp useBgFill="1">
        <p:nvSpPr>
          <p:cNvPr id="12303" name="Rectangle 9" descr="22"/>
          <p:cNvSpPr>
            <a:spLocks noChangeArrowheads="1"/>
          </p:cNvSpPr>
          <p:nvPr/>
        </p:nvSpPr>
        <p:spPr bwMode="auto">
          <a:xfrm>
            <a:off x="1404938" y="5794375"/>
            <a:ext cx="2374900" cy="36512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t-BR" altLang="pt-BR" sz="1800"/>
              <a:t>Q</a:t>
            </a:r>
            <a:r>
              <a:rPr lang="pt-BR" altLang="pt-BR" sz="1800" baseline="-25000"/>
              <a:t>7,10</a:t>
            </a:r>
            <a:r>
              <a:rPr lang="pt-BR" altLang="pt-BR" sz="1800"/>
              <a:t> = 1,94 10</a:t>
            </a:r>
            <a:r>
              <a:rPr lang="pt-BR" altLang="pt-BR" sz="1800" baseline="30000"/>
              <a:t>-4</a:t>
            </a:r>
            <a:r>
              <a:rPr lang="pt-BR" altLang="pt-BR" sz="1800"/>
              <a:t> A</a:t>
            </a:r>
            <a:r>
              <a:rPr lang="pt-BR" altLang="pt-BR" sz="1800" baseline="30000"/>
              <a:t>1,1957</a:t>
            </a:r>
            <a:r>
              <a:rPr lang="en-US" altLang="pt-BR" sz="1800"/>
              <a:t> </a:t>
            </a:r>
          </a:p>
        </p:txBody>
      </p:sp>
      <p:sp useBgFill="1">
        <p:nvSpPr>
          <p:cNvPr id="12304" name="Rectangle 8" descr="24"/>
          <p:cNvSpPr>
            <a:spLocks noChangeArrowheads="1"/>
          </p:cNvSpPr>
          <p:nvPr/>
        </p:nvSpPr>
        <p:spPr bwMode="auto">
          <a:xfrm>
            <a:off x="1404938" y="6159500"/>
            <a:ext cx="2374900" cy="36512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t-BR" altLang="pt-BR" sz="1800"/>
              <a:t>Q</a:t>
            </a:r>
            <a:r>
              <a:rPr lang="pt-BR" altLang="pt-BR" sz="1800" baseline="-25000"/>
              <a:t>95%</a:t>
            </a:r>
            <a:r>
              <a:rPr lang="pt-BR" altLang="pt-BR" sz="1800"/>
              <a:t> = 1,80 10</a:t>
            </a:r>
            <a:r>
              <a:rPr lang="pt-BR" altLang="pt-BR" sz="1800" baseline="30000"/>
              <a:t>-4</a:t>
            </a:r>
            <a:r>
              <a:rPr lang="pt-BR" altLang="pt-BR" sz="1800"/>
              <a:t> A</a:t>
            </a:r>
            <a:r>
              <a:rPr lang="pt-BR" altLang="pt-BR" sz="1800" baseline="30000"/>
              <a:t>1,2414</a:t>
            </a:r>
            <a:r>
              <a:rPr lang="en-US" altLang="pt-BR" sz="1800"/>
              <a:t> </a:t>
            </a:r>
          </a:p>
        </p:txBody>
      </p:sp>
      <p:sp useBgFill="1">
        <p:nvSpPr>
          <p:cNvPr id="12305" name="Rectangle 11" descr="23"/>
          <p:cNvSpPr>
            <a:spLocks noChangeArrowheads="1"/>
          </p:cNvSpPr>
          <p:nvPr/>
        </p:nvSpPr>
        <p:spPr bwMode="auto">
          <a:xfrm>
            <a:off x="541338" y="5429250"/>
            <a:ext cx="863600" cy="10953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endParaRPr lang="pt-BR" altLang="pt-BR" sz="1800"/>
          </a:p>
          <a:p>
            <a:pPr algn="ctr" eaLnBrk="1" hangingPunct="1">
              <a:buFontTx/>
              <a:buNone/>
            </a:pPr>
            <a:r>
              <a:rPr lang="pt-BR" altLang="pt-BR" sz="1800"/>
              <a:t>III</a:t>
            </a:r>
            <a:endParaRPr lang="en-US" altLang="pt-BR" sz="1800"/>
          </a:p>
        </p:txBody>
      </p:sp>
      <p:sp useBgFill="1">
        <p:nvSpPr>
          <p:cNvPr id="12306" name="Rectangle 15" descr="17"/>
          <p:cNvSpPr>
            <a:spLocks noChangeArrowheads="1"/>
          </p:cNvSpPr>
          <p:nvPr/>
        </p:nvSpPr>
        <p:spPr bwMode="auto">
          <a:xfrm>
            <a:off x="541338" y="4333875"/>
            <a:ext cx="863600" cy="10953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endParaRPr lang="pt-BR" altLang="pt-BR" sz="1800"/>
          </a:p>
          <a:p>
            <a:pPr algn="ctr" eaLnBrk="1" hangingPunct="1">
              <a:buFontTx/>
              <a:buNone/>
            </a:pPr>
            <a:r>
              <a:rPr lang="pt-BR" altLang="pt-BR" sz="1800"/>
              <a:t>II</a:t>
            </a:r>
            <a:endParaRPr lang="en-US" altLang="pt-BR" sz="1800"/>
          </a:p>
        </p:txBody>
      </p:sp>
      <p:sp useBgFill="1">
        <p:nvSpPr>
          <p:cNvPr id="12307" name="Rectangle 19" descr="11"/>
          <p:cNvSpPr>
            <a:spLocks noChangeArrowheads="1"/>
          </p:cNvSpPr>
          <p:nvPr/>
        </p:nvSpPr>
        <p:spPr bwMode="auto">
          <a:xfrm>
            <a:off x="541338" y="3238500"/>
            <a:ext cx="863600" cy="10953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endParaRPr lang="pt-BR" altLang="pt-BR" sz="1800"/>
          </a:p>
          <a:p>
            <a:pPr algn="ctr" eaLnBrk="1" hangingPunct="1">
              <a:buFontTx/>
              <a:buNone/>
            </a:pPr>
            <a:r>
              <a:rPr lang="pt-BR" altLang="pt-BR" sz="1800"/>
              <a:t>I</a:t>
            </a:r>
            <a:endParaRPr lang="en-US" altLang="pt-BR" sz="1800"/>
          </a:p>
        </p:txBody>
      </p:sp>
      <p:sp>
        <p:nvSpPr>
          <p:cNvPr id="12308" name="Line 22"/>
          <p:cNvSpPr>
            <a:spLocks noChangeShapeType="1"/>
          </p:cNvSpPr>
          <p:nvPr/>
        </p:nvSpPr>
        <p:spPr bwMode="auto">
          <a:xfrm>
            <a:off x="541338" y="2598738"/>
            <a:ext cx="3238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09" name="Line 23"/>
          <p:cNvSpPr>
            <a:spLocks noChangeShapeType="1"/>
          </p:cNvSpPr>
          <p:nvPr/>
        </p:nvSpPr>
        <p:spPr bwMode="auto">
          <a:xfrm>
            <a:off x="541338" y="6524625"/>
            <a:ext cx="3238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10" name="Line 24"/>
          <p:cNvSpPr>
            <a:spLocks noChangeShapeType="1"/>
          </p:cNvSpPr>
          <p:nvPr/>
        </p:nvSpPr>
        <p:spPr bwMode="auto">
          <a:xfrm>
            <a:off x="541338" y="2598738"/>
            <a:ext cx="0" cy="6397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11" name="Line 25"/>
          <p:cNvSpPr>
            <a:spLocks noChangeShapeType="1"/>
          </p:cNvSpPr>
          <p:nvPr/>
        </p:nvSpPr>
        <p:spPr bwMode="auto">
          <a:xfrm>
            <a:off x="3779838" y="2598738"/>
            <a:ext cx="0" cy="6397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12" name="Line 26"/>
          <p:cNvSpPr>
            <a:spLocks noChangeShapeType="1"/>
          </p:cNvSpPr>
          <p:nvPr/>
        </p:nvSpPr>
        <p:spPr bwMode="auto">
          <a:xfrm>
            <a:off x="541338" y="3238500"/>
            <a:ext cx="0" cy="109537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13" name="Line 27"/>
          <p:cNvSpPr>
            <a:spLocks noChangeShapeType="1"/>
          </p:cNvSpPr>
          <p:nvPr/>
        </p:nvSpPr>
        <p:spPr bwMode="auto">
          <a:xfrm>
            <a:off x="3779838" y="3238500"/>
            <a:ext cx="0" cy="365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14" name="Line 28"/>
          <p:cNvSpPr>
            <a:spLocks noChangeShapeType="1"/>
          </p:cNvSpPr>
          <p:nvPr/>
        </p:nvSpPr>
        <p:spPr bwMode="auto">
          <a:xfrm>
            <a:off x="541338" y="4333875"/>
            <a:ext cx="0" cy="109537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15" name="Line 29"/>
          <p:cNvSpPr>
            <a:spLocks noChangeShapeType="1"/>
          </p:cNvSpPr>
          <p:nvPr/>
        </p:nvSpPr>
        <p:spPr bwMode="auto">
          <a:xfrm>
            <a:off x="3779838" y="3603625"/>
            <a:ext cx="0" cy="365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16" name="Line 30"/>
          <p:cNvSpPr>
            <a:spLocks noChangeShapeType="1"/>
          </p:cNvSpPr>
          <p:nvPr/>
        </p:nvSpPr>
        <p:spPr bwMode="auto">
          <a:xfrm>
            <a:off x="3779838" y="3968750"/>
            <a:ext cx="0" cy="365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17" name="Line 31"/>
          <p:cNvSpPr>
            <a:spLocks noChangeShapeType="1"/>
          </p:cNvSpPr>
          <p:nvPr/>
        </p:nvSpPr>
        <p:spPr bwMode="auto">
          <a:xfrm>
            <a:off x="3779838" y="4333875"/>
            <a:ext cx="0" cy="365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18" name="Line 32"/>
          <p:cNvSpPr>
            <a:spLocks noChangeShapeType="1"/>
          </p:cNvSpPr>
          <p:nvPr/>
        </p:nvSpPr>
        <p:spPr bwMode="auto">
          <a:xfrm>
            <a:off x="541338" y="5429250"/>
            <a:ext cx="0" cy="109537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19" name="Line 33"/>
          <p:cNvSpPr>
            <a:spLocks noChangeShapeType="1"/>
          </p:cNvSpPr>
          <p:nvPr/>
        </p:nvSpPr>
        <p:spPr bwMode="auto">
          <a:xfrm>
            <a:off x="3779838" y="4699000"/>
            <a:ext cx="0" cy="365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20" name="Line 34"/>
          <p:cNvSpPr>
            <a:spLocks noChangeShapeType="1"/>
          </p:cNvSpPr>
          <p:nvPr/>
        </p:nvSpPr>
        <p:spPr bwMode="auto">
          <a:xfrm>
            <a:off x="3779838" y="5064125"/>
            <a:ext cx="0" cy="365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21" name="Line 35"/>
          <p:cNvSpPr>
            <a:spLocks noChangeShapeType="1"/>
          </p:cNvSpPr>
          <p:nvPr/>
        </p:nvSpPr>
        <p:spPr bwMode="auto">
          <a:xfrm>
            <a:off x="3779838" y="5429250"/>
            <a:ext cx="0" cy="365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22" name="Line 36"/>
          <p:cNvSpPr>
            <a:spLocks noChangeShapeType="1"/>
          </p:cNvSpPr>
          <p:nvPr/>
        </p:nvSpPr>
        <p:spPr bwMode="auto">
          <a:xfrm>
            <a:off x="3779838" y="5794375"/>
            <a:ext cx="0" cy="365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23" name="Line 37"/>
          <p:cNvSpPr>
            <a:spLocks noChangeShapeType="1"/>
          </p:cNvSpPr>
          <p:nvPr/>
        </p:nvSpPr>
        <p:spPr bwMode="auto">
          <a:xfrm>
            <a:off x="3779838" y="6159500"/>
            <a:ext cx="0" cy="365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24" name="Line 38"/>
          <p:cNvSpPr>
            <a:spLocks noChangeShapeType="1"/>
          </p:cNvSpPr>
          <p:nvPr/>
        </p:nvSpPr>
        <p:spPr bwMode="auto">
          <a:xfrm>
            <a:off x="541338" y="3238500"/>
            <a:ext cx="3238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25" name="Line 39"/>
          <p:cNvSpPr>
            <a:spLocks noChangeShapeType="1"/>
          </p:cNvSpPr>
          <p:nvPr/>
        </p:nvSpPr>
        <p:spPr bwMode="auto">
          <a:xfrm>
            <a:off x="541338" y="4333875"/>
            <a:ext cx="3238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26" name="Line 40"/>
          <p:cNvSpPr>
            <a:spLocks noChangeShapeType="1"/>
          </p:cNvSpPr>
          <p:nvPr/>
        </p:nvSpPr>
        <p:spPr bwMode="auto">
          <a:xfrm>
            <a:off x="541338" y="5429250"/>
            <a:ext cx="3238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27" name="CaixaDeTexto 38"/>
          <p:cNvSpPr txBox="1">
            <a:spLocks noChangeArrowheads="1"/>
          </p:cNvSpPr>
          <p:nvPr/>
        </p:nvSpPr>
        <p:spPr bwMode="auto">
          <a:xfrm>
            <a:off x="4500563" y="1844675"/>
            <a:ext cx="43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/>
              <a:t>I</a:t>
            </a:r>
          </a:p>
        </p:txBody>
      </p:sp>
      <p:sp>
        <p:nvSpPr>
          <p:cNvPr id="12328" name="CaixaDeTexto 40"/>
          <p:cNvSpPr txBox="1">
            <a:spLocks noChangeArrowheads="1"/>
          </p:cNvSpPr>
          <p:nvPr/>
        </p:nvSpPr>
        <p:spPr bwMode="auto">
          <a:xfrm>
            <a:off x="5364163" y="5300663"/>
            <a:ext cx="43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/>
              <a:t>II</a:t>
            </a:r>
          </a:p>
        </p:txBody>
      </p:sp>
      <p:sp>
        <p:nvSpPr>
          <p:cNvPr id="12329" name="CaixaDeTexto 41"/>
          <p:cNvSpPr txBox="1">
            <a:spLocks noChangeArrowheads="1"/>
          </p:cNvSpPr>
          <p:nvPr/>
        </p:nvSpPr>
        <p:spPr bwMode="auto">
          <a:xfrm>
            <a:off x="7092950" y="3716338"/>
            <a:ext cx="574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/>
              <a:t>III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23528" y="62068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Exemplo: 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bacia do rio Paracatu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10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 descr="mag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90500" y="427038"/>
            <a:ext cx="8953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800" b="1"/>
              <a:t>Método de Regionalização Baseado na Vazão Específica</a:t>
            </a:r>
          </a:p>
        </p:txBody>
      </p:sp>
      <p:sp>
        <p:nvSpPr>
          <p:cNvPr id="178180" name="AutoShape 4"/>
          <p:cNvSpPr>
            <a:spLocks noChangeArrowheads="1"/>
          </p:cNvSpPr>
          <p:nvPr/>
        </p:nvSpPr>
        <p:spPr bwMode="auto">
          <a:xfrm>
            <a:off x="0" y="115888"/>
            <a:ext cx="9144000" cy="217487"/>
          </a:xfrm>
          <a:prstGeom prst="flowChartProcess">
            <a:avLst/>
          </a:prstGeom>
          <a:gradFill rotWithShape="0">
            <a:gsLst>
              <a:gs pos="0">
                <a:schemeClr val="folHlink"/>
              </a:gs>
              <a:gs pos="50000">
                <a:srgbClr val="CCECFF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78181" name="AutoShape 5"/>
          <p:cNvSpPr>
            <a:spLocks noChangeArrowheads="1"/>
          </p:cNvSpPr>
          <p:nvPr/>
        </p:nvSpPr>
        <p:spPr bwMode="auto">
          <a:xfrm>
            <a:off x="539750" y="2132013"/>
            <a:ext cx="431800" cy="360362"/>
          </a:xfrm>
          <a:prstGeom prst="rightArrow">
            <a:avLst>
              <a:gd name="adj1" fmla="val 50000"/>
              <a:gd name="adj2" fmla="val 29956"/>
            </a:avLst>
          </a:prstGeom>
          <a:gradFill rotWithShape="0">
            <a:gsLst>
              <a:gs pos="0">
                <a:srgbClr val="5E6D76"/>
              </a:gs>
              <a:gs pos="50000">
                <a:srgbClr val="CCECFF"/>
              </a:gs>
              <a:gs pos="100000">
                <a:srgbClr val="5E6D76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400"/>
          </a:p>
        </p:txBody>
      </p:sp>
      <p:sp>
        <p:nvSpPr>
          <p:cNvPr id="178182" name="Text Box 6"/>
          <p:cNvSpPr txBox="1">
            <a:spLocks noChangeArrowheads="1"/>
          </p:cNvSpPr>
          <p:nvPr/>
        </p:nvSpPr>
        <p:spPr bwMode="auto">
          <a:xfrm>
            <a:off x="1189038" y="1773238"/>
            <a:ext cx="7559675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pt-BR" altLang="pt-BR" sz="3000"/>
              <a:t>obtém-se as vazões relativas à seção de interesse utilizando as vazões correspondentes às seções fluviométricas mais próximas</a:t>
            </a:r>
          </a:p>
        </p:txBody>
      </p:sp>
      <p:sp>
        <p:nvSpPr>
          <p:cNvPr id="178183" name="Text Box 7"/>
          <p:cNvSpPr txBox="1">
            <a:spLocks noChangeArrowheads="1"/>
          </p:cNvSpPr>
          <p:nvPr/>
        </p:nvSpPr>
        <p:spPr bwMode="auto">
          <a:xfrm>
            <a:off x="1187450" y="4270375"/>
            <a:ext cx="7559675" cy="139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pt-BR" altLang="pt-BR" sz="3000" dirty="0" smtClean="0"/>
              <a:t>esse </a:t>
            </a:r>
            <a:r>
              <a:rPr lang="pt-BR" altLang="pt-BR" sz="3000" dirty="0"/>
              <a:t>método não necessita da definição de regiões </a:t>
            </a:r>
            <a:r>
              <a:rPr lang="pt-BR" altLang="pt-BR" sz="3000" dirty="0" err="1"/>
              <a:t>hidrologicamente</a:t>
            </a:r>
            <a:r>
              <a:rPr lang="pt-BR" altLang="pt-BR" sz="3000" dirty="0"/>
              <a:t> homogêneas.</a:t>
            </a:r>
          </a:p>
        </p:txBody>
      </p:sp>
      <p:sp>
        <p:nvSpPr>
          <p:cNvPr id="178184" name="AutoShape 8"/>
          <p:cNvSpPr>
            <a:spLocks noChangeArrowheads="1"/>
          </p:cNvSpPr>
          <p:nvPr/>
        </p:nvSpPr>
        <p:spPr bwMode="auto">
          <a:xfrm>
            <a:off x="539750" y="4581525"/>
            <a:ext cx="431800" cy="360363"/>
          </a:xfrm>
          <a:prstGeom prst="rightArrow">
            <a:avLst>
              <a:gd name="adj1" fmla="val 50000"/>
              <a:gd name="adj2" fmla="val 29956"/>
            </a:avLst>
          </a:prstGeom>
          <a:gradFill rotWithShape="0">
            <a:gsLst>
              <a:gs pos="0">
                <a:srgbClr val="5E6D76"/>
              </a:gs>
              <a:gs pos="50000">
                <a:srgbClr val="CCECFF"/>
              </a:gs>
              <a:gs pos="100000">
                <a:srgbClr val="5E6D76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400"/>
          </a:p>
        </p:txBody>
      </p:sp>
      <p:sp>
        <p:nvSpPr>
          <p:cNvPr id="178185" name="AutoShape 9"/>
          <p:cNvSpPr>
            <a:spLocks noChangeArrowheads="1"/>
          </p:cNvSpPr>
          <p:nvPr/>
        </p:nvSpPr>
        <p:spPr bwMode="auto">
          <a:xfrm>
            <a:off x="0" y="6623050"/>
            <a:ext cx="9124950" cy="234950"/>
          </a:xfrm>
          <a:prstGeom prst="flowChartProcess">
            <a:avLst/>
          </a:prstGeom>
          <a:gradFill rotWithShape="0">
            <a:gsLst>
              <a:gs pos="0">
                <a:schemeClr val="folHlink"/>
              </a:gs>
              <a:gs pos="50000">
                <a:srgbClr val="CCECFF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773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8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1" grpId="0" animBg="1"/>
      <p:bldP spid="178182" grpId="0"/>
      <p:bldP spid="178183" grpId="0"/>
      <p:bldP spid="17818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 descr="mag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190500" y="427038"/>
            <a:ext cx="8953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800" b="1"/>
              <a:t>Método de Regionalização Baseado na Vazão Específica</a:t>
            </a:r>
          </a:p>
        </p:txBody>
      </p:sp>
      <p:sp>
        <p:nvSpPr>
          <p:cNvPr id="164870" name="AutoShape 6"/>
          <p:cNvSpPr>
            <a:spLocks noChangeArrowheads="1"/>
          </p:cNvSpPr>
          <p:nvPr/>
        </p:nvSpPr>
        <p:spPr bwMode="auto">
          <a:xfrm>
            <a:off x="0" y="115888"/>
            <a:ext cx="9144000" cy="217487"/>
          </a:xfrm>
          <a:prstGeom prst="flowChartProcess">
            <a:avLst/>
          </a:prstGeom>
          <a:gradFill rotWithShape="0">
            <a:gsLst>
              <a:gs pos="0">
                <a:schemeClr val="folHlink"/>
              </a:gs>
              <a:gs pos="50000">
                <a:srgbClr val="CCECFF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920750" y="1504950"/>
            <a:ext cx="2355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/>
              <a:t>Primeira Situação</a:t>
            </a:r>
          </a:p>
        </p:txBody>
      </p:sp>
      <p:sp>
        <p:nvSpPr>
          <p:cNvPr id="14342" name="AutoShape 8"/>
          <p:cNvSpPr>
            <a:spLocks noChangeArrowheads="1"/>
          </p:cNvSpPr>
          <p:nvPr/>
        </p:nvSpPr>
        <p:spPr bwMode="auto">
          <a:xfrm>
            <a:off x="395288" y="1555750"/>
            <a:ext cx="431800" cy="360363"/>
          </a:xfrm>
          <a:prstGeom prst="rightArrow">
            <a:avLst>
              <a:gd name="adj1" fmla="val 50000"/>
              <a:gd name="adj2" fmla="val 29956"/>
            </a:avLst>
          </a:prstGeom>
          <a:gradFill rotWithShape="0">
            <a:gsLst>
              <a:gs pos="0">
                <a:srgbClr val="5E6D76"/>
              </a:gs>
              <a:gs pos="50000">
                <a:srgbClr val="CCECFF"/>
              </a:gs>
              <a:gs pos="100000">
                <a:srgbClr val="5E6D76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400"/>
          </a:p>
        </p:txBody>
      </p:sp>
      <p:pic>
        <p:nvPicPr>
          <p:cNvPr id="14343" name="Picture 9" descr="figura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6" t="3305" r="21484"/>
          <a:stretch>
            <a:fillRect/>
          </a:stretch>
        </p:blipFill>
        <p:spPr bwMode="auto">
          <a:xfrm>
            <a:off x="3708400" y="1727200"/>
            <a:ext cx="5184775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44" name="Object 10"/>
          <p:cNvGraphicFramePr>
            <a:graphicFrameLocks noGrp="1" noChangeAspect="1"/>
          </p:cNvGraphicFramePr>
          <p:nvPr>
            <p:ph/>
          </p:nvPr>
        </p:nvGraphicFramePr>
        <p:xfrm>
          <a:off x="395288" y="2927350"/>
          <a:ext cx="2808287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5" imgW="901700" imgH="508000" progId="Equation.3">
                  <p:embed/>
                </p:oleObj>
              </mc:Choice>
              <mc:Fallback>
                <p:oleObj name="Equation" r:id="rId5" imgW="9017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927350"/>
                        <a:ext cx="2808287" cy="158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619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2" descr="mag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190500" y="427038"/>
            <a:ext cx="8953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800" b="1"/>
              <a:t>Método de Regionalização Baseado na Vazão Específica</a:t>
            </a:r>
          </a:p>
        </p:txBody>
      </p:sp>
      <p:sp>
        <p:nvSpPr>
          <p:cNvPr id="168966" name="AutoShape 6"/>
          <p:cNvSpPr>
            <a:spLocks noChangeArrowheads="1"/>
          </p:cNvSpPr>
          <p:nvPr/>
        </p:nvSpPr>
        <p:spPr bwMode="auto">
          <a:xfrm>
            <a:off x="0" y="115888"/>
            <a:ext cx="9144000" cy="217487"/>
          </a:xfrm>
          <a:prstGeom prst="flowChartProcess">
            <a:avLst/>
          </a:prstGeom>
          <a:gradFill rotWithShape="0">
            <a:gsLst>
              <a:gs pos="0">
                <a:schemeClr val="folHlink"/>
              </a:gs>
              <a:gs pos="50000">
                <a:srgbClr val="CCECFF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920750" y="1504950"/>
            <a:ext cx="2357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/>
              <a:t>Segunda Situação</a:t>
            </a:r>
          </a:p>
        </p:txBody>
      </p:sp>
      <p:sp>
        <p:nvSpPr>
          <p:cNvPr id="15366" name="AutoShape 8"/>
          <p:cNvSpPr>
            <a:spLocks noChangeArrowheads="1"/>
          </p:cNvSpPr>
          <p:nvPr/>
        </p:nvSpPr>
        <p:spPr bwMode="auto">
          <a:xfrm>
            <a:off x="395288" y="1555750"/>
            <a:ext cx="431800" cy="360363"/>
          </a:xfrm>
          <a:prstGeom prst="rightArrow">
            <a:avLst>
              <a:gd name="adj1" fmla="val 50000"/>
              <a:gd name="adj2" fmla="val 29956"/>
            </a:avLst>
          </a:prstGeom>
          <a:gradFill rotWithShape="0">
            <a:gsLst>
              <a:gs pos="0">
                <a:srgbClr val="5E6D76"/>
              </a:gs>
              <a:gs pos="50000">
                <a:srgbClr val="CCECFF"/>
              </a:gs>
              <a:gs pos="100000">
                <a:srgbClr val="5E6D76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400"/>
          </a:p>
        </p:txBody>
      </p:sp>
      <p:pic>
        <p:nvPicPr>
          <p:cNvPr id="15367" name="Picture 9" descr="figura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0" t="2931" r="20447"/>
          <a:stretch>
            <a:fillRect/>
          </a:stretch>
        </p:blipFill>
        <p:spPr bwMode="auto">
          <a:xfrm>
            <a:off x="3635375" y="1628775"/>
            <a:ext cx="5327650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68" name="Object 10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616459773"/>
              </p:ext>
            </p:extLst>
          </p:nvPr>
        </p:nvGraphicFramePr>
        <p:xfrm>
          <a:off x="468313" y="3186113"/>
          <a:ext cx="2736850" cy="138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Equação" r:id="rId5" imgW="952200" imgH="482400" progId="Equation.3">
                  <p:embed/>
                </p:oleObj>
              </mc:Choice>
              <mc:Fallback>
                <p:oleObj name="Equação" r:id="rId5" imgW="9522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186113"/>
                        <a:ext cx="2736850" cy="1385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406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mag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190500" y="427038"/>
            <a:ext cx="8953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800" b="1"/>
              <a:t>Método de Regionalização Baseado na Vazão Específica</a:t>
            </a:r>
          </a:p>
        </p:txBody>
      </p:sp>
      <p:sp>
        <p:nvSpPr>
          <p:cNvPr id="169990" name="AutoShape 6"/>
          <p:cNvSpPr>
            <a:spLocks noChangeArrowheads="1"/>
          </p:cNvSpPr>
          <p:nvPr/>
        </p:nvSpPr>
        <p:spPr bwMode="auto">
          <a:xfrm>
            <a:off x="0" y="115888"/>
            <a:ext cx="9144000" cy="217487"/>
          </a:xfrm>
          <a:prstGeom prst="flowChartProcess">
            <a:avLst/>
          </a:prstGeom>
          <a:gradFill rotWithShape="0">
            <a:gsLst>
              <a:gs pos="0">
                <a:schemeClr val="folHlink"/>
              </a:gs>
              <a:gs pos="50000">
                <a:srgbClr val="CCECFF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938213" y="1504950"/>
            <a:ext cx="2320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/>
              <a:t>Terceira Situação</a:t>
            </a:r>
          </a:p>
        </p:txBody>
      </p:sp>
      <p:sp>
        <p:nvSpPr>
          <p:cNvPr id="16390" name="AutoShape 8"/>
          <p:cNvSpPr>
            <a:spLocks noChangeArrowheads="1"/>
          </p:cNvSpPr>
          <p:nvPr/>
        </p:nvSpPr>
        <p:spPr bwMode="auto">
          <a:xfrm>
            <a:off x="395288" y="1555750"/>
            <a:ext cx="431800" cy="360363"/>
          </a:xfrm>
          <a:prstGeom prst="rightArrow">
            <a:avLst>
              <a:gd name="adj1" fmla="val 50000"/>
              <a:gd name="adj2" fmla="val 29956"/>
            </a:avLst>
          </a:prstGeom>
          <a:gradFill rotWithShape="0">
            <a:gsLst>
              <a:gs pos="0">
                <a:srgbClr val="5E6D76"/>
              </a:gs>
              <a:gs pos="50000">
                <a:srgbClr val="CCECFF"/>
              </a:gs>
              <a:gs pos="100000">
                <a:srgbClr val="5E6D76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400"/>
          </a:p>
        </p:txBody>
      </p:sp>
      <p:graphicFrame>
        <p:nvGraphicFramePr>
          <p:cNvPr id="1639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24715"/>
              </p:ext>
            </p:extLst>
          </p:nvPr>
        </p:nvGraphicFramePr>
        <p:xfrm>
          <a:off x="279400" y="3035300"/>
          <a:ext cx="4084638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Equação" r:id="rId4" imgW="2044440" imgH="507960" progId="Equation.3">
                  <p:embed/>
                </p:oleObj>
              </mc:Choice>
              <mc:Fallback>
                <p:oleObj name="Equação" r:id="rId4" imgW="20444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" y="3035300"/>
                        <a:ext cx="4084638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2" name="Picture 10" descr="figura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" t="1949" r="22229"/>
          <a:stretch>
            <a:fillRect/>
          </a:stretch>
        </p:blipFill>
        <p:spPr bwMode="auto">
          <a:xfrm>
            <a:off x="4067175" y="1557338"/>
            <a:ext cx="4970463" cy="48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96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 descr="mag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2" name="AutoShape 4"/>
          <p:cNvSpPr>
            <a:spLocks noChangeArrowheads="1"/>
          </p:cNvSpPr>
          <p:nvPr/>
        </p:nvSpPr>
        <p:spPr bwMode="auto">
          <a:xfrm>
            <a:off x="1219200" y="1052513"/>
            <a:ext cx="7924800" cy="228600"/>
          </a:xfrm>
          <a:prstGeom prst="flowChartProcess">
            <a:avLst/>
          </a:prstGeom>
          <a:gradFill rotWithShape="0">
            <a:gsLst>
              <a:gs pos="0">
                <a:schemeClr val="folHlink"/>
              </a:gs>
              <a:gs pos="50000">
                <a:srgbClr val="CCECFF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190500" y="427038"/>
            <a:ext cx="8953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800" b="1"/>
              <a:t>Método de Regionalização Baseado na Vazão Específica</a:t>
            </a:r>
          </a:p>
        </p:txBody>
      </p:sp>
      <p:sp>
        <p:nvSpPr>
          <p:cNvPr id="171014" name="AutoShape 6"/>
          <p:cNvSpPr>
            <a:spLocks noChangeArrowheads="1"/>
          </p:cNvSpPr>
          <p:nvPr/>
        </p:nvSpPr>
        <p:spPr bwMode="auto">
          <a:xfrm>
            <a:off x="0" y="115888"/>
            <a:ext cx="7924800" cy="228600"/>
          </a:xfrm>
          <a:prstGeom prst="flowChartProcess">
            <a:avLst/>
          </a:prstGeom>
          <a:gradFill rotWithShape="0">
            <a:gsLst>
              <a:gs pos="0">
                <a:schemeClr val="folHlink"/>
              </a:gs>
              <a:gs pos="50000">
                <a:srgbClr val="CCECFF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922338" y="1504950"/>
            <a:ext cx="2136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/>
              <a:t>Quarta Situação</a:t>
            </a:r>
          </a:p>
        </p:txBody>
      </p:sp>
      <p:sp>
        <p:nvSpPr>
          <p:cNvPr id="17415" name="AutoShape 8"/>
          <p:cNvSpPr>
            <a:spLocks noChangeArrowheads="1"/>
          </p:cNvSpPr>
          <p:nvPr/>
        </p:nvSpPr>
        <p:spPr bwMode="auto">
          <a:xfrm>
            <a:off x="395288" y="1555750"/>
            <a:ext cx="431800" cy="360363"/>
          </a:xfrm>
          <a:prstGeom prst="rightArrow">
            <a:avLst>
              <a:gd name="adj1" fmla="val 50000"/>
              <a:gd name="adj2" fmla="val 29956"/>
            </a:avLst>
          </a:prstGeom>
          <a:gradFill rotWithShape="0">
            <a:gsLst>
              <a:gs pos="0">
                <a:srgbClr val="5E6D76"/>
              </a:gs>
              <a:gs pos="50000">
                <a:srgbClr val="CCECFF"/>
              </a:gs>
              <a:gs pos="100000">
                <a:srgbClr val="5E6D76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400"/>
          </a:p>
        </p:txBody>
      </p:sp>
      <p:pic>
        <p:nvPicPr>
          <p:cNvPr id="17416" name="Picture 9" descr="figura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0" t="3604" r="21855"/>
          <a:stretch>
            <a:fillRect/>
          </a:stretch>
        </p:blipFill>
        <p:spPr bwMode="auto">
          <a:xfrm>
            <a:off x="2578100" y="1390650"/>
            <a:ext cx="5665788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19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7" descr="mag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6" name="AutoShape 6"/>
          <p:cNvSpPr>
            <a:spLocks noChangeArrowheads="1"/>
          </p:cNvSpPr>
          <p:nvPr/>
        </p:nvSpPr>
        <p:spPr bwMode="auto">
          <a:xfrm>
            <a:off x="0" y="115888"/>
            <a:ext cx="9144000" cy="217487"/>
          </a:xfrm>
          <a:prstGeom prst="flowChartProcess">
            <a:avLst/>
          </a:prstGeom>
          <a:gradFill rotWithShape="0">
            <a:gsLst>
              <a:gs pos="0">
                <a:schemeClr val="folHlink"/>
              </a:gs>
              <a:gs pos="50000">
                <a:srgbClr val="CCECFF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79211" name="AutoShape 11"/>
          <p:cNvSpPr>
            <a:spLocks noChangeArrowheads="1"/>
          </p:cNvSpPr>
          <p:nvPr/>
        </p:nvSpPr>
        <p:spPr bwMode="auto">
          <a:xfrm>
            <a:off x="0" y="6623050"/>
            <a:ext cx="9124950" cy="234950"/>
          </a:xfrm>
          <a:prstGeom prst="flowChartProcess">
            <a:avLst/>
          </a:prstGeom>
          <a:gradFill rotWithShape="0">
            <a:gsLst>
              <a:gs pos="0">
                <a:schemeClr val="folHlink"/>
              </a:gs>
              <a:gs pos="50000">
                <a:srgbClr val="CCECFF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8437" name="Text Box 12"/>
          <p:cNvSpPr txBox="1">
            <a:spLocks noChangeArrowheads="1"/>
          </p:cNvSpPr>
          <p:nvPr/>
        </p:nvSpPr>
        <p:spPr bwMode="auto">
          <a:xfrm>
            <a:off x="107950" y="427038"/>
            <a:ext cx="91440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700" b="1"/>
              <a:t>Método de Regionalização Proposto por Chaves et al. (2002)</a:t>
            </a:r>
          </a:p>
        </p:txBody>
      </p:sp>
      <p:sp>
        <p:nvSpPr>
          <p:cNvPr id="179213" name="AutoShape 13"/>
          <p:cNvSpPr>
            <a:spLocks noChangeArrowheads="1"/>
          </p:cNvSpPr>
          <p:nvPr/>
        </p:nvSpPr>
        <p:spPr bwMode="auto">
          <a:xfrm>
            <a:off x="539750" y="2132013"/>
            <a:ext cx="431800" cy="360362"/>
          </a:xfrm>
          <a:prstGeom prst="rightArrow">
            <a:avLst>
              <a:gd name="adj1" fmla="val 50000"/>
              <a:gd name="adj2" fmla="val 29956"/>
            </a:avLst>
          </a:prstGeom>
          <a:gradFill rotWithShape="0">
            <a:gsLst>
              <a:gs pos="0">
                <a:srgbClr val="5E6D76"/>
              </a:gs>
              <a:gs pos="50000">
                <a:srgbClr val="CCECFF"/>
              </a:gs>
              <a:gs pos="100000">
                <a:srgbClr val="5E6D76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400"/>
          </a:p>
        </p:txBody>
      </p:sp>
      <p:sp>
        <p:nvSpPr>
          <p:cNvPr id="179214" name="Text Box 14"/>
          <p:cNvSpPr txBox="1">
            <a:spLocks noChangeArrowheads="1"/>
          </p:cNvSpPr>
          <p:nvPr/>
        </p:nvSpPr>
        <p:spPr bwMode="auto">
          <a:xfrm>
            <a:off x="1189038" y="1773238"/>
            <a:ext cx="7559675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pt-BR" altLang="pt-BR" sz="3000"/>
              <a:t>obtém-se as vazões relativas à seção de interesse utilizando as vazões correspondentes às seções fluviométricas mais próximas; e</a:t>
            </a:r>
          </a:p>
        </p:txBody>
      </p:sp>
      <p:sp>
        <p:nvSpPr>
          <p:cNvPr id="179215" name="Text Box 15"/>
          <p:cNvSpPr txBox="1">
            <a:spLocks noChangeArrowheads="1"/>
          </p:cNvSpPr>
          <p:nvPr/>
        </p:nvSpPr>
        <p:spPr bwMode="auto">
          <a:xfrm>
            <a:off x="1187450" y="4270375"/>
            <a:ext cx="75596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pt-BR" altLang="pt-BR" sz="3000"/>
              <a:t>o método não necessita da definição de regiões hidrologicamente homogêneas.</a:t>
            </a:r>
          </a:p>
        </p:txBody>
      </p:sp>
      <p:sp>
        <p:nvSpPr>
          <p:cNvPr id="179216" name="AutoShape 16"/>
          <p:cNvSpPr>
            <a:spLocks noChangeArrowheads="1"/>
          </p:cNvSpPr>
          <p:nvPr/>
        </p:nvSpPr>
        <p:spPr bwMode="auto">
          <a:xfrm>
            <a:off x="539750" y="4581525"/>
            <a:ext cx="431800" cy="360363"/>
          </a:xfrm>
          <a:prstGeom prst="rightArrow">
            <a:avLst>
              <a:gd name="adj1" fmla="val 50000"/>
              <a:gd name="adj2" fmla="val 29956"/>
            </a:avLst>
          </a:prstGeom>
          <a:gradFill rotWithShape="0">
            <a:gsLst>
              <a:gs pos="0">
                <a:srgbClr val="5E6D76"/>
              </a:gs>
              <a:gs pos="50000">
                <a:srgbClr val="CCECFF"/>
              </a:gs>
              <a:gs pos="100000">
                <a:srgbClr val="5E6D76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400"/>
          </a:p>
        </p:txBody>
      </p:sp>
    </p:spTree>
    <p:extLst>
      <p:ext uri="{BB962C8B-B14F-4D97-AF65-F5344CB8AC3E}">
        <p14:creationId xmlns:p14="http://schemas.microsoft.com/office/powerpoint/2010/main" val="416327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9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9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9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9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13" grpId="0" animBg="1"/>
      <p:bldP spid="179214" grpId="0"/>
      <p:bldP spid="179215" grpId="0"/>
      <p:bldP spid="1792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mag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6" name="AutoShape 4"/>
          <p:cNvSpPr>
            <a:spLocks noChangeArrowheads="1"/>
          </p:cNvSpPr>
          <p:nvPr/>
        </p:nvSpPr>
        <p:spPr bwMode="auto">
          <a:xfrm>
            <a:off x="1219200" y="1052513"/>
            <a:ext cx="7924800" cy="228600"/>
          </a:xfrm>
          <a:prstGeom prst="flowChartProcess">
            <a:avLst/>
          </a:prstGeom>
          <a:gradFill rotWithShape="0">
            <a:gsLst>
              <a:gs pos="0">
                <a:schemeClr val="folHlink"/>
              </a:gs>
              <a:gs pos="50000">
                <a:srgbClr val="CCECFF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72037" name="AutoShape 5"/>
          <p:cNvSpPr>
            <a:spLocks noChangeArrowheads="1"/>
          </p:cNvSpPr>
          <p:nvPr/>
        </p:nvSpPr>
        <p:spPr bwMode="auto">
          <a:xfrm>
            <a:off x="0" y="115888"/>
            <a:ext cx="7924800" cy="228600"/>
          </a:xfrm>
          <a:prstGeom prst="flowChartProcess">
            <a:avLst/>
          </a:prstGeom>
          <a:gradFill rotWithShape="0">
            <a:gsLst>
              <a:gs pos="0">
                <a:schemeClr val="folHlink"/>
              </a:gs>
              <a:gs pos="50000">
                <a:srgbClr val="CCECFF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920750" y="1504950"/>
            <a:ext cx="2355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/>
              <a:t>Primeira Situação</a:t>
            </a:r>
          </a:p>
        </p:txBody>
      </p:sp>
      <p:sp>
        <p:nvSpPr>
          <p:cNvPr id="19462" name="AutoShape 7"/>
          <p:cNvSpPr>
            <a:spLocks noChangeArrowheads="1"/>
          </p:cNvSpPr>
          <p:nvPr/>
        </p:nvSpPr>
        <p:spPr bwMode="auto">
          <a:xfrm>
            <a:off x="395288" y="1555750"/>
            <a:ext cx="431800" cy="360363"/>
          </a:xfrm>
          <a:prstGeom prst="rightArrow">
            <a:avLst>
              <a:gd name="adj1" fmla="val 50000"/>
              <a:gd name="adj2" fmla="val 29956"/>
            </a:avLst>
          </a:prstGeom>
          <a:gradFill rotWithShape="0">
            <a:gsLst>
              <a:gs pos="0">
                <a:srgbClr val="5E6D76"/>
              </a:gs>
              <a:gs pos="50000">
                <a:srgbClr val="CCECFF"/>
              </a:gs>
              <a:gs pos="100000">
                <a:srgbClr val="5E6D76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400"/>
          </a:p>
        </p:txBody>
      </p:sp>
      <p:pic>
        <p:nvPicPr>
          <p:cNvPr id="19463" name="Picture 8" descr="figura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6" t="3305" r="21484"/>
          <a:stretch>
            <a:fillRect/>
          </a:stretch>
        </p:blipFill>
        <p:spPr bwMode="auto">
          <a:xfrm>
            <a:off x="3708400" y="1727200"/>
            <a:ext cx="5184775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464" name="Object 9"/>
          <p:cNvGraphicFramePr>
            <a:graphicFrameLocks noChangeAspect="1"/>
          </p:cNvGraphicFramePr>
          <p:nvPr/>
        </p:nvGraphicFramePr>
        <p:xfrm>
          <a:off x="395288" y="2927350"/>
          <a:ext cx="2808287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Equation" r:id="rId5" imgW="901700" imgH="508000" progId="Equation.3">
                  <p:embed/>
                </p:oleObj>
              </mc:Choice>
              <mc:Fallback>
                <p:oleObj name="Equation" r:id="rId5" imgW="9017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927350"/>
                        <a:ext cx="2808287" cy="158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5" name="Text Box 10"/>
          <p:cNvSpPr txBox="1">
            <a:spLocks noChangeArrowheads="1"/>
          </p:cNvSpPr>
          <p:nvPr/>
        </p:nvSpPr>
        <p:spPr bwMode="auto">
          <a:xfrm>
            <a:off x="107950" y="427038"/>
            <a:ext cx="91440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700" b="1"/>
              <a:t>Método de Regionalização Proposto por Chaves et al. (2002)</a:t>
            </a:r>
          </a:p>
        </p:txBody>
      </p:sp>
    </p:spTree>
    <p:extLst>
      <p:ext uri="{BB962C8B-B14F-4D97-AF65-F5344CB8AC3E}">
        <p14:creationId xmlns:p14="http://schemas.microsoft.com/office/powerpoint/2010/main" val="23047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mag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60" name="AutoShape 4"/>
          <p:cNvSpPr>
            <a:spLocks noChangeArrowheads="1"/>
          </p:cNvSpPr>
          <p:nvPr/>
        </p:nvSpPr>
        <p:spPr bwMode="auto">
          <a:xfrm>
            <a:off x="1219200" y="1052513"/>
            <a:ext cx="7924800" cy="228600"/>
          </a:xfrm>
          <a:prstGeom prst="flowChartProcess">
            <a:avLst/>
          </a:prstGeom>
          <a:gradFill rotWithShape="0">
            <a:gsLst>
              <a:gs pos="0">
                <a:schemeClr val="folHlink"/>
              </a:gs>
              <a:gs pos="50000">
                <a:srgbClr val="CCECFF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73061" name="AutoShape 5"/>
          <p:cNvSpPr>
            <a:spLocks noChangeArrowheads="1"/>
          </p:cNvSpPr>
          <p:nvPr/>
        </p:nvSpPr>
        <p:spPr bwMode="auto">
          <a:xfrm>
            <a:off x="0" y="115888"/>
            <a:ext cx="7924800" cy="228600"/>
          </a:xfrm>
          <a:prstGeom prst="flowChartProcess">
            <a:avLst/>
          </a:prstGeom>
          <a:gradFill rotWithShape="0">
            <a:gsLst>
              <a:gs pos="0">
                <a:schemeClr val="folHlink"/>
              </a:gs>
              <a:gs pos="50000">
                <a:srgbClr val="CCECFF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107950" y="427038"/>
            <a:ext cx="91440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700" b="1"/>
              <a:t>Método de Regionalização Proposto por Chaves et al. (2002)</a:t>
            </a:r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920750" y="1504950"/>
            <a:ext cx="2357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/>
              <a:t>Segunda Situação</a:t>
            </a:r>
          </a:p>
        </p:txBody>
      </p:sp>
      <p:sp>
        <p:nvSpPr>
          <p:cNvPr id="20487" name="AutoShape 8"/>
          <p:cNvSpPr>
            <a:spLocks noChangeArrowheads="1"/>
          </p:cNvSpPr>
          <p:nvPr/>
        </p:nvSpPr>
        <p:spPr bwMode="auto">
          <a:xfrm>
            <a:off x="395288" y="1555750"/>
            <a:ext cx="431800" cy="360363"/>
          </a:xfrm>
          <a:prstGeom prst="rightArrow">
            <a:avLst>
              <a:gd name="adj1" fmla="val 50000"/>
              <a:gd name="adj2" fmla="val 29956"/>
            </a:avLst>
          </a:prstGeom>
          <a:gradFill rotWithShape="0">
            <a:gsLst>
              <a:gs pos="0">
                <a:srgbClr val="5E6D76"/>
              </a:gs>
              <a:gs pos="50000">
                <a:srgbClr val="CCECFF"/>
              </a:gs>
              <a:gs pos="100000">
                <a:srgbClr val="5E6D76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400"/>
          </a:p>
        </p:txBody>
      </p:sp>
      <p:pic>
        <p:nvPicPr>
          <p:cNvPr id="20488" name="Picture 9" descr="figura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0" t="2931" r="20447"/>
          <a:stretch>
            <a:fillRect/>
          </a:stretch>
        </p:blipFill>
        <p:spPr bwMode="auto">
          <a:xfrm>
            <a:off x="3635375" y="1628775"/>
            <a:ext cx="5327650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48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935113"/>
              </p:ext>
            </p:extLst>
          </p:nvPr>
        </p:nvGraphicFramePr>
        <p:xfrm>
          <a:off x="450850" y="3176588"/>
          <a:ext cx="2773363" cy="140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Equação" r:id="rId5" imgW="952200" imgH="482400" progId="Equation.3">
                  <p:embed/>
                </p:oleObj>
              </mc:Choice>
              <mc:Fallback>
                <p:oleObj name="Equação" r:id="rId5" imgW="9522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" y="3176588"/>
                        <a:ext cx="2773363" cy="1404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321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3.amazonaws.com/magoo/ABAAAA_5gAL-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528763"/>
            <a:ext cx="7183437" cy="3124200"/>
          </a:xfrm>
        </p:spPr>
      </p:pic>
      <p:sp>
        <p:nvSpPr>
          <p:cNvPr id="4099" name="Retângulo 3"/>
          <p:cNvSpPr>
            <a:spLocks noChangeArrowheads="1"/>
          </p:cNvSpPr>
          <p:nvPr/>
        </p:nvSpPr>
        <p:spPr bwMode="auto">
          <a:xfrm>
            <a:off x="323850" y="5167313"/>
            <a:ext cx="5400675" cy="120173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>
                <a:solidFill>
                  <a:srgbClr val="FF0000"/>
                </a:solidFill>
              </a:rPr>
              <a:t>locais onde não existe série histórica de dados hidrológicos, ou onde a extensão da série observada é inferior a 10 ANOS</a:t>
            </a:r>
          </a:p>
        </p:txBody>
      </p:sp>
      <p:sp>
        <p:nvSpPr>
          <p:cNvPr id="4100" name="Retângulo 4"/>
          <p:cNvSpPr>
            <a:spLocks noChangeArrowheads="1"/>
          </p:cNvSpPr>
          <p:nvPr/>
        </p:nvSpPr>
        <p:spPr bwMode="auto">
          <a:xfrm>
            <a:off x="323850" y="250825"/>
            <a:ext cx="83526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 smtClean="0"/>
              <a:t>DETERMINAÇÃO </a:t>
            </a:r>
            <a:r>
              <a:rPr lang="pt-BR" altLang="pt-BR" sz="2400" dirty="0"/>
              <a:t>DE VAZÕES MÉDIAS E MÍNIMAS </a:t>
            </a:r>
          </a:p>
        </p:txBody>
      </p:sp>
      <p:sp>
        <p:nvSpPr>
          <p:cNvPr id="2" name="Seta para baixo 1"/>
          <p:cNvSpPr/>
          <p:nvPr/>
        </p:nvSpPr>
        <p:spPr bwMode="auto">
          <a:xfrm>
            <a:off x="2017713" y="4592638"/>
            <a:ext cx="647700" cy="574675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4" name="Forma livre 3"/>
          <p:cNvSpPr/>
          <p:nvPr/>
        </p:nvSpPr>
        <p:spPr>
          <a:xfrm>
            <a:off x="40460" y="3087396"/>
            <a:ext cx="6651653" cy="3661362"/>
          </a:xfrm>
          <a:custGeom>
            <a:avLst/>
            <a:gdLst>
              <a:gd name="connsiteX0" fmla="*/ 404602 w 6651653"/>
              <a:gd name="connsiteY0" fmla="*/ 125142 h 3661362"/>
              <a:gd name="connsiteX1" fmla="*/ 404602 w 6651653"/>
              <a:gd name="connsiteY1" fmla="*/ 125142 h 3661362"/>
              <a:gd name="connsiteX2" fmla="*/ 485522 w 6651653"/>
              <a:gd name="connsiteY2" fmla="*/ 100866 h 3661362"/>
              <a:gd name="connsiteX3" fmla="*/ 566443 w 6651653"/>
              <a:gd name="connsiteY3" fmla="*/ 286983 h 3661362"/>
              <a:gd name="connsiteX4" fmla="*/ 687823 w 6651653"/>
              <a:gd name="connsiteY4" fmla="*/ 206062 h 3661362"/>
              <a:gd name="connsiteX5" fmla="*/ 728283 w 6651653"/>
              <a:gd name="connsiteY5" fmla="*/ 181786 h 3661362"/>
              <a:gd name="connsiteX6" fmla="*/ 784928 w 6651653"/>
              <a:gd name="connsiteY6" fmla="*/ 141326 h 3661362"/>
              <a:gd name="connsiteX7" fmla="*/ 849664 w 6651653"/>
              <a:gd name="connsiteY7" fmla="*/ 125142 h 3661362"/>
              <a:gd name="connsiteX8" fmla="*/ 946768 w 6651653"/>
              <a:gd name="connsiteY8" fmla="*/ 84682 h 3661362"/>
              <a:gd name="connsiteX9" fmla="*/ 987228 w 6651653"/>
              <a:gd name="connsiteY9" fmla="*/ 60406 h 3661362"/>
              <a:gd name="connsiteX10" fmla="*/ 1051965 w 6651653"/>
              <a:gd name="connsiteY10" fmla="*/ 44222 h 3661362"/>
              <a:gd name="connsiteX11" fmla="*/ 1092425 w 6651653"/>
              <a:gd name="connsiteY11" fmla="*/ 19946 h 3661362"/>
              <a:gd name="connsiteX12" fmla="*/ 1391830 w 6651653"/>
              <a:gd name="connsiteY12" fmla="*/ 19946 h 3661362"/>
              <a:gd name="connsiteX13" fmla="*/ 1416106 w 6651653"/>
              <a:gd name="connsiteY13" fmla="*/ 36130 h 3661362"/>
              <a:gd name="connsiteX14" fmla="*/ 1472751 w 6651653"/>
              <a:gd name="connsiteY14" fmla="*/ 278891 h 3661362"/>
              <a:gd name="connsiteX15" fmla="*/ 1634591 w 6651653"/>
              <a:gd name="connsiteY15" fmla="*/ 206062 h 3661362"/>
              <a:gd name="connsiteX16" fmla="*/ 1739788 w 6651653"/>
              <a:gd name="connsiteY16" fmla="*/ 181786 h 3661362"/>
              <a:gd name="connsiteX17" fmla="*/ 2362875 w 6651653"/>
              <a:gd name="connsiteY17" fmla="*/ 222246 h 3661362"/>
              <a:gd name="connsiteX18" fmla="*/ 2387151 w 6651653"/>
              <a:gd name="connsiteY18" fmla="*/ 238431 h 3661362"/>
              <a:gd name="connsiteX19" fmla="*/ 2427611 w 6651653"/>
              <a:gd name="connsiteY19" fmla="*/ 262707 h 3661362"/>
              <a:gd name="connsiteX20" fmla="*/ 2484255 w 6651653"/>
              <a:gd name="connsiteY20" fmla="*/ 278891 h 3661362"/>
              <a:gd name="connsiteX21" fmla="*/ 2548991 w 6651653"/>
              <a:gd name="connsiteY21" fmla="*/ 343627 h 3661362"/>
              <a:gd name="connsiteX22" fmla="*/ 2589452 w 6651653"/>
              <a:gd name="connsiteY22" fmla="*/ 424547 h 3661362"/>
              <a:gd name="connsiteX23" fmla="*/ 2710832 w 6651653"/>
              <a:gd name="connsiteY23" fmla="*/ 408363 h 3661362"/>
              <a:gd name="connsiteX24" fmla="*/ 2832213 w 6651653"/>
              <a:gd name="connsiteY24" fmla="*/ 384087 h 3661362"/>
              <a:gd name="connsiteX25" fmla="*/ 3657600 w 6651653"/>
              <a:gd name="connsiteY25" fmla="*/ 400271 h 3661362"/>
              <a:gd name="connsiteX26" fmla="*/ 3698060 w 6651653"/>
              <a:gd name="connsiteY26" fmla="*/ 424547 h 3661362"/>
              <a:gd name="connsiteX27" fmla="*/ 3778981 w 6651653"/>
              <a:gd name="connsiteY27" fmla="*/ 465008 h 3661362"/>
              <a:gd name="connsiteX28" fmla="*/ 3762797 w 6651653"/>
              <a:gd name="connsiteY28" fmla="*/ 707769 h 3661362"/>
              <a:gd name="connsiteX29" fmla="*/ 3965098 w 6651653"/>
              <a:gd name="connsiteY29" fmla="*/ 764413 h 3661362"/>
              <a:gd name="connsiteX30" fmla="*/ 4102662 w 6651653"/>
              <a:gd name="connsiteY30" fmla="*/ 804873 h 3661362"/>
              <a:gd name="connsiteX31" fmla="*/ 4345423 w 6651653"/>
              <a:gd name="connsiteY31" fmla="*/ 885793 h 3661362"/>
              <a:gd name="connsiteX32" fmla="*/ 4507264 w 6651653"/>
              <a:gd name="connsiteY32" fmla="*/ 926254 h 3661362"/>
              <a:gd name="connsiteX33" fmla="*/ 4669105 w 6651653"/>
              <a:gd name="connsiteY33" fmla="*/ 1007174 h 3661362"/>
              <a:gd name="connsiteX34" fmla="*/ 4790485 w 6651653"/>
              <a:gd name="connsiteY34" fmla="*/ 1047634 h 3661362"/>
              <a:gd name="connsiteX35" fmla="*/ 4855221 w 6651653"/>
              <a:gd name="connsiteY35" fmla="*/ 1088094 h 3661362"/>
              <a:gd name="connsiteX36" fmla="*/ 4936142 w 6651653"/>
              <a:gd name="connsiteY36" fmla="*/ 1128554 h 3661362"/>
              <a:gd name="connsiteX37" fmla="*/ 4952326 w 6651653"/>
              <a:gd name="connsiteY37" fmla="*/ 1152831 h 3661362"/>
              <a:gd name="connsiteX38" fmla="*/ 4976602 w 6651653"/>
              <a:gd name="connsiteY38" fmla="*/ 1169015 h 3661362"/>
              <a:gd name="connsiteX39" fmla="*/ 4960418 w 6651653"/>
              <a:gd name="connsiteY39" fmla="*/ 1452236 h 3661362"/>
              <a:gd name="connsiteX40" fmla="*/ 4976602 w 6651653"/>
              <a:gd name="connsiteY40" fmla="*/ 1492696 h 3661362"/>
              <a:gd name="connsiteX41" fmla="*/ 5017062 w 6651653"/>
              <a:gd name="connsiteY41" fmla="*/ 1516972 h 3661362"/>
              <a:gd name="connsiteX42" fmla="*/ 5154627 w 6651653"/>
              <a:gd name="connsiteY42" fmla="*/ 1557432 h 3661362"/>
              <a:gd name="connsiteX43" fmla="*/ 5340744 w 6651653"/>
              <a:gd name="connsiteY43" fmla="*/ 1597892 h 3661362"/>
              <a:gd name="connsiteX44" fmla="*/ 5559228 w 6651653"/>
              <a:gd name="connsiteY44" fmla="*/ 1678813 h 3661362"/>
              <a:gd name="connsiteX45" fmla="*/ 5664425 w 6651653"/>
              <a:gd name="connsiteY45" fmla="*/ 1694997 h 3661362"/>
              <a:gd name="connsiteX46" fmla="*/ 5842450 w 6651653"/>
              <a:gd name="connsiteY46" fmla="*/ 1759733 h 3661362"/>
              <a:gd name="connsiteX47" fmla="*/ 5923370 w 6651653"/>
              <a:gd name="connsiteY47" fmla="*/ 1775917 h 3661362"/>
              <a:gd name="connsiteX48" fmla="*/ 6069027 w 6651653"/>
              <a:gd name="connsiteY48" fmla="*/ 1840654 h 3661362"/>
              <a:gd name="connsiteX49" fmla="*/ 6052843 w 6651653"/>
              <a:gd name="connsiteY49" fmla="*/ 1937758 h 3661362"/>
              <a:gd name="connsiteX50" fmla="*/ 6044751 w 6651653"/>
              <a:gd name="connsiteY50" fmla="*/ 2140059 h 3661362"/>
              <a:gd name="connsiteX51" fmla="*/ 6125671 w 6651653"/>
              <a:gd name="connsiteY51" fmla="*/ 2220979 h 3661362"/>
              <a:gd name="connsiteX52" fmla="*/ 6206591 w 6651653"/>
              <a:gd name="connsiteY52" fmla="*/ 2326176 h 3661362"/>
              <a:gd name="connsiteX53" fmla="*/ 6352248 w 6651653"/>
              <a:gd name="connsiteY53" fmla="*/ 2463740 h 3661362"/>
              <a:gd name="connsiteX54" fmla="*/ 6433168 w 6651653"/>
              <a:gd name="connsiteY54" fmla="*/ 2544661 h 3661362"/>
              <a:gd name="connsiteX55" fmla="*/ 6473628 w 6651653"/>
              <a:gd name="connsiteY55" fmla="*/ 2585121 h 3661362"/>
              <a:gd name="connsiteX56" fmla="*/ 6489813 w 6651653"/>
              <a:gd name="connsiteY56" fmla="*/ 2625581 h 3661362"/>
              <a:gd name="connsiteX57" fmla="*/ 6554549 w 6651653"/>
              <a:gd name="connsiteY57" fmla="*/ 2690317 h 3661362"/>
              <a:gd name="connsiteX58" fmla="*/ 6595009 w 6651653"/>
              <a:gd name="connsiteY58" fmla="*/ 2730777 h 3661362"/>
              <a:gd name="connsiteX59" fmla="*/ 6635469 w 6651653"/>
              <a:gd name="connsiteY59" fmla="*/ 2787422 h 3661362"/>
              <a:gd name="connsiteX60" fmla="*/ 6651653 w 6651653"/>
              <a:gd name="connsiteY60" fmla="*/ 2852158 h 3661362"/>
              <a:gd name="connsiteX61" fmla="*/ 6619285 w 6651653"/>
              <a:gd name="connsiteY61" fmla="*/ 2973539 h 3661362"/>
              <a:gd name="connsiteX62" fmla="*/ 6595009 w 6651653"/>
              <a:gd name="connsiteY62" fmla="*/ 3013999 h 3661362"/>
              <a:gd name="connsiteX63" fmla="*/ 6538365 w 6651653"/>
              <a:gd name="connsiteY63" fmla="*/ 3070643 h 3661362"/>
              <a:gd name="connsiteX64" fmla="*/ 6473628 w 6651653"/>
              <a:gd name="connsiteY64" fmla="*/ 3192023 h 3661362"/>
              <a:gd name="connsiteX65" fmla="*/ 6457444 w 6651653"/>
              <a:gd name="connsiteY65" fmla="*/ 3232484 h 3661362"/>
              <a:gd name="connsiteX66" fmla="*/ 6416984 w 6651653"/>
              <a:gd name="connsiteY66" fmla="*/ 3297220 h 3661362"/>
              <a:gd name="connsiteX67" fmla="*/ 6392708 w 6651653"/>
              <a:gd name="connsiteY67" fmla="*/ 3539981 h 3661362"/>
              <a:gd name="connsiteX68" fmla="*/ 6376524 w 6651653"/>
              <a:gd name="connsiteY68" fmla="*/ 3580441 h 3661362"/>
              <a:gd name="connsiteX69" fmla="*/ 6352248 w 6651653"/>
              <a:gd name="connsiteY69" fmla="*/ 3596625 h 3661362"/>
              <a:gd name="connsiteX70" fmla="*/ 6336064 w 6651653"/>
              <a:gd name="connsiteY70" fmla="*/ 3620901 h 3661362"/>
              <a:gd name="connsiteX71" fmla="*/ 6295604 w 6651653"/>
              <a:gd name="connsiteY71" fmla="*/ 3637085 h 3661362"/>
              <a:gd name="connsiteX72" fmla="*/ 6255144 w 6651653"/>
              <a:gd name="connsiteY72" fmla="*/ 3661362 h 3661362"/>
              <a:gd name="connsiteX73" fmla="*/ 6174223 w 6651653"/>
              <a:gd name="connsiteY73" fmla="*/ 3645177 h 3661362"/>
              <a:gd name="connsiteX74" fmla="*/ 6149947 w 6651653"/>
              <a:gd name="connsiteY74" fmla="*/ 3620901 h 3661362"/>
              <a:gd name="connsiteX75" fmla="*/ 6109487 w 6651653"/>
              <a:gd name="connsiteY75" fmla="*/ 3604717 h 3661362"/>
              <a:gd name="connsiteX76" fmla="*/ 6069027 w 6651653"/>
              <a:gd name="connsiteY76" fmla="*/ 3564257 h 3661362"/>
              <a:gd name="connsiteX77" fmla="*/ 6052843 w 6651653"/>
              <a:gd name="connsiteY77" fmla="*/ 3539981 h 3661362"/>
              <a:gd name="connsiteX78" fmla="*/ 6028567 w 6651653"/>
              <a:gd name="connsiteY78" fmla="*/ 3523797 h 3661362"/>
              <a:gd name="connsiteX79" fmla="*/ 5988106 w 6651653"/>
              <a:gd name="connsiteY79" fmla="*/ 3483337 h 3661362"/>
              <a:gd name="connsiteX80" fmla="*/ 5907186 w 6651653"/>
              <a:gd name="connsiteY80" fmla="*/ 3442877 h 3661362"/>
              <a:gd name="connsiteX81" fmla="*/ 5891002 w 6651653"/>
              <a:gd name="connsiteY81" fmla="*/ 3418600 h 3661362"/>
              <a:gd name="connsiteX82" fmla="*/ 5769621 w 6651653"/>
              <a:gd name="connsiteY82" fmla="*/ 3361956 h 3661362"/>
              <a:gd name="connsiteX83" fmla="*/ 5688701 w 6651653"/>
              <a:gd name="connsiteY83" fmla="*/ 3394324 h 3661362"/>
              <a:gd name="connsiteX84" fmla="*/ 5583505 w 6651653"/>
              <a:gd name="connsiteY84" fmla="*/ 3434785 h 3661362"/>
              <a:gd name="connsiteX85" fmla="*/ 5526860 w 6651653"/>
              <a:gd name="connsiteY85" fmla="*/ 3459061 h 3661362"/>
              <a:gd name="connsiteX86" fmla="*/ 5421664 w 6651653"/>
              <a:gd name="connsiteY86" fmla="*/ 3475245 h 3661362"/>
              <a:gd name="connsiteX87" fmla="*/ 5365020 w 6651653"/>
              <a:gd name="connsiteY87" fmla="*/ 3499521 h 3661362"/>
              <a:gd name="connsiteX88" fmla="*/ 5300283 w 6651653"/>
              <a:gd name="connsiteY88" fmla="*/ 3515705 h 3661362"/>
              <a:gd name="connsiteX89" fmla="*/ 5219363 w 6651653"/>
              <a:gd name="connsiteY89" fmla="*/ 3539981 h 3661362"/>
              <a:gd name="connsiteX90" fmla="*/ 5097982 w 6651653"/>
              <a:gd name="connsiteY90" fmla="*/ 3523797 h 3661362"/>
              <a:gd name="connsiteX91" fmla="*/ 5081798 w 6651653"/>
              <a:gd name="connsiteY91" fmla="*/ 3499521 h 3661362"/>
              <a:gd name="connsiteX92" fmla="*/ 5017062 w 6651653"/>
              <a:gd name="connsiteY92" fmla="*/ 3483337 h 3661362"/>
              <a:gd name="connsiteX93" fmla="*/ 5000878 w 6651653"/>
              <a:gd name="connsiteY93" fmla="*/ 3459061 h 3661362"/>
              <a:gd name="connsiteX94" fmla="*/ 4798577 w 6651653"/>
              <a:gd name="connsiteY94" fmla="*/ 3402416 h 3661362"/>
              <a:gd name="connsiteX95" fmla="*/ 4612460 w 6651653"/>
              <a:gd name="connsiteY95" fmla="*/ 3378140 h 3661362"/>
              <a:gd name="connsiteX96" fmla="*/ 4393975 w 6651653"/>
              <a:gd name="connsiteY96" fmla="*/ 3394324 h 3661362"/>
              <a:gd name="connsiteX97" fmla="*/ 4353515 w 6651653"/>
              <a:gd name="connsiteY97" fmla="*/ 3418600 h 3661362"/>
              <a:gd name="connsiteX98" fmla="*/ 4288779 w 6651653"/>
              <a:gd name="connsiteY98" fmla="*/ 3434785 h 3661362"/>
              <a:gd name="connsiteX99" fmla="*/ 4272595 w 6651653"/>
              <a:gd name="connsiteY99" fmla="*/ 3459061 h 3661362"/>
              <a:gd name="connsiteX100" fmla="*/ 3948913 w 6651653"/>
              <a:gd name="connsiteY100" fmla="*/ 3515705 h 3661362"/>
              <a:gd name="connsiteX101" fmla="*/ 2548991 w 6651653"/>
              <a:gd name="connsiteY101" fmla="*/ 3539981 h 3661362"/>
              <a:gd name="connsiteX102" fmla="*/ 2411427 w 6651653"/>
              <a:gd name="connsiteY102" fmla="*/ 3556165 h 3661362"/>
              <a:gd name="connsiteX103" fmla="*/ 1982549 w 6651653"/>
              <a:gd name="connsiteY103" fmla="*/ 3523797 h 3661362"/>
              <a:gd name="connsiteX104" fmla="*/ 1942089 w 6651653"/>
              <a:gd name="connsiteY104" fmla="*/ 3483337 h 3661362"/>
              <a:gd name="connsiteX105" fmla="*/ 1925905 w 6651653"/>
              <a:gd name="connsiteY105" fmla="*/ 3459061 h 3661362"/>
              <a:gd name="connsiteX106" fmla="*/ 1901628 w 6651653"/>
              <a:gd name="connsiteY106" fmla="*/ 3442877 h 3661362"/>
              <a:gd name="connsiteX107" fmla="*/ 1764064 w 6651653"/>
              <a:gd name="connsiteY107" fmla="*/ 3402416 h 3661362"/>
              <a:gd name="connsiteX108" fmla="*/ 793020 w 6651653"/>
              <a:gd name="connsiteY108" fmla="*/ 3378140 h 3661362"/>
              <a:gd name="connsiteX109" fmla="*/ 712099 w 6651653"/>
              <a:gd name="connsiteY109" fmla="*/ 3361956 h 3661362"/>
              <a:gd name="connsiteX110" fmla="*/ 64736 w 6651653"/>
              <a:gd name="connsiteY110" fmla="*/ 3337680 h 3661362"/>
              <a:gd name="connsiteX111" fmla="*/ 97105 w 6651653"/>
              <a:gd name="connsiteY111" fmla="*/ 3216300 h 3661362"/>
              <a:gd name="connsiteX112" fmla="*/ 121381 w 6651653"/>
              <a:gd name="connsiteY112" fmla="*/ 3200116 h 3661362"/>
              <a:gd name="connsiteX113" fmla="*/ 137565 w 6651653"/>
              <a:gd name="connsiteY113" fmla="*/ 3175839 h 3661362"/>
              <a:gd name="connsiteX114" fmla="*/ 178025 w 6651653"/>
              <a:gd name="connsiteY114" fmla="*/ 3135379 h 3661362"/>
              <a:gd name="connsiteX115" fmla="*/ 202301 w 6651653"/>
              <a:gd name="connsiteY115" fmla="*/ 3094919 h 3661362"/>
              <a:gd name="connsiteX116" fmla="*/ 218485 w 6651653"/>
              <a:gd name="connsiteY116" fmla="*/ 3054459 h 3661362"/>
              <a:gd name="connsiteX117" fmla="*/ 242761 w 6651653"/>
              <a:gd name="connsiteY117" fmla="*/ 3038275 h 3661362"/>
              <a:gd name="connsiteX118" fmla="*/ 226577 w 6651653"/>
              <a:gd name="connsiteY118" fmla="*/ 2795514 h 3661362"/>
              <a:gd name="connsiteX119" fmla="*/ 202301 w 6651653"/>
              <a:gd name="connsiteY119" fmla="*/ 2771238 h 3661362"/>
              <a:gd name="connsiteX120" fmla="*/ 161841 w 6651653"/>
              <a:gd name="connsiteY120" fmla="*/ 2714593 h 3661362"/>
              <a:gd name="connsiteX121" fmla="*/ 121381 w 6651653"/>
              <a:gd name="connsiteY121" fmla="*/ 2674133 h 3661362"/>
              <a:gd name="connsiteX122" fmla="*/ 80921 w 6651653"/>
              <a:gd name="connsiteY122" fmla="*/ 2633673 h 3661362"/>
              <a:gd name="connsiteX123" fmla="*/ 40460 w 6651653"/>
              <a:gd name="connsiteY123" fmla="*/ 2552753 h 3661362"/>
              <a:gd name="connsiteX124" fmla="*/ 0 w 6651653"/>
              <a:gd name="connsiteY124" fmla="*/ 2431372 h 3661362"/>
              <a:gd name="connsiteX125" fmla="*/ 16184 w 6651653"/>
              <a:gd name="connsiteY125" fmla="*/ 2188611 h 3661362"/>
              <a:gd name="connsiteX126" fmla="*/ 40460 w 6651653"/>
              <a:gd name="connsiteY126" fmla="*/ 2148151 h 3661362"/>
              <a:gd name="connsiteX127" fmla="*/ 97105 w 6651653"/>
              <a:gd name="connsiteY127" fmla="*/ 1962034 h 3661362"/>
              <a:gd name="connsiteX128" fmla="*/ 121381 w 6651653"/>
              <a:gd name="connsiteY128" fmla="*/ 1581708 h 3661362"/>
              <a:gd name="connsiteX129" fmla="*/ 137565 w 6651653"/>
              <a:gd name="connsiteY129" fmla="*/ 1557432 h 3661362"/>
              <a:gd name="connsiteX130" fmla="*/ 161841 w 6651653"/>
              <a:gd name="connsiteY130" fmla="*/ 1541248 h 3661362"/>
              <a:gd name="connsiteX131" fmla="*/ 178025 w 6651653"/>
              <a:gd name="connsiteY131" fmla="*/ 1516972 h 3661362"/>
              <a:gd name="connsiteX132" fmla="*/ 202301 w 6651653"/>
              <a:gd name="connsiteY132" fmla="*/ 1436052 h 3661362"/>
              <a:gd name="connsiteX133" fmla="*/ 242761 w 6651653"/>
              <a:gd name="connsiteY133" fmla="*/ 1395592 h 3661362"/>
              <a:gd name="connsiteX134" fmla="*/ 202301 w 6651653"/>
              <a:gd name="connsiteY134" fmla="*/ 1355131 h 3661362"/>
              <a:gd name="connsiteX135" fmla="*/ 258945 w 6651653"/>
              <a:gd name="connsiteY135" fmla="*/ 1338947 h 3661362"/>
              <a:gd name="connsiteX136" fmla="*/ 364142 w 6651653"/>
              <a:gd name="connsiteY136" fmla="*/ 1298487 h 3661362"/>
              <a:gd name="connsiteX137" fmla="*/ 380326 w 6651653"/>
              <a:gd name="connsiteY137" fmla="*/ 1274211 h 3661362"/>
              <a:gd name="connsiteX138" fmla="*/ 404602 w 6651653"/>
              <a:gd name="connsiteY138" fmla="*/ 1258027 h 3661362"/>
              <a:gd name="connsiteX139" fmla="*/ 388418 w 6651653"/>
              <a:gd name="connsiteY139" fmla="*/ 1031450 h 3661362"/>
              <a:gd name="connsiteX140" fmla="*/ 364142 w 6651653"/>
              <a:gd name="connsiteY140" fmla="*/ 990990 h 3661362"/>
              <a:gd name="connsiteX141" fmla="*/ 323682 w 6651653"/>
              <a:gd name="connsiteY141" fmla="*/ 893885 h 3661362"/>
              <a:gd name="connsiteX142" fmla="*/ 283221 w 6651653"/>
              <a:gd name="connsiteY142" fmla="*/ 788689 h 3661362"/>
              <a:gd name="connsiteX143" fmla="*/ 242761 w 6651653"/>
              <a:gd name="connsiteY143" fmla="*/ 707769 h 3661362"/>
              <a:gd name="connsiteX144" fmla="*/ 202301 w 6651653"/>
              <a:gd name="connsiteY144" fmla="*/ 651124 h 3661362"/>
              <a:gd name="connsiteX145" fmla="*/ 186117 w 6651653"/>
              <a:gd name="connsiteY145" fmla="*/ 610664 h 3661362"/>
              <a:gd name="connsiteX146" fmla="*/ 161841 w 6651653"/>
              <a:gd name="connsiteY146" fmla="*/ 570204 h 3661362"/>
              <a:gd name="connsiteX147" fmla="*/ 137565 w 6651653"/>
              <a:gd name="connsiteY147" fmla="*/ 367903 h 3661362"/>
              <a:gd name="connsiteX148" fmla="*/ 161841 w 6651653"/>
              <a:gd name="connsiteY148" fmla="*/ 343627 h 3661362"/>
              <a:gd name="connsiteX149" fmla="*/ 202301 w 6651653"/>
              <a:gd name="connsiteY149" fmla="*/ 327443 h 3661362"/>
              <a:gd name="connsiteX150" fmla="*/ 242761 w 6651653"/>
              <a:gd name="connsiteY150" fmla="*/ 286983 h 3661362"/>
              <a:gd name="connsiteX151" fmla="*/ 283221 w 6651653"/>
              <a:gd name="connsiteY151" fmla="*/ 246523 h 3661362"/>
              <a:gd name="connsiteX152" fmla="*/ 283221 w 6651653"/>
              <a:gd name="connsiteY152" fmla="*/ 100866 h 3661362"/>
              <a:gd name="connsiteX153" fmla="*/ 339866 w 6651653"/>
              <a:gd name="connsiteY153" fmla="*/ 84682 h 3661362"/>
              <a:gd name="connsiteX154" fmla="*/ 404602 w 6651653"/>
              <a:gd name="connsiteY154" fmla="*/ 100866 h 3661362"/>
              <a:gd name="connsiteX155" fmla="*/ 364142 w 6651653"/>
              <a:gd name="connsiteY155" fmla="*/ 181786 h 3661362"/>
              <a:gd name="connsiteX156" fmla="*/ 404602 w 6651653"/>
              <a:gd name="connsiteY156" fmla="*/ 125142 h 3661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6651653" h="3661362">
                <a:moveTo>
                  <a:pt x="404602" y="125142"/>
                </a:moveTo>
                <a:lnTo>
                  <a:pt x="404602" y="125142"/>
                </a:lnTo>
                <a:cubicBezTo>
                  <a:pt x="431575" y="117050"/>
                  <a:pt x="457423" y="102739"/>
                  <a:pt x="485522" y="100866"/>
                </a:cubicBezTo>
                <a:cubicBezTo>
                  <a:pt x="569707" y="95254"/>
                  <a:pt x="564061" y="276981"/>
                  <a:pt x="566443" y="286983"/>
                </a:cubicBezTo>
                <a:cubicBezTo>
                  <a:pt x="657541" y="232324"/>
                  <a:pt x="547116" y="299868"/>
                  <a:pt x="687823" y="206062"/>
                </a:cubicBezTo>
                <a:cubicBezTo>
                  <a:pt x="700909" y="197338"/>
                  <a:pt x="715196" y="190510"/>
                  <a:pt x="728283" y="181786"/>
                </a:cubicBezTo>
                <a:cubicBezTo>
                  <a:pt x="747590" y="168915"/>
                  <a:pt x="763901" y="151138"/>
                  <a:pt x="784928" y="141326"/>
                </a:cubicBezTo>
                <a:cubicBezTo>
                  <a:pt x="805084" y="131920"/>
                  <a:pt x="828670" y="132490"/>
                  <a:pt x="849664" y="125142"/>
                </a:cubicBezTo>
                <a:cubicBezTo>
                  <a:pt x="882761" y="113558"/>
                  <a:pt x="916700" y="102723"/>
                  <a:pt x="946768" y="84682"/>
                </a:cubicBezTo>
                <a:cubicBezTo>
                  <a:pt x="960255" y="76590"/>
                  <a:pt x="972548" y="66052"/>
                  <a:pt x="987228" y="60406"/>
                </a:cubicBezTo>
                <a:cubicBezTo>
                  <a:pt x="1007989" y="52421"/>
                  <a:pt x="1030386" y="49617"/>
                  <a:pt x="1051965" y="44222"/>
                </a:cubicBezTo>
                <a:cubicBezTo>
                  <a:pt x="1065452" y="36130"/>
                  <a:pt x="1077907" y="25995"/>
                  <a:pt x="1092425" y="19946"/>
                </a:cubicBezTo>
                <a:cubicBezTo>
                  <a:pt x="1190574" y="-20949"/>
                  <a:pt x="1280114" y="12498"/>
                  <a:pt x="1391830" y="19946"/>
                </a:cubicBezTo>
                <a:cubicBezTo>
                  <a:pt x="1399922" y="25341"/>
                  <a:pt x="1412782" y="26990"/>
                  <a:pt x="1416106" y="36130"/>
                </a:cubicBezTo>
                <a:cubicBezTo>
                  <a:pt x="1437056" y="93742"/>
                  <a:pt x="1458614" y="208204"/>
                  <a:pt x="1472751" y="278891"/>
                </a:cubicBezTo>
                <a:cubicBezTo>
                  <a:pt x="1512137" y="259198"/>
                  <a:pt x="1597647" y="214587"/>
                  <a:pt x="1634591" y="206062"/>
                </a:cubicBezTo>
                <a:lnTo>
                  <a:pt x="1739788" y="181786"/>
                </a:lnTo>
                <a:cubicBezTo>
                  <a:pt x="1985335" y="251942"/>
                  <a:pt x="1707643" y="177366"/>
                  <a:pt x="2362875" y="222246"/>
                </a:cubicBezTo>
                <a:cubicBezTo>
                  <a:pt x="2372578" y="222911"/>
                  <a:pt x="2378904" y="233276"/>
                  <a:pt x="2387151" y="238431"/>
                </a:cubicBezTo>
                <a:cubicBezTo>
                  <a:pt x="2400488" y="246767"/>
                  <a:pt x="2413093" y="256658"/>
                  <a:pt x="2427611" y="262707"/>
                </a:cubicBezTo>
                <a:cubicBezTo>
                  <a:pt x="2445737" y="270260"/>
                  <a:pt x="2465374" y="273496"/>
                  <a:pt x="2484255" y="278891"/>
                </a:cubicBezTo>
                <a:cubicBezTo>
                  <a:pt x="2505834" y="300470"/>
                  <a:pt x="2537657" y="315293"/>
                  <a:pt x="2548991" y="343627"/>
                </a:cubicBezTo>
                <a:cubicBezTo>
                  <a:pt x="2571016" y="398690"/>
                  <a:pt x="2557701" y="371632"/>
                  <a:pt x="2589452" y="424547"/>
                </a:cubicBezTo>
                <a:cubicBezTo>
                  <a:pt x="2629912" y="419152"/>
                  <a:pt x="2670569" y="415073"/>
                  <a:pt x="2710832" y="408363"/>
                </a:cubicBezTo>
                <a:cubicBezTo>
                  <a:pt x="2751532" y="401580"/>
                  <a:pt x="2790953" y="384440"/>
                  <a:pt x="2832213" y="384087"/>
                </a:cubicBezTo>
                <a:cubicBezTo>
                  <a:pt x="3107385" y="381735"/>
                  <a:pt x="3382471" y="394876"/>
                  <a:pt x="3657600" y="400271"/>
                </a:cubicBezTo>
                <a:cubicBezTo>
                  <a:pt x="3671087" y="408363"/>
                  <a:pt x="3683380" y="418901"/>
                  <a:pt x="3698060" y="424547"/>
                </a:cubicBezTo>
                <a:cubicBezTo>
                  <a:pt x="3781184" y="456517"/>
                  <a:pt x="3746545" y="416352"/>
                  <a:pt x="3778981" y="465008"/>
                </a:cubicBezTo>
                <a:cubicBezTo>
                  <a:pt x="3773586" y="545928"/>
                  <a:pt x="3744726" y="628708"/>
                  <a:pt x="3762797" y="707769"/>
                </a:cubicBezTo>
                <a:cubicBezTo>
                  <a:pt x="3772948" y="752180"/>
                  <a:pt x="3959028" y="763604"/>
                  <a:pt x="3965098" y="764413"/>
                </a:cubicBezTo>
                <a:cubicBezTo>
                  <a:pt x="4010953" y="777900"/>
                  <a:pt x="4058051" y="787715"/>
                  <a:pt x="4102662" y="804873"/>
                </a:cubicBezTo>
                <a:cubicBezTo>
                  <a:pt x="4224012" y="851546"/>
                  <a:pt x="4208021" y="848657"/>
                  <a:pt x="4345423" y="885793"/>
                </a:cubicBezTo>
                <a:cubicBezTo>
                  <a:pt x="4399104" y="900302"/>
                  <a:pt x="4455197" y="906729"/>
                  <a:pt x="4507264" y="926254"/>
                </a:cubicBezTo>
                <a:cubicBezTo>
                  <a:pt x="4563738" y="947432"/>
                  <a:pt x="4612631" y="985996"/>
                  <a:pt x="4669105" y="1007174"/>
                </a:cubicBezTo>
                <a:cubicBezTo>
                  <a:pt x="4752228" y="1038345"/>
                  <a:pt x="4711682" y="1025119"/>
                  <a:pt x="4790485" y="1047634"/>
                </a:cubicBezTo>
                <a:cubicBezTo>
                  <a:pt x="4812064" y="1061121"/>
                  <a:pt x="4832768" y="1076119"/>
                  <a:pt x="4855221" y="1088094"/>
                </a:cubicBezTo>
                <a:cubicBezTo>
                  <a:pt x="4972335" y="1150554"/>
                  <a:pt x="4870378" y="1084711"/>
                  <a:pt x="4936142" y="1128554"/>
                </a:cubicBezTo>
                <a:cubicBezTo>
                  <a:pt x="4941537" y="1136646"/>
                  <a:pt x="4945449" y="1145954"/>
                  <a:pt x="4952326" y="1152831"/>
                </a:cubicBezTo>
                <a:cubicBezTo>
                  <a:pt x="4959203" y="1159708"/>
                  <a:pt x="4976339" y="1159293"/>
                  <a:pt x="4976602" y="1169015"/>
                </a:cubicBezTo>
                <a:cubicBezTo>
                  <a:pt x="4979157" y="1263541"/>
                  <a:pt x="4965813" y="1357829"/>
                  <a:pt x="4960418" y="1452236"/>
                </a:cubicBezTo>
                <a:cubicBezTo>
                  <a:pt x="4965813" y="1465723"/>
                  <a:pt x="4967037" y="1481764"/>
                  <a:pt x="4976602" y="1492696"/>
                </a:cubicBezTo>
                <a:cubicBezTo>
                  <a:pt x="4986959" y="1504533"/>
                  <a:pt x="5002281" y="1511597"/>
                  <a:pt x="5017062" y="1516972"/>
                </a:cubicBezTo>
                <a:cubicBezTo>
                  <a:pt x="5061982" y="1533306"/>
                  <a:pt x="5107758" y="1548058"/>
                  <a:pt x="5154627" y="1557432"/>
                </a:cubicBezTo>
                <a:cubicBezTo>
                  <a:pt x="5195807" y="1565668"/>
                  <a:pt x="5306901" y="1587062"/>
                  <a:pt x="5340744" y="1597892"/>
                </a:cubicBezTo>
                <a:cubicBezTo>
                  <a:pt x="5514318" y="1653436"/>
                  <a:pt x="5359456" y="1628870"/>
                  <a:pt x="5559228" y="1678813"/>
                </a:cubicBezTo>
                <a:cubicBezTo>
                  <a:pt x="5593647" y="1687418"/>
                  <a:pt x="5629359" y="1689602"/>
                  <a:pt x="5664425" y="1694997"/>
                </a:cubicBezTo>
                <a:cubicBezTo>
                  <a:pt x="5744752" y="1728467"/>
                  <a:pt x="5762293" y="1739694"/>
                  <a:pt x="5842450" y="1759733"/>
                </a:cubicBezTo>
                <a:cubicBezTo>
                  <a:pt x="5869136" y="1766405"/>
                  <a:pt x="5897054" y="1767908"/>
                  <a:pt x="5923370" y="1775917"/>
                </a:cubicBezTo>
                <a:cubicBezTo>
                  <a:pt x="6010705" y="1802497"/>
                  <a:pt x="6009975" y="1805221"/>
                  <a:pt x="6069027" y="1840654"/>
                </a:cubicBezTo>
                <a:cubicBezTo>
                  <a:pt x="6063632" y="1873022"/>
                  <a:pt x="6062102" y="1906277"/>
                  <a:pt x="6052843" y="1937758"/>
                </a:cubicBezTo>
                <a:cubicBezTo>
                  <a:pt x="6022545" y="2040771"/>
                  <a:pt x="5951607" y="1907198"/>
                  <a:pt x="6044751" y="2140059"/>
                </a:cubicBezTo>
                <a:cubicBezTo>
                  <a:pt x="6058918" y="2175477"/>
                  <a:pt x="6098698" y="2194006"/>
                  <a:pt x="6125671" y="2220979"/>
                </a:cubicBezTo>
                <a:cubicBezTo>
                  <a:pt x="6204615" y="2299923"/>
                  <a:pt x="6053082" y="2145577"/>
                  <a:pt x="6206591" y="2326176"/>
                </a:cubicBezTo>
                <a:cubicBezTo>
                  <a:pt x="6268026" y="2398452"/>
                  <a:pt x="6288691" y="2403713"/>
                  <a:pt x="6352248" y="2463740"/>
                </a:cubicBezTo>
                <a:cubicBezTo>
                  <a:pt x="6379981" y="2489932"/>
                  <a:pt x="6406195" y="2517687"/>
                  <a:pt x="6433168" y="2544661"/>
                </a:cubicBezTo>
                <a:lnTo>
                  <a:pt x="6473628" y="2585121"/>
                </a:lnTo>
                <a:cubicBezTo>
                  <a:pt x="6479023" y="2598608"/>
                  <a:pt x="6480956" y="2614068"/>
                  <a:pt x="6489813" y="2625581"/>
                </a:cubicBezTo>
                <a:cubicBezTo>
                  <a:pt x="6508420" y="2649769"/>
                  <a:pt x="6532970" y="2668738"/>
                  <a:pt x="6554549" y="2690317"/>
                </a:cubicBezTo>
                <a:cubicBezTo>
                  <a:pt x="6568036" y="2703804"/>
                  <a:pt x="6583923" y="2715257"/>
                  <a:pt x="6595009" y="2730777"/>
                </a:cubicBezTo>
                <a:lnTo>
                  <a:pt x="6635469" y="2787422"/>
                </a:lnTo>
                <a:cubicBezTo>
                  <a:pt x="6640864" y="2809001"/>
                  <a:pt x="6651653" y="2829915"/>
                  <a:pt x="6651653" y="2852158"/>
                </a:cubicBezTo>
                <a:cubicBezTo>
                  <a:pt x="6651653" y="2942000"/>
                  <a:pt x="6648400" y="2926954"/>
                  <a:pt x="6619285" y="2973539"/>
                </a:cubicBezTo>
                <a:cubicBezTo>
                  <a:pt x="6610949" y="2986876"/>
                  <a:pt x="6605078" y="3001916"/>
                  <a:pt x="6595009" y="3013999"/>
                </a:cubicBezTo>
                <a:cubicBezTo>
                  <a:pt x="6577915" y="3034512"/>
                  <a:pt x="6557246" y="3051762"/>
                  <a:pt x="6538365" y="3070643"/>
                </a:cubicBezTo>
                <a:cubicBezTo>
                  <a:pt x="6488289" y="3204180"/>
                  <a:pt x="6545258" y="3069229"/>
                  <a:pt x="6473628" y="3192023"/>
                </a:cubicBezTo>
                <a:cubicBezTo>
                  <a:pt x="6466309" y="3204570"/>
                  <a:pt x="6463940" y="3219492"/>
                  <a:pt x="6457444" y="3232484"/>
                </a:cubicBezTo>
                <a:cubicBezTo>
                  <a:pt x="6447685" y="3252003"/>
                  <a:pt x="6429822" y="3277963"/>
                  <a:pt x="6416984" y="3297220"/>
                </a:cubicBezTo>
                <a:cubicBezTo>
                  <a:pt x="6408892" y="3378140"/>
                  <a:pt x="6404209" y="3459474"/>
                  <a:pt x="6392708" y="3539981"/>
                </a:cubicBezTo>
                <a:cubicBezTo>
                  <a:pt x="6390654" y="3554361"/>
                  <a:pt x="6384967" y="3568621"/>
                  <a:pt x="6376524" y="3580441"/>
                </a:cubicBezTo>
                <a:cubicBezTo>
                  <a:pt x="6370871" y="3588355"/>
                  <a:pt x="6360340" y="3591230"/>
                  <a:pt x="6352248" y="3596625"/>
                </a:cubicBezTo>
                <a:cubicBezTo>
                  <a:pt x="6346853" y="3604717"/>
                  <a:pt x="6343978" y="3615248"/>
                  <a:pt x="6336064" y="3620901"/>
                </a:cubicBezTo>
                <a:cubicBezTo>
                  <a:pt x="6324244" y="3629344"/>
                  <a:pt x="6308596" y="3630589"/>
                  <a:pt x="6295604" y="3637085"/>
                </a:cubicBezTo>
                <a:cubicBezTo>
                  <a:pt x="6281536" y="3644119"/>
                  <a:pt x="6268631" y="3653270"/>
                  <a:pt x="6255144" y="3661362"/>
                </a:cubicBezTo>
                <a:cubicBezTo>
                  <a:pt x="6228170" y="3655967"/>
                  <a:pt x="6199897" y="3655052"/>
                  <a:pt x="6174223" y="3645177"/>
                </a:cubicBezTo>
                <a:cubicBezTo>
                  <a:pt x="6163542" y="3641069"/>
                  <a:pt x="6159651" y="3626966"/>
                  <a:pt x="6149947" y="3620901"/>
                </a:cubicBezTo>
                <a:cubicBezTo>
                  <a:pt x="6137629" y="3613202"/>
                  <a:pt x="6122974" y="3610112"/>
                  <a:pt x="6109487" y="3604717"/>
                </a:cubicBezTo>
                <a:cubicBezTo>
                  <a:pt x="6066330" y="3539981"/>
                  <a:pt x="6122974" y="3618204"/>
                  <a:pt x="6069027" y="3564257"/>
                </a:cubicBezTo>
                <a:cubicBezTo>
                  <a:pt x="6062150" y="3557380"/>
                  <a:pt x="6059720" y="3546858"/>
                  <a:pt x="6052843" y="3539981"/>
                </a:cubicBezTo>
                <a:cubicBezTo>
                  <a:pt x="6045966" y="3533104"/>
                  <a:pt x="6035886" y="3530201"/>
                  <a:pt x="6028567" y="3523797"/>
                </a:cubicBezTo>
                <a:cubicBezTo>
                  <a:pt x="6014213" y="3511237"/>
                  <a:pt x="6003000" y="3495252"/>
                  <a:pt x="5988106" y="3483337"/>
                </a:cubicBezTo>
                <a:cubicBezTo>
                  <a:pt x="5961648" y="3462171"/>
                  <a:pt x="5937815" y="3455128"/>
                  <a:pt x="5907186" y="3442877"/>
                </a:cubicBezTo>
                <a:cubicBezTo>
                  <a:pt x="5901791" y="3434785"/>
                  <a:pt x="5898596" y="3424676"/>
                  <a:pt x="5891002" y="3418600"/>
                </a:cubicBezTo>
                <a:cubicBezTo>
                  <a:pt x="5837309" y="3375645"/>
                  <a:pt x="5829361" y="3379024"/>
                  <a:pt x="5769621" y="3361956"/>
                </a:cubicBezTo>
                <a:lnTo>
                  <a:pt x="5688701" y="3394324"/>
                </a:lnTo>
                <a:cubicBezTo>
                  <a:pt x="5630010" y="3417148"/>
                  <a:pt x="5632980" y="3414170"/>
                  <a:pt x="5583505" y="3434785"/>
                </a:cubicBezTo>
                <a:cubicBezTo>
                  <a:pt x="5564543" y="3442686"/>
                  <a:pt x="5547164" y="3455937"/>
                  <a:pt x="5526860" y="3459061"/>
                </a:cubicBezTo>
                <a:lnTo>
                  <a:pt x="5421664" y="3475245"/>
                </a:lnTo>
                <a:cubicBezTo>
                  <a:pt x="5402783" y="3483337"/>
                  <a:pt x="5384508" y="3493025"/>
                  <a:pt x="5365020" y="3499521"/>
                </a:cubicBezTo>
                <a:cubicBezTo>
                  <a:pt x="5343918" y="3506555"/>
                  <a:pt x="5321715" y="3509752"/>
                  <a:pt x="5300283" y="3515705"/>
                </a:cubicBezTo>
                <a:cubicBezTo>
                  <a:pt x="5273149" y="3523242"/>
                  <a:pt x="5246336" y="3531889"/>
                  <a:pt x="5219363" y="3539981"/>
                </a:cubicBezTo>
                <a:cubicBezTo>
                  <a:pt x="5178903" y="3534586"/>
                  <a:pt x="5137142" y="3535314"/>
                  <a:pt x="5097982" y="3523797"/>
                </a:cubicBezTo>
                <a:cubicBezTo>
                  <a:pt x="5088652" y="3521053"/>
                  <a:pt x="5090497" y="3503870"/>
                  <a:pt x="5081798" y="3499521"/>
                </a:cubicBezTo>
                <a:cubicBezTo>
                  <a:pt x="5061903" y="3489574"/>
                  <a:pt x="5038641" y="3488732"/>
                  <a:pt x="5017062" y="3483337"/>
                </a:cubicBezTo>
                <a:cubicBezTo>
                  <a:pt x="5011667" y="3475245"/>
                  <a:pt x="5009459" y="3463638"/>
                  <a:pt x="5000878" y="3459061"/>
                </a:cubicBezTo>
                <a:cubicBezTo>
                  <a:pt x="4926149" y="3419205"/>
                  <a:pt x="4879378" y="3413959"/>
                  <a:pt x="4798577" y="3402416"/>
                </a:cubicBezTo>
                <a:cubicBezTo>
                  <a:pt x="4736641" y="3393568"/>
                  <a:pt x="4674499" y="3386232"/>
                  <a:pt x="4612460" y="3378140"/>
                </a:cubicBezTo>
                <a:cubicBezTo>
                  <a:pt x="4539632" y="3383535"/>
                  <a:pt x="4466127" y="3383050"/>
                  <a:pt x="4393975" y="3394324"/>
                </a:cubicBezTo>
                <a:cubicBezTo>
                  <a:pt x="4378436" y="3396752"/>
                  <a:pt x="4368195" y="3412954"/>
                  <a:pt x="4353515" y="3418600"/>
                </a:cubicBezTo>
                <a:cubicBezTo>
                  <a:pt x="4332755" y="3426585"/>
                  <a:pt x="4310358" y="3429390"/>
                  <a:pt x="4288779" y="3434785"/>
                </a:cubicBezTo>
                <a:cubicBezTo>
                  <a:pt x="4283384" y="3442877"/>
                  <a:pt x="4281735" y="3455737"/>
                  <a:pt x="4272595" y="3459061"/>
                </a:cubicBezTo>
                <a:cubicBezTo>
                  <a:pt x="4179176" y="3493031"/>
                  <a:pt x="4048093" y="3513136"/>
                  <a:pt x="3948913" y="3515705"/>
                </a:cubicBezTo>
                <a:lnTo>
                  <a:pt x="2548991" y="3539981"/>
                </a:lnTo>
                <a:cubicBezTo>
                  <a:pt x="2503136" y="3545376"/>
                  <a:pt x="2457598" y="3556165"/>
                  <a:pt x="2411427" y="3556165"/>
                </a:cubicBezTo>
                <a:cubicBezTo>
                  <a:pt x="2021966" y="3556165"/>
                  <a:pt x="2117340" y="3613658"/>
                  <a:pt x="1982549" y="3523797"/>
                </a:cubicBezTo>
                <a:cubicBezTo>
                  <a:pt x="1939392" y="3459061"/>
                  <a:pt x="1996036" y="3537284"/>
                  <a:pt x="1942089" y="3483337"/>
                </a:cubicBezTo>
                <a:cubicBezTo>
                  <a:pt x="1935212" y="3476460"/>
                  <a:pt x="1932782" y="3465938"/>
                  <a:pt x="1925905" y="3459061"/>
                </a:cubicBezTo>
                <a:cubicBezTo>
                  <a:pt x="1919028" y="3452184"/>
                  <a:pt x="1910327" y="3447226"/>
                  <a:pt x="1901628" y="3442877"/>
                </a:cubicBezTo>
                <a:cubicBezTo>
                  <a:pt x="1858793" y="3421459"/>
                  <a:pt x="1812780" y="3404290"/>
                  <a:pt x="1764064" y="3402416"/>
                </a:cubicBezTo>
                <a:cubicBezTo>
                  <a:pt x="1440521" y="3389972"/>
                  <a:pt x="1116701" y="3386232"/>
                  <a:pt x="793020" y="3378140"/>
                </a:cubicBezTo>
                <a:cubicBezTo>
                  <a:pt x="766046" y="3372745"/>
                  <a:pt x="739564" y="3363482"/>
                  <a:pt x="712099" y="3361956"/>
                </a:cubicBezTo>
                <a:cubicBezTo>
                  <a:pt x="496492" y="3349978"/>
                  <a:pt x="276790" y="3378459"/>
                  <a:pt x="64736" y="3337680"/>
                </a:cubicBezTo>
                <a:cubicBezTo>
                  <a:pt x="38819" y="3332696"/>
                  <a:pt x="75671" y="3237734"/>
                  <a:pt x="97105" y="3216300"/>
                </a:cubicBezTo>
                <a:cubicBezTo>
                  <a:pt x="103982" y="3209423"/>
                  <a:pt x="113289" y="3205511"/>
                  <a:pt x="121381" y="3200116"/>
                </a:cubicBezTo>
                <a:cubicBezTo>
                  <a:pt x="126776" y="3192024"/>
                  <a:pt x="130688" y="3182716"/>
                  <a:pt x="137565" y="3175839"/>
                </a:cubicBezTo>
                <a:cubicBezTo>
                  <a:pt x="184321" y="3129082"/>
                  <a:pt x="142059" y="3192925"/>
                  <a:pt x="178025" y="3135379"/>
                </a:cubicBezTo>
                <a:cubicBezTo>
                  <a:pt x="186361" y="3122042"/>
                  <a:pt x="195267" y="3108987"/>
                  <a:pt x="202301" y="3094919"/>
                </a:cubicBezTo>
                <a:cubicBezTo>
                  <a:pt x="208797" y="3081927"/>
                  <a:pt x="210042" y="3066279"/>
                  <a:pt x="218485" y="3054459"/>
                </a:cubicBezTo>
                <a:cubicBezTo>
                  <a:pt x="224138" y="3046545"/>
                  <a:pt x="234669" y="3043670"/>
                  <a:pt x="242761" y="3038275"/>
                </a:cubicBezTo>
                <a:cubicBezTo>
                  <a:pt x="237366" y="2957355"/>
                  <a:pt x="238726" y="2875699"/>
                  <a:pt x="226577" y="2795514"/>
                </a:cubicBezTo>
                <a:cubicBezTo>
                  <a:pt x="224863" y="2784199"/>
                  <a:pt x="209450" y="2780174"/>
                  <a:pt x="202301" y="2771238"/>
                </a:cubicBezTo>
                <a:cubicBezTo>
                  <a:pt x="187806" y="2753119"/>
                  <a:pt x="176695" y="2732419"/>
                  <a:pt x="161841" y="2714593"/>
                </a:cubicBezTo>
                <a:cubicBezTo>
                  <a:pt x="149631" y="2699941"/>
                  <a:pt x="133941" y="2688487"/>
                  <a:pt x="121381" y="2674133"/>
                </a:cubicBezTo>
                <a:cubicBezTo>
                  <a:pt x="83618" y="2630976"/>
                  <a:pt x="129473" y="2666041"/>
                  <a:pt x="80921" y="2633673"/>
                </a:cubicBezTo>
                <a:cubicBezTo>
                  <a:pt x="39338" y="2529721"/>
                  <a:pt x="93385" y="2658604"/>
                  <a:pt x="40460" y="2552753"/>
                </a:cubicBezTo>
                <a:cubicBezTo>
                  <a:pt x="23809" y="2519451"/>
                  <a:pt x="9079" y="2461635"/>
                  <a:pt x="0" y="2431372"/>
                </a:cubicBezTo>
                <a:cubicBezTo>
                  <a:pt x="5395" y="2350452"/>
                  <a:pt x="4715" y="2268896"/>
                  <a:pt x="16184" y="2188611"/>
                </a:cubicBezTo>
                <a:cubicBezTo>
                  <a:pt x="18408" y="2173041"/>
                  <a:pt x="34072" y="2162523"/>
                  <a:pt x="40460" y="2148151"/>
                </a:cubicBezTo>
                <a:cubicBezTo>
                  <a:pt x="84390" y="2049310"/>
                  <a:pt x="78243" y="2056343"/>
                  <a:pt x="97105" y="1962034"/>
                </a:cubicBezTo>
                <a:cubicBezTo>
                  <a:pt x="105197" y="1835259"/>
                  <a:pt x="108741" y="1708111"/>
                  <a:pt x="121381" y="1581708"/>
                </a:cubicBezTo>
                <a:cubicBezTo>
                  <a:pt x="122349" y="1572031"/>
                  <a:pt x="130688" y="1564309"/>
                  <a:pt x="137565" y="1557432"/>
                </a:cubicBezTo>
                <a:cubicBezTo>
                  <a:pt x="144442" y="1550555"/>
                  <a:pt x="153749" y="1546643"/>
                  <a:pt x="161841" y="1541248"/>
                </a:cubicBezTo>
                <a:cubicBezTo>
                  <a:pt x="167236" y="1533156"/>
                  <a:pt x="174534" y="1526049"/>
                  <a:pt x="178025" y="1516972"/>
                </a:cubicBezTo>
                <a:cubicBezTo>
                  <a:pt x="188134" y="1490688"/>
                  <a:pt x="189049" y="1460900"/>
                  <a:pt x="202301" y="1436052"/>
                </a:cubicBezTo>
                <a:cubicBezTo>
                  <a:pt x="211277" y="1419223"/>
                  <a:pt x="229274" y="1409079"/>
                  <a:pt x="242761" y="1395592"/>
                </a:cubicBezTo>
                <a:cubicBezTo>
                  <a:pt x="229274" y="1382105"/>
                  <a:pt x="197061" y="1373470"/>
                  <a:pt x="202301" y="1355131"/>
                </a:cubicBezTo>
                <a:cubicBezTo>
                  <a:pt x="207696" y="1336250"/>
                  <a:pt x="240819" y="1346500"/>
                  <a:pt x="258945" y="1338947"/>
                </a:cubicBezTo>
                <a:cubicBezTo>
                  <a:pt x="383963" y="1286856"/>
                  <a:pt x="191535" y="1341638"/>
                  <a:pt x="364142" y="1298487"/>
                </a:cubicBezTo>
                <a:cubicBezTo>
                  <a:pt x="369537" y="1290395"/>
                  <a:pt x="373449" y="1281088"/>
                  <a:pt x="380326" y="1274211"/>
                </a:cubicBezTo>
                <a:cubicBezTo>
                  <a:pt x="387203" y="1267334"/>
                  <a:pt x="404278" y="1267747"/>
                  <a:pt x="404602" y="1258027"/>
                </a:cubicBezTo>
                <a:cubicBezTo>
                  <a:pt x="407125" y="1182351"/>
                  <a:pt x="399761" y="1106314"/>
                  <a:pt x="388418" y="1031450"/>
                </a:cubicBezTo>
                <a:cubicBezTo>
                  <a:pt x="386062" y="1015899"/>
                  <a:pt x="370839" y="1005221"/>
                  <a:pt x="364142" y="990990"/>
                </a:cubicBezTo>
                <a:cubicBezTo>
                  <a:pt x="349211" y="959262"/>
                  <a:pt x="332187" y="927904"/>
                  <a:pt x="323682" y="893885"/>
                </a:cubicBezTo>
                <a:cubicBezTo>
                  <a:pt x="295264" y="780211"/>
                  <a:pt x="324896" y="872037"/>
                  <a:pt x="283221" y="788689"/>
                </a:cubicBezTo>
                <a:cubicBezTo>
                  <a:pt x="248940" y="720128"/>
                  <a:pt x="287781" y="775299"/>
                  <a:pt x="242761" y="707769"/>
                </a:cubicBezTo>
                <a:cubicBezTo>
                  <a:pt x="229890" y="688462"/>
                  <a:pt x="213993" y="671167"/>
                  <a:pt x="202301" y="651124"/>
                </a:cubicBezTo>
                <a:cubicBezTo>
                  <a:pt x="194982" y="638577"/>
                  <a:pt x="192613" y="623656"/>
                  <a:pt x="186117" y="610664"/>
                </a:cubicBezTo>
                <a:cubicBezTo>
                  <a:pt x="179083" y="596596"/>
                  <a:pt x="169933" y="583691"/>
                  <a:pt x="161841" y="570204"/>
                </a:cubicBezTo>
                <a:cubicBezTo>
                  <a:pt x="140521" y="484925"/>
                  <a:pt x="94809" y="436313"/>
                  <a:pt x="137565" y="367903"/>
                </a:cubicBezTo>
                <a:cubicBezTo>
                  <a:pt x="143630" y="358199"/>
                  <a:pt x="152137" y="349692"/>
                  <a:pt x="161841" y="343627"/>
                </a:cubicBezTo>
                <a:cubicBezTo>
                  <a:pt x="174159" y="335928"/>
                  <a:pt x="188814" y="332838"/>
                  <a:pt x="202301" y="327443"/>
                </a:cubicBezTo>
                <a:cubicBezTo>
                  <a:pt x="245458" y="262707"/>
                  <a:pt x="188814" y="340930"/>
                  <a:pt x="242761" y="286983"/>
                </a:cubicBezTo>
                <a:cubicBezTo>
                  <a:pt x="296708" y="233036"/>
                  <a:pt x="218485" y="289680"/>
                  <a:pt x="283221" y="246523"/>
                </a:cubicBezTo>
                <a:cubicBezTo>
                  <a:pt x="271788" y="200789"/>
                  <a:pt x="248549" y="147094"/>
                  <a:pt x="283221" y="100866"/>
                </a:cubicBezTo>
                <a:cubicBezTo>
                  <a:pt x="295003" y="85156"/>
                  <a:pt x="320984" y="90077"/>
                  <a:pt x="339866" y="84682"/>
                </a:cubicBezTo>
                <a:cubicBezTo>
                  <a:pt x="361445" y="90077"/>
                  <a:pt x="395840" y="80422"/>
                  <a:pt x="404602" y="100866"/>
                </a:cubicBezTo>
                <a:cubicBezTo>
                  <a:pt x="475733" y="266839"/>
                  <a:pt x="389369" y="198604"/>
                  <a:pt x="364142" y="181786"/>
                </a:cubicBezTo>
                <a:lnTo>
                  <a:pt x="404602" y="125142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a direita 4"/>
          <p:cNvSpPr/>
          <p:nvPr/>
        </p:nvSpPr>
        <p:spPr>
          <a:xfrm>
            <a:off x="6692112" y="5768181"/>
            <a:ext cx="616191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7452320" y="558924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Aula de hoje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554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mag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0" name="AutoShape 2"/>
          <p:cNvSpPr>
            <a:spLocks noChangeArrowheads="1"/>
          </p:cNvSpPr>
          <p:nvPr/>
        </p:nvSpPr>
        <p:spPr bwMode="auto">
          <a:xfrm>
            <a:off x="1219200" y="1052513"/>
            <a:ext cx="7924800" cy="228600"/>
          </a:xfrm>
          <a:prstGeom prst="flowChartProcess">
            <a:avLst/>
          </a:prstGeom>
          <a:gradFill rotWithShape="0">
            <a:gsLst>
              <a:gs pos="0">
                <a:schemeClr val="folHlink"/>
              </a:gs>
              <a:gs pos="50000">
                <a:srgbClr val="CCECFF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76131" name="AutoShape 3"/>
          <p:cNvSpPr>
            <a:spLocks noChangeArrowheads="1"/>
          </p:cNvSpPr>
          <p:nvPr/>
        </p:nvSpPr>
        <p:spPr bwMode="auto">
          <a:xfrm>
            <a:off x="0" y="115888"/>
            <a:ext cx="7924800" cy="228600"/>
          </a:xfrm>
          <a:prstGeom prst="flowChartProcess">
            <a:avLst/>
          </a:prstGeom>
          <a:gradFill rotWithShape="0">
            <a:gsLst>
              <a:gs pos="0">
                <a:schemeClr val="folHlink"/>
              </a:gs>
              <a:gs pos="50000">
                <a:srgbClr val="CCECFF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107950" y="427038"/>
            <a:ext cx="91440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700" b="1"/>
              <a:t>Método de Regionalização Proposto por Chaves et al. (2002)</a:t>
            </a:r>
          </a:p>
        </p:txBody>
      </p:sp>
      <p:pic>
        <p:nvPicPr>
          <p:cNvPr id="21510" name="Picture 5" descr="figura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" t="1949" r="22229"/>
          <a:stretch>
            <a:fillRect/>
          </a:stretch>
        </p:blipFill>
        <p:spPr bwMode="auto">
          <a:xfrm>
            <a:off x="3708400" y="1460500"/>
            <a:ext cx="5292725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5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0013227"/>
              </p:ext>
            </p:extLst>
          </p:nvPr>
        </p:nvGraphicFramePr>
        <p:xfrm>
          <a:off x="650875" y="2809875"/>
          <a:ext cx="3211513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5" name="Equação" r:id="rId5" imgW="1892160" imgH="533160" progId="Equation.3">
                  <p:embed/>
                </p:oleObj>
              </mc:Choice>
              <mc:Fallback>
                <p:oleObj name="Equação" r:id="rId5" imgW="189216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5" y="2809875"/>
                        <a:ext cx="3211513" cy="90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945327"/>
              </p:ext>
            </p:extLst>
          </p:nvPr>
        </p:nvGraphicFramePr>
        <p:xfrm>
          <a:off x="1381125" y="4122738"/>
          <a:ext cx="1773238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" name="Equação" r:id="rId7" imgW="1002960" imgH="507960" progId="Equation.3">
                  <p:embed/>
                </p:oleObj>
              </mc:Choice>
              <mc:Fallback>
                <p:oleObj name="Equação" r:id="rId7" imgW="10029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25" y="4122738"/>
                        <a:ext cx="1773238" cy="89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021997"/>
              </p:ext>
            </p:extLst>
          </p:nvPr>
        </p:nvGraphicFramePr>
        <p:xfrm>
          <a:off x="1392238" y="5280025"/>
          <a:ext cx="167798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" name="Equação" r:id="rId9" imgW="952200" imgH="507960" progId="Equation.3">
                  <p:embed/>
                </p:oleObj>
              </mc:Choice>
              <mc:Fallback>
                <p:oleObj name="Equação" r:id="rId9" imgW="9522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2238" y="5280025"/>
                        <a:ext cx="1677987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4" name="Text Box 9"/>
          <p:cNvSpPr txBox="1">
            <a:spLocks noChangeArrowheads="1"/>
          </p:cNvSpPr>
          <p:nvPr/>
        </p:nvSpPr>
        <p:spPr bwMode="auto">
          <a:xfrm>
            <a:off x="938213" y="1504950"/>
            <a:ext cx="2320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/>
              <a:t>Terceira Situação</a:t>
            </a:r>
          </a:p>
        </p:txBody>
      </p:sp>
      <p:sp>
        <p:nvSpPr>
          <p:cNvPr id="21515" name="AutoShape 10"/>
          <p:cNvSpPr>
            <a:spLocks noChangeArrowheads="1"/>
          </p:cNvSpPr>
          <p:nvPr/>
        </p:nvSpPr>
        <p:spPr bwMode="auto">
          <a:xfrm>
            <a:off x="395288" y="1555750"/>
            <a:ext cx="431800" cy="360363"/>
          </a:xfrm>
          <a:prstGeom prst="rightArrow">
            <a:avLst>
              <a:gd name="adj1" fmla="val 50000"/>
              <a:gd name="adj2" fmla="val 29956"/>
            </a:avLst>
          </a:prstGeom>
          <a:gradFill rotWithShape="0">
            <a:gsLst>
              <a:gs pos="0">
                <a:srgbClr val="5E6D76"/>
              </a:gs>
              <a:gs pos="50000">
                <a:srgbClr val="CCECFF"/>
              </a:gs>
              <a:gs pos="100000">
                <a:srgbClr val="5E6D76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400"/>
          </a:p>
        </p:txBody>
      </p:sp>
    </p:spTree>
    <p:extLst>
      <p:ext uri="{BB962C8B-B14F-4D97-AF65-F5344CB8AC3E}">
        <p14:creationId xmlns:p14="http://schemas.microsoft.com/office/powerpoint/2010/main" val="33677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8" descr="mag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54" name="AutoShape 2"/>
          <p:cNvSpPr>
            <a:spLocks noChangeArrowheads="1"/>
          </p:cNvSpPr>
          <p:nvPr/>
        </p:nvSpPr>
        <p:spPr bwMode="auto">
          <a:xfrm>
            <a:off x="1219200" y="1052513"/>
            <a:ext cx="7924800" cy="228600"/>
          </a:xfrm>
          <a:prstGeom prst="flowChartProcess">
            <a:avLst/>
          </a:prstGeom>
          <a:gradFill rotWithShape="0">
            <a:gsLst>
              <a:gs pos="0">
                <a:schemeClr val="folHlink"/>
              </a:gs>
              <a:gs pos="50000">
                <a:srgbClr val="CCECFF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77155" name="AutoShape 3"/>
          <p:cNvSpPr>
            <a:spLocks noChangeArrowheads="1"/>
          </p:cNvSpPr>
          <p:nvPr/>
        </p:nvSpPr>
        <p:spPr bwMode="auto">
          <a:xfrm>
            <a:off x="0" y="115888"/>
            <a:ext cx="7924800" cy="228600"/>
          </a:xfrm>
          <a:prstGeom prst="flowChartProcess">
            <a:avLst/>
          </a:prstGeom>
          <a:gradFill rotWithShape="0">
            <a:gsLst>
              <a:gs pos="0">
                <a:schemeClr val="folHlink"/>
              </a:gs>
              <a:gs pos="50000">
                <a:srgbClr val="CCECFF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107950" y="427038"/>
            <a:ext cx="91440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700" b="1"/>
              <a:t>Método de Regionalização Proposto por Chaves et al. (2002)</a:t>
            </a:r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922338" y="1504950"/>
            <a:ext cx="2136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/>
              <a:t>Quarta Situação</a:t>
            </a:r>
          </a:p>
        </p:txBody>
      </p:sp>
      <p:sp>
        <p:nvSpPr>
          <p:cNvPr id="22535" name="AutoShape 6"/>
          <p:cNvSpPr>
            <a:spLocks noChangeArrowheads="1"/>
          </p:cNvSpPr>
          <p:nvPr/>
        </p:nvSpPr>
        <p:spPr bwMode="auto">
          <a:xfrm>
            <a:off x="395288" y="1555750"/>
            <a:ext cx="431800" cy="360363"/>
          </a:xfrm>
          <a:prstGeom prst="rightArrow">
            <a:avLst>
              <a:gd name="adj1" fmla="val 50000"/>
              <a:gd name="adj2" fmla="val 29956"/>
            </a:avLst>
          </a:prstGeom>
          <a:gradFill rotWithShape="0">
            <a:gsLst>
              <a:gs pos="0">
                <a:srgbClr val="5E6D76"/>
              </a:gs>
              <a:gs pos="50000">
                <a:srgbClr val="CCECFF"/>
              </a:gs>
              <a:gs pos="100000">
                <a:srgbClr val="5E6D76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400"/>
          </a:p>
        </p:txBody>
      </p:sp>
      <p:pic>
        <p:nvPicPr>
          <p:cNvPr id="22536" name="Picture 7" descr="figura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0" t="3604" r="21855"/>
          <a:stretch>
            <a:fillRect/>
          </a:stretch>
        </p:blipFill>
        <p:spPr bwMode="auto">
          <a:xfrm>
            <a:off x="2578100" y="1390650"/>
            <a:ext cx="5665788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91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Exemplo: </a:t>
            </a:r>
            <a:br>
              <a:rPr lang="pt-BR" dirty="0" smtClean="0"/>
            </a:br>
            <a:r>
              <a:rPr lang="pt-BR" dirty="0" smtClean="0"/>
              <a:t>Regionalização Estado de São Paulo - DAEE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3069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No caso do estado de São Paulo</a:t>
            </a:r>
            <a:br>
              <a:rPr lang="pt-BR" dirty="0" smtClean="0"/>
            </a:br>
            <a:r>
              <a:rPr lang="pt-BR" dirty="0" smtClean="0"/>
              <a:t>Lotufo(EESC,1973)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/>
          </a:bodyPr>
          <a:lstStyle/>
          <a:p>
            <a:r>
              <a:rPr lang="pt-BR" sz="2000" dirty="0" smtClean="0"/>
              <a:t>A análise conjunta dos parâmetros estudados possibilitou a obtenção de variáveis hidrológicas a partir da identificação de 21 regiões </a:t>
            </a:r>
            <a:r>
              <a:rPr lang="pt-BR" sz="2000" dirty="0" err="1" smtClean="0"/>
              <a:t>hidrologicamente</a:t>
            </a:r>
            <a:r>
              <a:rPr lang="pt-BR" sz="2000" dirty="0" smtClean="0"/>
              <a:t> homogêneas no </a:t>
            </a:r>
            <a:r>
              <a:rPr lang="pt-BR" sz="2000" dirty="0" smtClean="0">
                <a:solidFill>
                  <a:srgbClr val="FF0000"/>
                </a:solidFill>
              </a:rPr>
              <a:t>Estado de São Paulo</a:t>
            </a:r>
            <a:r>
              <a:rPr lang="pt-BR" sz="2000" dirty="0" smtClean="0"/>
              <a:t>. Assim, através desse </a:t>
            </a:r>
            <a:r>
              <a:rPr lang="pt-BR" sz="2000" dirty="0" smtClean="0">
                <a:solidFill>
                  <a:srgbClr val="FF0000"/>
                </a:solidFill>
              </a:rPr>
              <a:t>estudo do DAEE</a:t>
            </a:r>
            <a:r>
              <a:rPr lang="pt-BR" sz="2000" dirty="0" smtClean="0"/>
              <a:t>, pode-se estimar as seguintes variáveis: </a:t>
            </a:r>
          </a:p>
          <a:p>
            <a:endParaRPr lang="pt-BR" sz="2000" dirty="0" smtClean="0"/>
          </a:p>
          <a:p>
            <a:r>
              <a:rPr lang="pt-BR" sz="2000" dirty="0" smtClean="0"/>
              <a:t>- vazão média de longo período; </a:t>
            </a:r>
          </a:p>
          <a:p>
            <a:r>
              <a:rPr lang="pt-BR" sz="2000" dirty="0" smtClean="0"/>
              <a:t>- vazão mínima de duração variável de um a seis meses associada à probabilidade de ocorrência; </a:t>
            </a:r>
          </a:p>
          <a:p>
            <a:r>
              <a:rPr lang="pt-BR" sz="2000" dirty="0" smtClean="0"/>
              <a:t>- curva de permanência de vazões; </a:t>
            </a:r>
          </a:p>
          <a:p>
            <a:r>
              <a:rPr lang="pt-BR" sz="2000" dirty="0" smtClean="0"/>
              <a:t>- volume de armazenamento </a:t>
            </a:r>
            <a:r>
              <a:rPr lang="pt-BR" sz="2000" dirty="0" err="1" smtClean="0"/>
              <a:t>intra-anual</a:t>
            </a:r>
            <a:r>
              <a:rPr lang="pt-BR" sz="2000" dirty="0" smtClean="0"/>
              <a:t> necessário para atender dada demanda, sujeito a um risco conhecido; </a:t>
            </a:r>
          </a:p>
          <a:p>
            <a:r>
              <a:rPr lang="pt-BR" sz="2000" dirty="0" smtClean="0"/>
              <a:t>- vazão mínima de sete dias associada à probabilidade de ocorrência; 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3374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Regiões hidrológicas semelhantes</a:t>
            </a:r>
            <a:endParaRPr lang="pt-BR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" t="4099" r="5528" b="51060"/>
          <a:stretch/>
        </p:blipFill>
        <p:spPr bwMode="auto">
          <a:xfrm>
            <a:off x="672352" y="1465729"/>
            <a:ext cx="7785847" cy="4854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ipse 2"/>
          <p:cNvSpPr/>
          <p:nvPr/>
        </p:nvSpPr>
        <p:spPr>
          <a:xfrm>
            <a:off x="4565275" y="2852936"/>
            <a:ext cx="294757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04807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VAZÃO MÉDIA DE LONGO PERÍODO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525963"/>
          </a:xfrm>
        </p:spPr>
        <p:txBody>
          <a:bodyPr>
            <a:noAutofit/>
          </a:bodyPr>
          <a:lstStyle/>
          <a:p>
            <a:r>
              <a:rPr lang="pt-BR" sz="2200" dirty="0" smtClean="0"/>
              <a:t>Verificou-se que a descarga específica média plurianual, numa dada seção de um curso de água, pode ser obtida com boa aproximação, através de relação linear dessa vazão ( L/s/km</a:t>
            </a:r>
            <a:r>
              <a:rPr lang="pt-BR" sz="2200" baseline="30000" dirty="0" smtClean="0"/>
              <a:t>2</a:t>
            </a:r>
            <a:r>
              <a:rPr lang="pt-BR" sz="2200" dirty="0" smtClean="0"/>
              <a:t> ) com o total anual médio precipitado na bacia hidrográfica(P)</a:t>
            </a:r>
          </a:p>
          <a:p>
            <a:endParaRPr lang="pt-BR" sz="2200" dirty="0" smtClean="0"/>
          </a:p>
          <a:p>
            <a:r>
              <a:rPr lang="pt-BR" sz="2200" b="1" u="sng" dirty="0" smtClean="0"/>
              <a:t>Q</a:t>
            </a:r>
            <a:r>
              <a:rPr lang="pt-BR" sz="2200" b="1" dirty="0" smtClean="0"/>
              <a:t> =(</a:t>
            </a:r>
            <a:r>
              <a:rPr lang="pt-BR" sz="2200" b="1" dirty="0" smtClean="0">
                <a:solidFill>
                  <a:srgbClr val="0000FF"/>
                </a:solidFill>
              </a:rPr>
              <a:t>a</a:t>
            </a:r>
            <a:r>
              <a:rPr lang="pt-BR" sz="2200" b="1" dirty="0" smtClean="0"/>
              <a:t> + </a:t>
            </a:r>
            <a:r>
              <a:rPr lang="pt-BR" sz="2200" b="1" dirty="0" smtClean="0">
                <a:solidFill>
                  <a:srgbClr val="0000FF"/>
                </a:solidFill>
              </a:rPr>
              <a:t>b</a:t>
            </a:r>
            <a:r>
              <a:rPr lang="pt-BR" sz="2200" b="1" dirty="0" smtClean="0"/>
              <a:t>. </a:t>
            </a:r>
            <a:r>
              <a:rPr lang="pt-BR" sz="2200" b="1" dirty="0" smtClean="0">
                <a:solidFill>
                  <a:srgbClr val="FF0000"/>
                </a:solidFill>
              </a:rPr>
              <a:t>P</a:t>
            </a:r>
            <a:r>
              <a:rPr lang="pt-BR" sz="2200" b="1" dirty="0" smtClean="0"/>
              <a:t>).</a:t>
            </a:r>
            <a:r>
              <a:rPr lang="pt-BR" sz="2200" b="1" dirty="0" smtClean="0">
                <a:solidFill>
                  <a:srgbClr val="FF0000"/>
                </a:solidFill>
              </a:rPr>
              <a:t>Área</a:t>
            </a:r>
          </a:p>
          <a:p>
            <a:endParaRPr lang="pt-BR" sz="2200" dirty="0" smtClean="0"/>
          </a:p>
          <a:p>
            <a:r>
              <a:rPr lang="pt-BR" sz="2200" dirty="0" smtClean="0"/>
              <a:t>sendo:</a:t>
            </a:r>
          </a:p>
          <a:p>
            <a:r>
              <a:rPr lang="pt-BR" sz="2200" u="sng" dirty="0"/>
              <a:t>Q</a:t>
            </a:r>
            <a:r>
              <a:rPr lang="pt-BR" sz="2200" dirty="0"/>
              <a:t> </a:t>
            </a:r>
            <a:r>
              <a:rPr lang="pt-BR" sz="2200" dirty="0" smtClean="0"/>
              <a:t>= vazão média anual de longo período (L/s)</a:t>
            </a:r>
          </a:p>
          <a:p>
            <a:r>
              <a:rPr lang="pt-BR" sz="2200" dirty="0" smtClean="0"/>
              <a:t>(a) e (b) parâmetros da reta de regressão, extraídos da </a:t>
            </a:r>
            <a:r>
              <a:rPr lang="pt-BR" sz="2200" b="1" dirty="0" smtClean="0">
                <a:solidFill>
                  <a:srgbClr val="0000FF"/>
                </a:solidFill>
              </a:rPr>
              <a:t>Tabela 1</a:t>
            </a:r>
          </a:p>
          <a:p>
            <a:r>
              <a:rPr lang="pt-BR" sz="2200" dirty="0" smtClean="0"/>
              <a:t>Área = área </a:t>
            </a:r>
            <a:r>
              <a:rPr lang="pt-BR" sz="2200" dirty="0" smtClean="0"/>
              <a:t>de drenagem do ponto (km</a:t>
            </a:r>
            <a:r>
              <a:rPr lang="pt-BR" sz="2200" baseline="30000" dirty="0" smtClean="0"/>
              <a:t>2</a:t>
            </a:r>
            <a:r>
              <a:rPr lang="pt-BR" sz="2200" dirty="0" smtClean="0"/>
              <a:t>) </a:t>
            </a:r>
            <a:endParaRPr lang="pt-BR" sz="2200" dirty="0" smtClean="0"/>
          </a:p>
          <a:p>
            <a:r>
              <a:rPr lang="pt-BR" sz="2200" dirty="0" smtClean="0"/>
              <a:t>A precipitação média anual (P) em mm/ano em cada uma dessas bacias foi calculada pela média ponderada da precipitação, interpolada entre duas isoietas consecutivas (</a:t>
            </a:r>
            <a:r>
              <a:rPr lang="pt-BR" sz="2200" dirty="0" err="1" smtClean="0"/>
              <a:t>Pi</a:t>
            </a:r>
            <a:r>
              <a:rPr lang="pt-BR" sz="2200" dirty="0" smtClean="0"/>
              <a:t>*), e a área de drenagem ( Ai ) entre essas mesmas isoietas. </a:t>
            </a:r>
          </a:p>
        </p:txBody>
      </p:sp>
    </p:spTree>
    <p:extLst>
      <p:ext uri="{BB962C8B-B14F-4D97-AF65-F5344CB8AC3E}">
        <p14:creationId xmlns:p14="http://schemas.microsoft.com/office/powerpoint/2010/main" val="170932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6" b="19198"/>
          <a:stretch/>
        </p:blipFill>
        <p:spPr bwMode="auto">
          <a:xfrm>
            <a:off x="-156190" y="510987"/>
            <a:ext cx="9480718" cy="5507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11560" y="116632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Tabela 1. Parâmetros Regionais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69993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918012"/>
            <a:ext cx="8229600" cy="4525963"/>
          </a:xfrm>
        </p:spPr>
        <p:txBody>
          <a:bodyPr>
            <a:normAutofit/>
          </a:bodyPr>
          <a:lstStyle/>
          <a:p>
            <a:r>
              <a:rPr lang="pt-BR" sz="2000" dirty="0" smtClean="0"/>
              <a:t>A FIGURA mostra a equação das retas de regressão nas quatro regiões homogêneas identificadas no estudo, e os respectivos coeficientes de correlação. </a:t>
            </a:r>
            <a:endParaRPr lang="pt-BR" sz="2000" dirty="0"/>
          </a:p>
        </p:txBody>
      </p:sp>
      <p:sp>
        <p:nvSpPr>
          <p:cNvPr id="6" name="Retângulo 5"/>
          <p:cNvSpPr/>
          <p:nvPr/>
        </p:nvSpPr>
        <p:spPr>
          <a:xfrm>
            <a:off x="473641" y="293984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/>
              <a:t>VAZÃO ESPECÍFICA MÉDIA PLURIANUAL </a:t>
            </a:r>
            <a:endParaRPr lang="pt-BR" sz="32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5" y="1911648"/>
            <a:ext cx="8859233" cy="511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10265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b="1" dirty="0"/>
              <a:t>Vazão mínima anual de </a:t>
            </a:r>
            <a:r>
              <a:rPr lang="pt-BR" sz="3200" b="1" dirty="0" smtClean="0"/>
              <a:t>duração d (meses) e período </a:t>
            </a:r>
            <a:r>
              <a:rPr lang="pt-BR" sz="3200" b="1" dirty="0"/>
              <a:t>de </a:t>
            </a:r>
            <a:r>
              <a:rPr lang="pt-BR" sz="3200" b="1" dirty="0" smtClean="0"/>
              <a:t>retorno T anos </a:t>
            </a:r>
            <a:r>
              <a:rPr lang="pt-BR" sz="3200" b="1" dirty="0"/>
              <a:t>(</a:t>
            </a:r>
            <a:r>
              <a:rPr lang="pt-BR" sz="3200" b="1" dirty="0" err="1" smtClean="0"/>
              <a:t>Q</a:t>
            </a:r>
            <a:r>
              <a:rPr lang="pt-BR" sz="3200" b="1" baseline="-25000" dirty="0" err="1" smtClean="0"/>
              <a:t>d,T</a:t>
            </a:r>
            <a:r>
              <a:rPr lang="pt-BR" sz="3200" b="1" dirty="0" smtClean="0"/>
              <a:t>)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A </a:t>
            </a:r>
            <a:r>
              <a:rPr lang="pt-BR" dirty="0"/>
              <a:t>fórmula a ser usada, </a:t>
            </a:r>
            <a:r>
              <a:rPr lang="pt-BR" dirty="0" smtClean="0"/>
              <a:t>segundo o estudo do DAAE</a:t>
            </a:r>
            <a:r>
              <a:rPr lang="pt-BR" dirty="0"/>
              <a:t>, é</a:t>
            </a:r>
            <a:r>
              <a:rPr lang="pt-BR" dirty="0" smtClean="0"/>
              <a:t>:</a:t>
            </a:r>
          </a:p>
          <a:p>
            <a:endParaRPr lang="pt-BR" dirty="0"/>
          </a:p>
          <a:p>
            <a:r>
              <a:rPr lang="fr-FR" b="1" dirty="0"/>
              <a:t>Q </a:t>
            </a:r>
            <a:r>
              <a:rPr lang="fr-FR" b="1" baseline="-25000" dirty="0"/>
              <a:t>d,T</a:t>
            </a:r>
            <a:r>
              <a:rPr lang="fr-FR" b="1" dirty="0"/>
              <a:t>= </a:t>
            </a:r>
            <a:r>
              <a:rPr lang="fr-FR" b="1" dirty="0">
                <a:solidFill>
                  <a:srgbClr val="0000FF"/>
                </a:solidFill>
              </a:rPr>
              <a:t>X</a:t>
            </a:r>
            <a:r>
              <a:rPr lang="fr-FR" b="1" baseline="-25000" dirty="0">
                <a:solidFill>
                  <a:srgbClr val="0000FF"/>
                </a:solidFill>
              </a:rPr>
              <a:t>T</a:t>
            </a:r>
            <a:r>
              <a:rPr lang="fr-FR" b="1" dirty="0"/>
              <a:t> . ( </a:t>
            </a:r>
            <a:r>
              <a:rPr lang="fr-FR" b="1" dirty="0">
                <a:solidFill>
                  <a:srgbClr val="0000FF"/>
                </a:solidFill>
              </a:rPr>
              <a:t>A</a:t>
            </a:r>
            <a:r>
              <a:rPr lang="fr-FR" b="1" dirty="0"/>
              <a:t> + </a:t>
            </a:r>
            <a:r>
              <a:rPr lang="fr-FR" b="1" dirty="0">
                <a:solidFill>
                  <a:srgbClr val="0000FF"/>
                </a:solidFill>
              </a:rPr>
              <a:t>B</a:t>
            </a:r>
            <a:r>
              <a:rPr lang="fr-FR" b="1" dirty="0"/>
              <a:t>. d) .</a:t>
            </a:r>
            <a:r>
              <a:rPr lang="fr-FR" b="1" u="sng" dirty="0" smtClean="0"/>
              <a:t>Q</a:t>
            </a:r>
          </a:p>
          <a:p>
            <a:endParaRPr lang="fr-FR" b="1" u="sng" dirty="0"/>
          </a:p>
          <a:p>
            <a:r>
              <a:rPr lang="pt-BR" dirty="0"/>
              <a:t>sendo:</a:t>
            </a:r>
          </a:p>
          <a:p>
            <a:r>
              <a:rPr lang="pt-BR" dirty="0"/>
              <a:t>d= meses de duração;</a:t>
            </a:r>
          </a:p>
          <a:p>
            <a:r>
              <a:rPr lang="pt-BR" dirty="0"/>
              <a:t>1/T= probabilidade de ocorrência;</a:t>
            </a:r>
          </a:p>
          <a:p>
            <a:r>
              <a:rPr lang="pt-BR" dirty="0"/>
              <a:t>X</a:t>
            </a:r>
            <a:r>
              <a:rPr lang="pt-BR" baseline="-25000" dirty="0"/>
              <a:t>T</a:t>
            </a:r>
            <a:r>
              <a:rPr lang="pt-BR" dirty="0"/>
              <a:t>,A e B= </a:t>
            </a:r>
            <a:r>
              <a:rPr lang="pt-BR" dirty="0" smtClean="0"/>
              <a:t>extraídos da </a:t>
            </a:r>
            <a:r>
              <a:rPr lang="pt-BR" b="1" dirty="0" smtClean="0">
                <a:solidFill>
                  <a:srgbClr val="0000FF"/>
                </a:solidFill>
              </a:rPr>
              <a:t>Tabela 1</a:t>
            </a:r>
            <a:endParaRPr lang="pt-BR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1501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6" b="19198"/>
          <a:stretch/>
        </p:blipFill>
        <p:spPr bwMode="auto">
          <a:xfrm>
            <a:off x="-156190" y="836712"/>
            <a:ext cx="9480718" cy="5507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11560" y="116632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Tabela 1. Parâmetros Regionais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6999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62" descr="mag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125413" y="427038"/>
            <a:ext cx="830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4000" b="1">
                <a:cs typeface="Times New Roman" pitchFamily="18" charset="0"/>
              </a:rPr>
              <a:t>INTRODUÇÃO</a:t>
            </a:r>
            <a:endParaRPr lang="pt-BR" altLang="pt-BR" sz="4000"/>
          </a:p>
        </p:txBody>
      </p:sp>
      <p:sp>
        <p:nvSpPr>
          <p:cNvPr id="12712" name="Text Box 424"/>
          <p:cNvSpPr txBox="1">
            <a:spLocks noChangeArrowheads="1"/>
          </p:cNvSpPr>
          <p:nvPr/>
        </p:nvSpPr>
        <p:spPr bwMode="auto">
          <a:xfrm>
            <a:off x="476250" y="1806575"/>
            <a:ext cx="86677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/>
              <a:t>   os dados de </a:t>
            </a:r>
            <a:r>
              <a:rPr lang="pt-BR" altLang="pt-BR" sz="2400" b="1" dirty="0">
                <a:solidFill>
                  <a:srgbClr val="FF0000"/>
                </a:solidFill>
              </a:rPr>
              <a:t>vazões </a:t>
            </a:r>
            <a:r>
              <a:rPr lang="pt-BR" altLang="pt-BR" sz="2400" dirty="0"/>
              <a:t>são medidos em locais definidos (</a:t>
            </a:r>
            <a:r>
              <a:rPr lang="pt-BR" altLang="pt-BR" sz="2400" b="1" dirty="0">
                <a:solidFill>
                  <a:srgbClr val="FF0000"/>
                </a:solidFill>
              </a:rPr>
              <a:t>pontuais</a:t>
            </a:r>
            <a:r>
              <a:rPr lang="pt-BR" altLang="pt-BR" sz="2400" dirty="0"/>
              <a:t>); 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/>
              <a:t>   </a:t>
            </a:r>
            <a:endParaRPr lang="en-US" altLang="pt-BR" sz="2400" dirty="0"/>
          </a:p>
        </p:txBody>
      </p:sp>
      <p:sp>
        <p:nvSpPr>
          <p:cNvPr id="12725" name="Oval 437"/>
          <p:cNvSpPr>
            <a:spLocks noChangeArrowheads="1"/>
          </p:cNvSpPr>
          <p:nvPr/>
        </p:nvSpPr>
        <p:spPr bwMode="auto">
          <a:xfrm>
            <a:off x="323850" y="1989138"/>
            <a:ext cx="215900" cy="144462"/>
          </a:xfrm>
          <a:prstGeom prst="ellipse">
            <a:avLst/>
          </a:prstGeom>
          <a:gradFill rotWithShape="0">
            <a:gsLst>
              <a:gs pos="0">
                <a:srgbClr val="5E6D76"/>
              </a:gs>
              <a:gs pos="50000">
                <a:srgbClr val="CCECFF"/>
              </a:gs>
              <a:gs pos="100000">
                <a:srgbClr val="5E6D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400"/>
          </a:p>
        </p:txBody>
      </p:sp>
      <p:sp>
        <p:nvSpPr>
          <p:cNvPr id="12737" name="Oval 449"/>
          <p:cNvSpPr>
            <a:spLocks noChangeArrowheads="1"/>
          </p:cNvSpPr>
          <p:nvPr/>
        </p:nvSpPr>
        <p:spPr bwMode="auto">
          <a:xfrm>
            <a:off x="323850" y="2608263"/>
            <a:ext cx="215900" cy="144462"/>
          </a:xfrm>
          <a:prstGeom prst="ellipse">
            <a:avLst/>
          </a:prstGeom>
          <a:gradFill rotWithShape="0">
            <a:gsLst>
              <a:gs pos="0">
                <a:srgbClr val="5E6D76"/>
              </a:gs>
              <a:gs pos="50000">
                <a:srgbClr val="CCECFF"/>
              </a:gs>
              <a:gs pos="100000">
                <a:srgbClr val="5E6D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400"/>
          </a:p>
        </p:txBody>
      </p:sp>
      <p:sp>
        <p:nvSpPr>
          <p:cNvPr id="12738" name="Text Box 450"/>
          <p:cNvSpPr txBox="1">
            <a:spLocks noChangeArrowheads="1"/>
          </p:cNvSpPr>
          <p:nvPr/>
        </p:nvSpPr>
        <p:spPr bwMode="auto">
          <a:xfrm>
            <a:off x="717550" y="2336800"/>
            <a:ext cx="817562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pt-BR" altLang="pt-BR" sz="2400" dirty="0"/>
              <a:t>Mas, uma rede hidrológica, composta de postos fluviométricos, dificilmente cobre todos os </a:t>
            </a:r>
            <a:r>
              <a:rPr lang="pt-BR" altLang="pt-BR" sz="2400" dirty="0">
                <a:solidFill>
                  <a:srgbClr val="FF0000"/>
                </a:solidFill>
              </a:rPr>
              <a:t>locais de interesse </a:t>
            </a:r>
            <a:r>
              <a:rPr lang="pt-BR" altLang="pt-BR" sz="2400" dirty="0"/>
              <a:t>ao gerenciamento dos recursos hídricos de uma região. </a:t>
            </a:r>
          </a:p>
        </p:txBody>
      </p:sp>
      <p:pic>
        <p:nvPicPr>
          <p:cNvPr id="12742" name="Picture 454" descr="EUCONF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724400"/>
            <a:ext cx="9715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43" name="AutoShape 455"/>
          <p:cNvSpPr>
            <a:spLocks noChangeArrowheads="1"/>
          </p:cNvSpPr>
          <p:nvPr/>
        </p:nvSpPr>
        <p:spPr bwMode="auto">
          <a:xfrm flipH="1">
            <a:off x="3586163" y="3860800"/>
            <a:ext cx="2051050" cy="720725"/>
          </a:xfrm>
          <a:prstGeom prst="cloudCallout">
            <a:avLst>
              <a:gd name="adj1" fmla="val 42491"/>
              <a:gd name="adj2" fmla="val 9779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BR" sz="2400"/>
          </a:p>
        </p:txBody>
      </p:sp>
      <p:sp>
        <p:nvSpPr>
          <p:cNvPr id="12745" name="Text Box 457"/>
          <p:cNvSpPr txBox="1">
            <a:spLocks noChangeArrowheads="1"/>
          </p:cNvSpPr>
          <p:nvPr/>
        </p:nvSpPr>
        <p:spPr bwMode="auto">
          <a:xfrm>
            <a:off x="4217988" y="3933825"/>
            <a:ext cx="903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???????</a:t>
            </a:r>
          </a:p>
        </p:txBody>
      </p:sp>
    </p:spTree>
    <p:extLst>
      <p:ext uri="{BB962C8B-B14F-4D97-AF65-F5344CB8AC3E}">
        <p14:creationId xmlns:p14="http://schemas.microsoft.com/office/powerpoint/2010/main" val="346782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12" grpId="0"/>
      <p:bldP spid="12725" grpId="0" animBg="1"/>
      <p:bldP spid="12737" grpId="0" animBg="1"/>
      <p:bldP spid="12738" grpId="0"/>
      <p:bldP spid="12743" grpId="0" animBg="1"/>
      <p:bldP spid="1274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Vazões mínimas anuais de sete dias consecutivos (Q</a:t>
            </a:r>
            <a:r>
              <a:rPr lang="pt-BR" b="1" baseline="-25000" dirty="0"/>
              <a:t>7,10</a:t>
            </a:r>
            <a:r>
              <a:rPr lang="pt-BR" b="1" dirty="0" smtClean="0"/>
              <a:t>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O </a:t>
            </a:r>
            <a:r>
              <a:rPr lang="pt-BR" dirty="0"/>
              <a:t>cálculo do Q</a:t>
            </a:r>
            <a:r>
              <a:rPr lang="pt-BR" baseline="-25000" dirty="0"/>
              <a:t>7,10</a:t>
            </a:r>
            <a:r>
              <a:rPr lang="pt-BR" dirty="0"/>
              <a:t> é dado pela fórmula</a:t>
            </a:r>
            <a:r>
              <a:rPr lang="pt-BR" dirty="0" smtClean="0"/>
              <a:t>:</a:t>
            </a:r>
          </a:p>
          <a:p>
            <a:endParaRPr lang="pt-BR" dirty="0"/>
          </a:p>
          <a:p>
            <a:r>
              <a:rPr lang="pt-BR" b="1" dirty="0"/>
              <a:t>Q</a:t>
            </a:r>
            <a:r>
              <a:rPr lang="pt-BR" b="1" baseline="-25000" dirty="0"/>
              <a:t>7,10</a:t>
            </a:r>
            <a:r>
              <a:rPr lang="pt-BR" b="1" dirty="0"/>
              <a:t>= </a:t>
            </a:r>
            <a:r>
              <a:rPr lang="pt-BR" b="1" dirty="0">
                <a:solidFill>
                  <a:srgbClr val="00B050"/>
                </a:solidFill>
              </a:rPr>
              <a:t>C</a:t>
            </a:r>
            <a:r>
              <a:rPr lang="pt-BR" b="1" dirty="0"/>
              <a:t>. </a:t>
            </a:r>
            <a:r>
              <a:rPr lang="pt-BR" b="1" dirty="0">
                <a:solidFill>
                  <a:srgbClr val="0000FF"/>
                </a:solidFill>
              </a:rPr>
              <a:t>X</a:t>
            </a:r>
            <a:r>
              <a:rPr lang="pt-BR" b="1" baseline="-25000" dirty="0">
                <a:solidFill>
                  <a:srgbClr val="0000FF"/>
                </a:solidFill>
              </a:rPr>
              <a:t>T</a:t>
            </a:r>
            <a:r>
              <a:rPr lang="pt-BR" b="1" dirty="0"/>
              <a:t>. ( </a:t>
            </a:r>
            <a:r>
              <a:rPr lang="pt-BR" b="1" dirty="0">
                <a:solidFill>
                  <a:srgbClr val="0000FF"/>
                </a:solidFill>
              </a:rPr>
              <a:t>A</a:t>
            </a:r>
            <a:r>
              <a:rPr lang="pt-BR" b="1" dirty="0"/>
              <a:t> + </a:t>
            </a:r>
            <a:r>
              <a:rPr lang="pt-BR" b="1" dirty="0">
                <a:solidFill>
                  <a:srgbClr val="0000FF"/>
                </a:solidFill>
              </a:rPr>
              <a:t>B</a:t>
            </a:r>
            <a:r>
              <a:rPr lang="pt-BR" b="1" dirty="0"/>
              <a:t>) . </a:t>
            </a:r>
            <a:r>
              <a:rPr lang="pt-BR" b="1" u="sng" dirty="0" smtClean="0"/>
              <a:t>Q</a:t>
            </a:r>
          </a:p>
          <a:p>
            <a:endParaRPr lang="pt-BR" dirty="0"/>
          </a:p>
          <a:p>
            <a:r>
              <a:rPr lang="pt-BR" dirty="0"/>
              <a:t>Sendo:</a:t>
            </a:r>
          </a:p>
          <a:p>
            <a:r>
              <a:rPr lang="pt-BR" dirty="0"/>
              <a:t>C= </a:t>
            </a:r>
            <a:r>
              <a:rPr lang="pt-BR" dirty="0" smtClean="0"/>
              <a:t>extraído da </a:t>
            </a:r>
            <a:r>
              <a:rPr lang="pt-BR" b="1" dirty="0" smtClean="0">
                <a:solidFill>
                  <a:srgbClr val="00B050"/>
                </a:solidFill>
              </a:rPr>
              <a:t>Tabela 2</a:t>
            </a:r>
            <a:endParaRPr lang="pt-BR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3641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Tabela 2. Regiões hidrológicas semelhantes quanto ao parâmetro C</a:t>
            </a:r>
            <a:endParaRPr lang="pt-BR" sz="3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" t="53682" r="7117" b="1564"/>
          <a:stretch/>
        </p:blipFill>
        <p:spPr bwMode="auto">
          <a:xfrm>
            <a:off x="685800" y="1734670"/>
            <a:ext cx="7637929" cy="478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ipse 2"/>
          <p:cNvSpPr/>
          <p:nvPr/>
        </p:nvSpPr>
        <p:spPr>
          <a:xfrm>
            <a:off x="4067944" y="3645024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47388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Volume de regularização </a:t>
            </a:r>
            <a:r>
              <a:rPr lang="pt-BR" b="1" dirty="0" err="1" smtClean="0"/>
              <a:t>intra-anual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525963"/>
          </a:xfrm>
        </p:spPr>
        <p:txBody>
          <a:bodyPr>
            <a:noAutofit/>
          </a:bodyPr>
          <a:lstStyle/>
          <a:p>
            <a:r>
              <a:rPr lang="pt-BR" sz="2000" dirty="0" smtClean="0"/>
              <a:t>Para atendimento de demanda superior à </a:t>
            </a:r>
            <a:r>
              <a:rPr lang="pt-BR" sz="2000" dirty="0"/>
              <a:t>vazão mínima que pode ocorrer num curso de água</a:t>
            </a:r>
            <a:r>
              <a:rPr lang="pt-BR" sz="2000" dirty="0" smtClean="0"/>
              <a:t>, com </a:t>
            </a:r>
            <a:r>
              <a:rPr lang="pt-BR" sz="2000" dirty="0"/>
              <a:t>armazenamento relativamente pequeno, pode-se aumentar significativamente o nível </a:t>
            </a:r>
            <a:r>
              <a:rPr lang="pt-BR" sz="2000" dirty="0" smtClean="0"/>
              <a:t>de atendimento </a:t>
            </a:r>
            <a:r>
              <a:rPr lang="pt-BR" sz="2000" dirty="0"/>
              <a:t>da demanda, sem incorrer nos gastos requeridos por aproveitamentos com </a:t>
            </a:r>
            <a:r>
              <a:rPr lang="pt-BR" sz="2000" dirty="0" smtClean="0"/>
              <a:t>regularização plurianual. A </a:t>
            </a:r>
            <a:r>
              <a:rPr lang="pt-BR" sz="2000" dirty="0"/>
              <a:t>maior diferença entre a demanda e </a:t>
            </a:r>
            <a:r>
              <a:rPr lang="pt-BR" sz="2000" dirty="0" smtClean="0"/>
              <a:t>a disponibilidade, </a:t>
            </a:r>
            <a:r>
              <a:rPr lang="pt-BR" sz="2000" dirty="0"/>
              <a:t>representa o </a:t>
            </a:r>
            <a:r>
              <a:rPr lang="pt-BR" sz="2000" dirty="0" smtClean="0"/>
              <a:t>volume(V) </a:t>
            </a:r>
            <a:r>
              <a:rPr lang="pt-BR" sz="2000" dirty="0"/>
              <a:t>de regularização </a:t>
            </a:r>
            <a:r>
              <a:rPr lang="pt-BR" sz="2000" dirty="0" err="1"/>
              <a:t>intra-anual</a:t>
            </a:r>
            <a:r>
              <a:rPr lang="pt-BR" sz="2000" dirty="0"/>
              <a:t> necessário para suprir a </a:t>
            </a:r>
            <a:r>
              <a:rPr lang="pt-BR" sz="2000" dirty="0" smtClean="0"/>
              <a:t> demanda </a:t>
            </a:r>
            <a:r>
              <a:rPr lang="pt-BR" sz="2000" dirty="0"/>
              <a:t>Q</a:t>
            </a:r>
            <a:r>
              <a:rPr lang="pt-BR" sz="2000" baseline="-25000" dirty="0"/>
              <a:t>F</a:t>
            </a:r>
            <a:r>
              <a:rPr lang="pt-BR" sz="2000" dirty="0" smtClean="0"/>
              <a:t>, com </a:t>
            </a:r>
            <a:r>
              <a:rPr lang="pt-BR" sz="2000" dirty="0"/>
              <a:t>um risco de (100/T</a:t>
            </a:r>
            <a:r>
              <a:rPr lang="pt-BR" sz="2000" dirty="0" smtClean="0"/>
              <a:t>)%, </a:t>
            </a:r>
            <a:r>
              <a:rPr lang="pt-BR" sz="2000" dirty="0"/>
              <a:t>em um ano </a:t>
            </a:r>
            <a:r>
              <a:rPr lang="pt-BR" sz="2000" dirty="0" smtClean="0"/>
              <a:t>qualquer, para o </a:t>
            </a:r>
            <a:r>
              <a:rPr lang="pt-BR" sz="2000" b="1" i="1" dirty="0"/>
              <a:t>número máximo de meses da duração crítica </a:t>
            </a:r>
            <a:r>
              <a:rPr lang="pt-BR" sz="2000" b="1" i="1" dirty="0" smtClean="0"/>
              <a:t>de oito meses </a:t>
            </a:r>
            <a:r>
              <a:rPr lang="pt-BR" sz="2000" dirty="0" smtClean="0"/>
              <a:t>como:</a:t>
            </a:r>
          </a:p>
          <a:p>
            <a:endParaRPr lang="pt-BR" sz="2000" b="1" dirty="0" smtClean="0"/>
          </a:p>
          <a:p>
            <a:r>
              <a:rPr lang="pt-BR" sz="2000" b="1" dirty="0" err="1" smtClean="0"/>
              <a:t>Vc</a:t>
            </a:r>
            <a:r>
              <a:rPr lang="pt-BR" sz="2000" b="1" dirty="0" smtClean="0"/>
              <a:t>={[ </a:t>
            </a:r>
            <a:r>
              <a:rPr lang="pt-BR" sz="2000" b="1" dirty="0"/>
              <a:t>Q</a:t>
            </a:r>
            <a:r>
              <a:rPr lang="pt-BR" sz="2000" b="1" baseline="-25000" dirty="0"/>
              <a:t>F</a:t>
            </a:r>
            <a:r>
              <a:rPr lang="pt-BR" sz="2000" b="1" dirty="0"/>
              <a:t>-(</a:t>
            </a:r>
            <a:r>
              <a:rPr lang="pt-BR" sz="2000" b="1" dirty="0">
                <a:solidFill>
                  <a:srgbClr val="0000FF"/>
                </a:solidFill>
              </a:rPr>
              <a:t>X</a:t>
            </a:r>
            <a:r>
              <a:rPr lang="pt-BR" sz="2000" b="1" baseline="-25000" dirty="0">
                <a:solidFill>
                  <a:srgbClr val="0000FF"/>
                </a:solidFill>
              </a:rPr>
              <a:t>T</a:t>
            </a:r>
            <a:r>
              <a:rPr lang="pt-BR" sz="2000" b="1" dirty="0"/>
              <a:t>.</a:t>
            </a:r>
            <a:r>
              <a:rPr lang="pt-BR" sz="2000" b="1" dirty="0">
                <a:solidFill>
                  <a:srgbClr val="0000FF"/>
                </a:solidFill>
              </a:rPr>
              <a:t>A</a:t>
            </a:r>
            <a:r>
              <a:rPr lang="pt-BR" sz="2000" b="1" dirty="0"/>
              <a:t>.</a:t>
            </a:r>
            <a:r>
              <a:rPr lang="pt-BR" sz="2000" b="1" u="sng" dirty="0"/>
              <a:t>Q</a:t>
            </a:r>
            <a:r>
              <a:rPr lang="pt-BR" sz="2000" b="1" dirty="0"/>
              <a:t>)] </a:t>
            </a:r>
            <a:r>
              <a:rPr lang="pt-BR" sz="2000" b="1" baseline="30000" dirty="0" smtClean="0"/>
              <a:t>2</a:t>
            </a:r>
            <a:r>
              <a:rPr lang="pt-BR" sz="2000" b="1" dirty="0" smtClean="0"/>
              <a:t>/(4.</a:t>
            </a:r>
            <a:r>
              <a:rPr lang="pt-BR" sz="2000" b="1" dirty="0" smtClean="0">
                <a:solidFill>
                  <a:srgbClr val="0000FF"/>
                </a:solidFill>
              </a:rPr>
              <a:t>X</a:t>
            </a:r>
            <a:r>
              <a:rPr lang="pt-BR" sz="2000" b="1" baseline="-25000" dirty="0" smtClean="0">
                <a:solidFill>
                  <a:srgbClr val="0000FF"/>
                </a:solidFill>
              </a:rPr>
              <a:t>T</a:t>
            </a:r>
            <a:r>
              <a:rPr lang="pt-BR" sz="2000" b="1" dirty="0" smtClean="0"/>
              <a:t>.</a:t>
            </a:r>
            <a:r>
              <a:rPr lang="pt-BR" sz="2000" b="1" dirty="0" smtClean="0">
                <a:solidFill>
                  <a:srgbClr val="0000FF"/>
                </a:solidFill>
              </a:rPr>
              <a:t>B</a:t>
            </a:r>
            <a:r>
              <a:rPr lang="pt-BR" sz="2000" b="1" dirty="0" smtClean="0"/>
              <a:t>.</a:t>
            </a:r>
            <a:r>
              <a:rPr lang="pt-BR" sz="2000" b="1" u="sng" dirty="0" smtClean="0"/>
              <a:t>Q</a:t>
            </a:r>
            <a:r>
              <a:rPr lang="pt-BR" sz="2000" b="1" dirty="0" smtClean="0"/>
              <a:t>)}.K </a:t>
            </a:r>
            <a:endParaRPr lang="pt-BR" sz="2000" b="1" dirty="0"/>
          </a:p>
          <a:p>
            <a:endParaRPr lang="pt-BR" sz="2000" dirty="0" smtClean="0"/>
          </a:p>
          <a:p>
            <a:r>
              <a:rPr lang="pt-BR" sz="2000" dirty="0" smtClean="0"/>
              <a:t>sendo</a:t>
            </a:r>
            <a:r>
              <a:rPr lang="pt-BR" sz="2000" dirty="0"/>
              <a:t>:</a:t>
            </a:r>
          </a:p>
          <a:p>
            <a:r>
              <a:rPr lang="pt-BR" sz="2000" dirty="0" err="1" smtClean="0"/>
              <a:t>Vc</a:t>
            </a:r>
            <a:r>
              <a:rPr lang="pt-BR" sz="2000" dirty="0" smtClean="0"/>
              <a:t>= </a:t>
            </a:r>
            <a:r>
              <a:rPr lang="pt-BR" sz="2000" dirty="0"/>
              <a:t>volume de regularização </a:t>
            </a:r>
            <a:r>
              <a:rPr lang="pt-BR" sz="2000" dirty="0" err="1"/>
              <a:t>intra-anual</a:t>
            </a:r>
            <a:r>
              <a:rPr lang="pt-BR" sz="2000" dirty="0"/>
              <a:t> em m</a:t>
            </a:r>
            <a:r>
              <a:rPr lang="pt-BR" sz="2000" baseline="30000" dirty="0"/>
              <a:t>3</a:t>
            </a:r>
            <a:r>
              <a:rPr lang="pt-BR" sz="2000" dirty="0"/>
              <a:t>;</a:t>
            </a:r>
          </a:p>
          <a:p>
            <a:r>
              <a:rPr lang="pt-BR" sz="2000" dirty="0"/>
              <a:t>Q</a:t>
            </a:r>
            <a:r>
              <a:rPr lang="pt-BR" sz="2000" baseline="-25000" dirty="0"/>
              <a:t>F</a:t>
            </a:r>
            <a:r>
              <a:rPr lang="pt-BR" sz="2000" dirty="0"/>
              <a:t>= vazão firme a ser regularizada em m</a:t>
            </a:r>
            <a:r>
              <a:rPr lang="pt-BR" sz="2000" baseline="30000" dirty="0"/>
              <a:t>3</a:t>
            </a:r>
            <a:r>
              <a:rPr lang="pt-BR" sz="2000" dirty="0"/>
              <a:t>/s;</a:t>
            </a:r>
          </a:p>
          <a:p>
            <a:r>
              <a:rPr lang="pt-BR" sz="2000" dirty="0" smtClean="0"/>
              <a:t>K</a:t>
            </a:r>
            <a:r>
              <a:rPr lang="pt-BR" sz="2000" dirty="0"/>
              <a:t>= número de segundos em um mês = 2.628.000 segundos;</a:t>
            </a:r>
          </a:p>
          <a:p>
            <a:r>
              <a:rPr lang="pt-BR" sz="2000" dirty="0"/>
              <a:t>X</a:t>
            </a:r>
            <a:r>
              <a:rPr lang="pt-BR" sz="2000" baseline="-25000" dirty="0"/>
              <a:t>T</a:t>
            </a:r>
            <a:r>
              <a:rPr lang="pt-BR" sz="2000" dirty="0"/>
              <a:t>= fator relativo à probabilidade de sucesso</a:t>
            </a:r>
            <a:r>
              <a:rPr lang="pt-BR" sz="2000" dirty="0" smtClean="0"/>
              <a:t>;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4419255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Volume de regularização</a:t>
            </a:r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" t="6816" r="5421"/>
          <a:stretch/>
        </p:blipFill>
        <p:spPr bwMode="auto">
          <a:xfrm>
            <a:off x="1035423" y="1196752"/>
            <a:ext cx="6454589" cy="532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09306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duração </a:t>
            </a:r>
            <a:r>
              <a:rPr lang="pt-BR" dirty="0"/>
              <a:t>crítica </a:t>
            </a:r>
            <a:r>
              <a:rPr lang="pt-BR" dirty="0" err="1" smtClean="0"/>
              <a:t>d</a:t>
            </a:r>
            <a:r>
              <a:rPr lang="pt-BR" baseline="-25000" dirty="0" err="1" smtClean="0"/>
              <a:t>c</a:t>
            </a:r>
            <a:r>
              <a:rPr lang="pt-BR" dirty="0" smtClean="0"/>
              <a:t> (meses)</a:t>
            </a:r>
          </a:p>
          <a:p>
            <a:endParaRPr lang="pt-BR" dirty="0"/>
          </a:p>
          <a:p>
            <a:r>
              <a:rPr lang="pt-BR" b="1" dirty="0" err="1" smtClean="0"/>
              <a:t>d</a:t>
            </a:r>
            <a:r>
              <a:rPr lang="pt-BR" b="1" baseline="-25000" dirty="0" err="1" smtClean="0"/>
              <a:t>c</a:t>
            </a:r>
            <a:r>
              <a:rPr lang="pt-BR" b="1" dirty="0" smtClean="0"/>
              <a:t>={[ </a:t>
            </a:r>
            <a:r>
              <a:rPr lang="pt-BR" b="1" dirty="0"/>
              <a:t>Q</a:t>
            </a:r>
            <a:r>
              <a:rPr lang="pt-BR" b="1" baseline="-25000" dirty="0"/>
              <a:t>F</a:t>
            </a:r>
            <a:r>
              <a:rPr lang="pt-BR" b="1" dirty="0"/>
              <a:t>-(</a:t>
            </a:r>
            <a:r>
              <a:rPr lang="pt-BR" b="1" dirty="0">
                <a:solidFill>
                  <a:srgbClr val="0000FF"/>
                </a:solidFill>
              </a:rPr>
              <a:t>X</a:t>
            </a:r>
            <a:r>
              <a:rPr lang="pt-BR" b="1" baseline="-25000" dirty="0">
                <a:solidFill>
                  <a:srgbClr val="0000FF"/>
                </a:solidFill>
              </a:rPr>
              <a:t>T</a:t>
            </a:r>
            <a:r>
              <a:rPr lang="pt-BR" b="1" dirty="0"/>
              <a:t>.</a:t>
            </a:r>
            <a:r>
              <a:rPr lang="pt-BR" b="1" dirty="0">
                <a:solidFill>
                  <a:srgbClr val="0000FF"/>
                </a:solidFill>
              </a:rPr>
              <a:t>A</a:t>
            </a:r>
            <a:r>
              <a:rPr lang="pt-BR" b="1" dirty="0"/>
              <a:t>.</a:t>
            </a:r>
            <a:r>
              <a:rPr lang="pt-BR" b="1" u="sng" dirty="0"/>
              <a:t>Q</a:t>
            </a:r>
            <a:r>
              <a:rPr lang="pt-BR" b="1" dirty="0" smtClean="0"/>
              <a:t>)]/(2.</a:t>
            </a:r>
            <a:r>
              <a:rPr lang="pt-BR" b="1" dirty="0" smtClean="0">
                <a:solidFill>
                  <a:srgbClr val="0000FF"/>
                </a:solidFill>
              </a:rPr>
              <a:t>X</a:t>
            </a:r>
            <a:r>
              <a:rPr lang="pt-BR" b="1" baseline="-25000" dirty="0" smtClean="0">
                <a:solidFill>
                  <a:srgbClr val="0000FF"/>
                </a:solidFill>
              </a:rPr>
              <a:t>T</a:t>
            </a:r>
            <a:r>
              <a:rPr lang="pt-BR" b="1" dirty="0" smtClean="0"/>
              <a:t>.</a:t>
            </a:r>
            <a:r>
              <a:rPr lang="pt-BR" b="1" dirty="0" smtClean="0">
                <a:solidFill>
                  <a:srgbClr val="0000FF"/>
                </a:solidFill>
              </a:rPr>
              <a:t>B</a:t>
            </a:r>
            <a:r>
              <a:rPr lang="pt-BR" b="1" dirty="0" smtClean="0"/>
              <a:t>.</a:t>
            </a:r>
            <a:r>
              <a:rPr lang="pt-BR" b="1" u="sng" dirty="0" smtClean="0"/>
              <a:t>Q</a:t>
            </a:r>
            <a:r>
              <a:rPr lang="pt-BR" b="1" dirty="0" smtClean="0"/>
              <a:t>)}</a:t>
            </a:r>
            <a:r>
              <a:rPr lang="pt-BR" dirty="0"/>
              <a:t> &lt;= </a:t>
            </a:r>
            <a:r>
              <a:rPr lang="pt-BR" dirty="0" smtClean="0"/>
              <a:t>6 </a:t>
            </a:r>
            <a:r>
              <a:rPr lang="pt-BR" dirty="0"/>
              <a:t>meses</a:t>
            </a:r>
            <a:endParaRPr lang="pt-BR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79867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Curvas de </a:t>
            </a:r>
            <a:r>
              <a:rPr lang="pt-BR" b="1" dirty="0" smtClean="0"/>
              <a:t>permanência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O </a:t>
            </a:r>
            <a:r>
              <a:rPr lang="pt-BR" dirty="0"/>
              <a:t>DAEE, através de 210 postos fluviométricos, realizou análises das </a:t>
            </a:r>
            <a:r>
              <a:rPr lang="pt-BR" dirty="0" smtClean="0"/>
              <a:t>frequências </a:t>
            </a:r>
            <a:r>
              <a:rPr lang="pt-BR" dirty="0"/>
              <a:t>acumuladas, </a:t>
            </a:r>
            <a:r>
              <a:rPr lang="pt-BR" dirty="0" smtClean="0"/>
              <a:t>com base </a:t>
            </a:r>
            <a:r>
              <a:rPr lang="pt-BR" dirty="0"/>
              <a:t>em séries de vazões mensais observadas.</a:t>
            </a:r>
          </a:p>
          <a:p>
            <a:r>
              <a:rPr lang="pt-BR" dirty="0"/>
              <a:t>A curva de permanência em uma seção é importante quando nos interessa saber a amplitude de variação </a:t>
            </a:r>
            <a:r>
              <a:rPr lang="pt-BR" dirty="0" smtClean="0"/>
              <a:t>das vazões </a:t>
            </a:r>
            <a:r>
              <a:rPr lang="pt-BR" dirty="0"/>
              <a:t>e, principalmente, a </a:t>
            </a:r>
            <a:r>
              <a:rPr lang="pt-BR" dirty="0" smtClean="0"/>
              <a:t>frequência </a:t>
            </a:r>
            <a:r>
              <a:rPr lang="pt-BR" dirty="0"/>
              <a:t>com que cada valor de vazão ocorre numa determinada seção do rio.</a:t>
            </a:r>
          </a:p>
          <a:p>
            <a:r>
              <a:rPr lang="pt-BR" dirty="0"/>
              <a:t>Para as curvas de permanência usamos a fórmula abaixo</a:t>
            </a:r>
            <a:r>
              <a:rPr lang="pt-BR" dirty="0" smtClean="0"/>
              <a:t>:</a:t>
            </a:r>
          </a:p>
          <a:p>
            <a:endParaRPr lang="pt-BR" dirty="0"/>
          </a:p>
          <a:p>
            <a:r>
              <a:rPr lang="pt-BR" b="1" dirty="0" err="1"/>
              <a:t>Q</a:t>
            </a:r>
            <a:r>
              <a:rPr lang="pt-BR" b="1" baseline="-25000" dirty="0" err="1"/>
              <a:t>p</a:t>
            </a:r>
            <a:r>
              <a:rPr lang="pt-BR" b="1" dirty="0"/>
              <a:t>= </a:t>
            </a:r>
            <a:r>
              <a:rPr lang="pt-BR" b="1" dirty="0" err="1">
                <a:solidFill>
                  <a:srgbClr val="0000FF"/>
                </a:solidFill>
              </a:rPr>
              <a:t>q</a:t>
            </a:r>
            <a:r>
              <a:rPr lang="pt-BR" b="1" baseline="-25000" dirty="0" err="1">
                <a:solidFill>
                  <a:srgbClr val="0000FF"/>
                </a:solidFill>
              </a:rPr>
              <a:t>p</a:t>
            </a:r>
            <a:r>
              <a:rPr lang="pt-BR" b="1" dirty="0"/>
              <a:t> . </a:t>
            </a:r>
            <a:r>
              <a:rPr lang="pt-BR" b="1" u="sng" dirty="0"/>
              <a:t>Q</a:t>
            </a:r>
            <a:r>
              <a:rPr lang="pt-BR" b="1" dirty="0"/>
              <a:t> </a:t>
            </a:r>
            <a:endParaRPr lang="pt-BR" b="1" dirty="0" smtClean="0"/>
          </a:p>
          <a:p>
            <a:endParaRPr lang="pt-BR" dirty="0"/>
          </a:p>
          <a:p>
            <a:r>
              <a:rPr lang="pt-BR" dirty="0"/>
              <a:t>sendo:</a:t>
            </a:r>
          </a:p>
          <a:p>
            <a:r>
              <a:rPr lang="pt-BR" dirty="0" err="1"/>
              <a:t>Q</a:t>
            </a:r>
            <a:r>
              <a:rPr lang="pt-BR" baseline="-25000" dirty="0" err="1"/>
              <a:t>p</a:t>
            </a:r>
            <a:r>
              <a:rPr lang="pt-BR" dirty="0"/>
              <a:t>= vazão para a </a:t>
            </a:r>
            <a:r>
              <a:rPr lang="pt-BR" dirty="0" smtClean="0"/>
              <a:t>frequência </a:t>
            </a:r>
            <a:r>
              <a:rPr lang="pt-BR" dirty="0"/>
              <a:t>acumulada escolhida;</a:t>
            </a:r>
          </a:p>
          <a:p>
            <a:r>
              <a:rPr lang="pt-BR" dirty="0" err="1"/>
              <a:t>q</a:t>
            </a:r>
            <a:r>
              <a:rPr lang="pt-BR" baseline="-25000" dirty="0" err="1"/>
              <a:t>p</a:t>
            </a:r>
            <a:r>
              <a:rPr lang="pt-BR" dirty="0"/>
              <a:t>= </a:t>
            </a:r>
            <a:r>
              <a:rPr lang="pt-BR" dirty="0" smtClean="0"/>
              <a:t>frequência </a:t>
            </a:r>
            <a:r>
              <a:rPr lang="pt-BR" dirty="0"/>
              <a:t>acumulada que consta da </a:t>
            </a:r>
            <a:r>
              <a:rPr lang="pt-BR" b="1" dirty="0" smtClean="0">
                <a:solidFill>
                  <a:srgbClr val="0000FF"/>
                </a:solidFill>
              </a:rPr>
              <a:t>Tabela 1</a:t>
            </a:r>
            <a:r>
              <a:rPr lang="pt-BR" dirty="0" smtClean="0"/>
              <a:t>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68064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Curva de permanência</a:t>
            </a:r>
            <a:endParaRPr lang="pt-B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8279" y="1600200"/>
            <a:ext cx="70474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1115616" y="630932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Pode ser definida em função da frequência de não </a:t>
            </a:r>
            <a:r>
              <a:rPr lang="pt-BR" dirty="0" err="1" smtClean="0"/>
              <a:t>excedência</a:t>
            </a:r>
            <a:r>
              <a:rPr lang="pt-BR" dirty="0" smtClean="0"/>
              <a:t> também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428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6" b="19198"/>
          <a:stretch/>
        </p:blipFill>
        <p:spPr bwMode="auto">
          <a:xfrm>
            <a:off x="-156190" y="510987"/>
            <a:ext cx="9480718" cy="5507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11560" y="116632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Tabela 1. Parâmetros Regionais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21121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292603"/>
            <a:ext cx="9108503" cy="1143000"/>
          </a:xfrm>
        </p:spPr>
        <p:txBody>
          <a:bodyPr>
            <a:normAutofit/>
          </a:bodyPr>
          <a:lstStyle/>
          <a:p>
            <a:pPr lvl="0"/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EXEMPLO DE APLICAÇÃO DA METODOLOGIA </a:t>
            </a:r>
            <a:endParaRPr lang="pt-BR" sz="32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3680301"/>
          <a:ext cx="8229600" cy="36576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r>
                        <a:rPr lang="pt-BR"/>
                        <a:t>Q 7,10 = C . X10 . (A + B)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8619" y="473423"/>
            <a:ext cx="9001000" cy="6319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E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scolhido o córrego do </a:t>
            </a:r>
            <a:r>
              <a:rPr kumimoji="0" lang="pt-B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Zambão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na bacia hidrográfica do córrego Olhos d’água, para exemplificar o emprego da metodologia apresentada. A bacia hidrográfica em questão, tem 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área de 6,0 km</a:t>
            </a:r>
            <a:r>
              <a:rPr kumimoji="0" lang="pt-BR" sz="16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 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precipitação anual média de 1250 mm/ano 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calculada.</a:t>
            </a:r>
            <a:r>
              <a:rPr kumimoji="0" lang="pt-B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 bacia situa-se na 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região 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(parâmetros a, b, A, B</a:t>
            </a:r>
            <a:r>
              <a:rPr lang="pt-BR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X</a:t>
            </a:r>
            <a:r>
              <a:rPr lang="pt-BR" sz="1600" baseline="-25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pt-BR" sz="16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qp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e 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Y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 (parâmetro C).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Cálculo da vazão média de longo período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 aplicando-se os valores de (a) e (b) válidos para a região U tem-se:  </a:t>
            </a:r>
            <a:endParaRPr lang="pt-BR" sz="16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u="sng" dirty="0">
                <a:latin typeface="Arial" pitchFamily="34" charset="0"/>
                <a:cs typeface="Arial" pitchFamily="34" charset="0"/>
              </a:rPr>
              <a:t>Q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(L/s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)=(</a:t>
            </a:r>
            <a:r>
              <a:rPr lang="pt-BR" sz="1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pt-BR" sz="1600" dirty="0" err="1" smtClean="0">
                <a:latin typeface="Arial" pitchFamily="34" charset="0"/>
                <a:cs typeface="Arial" pitchFamily="34" charset="0"/>
              </a:rPr>
              <a:t>+</a:t>
            </a:r>
            <a:r>
              <a:rPr lang="pt-BR" sz="16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pt-BR" sz="1600" dirty="0" err="1" smtClean="0">
                <a:latin typeface="Arial" pitchFamily="34" charset="0"/>
                <a:cs typeface="Arial" pitchFamily="34" charset="0"/>
              </a:rPr>
              <a:t>.P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).Área=(-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4,62+0,0098.1250).6=7,63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L/s.km</a:t>
            </a:r>
            <a:r>
              <a:rPr lang="pt-BR" sz="16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.6 km</a:t>
            </a:r>
            <a:r>
              <a:rPr lang="pt-BR" sz="16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=45,8 L/s</a:t>
            </a:r>
            <a:endParaRPr lang="pt-BR" sz="16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                                                                      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Vazão mínima anual de um mês e período de retorno de 10 anos: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Q</a:t>
            </a:r>
            <a:r>
              <a:rPr kumimoji="0" lang="pt-BR" sz="1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1,10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X</a:t>
            </a:r>
            <a:r>
              <a:rPr kumimoji="0" lang="pt-BR" sz="1600" b="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pt-BR" sz="16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A+B.</a:t>
            </a:r>
            <a:r>
              <a:rPr kumimoji="0" lang="pt-BR" sz="1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d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).</a:t>
            </a:r>
            <a:r>
              <a:rPr kumimoji="0" lang="pt-BR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Q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=0,594.(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0,4119+0,0295.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).45,8=12 L/s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lang="pt-BR" sz="16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-Vazão 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mínima anual de sete dias consecutivos e período de retorno de 10 anos: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t-BR" sz="1600" dirty="0">
                <a:latin typeface="Arial" pitchFamily="34" charset="0"/>
                <a:cs typeface="Arial" pitchFamily="34" charset="0"/>
              </a:rPr>
              <a:t> Q</a:t>
            </a:r>
            <a:r>
              <a:rPr lang="pt-BR" sz="1600" baseline="-25000" dirty="0">
                <a:latin typeface="Arial" pitchFamily="34" charset="0"/>
                <a:cs typeface="Arial" pitchFamily="34" charset="0"/>
              </a:rPr>
              <a:t>7,10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=</a:t>
            </a:r>
            <a:r>
              <a:rPr lang="pt-BR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.</a:t>
            </a:r>
            <a:r>
              <a:rPr lang="pt-BR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pt-BR" sz="1600" baseline="-25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(</a:t>
            </a:r>
            <a:r>
              <a:rPr lang="pt-BR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+</a:t>
            </a:r>
            <a:r>
              <a:rPr lang="pt-BR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).</a:t>
            </a:r>
            <a:r>
              <a:rPr lang="pt-BR" sz="1600" u="sng" dirty="0">
                <a:latin typeface="Arial" pitchFamily="34" charset="0"/>
                <a:cs typeface="Arial" pitchFamily="34" charset="0"/>
              </a:rPr>
              <a:t>Q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=0,8.0,594.(0,4119+0,0295).45,8=9,6 L/s  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Volume útil necessário para regularizar uma vazão firme de 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QF = 20 L/s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com T = 10 anos: </a:t>
            </a:r>
          </a:p>
          <a:p>
            <a:pPr eaLnBrk="0" fontAlgn="t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lang="pt-BR" sz="1600" dirty="0" err="1" smtClean="0"/>
              <a:t>Vc</a:t>
            </a:r>
            <a:r>
              <a:rPr lang="pt-BR" sz="1600" dirty="0" smtClean="0"/>
              <a:t>={[ </a:t>
            </a:r>
            <a:r>
              <a:rPr lang="pt-BR" sz="1600" dirty="0">
                <a:solidFill>
                  <a:schemeClr val="accent2">
                    <a:lumMod val="75000"/>
                  </a:schemeClr>
                </a:solidFill>
              </a:rPr>
              <a:t>QF</a:t>
            </a:r>
            <a:r>
              <a:rPr lang="pt-BR" sz="1600" dirty="0"/>
              <a:t>-</a:t>
            </a:r>
            <a:r>
              <a:rPr lang="pt-BR" sz="1600" dirty="0" smtClean="0"/>
              <a:t>(</a:t>
            </a:r>
            <a:r>
              <a:rPr lang="pt-BR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pt-BR" sz="1600" baseline="-25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pt-BR" sz="1600" baseline="-25000" dirty="0" smtClean="0"/>
              <a:t>.</a:t>
            </a:r>
            <a:r>
              <a:rPr lang="pt-BR" sz="1600" dirty="0" smtClean="0"/>
              <a:t>A.</a:t>
            </a:r>
            <a:r>
              <a:rPr lang="pt-BR" sz="1600" u="sng" dirty="0" smtClean="0"/>
              <a:t>Q</a:t>
            </a:r>
            <a:r>
              <a:rPr lang="pt-BR" sz="1600" dirty="0"/>
              <a:t>)] </a:t>
            </a:r>
            <a:r>
              <a:rPr lang="pt-BR" sz="1600" baseline="30000" dirty="0"/>
              <a:t>2</a:t>
            </a:r>
            <a:r>
              <a:rPr lang="pt-BR" sz="1600" dirty="0"/>
              <a:t>/(4.</a:t>
            </a:r>
            <a:r>
              <a:rPr lang="pt-BR" sz="1600" dirty="0">
                <a:solidFill>
                  <a:srgbClr val="0000FF"/>
                </a:solidFill>
              </a:rPr>
              <a:t>X</a:t>
            </a:r>
            <a:r>
              <a:rPr lang="pt-BR" sz="1600" baseline="-25000" dirty="0">
                <a:solidFill>
                  <a:srgbClr val="0000FF"/>
                </a:solidFill>
              </a:rPr>
              <a:t>T</a:t>
            </a:r>
            <a:r>
              <a:rPr lang="pt-BR" sz="1600" dirty="0">
                <a:solidFill>
                  <a:srgbClr val="0000FF"/>
                </a:solidFill>
              </a:rPr>
              <a:t>.B</a:t>
            </a:r>
            <a:r>
              <a:rPr lang="pt-BR" sz="1600" dirty="0"/>
              <a:t>.</a:t>
            </a:r>
            <a:r>
              <a:rPr lang="pt-BR" sz="1600" u="sng" dirty="0"/>
              <a:t>Q</a:t>
            </a:r>
            <a:r>
              <a:rPr lang="pt-BR" sz="1600" dirty="0"/>
              <a:t>)}.K </a:t>
            </a:r>
            <a:r>
              <a:rPr lang="pt-BR" sz="1600" dirty="0" smtClean="0"/>
              <a:t>={[0,020-(0,594.0,4119.0,0458)]</a:t>
            </a:r>
            <a:r>
              <a:rPr lang="pt-BR" sz="1600" baseline="30000" dirty="0" smtClean="0"/>
              <a:t>2</a:t>
            </a:r>
            <a:r>
              <a:rPr lang="pt-BR" sz="1600" dirty="0" smtClean="0"/>
              <a:t>/(4.0,594.0,0295.0,0458)}*2.628.000= 63311 m</a:t>
            </a:r>
            <a:r>
              <a:rPr lang="pt-BR" sz="1600" baseline="30000" dirty="0" smtClean="0"/>
              <a:t>3</a:t>
            </a:r>
          </a:p>
          <a:p>
            <a:pPr eaLnBrk="0" fontAlgn="t" hangingPunct="0">
              <a:spcBef>
                <a:spcPct val="0"/>
              </a:spcBef>
              <a:spcAft>
                <a:spcPct val="0"/>
              </a:spcAft>
            </a:pPr>
            <a:endParaRPr lang="pt-BR" sz="1600" baseline="30000" dirty="0" smtClean="0"/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- 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Duração crítica da estiagem:</a:t>
            </a:r>
          </a:p>
          <a:p>
            <a:pPr lvl="0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pt-BR" sz="1600" dirty="0" err="1" smtClean="0"/>
              <a:t>d</a:t>
            </a:r>
            <a:r>
              <a:rPr lang="pt-BR" sz="1600" baseline="-25000" dirty="0" err="1" smtClean="0"/>
              <a:t>c</a:t>
            </a:r>
            <a:r>
              <a:rPr lang="pt-BR" sz="1600" dirty="0"/>
              <a:t>={[ </a:t>
            </a:r>
            <a:r>
              <a:rPr lang="pt-BR" sz="1600" dirty="0">
                <a:solidFill>
                  <a:srgbClr val="C00000"/>
                </a:solidFill>
              </a:rPr>
              <a:t>QF</a:t>
            </a:r>
            <a:r>
              <a:rPr lang="pt-BR" sz="1600" dirty="0"/>
              <a:t>-(</a:t>
            </a:r>
            <a:r>
              <a:rPr lang="pt-BR" sz="1600" dirty="0">
                <a:solidFill>
                  <a:srgbClr val="0000FF"/>
                </a:solidFill>
              </a:rPr>
              <a:t>X</a:t>
            </a:r>
            <a:r>
              <a:rPr lang="pt-BR" sz="1600" baseline="-25000" dirty="0">
                <a:solidFill>
                  <a:srgbClr val="0000FF"/>
                </a:solidFill>
              </a:rPr>
              <a:t>T</a:t>
            </a:r>
            <a:r>
              <a:rPr lang="pt-BR" sz="1600" dirty="0">
                <a:solidFill>
                  <a:srgbClr val="0000FF"/>
                </a:solidFill>
              </a:rPr>
              <a:t>.A</a:t>
            </a:r>
            <a:r>
              <a:rPr lang="pt-BR" sz="1600" dirty="0"/>
              <a:t>.</a:t>
            </a:r>
            <a:r>
              <a:rPr lang="pt-BR" sz="1600" u="sng" dirty="0"/>
              <a:t>Q</a:t>
            </a:r>
            <a:r>
              <a:rPr lang="pt-BR" sz="1600" dirty="0"/>
              <a:t>)]/(2.</a:t>
            </a:r>
            <a:r>
              <a:rPr lang="pt-BR" sz="1600" dirty="0">
                <a:solidFill>
                  <a:srgbClr val="0000FF"/>
                </a:solidFill>
              </a:rPr>
              <a:t>X</a:t>
            </a:r>
            <a:r>
              <a:rPr lang="pt-BR" sz="1600" baseline="-25000" dirty="0">
                <a:solidFill>
                  <a:srgbClr val="0000FF"/>
                </a:solidFill>
              </a:rPr>
              <a:t>T</a:t>
            </a:r>
            <a:r>
              <a:rPr lang="pt-BR" sz="1600" dirty="0">
                <a:solidFill>
                  <a:srgbClr val="0000FF"/>
                </a:solidFill>
              </a:rPr>
              <a:t>.B</a:t>
            </a:r>
            <a:r>
              <a:rPr lang="pt-BR" sz="1600" dirty="0"/>
              <a:t>.</a:t>
            </a:r>
            <a:r>
              <a:rPr lang="pt-BR" sz="1600" u="sng" dirty="0"/>
              <a:t>Q</a:t>
            </a:r>
            <a:r>
              <a:rPr lang="pt-BR" sz="1600" dirty="0" smtClean="0"/>
              <a:t>)}=(0,020-0,594.</a:t>
            </a:r>
            <a:r>
              <a:rPr lang="pt-BR" sz="1600" dirty="0"/>
              <a:t> </a:t>
            </a:r>
            <a:r>
              <a:rPr lang="pt-BR" sz="1600" dirty="0" smtClean="0"/>
              <a:t>0,4119.0,0458)/(2.0,594.0,0295.0,0458)=5,4 meses</a:t>
            </a:r>
          </a:p>
          <a:p>
            <a:pPr lvl="0" eaLnBrk="0" fontAlgn="t" hangingPunct="0">
              <a:spcBef>
                <a:spcPct val="0"/>
              </a:spcBef>
              <a:spcAft>
                <a:spcPct val="0"/>
              </a:spcAft>
            </a:pPr>
            <a:endParaRPr kumimoji="0" lang="pt-BR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-Vazão de 95% de permanência</a:t>
            </a:r>
            <a:endParaRPr kumimoji="0" lang="pt-BR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t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</a:t>
            </a:r>
            <a:r>
              <a:rPr lang="pt-BR" sz="1600" dirty="0" smtClean="0"/>
              <a:t>Q</a:t>
            </a:r>
            <a:r>
              <a:rPr lang="pt-BR" sz="1600" baseline="-25000" dirty="0" smtClean="0"/>
              <a:t>95</a:t>
            </a:r>
            <a:r>
              <a:rPr lang="pt-BR" sz="1600" dirty="0" smtClean="0"/>
              <a:t>= </a:t>
            </a:r>
            <a:r>
              <a:rPr lang="pt-BR" sz="1600" dirty="0" smtClean="0">
                <a:solidFill>
                  <a:srgbClr val="0000FF"/>
                </a:solidFill>
              </a:rPr>
              <a:t>q</a:t>
            </a:r>
            <a:r>
              <a:rPr lang="pt-BR" sz="1600" baseline="-25000" dirty="0" smtClean="0">
                <a:solidFill>
                  <a:srgbClr val="0000FF"/>
                </a:solidFill>
              </a:rPr>
              <a:t>95</a:t>
            </a:r>
            <a:r>
              <a:rPr lang="pt-BR" sz="1600" dirty="0" smtClean="0"/>
              <a:t> </a:t>
            </a:r>
            <a:r>
              <a:rPr lang="pt-BR" sz="1600" dirty="0"/>
              <a:t>. </a:t>
            </a:r>
            <a:r>
              <a:rPr lang="pt-BR" sz="1600" u="sng" dirty="0"/>
              <a:t>Q</a:t>
            </a:r>
            <a:r>
              <a:rPr lang="pt-BR" sz="1600" dirty="0"/>
              <a:t> </a:t>
            </a:r>
            <a:r>
              <a:rPr lang="pt-BR" sz="1600" dirty="0" smtClean="0"/>
              <a:t>=0,316.45,8=14,5 L/s</a:t>
            </a:r>
            <a:r>
              <a:rPr kumimoji="0" lang="pt-B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</a:t>
            </a:r>
          </a:p>
          <a:p>
            <a:pPr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A curva de permanência pode ser construída, determinando-se Q para outras permanências</a:t>
            </a:r>
          </a:p>
          <a:p>
            <a:pPr eaLnBrk="0" fontAlgn="t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</a:t>
            </a:r>
          </a:p>
        </p:txBody>
      </p:sp>
    </p:spTree>
    <p:extLst>
      <p:ext uri="{BB962C8B-B14F-4D97-AF65-F5344CB8AC3E}">
        <p14:creationId xmlns:p14="http://schemas.microsoft.com/office/powerpoint/2010/main" val="21081538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O site:</a:t>
            </a:r>
          </a:p>
          <a:p>
            <a:r>
              <a:rPr lang="pt-BR" dirty="0">
                <a:hlinkClick r:id="rId2"/>
              </a:rPr>
              <a:t>http://</a:t>
            </a:r>
            <a:r>
              <a:rPr lang="pt-BR" dirty="0" smtClean="0">
                <a:hlinkClick r:id="rId2"/>
              </a:rPr>
              <a:t>143.107.108.83/cgi-bin/regnet.exe/calcgeo#r</a:t>
            </a:r>
            <a:r>
              <a:rPr lang="pt-BR" dirty="0" smtClean="0"/>
              <a:t> 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Apresenta a possibilidade de realização dessas  avaliações diretamente a partir das </a:t>
            </a:r>
            <a:r>
              <a:rPr lang="pt-BR" dirty="0" smtClean="0">
                <a:solidFill>
                  <a:srgbClr val="FF0000"/>
                </a:solidFill>
              </a:rPr>
              <a:t>coordenadas do posto </a:t>
            </a:r>
            <a:r>
              <a:rPr lang="pt-BR" dirty="0" smtClean="0"/>
              <a:t>e da </a:t>
            </a:r>
            <a:r>
              <a:rPr lang="pt-BR" dirty="0" smtClean="0">
                <a:solidFill>
                  <a:srgbClr val="FF0000"/>
                </a:solidFill>
              </a:rPr>
              <a:t>área de drenagem correspondente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2961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mag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5" name="AutoShape 5"/>
          <p:cNvSpPr>
            <a:spLocks noChangeArrowheads="1"/>
          </p:cNvSpPr>
          <p:nvPr/>
        </p:nvSpPr>
        <p:spPr bwMode="auto">
          <a:xfrm>
            <a:off x="11113" y="-19050"/>
            <a:ext cx="9144000" cy="228600"/>
          </a:xfrm>
          <a:prstGeom prst="flowChartProcess">
            <a:avLst/>
          </a:prstGeom>
          <a:gradFill rotWithShape="0">
            <a:gsLst>
              <a:gs pos="0">
                <a:schemeClr val="folHlink"/>
              </a:gs>
              <a:gs pos="50000">
                <a:srgbClr val="CCECFF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48486" name="AutoShape 6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flowChartProcess">
            <a:avLst/>
          </a:prstGeom>
          <a:gradFill rotWithShape="0">
            <a:gsLst>
              <a:gs pos="0">
                <a:schemeClr val="folHlink"/>
              </a:gs>
              <a:gs pos="50000">
                <a:srgbClr val="CCECFF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5125" name="Text Box 9"/>
          <p:cNvSpPr txBox="1">
            <a:spLocks noChangeArrowheads="1"/>
          </p:cNvSpPr>
          <p:nvPr/>
        </p:nvSpPr>
        <p:spPr bwMode="auto">
          <a:xfrm>
            <a:off x="755650" y="2005013"/>
            <a:ext cx="77041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pt-BR" altLang="pt-BR" sz="3000" dirty="0"/>
              <a:t>Definição: </a:t>
            </a:r>
          </a:p>
          <a:p>
            <a:pPr algn="just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pt-BR" altLang="pt-BR" sz="3000" dirty="0"/>
              <a:t>qualquer processo de </a:t>
            </a:r>
            <a:r>
              <a:rPr lang="pt-BR" altLang="pt-BR" sz="3000" dirty="0">
                <a:solidFill>
                  <a:srgbClr val="FF0000"/>
                </a:solidFill>
              </a:rPr>
              <a:t>transferência de informações</a:t>
            </a:r>
            <a:r>
              <a:rPr lang="pt-BR" altLang="pt-BR" sz="3000" dirty="0"/>
              <a:t> </a:t>
            </a:r>
            <a:r>
              <a:rPr lang="pt-BR" altLang="pt-BR" sz="3000" dirty="0">
                <a:solidFill>
                  <a:srgbClr val="FF0000"/>
                </a:solidFill>
              </a:rPr>
              <a:t>de locais que possuem dados para outros locais </a:t>
            </a:r>
            <a:r>
              <a:rPr lang="pt-BR" altLang="pt-BR" sz="3000" b="1" dirty="0">
                <a:solidFill>
                  <a:srgbClr val="FF0000"/>
                </a:solidFill>
              </a:rPr>
              <a:t>sem dados ou dados insuficientes </a:t>
            </a:r>
            <a:r>
              <a:rPr lang="pt-BR" altLang="pt-BR" sz="3000" dirty="0"/>
              <a:t>com base em comportamento hidrológico homogêneo.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pt-BR" altLang="pt-BR" sz="3000" dirty="0"/>
          </a:p>
        </p:txBody>
      </p:sp>
      <p:sp>
        <p:nvSpPr>
          <p:cNvPr id="5126" name="Retângulo 1"/>
          <p:cNvSpPr>
            <a:spLocks noChangeArrowheads="1"/>
          </p:cNvSpPr>
          <p:nvPr/>
        </p:nvSpPr>
        <p:spPr bwMode="auto">
          <a:xfrm>
            <a:off x="2717800" y="620713"/>
            <a:ext cx="3068638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pt-BR" altLang="pt-BR" b="1"/>
              <a:t>Regionalização: </a:t>
            </a:r>
          </a:p>
        </p:txBody>
      </p:sp>
    </p:spTree>
    <p:extLst>
      <p:ext uri="{BB962C8B-B14F-4D97-AF65-F5344CB8AC3E}">
        <p14:creationId xmlns:p14="http://schemas.microsoft.com/office/powerpoint/2010/main" val="216604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Fim!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3279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4" descr="mag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23"/>
          <p:cNvSpPr txBox="1">
            <a:spLocks noChangeArrowheads="1"/>
          </p:cNvSpPr>
          <p:nvPr/>
        </p:nvSpPr>
        <p:spPr bwMode="auto">
          <a:xfrm>
            <a:off x="1187450" y="1141413"/>
            <a:ext cx="6842125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3000" b="1"/>
              <a:t>Regiões que apresentam um comportamento homogêneo do sistema hídrico. Ex: A vazão pode ser estimada para toda esta região através de uma função que correlaciona esta vazão com as variáveis que a interfere diretamente.</a:t>
            </a:r>
            <a:r>
              <a:rPr lang="pt-BR" altLang="pt-BR" sz="3000"/>
              <a:t>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3000"/>
          </a:p>
        </p:txBody>
      </p:sp>
    </p:spTree>
    <p:extLst>
      <p:ext uri="{BB962C8B-B14F-4D97-AF65-F5344CB8AC3E}">
        <p14:creationId xmlns:p14="http://schemas.microsoft.com/office/powerpoint/2010/main" val="94361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0" descr="mag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115716" name="Rectangle 4"/>
          <p:cNvSpPr>
            <a:spLocks noChangeArrowheads="1"/>
          </p:cNvSpPr>
          <p:nvPr/>
        </p:nvSpPr>
        <p:spPr bwMode="auto">
          <a:xfrm>
            <a:off x="538163" y="2638425"/>
            <a:ext cx="2736850" cy="1871663"/>
          </a:xfrm>
          <a:prstGeom prst="rect">
            <a:avLst/>
          </a:prstGeom>
          <a:ln w="635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000"/>
              <a:t>Métodos de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000"/>
              <a:t>regionalização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000"/>
              <a:t>de vazões</a:t>
            </a:r>
            <a:endParaRPr lang="en-US" altLang="pt-BR" sz="3000"/>
          </a:p>
        </p:txBody>
      </p:sp>
      <p:sp useBgFill="1">
        <p:nvSpPr>
          <p:cNvPr id="115717" name="Rectangle 5"/>
          <p:cNvSpPr>
            <a:spLocks noChangeArrowheads="1"/>
          </p:cNvSpPr>
          <p:nvPr/>
        </p:nvSpPr>
        <p:spPr bwMode="auto">
          <a:xfrm>
            <a:off x="4932363" y="1268413"/>
            <a:ext cx="3600450" cy="1081087"/>
          </a:xfrm>
          <a:prstGeom prst="rect">
            <a:avLst/>
          </a:prstGeom>
          <a:ln w="635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000"/>
              <a:t>Tradicional</a:t>
            </a:r>
            <a:endParaRPr lang="en-US" altLang="pt-BR" sz="3000"/>
          </a:p>
        </p:txBody>
      </p:sp>
      <p:sp useBgFill="1">
        <p:nvSpPr>
          <p:cNvPr id="115718" name="Rectangle 6"/>
          <p:cNvSpPr>
            <a:spLocks noChangeArrowheads="1"/>
          </p:cNvSpPr>
          <p:nvPr/>
        </p:nvSpPr>
        <p:spPr bwMode="auto">
          <a:xfrm>
            <a:off x="4930775" y="2925763"/>
            <a:ext cx="3529013" cy="1150937"/>
          </a:xfrm>
          <a:prstGeom prst="rect">
            <a:avLst/>
          </a:prstGeom>
          <a:ln w="635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/>
              <a:t> </a:t>
            </a:r>
            <a:r>
              <a:rPr lang="pt-BR" altLang="pt-BR" sz="3000" dirty="0" smtClean="0"/>
              <a:t>Baseados </a:t>
            </a:r>
            <a:r>
              <a:rPr lang="pt-BR" altLang="pt-BR" sz="3000" dirty="0"/>
              <a:t>na Vazão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000" dirty="0"/>
              <a:t> Específica</a:t>
            </a:r>
            <a:endParaRPr lang="en-US" altLang="pt-BR" sz="3000" dirty="0"/>
          </a:p>
        </p:txBody>
      </p:sp>
      <p:sp>
        <p:nvSpPr>
          <p:cNvPr id="115743" name="AutoShape 31"/>
          <p:cNvSpPr>
            <a:spLocks noChangeArrowheads="1"/>
          </p:cNvSpPr>
          <p:nvPr/>
        </p:nvSpPr>
        <p:spPr bwMode="auto">
          <a:xfrm>
            <a:off x="0" y="-26988"/>
            <a:ext cx="9144000" cy="257176"/>
          </a:xfrm>
          <a:prstGeom prst="flowChartProcess">
            <a:avLst/>
          </a:prstGeom>
          <a:gradFill rotWithShape="0">
            <a:gsLst>
              <a:gs pos="0">
                <a:schemeClr val="folHlink"/>
              </a:gs>
              <a:gs pos="50000">
                <a:srgbClr val="CCECFF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15744" name="AutoShape 32"/>
          <p:cNvSpPr>
            <a:spLocks noChangeArrowheads="1"/>
          </p:cNvSpPr>
          <p:nvPr/>
        </p:nvSpPr>
        <p:spPr bwMode="auto">
          <a:xfrm>
            <a:off x="0" y="6623050"/>
            <a:ext cx="9124950" cy="234950"/>
          </a:xfrm>
          <a:prstGeom prst="flowChartProcess">
            <a:avLst/>
          </a:prstGeom>
          <a:gradFill rotWithShape="0">
            <a:gsLst>
              <a:gs pos="0">
                <a:schemeClr val="folHlink"/>
              </a:gs>
              <a:gs pos="50000">
                <a:srgbClr val="CCECFF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 useBgFill="1">
        <p:nvSpPr>
          <p:cNvPr id="115752" name="Rectangle 40"/>
          <p:cNvSpPr>
            <a:spLocks noChangeArrowheads="1"/>
          </p:cNvSpPr>
          <p:nvPr/>
        </p:nvSpPr>
        <p:spPr bwMode="auto">
          <a:xfrm>
            <a:off x="4932363" y="4510088"/>
            <a:ext cx="3455987" cy="1150937"/>
          </a:xfrm>
          <a:prstGeom prst="rect">
            <a:avLst/>
          </a:prstGeom>
          <a:ln w="635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/>
              <a:t> </a:t>
            </a:r>
            <a:r>
              <a:rPr lang="pt-BR" altLang="pt-BR" sz="3000"/>
              <a:t>Chaves et al. (2002)</a:t>
            </a:r>
            <a:endParaRPr lang="en-US" altLang="pt-BR" sz="3000"/>
          </a:p>
        </p:txBody>
      </p:sp>
      <p:cxnSp>
        <p:nvCxnSpPr>
          <p:cNvPr id="115755" name="AutoShape 43"/>
          <p:cNvCxnSpPr>
            <a:cxnSpLocks noChangeShapeType="1"/>
            <a:stCxn id="115716" idx="3"/>
            <a:endCxn id="115717" idx="1"/>
          </p:cNvCxnSpPr>
          <p:nvPr/>
        </p:nvCxnSpPr>
        <p:spPr bwMode="auto">
          <a:xfrm flipV="1">
            <a:off x="3306763" y="1809750"/>
            <a:ext cx="1593850" cy="17653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5759" name="AutoShape 47"/>
          <p:cNvCxnSpPr>
            <a:cxnSpLocks noChangeShapeType="1"/>
            <a:stCxn id="115716" idx="3"/>
            <a:endCxn id="115752" idx="1"/>
          </p:cNvCxnSpPr>
          <p:nvPr/>
        </p:nvCxnSpPr>
        <p:spPr bwMode="auto">
          <a:xfrm>
            <a:off x="3306763" y="3575050"/>
            <a:ext cx="1593850" cy="15113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5761" name="AutoShape 49"/>
          <p:cNvCxnSpPr>
            <a:cxnSpLocks noChangeShapeType="1"/>
            <a:stCxn id="115716" idx="3"/>
          </p:cNvCxnSpPr>
          <p:nvPr/>
        </p:nvCxnSpPr>
        <p:spPr bwMode="auto">
          <a:xfrm flipV="1">
            <a:off x="3306763" y="3573463"/>
            <a:ext cx="155257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2077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5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5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5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5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 animBg="1"/>
      <p:bldP spid="115717" grpId="0" animBg="1"/>
      <p:bldP spid="115718" grpId="0" animBg="1"/>
      <p:bldP spid="1157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1" descr="mag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14" name="AutoShape 10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flowChartProcess">
            <a:avLst/>
          </a:prstGeom>
          <a:gradFill rotWithShape="0">
            <a:gsLst>
              <a:gs pos="0">
                <a:schemeClr val="folHlink"/>
              </a:gs>
              <a:gs pos="50000">
                <a:srgbClr val="CCECFF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8196" name="Text Box 11"/>
          <p:cNvSpPr txBox="1">
            <a:spLocks noChangeArrowheads="1"/>
          </p:cNvSpPr>
          <p:nvPr/>
        </p:nvSpPr>
        <p:spPr bwMode="auto">
          <a:xfrm>
            <a:off x="125413" y="427038"/>
            <a:ext cx="830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4000" b="1">
                <a:cs typeface="Times New Roman" pitchFamily="18" charset="0"/>
              </a:rPr>
              <a:t>MÉTODO TRADICIONAL</a:t>
            </a:r>
            <a:endParaRPr lang="pt-BR" altLang="pt-BR" sz="4000"/>
          </a:p>
        </p:txBody>
      </p:sp>
      <p:sp>
        <p:nvSpPr>
          <p:cNvPr id="149516" name="AutoShape 12"/>
          <p:cNvSpPr>
            <a:spLocks noChangeArrowheads="1"/>
          </p:cNvSpPr>
          <p:nvPr/>
        </p:nvSpPr>
        <p:spPr bwMode="auto">
          <a:xfrm>
            <a:off x="0" y="176213"/>
            <a:ext cx="9144000" cy="228600"/>
          </a:xfrm>
          <a:prstGeom prst="flowChartProcess">
            <a:avLst/>
          </a:prstGeom>
          <a:gradFill rotWithShape="0">
            <a:gsLst>
              <a:gs pos="0">
                <a:schemeClr val="folHlink"/>
              </a:gs>
              <a:gs pos="50000">
                <a:srgbClr val="CCECFF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49517" name="Text Box 13"/>
          <p:cNvSpPr txBox="1">
            <a:spLocks noChangeArrowheads="1"/>
          </p:cNvSpPr>
          <p:nvPr/>
        </p:nvSpPr>
        <p:spPr bwMode="auto">
          <a:xfrm>
            <a:off x="755650" y="1700213"/>
            <a:ext cx="2232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800"/>
              <a:t>Consiste em:</a:t>
            </a:r>
          </a:p>
        </p:txBody>
      </p:sp>
      <p:sp>
        <p:nvSpPr>
          <p:cNvPr id="149518" name="Text Box 14"/>
          <p:cNvSpPr txBox="1">
            <a:spLocks noChangeArrowheads="1"/>
          </p:cNvSpPr>
          <p:nvPr/>
        </p:nvSpPr>
        <p:spPr bwMode="auto">
          <a:xfrm>
            <a:off x="611188" y="2565400"/>
            <a:ext cx="85328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altLang="pt-BR" sz="2800"/>
              <a:t>Identificar </a:t>
            </a:r>
            <a:r>
              <a:rPr lang="pt-BR" altLang="pt-BR" sz="2800">
                <a:solidFill>
                  <a:srgbClr val="FF0000"/>
                </a:solidFill>
              </a:rPr>
              <a:t>regiões hidrologicamente homogêneas</a:t>
            </a:r>
            <a:r>
              <a:rPr lang="pt-BR" altLang="pt-BR" sz="2800"/>
              <a:t>; e </a:t>
            </a:r>
          </a:p>
        </p:txBody>
      </p:sp>
      <p:sp>
        <p:nvSpPr>
          <p:cNvPr id="149519" name="Text Box 15"/>
          <p:cNvSpPr txBox="1">
            <a:spLocks noChangeArrowheads="1"/>
          </p:cNvSpPr>
          <p:nvPr/>
        </p:nvSpPr>
        <p:spPr bwMode="auto">
          <a:xfrm>
            <a:off x="611188" y="3644900"/>
            <a:ext cx="8353425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pt-BR" altLang="pt-BR" sz="2800"/>
              <a:t>Ajustar equações de regressão entre as vazões e as características físicas e climáticas das bacias de drenagem para cada região homogênea. </a:t>
            </a:r>
          </a:p>
        </p:txBody>
      </p:sp>
      <p:sp>
        <p:nvSpPr>
          <p:cNvPr id="149520" name="Oval 16"/>
          <p:cNvSpPr>
            <a:spLocks noChangeArrowheads="1"/>
          </p:cNvSpPr>
          <p:nvPr/>
        </p:nvSpPr>
        <p:spPr bwMode="auto">
          <a:xfrm>
            <a:off x="250825" y="2781300"/>
            <a:ext cx="215900" cy="144463"/>
          </a:xfrm>
          <a:prstGeom prst="ellipse">
            <a:avLst/>
          </a:prstGeom>
          <a:gradFill rotWithShape="0">
            <a:gsLst>
              <a:gs pos="0">
                <a:srgbClr val="5E6D76"/>
              </a:gs>
              <a:gs pos="50000">
                <a:srgbClr val="CCECFF"/>
              </a:gs>
              <a:gs pos="100000">
                <a:srgbClr val="5E6D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400"/>
          </a:p>
        </p:txBody>
      </p:sp>
      <p:sp>
        <p:nvSpPr>
          <p:cNvPr id="149521" name="Oval 17"/>
          <p:cNvSpPr>
            <a:spLocks noChangeArrowheads="1"/>
          </p:cNvSpPr>
          <p:nvPr/>
        </p:nvSpPr>
        <p:spPr bwMode="auto">
          <a:xfrm>
            <a:off x="250825" y="3963988"/>
            <a:ext cx="215900" cy="144462"/>
          </a:xfrm>
          <a:prstGeom prst="ellipse">
            <a:avLst/>
          </a:prstGeom>
          <a:gradFill rotWithShape="0">
            <a:gsLst>
              <a:gs pos="0">
                <a:srgbClr val="5E6D76"/>
              </a:gs>
              <a:gs pos="50000">
                <a:srgbClr val="CCECFF"/>
              </a:gs>
              <a:gs pos="100000">
                <a:srgbClr val="5E6D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400"/>
          </a:p>
        </p:txBody>
      </p:sp>
      <p:sp>
        <p:nvSpPr>
          <p:cNvPr id="149522" name="AutoShape 18"/>
          <p:cNvSpPr>
            <a:spLocks noChangeArrowheads="1"/>
          </p:cNvSpPr>
          <p:nvPr/>
        </p:nvSpPr>
        <p:spPr bwMode="auto">
          <a:xfrm>
            <a:off x="250825" y="1787525"/>
            <a:ext cx="431800" cy="360363"/>
          </a:xfrm>
          <a:prstGeom prst="rightArrow">
            <a:avLst>
              <a:gd name="adj1" fmla="val 50000"/>
              <a:gd name="adj2" fmla="val 29956"/>
            </a:avLst>
          </a:prstGeom>
          <a:gradFill rotWithShape="0">
            <a:gsLst>
              <a:gs pos="0">
                <a:srgbClr val="5E6D76"/>
              </a:gs>
              <a:gs pos="50000">
                <a:srgbClr val="CCECFF"/>
              </a:gs>
              <a:gs pos="100000">
                <a:srgbClr val="5E6D76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400"/>
          </a:p>
        </p:txBody>
      </p:sp>
      <p:sp>
        <p:nvSpPr>
          <p:cNvPr id="149523" name="Text Box 19"/>
          <p:cNvSpPr txBox="1">
            <a:spLocks noChangeArrowheads="1"/>
          </p:cNvSpPr>
          <p:nvPr/>
        </p:nvSpPr>
        <p:spPr bwMode="auto">
          <a:xfrm>
            <a:off x="611188" y="5616575"/>
            <a:ext cx="81359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pt-BR" sz="3000"/>
              <a:t>Q = </a:t>
            </a:r>
            <a:r>
              <a:rPr lang="en-US" altLang="pt-BR" sz="3000" i="1"/>
              <a:t>F</a:t>
            </a:r>
            <a:r>
              <a:rPr lang="en-US" altLang="pt-BR" sz="3000"/>
              <a:t>( </a:t>
            </a:r>
            <a:r>
              <a:rPr lang="en-US" altLang="pt-BR" sz="3000">
                <a:solidFill>
                  <a:srgbClr val="FF0000"/>
                </a:solidFill>
              </a:rPr>
              <a:t>características fisícas</a:t>
            </a:r>
            <a:r>
              <a:rPr lang="en-US" altLang="pt-BR" sz="3000"/>
              <a:t> ; </a:t>
            </a:r>
            <a:r>
              <a:rPr lang="en-US" altLang="pt-BR" sz="3000">
                <a:solidFill>
                  <a:srgbClr val="0000FF"/>
                </a:solidFill>
              </a:rPr>
              <a:t>precipitação</a:t>
            </a:r>
            <a:r>
              <a:rPr lang="en-US" altLang="pt-BR" sz="3000"/>
              <a:t> )</a:t>
            </a:r>
            <a:r>
              <a:rPr lang="pt-BR" altLang="pt-BR" sz="3000"/>
              <a:t> </a:t>
            </a:r>
          </a:p>
        </p:txBody>
      </p:sp>
      <p:sp useBgFill="1">
        <p:nvSpPr>
          <p:cNvPr id="149524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3141663"/>
            <a:ext cx="431800" cy="287337"/>
          </a:xfrm>
          <a:prstGeom prst="actionButtonForwardNex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400"/>
          </a:p>
        </p:txBody>
      </p:sp>
    </p:spTree>
    <p:extLst>
      <p:ext uri="{BB962C8B-B14F-4D97-AF65-F5344CB8AC3E}">
        <p14:creationId xmlns:p14="http://schemas.microsoft.com/office/powerpoint/2010/main" val="253728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9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9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9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9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9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7" grpId="0"/>
      <p:bldP spid="149518" grpId="0"/>
      <p:bldP spid="149519" grpId="0"/>
      <p:bldP spid="149520" grpId="0" animBg="1"/>
      <p:bldP spid="149521" grpId="0" animBg="1"/>
      <p:bldP spid="149522" grpId="0" animBg="1"/>
      <p:bldP spid="149523" grpId="0"/>
      <p:bldP spid="1495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1" descr="mag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4" name="AutoShape 2"/>
          <p:cNvSpPr>
            <a:spLocks noChangeArrowheads="1"/>
          </p:cNvSpPr>
          <p:nvPr/>
        </p:nvSpPr>
        <p:spPr bwMode="auto">
          <a:xfrm>
            <a:off x="0" y="-26988"/>
            <a:ext cx="9144000" cy="257176"/>
          </a:xfrm>
          <a:prstGeom prst="flowChartProcess">
            <a:avLst/>
          </a:prstGeom>
          <a:gradFill rotWithShape="0">
            <a:gsLst>
              <a:gs pos="0">
                <a:schemeClr val="folHlink"/>
              </a:gs>
              <a:gs pos="50000">
                <a:srgbClr val="CCECFF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51555" name="AutoShape 3"/>
          <p:cNvSpPr>
            <a:spLocks noChangeArrowheads="1"/>
          </p:cNvSpPr>
          <p:nvPr/>
        </p:nvSpPr>
        <p:spPr bwMode="auto">
          <a:xfrm>
            <a:off x="0" y="6623050"/>
            <a:ext cx="9124950" cy="234950"/>
          </a:xfrm>
          <a:prstGeom prst="flowChartProcess">
            <a:avLst/>
          </a:prstGeom>
          <a:gradFill rotWithShape="0">
            <a:gsLst>
              <a:gs pos="0">
                <a:schemeClr val="folHlink"/>
              </a:gs>
              <a:gs pos="50000">
                <a:srgbClr val="CCECFF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900113" y="620713"/>
            <a:ext cx="8064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400"/>
              <a:t>O trabalho de regionalização deve ser dividido em etapas que serão descritas na seqüência: </a:t>
            </a:r>
          </a:p>
        </p:txBody>
      </p: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755650" y="1773238"/>
            <a:ext cx="83169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400" b="1"/>
              <a:t>Seleção e análise dos dados básicos:</a:t>
            </a:r>
            <a:r>
              <a:rPr lang="pt-BR" altLang="pt-BR" sz="2400"/>
              <a:t> obter os dados das estações fluviométricas e pluviométricas situadas na área de estudo;</a:t>
            </a: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757238" y="2781300"/>
            <a:ext cx="8135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altLang="pt-BR" sz="2400" b="1"/>
              <a:t>Preenchimento de falhas e extensão das séries;</a:t>
            </a:r>
          </a:p>
        </p:txBody>
      </p:sp>
      <p:sp>
        <p:nvSpPr>
          <p:cNvPr id="151560" name="AutoShape 8"/>
          <p:cNvSpPr>
            <a:spLocks noChangeArrowheads="1"/>
          </p:cNvSpPr>
          <p:nvPr/>
        </p:nvSpPr>
        <p:spPr bwMode="auto">
          <a:xfrm>
            <a:off x="250825" y="692150"/>
            <a:ext cx="431800" cy="360363"/>
          </a:xfrm>
          <a:prstGeom prst="rightArrow">
            <a:avLst>
              <a:gd name="adj1" fmla="val 50000"/>
              <a:gd name="adj2" fmla="val 29956"/>
            </a:avLst>
          </a:prstGeom>
          <a:gradFill rotWithShape="0">
            <a:gsLst>
              <a:gs pos="0">
                <a:srgbClr val="5E6D76"/>
              </a:gs>
              <a:gs pos="50000">
                <a:srgbClr val="CCECFF"/>
              </a:gs>
              <a:gs pos="100000">
                <a:srgbClr val="5E6D76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400"/>
          </a:p>
        </p:txBody>
      </p:sp>
      <p:sp>
        <p:nvSpPr>
          <p:cNvPr id="151561" name="Oval 9"/>
          <p:cNvSpPr>
            <a:spLocks noChangeArrowheads="1"/>
          </p:cNvSpPr>
          <p:nvPr/>
        </p:nvSpPr>
        <p:spPr bwMode="auto">
          <a:xfrm>
            <a:off x="323850" y="1916113"/>
            <a:ext cx="215900" cy="144462"/>
          </a:xfrm>
          <a:prstGeom prst="ellipse">
            <a:avLst/>
          </a:prstGeom>
          <a:gradFill rotWithShape="0">
            <a:gsLst>
              <a:gs pos="0">
                <a:srgbClr val="5E6D76"/>
              </a:gs>
              <a:gs pos="50000">
                <a:srgbClr val="CCECFF"/>
              </a:gs>
              <a:gs pos="100000">
                <a:srgbClr val="5E6D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400"/>
          </a:p>
        </p:txBody>
      </p:sp>
      <p:sp>
        <p:nvSpPr>
          <p:cNvPr id="151562" name="Oval 10"/>
          <p:cNvSpPr>
            <a:spLocks noChangeArrowheads="1"/>
          </p:cNvSpPr>
          <p:nvPr/>
        </p:nvSpPr>
        <p:spPr bwMode="auto">
          <a:xfrm>
            <a:off x="323850" y="2925763"/>
            <a:ext cx="215900" cy="144462"/>
          </a:xfrm>
          <a:prstGeom prst="ellipse">
            <a:avLst/>
          </a:prstGeom>
          <a:gradFill rotWithShape="0">
            <a:gsLst>
              <a:gs pos="0">
                <a:srgbClr val="5E6D76"/>
              </a:gs>
              <a:gs pos="50000">
                <a:srgbClr val="CCECFF"/>
              </a:gs>
              <a:gs pos="100000">
                <a:srgbClr val="5E6D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400"/>
          </a:p>
        </p:txBody>
      </p:sp>
      <p:sp>
        <p:nvSpPr>
          <p:cNvPr id="151563" name="Oval 11"/>
          <p:cNvSpPr>
            <a:spLocks noChangeArrowheads="1"/>
          </p:cNvSpPr>
          <p:nvPr/>
        </p:nvSpPr>
        <p:spPr bwMode="auto">
          <a:xfrm>
            <a:off x="323850" y="3670300"/>
            <a:ext cx="215900" cy="144463"/>
          </a:xfrm>
          <a:prstGeom prst="ellipse">
            <a:avLst/>
          </a:prstGeom>
          <a:gradFill rotWithShape="0">
            <a:gsLst>
              <a:gs pos="0">
                <a:srgbClr val="5E6D76"/>
              </a:gs>
              <a:gs pos="50000">
                <a:srgbClr val="CCECFF"/>
              </a:gs>
              <a:gs pos="100000">
                <a:srgbClr val="5E6D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400"/>
          </a:p>
        </p:txBody>
      </p:sp>
      <p:sp>
        <p:nvSpPr>
          <p:cNvPr id="151564" name="Text Box 12"/>
          <p:cNvSpPr txBox="1">
            <a:spLocks noChangeArrowheads="1"/>
          </p:cNvSpPr>
          <p:nvPr/>
        </p:nvSpPr>
        <p:spPr bwMode="auto">
          <a:xfrm>
            <a:off x="671513" y="3500438"/>
            <a:ext cx="8437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400" b="1"/>
              <a:t>Obtenção das características físicas da bacia hidrográfica:</a:t>
            </a:r>
          </a:p>
        </p:txBody>
      </p:sp>
      <p:sp>
        <p:nvSpPr>
          <p:cNvPr id="151565" name="AutoShape 13"/>
          <p:cNvSpPr>
            <a:spLocks noChangeArrowheads="1"/>
          </p:cNvSpPr>
          <p:nvPr/>
        </p:nvSpPr>
        <p:spPr bwMode="auto">
          <a:xfrm>
            <a:off x="1552575" y="4200525"/>
            <a:ext cx="215900" cy="2159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5E6D76"/>
              </a:gs>
              <a:gs pos="50000">
                <a:srgbClr val="CCECFF"/>
              </a:gs>
              <a:gs pos="100000">
                <a:srgbClr val="5E6D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400"/>
          </a:p>
        </p:txBody>
      </p:sp>
      <p:sp>
        <p:nvSpPr>
          <p:cNvPr id="151566" name="Text Box 14"/>
          <p:cNvSpPr txBox="1">
            <a:spLocks noChangeArrowheads="1"/>
          </p:cNvSpPr>
          <p:nvPr/>
        </p:nvSpPr>
        <p:spPr bwMode="auto">
          <a:xfrm>
            <a:off x="1835150" y="4076700"/>
            <a:ext cx="70532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400"/>
              <a:t>As principais características físicas da bacia normalmente utilizadas na regionalização são as seguintes:</a:t>
            </a:r>
          </a:p>
        </p:txBody>
      </p:sp>
      <p:sp>
        <p:nvSpPr>
          <p:cNvPr id="151567" name="AutoShape 15"/>
          <p:cNvSpPr>
            <a:spLocks noChangeArrowheads="1"/>
          </p:cNvSpPr>
          <p:nvPr/>
        </p:nvSpPr>
        <p:spPr bwMode="auto">
          <a:xfrm>
            <a:off x="3922713" y="5254625"/>
            <a:ext cx="144462" cy="144463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5E6D76"/>
              </a:gs>
              <a:gs pos="50000">
                <a:srgbClr val="CCECFF"/>
              </a:gs>
              <a:gs pos="100000">
                <a:srgbClr val="5E6D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400"/>
          </a:p>
        </p:txBody>
      </p:sp>
      <p:sp>
        <p:nvSpPr>
          <p:cNvPr id="151568" name="AutoShape 16"/>
          <p:cNvSpPr>
            <a:spLocks noChangeArrowheads="1"/>
          </p:cNvSpPr>
          <p:nvPr/>
        </p:nvSpPr>
        <p:spPr bwMode="auto">
          <a:xfrm>
            <a:off x="3922713" y="5757863"/>
            <a:ext cx="144462" cy="1444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5E6D76"/>
              </a:gs>
              <a:gs pos="50000">
                <a:srgbClr val="CCECFF"/>
              </a:gs>
              <a:gs pos="100000">
                <a:srgbClr val="5E6D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400"/>
          </a:p>
        </p:txBody>
      </p:sp>
      <p:sp>
        <p:nvSpPr>
          <p:cNvPr id="151569" name="AutoShape 17"/>
          <p:cNvSpPr>
            <a:spLocks noChangeArrowheads="1"/>
          </p:cNvSpPr>
          <p:nvPr/>
        </p:nvSpPr>
        <p:spPr bwMode="auto">
          <a:xfrm>
            <a:off x="3922713" y="6261100"/>
            <a:ext cx="144462" cy="144463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5E6D76"/>
              </a:gs>
              <a:gs pos="50000">
                <a:srgbClr val="CCECFF"/>
              </a:gs>
              <a:gs pos="100000">
                <a:srgbClr val="5E6D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400"/>
          </a:p>
        </p:txBody>
      </p:sp>
      <p:sp>
        <p:nvSpPr>
          <p:cNvPr id="151570" name="Text Box 18"/>
          <p:cNvSpPr txBox="1">
            <a:spLocks noChangeArrowheads="1"/>
          </p:cNvSpPr>
          <p:nvPr/>
        </p:nvSpPr>
        <p:spPr bwMode="auto">
          <a:xfrm>
            <a:off x="4211638" y="5084763"/>
            <a:ext cx="2500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/>
              <a:t>Área de drenagem;</a:t>
            </a:r>
          </a:p>
        </p:txBody>
      </p:sp>
      <p:sp>
        <p:nvSpPr>
          <p:cNvPr id="151571" name="Text Box 19"/>
          <p:cNvSpPr txBox="1">
            <a:spLocks noChangeArrowheads="1"/>
          </p:cNvSpPr>
          <p:nvPr/>
        </p:nvSpPr>
        <p:spPr bwMode="auto">
          <a:xfrm>
            <a:off x="4211638" y="5589588"/>
            <a:ext cx="3849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/>
              <a:t>Declividade média da bacia; e</a:t>
            </a:r>
          </a:p>
        </p:txBody>
      </p:sp>
      <p:sp>
        <p:nvSpPr>
          <p:cNvPr id="151572" name="Text Box 20"/>
          <p:cNvSpPr txBox="1">
            <a:spLocks noChangeArrowheads="1"/>
          </p:cNvSpPr>
          <p:nvPr/>
        </p:nvSpPr>
        <p:spPr bwMode="auto">
          <a:xfrm>
            <a:off x="4211638" y="6092825"/>
            <a:ext cx="3186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/>
              <a:t>Densidade de drenagem.</a:t>
            </a:r>
          </a:p>
        </p:txBody>
      </p:sp>
    </p:spTree>
    <p:extLst>
      <p:ext uri="{BB962C8B-B14F-4D97-AF65-F5344CB8AC3E}">
        <p14:creationId xmlns:p14="http://schemas.microsoft.com/office/powerpoint/2010/main" val="232481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1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1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1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5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51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5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51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1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6" grpId="0"/>
      <p:bldP spid="151557" grpId="0"/>
      <p:bldP spid="151558" grpId="0"/>
      <p:bldP spid="151560" grpId="0" animBg="1"/>
      <p:bldP spid="151561" grpId="0" animBg="1"/>
      <p:bldP spid="151562" grpId="0" animBg="1"/>
      <p:bldP spid="151563" grpId="0" animBg="1"/>
      <p:bldP spid="151564" grpId="0"/>
      <p:bldP spid="151565" grpId="0" animBg="1"/>
      <p:bldP spid="151566" grpId="0"/>
      <p:bldP spid="151567" grpId="0" animBg="1"/>
      <p:bldP spid="151568" grpId="0" animBg="1"/>
      <p:bldP spid="151569" grpId="0" animBg="1"/>
      <p:bldP spid="151570" grpId="0"/>
      <p:bldP spid="151571" grpId="0"/>
      <p:bldP spid="1515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2" descr="mag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78" name="AutoShape 2"/>
          <p:cNvSpPr>
            <a:spLocks noChangeArrowheads="1"/>
          </p:cNvSpPr>
          <p:nvPr/>
        </p:nvSpPr>
        <p:spPr bwMode="auto">
          <a:xfrm>
            <a:off x="0" y="-26988"/>
            <a:ext cx="9144000" cy="257176"/>
          </a:xfrm>
          <a:prstGeom prst="flowChartProcess">
            <a:avLst/>
          </a:prstGeom>
          <a:gradFill rotWithShape="0">
            <a:gsLst>
              <a:gs pos="0">
                <a:schemeClr val="folHlink"/>
              </a:gs>
              <a:gs pos="50000">
                <a:srgbClr val="CCECFF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52579" name="AutoShape 3"/>
          <p:cNvSpPr>
            <a:spLocks noChangeArrowheads="1"/>
          </p:cNvSpPr>
          <p:nvPr/>
        </p:nvSpPr>
        <p:spPr bwMode="auto">
          <a:xfrm>
            <a:off x="0" y="6623050"/>
            <a:ext cx="9124950" cy="234950"/>
          </a:xfrm>
          <a:prstGeom prst="flowChartProcess">
            <a:avLst/>
          </a:prstGeom>
          <a:gradFill rotWithShape="0">
            <a:gsLst>
              <a:gs pos="0">
                <a:schemeClr val="folHlink"/>
              </a:gs>
              <a:gs pos="50000">
                <a:srgbClr val="CCECFF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52580" name="Text Box 4"/>
          <p:cNvSpPr txBox="1">
            <a:spLocks noChangeArrowheads="1"/>
          </p:cNvSpPr>
          <p:nvPr/>
        </p:nvSpPr>
        <p:spPr bwMode="auto">
          <a:xfrm>
            <a:off x="611188" y="5661025"/>
            <a:ext cx="85328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altLang="pt-BR" sz="2400" b="1" dirty="0"/>
              <a:t>Cálculo da precipitação média correspondente a área de drenagem de cada estação fluviométrica utilizada no estudo.</a:t>
            </a:r>
          </a:p>
        </p:txBody>
      </p:sp>
      <p:sp>
        <p:nvSpPr>
          <p:cNvPr id="152581" name="Oval 5"/>
          <p:cNvSpPr>
            <a:spLocks noChangeArrowheads="1"/>
          </p:cNvSpPr>
          <p:nvPr/>
        </p:nvSpPr>
        <p:spPr bwMode="auto">
          <a:xfrm>
            <a:off x="179388" y="574675"/>
            <a:ext cx="215900" cy="144463"/>
          </a:xfrm>
          <a:prstGeom prst="ellipse">
            <a:avLst/>
          </a:prstGeom>
          <a:gradFill rotWithShape="0">
            <a:gsLst>
              <a:gs pos="0">
                <a:srgbClr val="5E6D76"/>
              </a:gs>
              <a:gs pos="50000">
                <a:srgbClr val="CCECFF"/>
              </a:gs>
              <a:gs pos="100000">
                <a:srgbClr val="5E6D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400"/>
          </a:p>
        </p:txBody>
      </p:sp>
      <p:sp>
        <p:nvSpPr>
          <p:cNvPr id="152582" name="Text Box 6"/>
          <p:cNvSpPr txBox="1">
            <a:spLocks noChangeArrowheads="1"/>
          </p:cNvSpPr>
          <p:nvPr/>
        </p:nvSpPr>
        <p:spPr bwMode="auto">
          <a:xfrm>
            <a:off x="527050" y="404813"/>
            <a:ext cx="84375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400" b="1"/>
              <a:t>Obtenção das características de precipitação da bacia hidrográfica:</a:t>
            </a:r>
          </a:p>
        </p:txBody>
      </p:sp>
      <p:sp>
        <p:nvSpPr>
          <p:cNvPr id="152583" name="AutoShape 7"/>
          <p:cNvSpPr>
            <a:spLocks noChangeArrowheads="1"/>
          </p:cNvSpPr>
          <p:nvPr/>
        </p:nvSpPr>
        <p:spPr bwMode="auto">
          <a:xfrm>
            <a:off x="804863" y="1392238"/>
            <a:ext cx="238125" cy="2159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5E6D76"/>
              </a:gs>
              <a:gs pos="50000">
                <a:srgbClr val="CCECFF"/>
              </a:gs>
              <a:gs pos="100000">
                <a:srgbClr val="5E6D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400"/>
          </a:p>
        </p:txBody>
      </p:sp>
      <p:sp>
        <p:nvSpPr>
          <p:cNvPr id="152584" name="Text Box 8"/>
          <p:cNvSpPr txBox="1">
            <a:spLocks noChangeArrowheads="1"/>
          </p:cNvSpPr>
          <p:nvPr/>
        </p:nvSpPr>
        <p:spPr bwMode="auto">
          <a:xfrm>
            <a:off x="1116013" y="1268413"/>
            <a:ext cx="77771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400"/>
              <a:t>As principais características de precipitação normalmente utilizadas na regionalização são as seguintes:</a:t>
            </a:r>
          </a:p>
        </p:txBody>
      </p:sp>
      <p:sp>
        <p:nvSpPr>
          <p:cNvPr id="152585" name="AutoShape 9"/>
          <p:cNvSpPr>
            <a:spLocks noChangeArrowheads="1"/>
          </p:cNvSpPr>
          <p:nvPr/>
        </p:nvSpPr>
        <p:spPr bwMode="auto">
          <a:xfrm>
            <a:off x="1547813" y="2359025"/>
            <a:ext cx="158750" cy="144463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5E6D76"/>
              </a:gs>
              <a:gs pos="50000">
                <a:srgbClr val="CCECFF"/>
              </a:gs>
              <a:gs pos="100000">
                <a:srgbClr val="5E6D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400"/>
          </a:p>
        </p:txBody>
      </p:sp>
      <p:sp>
        <p:nvSpPr>
          <p:cNvPr id="152586" name="Text Box 10"/>
          <p:cNvSpPr txBox="1">
            <a:spLocks noChangeArrowheads="1"/>
          </p:cNvSpPr>
          <p:nvPr/>
        </p:nvSpPr>
        <p:spPr bwMode="auto">
          <a:xfrm>
            <a:off x="1866900" y="2179638"/>
            <a:ext cx="5037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/>
              <a:t>Precipitação do semestre mais chuvoso;</a:t>
            </a:r>
          </a:p>
        </p:txBody>
      </p:sp>
      <p:sp>
        <p:nvSpPr>
          <p:cNvPr id="152587" name="Text Box 11"/>
          <p:cNvSpPr txBox="1">
            <a:spLocks noChangeArrowheads="1"/>
          </p:cNvSpPr>
          <p:nvPr/>
        </p:nvSpPr>
        <p:spPr bwMode="auto">
          <a:xfrm>
            <a:off x="1866900" y="2755900"/>
            <a:ext cx="5053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/>
              <a:t>Precipitação do trimestre mais chuvoso;</a:t>
            </a:r>
          </a:p>
        </p:txBody>
      </p:sp>
      <p:sp>
        <p:nvSpPr>
          <p:cNvPr id="152588" name="Text Box 12"/>
          <p:cNvSpPr txBox="1">
            <a:spLocks noChangeArrowheads="1"/>
          </p:cNvSpPr>
          <p:nvPr/>
        </p:nvSpPr>
        <p:spPr bwMode="auto">
          <a:xfrm>
            <a:off x="1881188" y="3357563"/>
            <a:ext cx="4462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/>
              <a:t>Precipitação do mês mais chuvoso;</a:t>
            </a:r>
          </a:p>
        </p:txBody>
      </p:sp>
      <p:sp>
        <p:nvSpPr>
          <p:cNvPr id="152589" name="Text Box 13"/>
          <p:cNvSpPr txBox="1">
            <a:spLocks noChangeArrowheads="1"/>
          </p:cNvSpPr>
          <p:nvPr/>
        </p:nvSpPr>
        <p:spPr bwMode="auto">
          <a:xfrm>
            <a:off x="1897063" y="3933825"/>
            <a:ext cx="4330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/>
              <a:t>Precipitação diária máxima anual;</a:t>
            </a:r>
          </a:p>
        </p:txBody>
      </p:sp>
      <p:sp>
        <p:nvSpPr>
          <p:cNvPr id="152590" name="Text Box 14"/>
          <p:cNvSpPr txBox="1">
            <a:spLocks noChangeArrowheads="1"/>
          </p:cNvSpPr>
          <p:nvPr/>
        </p:nvSpPr>
        <p:spPr bwMode="auto">
          <a:xfrm>
            <a:off x="1885950" y="4508500"/>
            <a:ext cx="477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/>
              <a:t>Precipitação do semestre mais seco; e</a:t>
            </a:r>
          </a:p>
        </p:txBody>
      </p:sp>
      <p:sp>
        <p:nvSpPr>
          <p:cNvPr id="152591" name="Text Box 15"/>
          <p:cNvSpPr txBox="1">
            <a:spLocks noChangeArrowheads="1"/>
          </p:cNvSpPr>
          <p:nvPr/>
        </p:nvSpPr>
        <p:spPr bwMode="auto">
          <a:xfrm>
            <a:off x="1870075" y="5013325"/>
            <a:ext cx="4570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/>
              <a:t>Precipitação do trimestre mais seco.</a:t>
            </a:r>
          </a:p>
        </p:txBody>
      </p:sp>
      <p:sp>
        <p:nvSpPr>
          <p:cNvPr id="152592" name="AutoShape 16"/>
          <p:cNvSpPr>
            <a:spLocks noChangeArrowheads="1"/>
          </p:cNvSpPr>
          <p:nvPr/>
        </p:nvSpPr>
        <p:spPr bwMode="auto">
          <a:xfrm>
            <a:off x="1547813" y="2900363"/>
            <a:ext cx="158750" cy="1444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5E6D76"/>
              </a:gs>
              <a:gs pos="50000">
                <a:srgbClr val="CCECFF"/>
              </a:gs>
              <a:gs pos="100000">
                <a:srgbClr val="5E6D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400"/>
          </a:p>
        </p:txBody>
      </p:sp>
      <p:sp>
        <p:nvSpPr>
          <p:cNvPr id="152593" name="AutoShape 17"/>
          <p:cNvSpPr>
            <a:spLocks noChangeArrowheads="1"/>
          </p:cNvSpPr>
          <p:nvPr/>
        </p:nvSpPr>
        <p:spPr bwMode="auto">
          <a:xfrm>
            <a:off x="1547813" y="3527425"/>
            <a:ext cx="158750" cy="144463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5E6D76"/>
              </a:gs>
              <a:gs pos="50000">
                <a:srgbClr val="CCECFF"/>
              </a:gs>
              <a:gs pos="100000">
                <a:srgbClr val="5E6D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400"/>
          </a:p>
        </p:txBody>
      </p:sp>
      <p:sp>
        <p:nvSpPr>
          <p:cNvPr id="152594" name="AutoShape 18"/>
          <p:cNvSpPr>
            <a:spLocks noChangeArrowheads="1"/>
          </p:cNvSpPr>
          <p:nvPr/>
        </p:nvSpPr>
        <p:spPr bwMode="auto">
          <a:xfrm>
            <a:off x="1547813" y="4102100"/>
            <a:ext cx="158750" cy="144463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5E6D76"/>
              </a:gs>
              <a:gs pos="50000">
                <a:srgbClr val="CCECFF"/>
              </a:gs>
              <a:gs pos="100000">
                <a:srgbClr val="5E6D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400"/>
          </a:p>
        </p:txBody>
      </p:sp>
      <p:sp>
        <p:nvSpPr>
          <p:cNvPr id="152595" name="AutoShape 19"/>
          <p:cNvSpPr>
            <a:spLocks noChangeArrowheads="1"/>
          </p:cNvSpPr>
          <p:nvPr/>
        </p:nvSpPr>
        <p:spPr bwMode="auto">
          <a:xfrm>
            <a:off x="1547813" y="4676775"/>
            <a:ext cx="158750" cy="144463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5E6D76"/>
              </a:gs>
              <a:gs pos="50000">
                <a:srgbClr val="CCECFF"/>
              </a:gs>
              <a:gs pos="100000">
                <a:srgbClr val="5E6D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400"/>
          </a:p>
        </p:txBody>
      </p:sp>
      <p:sp>
        <p:nvSpPr>
          <p:cNvPr id="152596" name="AutoShape 20"/>
          <p:cNvSpPr>
            <a:spLocks noChangeArrowheads="1"/>
          </p:cNvSpPr>
          <p:nvPr/>
        </p:nvSpPr>
        <p:spPr bwMode="auto">
          <a:xfrm>
            <a:off x="1547813" y="5183188"/>
            <a:ext cx="158750" cy="1444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5E6D76"/>
              </a:gs>
              <a:gs pos="50000">
                <a:srgbClr val="CCECFF"/>
              </a:gs>
              <a:gs pos="100000">
                <a:srgbClr val="5E6D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400"/>
          </a:p>
        </p:txBody>
      </p:sp>
      <p:sp>
        <p:nvSpPr>
          <p:cNvPr id="152597" name="Oval 21"/>
          <p:cNvSpPr>
            <a:spLocks noChangeArrowheads="1"/>
          </p:cNvSpPr>
          <p:nvPr/>
        </p:nvSpPr>
        <p:spPr bwMode="auto">
          <a:xfrm>
            <a:off x="323850" y="5805488"/>
            <a:ext cx="215900" cy="144462"/>
          </a:xfrm>
          <a:prstGeom prst="ellipse">
            <a:avLst/>
          </a:prstGeom>
          <a:gradFill rotWithShape="0">
            <a:gsLst>
              <a:gs pos="0">
                <a:srgbClr val="5E6D76"/>
              </a:gs>
              <a:gs pos="50000">
                <a:srgbClr val="CCECFF"/>
              </a:gs>
              <a:gs pos="100000">
                <a:srgbClr val="5E6D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400"/>
          </a:p>
        </p:txBody>
      </p:sp>
    </p:spTree>
    <p:extLst>
      <p:ext uri="{BB962C8B-B14F-4D97-AF65-F5344CB8AC3E}">
        <p14:creationId xmlns:p14="http://schemas.microsoft.com/office/powerpoint/2010/main" val="173107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2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2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2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2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2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52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2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2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52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52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52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52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0" grpId="0"/>
      <p:bldP spid="152581" grpId="0" animBg="1"/>
      <p:bldP spid="152582" grpId="0"/>
      <p:bldP spid="152583" grpId="0" animBg="1"/>
      <p:bldP spid="152584" grpId="0"/>
      <p:bldP spid="152585" grpId="0" animBg="1"/>
      <p:bldP spid="152586" grpId="0"/>
      <p:bldP spid="152587" grpId="0"/>
      <p:bldP spid="152588" grpId="0"/>
      <p:bldP spid="152589" grpId="0"/>
      <p:bldP spid="152590" grpId="0"/>
      <p:bldP spid="152591" grpId="0"/>
      <p:bldP spid="152592" grpId="0" animBg="1"/>
      <p:bldP spid="152593" grpId="0" animBg="1"/>
      <p:bldP spid="152594" grpId="0" animBg="1"/>
      <p:bldP spid="152595" grpId="0" animBg="1"/>
      <p:bldP spid="152596" grpId="0" animBg="1"/>
      <p:bldP spid="152597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1490</Words>
  <Application>Microsoft Office PowerPoint</Application>
  <PresentationFormat>Apresentação na tela (4:3)</PresentationFormat>
  <Paragraphs>188</Paragraphs>
  <Slides>40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40</vt:i4>
      </vt:variant>
    </vt:vector>
  </HeadingPairs>
  <TitlesOfParts>
    <vt:vector size="43" baseType="lpstr">
      <vt:lpstr>Tema do Office</vt:lpstr>
      <vt:lpstr>Equation</vt:lpstr>
      <vt:lpstr>Equação</vt:lpstr>
      <vt:lpstr>Regionalização de Vazões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Exemplo:  Regionalização Estado de São Paulo - DAEE</vt:lpstr>
      <vt:lpstr>No caso do estado de São Paulo Lotufo(EESC,1973)</vt:lpstr>
      <vt:lpstr>Regiões hidrológicas semelhantes</vt:lpstr>
      <vt:lpstr>VAZÃO MÉDIA DE LONGO PERÍODO </vt:lpstr>
      <vt:lpstr>Apresentação do PowerPoint</vt:lpstr>
      <vt:lpstr>Apresentação do PowerPoint</vt:lpstr>
      <vt:lpstr>Vazão mínima anual de duração d (meses) e período de retorno T anos (Qd,T)</vt:lpstr>
      <vt:lpstr>Apresentação do PowerPoint</vt:lpstr>
      <vt:lpstr>Vazões mínimas anuais de sete dias consecutivos (Q7,10)</vt:lpstr>
      <vt:lpstr>Tabela 2. Regiões hidrológicas semelhantes quanto ao parâmetro C</vt:lpstr>
      <vt:lpstr>Volume de regularização intra-anual</vt:lpstr>
      <vt:lpstr>Volume de regularização</vt:lpstr>
      <vt:lpstr>Apresentação do PowerPoint</vt:lpstr>
      <vt:lpstr>Curvas de permanência</vt:lpstr>
      <vt:lpstr>Curva de permanência</vt:lpstr>
      <vt:lpstr>Apresentação do PowerPoint</vt:lpstr>
      <vt:lpstr>EXEMPLO DE APLICAÇÃO DA METODOLOGIA 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user1</dc:creator>
  <cp:lastModifiedBy>user1</cp:lastModifiedBy>
  <cp:revision>72</cp:revision>
  <dcterms:created xsi:type="dcterms:W3CDTF">2012-11-05T10:24:48Z</dcterms:created>
  <dcterms:modified xsi:type="dcterms:W3CDTF">2016-10-25T12:56:03Z</dcterms:modified>
</cp:coreProperties>
</file>