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23.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7"/>
  </p:notesMasterIdLst>
  <p:sldIdLst>
    <p:sldId id="259" r:id="rId3"/>
    <p:sldId id="295" r:id="rId4"/>
    <p:sldId id="296" r:id="rId5"/>
    <p:sldId id="278" r:id="rId6"/>
    <p:sldId id="261" r:id="rId7"/>
    <p:sldId id="365" r:id="rId8"/>
    <p:sldId id="360" r:id="rId9"/>
    <p:sldId id="361" r:id="rId10"/>
    <p:sldId id="362" r:id="rId11"/>
    <p:sldId id="363" r:id="rId12"/>
    <p:sldId id="364" r:id="rId13"/>
    <p:sldId id="366" r:id="rId14"/>
    <p:sldId id="367" r:id="rId15"/>
    <p:sldId id="368" r:id="rId16"/>
    <p:sldId id="369" r:id="rId17"/>
    <p:sldId id="370" r:id="rId18"/>
    <p:sldId id="371" r:id="rId19"/>
    <p:sldId id="308" r:id="rId20"/>
    <p:sldId id="273" r:id="rId21"/>
    <p:sldId id="274" r:id="rId22"/>
    <p:sldId id="275" r:id="rId23"/>
    <p:sldId id="304" r:id="rId24"/>
    <p:sldId id="305" r:id="rId25"/>
    <p:sldId id="306" r:id="rId26"/>
    <p:sldId id="307" r:id="rId27"/>
    <p:sldId id="276" r:id="rId28"/>
    <p:sldId id="277" r:id="rId29"/>
    <p:sldId id="263" r:id="rId30"/>
    <p:sldId id="264" r:id="rId31"/>
    <p:sldId id="265" r:id="rId32"/>
    <p:sldId id="266" r:id="rId33"/>
    <p:sldId id="262" r:id="rId34"/>
    <p:sldId id="281" r:id="rId35"/>
    <p:sldId id="282" r:id="rId36"/>
    <p:sldId id="298" r:id="rId37"/>
    <p:sldId id="283" r:id="rId38"/>
    <p:sldId id="284" r:id="rId39"/>
    <p:sldId id="268" r:id="rId40"/>
    <p:sldId id="340" r:id="rId41"/>
    <p:sldId id="312" r:id="rId42"/>
    <p:sldId id="313" r:id="rId43"/>
    <p:sldId id="314" r:id="rId44"/>
    <p:sldId id="315" r:id="rId45"/>
    <p:sldId id="316" r:id="rId46"/>
    <p:sldId id="317" r:id="rId47"/>
    <p:sldId id="318" r:id="rId48"/>
    <p:sldId id="321" r:id="rId49"/>
    <p:sldId id="322" r:id="rId50"/>
    <p:sldId id="343" r:id="rId51"/>
    <p:sldId id="344" r:id="rId52"/>
    <p:sldId id="345" r:id="rId53"/>
    <p:sldId id="346" r:id="rId54"/>
    <p:sldId id="347" r:id="rId55"/>
    <p:sldId id="348" r:id="rId56"/>
    <p:sldId id="349" r:id="rId57"/>
    <p:sldId id="350" r:id="rId58"/>
    <p:sldId id="351" r:id="rId59"/>
    <p:sldId id="352" r:id="rId60"/>
    <p:sldId id="353" r:id="rId61"/>
    <p:sldId id="354" r:id="rId62"/>
    <p:sldId id="355" r:id="rId63"/>
    <p:sldId id="356" r:id="rId64"/>
    <p:sldId id="357" r:id="rId65"/>
    <p:sldId id="358" r:id="rId66"/>
    <p:sldId id="359" r:id="rId67"/>
    <p:sldId id="279" r:id="rId68"/>
    <p:sldId id="280" r:id="rId69"/>
    <p:sldId id="285" r:id="rId70"/>
    <p:sldId id="286" r:id="rId71"/>
    <p:sldId id="287" r:id="rId72"/>
    <p:sldId id="288" r:id="rId73"/>
    <p:sldId id="299" r:id="rId74"/>
    <p:sldId id="300" r:id="rId75"/>
    <p:sldId id="301" r:id="rId76"/>
    <p:sldId id="302" r:id="rId77"/>
    <p:sldId id="303" r:id="rId78"/>
    <p:sldId id="269" r:id="rId79"/>
    <p:sldId id="289" r:id="rId80"/>
    <p:sldId id="290" r:id="rId81"/>
    <p:sldId id="291" r:id="rId82"/>
    <p:sldId id="292" r:id="rId83"/>
    <p:sldId id="293" r:id="rId84"/>
    <p:sldId id="294" r:id="rId85"/>
    <p:sldId id="311" r:id="rId86"/>
  </p:sldIdLst>
  <p:sldSz cx="9144000" cy="6858000" type="screen4x3"/>
  <p:notesSz cx="6858000" cy="9144000"/>
  <p:defaultTextStyle>
    <a:defPPr>
      <a:defRPr lang="pt-BR"/>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FF"/>
    <a:srgbClr val="0099FF"/>
    <a:srgbClr val="FFFF00"/>
    <a:srgbClr val="00FFFF"/>
    <a:srgbClr val="339933"/>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Estilo Médio 4 - Ênfas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46F890A9-2807-4EBB-B81D-B2AA78EC7F39}" styleName="Estilo Escuro 2 - Ênfase 5/Ênfas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33" autoAdjust="0"/>
    <p:restoredTop sz="94660"/>
  </p:normalViewPr>
  <p:slideViewPr>
    <p:cSldViewPr>
      <p:cViewPr varScale="1">
        <p:scale>
          <a:sx n="63" d="100"/>
          <a:sy n="63" d="100"/>
        </p:scale>
        <p:origin x="184" y="116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11478"/>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notesMaster" Target="notesMasters/notesMaster1.xml"/><Relationship Id="rId88" Type="http://schemas.openxmlformats.org/officeDocument/2006/relationships/presProps" Target="presProps.xml"/><Relationship Id="rId89"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pt-BR"/>
          </a:p>
        </p:txBody>
      </p:sp>
      <p:sp>
        <p:nvSpPr>
          <p:cNvPr id="11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pt-BR"/>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11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pt-BR"/>
          </a:p>
        </p:txBody>
      </p:sp>
      <p:sp>
        <p:nvSpPr>
          <p:cNvPr id="11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C95C2F0-05CD-48FD-8FE9-EA79FBF12896}" type="slidenum">
              <a:rPr lang="pt-BR"/>
              <a:pPr>
                <a:defRPr/>
              </a:pPr>
              <a:t>‹n.º›</a:t>
            </a:fld>
            <a:endParaRPr lang="pt-BR"/>
          </a:p>
        </p:txBody>
      </p:sp>
    </p:spTree>
    <p:extLst>
      <p:ext uri="{BB962C8B-B14F-4D97-AF65-F5344CB8AC3E}">
        <p14:creationId xmlns:p14="http://schemas.microsoft.com/office/powerpoint/2010/main" val="20636594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2375DB-2063-40C6-B42F-22961C0548BB}" type="slidenum">
              <a:rPr lang="pt-BR" altLang="en-US"/>
              <a:pPr>
                <a:spcBef>
                  <a:spcPct val="0"/>
                </a:spcBef>
              </a:pPr>
              <a:t>2</a:t>
            </a:fld>
            <a:endParaRPr lang="pt-BR" altLang="en-US"/>
          </a:p>
        </p:txBody>
      </p:sp>
      <p:sp>
        <p:nvSpPr>
          <p:cNvPr id="6147" name="Rectangle 2"/>
          <p:cNvSpPr>
            <a:spLocks noGrp="1" noRot="1" noChangeAspect="1" noChangeArrowheads="1" noTextEdit="1"/>
          </p:cNvSpPr>
          <p:nvPr>
            <p:ph type="sldImg"/>
          </p:nvPr>
        </p:nvSpPr>
        <p:spPr>
          <a:solidFill>
            <a:srgbClr val="FFFFFF"/>
          </a:solidFill>
          <a:ln/>
        </p:spPr>
      </p:sp>
      <p:sp>
        <p:nvSpPr>
          <p:cNvPr id="6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3763821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F942E5-A486-4FE5-AE10-B9489BBF9310}" type="slidenum">
              <a:rPr lang="pt-BR" altLang="en-US"/>
              <a:pPr>
                <a:spcBef>
                  <a:spcPct val="0"/>
                </a:spcBef>
              </a:pPr>
              <a:t>31</a:t>
            </a:fld>
            <a:endParaRPr lang="pt-BR" altLang="en-US"/>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3866887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4EC6400-E6C6-43A2-803C-4A098741CB61}" type="slidenum">
              <a:rPr lang="pt-BR" altLang="en-US"/>
              <a:pPr>
                <a:spcBef>
                  <a:spcPct val="0"/>
                </a:spcBef>
              </a:pPr>
              <a:t>39</a:t>
            </a:fld>
            <a:endParaRPr lang="pt-BR" altLang="en-US"/>
          </a:p>
        </p:txBody>
      </p:sp>
      <p:sp>
        <p:nvSpPr>
          <p:cNvPr id="51203" name="Rectangle 2"/>
          <p:cNvSpPr>
            <a:spLocks noGrp="1" noRot="1" noChangeAspect="1" noChangeArrowheads="1" noTextEdit="1"/>
          </p:cNvSpPr>
          <p:nvPr>
            <p:ph type="sldImg"/>
          </p:nvPr>
        </p:nvSpPr>
        <p:spPr>
          <a:xfrm>
            <a:off x="1292225" y="793750"/>
            <a:ext cx="4273550" cy="3205163"/>
          </a:xfrm>
          <a:solidFill>
            <a:srgbClr val="FFFFFF"/>
          </a:solidFill>
          <a:ln/>
        </p:spPr>
      </p:sp>
      <p:sp>
        <p:nvSpPr>
          <p:cNvPr id="51204" name="Rectangle 3"/>
          <p:cNvSpPr>
            <a:spLocks noGrp="1" noChangeArrowheads="1"/>
          </p:cNvSpPr>
          <p:nvPr>
            <p:ph type="body" idx="1"/>
          </p:nvPr>
        </p:nvSpPr>
        <p:spPr>
          <a:xfrm>
            <a:off x="914400" y="4357688"/>
            <a:ext cx="5029200" cy="4133850"/>
          </a:xfrm>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997479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78F1FF-A34A-4AA6-B596-1551BDC46C79}" type="slidenum">
              <a:rPr lang="pt-BR" altLang="en-US"/>
              <a:pPr>
                <a:spcBef>
                  <a:spcPct val="0"/>
                </a:spcBef>
              </a:pPr>
              <a:t>40</a:t>
            </a:fld>
            <a:endParaRPr lang="pt-BR" altLang="en-US"/>
          </a:p>
        </p:txBody>
      </p:sp>
      <p:sp>
        <p:nvSpPr>
          <p:cNvPr id="53251" name="Rectangle 2"/>
          <p:cNvSpPr>
            <a:spLocks noGrp="1" noRot="1" noChangeAspect="1" noChangeArrowheads="1" noTextEdit="1"/>
          </p:cNvSpPr>
          <p:nvPr>
            <p:ph type="sldImg"/>
          </p:nvPr>
        </p:nvSpPr>
        <p:spPr>
          <a:solidFill>
            <a:srgbClr val="FFFFFF"/>
          </a:solidFill>
          <a:ln/>
        </p:spPr>
      </p:sp>
    </p:spTree>
    <p:extLst>
      <p:ext uri="{BB962C8B-B14F-4D97-AF65-F5344CB8AC3E}">
        <p14:creationId xmlns:p14="http://schemas.microsoft.com/office/powerpoint/2010/main" val="2767161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E52C2DE-79F8-47E8-95DA-009D94672EF6}" type="slidenum">
              <a:rPr lang="pt-BR" altLang="en-US"/>
              <a:pPr>
                <a:spcBef>
                  <a:spcPct val="0"/>
                </a:spcBef>
              </a:pPr>
              <a:t>41</a:t>
            </a:fld>
            <a:endParaRPr lang="pt-BR" altLang="en-US"/>
          </a:p>
        </p:txBody>
      </p:sp>
      <p:sp>
        <p:nvSpPr>
          <p:cNvPr id="55299" name="Rectangle 2"/>
          <p:cNvSpPr>
            <a:spLocks noGrp="1" noRot="1" noChangeAspect="1" noChangeArrowheads="1" noTextEdit="1"/>
          </p:cNvSpPr>
          <p:nvPr>
            <p:ph type="sldImg"/>
          </p:nvPr>
        </p:nvSpPr>
        <p:spPr>
          <a:solidFill>
            <a:srgbClr val="FFFFFF"/>
          </a:solidFill>
          <a:ln/>
        </p:spPr>
      </p:sp>
    </p:spTree>
    <p:extLst>
      <p:ext uri="{BB962C8B-B14F-4D97-AF65-F5344CB8AC3E}">
        <p14:creationId xmlns:p14="http://schemas.microsoft.com/office/powerpoint/2010/main" val="3160356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11E58D8-ACDD-43BB-A073-4F58CD745D3A}" type="slidenum">
              <a:rPr lang="pt-BR" altLang="en-US"/>
              <a:pPr>
                <a:spcBef>
                  <a:spcPct val="0"/>
                </a:spcBef>
              </a:pPr>
              <a:t>42</a:t>
            </a:fld>
            <a:endParaRPr lang="pt-BR" altLang="en-US"/>
          </a:p>
        </p:txBody>
      </p:sp>
      <p:sp>
        <p:nvSpPr>
          <p:cNvPr id="57347" name="Rectangle 2"/>
          <p:cNvSpPr>
            <a:spLocks noGrp="1" noRot="1" noChangeAspect="1" noChangeArrowheads="1" noTextEdit="1"/>
          </p:cNvSpPr>
          <p:nvPr>
            <p:ph type="sldImg"/>
          </p:nvPr>
        </p:nvSpPr>
        <p:spPr>
          <a:solidFill>
            <a:srgbClr val="FFFFFF"/>
          </a:solidFill>
          <a:ln/>
        </p:spPr>
      </p:sp>
    </p:spTree>
    <p:extLst>
      <p:ext uri="{BB962C8B-B14F-4D97-AF65-F5344CB8AC3E}">
        <p14:creationId xmlns:p14="http://schemas.microsoft.com/office/powerpoint/2010/main" val="1700060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4B0832-7978-46FE-8153-D56414A4A358}" type="slidenum">
              <a:rPr lang="pt-BR" altLang="en-US"/>
              <a:pPr>
                <a:spcBef>
                  <a:spcPct val="0"/>
                </a:spcBef>
              </a:pPr>
              <a:t>43</a:t>
            </a:fld>
            <a:endParaRPr lang="pt-BR" altLang="en-US"/>
          </a:p>
        </p:txBody>
      </p:sp>
      <p:sp>
        <p:nvSpPr>
          <p:cNvPr id="59395" name="Rectangle 2"/>
          <p:cNvSpPr>
            <a:spLocks noGrp="1" noRot="1" noChangeAspect="1" noChangeArrowheads="1" noTextEdit="1"/>
          </p:cNvSpPr>
          <p:nvPr>
            <p:ph type="sldImg"/>
          </p:nvPr>
        </p:nvSpPr>
        <p:spPr>
          <a:solidFill>
            <a:srgbClr val="FFFFFF"/>
          </a:solidFill>
          <a:ln/>
        </p:spPr>
      </p:sp>
    </p:spTree>
    <p:extLst>
      <p:ext uri="{BB962C8B-B14F-4D97-AF65-F5344CB8AC3E}">
        <p14:creationId xmlns:p14="http://schemas.microsoft.com/office/powerpoint/2010/main" val="2339462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22EA2F-8DCB-4E52-9D8A-93B269B0488C}" type="slidenum">
              <a:rPr lang="pt-BR" altLang="en-US"/>
              <a:pPr>
                <a:spcBef>
                  <a:spcPct val="0"/>
                </a:spcBef>
              </a:pPr>
              <a:t>44</a:t>
            </a:fld>
            <a:endParaRPr lang="pt-BR" altLang="en-US"/>
          </a:p>
        </p:txBody>
      </p:sp>
      <p:sp>
        <p:nvSpPr>
          <p:cNvPr id="61443" name="Rectangle 2"/>
          <p:cNvSpPr>
            <a:spLocks noGrp="1" noRot="1" noChangeAspect="1" noChangeArrowheads="1" noTextEdit="1"/>
          </p:cNvSpPr>
          <p:nvPr>
            <p:ph type="sldImg"/>
          </p:nvPr>
        </p:nvSpPr>
        <p:spPr>
          <a:solidFill>
            <a:srgbClr val="FFFFFF"/>
          </a:solidFill>
          <a:ln/>
        </p:spPr>
      </p:sp>
    </p:spTree>
    <p:extLst>
      <p:ext uri="{BB962C8B-B14F-4D97-AF65-F5344CB8AC3E}">
        <p14:creationId xmlns:p14="http://schemas.microsoft.com/office/powerpoint/2010/main" val="946602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463A9E2-BA4A-426C-9EC5-C0ECB12D2D9B}" type="slidenum">
              <a:rPr lang="pt-BR" altLang="en-US"/>
              <a:pPr>
                <a:spcBef>
                  <a:spcPct val="0"/>
                </a:spcBef>
              </a:pPr>
              <a:t>45</a:t>
            </a:fld>
            <a:endParaRPr lang="pt-BR" altLang="en-US"/>
          </a:p>
        </p:txBody>
      </p:sp>
      <p:sp>
        <p:nvSpPr>
          <p:cNvPr id="63491" name="Rectangle 2"/>
          <p:cNvSpPr>
            <a:spLocks noGrp="1" noRot="1" noChangeAspect="1" noChangeArrowheads="1" noTextEdit="1"/>
          </p:cNvSpPr>
          <p:nvPr>
            <p:ph type="sldImg"/>
          </p:nvPr>
        </p:nvSpPr>
        <p:spPr>
          <a:solidFill>
            <a:srgbClr val="FFFFFF"/>
          </a:solidFill>
          <a:ln/>
        </p:spPr>
      </p:sp>
      <p:sp>
        <p:nvSpPr>
          <p:cNvPr id="634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2282188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2F05BE-7EC3-469D-9738-9DB2D4A3188D}" type="slidenum">
              <a:rPr lang="pt-BR" altLang="en-US"/>
              <a:pPr>
                <a:spcBef>
                  <a:spcPct val="0"/>
                </a:spcBef>
              </a:pPr>
              <a:t>46</a:t>
            </a:fld>
            <a:endParaRPr lang="pt-BR" altLang="en-US"/>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2533004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FE5B41-3040-4D4E-A944-DF46A33FA2F9}" type="slidenum">
              <a:rPr lang="pt-BR" altLang="en-US"/>
              <a:pPr>
                <a:spcBef>
                  <a:spcPct val="0"/>
                </a:spcBef>
              </a:pPr>
              <a:t>47</a:t>
            </a:fld>
            <a:endParaRPr lang="pt-BR" altLang="en-US"/>
          </a:p>
        </p:txBody>
      </p:sp>
      <p:sp>
        <p:nvSpPr>
          <p:cNvPr id="67587" name="Rectangle 2"/>
          <p:cNvSpPr>
            <a:spLocks noGrp="1" noRot="1" noChangeAspect="1" noChangeArrowheads="1" noTextEdit="1"/>
          </p:cNvSpPr>
          <p:nvPr>
            <p:ph type="sldImg"/>
          </p:nvPr>
        </p:nvSpPr>
        <p:spPr>
          <a:solidFill>
            <a:srgbClr val="FFFFFF"/>
          </a:solidFill>
          <a:ln/>
        </p:spPr>
      </p:sp>
      <p:sp>
        <p:nvSpPr>
          <p:cNvPr id="675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1133312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E50FCC-940A-47BC-B5E3-80FF3F789D10}" type="slidenum">
              <a:rPr lang="pt-BR" altLang="en-US"/>
              <a:pPr>
                <a:spcBef>
                  <a:spcPct val="0"/>
                </a:spcBef>
              </a:pPr>
              <a:t>3</a:t>
            </a:fld>
            <a:endParaRPr lang="pt-BR" altLang="en-US"/>
          </a:p>
        </p:txBody>
      </p:sp>
      <p:sp>
        <p:nvSpPr>
          <p:cNvPr id="8195" name="Rectangle 2"/>
          <p:cNvSpPr>
            <a:spLocks noGrp="1" noRot="1" noChangeAspect="1" noChangeArrowheads="1" noTextEdit="1"/>
          </p:cNvSpPr>
          <p:nvPr>
            <p:ph type="sldImg"/>
          </p:nvPr>
        </p:nvSpPr>
        <p:spPr>
          <a:solidFill>
            <a:srgbClr val="FFFFFF"/>
          </a:solidFill>
          <a:ln/>
        </p:spPr>
      </p:sp>
      <p:sp>
        <p:nvSpPr>
          <p:cNvPr id="8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70284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279685-1352-4A3D-A992-A338F7834F17}" type="slidenum">
              <a:rPr lang="pt-BR" altLang="en-US"/>
              <a:pPr>
                <a:spcBef>
                  <a:spcPct val="0"/>
                </a:spcBef>
              </a:pPr>
              <a:t>48</a:t>
            </a:fld>
            <a:endParaRPr lang="pt-BR" altLang="en-US"/>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3872669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EF2643-2B4A-4CBE-A784-DCABD1BC4A6D}" type="slidenum">
              <a:rPr lang="pt-BR" altLang="en-US"/>
              <a:pPr>
                <a:spcBef>
                  <a:spcPct val="0"/>
                </a:spcBef>
              </a:pPr>
              <a:t>51</a:t>
            </a:fld>
            <a:endParaRPr lang="pt-BR" altLang="en-US"/>
          </a:p>
        </p:txBody>
      </p:sp>
      <p:sp>
        <p:nvSpPr>
          <p:cNvPr id="73731" name="Rectangle 2"/>
          <p:cNvSpPr>
            <a:spLocks noGrp="1" noRot="1" noChangeAspect="1" noChangeArrowheads="1" noTextEdit="1"/>
          </p:cNvSpPr>
          <p:nvPr>
            <p:ph type="sldImg"/>
          </p:nvPr>
        </p:nvSpPr>
        <p:spPr>
          <a:xfrm>
            <a:off x="1292225" y="793750"/>
            <a:ext cx="4273550" cy="3205163"/>
          </a:xfrm>
          <a:solidFill>
            <a:srgbClr val="FFFFFF"/>
          </a:solidFill>
          <a:ln/>
        </p:spPr>
      </p:sp>
      <p:sp>
        <p:nvSpPr>
          <p:cNvPr id="73732" name="Rectangle 3"/>
          <p:cNvSpPr>
            <a:spLocks noGrp="1" noChangeArrowheads="1"/>
          </p:cNvSpPr>
          <p:nvPr>
            <p:ph type="body" idx="1"/>
          </p:nvPr>
        </p:nvSpPr>
        <p:spPr>
          <a:xfrm>
            <a:off x="914400" y="4357688"/>
            <a:ext cx="5029200" cy="4133850"/>
          </a:xfrm>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35607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0B50567-67E3-40C2-AD18-929905008AAB}" type="slidenum">
              <a:rPr lang="pt-BR" altLang="en-US"/>
              <a:pPr>
                <a:spcBef>
                  <a:spcPct val="0"/>
                </a:spcBef>
              </a:pPr>
              <a:t>52</a:t>
            </a:fld>
            <a:endParaRPr lang="pt-BR" altLang="en-US"/>
          </a:p>
        </p:txBody>
      </p:sp>
      <p:sp>
        <p:nvSpPr>
          <p:cNvPr id="75779" name="Rectangle 2"/>
          <p:cNvSpPr>
            <a:spLocks noGrp="1" noRot="1" noChangeAspect="1" noChangeArrowheads="1" noTextEdit="1"/>
          </p:cNvSpPr>
          <p:nvPr>
            <p:ph type="sldImg"/>
          </p:nvPr>
        </p:nvSpPr>
        <p:spPr>
          <a:xfrm>
            <a:off x="1292225" y="793750"/>
            <a:ext cx="4273550" cy="3205163"/>
          </a:xfrm>
          <a:solidFill>
            <a:srgbClr val="FFFFFF"/>
          </a:solidFill>
          <a:ln/>
        </p:spPr>
      </p:sp>
      <p:sp>
        <p:nvSpPr>
          <p:cNvPr id="75780" name="Rectangle 3"/>
          <p:cNvSpPr>
            <a:spLocks noGrp="1" noChangeArrowheads="1"/>
          </p:cNvSpPr>
          <p:nvPr>
            <p:ph type="body" idx="1"/>
          </p:nvPr>
        </p:nvSpPr>
        <p:spPr>
          <a:xfrm>
            <a:off x="914400" y="4357688"/>
            <a:ext cx="5029200" cy="4133850"/>
          </a:xfrm>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3387751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C2DC7F-9E20-47DE-B3C9-9167D8812779}" type="slidenum">
              <a:rPr lang="pt-BR" altLang="en-US"/>
              <a:pPr>
                <a:spcBef>
                  <a:spcPct val="0"/>
                </a:spcBef>
              </a:pPr>
              <a:t>55</a:t>
            </a:fld>
            <a:endParaRPr lang="pt-BR" altLang="en-US"/>
          </a:p>
        </p:txBody>
      </p:sp>
      <p:sp>
        <p:nvSpPr>
          <p:cNvPr id="79875" name="Rectangle 2"/>
          <p:cNvSpPr>
            <a:spLocks noGrp="1" noRot="1" noChangeAspect="1" noChangeArrowheads="1" noTextEdit="1"/>
          </p:cNvSpPr>
          <p:nvPr>
            <p:ph type="sldImg"/>
          </p:nvPr>
        </p:nvSpPr>
        <p:spPr>
          <a:xfrm>
            <a:off x="1292225" y="793750"/>
            <a:ext cx="4273550" cy="3205163"/>
          </a:xfrm>
          <a:solidFill>
            <a:srgbClr val="FFFFFF"/>
          </a:solidFill>
          <a:ln/>
        </p:spPr>
      </p:sp>
      <p:sp>
        <p:nvSpPr>
          <p:cNvPr id="79876" name="Rectangle 3"/>
          <p:cNvSpPr>
            <a:spLocks noGrp="1" noChangeArrowheads="1"/>
          </p:cNvSpPr>
          <p:nvPr>
            <p:ph type="body" idx="1"/>
          </p:nvPr>
        </p:nvSpPr>
        <p:spPr>
          <a:xfrm>
            <a:off x="914400" y="4357688"/>
            <a:ext cx="5029200" cy="4133850"/>
          </a:xfrm>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1848196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57ED816-024B-4983-9D45-2936512853A6}" type="slidenum">
              <a:rPr lang="pt-BR" altLang="en-US"/>
              <a:pPr>
                <a:spcBef>
                  <a:spcPct val="0"/>
                </a:spcBef>
              </a:pPr>
              <a:t>22</a:t>
            </a:fld>
            <a:endParaRPr lang="pt-BR" altLang="en-US"/>
          </a:p>
        </p:txBody>
      </p:sp>
      <p:sp>
        <p:nvSpPr>
          <p:cNvPr id="27651" name="Rectangle 2"/>
          <p:cNvSpPr>
            <a:spLocks noGrp="1" noRot="1" noChangeAspect="1" noChangeArrowheads="1" noTextEdit="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3878437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9018F0-B83A-4E81-A56A-32A5F8B7CE5B}" type="slidenum">
              <a:rPr lang="pt-BR" altLang="en-US"/>
              <a:pPr>
                <a:spcBef>
                  <a:spcPct val="0"/>
                </a:spcBef>
              </a:pPr>
              <a:t>23</a:t>
            </a:fld>
            <a:endParaRPr lang="pt-BR" altLang="en-US"/>
          </a:p>
        </p:txBody>
      </p:sp>
      <p:sp>
        <p:nvSpPr>
          <p:cNvPr id="29699" name="Rectangle 2"/>
          <p:cNvSpPr>
            <a:spLocks noGrp="1" noRot="1" noChangeAspect="1" noChangeArrowheads="1" noTextEdit="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3967760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39127B-5AFF-4B70-AD08-C59066131AC9}" type="slidenum">
              <a:rPr lang="pt-BR" altLang="en-US"/>
              <a:pPr>
                <a:spcBef>
                  <a:spcPct val="0"/>
                </a:spcBef>
              </a:pPr>
              <a:t>24</a:t>
            </a:fld>
            <a:endParaRPr lang="pt-BR" altLang="en-US"/>
          </a:p>
        </p:txBody>
      </p:sp>
      <p:sp>
        <p:nvSpPr>
          <p:cNvPr id="31747" name="Rectangle 2"/>
          <p:cNvSpPr>
            <a:spLocks noGrp="1" noRot="1" noChangeAspect="1" noChangeArrowheads="1" noTextEdit="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3703752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67F84E-13D9-4A20-B1AF-5B91D5BBEA83}" type="slidenum">
              <a:rPr lang="pt-BR" altLang="en-US"/>
              <a:pPr>
                <a:spcBef>
                  <a:spcPct val="0"/>
                </a:spcBef>
              </a:pPr>
              <a:t>25</a:t>
            </a:fld>
            <a:endParaRPr lang="pt-BR" altLang="en-US"/>
          </a:p>
        </p:txBody>
      </p:sp>
      <p:sp>
        <p:nvSpPr>
          <p:cNvPr id="33795" name="Rectangle 2"/>
          <p:cNvSpPr>
            <a:spLocks noGrp="1" noRot="1" noChangeAspect="1" noChangeArrowheads="1" noTextEdit="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376317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D57138-64C6-4F40-B3B2-8912F1B19FDE}" type="slidenum">
              <a:rPr lang="pt-BR" altLang="en-US"/>
              <a:pPr>
                <a:spcBef>
                  <a:spcPct val="0"/>
                </a:spcBef>
              </a:pPr>
              <a:t>28</a:t>
            </a:fld>
            <a:endParaRPr lang="pt-BR" altLang="en-US"/>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713865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A5CC35-608B-42F2-9B5A-2C15B3164C04}" type="slidenum">
              <a:rPr lang="pt-BR" altLang="en-US"/>
              <a:pPr>
                <a:spcBef>
                  <a:spcPct val="0"/>
                </a:spcBef>
              </a:pPr>
              <a:t>29</a:t>
            </a:fld>
            <a:endParaRPr lang="pt-BR" altLang="en-US"/>
          </a:p>
        </p:txBody>
      </p:sp>
      <p:sp>
        <p:nvSpPr>
          <p:cNvPr id="38915" name="Rectangle 2"/>
          <p:cNvSpPr>
            <a:spLocks noGrp="1" noRot="1" noChangeAspect="1" noChangeArrowheads="1" noTextEdit="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1371082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587ED6-EA0C-4612-A890-1A0BCF5D6350}" type="slidenum">
              <a:rPr lang="pt-BR" altLang="en-US"/>
              <a:pPr>
                <a:spcBef>
                  <a:spcPct val="0"/>
                </a:spcBef>
              </a:pPr>
              <a:t>30</a:t>
            </a:fld>
            <a:endParaRPr lang="pt-BR" altLang="en-US"/>
          </a:p>
        </p:txBody>
      </p:sp>
      <p:sp>
        <p:nvSpPr>
          <p:cNvPr id="39939" name="Rectangle 2"/>
          <p:cNvSpPr>
            <a:spLocks noGrp="1" noRot="1" noChangeAspect="1" noChangeArrowheads="1" noTextEdit="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extLst>
      <p:ext uri="{BB962C8B-B14F-4D97-AF65-F5344CB8AC3E}">
        <p14:creationId xmlns:p14="http://schemas.microsoft.com/office/powerpoint/2010/main" val="3273912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175B9057-DBA2-4DC9-982F-CE1EC1BD410D}" type="slidenum">
              <a:rPr lang="pt-BR"/>
              <a:pPr>
                <a:defRPr/>
              </a:pPr>
              <a:t>‹n.º›</a:t>
            </a:fld>
            <a:endParaRPr lang="pt-BR"/>
          </a:p>
        </p:txBody>
      </p:sp>
    </p:spTree>
    <p:extLst>
      <p:ext uri="{BB962C8B-B14F-4D97-AF65-F5344CB8AC3E}">
        <p14:creationId xmlns:p14="http://schemas.microsoft.com/office/powerpoint/2010/main" val="2702773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4DE00343-0C30-41CB-A8E2-4A29ACD79BBD}" type="slidenum">
              <a:rPr lang="pt-BR"/>
              <a:pPr>
                <a:defRPr/>
              </a:pPr>
              <a:t>‹n.º›</a:t>
            </a:fld>
            <a:endParaRPr lang="pt-BR"/>
          </a:p>
        </p:txBody>
      </p:sp>
    </p:spTree>
    <p:extLst>
      <p:ext uri="{BB962C8B-B14F-4D97-AF65-F5344CB8AC3E}">
        <p14:creationId xmlns:p14="http://schemas.microsoft.com/office/powerpoint/2010/main" val="3714539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48FFCE22-8055-4CCA-B859-B03267E80B4B}" type="slidenum">
              <a:rPr lang="pt-BR"/>
              <a:pPr>
                <a:defRPr/>
              </a:pPr>
              <a:t>‹n.º›</a:t>
            </a:fld>
            <a:endParaRPr lang="pt-BR"/>
          </a:p>
        </p:txBody>
      </p:sp>
    </p:spTree>
    <p:extLst>
      <p:ext uri="{BB962C8B-B14F-4D97-AF65-F5344CB8AC3E}">
        <p14:creationId xmlns:p14="http://schemas.microsoft.com/office/powerpoint/2010/main" val="3071277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4B0569F8-8C89-47EA-8B6E-706CB35A04BD}" type="slidenum">
              <a:rPr lang="pt-BR"/>
              <a:pPr>
                <a:defRPr/>
              </a:pPr>
              <a:t>‹n.º›</a:t>
            </a:fld>
            <a:endParaRPr lang="pt-BR"/>
          </a:p>
        </p:txBody>
      </p:sp>
    </p:spTree>
    <p:extLst>
      <p:ext uri="{BB962C8B-B14F-4D97-AF65-F5344CB8AC3E}">
        <p14:creationId xmlns:p14="http://schemas.microsoft.com/office/powerpoint/2010/main" val="4293455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493E9FC7-FC51-4083-92FC-F54184B0BAD2}" type="slidenum">
              <a:rPr lang="pt-BR"/>
              <a:pPr>
                <a:defRPr/>
              </a:pPr>
              <a:t>‹n.º›</a:t>
            </a:fld>
            <a:endParaRPr lang="pt-BR"/>
          </a:p>
        </p:txBody>
      </p:sp>
    </p:spTree>
    <p:extLst>
      <p:ext uri="{BB962C8B-B14F-4D97-AF65-F5344CB8AC3E}">
        <p14:creationId xmlns:p14="http://schemas.microsoft.com/office/powerpoint/2010/main" val="3775307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4C64B981-9152-4506-8485-19EA29A75B56}" type="slidenum">
              <a:rPr lang="pt-BR"/>
              <a:pPr>
                <a:defRPr/>
              </a:pPr>
              <a:t>‹n.º›</a:t>
            </a:fld>
            <a:endParaRPr lang="pt-BR"/>
          </a:p>
        </p:txBody>
      </p:sp>
    </p:spTree>
    <p:extLst>
      <p:ext uri="{BB962C8B-B14F-4D97-AF65-F5344CB8AC3E}">
        <p14:creationId xmlns:p14="http://schemas.microsoft.com/office/powerpoint/2010/main" val="3144930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A74DAB49-8FC9-436C-93A8-53B5FAFC0D97}" type="slidenum">
              <a:rPr lang="pt-BR"/>
              <a:pPr>
                <a:defRPr/>
              </a:pPr>
              <a:t>‹n.º›</a:t>
            </a:fld>
            <a:endParaRPr lang="pt-BR"/>
          </a:p>
        </p:txBody>
      </p:sp>
    </p:spTree>
    <p:extLst>
      <p:ext uri="{BB962C8B-B14F-4D97-AF65-F5344CB8AC3E}">
        <p14:creationId xmlns:p14="http://schemas.microsoft.com/office/powerpoint/2010/main" val="1178271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2C1346C9-4A7C-4836-9F1F-27C9872AC089}" type="slidenum">
              <a:rPr lang="pt-BR"/>
              <a:pPr>
                <a:defRPr/>
              </a:pPr>
              <a:t>‹n.º›</a:t>
            </a:fld>
            <a:endParaRPr lang="pt-BR"/>
          </a:p>
        </p:txBody>
      </p:sp>
    </p:spTree>
    <p:extLst>
      <p:ext uri="{BB962C8B-B14F-4D97-AF65-F5344CB8AC3E}">
        <p14:creationId xmlns:p14="http://schemas.microsoft.com/office/powerpoint/2010/main" val="254343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F591F259-EC45-48BF-B871-F53490A45B6C}" type="slidenum">
              <a:rPr lang="pt-BR"/>
              <a:pPr>
                <a:defRPr/>
              </a:pPr>
              <a:t>‹n.º›</a:t>
            </a:fld>
            <a:endParaRPr lang="pt-BR"/>
          </a:p>
        </p:txBody>
      </p:sp>
    </p:spTree>
    <p:extLst>
      <p:ext uri="{BB962C8B-B14F-4D97-AF65-F5344CB8AC3E}">
        <p14:creationId xmlns:p14="http://schemas.microsoft.com/office/powerpoint/2010/main" val="1089442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B702AFF1-943E-4FD1-8F61-7153F5FF4895}" type="slidenum">
              <a:rPr lang="pt-BR"/>
              <a:pPr>
                <a:defRPr/>
              </a:pPr>
              <a:t>‹n.º›</a:t>
            </a:fld>
            <a:endParaRPr lang="pt-BR"/>
          </a:p>
        </p:txBody>
      </p:sp>
    </p:spTree>
    <p:extLst>
      <p:ext uri="{BB962C8B-B14F-4D97-AF65-F5344CB8AC3E}">
        <p14:creationId xmlns:p14="http://schemas.microsoft.com/office/powerpoint/2010/main" val="678381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FAB7F146-023F-4527-8028-87D1746AFE5F}" type="slidenum">
              <a:rPr lang="pt-BR"/>
              <a:pPr>
                <a:defRPr/>
              </a:pPr>
              <a:t>‹n.º›</a:t>
            </a:fld>
            <a:endParaRPr lang="pt-BR"/>
          </a:p>
        </p:txBody>
      </p:sp>
    </p:spTree>
    <p:extLst>
      <p:ext uri="{BB962C8B-B14F-4D97-AF65-F5344CB8AC3E}">
        <p14:creationId xmlns:p14="http://schemas.microsoft.com/office/powerpoint/2010/main" val="2250798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A94CA08F-9013-4168-80C5-6DC4940E1D0F}" type="slidenum">
              <a:rPr lang="pt-BR"/>
              <a:pPr>
                <a:defRPr/>
              </a:pPr>
              <a:t>‹n.º›</a:t>
            </a:fld>
            <a:endParaRPr lang="pt-BR"/>
          </a:p>
        </p:txBody>
      </p:sp>
    </p:spTree>
    <p:extLst>
      <p:ext uri="{BB962C8B-B14F-4D97-AF65-F5344CB8AC3E}">
        <p14:creationId xmlns:p14="http://schemas.microsoft.com/office/powerpoint/2010/main" val="738542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2DEEC4F3-A889-4ED5-B814-57DF335B42C2}" type="slidenum">
              <a:rPr lang="pt-BR"/>
              <a:pPr>
                <a:defRPr/>
              </a:pPr>
              <a:t>‹n.º›</a:t>
            </a:fld>
            <a:endParaRPr lang="pt-BR"/>
          </a:p>
        </p:txBody>
      </p:sp>
    </p:spTree>
    <p:extLst>
      <p:ext uri="{BB962C8B-B14F-4D97-AF65-F5344CB8AC3E}">
        <p14:creationId xmlns:p14="http://schemas.microsoft.com/office/powerpoint/2010/main" val="400310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FFDB8A2B-7CFC-4391-A19B-15B073125901}" type="slidenum">
              <a:rPr lang="pt-BR"/>
              <a:pPr>
                <a:defRPr/>
              </a:pPr>
              <a:t>‹n.º›</a:t>
            </a:fld>
            <a:endParaRPr lang="pt-BR"/>
          </a:p>
        </p:txBody>
      </p:sp>
    </p:spTree>
    <p:extLst>
      <p:ext uri="{BB962C8B-B14F-4D97-AF65-F5344CB8AC3E}">
        <p14:creationId xmlns:p14="http://schemas.microsoft.com/office/powerpoint/2010/main" val="1680130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181FABCF-C2CE-4CCC-849B-5485940E9F3F}" type="slidenum">
              <a:rPr lang="pt-BR"/>
              <a:pPr>
                <a:defRPr/>
              </a:pPr>
              <a:t>‹n.º›</a:t>
            </a:fld>
            <a:endParaRPr lang="pt-BR"/>
          </a:p>
        </p:txBody>
      </p:sp>
    </p:spTree>
    <p:extLst>
      <p:ext uri="{BB962C8B-B14F-4D97-AF65-F5344CB8AC3E}">
        <p14:creationId xmlns:p14="http://schemas.microsoft.com/office/powerpoint/2010/main" val="3790540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38"/>
            <a:ext cx="8229600" cy="5851525"/>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E5E77589-CA6D-4CA5-9CC7-48A5ED63CFFC}" type="slidenum">
              <a:rPr lang="pt-BR"/>
              <a:pPr>
                <a:defRPr/>
              </a:pPr>
              <a:t>‹n.º›</a:t>
            </a:fld>
            <a:endParaRPr lang="pt-BR"/>
          </a:p>
        </p:txBody>
      </p:sp>
    </p:spTree>
    <p:extLst>
      <p:ext uri="{BB962C8B-B14F-4D97-AF65-F5344CB8AC3E}">
        <p14:creationId xmlns:p14="http://schemas.microsoft.com/office/powerpoint/2010/main" val="4213258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DCAF33BC-2082-42BC-B17D-303FE5580566}" type="slidenum">
              <a:rPr lang="pt-BR"/>
              <a:pPr>
                <a:defRPr/>
              </a:pPr>
              <a:t>‹n.º›</a:t>
            </a:fld>
            <a:endParaRPr lang="pt-BR"/>
          </a:p>
        </p:txBody>
      </p:sp>
    </p:spTree>
    <p:extLst>
      <p:ext uri="{BB962C8B-B14F-4D97-AF65-F5344CB8AC3E}">
        <p14:creationId xmlns:p14="http://schemas.microsoft.com/office/powerpoint/2010/main" val="1624094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C6DE8C45-978D-4FFD-B8FA-41BE3154C574}" type="slidenum">
              <a:rPr lang="pt-BR"/>
              <a:pPr>
                <a:defRPr/>
              </a:pPr>
              <a:t>‹n.º›</a:t>
            </a:fld>
            <a:endParaRPr lang="pt-BR"/>
          </a:p>
        </p:txBody>
      </p:sp>
    </p:spTree>
    <p:extLst>
      <p:ext uri="{BB962C8B-B14F-4D97-AF65-F5344CB8AC3E}">
        <p14:creationId xmlns:p14="http://schemas.microsoft.com/office/powerpoint/2010/main" val="705619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77A6E9FE-E328-496B-8F57-CB4C39439833}" type="slidenum">
              <a:rPr lang="pt-BR"/>
              <a:pPr>
                <a:defRPr/>
              </a:pPr>
              <a:t>‹n.º›</a:t>
            </a:fld>
            <a:endParaRPr lang="pt-BR"/>
          </a:p>
        </p:txBody>
      </p:sp>
    </p:spTree>
    <p:extLst>
      <p:ext uri="{BB962C8B-B14F-4D97-AF65-F5344CB8AC3E}">
        <p14:creationId xmlns:p14="http://schemas.microsoft.com/office/powerpoint/2010/main" val="58345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E1C2A8B9-D6CC-4D2E-9A93-B86C706423D1}" type="slidenum">
              <a:rPr lang="pt-BR"/>
              <a:pPr>
                <a:defRPr/>
              </a:pPr>
              <a:t>‹n.º›</a:t>
            </a:fld>
            <a:endParaRPr lang="pt-BR"/>
          </a:p>
        </p:txBody>
      </p:sp>
    </p:spTree>
    <p:extLst>
      <p:ext uri="{BB962C8B-B14F-4D97-AF65-F5344CB8AC3E}">
        <p14:creationId xmlns:p14="http://schemas.microsoft.com/office/powerpoint/2010/main" val="2216915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A34DFE58-7FB4-4F39-84C5-9469DAF99991}" type="slidenum">
              <a:rPr lang="pt-BR"/>
              <a:pPr>
                <a:defRPr/>
              </a:pPr>
              <a:t>‹n.º›</a:t>
            </a:fld>
            <a:endParaRPr lang="pt-BR"/>
          </a:p>
        </p:txBody>
      </p:sp>
    </p:spTree>
    <p:extLst>
      <p:ext uri="{BB962C8B-B14F-4D97-AF65-F5344CB8AC3E}">
        <p14:creationId xmlns:p14="http://schemas.microsoft.com/office/powerpoint/2010/main" val="3748393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D42CF7BE-5454-45F5-934F-0B3C8E4E6259}" type="slidenum">
              <a:rPr lang="pt-BR"/>
              <a:pPr>
                <a:defRPr/>
              </a:pPr>
              <a:t>‹n.º›</a:t>
            </a:fld>
            <a:endParaRPr lang="pt-BR"/>
          </a:p>
        </p:txBody>
      </p:sp>
    </p:spTree>
    <p:extLst>
      <p:ext uri="{BB962C8B-B14F-4D97-AF65-F5344CB8AC3E}">
        <p14:creationId xmlns:p14="http://schemas.microsoft.com/office/powerpoint/2010/main" val="317391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EB07112-983A-44F8-BEED-0C67C1A9B815}" type="slidenum">
              <a:rPr lang="pt-BR"/>
              <a:pPr>
                <a:defRPr/>
              </a:pPr>
              <a:t>‹n.º›</a:t>
            </a:fld>
            <a:endParaRPr lang="pt-BR"/>
          </a:p>
        </p:txBody>
      </p:sp>
    </p:spTree>
    <p:extLst>
      <p:ext uri="{BB962C8B-B14F-4D97-AF65-F5344CB8AC3E}">
        <p14:creationId xmlns:p14="http://schemas.microsoft.com/office/powerpoint/2010/main" val="39274736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en-US" smtClean="0"/>
              <a:t>Clique para editar o estilo do título mestre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en-US" smtClean="0"/>
              <a:t>Clique para editar os estilos do texto mestre</a:t>
            </a:r>
          </a:p>
          <a:p>
            <a:pPr lvl="1"/>
            <a:r>
              <a:rPr lang="pt-BR" altLang="en-US" smtClean="0"/>
              <a:t>Segundo nível</a:t>
            </a:r>
          </a:p>
          <a:p>
            <a:pPr lvl="2"/>
            <a:r>
              <a:rPr lang="pt-BR" altLang="en-US" smtClean="0"/>
              <a:t>Terceiro nível</a:t>
            </a:r>
          </a:p>
          <a:p>
            <a:pPr lvl="3"/>
            <a:r>
              <a:rPr lang="pt-BR" altLang="en-US" smtClean="0"/>
              <a:t>Quarto nível</a:t>
            </a:r>
          </a:p>
          <a:p>
            <a:pPr lvl="4"/>
            <a:r>
              <a:rPr lang="pt-BR" altLang="en-US" smtClean="0"/>
              <a:t>Quinto nível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8058D8CC-E9D4-49F9-9035-5BE984C87C06}"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33FF"/>
            </a:gs>
            <a:gs pos="100000">
              <a:schemeClr val="tx1"/>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en-US" smtClean="0"/>
              <a:t>Clique para editar o estilo do título mestre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en-US" smtClean="0"/>
              <a:t>Clique para editar os estilos do texto mestre</a:t>
            </a:r>
          </a:p>
          <a:p>
            <a:pPr lvl="1"/>
            <a:r>
              <a:rPr lang="pt-BR" altLang="en-US" smtClean="0"/>
              <a:t>Segundo nível</a:t>
            </a:r>
          </a:p>
          <a:p>
            <a:pPr lvl="2"/>
            <a:r>
              <a:rPr lang="pt-BR" altLang="en-US" smtClean="0"/>
              <a:t>Terceiro nível</a:t>
            </a:r>
          </a:p>
          <a:p>
            <a:pPr lvl="3"/>
            <a:r>
              <a:rPr lang="pt-BR" altLang="en-US" smtClean="0"/>
              <a:t>Quarto nível</a:t>
            </a:r>
          </a:p>
          <a:p>
            <a:pPr lvl="4"/>
            <a:r>
              <a:rPr lang="pt-BR" altLang="en-US" smtClean="0"/>
              <a:t>Quinto nível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panose="020B0604020202020204" pitchFamily="34" charset="0"/>
              </a:defRPr>
            </a:lvl1pPr>
          </a:lstStyle>
          <a:p>
            <a:pPr>
              <a:defRPr/>
            </a:pPr>
            <a:fld id="{4AC60479-0AAB-49A6-BD3C-24D6891B1794}"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 Target="slide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1" Type="http://schemas.openxmlformats.org/officeDocument/2006/relationships/slideLayout" Target="../slideLayouts/slideLayout23.xml"/><Relationship Id="rId2" Type="http://schemas.openxmlformats.org/officeDocument/2006/relationships/image" Target="../media/image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w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 Target="slide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slide" Target="slide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 Target="slide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 Id="rId3"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slide" Target="slide32.xml"/><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 Target="slide66.xml"/><Relationship Id="rId3"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5.jpeg"/><Relationship Id="rId1" Type="http://schemas.openxmlformats.org/officeDocument/2006/relationships/themeOverride" Target="../theme/themeOverride1.xml"/><Relationship Id="rId2"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slide" Target="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7.jpeg"/></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0.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oleObject" Target="../embeddings/oleObject3.bin"/><Relationship Id="rId5" Type="http://schemas.openxmlformats.org/officeDocument/2006/relationships/image" Target="../media/image31.png"/><Relationship Id="rId1" Type="http://schemas.openxmlformats.org/officeDocument/2006/relationships/themeOverride" Target="../theme/themeOverride2.xml"/><Relationship Id="rId2" Type="http://schemas.openxmlformats.org/officeDocument/2006/relationships/vmlDrawing" Target="../drawings/vmlDrawing3.v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32.png"/><Relationship Id="rId1" Type="http://schemas.openxmlformats.org/officeDocument/2006/relationships/themeOverride" Target="../theme/themeOverride3.xml"/><Relationship Id="rId2"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33.png"/><Relationship Id="rId1" Type="http://schemas.openxmlformats.org/officeDocument/2006/relationships/themeOverride" Target="../theme/themeOverride4.xml"/><Relationship Id="rId2"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oleObject" Target="../embeddings/oleObject4.bin"/><Relationship Id="rId5" Type="http://schemas.openxmlformats.org/officeDocument/2006/relationships/image" Target="../media/image34.png"/><Relationship Id="rId1" Type="http://schemas.openxmlformats.org/officeDocument/2006/relationships/themeOverride" Target="../theme/themeOverride5.xml"/><Relationship Id="rId2" Type="http://schemas.openxmlformats.org/officeDocument/2006/relationships/vmlDrawing" Target="../drawings/vmlDrawing4.v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35.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36.png"/><Relationship Id="rId1" Type="http://schemas.openxmlformats.org/officeDocument/2006/relationships/themeOverride" Target="../theme/themeOverride6.xml"/><Relationship Id="rId2"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oleObject" Target="../embeddings/oleObject6.bin"/><Relationship Id="rId5" Type="http://schemas.openxmlformats.org/officeDocument/2006/relationships/image" Target="../media/image37.png"/><Relationship Id="rId1" Type="http://schemas.openxmlformats.org/officeDocument/2006/relationships/themeOverride" Target="../theme/themeOverride7.xml"/><Relationship Id="rId2" Type="http://schemas.openxmlformats.org/officeDocument/2006/relationships/vmlDrawing" Target="../drawings/vmlDrawing6.vml"/></Relationships>
</file>

<file path=ppt/slides/_rels/slide57.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oleObject" Target="../embeddings/oleObject7.bin"/><Relationship Id="rId5" Type="http://schemas.openxmlformats.org/officeDocument/2006/relationships/image" Target="../media/image39.png"/><Relationship Id="rId1" Type="http://schemas.openxmlformats.org/officeDocument/2006/relationships/themeOverride" Target="../theme/themeOverride9.xml"/><Relationship Id="rId2" Type="http://schemas.openxmlformats.org/officeDocument/2006/relationships/vmlDrawing" Target="../drawings/vmlDrawing7.v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oleObject" Target="../embeddings/oleObject8.bin"/><Relationship Id="rId5" Type="http://schemas.openxmlformats.org/officeDocument/2006/relationships/image" Target="../media/image40.png"/><Relationship Id="rId1" Type="http://schemas.openxmlformats.org/officeDocument/2006/relationships/themeOverride" Target="../theme/themeOverride10.xml"/><Relationship Id="rId2" Type="http://schemas.openxmlformats.org/officeDocument/2006/relationships/vmlDrawing" Target="../drawings/vmlDrawing8.v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oleObject" Target="../embeddings/oleObject9.bin"/><Relationship Id="rId5" Type="http://schemas.openxmlformats.org/officeDocument/2006/relationships/image" Target="../media/image41.png"/><Relationship Id="rId1" Type="http://schemas.openxmlformats.org/officeDocument/2006/relationships/themeOverride" Target="../theme/themeOverride11.xml"/><Relationship Id="rId2" Type="http://schemas.openxmlformats.org/officeDocument/2006/relationships/vmlDrawing" Target="../drawings/vmlDrawing9.vml"/></Relationships>
</file>

<file path=ppt/slides/_rels/slide62.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slideLayout" Target="../slideLayouts/slideLayout7.xml"/><Relationship Id="rId3" Type="http://schemas.openxmlformats.org/officeDocument/2006/relationships/image" Target="../media/image42.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oleObject" Target="../embeddings/oleObject10.bin"/><Relationship Id="rId5" Type="http://schemas.openxmlformats.org/officeDocument/2006/relationships/image" Target="../media/image43.png"/><Relationship Id="rId1" Type="http://schemas.openxmlformats.org/officeDocument/2006/relationships/themeOverride" Target="../theme/themeOverride13.xml"/><Relationship Id="rId2" Type="http://schemas.openxmlformats.org/officeDocument/2006/relationships/vmlDrawing" Target="../drawings/vmlDrawing10.vml"/></Relationships>
</file>

<file path=ppt/slides/_rels/slide64.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slideLayout" Target="../slideLayouts/slideLayout7.xml"/><Relationship Id="rId3" Type="http://schemas.openxmlformats.org/officeDocument/2006/relationships/image" Target="../media/image44.jpeg"/></Relationships>
</file>

<file path=ppt/slides/_rels/slide6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slide" Target="slide38.xml"/><Relationship Id="rId1" Type="http://schemas.openxmlformats.org/officeDocument/2006/relationships/themeOverride" Target="../theme/themeOverride15.xml"/><Relationship Id="rId2"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48.png"/><Relationship Id="rId1" Type="http://schemas.openxmlformats.org/officeDocument/2006/relationships/vmlDrawing" Target="../drawings/vmlDrawing11.vml"/><Relationship Id="rId2"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image" Target="../media/image4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52.png"/><Relationship Id="rId1" Type="http://schemas.openxmlformats.org/officeDocument/2006/relationships/vmlDrawing" Target="../drawings/vmlDrawing12.vml"/><Relationship Id="rId2"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53.png"/><Relationship Id="rId1" Type="http://schemas.openxmlformats.org/officeDocument/2006/relationships/vmlDrawing" Target="../drawings/vmlDrawing13.vml"/><Relationship Id="rId2"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 Id="rId3" Type="http://schemas.openxmlformats.org/officeDocument/2006/relationships/image" Target="../media/image5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57.png"/><Relationship Id="rId1" Type="http://schemas.openxmlformats.org/officeDocument/2006/relationships/vmlDrawing" Target="../drawings/vmlDrawing14.vml"/><Relationship Id="rId2"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57.png"/><Relationship Id="rId5" Type="http://schemas.openxmlformats.org/officeDocument/2006/relationships/image" Target="../media/image56.jpeg"/><Relationship Id="rId1" Type="http://schemas.openxmlformats.org/officeDocument/2006/relationships/vmlDrawing" Target="../drawings/vmlDrawing15.vml"/><Relationship Id="rId2"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58.png"/><Relationship Id="rId1" Type="http://schemas.openxmlformats.org/officeDocument/2006/relationships/vmlDrawing" Target="../drawings/vmlDrawing16.vml"/><Relationship Id="rId2"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 Target="slide8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jpeg"/></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63.png"/><Relationship Id="rId5" Type="http://schemas.openxmlformats.org/officeDocument/2006/relationships/image" Target="../media/image64.jpeg"/><Relationship Id="rId6" Type="http://schemas.openxmlformats.org/officeDocument/2006/relationships/image" Target="../media/image65.jpeg"/><Relationship Id="rId1" Type="http://schemas.openxmlformats.org/officeDocument/2006/relationships/vmlDrawing" Target="../drawings/vmlDrawing17.vml"/><Relationship Id="rId2"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eg"/><Relationship Id="rId3" Type="http://schemas.openxmlformats.org/officeDocument/2006/relationships/slide" Target="slide7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76200" y="76200"/>
            <a:ext cx="8991600" cy="123825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tIns="152352" bIns="38088">
            <a:spAutoFit/>
          </a:bodyPr>
          <a:lstStyle/>
          <a:p>
            <a:pPr marL="1241425" indent="-1241425" algn="ctr" eaLnBrk="1" hangingPunct="1">
              <a:tabLst>
                <a:tab pos="1241425" algn="l"/>
              </a:tabLst>
              <a:defRPr/>
            </a:pPr>
            <a:r>
              <a:rPr lang="pt-BR" b="1" dirty="0">
                <a:solidFill>
                  <a:srgbClr val="FF0000"/>
                </a:solidFill>
                <a:latin typeface="Arial" charset="0"/>
                <a:cs typeface="Times New Roman" pitchFamily="18" charset="0"/>
              </a:rPr>
              <a:t>BIOLOGIA DAS PLANTAS DANINHAS - IMPORTÂNCIA PARA O MANEJO DE PLANTAS DANINHAS</a:t>
            </a:r>
            <a:endParaRPr lang="pt-BR" sz="900" b="1" u="sng" dirty="0">
              <a:solidFill>
                <a:srgbClr val="FF0000"/>
              </a:solidFill>
              <a:latin typeface="Arial" charset="0"/>
              <a:cs typeface="Times New Roman" pitchFamily="18" charset="0"/>
            </a:endParaRPr>
          </a:p>
          <a:p>
            <a:pPr marL="1241425" indent="-1241425" eaLnBrk="1" hangingPunct="1">
              <a:tabLst>
                <a:tab pos="1241425" algn="l"/>
              </a:tabLst>
              <a:defRPr/>
            </a:pPr>
            <a:r>
              <a:rPr lang="pt-BR" sz="2000" b="1" dirty="0">
                <a:solidFill>
                  <a:srgbClr val="C00000"/>
                </a:solidFill>
                <a:latin typeface="Arial" charset="0"/>
              </a:rPr>
              <a:t>1. Introdução</a:t>
            </a:r>
          </a:p>
        </p:txBody>
      </p:sp>
      <p:sp>
        <p:nvSpPr>
          <p:cNvPr id="6147" name="Rectangle 3"/>
          <p:cNvSpPr>
            <a:spLocks noChangeArrowheads="1"/>
          </p:cNvSpPr>
          <p:nvPr/>
        </p:nvSpPr>
        <p:spPr bwMode="auto">
          <a:xfrm>
            <a:off x="76200" y="1412875"/>
            <a:ext cx="6934200" cy="3667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eaLnBrk="1" hangingPunct="1">
              <a:defRPr/>
            </a:pPr>
            <a:r>
              <a:rPr lang="pt-BR" sz="1800" b="1" dirty="0" err="1">
                <a:solidFill>
                  <a:srgbClr val="0000FF"/>
                </a:solidFill>
                <a:latin typeface="Arial" charset="0"/>
                <a:cs typeface="Times New Roman" pitchFamily="18" charset="0"/>
              </a:rPr>
              <a:t>Forcella</a:t>
            </a:r>
            <a:r>
              <a:rPr lang="pt-BR" sz="1800" b="1" dirty="0">
                <a:solidFill>
                  <a:srgbClr val="0000FF"/>
                </a:solidFill>
                <a:latin typeface="Arial" charset="0"/>
                <a:cs typeface="Times New Roman" pitchFamily="18" charset="0"/>
              </a:rPr>
              <a:t> (1997) - Weed Science, v. 45, p. 327,  1997.</a:t>
            </a:r>
            <a:endParaRPr lang="pt-BR" sz="1800" b="1" dirty="0">
              <a:solidFill>
                <a:srgbClr val="0000FF"/>
              </a:solidFill>
              <a:latin typeface="Arial" charset="0"/>
            </a:endParaRPr>
          </a:p>
        </p:txBody>
      </p:sp>
      <p:sp>
        <p:nvSpPr>
          <p:cNvPr id="6148" name="Text Box 4"/>
          <p:cNvSpPr txBox="1">
            <a:spLocks noChangeArrowheads="1"/>
          </p:cNvSpPr>
          <p:nvPr/>
        </p:nvSpPr>
        <p:spPr bwMode="auto">
          <a:xfrm>
            <a:off x="152400" y="2116138"/>
            <a:ext cx="3295650" cy="917575"/>
          </a:xfrm>
          <a:prstGeom prst="rect">
            <a:avLst/>
          </a:prstGeom>
          <a:solidFill>
            <a:srgbClr val="FFFF99"/>
          </a:solidFill>
          <a:ln w="2857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1800" b="1">
                <a:solidFill>
                  <a:srgbClr val="0000FF"/>
                </a:solidFill>
                <a:latin typeface="Arial" panose="020B0604020202020204" pitchFamily="34" charset="0"/>
              </a:rPr>
              <a:t>Estudos de Biologia e Ecologia das Plantas Daninhas (pesquisa básica)</a:t>
            </a:r>
          </a:p>
        </p:txBody>
      </p:sp>
      <p:sp>
        <p:nvSpPr>
          <p:cNvPr id="6149" name="Text Box 5"/>
          <p:cNvSpPr txBox="1">
            <a:spLocks noChangeArrowheads="1"/>
          </p:cNvSpPr>
          <p:nvPr/>
        </p:nvSpPr>
        <p:spPr bwMode="auto">
          <a:xfrm>
            <a:off x="5467350" y="1978025"/>
            <a:ext cx="3497263" cy="1190625"/>
          </a:xfrm>
          <a:prstGeom prst="rect">
            <a:avLst/>
          </a:prstGeom>
          <a:solidFill>
            <a:srgbClr val="FFFF99"/>
          </a:solidFill>
          <a:ln w="2857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BR" altLang="en-US" sz="2000" b="1">
              <a:solidFill>
                <a:srgbClr val="0000FF"/>
              </a:solidFill>
              <a:latin typeface="Arial" panose="020B0604020202020204" pitchFamily="34" charset="0"/>
            </a:endParaRPr>
          </a:p>
          <a:p>
            <a:pPr algn="ctr">
              <a:spcBef>
                <a:spcPct val="0"/>
              </a:spcBef>
              <a:buFontTx/>
              <a:buNone/>
            </a:pPr>
            <a:r>
              <a:rPr lang="pt-BR" altLang="en-US" sz="2000" b="1">
                <a:solidFill>
                  <a:srgbClr val="0000FF"/>
                </a:solidFill>
                <a:latin typeface="Arial" panose="020B0604020202020204" pitchFamily="34" charset="0"/>
              </a:rPr>
              <a:t>Técnicas de Manejo de plantas daninhas</a:t>
            </a:r>
          </a:p>
        </p:txBody>
      </p:sp>
      <p:grpSp>
        <p:nvGrpSpPr>
          <p:cNvPr id="2" name="Group 6"/>
          <p:cNvGrpSpPr>
            <a:grpSpLocks/>
          </p:cNvGrpSpPr>
          <p:nvPr/>
        </p:nvGrpSpPr>
        <p:grpSpPr bwMode="auto">
          <a:xfrm>
            <a:off x="3449638" y="1828800"/>
            <a:ext cx="2016125" cy="1489075"/>
            <a:chOff x="2160" y="1318"/>
            <a:chExt cx="1270" cy="938"/>
          </a:xfrm>
        </p:grpSpPr>
        <p:sp>
          <p:nvSpPr>
            <p:cNvPr id="4112" name="AutoShape 7"/>
            <p:cNvSpPr>
              <a:spLocks noChangeArrowheads="1"/>
            </p:cNvSpPr>
            <p:nvPr/>
          </p:nvSpPr>
          <p:spPr bwMode="auto">
            <a:xfrm>
              <a:off x="2160" y="1318"/>
              <a:ext cx="1270" cy="938"/>
            </a:xfrm>
            <a:prstGeom prst="rightArrow">
              <a:avLst>
                <a:gd name="adj1" fmla="val 50000"/>
                <a:gd name="adj2" fmla="val 33849"/>
              </a:avLst>
            </a:prstGeom>
            <a:solidFill>
              <a:srgbClr val="FFFF99"/>
            </a:solidFill>
            <a:ln w="28575">
              <a:solidFill>
                <a:srgbClr val="FF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p>
          </p:txBody>
        </p:sp>
        <p:sp>
          <p:nvSpPr>
            <p:cNvPr id="4113" name="Text Box 8"/>
            <p:cNvSpPr txBox="1">
              <a:spLocks noChangeArrowheads="1"/>
            </p:cNvSpPr>
            <p:nvPr/>
          </p:nvSpPr>
          <p:spPr bwMode="auto">
            <a:xfrm>
              <a:off x="2160" y="1599"/>
              <a:ext cx="1199"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000" b="1">
                  <a:solidFill>
                    <a:srgbClr val="FF0000"/>
                  </a:solidFill>
                  <a:latin typeface="Arial" panose="020B0604020202020204" pitchFamily="34" charset="0"/>
                </a:rPr>
                <a:t>facilita ou serve de base </a:t>
              </a:r>
            </a:p>
          </p:txBody>
        </p:sp>
      </p:grpSp>
      <p:sp>
        <p:nvSpPr>
          <p:cNvPr id="6153" name="Rectangle 9"/>
          <p:cNvSpPr>
            <a:spLocks noChangeArrowheads="1"/>
          </p:cNvSpPr>
          <p:nvPr/>
        </p:nvSpPr>
        <p:spPr bwMode="auto">
          <a:xfrm>
            <a:off x="152400" y="3505200"/>
            <a:ext cx="8505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000" b="1">
                <a:solidFill>
                  <a:srgbClr val="FF3300"/>
                </a:solidFill>
                <a:latin typeface="Arial" panose="020B0604020202020204" pitchFamily="34" charset="0"/>
              </a:rPr>
              <a:t>2. Preceptiva histórica dos estudos de biologia das plantas daninhas</a:t>
            </a:r>
          </a:p>
        </p:txBody>
      </p:sp>
      <p:grpSp>
        <p:nvGrpSpPr>
          <p:cNvPr id="3" name="Group 15"/>
          <p:cNvGrpSpPr>
            <a:grpSpLocks/>
          </p:cNvGrpSpPr>
          <p:nvPr/>
        </p:nvGrpSpPr>
        <p:grpSpPr bwMode="auto">
          <a:xfrm>
            <a:off x="152400" y="3810000"/>
            <a:ext cx="8991600" cy="777875"/>
            <a:chOff x="96" y="2534"/>
            <a:chExt cx="5664" cy="490"/>
          </a:xfrm>
        </p:grpSpPr>
        <p:sp>
          <p:nvSpPr>
            <p:cNvPr id="4110" name="Rectangle 13"/>
            <p:cNvSpPr>
              <a:spLocks noChangeArrowheads="1"/>
            </p:cNvSpPr>
            <p:nvPr/>
          </p:nvSpPr>
          <p:spPr bwMode="auto">
            <a:xfrm>
              <a:off x="96" y="2534"/>
              <a:ext cx="566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7325" indent="-1873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000" b="1">
                  <a:solidFill>
                    <a:srgbClr val="0000FF"/>
                  </a:solidFill>
                  <a:latin typeface="Arial" panose="020B0604020202020204" pitchFamily="34" charset="0"/>
                </a:rPr>
                <a:t>- Os estudos sobre biologia das plantas daninhas iniciaram-se nos anos 30 com Pavlychenko (1937)</a:t>
              </a:r>
            </a:p>
          </p:txBody>
        </p:sp>
        <p:sp>
          <p:nvSpPr>
            <p:cNvPr id="4111" name="AutoShape 14">
              <a:hlinkClick r:id="" action="ppaction://hlinkshowjump?jump=nextslide" highlightClick="1"/>
            </p:cNvPr>
            <p:cNvSpPr>
              <a:spLocks noChangeArrowheads="1"/>
            </p:cNvSpPr>
            <p:nvPr/>
          </p:nvSpPr>
          <p:spPr bwMode="auto">
            <a:xfrm>
              <a:off x="2592" y="2784"/>
              <a:ext cx="336" cy="240"/>
            </a:xfrm>
            <a:prstGeom prst="actionButtonForwardNex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sp>
        <p:nvSpPr>
          <p:cNvPr id="6161" name="Rectangle 17"/>
          <p:cNvSpPr>
            <a:spLocks noChangeArrowheads="1"/>
          </p:cNvSpPr>
          <p:nvPr/>
        </p:nvSpPr>
        <p:spPr bwMode="auto">
          <a:xfrm>
            <a:off x="76200" y="4511675"/>
            <a:ext cx="899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7325" indent="-1873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000" b="1">
                <a:solidFill>
                  <a:srgbClr val="0000FF"/>
                </a:solidFill>
                <a:latin typeface="Arial" panose="020B0604020202020204" pitchFamily="34" charset="0"/>
              </a:rPr>
              <a:t>- Bell et al. (1962) – Canadá - ciclo de vida de diversas espécies de plantas daninhas. </a:t>
            </a:r>
          </a:p>
        </p:txBody>
      </p:sp>
      <p:sp>
        <p:nvSpPr>
          <p:cNvPr id="6164" name="Rectangle 20"/>
          <p:cNvSpPr>
            <a:spLocks noChangeArrowheads="1"/>
          </p:cNvSpPr>
          <p:nvPr/>
        </p:nvSpPr>
        <p:spPr bwMode="auto">
          <a:xfrm>
            <a:off x="76200" y="5121275"/>
            <a:ext cx="899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7325" indent="-1873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000" b="1">
                <a:solidFill>
                  <a:srgbClr val="0000FF"/>
                </a:solidFill>
                <a:latin typeface="Arial" panose="020B0604020202020204" pitchFamily="34" charset="0"/>
              </a:rPr>
              <a:t>- Início dos anos 70 - serie de publicações sobre a biologia das plantas daninhas no  Canadá (The Biology of Canadian Weeds - </a:t>
            </a:r>
            <a:r>
              <a:rPr lang="pt-BR" altLang="en-US" sz="2000" b="1">
                <a:solidFill>
                  <a:srgbClr val="0000FF"/>
                </a:solidFill>
                <a:latin typeface="Arial" panose="020B0604020202020204" pitchFamily="34" charset="0"/>
                <a:cs typeface="Times New Roman" panose="02020603050405020304" pitchFamily="18" charset="0"/>
              </a:rPr>
              <a:t>Bhowmilk &amp; Bandeen, 1976</a:t>
            </a:r>
            <a:r>
              <a:rPr lang="pt-BR" altLang="en-US" sz="2000" b="1">
                <a:solidFill>
                  <a:srgbClr val="0000FF"/>
                </a:solidFill>
                <a:latin typeface="Arial" panose="020B0604020202020204" pitchFamily="34" charset="0"/>
              </a:rPr>
              <a:t>).</a:t>
            </a:r>
          </a:p>
        </p:txBody>
      </p:sp>
      <p:grpSp>
        <p:nvGrpSpPr>
          <p:cNvPr id="4" name="Group 25"/>
          <p:cNvGrpSpPr>
            <a:grpSpLocks/>
          </p:cNvGrpSpPr>
          <p:nvPr/>
        </p:nvGrpSpPr>
        <p:grpSpPr bwMode="auto">
          <a:xfrm>
            <a:off x="76200" y="6046788"/>
            <a:ext cx="8991600" cy="811212"/>
            <a:chOff x="48" y="3809"/>
            <a:chExt cx="5664" cy="511"/>
          </a:xfrm>
        </p:grpSpPr>
        <p:sp>
          <p:nvSpPr>
            <p:cNvPr id="4108" name="Rectangle 21"/>
            <p:cNvSpPr>
              <a:spLocks noChangeArrowheads="1"/>
            </p:cNvSpPr>
            <p:nvPr/>
          </p:nvSpPr>
          <p:spPr bwMode="auto">
            <a:xfrm>
              <a:off x="48" y="3809"/>
              <a:ext cx="566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7325" indent="-1873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000" b="1">
                  <a:solidFill>
                    <a:srgbClr val="0000FF"/>
                  </a:solidFill>
                  <a:latin typeface="Arial" panose="020B0604020202020204" pitchFamily="34" charset="0"/>
                </a:rPr>
                <a:t>- Início dos anos 80 - série de publicações “The Biology of Australian Weeds – enfoque ecológico</a:t>
              </a:r>
            </a:p>
          </p:txBody>
        </p:sp>
        <p:sp>
          <p:nvSpPr>
            <p:cNvPr id="4109" name="AutoShape 22">
              <a:hlinkClick r:id="rId2" action="ppaction://hlinksldjump" highlightClick="1"/>
            </p:cNvPr>
            <p:cNvSpPr>
              <a:spLocks noChangeArrowheads="1"/>
            </p:cNvSpPr>
            <p:nvPr/>
          </p:nvSpPr>
          <p:spPr bwMode="auto">
            <a:xfrm>
              <a:off x="2736" y="4080"/>
              <a:ext cx="480" cy="240"/>
            </a:xfrm>
            <a:prstGeom prst="actionButtonEnd">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15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16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61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autoUpdateAnimBg="0"/>
      <p:bldP spid="6148" grpId="0" animBg="1" autoUpdateAnimBg="0"/>
      <p:bldP spid="6149" grpId="0" animBg="1" autoUpdateAnimBg="0"/>
      <p:bldP spid="6153" grpId="0" autoUpdateAnimBg="0"/>
      <p:bldP spid="6161" grpId="0" autoUpdateAnimBg="0"/>
      <p:bldP spid="6164"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395288" y="188913"/>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000">
              <a:solidFill>
                <a:srgbClr val="000000"/>
              </a:solidFill>
            </a:endParaRPr>
          </a:p>
        </p:txBody>
      </p:sp>
      <p:sp>
        <p:nvSpPr>
          <p:cNvPr id="15363" name="Text Box 5"/>
          <p:cNvSpPr txBox="1">
            <a:spLocks noChangeArrowheads="1"/>
          </p:cNvSpPr>
          <p:nvPr/>
        </p:nvSpPr>
        <p:spPr bwMode="auto">
          <a:xfrm>
            <a:off x="250825" y="333375"/>
            <a:ext cx="82089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400" b="1">
                <a:solidFill>
                  <a:srgbClr val="FFFF00"/>
                </a:solidFill>
              </a:rPr>
              <a:t>RESULTADOS E DISCUSSÃO:</a:t>
            </a:r>
          </a:p>
          <a:p>
            <a:pPr eaLnBrk="1" hangingPunct="1">
              <a:spcBef>
                <a:spcPct val="50000"/>
              </a:spcBef>
              <a:buFontTx/>
              <a:buNone/>
            </a:pPr>
            <a:r>
              <a:rPr lang="pt-BR" altLang="en-US" sz="2000" b="1">
                <a:solidFill>
                  <a:srgbClr val="FFFFFF"/>
                </a:solidFill>
              </a:rPr>
              <a:t>A taxa de resposta esteve em torno de </a:t>
            </a:r>
            <a:r>
              <a:rPr lang="pt-BR" altLang="en-US" sz="2000" b="1">
                <a:solidFill>
                  <a:srgbClr val="00FFFF"/>
                </a:solidFill>
              </a:rPr>
              <a:t>36%</a:t>
            </a:r>
            <a:r>
              <a:rPr lang="pt-BR" altLang="en-US" sz="2000" b="1">
                <a:solidFill>
                  <a:srgbClr val="FFFFFF"/>
                </a:solidFill>
              </a:rPr>
              <a:t> do total de e-mails enviados aos membros da SBCPD;</a:t>
            </a:r>
            <a:endParaRPr lang="pt-BR" altLang="en-US" sz="2400" b="1">
              <a:solidFill>
                <a:srgbClr val="000000"/>
              </a:solidFill>
            </a:endParaRPr>
          </a:p>
        </p:txBody>
      </p:sp>
      <p:sp>
        <p:nvSpPr>
          <p:cNvPr id="11270" name="Text Box 6"/>
          <p:cNvSpPr txBox="1">
            <a:spLocks noChangeArrowheads="1"/>
          </p:cNvSpPr>
          <p:nvPr/>
        </p:nvSpPr>
        <p:spPr bwMode="auto">
          <a:xfrm>
            <a:off x="228600" y="1676400"/>
            <a:ext cx="8640763"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000" b="1">
                <a:solidFill>
                  <a:srgbClr val="FFFFFF"/>
                </a:solidFill>
              </a:rPr>
              <a:t>Esta taxa pode ser considerada </a:t>
            </a:r>
            <a:r>
              <a:rPr lang="pt-BR" altLang="en-US" sz="2000" b="1">
                <a:solidFill>
                  <a:srgbClr val="FFFF00"/>
                </a:solidFill>
              </a:rPr>
              <a:t>moderada</a:t>
            </a:r>
            <a:r>
              <a:rPr lang="pt-BR" altLang="en-US" sz="2000" b="1">
                <a:solidFill>
                  <a:srgbClr val="FFFFFF"/>
                </a:solidFill>
              </a:rPr>
              <a:t> em relação ao levantamento realizado na Weed Science Society of America (WSSA) por Norris (1997) que obteve uma taxa de 10% de respostas;</a:t>
            </a:r>
          </a:p>
          <a:p>
            <a:pPr eaLnBrk="1" hangingPunct="1">
              <a:spcBef>
                <a:spcPct val="50000"/>
              </a:spcBef>
              <a:buFontTx/>
              <a:buNone/>
            </a:pPr>
            <a:endParaRPr lang="pt-BR" altLang="en-US" sz="2000" b="1">
              <a:solidFill>
                <a:srgbClr val="FFFFFF"/>
              </a:solidFill>
            </a:endParaRPr>
          </a:p>
          <a:p>
            <a:pPr eaLnBrk="1" hangingPunct="1">
              <a:spcBef>
                <a:spcPct val="50000"/>
              </a:spcBef>
              <a:buFontTx/>
              <a:buNone/>
            </a:pPr>
            <a:r>
              <a:rPr lang="pt-BR" altLang="en-US" sz="2000" b="1">
                <a:solidFill>
                  <a:srgbClr val="FFFFFF"/>
                </a:solidFill>
              </a:rPr>
              <a:t> Também foi </a:t>
            </a:r>
            <a:r>
              <a:rPr lang="pt-BR" altLang="en-US" sz="2000" b="1">
                <a:solidFill>
                  <a:srgbClr val="FFFF00"/>
                </a:solidFill>
              </a:rPr>
              <a:t>moderada</a:t>
            </a:r>
            <a:r>
              <a:rPr lang="pt-BR" altLang="en-US" sz="2000" b="1">
                <a:solidFill>
                  <a:srgbClr val="FFFFFF"/>
                </a:solidFill>
              </a:rPr>
              <a:t> em relação ao levantamento mediante a Internacional Weed Science Society (IWCC) (Norris, 1992) e ao levantamento de Moss (1994) mediante os pesquisadores do Reino Unido com 100% e 77% de taxa de respostas respectivamente. </a:t>
            </a:r>
          </a:p>
          <a:p>
            <a:pPr eaLnBrk="1" hangingPunct="1">
              <a:spcBef>
                <a:spcPct val="50000"/>
              </a:spcBef>
              <a:buFontTx/>
              <a:buNone/>
            </a:pPr>
            <a:r>
              <a:rPr lang="pt-BR" altLang="en-US" sz="2000" b="1">
                <a:solidFill>
                  <a:srgbClr val="00FFFF"/>
                </a:solidFill>
              </a:rPr>
              <a:t>Observação:</a:t>
            </a:r>
            <a:r>
              <a:rPr lang="pt-BR" altLang="en-US" sz="2000" b="1">
                <a:solidFill>
                  <a:srgbClr val="FFFFFF"/>
                </a:solidFill>
              </a:rPr>
              <a:t> alguns resultados dos levantamentos de Norris (1992), de Moss (1994) e de Norris (1997) serão incluídos aqui como dados da “IWCC”, do “UK” e da “WSSA” respectivamente.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7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7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323850" y="201613"/>
            <a:ext cx="84978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400" b="1">
                <a:solidFill>
                  <a:srgbClr val="FFFF00"/>
                </a:solidFill>
              </a:rPr>
              <a:t>Questão 1</a:t>
            </a:r>
            <a:r>
              <a:rPr lang="pt-BR" altLang="en-US" sz="2000" b="1">
                <a:solidFill>
                  <a:srgbClr val="FFFFFF"/>
                </a:solidFill>
              </a:rPr>
              <a:t>  -  </a:t>
            </a:r>
            <a:r>
              <a:rPr lang="pt-BR" altLang="en-US" sz="2800" b="1">
                <a:solidFill>
                  <a:srgbClr val="FFFFFF"/>
                </a:solidFill>
              </a:rPr>
              <a:t>De maneira geral, como você acha que os conhecimentos de biologia de plantas daninhas tem sido usados para melhorar o manejo de plantas daninhas?</a:t>
            </a:r>
            <a:endParaRPr lang="pt-BR" altLang="en-US" sz="2000" b="1">
              <a:solidFill>
                <a:srgbClr val="FFFFFF"/>
              </a:solidFill>
            </a:endParaRPr>
          </a:p>
        </p:txBody>
      </p:sp>
      <p:sp>
        <p:nvSpPr>
          <p:cNvPr id="12296" name="Text Box 8"/>
          <p:cNvSpPr txBox="1">
            <a:spLocks noChangeArrowheads="1"/>
          </p:cNvSpPr>
          <p:nvPr/>
        </p:nvSpPr>
        <p:spPr bwMode="auto">
          <a:xfrm>
            <a:off x="476250" y="2565400"/>
            <a:ext cx="8497888"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FFFF"/>
                </a:solidFill>
              </a:rPr>
              <a:t>1 – </a:t>
            </a:r>
            <a:r>
              <a:rPr lang="en-US" altLang="en-US" sz="2000" b="1">
                <a:solidFill>
                  <a:srgbClr val="FFFFFF"/>
                </a:solidFill>
              </a:rPr>
              <a:t>Nenhuma, ou não importante;</a:t>
            </a:r>
            <a:endParaRPr lang="en-US" altLang="en-US" sz="2400" b="1">
              <a:solidFill>
                <a:srgbClr val="FFFFFF"/>
              </a:solidFill>
            </a:endParaRPr>
          </a:p>
          <a:p>
            <a:pPr eaLnBrk="1" hangingPunct="1">
              <a:spcBef>
                <a:spcPct val="0"/>
              </a:spcBef>
              <a:buFontTx/>
              <a:buNone/>
            </a:pPr>
            <a:endParaRPr lang="en-US" altLang="en-US" sz="2400" b="1">
              <a:solidFill>
                <a:srgbClr val="FFFFFF"/>
              </a:solidFill>
            </a:endParaRPr>
          </a:p>
          <a:p>
            <a:pPr eaLnBrk="1" hangingPunct="1">
              <a:spcBef>
                <a:spcPct val="0"/>
              </a:spcBef>
              <a:buFontTx/>
              <a:buNone/>
            </a:pPr>
            <a:r>
              <a:rPr lang="en-US" altLang="en-US" sz="2400" b="1">
                <a:solidFill>
                  <a:srgbClr val="FFFFFF"/>
                </a:solidFill>
              </a:rPr>
              <a:t>2 – </a:t>
            </a:r>
            <a:r>
              <a:rPr lang="en-US" altLang="en-US" sz="2000" b="1">
                <a:solidFill>
                  <a:srgbClr val="FFFFFF"/>
                </a:solidFill>
              </a:rPr>
              <a:t>Pouco, ou mínima importância;</a:t>
            </a:r>
            <a:endParaRPr lang="en-US" altLang="en-US" sz="2400" b="1">
              <a:solidFill>
                <a:srgbClr val="FFFFFF"/>
              </a:solidFill>
            </a:endParaRPr>
          </a:p>
          <a:p>
            <a:pPr eaLnBrk="1" hangingPunct="1">
              <a:spcBef>
                <a:spcPct val="0"/>
              </a:spcBef>
              <a:buFontTx/>
              <a:buNone/>
            </a:pPr>
            <a:endParaRPr lang="en-US" altLang="en-US" sz="2400" b="1">
              <a:solidFill>
                <a:srgbClr val="FFFFFF"/>
              </a:solidFill>
            </a:endParaRPr>
          </a:p>
          <a:p>
            <a:pPr eaLnBrk="1" hangingPunct="1">
              <a:spcBef>
                <a:spcPct val="0"/>
              </a:spcBef>
              <a:buFontTx/>
              <a:buNone/>
            </a:pPr>
            <a:r>
              <a:rPr lang="en-US" altLang="en-US" sz="2400" b="1">
                <a:solidFill>
                  <a:srgbClr val="FFFFFF"/>
                </a:solidFill>
              </a:rPr>
              <a:t>3 – </a:t>
            </a:r>
            <a:r>
              <a:rPr lang="en-US" altLang="en-US" sz="2000" b="1">
                <a:solidFill>
                  <a:srgbClr val="FFFFFF"/>
                </a:solidFill>
              </a:rPr>
              <a:t>Moderado, ou alguma importância;</a:t>
            </a:r>
            <a:endParaRPr lang="en-US" altLang="en-US" sz="2400" b="1">
              <a:solidFill>
                <a:srgbClr val="FFFFFF"/>
              </a:solidFill>
            </a:endParaRPr>
          </a:p>
          <a:p>
            <a:pPr eaLnBrk="1" hangingPunct="1">
              <a:spcBef>
                <a:spcPct val="0"/>
              </a:spcBef>
              <a:buFontTx/>
              <a:buNone/>
            </a:pPr>
            <a:endParaRPr lang="en-US" altLang="en-US" sz="2400" b="1">
              <a:solidFill>
                <a:srgbClr val="FFFFFF"/>
              </a:solidFill>
            </a:endParaRPr>
          </a:p>
          <a:p>
            <a:pPr eaLnBrk="1" hangingPunct="1">
              <a:spcBef>
                <a:spcPct val="0"/>
              </a:spcBef>
              <a:buFontTx/>
              <a:buNone/>
            </a:pPr>
            <a:r>
              <a:rPr lang="en-US" altLang="en-US" sz="2400" b="1">
                <a:solidFill>
                  <a:srgbClr val="FFFFFF"/>
                </a:solidFill>
              </a:rPr>
              <a:t>4 – </a:t>
            </a:r>
            <a:r>
              <a:rPr lang="en-US" altLang="en-US" sz="2000" b="1">
                <a:solidFill>
                  <a:srgbClr val="FFFFFF"/>
                </a:solidFill>
              </a:rPr>
              <a:t>Substancial, ou importante;</a:t>
            </a:r>
            <a:endParaRPr lang="en-US" altLang="en-US" sz="2400" b="1">
              <a:solidFill>
                <a:srgbClr val="FFFFFF"/>
              </a:solidFill>
            </a:endParaRPr>
          </a:p>
          <a:p>
            <a:pPr eaLnBrk="1" hangingPunct="1">
              <a:spcBef>
                <a:spcPct val="0"/>
              </a:spcBef>
              <a:buFontTx/>
              <a:buNone/>
            </a:pPr>
            <a:endParaRPr lang="en-US" altLang="en-US" sz="2400" b="1">
              <a:solidFill>
                <a:srgbClr val="FFFFFF"/>
              </a:solidFill>
            </a:endParaRPr>
          </a:p>
          <a:p>
            <a:pPr eaLnBrk="1" hangingPunct="1">
              <a:spcBef>
                <a:spcPct val="0"/>
              </a:spcBef>
              <a:buFontTx/>
              <a:buNone/>
            </a:pPr>
            <a:r>
              <a:rPr lang="en-US" altLang="en-US" sz="2400" b="1">
                <a:solidFill>
                  <a:srgbClr val="FFFFFF"/>
                </a:solidFill>
              </a:rPr>
              <a:t>5 – </a:t>
            </a:r>
            <a:r>
              <a:rPr lang="en-US" altLang="en-US" sz="2000" b="1">
                <a:solidFill>
                  <a:srgbClr val="FFFFFF"/>
                </a:solidFill>
              </a:rPr>
              <a:t>Muito, ou alta importância.</a:t>
            </a:r>
            <a:endParaRPr lang="pt-BR" altLang="en-US" sz="20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627063" y="2971800"/>
            <a:ext cx="8135937"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BR" altLang="en-US" sz="2000" b="1">
              <a:solidFill>
                <a:srgbClr val="FFFFFF"/>
              </a:solidFill>
            </a:endParaRPr>
          </a:p>
          <a:p>
            <a:pPr eaLnBrk="1" hangingPunct="1">
              <a:spcBef>
                <a:spcPct val="0"/>
              </a:spcBef>
              <a:buFontTx/>
              <a:buNone/>
            </a:pPr>
            <a:r>
              <a:rPr lang="pt-BR" altLang="en-US" sz="2400" b="1">
                <a:solidFill>
                  <a:srgbClr val="FFFFFF"/>
                </a:solidFill>
              </a:rPr>
              <a:t>Um percentual de </a:t>
            </a:r>
            <a:r>
              <a:rPr lang="pt-BR" altLang="en-US" sz="2400" b="1">
                <a:solidFill>
                  <a:srgbClr val="00FFFF"/>
                </a:solidFill>
              </a:rPr>
              <a:t>20%</a:t>
            </a:r>
            <a:r>
              <a:rPr lang="pt-BR" altLang="en-US" sz="2400" b="1">
                <a:solidFill>
                  <a:srgbClr val="FFFFFF"/>
                </a:solidFill>
              </a:rPr>
              <a:t> acha que a contribuição tem sido </a:t>
            </a:r>
            <a:r>
              <a:rPr lang="pt-BR" altLang="en-US" sz="2400" b="1">
                <a:solidFill>
                  <a:srgbClr val="FFFF00"/>
                </a:solidFill>
              </a:rPr>
              <a:t>pouca</a:t>
            </a:r>
            <a:r>
              <a:rPr lang="pt-BR" altLang="en-US" sz="2400" b="1">
                <a:solidFill>
                  <a:srgbClr val="FFFFFF"/>
                </a:solidFill>
              </a:rPr>
              <a:t> e </a:t>
            </a:r>
            <a:r>
              <a:rPr lang="pt-BR" altLang="en-US" sz="2400" b="1">
                <a:solidFill>
                  <a:srgbClr val="00FFFF"/>
                </a:solidFill>
              </a:rPr>
              <a:t>0%</a:t>
            </a:r>
            <a:r>
              <a:rPr lang="pt-BR" altLang="en-US" sz="2400" b="1">
                <a:solidFill>
                  <a:srgbClr val="FFFFFF"/>
                </a:solidFill>
              </a:rPr>
              <a:t> acha que a biologia não tem </a:t>
            </a:r>
            <a:r>
              <a:rPr lang="pt-BR" altLang="en-US" sz="2400" b="1">
                <a:solidFill>
                  <a:srgbClr val="FFFF00"/>
                </a:solidFill>
              </a:rPr>
              <a:t>nenhuma</a:t>
            </a:r>
            <a:r>
              <a:rPr lang="pt-BR" altLang="en-US" sz="2400" b="1">
                <a:solidFill>
                  <a:srgbClr val="FFFFFF"/>
                </a:solidFill>
              </a:rPr>
              <a:t> importância no manejo de plantas daninhas segundo a SBCPD.</a:t>
            </a:r>
          </a:p>
          <a:p>
            <a:pPr eaLnBrk="1" hangingPunct="1">
              <a:spcBef>
                <a:spcPct val="50000"/>
              </a:spcBef>
              <a:buFontTx/>
              <a:buNone/>
            </a:pPr>
            <a:endParaRPr lang="pt-BR" altLang="en-US" sz="2400">
              <a:solidFill>
                <a:srgbClr val="000000"/>
              </a:solidFill>
            </a:endParaRPr>
          </a:p>
        </p:txBody>
      </p:sp>
      <p:sp>
        <p:nvSpPr>
          <p:cNvPr id="17411" name="Text Box 5"/>
          <p:cNvSpPr txBox="1">
            <a:spLocks noChangeArrowheads="1"/>
          </p:cNvSpPr>
          <p:nvPr/>
        </p:nvSpPr>
        <p:spPr bwMode="auto">
          <a:xfrm>
            <a:off x="620713" y="171450"/>
            <a:ext cx="81359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400" b="1">
                <a:solidFill>
                  <a:srgbClr val="FFFF00"/>
                </a:solidFill>
              </a:rPr>
              <a:t>Resultado</a:t>
            </a:r>
            <a:r>
              <a:rPr lang="pt-BR" altLang="en-US" sz="2000" b="1">
                <a:solidFill>
                  <a:srgbClr val="FFFFFF"/>
                </a:solidFill>
              </a:rPr>
              <a:t>: </a:t>
            </a:r>
          </a:p>
          <a:p>
            <a:pPr eaLnBrk="1" hangingPunct="1">
              <a:spcBef>
                <a:spcPct val="0"/>
              </a:spcBef>
              <a:buFontTx/>
              <a:buNone/>
            </a:pPr>
            <a:endParaRPr lang="pt-BR" altLang="en-US" sz="2000" b="1">
              <a:solidFill>
                <a:srgbClr val="FFFFFF"/>
              </a:solidFill>
            </a:endParaRPr>
          </a:p>
          <a:p>
            <a:pPr eaLnBrk="1" hangingPunct="1">
              <a:spcBef>
                <a:spcPct val="0"/>
              </a:spcBef>
              <a:buFontTx/>
              <a:buNone/>
            </a:pPr>
            <a:r>
              <a:rPr lang="pt-BR" altLang="en-US" sz="2400" b="1">
                <a:solidFill>
                  <a:srgbClr val="FFFFFF"/>
                </a:solidFill>
              </a:rPr>
              <a:t>Através dos dados da Tabela 1, o levantamento da SBCPD mostra que </a:t>
            </a:r>
            <a:r>
              <a:rPr lang="pt-BR" altLang="en-US" sz="2400" b="1">
                <a:solidFill>
                  <a:srgbClr val="00FFFF"/>
                </a:solidFill>
              </a:rPr>
              <a:t>80%</a:t>
            </a:r>
            <a:r>
              <a:rPr lang="pt-BR" altLang="en-US" sz="2400" b="1">
                <a:solidFill>
                  <a:srgbClr val="FFFFFF"/>
                </a:solidFill>
              </a:rPr>
              <a:t> dos pesquisados acham que a contribuição da biologia para o seu manejo tem sido de </a:t>
            </a:r>
            <a:r>
              <a:rPr lang="pt-BR" altLang="en-US" sz="2400" b="1">
                <a:solidFill>
                  <a:srgbClr val="FFFF00"/>
                </a:solidFill>
              </a:rPr>
              <a:t>moderada </a:t>
            </a:r>
            <a:r>
              <a:rPr lang="pt-BR" altLang="en-US" sz="2400" b="1">
                <a:solidFill>
                  <a:srgbClr val="FFFFFF"/>
                </a:solidFill>
              </a:rPr>
              <a:t>a</a:t>
            </a:r>
            <a:r>
              <a:rPr lang="pt-BR" altLang="en-US" sz="2400" b="1">
                <a:solidFill>
                  <a:srgbClr val="FFFF00"/>
                </a:solidFill>
              </a:rPr>
              <a:t> alta</a:t>
            </a:r>
            <a:r>
              <a:rPr lang="pt-BR" altLang="en-US" sz="2400" b="1">
                <a:solidFill>
                  <a:srgbClr val="FFFFFF"/>
                </a:solidFill>
              </a:rPr>
              <a:t>, ficando ranqueados entre os da WSSA e da IWSS que obtiveram resultados similares, e os do UK com 70% e 90% respectivamente. </a:t>
            </a:r>
          </a:p>
        </p:txBody>
      </p:sp>
      <p:sp>
        <p:nvSpPr>
          <p:cNvPr id="20486" name="Text Box 6"/>
          <p:cNvSpPr txBox="1">
            <a:spLocks noChangeArrowheads="1"/>
          </p:cNvSpPr>
          <p:nvPr/>
        </p:nvSpPr>
        <p:spPr bwMode="auto">
          <a:xfrm>
            <a:off x="762000" y="4953000"/>
            <a:ext cx="8382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400" b="1">
                <a:solidFill>
                  <a:srgbClr val="FFFFFF"/>
                </a:solidFill>
              </a:rPr>
              <a:t>Os dados da questão 1 também foram agrupados por regiões brasileiras. A </a:t>
            </a:r>
            <a:r>
              <a:rPr lang="pt-BR" altLang="en-US" sz="2400" b="1">
                <a:solidFill>
                  <a:srgbClr val="FFFF00"/>
                </a:solidFill>
              </a:rPr>
              <a:t>Região Sudeste</a:t>
            </a:r>
            <a:r>
              <a:rPr lang="pt-BR" altLang="en-US" sz="2400" b="1">
                <a:solidFill>
                  <a:srgbClr val="FFFFFF"/>
                </a:solidFill>
              </a:rPr>
              <a:t> foi a mais representada com um total de </a:t>
            </a:r>
            <a:r>
              <a:rPr lang="pt-BR" altLang="en-US" sz="2400" b="1" i="1">
                <a:solidFill>
                  <a:srgbClr val="FFFFFF"/>
                </a:solidFill>
              </a:rPr>
              <a:t>38 respostas</a:t>
            </a:r>
            <a:r>
              <a:rPr lang="pt-BR" altLang="en-US" sz="2400" b="1">
                <a:solidFill>
                  <a:srgbClr val="FFFFFF"/>
                </a:solidFill>
              </a:rPr>
              <a:t>, em seguida a </a:t>
            </a:r>
            <a:r>
              <a:rPr lang="pt-BR" altLang="en-US" sz="2400" b="1">
                <a:solidFill>
                  <a:srgbClr val="FFFF00"/>
                </a:solidFill>
              </a:rPr>
              <a:t>Região Sul</a:t>
            </a:r>
            <a:r>
              <a:rPr lang="pt-BR" altLang="en-US" sz="2400" b="1">
                <a:solidFill>
                  <a:srgbClr val="FFFFFF"/>
                </a:solidFill>
              </a:rPr>
              <a:t> com </a:t>
            </a:r>
            <a:r>
              <a:rPr lang="pt-BR" altLang="en-US" sz="2400" b="1" i="1">
                <a:solidFill>
                  <a:srgbClr val="FFFFFF"/>
                </a:solidFill>
              </a:rPr>
              <a:t>24 respostas</a:t>
            </a:r>
            <a:r>
              <a:rPr lang="pt-BR" altLang="en-US" sz="2400" b="1">
                <a:solidFill>
                  <a:srgbClr val="FFFFFF"/>
                </a:solidFill>
              </a:rPr>
              <a:t>, dos demais estados foram obtidas </a:t>
            </a:r>
            <a:r>
              <a:rPr lang="pt-BR" altLang="en-US" sz="2400" b="1" i="1">
                <a:solidFill>
                  <a:srgbClr val="FFFFFF"/>
                </a:solidFill>
              </a:rPr>
              <a:t>12 respostas.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utoUpdateAnimBg="0"/>
      <p:bldP spid="20486"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15"/>
          <p:cNvGrpSpPr>
            <a:grpSpLocks/>
          </p:cNvGrpSpPr>
          <p:nvPr/>
        </p:nvGrpSpPr>
        <p:grpSpPr bwMode="auto">
          <a:xfrm>
            <a:off x="179388" y="76200"/>
            <a:ext cx="8785225" cy="1952625"/>
            <a:chOff x="113" y="48"/>
            <a:chExt cx="5534" cy="1230"/>
          </a:xfrm>
        </p:grpSpPr>
        <p:sp>
          <p:nvSpPr>
            <p:cNvPr id="18441" name="Text Box 5"/>
            <p:cNvSpPr txBox="1">
              <a:spLocks noChangeArrowheads="1"/>
            </p:cNvSpPr>
            <p:nvPr/>
          </p:nvSpPr>
          <p:spPr bwMode="auto">
            <a:xfrm>
              <a:off x="113" y="48"/>
              <a:ext cx="5534" cy="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400" b="1">
                  <a:solidFill>
                    <a:srgbClr val="FFFFFF"/>
                  </a:solidFill>
                </a:rPr>
                <a:t>- professores e alunos universitários:</a:t>
              </a:r>
            </a:p>
            <a:p>
              <a:pPr eaLnBrk="1" hangingPunct="1">
                <a:spcBef>
                  <a:spcPct val="50000"/>
                </a:spcBef>
                <a:buFontTx/>
                <a:buNone/>
              </a:pPr>
              <a:r>
                <a:rPr lang="pt-BR" altLang="en-US" sz="2400" b="1">
                  <a:solidFill>
                    <a:srgbClr val="FFFFFF"/>
                  </a:solidFill>
                </a:rPr>
                <a:t> 	</a:t>
              </a:r>
              <a:r>
                <a:rPr lang="pt-BR" altLang="en-US" sz="2800" b="1">
                  <a:solidFill>
                    <a:srgbClr val="00FFFF"/>
                  </a:solidFill>
                </a:rPr>
                <a:t>76,7%</a:t>
              </a:r>
              <a:r>
                <a:rPr lang="pt-BR" altLang="en-US" sz="2400" b="1">
                  <a:solidFill>
                    <a:srgbClr val="FFFFFF"/>
                  </a:solidFill>
                </a:rPr>
                <a:t> acham que a contribuição da biologia de plantas daninhas tem sido de </a:t>
              </a:r>
              <a:r>
                <a:rPr lang="pt-BR" altLang="en-US" sz="2800" b="1">
                  <a:solidFill>
                    <a:srgbClr val="FFFF00"/>
                  </a:solidFill>
                </a:rPr>
                <a:t>moderada</a:t>
              </a:r>
              <a:r>
                <a:rPr lang="pt-BR" altLang="en-US" sz="2400" b="1">
                  <a:solidFill>
                    <a:srgbClr val="FFFFFF"/>
                  </a:solidFill>
                </a:rPr>
                <a:t> a </a:t>
              </a:r>
              <a:r>
                <a:rPr lang="pt-BR" altLang="en-US" sz="2800" b="1">
                  <a:solidFill>
                    <a:srgbClr val="FFFF00"/>
                  </a:solidFill>
                </a:rPr>
                <a:t>alta</a:t>
              </a:r>
              <a:r>
                <a:rPr lang="pt-BR" altLang="en-US" sz="2400" b="1">
                  <a:solidFill>
                    <a:srgbClr val="FFFFFF"/>
                  </a:solidFill>
                </a:rPr>
                <a:t>;  	</a:t>
              </a:r>
              <a:r>
                <a:rPr lang="pt-BR" altLang="en-US" sz="2400" b="1">
                  <a:solidFill>
                    <a:srgbClr val="00FFFF"/>
                  </a:solidFill>
                </a:rPr>
                <a:t>23,3%</a:t>
              </a:r>
              <a:r>
                <a:rPr lang="pt-BR" altLang="en-US" sz="2400" b="1">
                  <a:solidFill>
                    <a:srgbClr val="FFFFFF"/>
                  </a:solidFill>
                </a:rPr>
                <a:t> acham que esta contribuição tem sido </a:t>
              </a:r>
              <a:r>
                <a:rPr lang="pt-BR" altLang="en-US" sz="2800" b="1">
                  <a:solidFill>
                    <a:srgbClr val="FFFF00"/>
                  </a:solidFill>
                </a:rPr>
                <a:t>pouca</a:t>
              </a:r>
              <a:r>
                <a:rPr lang="pt-BR" altLang="en-US" sz="2400" b="1">
                  <a:solidFill>
                    <a:srgbClr val="FFFFFF"/>
                  </a:solidFill>
                </a:rPr>
                <a:t>.</a:t>
              </a:r>
            </a:p>
          </p:txBody>
        </p:sp>
        <p:sp>
          <p:nvSpPr>
            <p:cNvPr id="18442" name="AutoShape 6"/>
            <p:cNvSpPr>
              <a:spLocks noChangeArrowheads="1"/>
            </p:cNvSpPr>
            <p:nvPr/>
          </p:nvSpPr>
          <p:spPr bwMode="auto">
            <a:xfrm>
              <a:off x="158" y="576"/>
              <a:ext cx="454" cy="91"/>
            </a:xfrm>
            <a:prstGeom prst="rightArrow">
              <a:avLst>
                <a:gd name="adj1" fmla="val 50000"/>
                <a:gd name="adj2" fmla="val 124725"/>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solidFill>
                  <a:srgbClr val="FF3300"/>
                </a:solidFill>
              </a:endParaRPr>
            </a:p>
          </p:txBody>
        </p:sp>
      </p:grpSp>
      <p:grpSp>
        <p:nvGrpSpPr>
          <p:cNvPr id="3" name="Group 16"/>
          <p:cNvGrpSpPr>
            <a:grpSpLocks/>
          </p:cNvGrpSpPr>
          <p:nvPr/>
        </p:nvGrpSpPr>
        <p:grpSpPr bwMode="auto">
          <a:xfrm>
            <a:off x="250825" y="4191000"/>
            <a:ext cx="8208963" cy="2255838"/>
            <a:chOff x="158" y="2640"/>
            <a:chExt cx="5171" cy="1421"/>
          </a:xfrm>
        </p:grpSpPr>
        <p:sp>
          <p:nvSpPr>
            <p:cNvPr id="18439" name="Text Box 8"/>
            <p:cNvSpPr txBox="1">
              <a:spLocks noChangeArrowheads="1"/>
            </p:cNvSpPr>
            <p:nvPr/>
          </p:nvSpPr>
          <p:spPr bwMode="auto">
            <a:xfrm>
              <a:off x="158" y="2640"/>
              <a:ext cx="5171" cy="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400" b="1">
                  <a:solidFill>
                    <a:srgbClr val="FFFFFF"/>
                  </a:solidFill>
                </a:rPr>
                <a:t>- profissionais ligados ao setor privado ou à indústria química:</a:t>
              </a:r>
            </a:p>
            <a:p>
              <a:pPr eaLnBrk="1" hangingPunct="1">
                <a:spcBef>
                  <a:spcPct val="50000"/>
                </a:spcBef>
                <a:buFontTx/>
                <a:buNone/>
              </a:pPr>
              <a:r>
                <a:rPr lang="pt-BR" altLang="en-US" sz="2400" b="1">
                  <a:solidFill>
                    <a:srgbClr val="FFFFFF"/>
                  </a:solidFill>
                </a:rPr>
                <a:t> 	</a:t>
              </a:r>
              <a:r>
                <a:rPr lang="pt-BR" altLang="en-US" sz="2800" b="1">
                  <a:solidFill>
                    <a:srgbClr val="00FFFF"/>
                  </a:solidFill>
                </a:rPr>
                <a:t>89,2%</a:t>
              </a:r>
              <a:r>
                <a:rPr lang="pt-BR" altLang="en-US" sz="2400" b="1">
                  <a:solidFill>
                    <a:srgbClr val="FFFFFF"/>
                  </a:solidFill>
                </a:rPr>
                <a:t> acham de </a:t>
              </a:r>
              <a:r>
                <a:rPr lang="pt-BR" altLang="en-US" sz="2800" b="1">
                  <a:solidFill>
                    <a:srgbClr val="FFFF00"/>
                  </a:solidFill>
                </a:rPr>
                <a:t>moderada</a:t>
              </a:r>
              <a:r>
                <a:rPr lang="pt-BR" altLang="en-US" sz="2400" b="1">
                  <a:solidFill>
                    <a:srgbClr val="FFFFFF"/>
                  </a:solidFill>
                </a:rPr>
                <a:t> a </a:t>
              </a:r>
              <a:r>
                <a:rPr lang="pt-BR" altLang="en-US" sz="2800" b="1">
                  <a:solidFill>
                    <a:srgbClr val="FFFF00"/>
                  </a:solidFill>
                </a:rPr>
                <a:t>alta</a:t>
              </a:r>
              <a:r>
                <a:rPr lang="pt-BR" altLang="en-US" sz="2400" b="1">
                  <a:solidFill>
                    <a:srgbClr val="FFFFFF"/>
                  </a:solidFill>
                </a:rPr>
                <a:t> a contribuição da biologia para o seu manejo e somente </a:t>
              </a:r>
              <a:r>
                <a:rPr lang="pt-BR" altLang="en-US" sz="2800" b="1">
                  <a:solidFill>
                    <a:srgbClr val="00FFFF"/>
                  </a:solidFill>
                </a:rPr>
                <a:t>11,8%</a:t>
              </a:r>
              <a:r>
                <a:rPr lang="pt-BR" altLang="en-US" sz="2400" b="1">
                  <a:solidFill>
                    <a:srgbClr val="FFFFFF"/>
                  </a:solidFill>
                </a:rPr>
                <a:t> acha que esta contribuição tem sido </a:t>
              </a:r>
              <a:r>
                <a:rPr lang="pt-BR" altLang="en-US" sz="2800" b="1">
                  <a:solidFill>
                    <a:srgbClr val="FFFF00"/>
                  </a:solidFill>
                </a:rPr>
                <a:t>pouca</a:t>
              </a:r>
              <a:r>
                <a:rPr lang="pt-BR" altLang="en-US" sz="2400" b="1">
                  <a:solidFill>
                    <a:srgbClr val="FFFFFF"/>
                  </a:solidFill>
                </a:rPr>
                <a:t>. </a:t>
              </a:r>
              <a:endParaRPr lang="pt-BR" altLang="en-US" sz="2400">
                <a:solidFill>
                  <a:srgbClr val="000000"/>
                </a:solidFill>
              </a:endParaRPr>
            </a:p>
          </p:txBody>
        </p:sp>
        <p:sp>
          <p:nvSpPr>
            <p:cNvPr id="18440" name="AutoShape 9"/>
            <p:cNvSpPr>
              <a:spLocks noChangeArrowheads="1"/>
            </p:cNvSpPr>
            <p:nvPr/>
          </p:nvSpPr>
          <p:spPr bwMode="auto">
            <a:xfrm>
              <a:off x="249" y="3365"/>
              <a:ext cx="454" cy="91"/>
            </a:xfrm>
            <a:prstGeom prst="rightArrow">
              <a:avLst>
                <a:gd name="adj1" fmla="val 50000"/>
                <a:gd name="adj2" fmla="val 124725"/>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solidFill>
                  <a:srgbClr val="FF3300"/>
                </a:solidFill>
              </a:endParaRPr>
            </a:p>
          </p:txBody>
        </p:sp>
      </p:grpSp>
      <p:grpSp>
        <p:nvGrpSpPr>
          <p:cNvPr id="4" name="Group 14"/>
          <p:cNvGrpSpPr>
            <a:grpSpLocks/>
          </p:cNvGrpSpPr>
          <p:nvPr/>
        </p:nvGrpSpPr>
        <p:grpSpPr bwMode="auto">
          <a:xfrm>
            <a:off x="76200" y="2209800"/>
            <a:ext cx="8991600" cy="2073275"/>
            <a:chOff x="48" y="1392"/>
            <a:chExt cx="5664" cy="1306"/>
          </a:xfrm>
        </p:grpSpPr>
        <p:sp>
          <p:nvSpPr>
            <p:cNvPr id="18437" name="AutoShape 7"/>
            <p:cNvSpPr>
              <a:spLocks noChangeArrowheads="1"/>
            </p:cNvSpPr>
            <p:nvPr/>
          </p:nvSpPr>
          <p:spPr bwMode="auto">
            <a:xfrm>
              <a:off x="192" y="1925"/>
              <a:ext cx="454" cy="91"/>
            </a:xfrm>
            <a:prstGeom prst="rightArrow">
              <a:avLst>
                <a:gd name="adj1" fmla="val 50000"/>
                <a:gd name="adj2" fmla="val 124725"/>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solidFill>
                  <a:srgbClr val="FF3300"/>
                </a:solidFill>
              </a:endParaRPr>
            </a:p>
          </p:txBody>
        </p:sp>
        <p:sp>
          <p:nvSpPr>
            <p:cNvPr id="18438" name="Text Box 10"/>
            <p:cNvSpPr txBox="1">
              <a:spLocks noChangeArrowheads="1"/>
            </p:cNvSpPr>
            <p:nvPr/>
          </p:nvSpPr>
          <p:spPr bwMode="auto">
            <a:xfrm>
              <a:off x="48" y="1392"/>
              <a:ext cx="5664" cy="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400" b="1">
                  <a:solidFill>
                    <a:srgbClr val="FFFFFF"/>
                  </a:solidFill>
                </a:rPr>
                <a:t>- pesquisadores de agências e instituições governamentais:</a:t>
              </a:r>
            </a:p>
            <a:p>
              <a:pPr eaLnBrk="1" hangingPunct="1">
                <a:spcBef>
                  <a:spcPct val="50000"/>
                </a:spcBef>
                <a:buFontTx/>
                <a:buNone/>
              </a:pPr>
              <a:r>
                <a:rPr lang="pt-BR" altLang="en-US" sz="2400" b="1">
                  <a:solidFill>
                    <a:srgbClr val="FFFFFF"/>
                  </a:solidFill>
                </a:rPr>
                <a:t>	 </a:t>
              </a:r>
              <a:r>
                <a:rPr lang="pt-BR" altLang="en-US" sz="2800" b="1">
                  <a:solidFill>
                    <a:srgbClr val="00FFFF"/>
                  </a:solidFill>
                </a:rPr>
                <a:t>68,4%</a:t>
              </a:r>
              <a:r>
                <a:rPr lang="pt-BR" altLang="en-US" sz="2400" b="1">
                  <a:solidFill>
                    <a:srgbClr val="FFFFFF"/>
                  </a:solidFill>
                </a:rPr>
                <a:t> acham a contribuição de </a:t>
              </a:r>
              <a:r>
                <a:rPr lang="pt-BR" altLang="en-US" sz="2800" b="1">
                  <a:solidFill>
                    <a:srgbClr val="FFFF00"/>
                  </a:solidFill>
                </a:rPr>
                <a:t>moderada</a:t>
              </a:r>
              <a:r>
                <a:rPr lang="pt-BR" altLang="en-US" sz="2400" b="1">
                  <a:solidFill>
                    <a:srgbClr val="FFFFFF"/>
                  </a:solidFill>
                </a:rPr>
                <a:t> a </a:t>
              </a:r>
              <a:r>
                <a:rPr lang="pt-BR" altLang="en-US" sz="2800" b="1">
                  <a:solidFill>
                    <a:srgbClr val="FFFF00"/>
                  </a:solidFill>
                </a:rPr>
                <a:t>alta</a:t>
              </a:r>
              <a:r>
                <a:rPr lang="pt-BR" altLang="en-US" sz="2400" b="1">
                  <a:solidFill>
                    <a:srgbClr val="FFFFFF"/>
                  </a:solidFill>
                </a:rPr>
                <a:t>; </a:t>
              </a:r>
              <a:r>
                <a:rPr lang="pt-BR" altLang="en-US" sz="2800" b="1">
                  <a:solidFill>
                    <a:srgbClr val="00FFFF"/>
                  </a:solidFill>
                </a:rPr>
                <a:t>31,6%</a:t>
              </a:r>
              <a:r>
                <a:rPr lang="pt-BR" altLang="en-US" sz="2400" b="1">
                  <a:solidFill>
                    <a:srgbClr val="FFFFFF"/>
                  </a:solidFill>
                </a:rPr>
                <a:t> acha que a contribuição tem sido </a:t>
              </a:r>
              <a:r>
                <a:rPr lang="pt-BR" altLang="en-US" sz="2800" b="1">
                  <a:solidFill>
                    <a:srgbClr val="FFFF00"/>
                  </a:solidFill>
                </a:rPr>
                <a:t>pouca</a:t>
              </a:r>
              <a:r>
                <a:rPr lang="pt-BR" altLang="en-US" sz="2400" b="1">
                  <a:solidFill>
                    <a:srgbClr val="FFFFFF"/>
                  </a:solidFill>
                </a:rPr>
                <a:t>.</a:t>
              </a:r>
            </a:p>
            <a:p>
              <a:pPr eaLnBrk="1" hangingPunct="1">
                <a:spcBef>
                  <a:spcPct val="50000"/>
                </a:spcBef>
                <a:buFontTx/>
                <a:buNone/>
              </a:pPr>
              <a:endParaRPr lang="pt-BR" altLang="en-US" sz="2400" b="1">
                <a:solidFill>
                  <a:srgbClr val="FFFF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323850" y="333375"/>
            <a:ext cx="82804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800" b="1">
                <a:solidFill>
                  <a:srgbClr val="FFFF00"/>
                </a:solidFill>
              </a:rPr>
              <a:t>Questão 2 – </a:t>
            </a:r>
            <a:r>
              <a:rPr lang="pt-BR" altLang="en-US" sz="2400" b="1">
                <a:solidFill>
                  <a:srgbClr val="FFFFFF"/>
                </a:solidFill>
              </a:rPr>
              <a:t>Indique a importância/utilidade das seguintes áreas da biologia de plantas em relação ao manejo de plantas daninhas?</a:t>
            </a:r>
            <a:endParaRPr lang="pt-BR" altLang="en-US" sz="2800" b="1">
              <a:solidFill>
                <a:srgbClr val="FFFF00"/>
              </a:solidFill>
            </a:endParaRPr>
          </a:p>
        </p:txBody>
      </p:sp>
      <p:sp>
        <p:nvSpPr>
          <p:cNvPr id="19459" name="Text Box 5"/>
          <p:cNvSpPr txBox="1">
            <a:spLocks noChangeArrowheads="1"/>
          </p:cNvSpPr>
          <p:nvPr/>
        </p:nvSpPr>
        <p:spPr bwMode="auto">
          <a:xfrm>
            <a:off x="395288" y="1844675"/>
            <a:ext cx="8291512"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a:solidFill>
                  <a:srgbClr val="000000"/>
                </a:solidFill>
              </a:rPr>
              <a:t> </a:t>
            </a:r>
            <a:r>
              <a:rPr lang="pt-BR" altLang="en-US" sz="2000" b="1">
                <a:solidFill>
                  <a:srgbClr val="FFFFFF"/>
                </a:solidFill>
              </a:rPr>
              <a:t>(a) taxonomia/identificação</a:t>
            </a:r>
          </a:p>
          <a:p>
            <a:pPr eaLnBrk="1" hangingPunct="1">
              <a:spcBef>
                <a:spcPct val="0"/>
              </a:spcBef>
              <a:buFontTx/>
              <a:buNone/>
            </a:pPr>
            <a:r>
              <a:rPr lang="pt-BR" altLang="en-US" sz="2000" b="1">
                <a:solidFill>
                  <a:srgbClr val="FFFFFF"/>
                </a:solidFill>
              </a:rPr>
              <a:t> (b) morfologia/anatomia</a:t>
            </a:r>
          </a:p>
          <a:p>
            <a:pPr eaLnBrk="1" hangingPunct="1">
              <a:spcBef>
                <a:spcPct val="0"/>
              </a:spcBef>
              <a:buFontTx/>
              <a:buNone/>
            </a:pPr>
            <a:r>
              <a:rPr lang="pt-BR" altLang="en-US" sz="2000" b="1">
                <a:solidFill>
                  <a:srgbClr val="FFFFFF"/>
                </a:solidFill>
              </a:rPr>
              <a:t> (c) florescimento/reprodução</a:t>
            </a:r>
          </a:p>
          <a:p>
            <a:pPr eaLnBrk="1" hangingPunct="1">
              <a:spcBef>
                <a:spcPct val="0"/>
              </a:spcBef>
              <a:buFontTx/>
              <a:buNone/>
            </a:pPr>
            <a:r>
              <a:rPr lang="pt-BR" altLang="en-US" sz="2000" b="1">
                <a:solidFill>
                  <a:srgbClr val="FFFFFF"/>
                </a:solidFill>
              </a:rPr>
              <a:t> (d) dinâmica do banco de sementes</a:t>
            </a:r>
          </a:p>
          <a:p>
            <a:pPr eaLnBrk="1" hangingPunct="1">
              <a:spcBef>
                <a:spcPct val="0"/>
              </a:spcBef>
              <a:buFontTx/>
              <a:buNone/>
            </a:pPr>
            <a:r>
              <a:rPr lang="pt-BR" altLang="en-US" sz="2000" b="1">
                <a:solidFill>
                  <a:srgbClr val="FFFFFF"/>
                </a:solidFill>
              </a:rPr>
              <a:t> (e) fisiologia/bioquímica</a:t>
            </a:r>
          </a:p>
          <a:p>
            <a:pPr eaLnBrk="1" hangingPunct="1">
              <a:spcBef>
                <a:spcPct val="0"/>
              </a:spcBef>
              <a:buFontTx/>
              <a:buNone/>
            </a:pPr>
            <a:r>
              <a:rPr lang="pt-BR" altLang="en-US" sz="2000" b="1">
                <a:solidFill>
                  <a:srgbClr val="FFFFFF"/>
                </a:solidFill>
              </a:rPr>
              <a:t> (f) dormência/germinação</a:t>
            </a:r>
          </a:p>
          <a:p>
            <a:pPr eaLnBrk="1" hangingPunct="1">
              <a:spcBef>
                <a:spcPct val="0"/>
              </a:spcBef>
              <a:buFontTx/>
              <a:buNone/>
            </a:pPr>
            <a:r>
              <a:rPr lang="pt-BR" altLang="en-US" sz="2000" b="1">
                <a:solidFill>
                  <a:srgbClr val="FFFFFF"/>
                </a:solidFill>
              </a:rPr>
              <a:t> (g) alelopatia</a:t>
            </a:r>
          </a:p>
          <a:p>
            <a:pPr eaLnBrk="1" hangingPunct="1">
              <a:spcBef>
                <a:spcPct val="0"/>
              </a:spcBef>
              <a:buFontTx/>
              <a:buNone/>
            </a:pPr>
            <a:r>
              <a:rPr lang="pt-BR" altLang="en-US" sz="2000" b="1">
                <a:solidFill>
                  <a:srgbClr val="FFFFFF"/>
                </a:solidFill>
              </a:rPr>
              <a:t> (h) interações com outras áreas de proteção de plantas (IPM)</a:t>
            </a:r>
          </a:p>
          <a:p>
            <a:pPr eaLnBrk="1" hangingPunct="1">
              <a:spcBef>
                <a:spcPct val="0"/>
              </a:spcBef>
              <a:buFontTx/>
              <a:buNone/>
            </a:pPr>
            <a:r>
              <a:rPr lang="pt-BR" altLang="en-US" sz="2000" b="1">
                <a:solidFill>
                  <a:srgbClr val="FFFFFF"/>
                </a:solidFill>
              </a:rPr>
              <a:t> (i) disperssão/disseminação/processo invasivo</a:t>
            </a:r>
          </a:p>
          <a:p>
            <a:pPr eaLnBrk="1" hangingPunct="1">
              <a:spcBef>
                <a:spcPct val="0"/>
              </a:spcBef>
              <a:buFontTx/>
              <a:buNone/>
            </a:pPr>
            <a:r>
              <a:rPr lang="pt-BR" altLang="en-US" sz="2000" b="1">
                <a:solidFill>
                  <a:srgbClr val="FFFFFF"/>
                </a:solidFill>
              </a:rPr>
              <a:t> (j) competição/interferência</a:t>
            </a:r>
          </a:p>
          <a:p>
            <a:pPr eaLnBrk="1" hangingPunct="1">
              <a:spcBef>
                <a:spcPct val="0"/>
              </a:spcBef>
              <a:buFontTx/>
              <a:buNone/>
            </a:pPr>
            <a:r>
              <a:rPr lang="pt-BR" altLang="en-US" sz="2000" b="1">
                <a:solidFill>
                  <a:srgbClr val="FFFFFF"/>
                </a:solidFill>
              </a:rPr>
              <a:t> (l) modelos de computador (todos os aspectos)</a:t>
            </a:r>
          </a:p>
          <a:p>
            <a:pPr eaLnBrk="1" hangingPunct="1">
              <a:spcBef>
                <a:spcPct val="0"/>
              </a:spcBef>
              <a:buFontTx/>
              <a:buNone/>
            </a:pPr>
            <a:r>
              <a:rPr lang="pt-BR" altLang="en-US" sz="2000" b="1">
                <a:solidFill>
                  <a:srgbClr val="FFFFFF"/>
                </a:solidFill>
              </a:rPr>
              <a:t> (m) genética/evolução</a:t>
            </a:r>
          </a:p>
          <a:p>
            <a:pPr eaLnBrk="1" hangingPunct="1">
              <a:spcBef>
                <a:spcPct val="0"/>
              </a:spcBef>
              <a:buFontTx/>
              <a:buNone/>
            </a:pPr>
            <a:r>
              <a:rPr lang="pt-BR" altLang="en-US" sz="2000" b="1">
                <a:solidFill>
                  <a:srgbClr val="FFFFFF"/>
                </a:solidFill>
              </a:rPr>
              <a:t> (n) outra: </a:t>
            </a:r>
          </a:p>
          <a:p>
            <a:pPr eaLnBrk="1" hangingPunct="1">
              <a:spcBef>
                <a:spcPct val="0"/>
              </a:spcBef>
              <a:buFontTx/>
              <a:buNone/>
            </a:pPr>
            <a:r>
              <a:rPr lang="pt-BR" altLang="en-US" sz="2000" b="1">
                <a:solidFill>
                  <a:srgbClr val="FFFFFF"/>
                </a:solidFill>
              </a:rPr>
              <a:t> (o) outra: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grpSp>
        <p:nvGrpSpPr>
          <p:cNvPr id="20483" name="Group 234"/>
          <p:cNvGrpSpPr>
            <a:grpSpLocks/>
          </p:cNvGrpSpPr>
          <p:nvPr/>
        </p:nvGrpSpPr>
        <p:grpSpPr bwMode="auto">
          <a:xfrm>
            <a:off x="395288" y="549275"/>
            <a:ext cx="8497887" cy="5759450"/>
            <a:chOff x="249" y="346"/>
            <a:chExt cx="5353" cy="3628"/>
          </a:xfrm>
        </p:grpSpPr>
        <p:sp>
          <p:nvSpPr>
            <p:cNvPr id="20485" name="Text Box 4"/>
            <p:cNvSpPr txBox="1">
              <a:spLocks noChangeArrowheads="1"/>
            </p:cNvSpPr>
            <p:nvPr/>
          </p:nvSpPr>
          <p:spPr bwMode="auto">
            <a:xfrm>
              <a:off x="295" y="1207"/>
              <a:ext cx="417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000">
                <a:solidFill>
                  <a:srgbClr val="000000"/>
                </a:solidFill>
              </a:endParaRPr>
            </a:p>
          </p:txBody>
        </p:sp>
        <p:sp>
          <p:nvSpPr>
            <p:cNvPr id="20486" name="Text Box 7"/>
            <p:cNvSpPr txBox="1">
              <a:spLocks noChangeArrowheads="1"/>
            </p:cNvSpPr>
            <p:nvPr/>
          </p:nvSpPr>
          <p:spPr bwMode="auto">
            <a:xfrm>
              <a:off x="340" y="346"/>
              <a:ext cx="526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000">
                <a:solidFill>
                  <a:srgbClr val="000000"/>
                </a:solidFill>
              </a:endParaRPr>
            </a:p>
          </p:txBody>
        </p:sp>
        <p:sp>
          <p:nvSpPr>
            <p:cNvPr id="20487" name="Rectangle 233"/>
            <p:cNvSpPr>
              <a:spLocks noChangeArrowheads="1"/>
            </p:cNvSpPr>
            <p:nvPr/>
          </p:nvSpPr>
          <p:spPr bwMode="auto">
            <a:xfrm>
              <a:off x="249" y="663"/>
              <a:ext cx="5314" cy="33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488" name="Rectangle 12"/>
            <p:cNvSpPr>
              <a:spLocks noChangeArrowheads="1"/>
            </p:cNvSpPr>
            <p:nvPr/>
          </p:nvSpPr>
          <p:spPr bwMode="auto">
            <a:xfrm>
              <a:off x="861" y="774"/>
              <a:ext cx="4349" cy="2207"/>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489" name="Rectangle 13"/>
            <p:cNvSpPr>
              <a:spLocks noChangeArrowheads="1"/>
            </p:cNvSpPr>
            <p:nvPr/>
          </p:nvSpPr>
          <p:spPr bwMode="auto">
            <a:xfrm>
              <a:off x="910" y="2919"/>
              <a:ext cx="50" cy="62"/>
            </a:xfrm>
            <a:prstGeom prst="rect">
              <a:avLst/>
            </a:prstGeom>
            <a:solidFill>
              <a:srgbClr val="9999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490" name="Rectangle 14"/>
            <p:cNvSpPr>
              <a:spLocks noChangeArrowheads="1"/>
            </p:cNvSpPr>
            <p:nvPr/>
          </p:nvSpPr>
          <p:spPr bwMode="auto">
            <a:xfrm>
              <a:off x="1274" y="2884"/>
              <a:ext cx="50" cy="97"/>
            </a:xfrm>
            <a:prstGeom prst="rect">
              <a:avLst/>
            </a:prstGeom>
            <a:solidFill>
              <a:srgbClr val="9999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491" name="Rectangle 15"/>
            <p:cNvSpPr>
              <a:spLocks noChangeArrowheads="1"/>
            </p:cNvSpPr>
            <p:nvPr/>
          </p:nvSpPr>
          <p:spPr bwMode="auto">
            <a:xfrm>
              <a:off x="1638" y="2919"/>
              <a:ext cx="50" cy="62"/>
            </a:xfrm>
            <a:prstGeom prst="rect">
              <a:avLst/>
            </a:prstGeom>
            <a:solidFill>
              <a:srgbClr val="9999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492" name="Rectangle 16"/>
            <p:cNvSpPr>
              <a:spLocks noChangeArrowheads="1"/>
            </p:cNvSpPr>
            <p:nvPr/>
          </p:nvSpPr>
          <p:spPr bwMode="auto">
            <a:xfrm>
              <a:off x="1996" y="2856"/>
              <a:ext cx="50" cy="125"/>
            </a:xfrm>
            <a:prstGeom prst="rect">
              <a:avLst/>
            </a:prstGeom>
            <a:solidFill>
              <a:srgbClr val="9999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493" name="Rectangle 17"/>
            <p:cNvSpPr>
              <a:spLocks noChangeArrowheads="1"/>
            </p:cNvSpPr>
            <p:nvPr/>
          </p:nvSpPr>
          <p:spPr bwMode="auto">
            <a:xfrm>
              <a:off x="2360" y="2794"/>
              <a:ext cx="50" cy="187"/>
            </a:xfrm>
            <a:prstGeom prst="rect">
              <a:avLst/>
            </a:prstGeom>
            <a:solidFill>
              <a:srgbClr val="9999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494" name="Rectangle 18"/>
            <p:cNvSpPr>
              <a:spLocks noChangeArrowheads="1"/>
            </p:cNvSpPr>
            <p:nvPr/>
          </p:nvSpPr>
          <p:spPr bwMode="auto">
            <a:xfrm>
              <a:off x="2724" y="2919"/>
              <a:ext cx="50" cy="62"/>
            </a:xfrm>
            <a:prstGeom prst="rect">
              <a:avLst/>
            </a:prstGeom>
            <a:solidFill>
              <a:srgbClr val="9999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495" name="Rectangle 19"/>
            <p:cNvSpPr>
              <a:spLocks noChangeArrowheads="1"/>
            </p:cNvSpPr>
            <p:nvPr/>
          </p:nvSpPr>
          <p:spPr bwMode="auto">
            <a:xfrm>
              <a:off x="3088" y="2884"/>
              <a:ext cx="50" cy="97"/>
            </a:xfrm>
            <a:prstGeom prst="rect">
              <a:avLst/>
            </a:prstGeom>
            <a:solidFill>
              <a:srgbClr val="9999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496" name="Rectangle 20"/>
            <p:cNvSpPr>
              <a:spLocks noChangeArrowheads="1"/>
            </p:cNvSpPr>
            <p:nvPr/>
          </p:nvSpPr>
          <p:spPr bwMode="auto">
            <a:xfrm>
              <a:off x="3446" y="2856"/>
              <a:ext cx="50" cy="125"/>
            </a:xfrm>
            <a:prstGeom prst="rect">
              <a:avLst/>
            </a:prstGeom>
            <a:solidFill>
              <a:srgbClr val="9999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497" name="Rectangle 21"/>
            <p:cNvSpPr>
              <a:spLocks noChangeArrowheads="1"/>
            </p:cNvSpPr>
            <p:nvPr/>
          </p:nvSpPr>
          <p:spPr bwMode="auto">
            <a:xfrm>
              <a:off x="3810" y="2822"/>
              <a:ext cx="50" cy="159"/>
            </a:xfrm>
            <a:prstGeom prst="rect">
              <a:avLst/>
            </a:prstGeom>
            <a:solidFill>
              <a:srgbClr val="9999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498" name="Rectangle 22"/>
            <p:cNvSpPr>
              <a:spLocks noChangeArrowheads="1"/>
            </p:cNvSpPr>
            <p:nvPr/>
          </p:nvSpPr>
          <p:spPr bwMode="auto">
            <a:xfrm>
              <a:off x="4538" y="2822"/>
              <a:ext cx="49" cy="159"/>
            </a:xfrm>
            <a:prstGeom prst="rect">
              <a:avLst/>
            </a:prstGeom>
            <a:solidFill>
              <a:srgbClr val="9999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499" name="Rectangle 23"/>
            <p:cNvSpPr>
              <a:spLocks noChangeArrowheads="1"/>
            </p:cNvSpPr>
            <p:nvPr/>
          </p:nvSpPr>
          <p:spPr bwMode="auto">
            <a:xfrm>
              <a:off x="4896" y="2732"/>
              <a:ext cx="50" cy="249"/>
            </a:xfrm>
            <a:prstGeom prst="rect">
              <a:avLst/>
            </a:prstGeom>
            <a:solidFill>
              <a:srgbClr val="9999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00" name="Rectangle 24"/>
            <p:cNvSpPr>
              <a:spLocks noChangeArrowheads="1"/>
            </p:cNvSpPr>
            <p:nvPr/>
          </p:nvSpPr>
          <p:spPr bwMode="auto">
            <a:xfrm>
              <a:off x="960" y="2634"/>
              <a:ext cx="55" cy="347"/>
            </a:xfrm>
            <a:prstGeom prst="rect">
              <a:avLst/>
            </a:prstGeom>
            <a:solidFill>
              <a:srgbClr val="FFFFCC"/>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01" name="Rectangle 25"/>
            <p:cNvSpPr>
              <a:spLocks noChangeArrowheads="1"/>
            </p:cNvSpPr>
            <p:nvPr/>
          </p:nvSpPr>
          <p:spPr bwMode="auto">
            <a:xfrm>
              <a:off x="1324" y="2322"/>
              <a:ext cx="55" cy="659"/>
            </a:xfrm>
            <a:prstGeom prst="rect">
              <a:avLst/>
            </a:prstGeom>
            <a:solidFill>
              <a:srgbClr val="FFFFCC"/>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02" name="Rectangle 26"/>
            <p:cNvSpPr>
              <a:spLocks noChangeArrowheads="1"/>
            </p:cNvSpPr>
            <p:nvPr/>
          </p:nvSpPr>
          <p:spPr bwMode="auto">
            <a:xfrm>
              <a:off x="1688" y="2634"/>
              <a:ext cx="49" cy="347"/>
            </a:xfrm>
            <a:prstGeom prst="rect">
              <a:avLst/>
            </a:prstGeom>
            <a:solidFill>
              <a:srgbClr val="FFFFCC"/>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03" name="Rectangle 27"/>
            <p:cNvSpPr>
              <a:spLocks noChangeArrowheads="1"/>
            </p:cNvSpPr>
            <p:nvPr/>
          </p:nvSpPr>
          <p:spPr bwMode="auto">
            <a:xfrm>
              <a:off x="2046" y="2412"/>
              <a:ext cx="55" cy="569"/>
            </a:xfrm>
            <a:prstGeom prst="rect">
              <a:avLst/>
            </a:prstGeom>
            <a:solidFill>
              <a:srgbClr val="FFFFCC"/>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04" name="Rectangle 28"/>
            <p:cNvSpPr>
              <a:spLocks noChangeArrowheads="1"/>
            </p:cNvSpPr>
            <p:nvPr/>
          </p:nvSpPr>
          <p:spPr bwMode="auto">
            <a:xfrm>
              <a:off x="2410" y="2447"/>
              <a:ext cx="55" cy="534"/>
            </a:xfrm>
            <a:prstGeom prst="rect">
              <a:avLst/>
            </a:prstGeom>
            <a:solidFill>
              <a:srgbClr val="FFFFCC"/>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05" name="Rectangle 29"/>
            <p:cNvSpPr>
              <a:spLocks noChangeArrowheads="1"/>
            </p:cNvSpPr>
            <p:nvPr/>
          </p:nvSpPr>
          <p:spPr bwMode="auto">
            <a:xfrm>
              <a:off x="2774" y="2572"/>
              <a:ext cx="55" cy="409"/>
            </a:xfrm>
            <a:prstGeom prst="rect">
              <a:avLst/>
            </a:prstGeom>
            <a:solidFill>
              <a:srgbClr val="FFFFCC"/>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06" name="Rectangle 30"/>
            <p:cNvSpPr>
              <a:spLocks noChangeArrowheads="1"/>
            </p:cNvSpPr>
            <p:nvPr/>
          </p:nvSpPr>
          <p:spPr bwMode="auto">
            <a:xfrm>
              <a:off x="3138" y="2384"/>
              <a:ext cx="49" cy="597"/>
            </a:xfrm>
            <a:prstGeom prst="rect">
              <a:avLst/>
            </a:prstGeom>
            <a:solidFill>
              <a:srgbClr val="FFFFCC"/>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07" name="Rectangle 31"/>
            <p:cNvSpPr>
              <a:spLocks noChangeArrowheads="1"/>
            </p:cNvSpPr>
            <p:nvPr/>
          </p:nvSpPr>
          <p:spPr bwMode="auto">
            <a:xfrm>
              <a:off x="3496" y="2287"/>
              <a:ext cx="55" cy="694"/>
            </a:xfrm>
            <a:prstGeom prst="rect">
              <a:avLst/>
            </a:prstGeom>
            <a:solidFill>
              <a:srgbClr val="FFFFCC"/>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08" name="Rectangle 32"/>
            <p:cNvSpPr>
              <a:spLocks noChangeArrowheads="1"/>
            </p:cNvSpPr>
            <p:nvPr/>
          </p:nvSpPr>
          <p:spPr bwMode="auto">
            <a:xfrm>
              <a:off x="3860" y="2447"/>
              <a:ext cx="55" cy="534"/>
            </a:xfrm>
            <a:prstGeom prst="rect">
              <a:avLst/>
            </a:prstGeom>
            <a:solidFill>
              <a:srgbClr val="FFFFCC"/>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09" name="Rectangle 33"/>
            <p:cNvSpPr>
              <a:spLocks noChangeArrowheads="1"/>
            </p:cNvSpPr>
            <p:nvPr/>
          </p:nvSpPr>
          <p:spPr bwMode="auto">
            <a:xfrm>
              <a:off x="4223" y="2759"/>
              <a:ext cx="56" cy="222"/>
            </a:xfrm>
            <a:prstGeom prst="rect">
              <a:avLst/>
            </a:prstGeom>
            <a:solidFill>
              <a:srgbClr val="FFFFCC"/>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10" name="Rectangle 34"/>
            <p:cNvSpPr>
              <a:spLocks noChangeArrowheads="1"/>
            </p:cNvSpPr>
            <p:nvPr/>
          </p:nvSpPr>
          <p:spPr bwMode="auto">
            <a:xfrm>
              <a:off x="4587" y="2100"/>
              <a:ext cx="50" cy="881"/>
            </a:xfrm>
            <a:prstGeom prst="rect">
              <a:avLst/>
            </a:prstGeom>
            <a:solidFill>
              <a:srgbClr val="FFFFCC"/>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11" name="Rectangle 35"/>
            <p:cNvSpPr>
              <a:spLocks noChangeArrowheads="1"/>
            </p:cNvSpPr>
            <p:nvPr/>
          </p:nvSpPr>
          <p:spPr bwMode="auto">
            <a:xfrm>
              <a:off x="4946" y="2259"/>
              <a:ext cx="55" cy="722"/>
            </a:xfrm>
            <a:prstGeom prst="rect">
              <a:avLst/>
            </a:prstGeom>
            <a:solidFill>
              <a:srgbClr val="FFFFCC"/>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12" name="Rectangle 36"/>
            <p:cNvSpPr>
              <a:spLocks noChangeArrowheads="1"/>
            </p:cNvSpPr>
            <p:nvPr/>
          </p:nvSpPr>
          <p:spPr bwMode="auto">
            <a:xfrm>
              <a:off x="1015" y="2322"/>
              <a:ext cx="50" cy="659"/>
            </a:xfrm>
            <a:prstGeom prst="rect">
              <a:avLst/>
            </a:prstGeom>
            <a:solidFill>
              <a:srgbClr val="CCCC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13" name="Rectangle 37"/>
            <p:cNvSpPr>
              <a:spLocks noChangeArrowheads="1"/>
            </p:cNvSpPr>
            <p:nvPr/>
          </p:nvSpPr>
          <p:spPr bwMode="auto">
            <a:xfrm>
              <a:off x="1379" y="2287"/>
              <a:ext cx="50" cy="694"/>
            </a:xfrm>
            <a:prstGeom prst="rect">
              <a:avLst/>
            </a:prstGeom>
            <a:solidFill>
              <a:srgbClr val="CCCC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14" name="Rectangle 38"/>
            <p:cNvSpPr>
              <a:spLocks noChangeArrowheads="1"/>
            </p:cNvSpPr>
            <p:nvPr/>
          </p:nvSpPr>
          <p:spPr bwMode="auto">
            <a:xfrm>
              <a:off x="1737" y="2100"/>
              <a:ext cx="55" cy="881"/>
            </a:xfrm>
            <a:prstGeom prst="rect">
              <a:avLst/>
            </a:prstGeom>
            <a:solidFill>
              <a:srgbClr val="CCCC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15" name="Rectangle 39"/>
            <p:cNvSpPr>
              <a:spLocks noChangeArrowheads="1"/>
            </p:cNvSpPr>
            <p:nvPr/>
          </p:nvSpPr>
          <p:spPr bwMode="auto">
            <a:xfrm>
              <a:off x="2101" y="2225"/>
              <a:ext cx="50" cy="756"/>
            </a:xfrm>
            <a:prstGeom prst="rect">
              <a:avLst/>
            </a:prstGeom>
            <a:solidFill>
              <a:srgbClr val="CCCC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16" name="Rectangle 40"/>
            <p:cNvSpPr>
              <a:spLocks noChangeArrowheads="1"/>
            </p:cNvSpPr>
            <p:nvPr/>
          </p:nvSpPr>
          <p:spPr bwMode="auto">
            <a:xfrm>
              <a:off x="2465" y="2259"/>
              <a:ext cx="50" cy="722"/>
            </a:xfrm>
            <a:prstGeom prst="rect">
              <a:avLst/>
            </a:prstGeom>
            <a:solidFill>
              <a:srgbClr val="CCCC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17" name="Rectangle 41"/>
            <p:cNvSpPr>
              <a:spLocks noChangeArrowheads="1"/>
            </p:cNvSpPr>
            <p:nvPr/>
          </p:nvSpPr>
          <p:spPr bwMode="auto">
            <a:xfrm>
              <a:off x="2829" y="2225"/>
              <a:ext cx="49" cy="756"/>
            </a:xfrm>
            <a:prstGeom prst="rect">
              <a:avLst/>
            </a:prstGeom>
            <a:solidFill>
              <a:srgbClr val="CCCC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18" name="Rectangle 42"/>
            <p:cNvSpPr>
              <a:spLocks noChangeArrowheads="1"/>
            </p:cNvSpPr>
            <p:nvPr/>
          </p:nvSpPr>
          <p:spPr bwMode="auto">
            <a:xfrm>
              <a:off x="3187" y="2065"/>
              <a:ext cx="55" cy="916"/>
            </a:xfrm>
            <a:prstGeom prst="rect">
              <a:avLst/>
            </a:prstGeom>
            <a:solidFill>
              <a:srgbClr val="CCCC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19" name="Rectangle 43"/>
            <p:cNvSpPr>
              <a:spLocks noChangeArrowheads="1"/>
            </p:cNvSpPr>
            <p:nvPr/>
          </p:nvSpPr>
          <p:spPr bwMode="auto">
            <a:xfrm>
              <a:off x="3551" y="2128"/>
              <a:ext cx="50" cy="853"/>
            </a:xfrm>
            <a:prstGeom prst="rect">
              <a:avLst/>
            </a:prstGeom>
            <a:solidFill>
              <a:srgbClr val="CCCC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20" name="Rectangle 44"/>
            <p:cNvSpPr>
              <a:spLocks noChangeArrowheads="1"/>
            </p:cNvSpPr>
            <p:nvPr/>
          </p:nvSpPr>
          <p:spPr bwMode="auto">
            <a:xfrm>
              <a:off x="3915" y="2003"/>
              <a:ext cx="49" cy="978"/>
            </a:xfrm>
            <a:prstGeom prst="rect">
              <a:avLst/>
            </a:prstGeom>
            <a:solidFill>
              <a:srgbClr val="CCCC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21" name="Rectangle 45"/>
            <p:cNvSpPr>
              <a:spLocks noChangeArrowheads="1"/>
            </p:cNvSpPr>
            <p:nvPr/>
          </p:nvSpPr>
          <p:spPr bwMode="auto">
            <a:xfrm>
              <a:off x="4279" y="2475"/>
              <a:ext cx="49" cy="506"/>
            </a:xfrm>
            <a:prstGeom prst="rect">
              <a:avLst/>
            </a:prstGeom>
            <a:solidFill>
              <a:srgbClr val="CCCC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22" name="Rectangle 46"/>
            <p:cNvSpPr>
              <a:spLocks noChangeArrowheads="1"/>
            </p:cNvSpPr>
            <p:nvPr/>
          </p:nvSpPr>
          <p:spPr bwMode="auto">
            <a:xfrm>
              <a:off x="4637" y="2037"/>
              <a:ext cx="55" cy="944"/>
            </a:xfrm>
            <a:prstGeom prst="rect">
              <a:avLst/>
            </a:prstGeom>
            <a:solidFill>
              <a:srgbClr val="CCCC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23" name="Rectangle 47"/>
            <p:cNvSpPr>
              <a:spLocks noChangeArrowheads="1"/>
            </p:cNvSpPr>
            <p:nvPr/>
          </p:nvSpPr>
          <p:spPr bwMode="auto">
            <a:xfrm>
              <a:off x="5001" y="2065"/>
              <a:ext cx="49" cy="916"/>
            </a:xfrm>
            <a:prstGeom prst="rect">
              <a:avLst/>
            </a:prstGeom>
            <a:solidFill>
              <a:srgbClr val="CCCC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24" name="Rectangle 48"/>
            <p:cNvSpPr>
              <a:spLocks noChangeArrowheads="1"/>
            </p:cNvSpPr>
            <p:nvPr/>
          </p:nvSpPr>
          <p:spPr bwMode="auto">
            <a:xfrm>
              <a:off x="1065" y="2322"/>
              <a:ext cx="55" cy="659"/>
            </a:xfrm>
            <a:prstGeom prst="rect">
              <a:avLst/>
            </a:prstGeom>
            <a:solidFill>
              <a:srgbClr val="CC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25" name="Rectangle 49"/>
            <p:cNvSpPr>
              <a:spLocks noChangeArrowheads="1"/>
            </p:cNvSpPr>
            <p:nvPr/>
          </p:nvSpPr>
          <p:spPr bwMode="auto">
            <a:xfrm>
              <a:off x="1429" y="2322"/>
              <a:ext cx="55" cy="659"/>
            </a:xfrm>
            <a:prstGeom prst="rect">
              <a:avLst/>
            </a:prstGeom>
            <a:solidFill>
              <a:srgbClr val="CC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26" name="Rectangle 50"/>
            <p:cNvSpPr>
              <a:spLocks noChangeArrowheads="1"/>
            </p:cNvSpPr>
            <p:nvPr/>
          </p:nvSpPr>
          <p:spPr bwMode="auto">
            <a:xfrm>
              <a:off x="1792" y="2259"/>
              <a:ext cx="50" cy="722"/>
            </a:xfrm>
            <a:prstGeom prst="rect">
              <a:avLst/>
            </a:prstGeom>
            <a:solidFill>
              <a:srgbClr val="CC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27" name="Rectangle 51"/>
            <p:cNvSpPr>
              <a:spLocks noChangeArrowheads="1"/>
            </p:cNvSpPr>
            <p:nvPr/>
          </p:nvSpPr>
          <p:spPr bwMode="auto">
            <a:xfrm>
              <a:off x="2151" y="2190"/>
              <a:ext cx="55" cy="791"/>
            </a:xfrm>
            <a:prstGeom prst="rect">
              <a:avLst/>
            </a:prstGeom>
            <a:solidFill>
              <a:srgbClr val="CC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28" name="Rectangle 52"/>
            <p:cNvSpPr>
              <a:spLocks noChangeArrowheads="1"/>
            </p:cNvSpPr>
            <p:nvPr/>
          </p:nvSpPr>
          <p:spPr bwMode="auto">
            <a:xfrm>
              <a:off x="2515" y="2259"/>
              <a:ext cx="55" cy="722"/>
            </a:xfrm>
            <a:prstGeom prst="rect">
              <a:avLst/>
            </a:prstGeom>
            <a:solidFill>
              <a:srgbClr val="CC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29" name="Rectangle 53"/>
            <p:cNvSpPr>
              <a:spLocks noChangeArrowheads="1"/>
            </p:cNvSpPr>
            <p:nvPr/>
          </p:nvSpPr>
          <p:spPr bwMode="auto">
            <a:xfrm>
              <a:off x="2878" y="2037"/>
              <a:ext cx="56" cy="944"/>
            </a:xfrm>
            <a:prstGeom prst="rect">
              <a:avLst/>
            </a:prstGeom>
            <a:solidFill>
              <a:srgbClr val="CC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30" name="Rectangle 54"/>
            <p:cNvSpPr>
              <a:spLocks noChangeArrowheads="1"/>
            </p:cNvSpPr>
            <p:nvPr/>
          </p:nvSpPr>
          <p:spPr bwMode="auto">
            <a:xfrm>
              <a:off x="3242" y="2128"/>
              <a:ext cx="50" cy="853"/>
            </a:xfrm>
            <a:prstGeom prst="rect">
              <a:avLst/>
            </a:prstGeom>
            <a:solidFill>
              <a:srgbClr val="CC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31" name="Rectangle 55"/>
            <p:cNvSpPr>
              <a:spLocks noChangeArrowheads="1"/>
            </p:cNvSpPr>
            <p:nvPr/>
          </p:nvSpPr>
          <p:spPr bwMode="auto">
            <a:xfrm>
              <a:off x="3601" y="2225"/>
              <a:ext cx="55" cy="756"/>
            </a:xfrm>
            <a:prstGeom prst="rect">
              <a:avLst/>
            </a:prstGeom>
            <a:solidFill>
              <a:srgbClr val="CC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32" name="Rectangle 56"/>
            <p:cNvSpPr>
              <a:spLocks noChangeArrowheads="1"/>
            </p:cNvSpPr>
            <p:nvPr/>
          </p:nvSpPr>
          <p:spPr bwMode="auto">
            <a:xfrm>
              <a:off x="3964" y="2384"/>
              <a:ext cx="56" cy="597"/>
            </a:xfrm>
            <a:prstGeom prst="rect">
              <a:avLst/>
            </a:prstGeom>
            <a:solidFill>
              <a:srgbClr val="CC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33" name="Rectangle 57"/>
            <p:cNvSpPr>
              <a:spLocks noChangeArrowheads="1"/>
            </p:cNvSpPr>
            <p:nvPr/>
          </p:nvSpPr>
          <p:spPr bwMode="auto">
            <a:xfrm>
              <a:off x="4328" y="1565"/>
              <a:ext cx="55" cy="1416"/>
            </a:xfrm>
            <a:prstGeom prst="rect">
              <a:avLst/>
            </a:prstGeom>
            <a:solidFill>
              <a:srgbClr val="CC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34" name="Rectangle 58"/>
            <p:cNvSpPr>
              <a:spLocks noChangeArrowheads="1"/>
            </p:cNvSpPr>
            <p:nvPr/>
          </p:nvSpPr>
          <p:spPr bwMode="auto">
            <a:xfrm>
              <a:off x="4692" y="2384"/>
              <a:ext cx="50" cy="597"/>
            </a:xfrm>
            <a:prstGeom prst="rect">
              <a:avLst/>
            </a:prstGeom>
            <a:solidFill>
              <a:srgbClr val="CC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35" name="Rectangle 59"/>
            <p:cNvSpPr>
              <a:spLocks noChangeArrowheads="1"/>
            </p:cNvSpPr>
            <p:nvPr/>
          </p:nvSpPr>
          <p:spPr bwMode="auto">
            <a:xfrm>
              <a:off x="5050" y="2447"/>
              <a:ext cx="55" cy="534"/>
            </a:xfrm>
            <a:prstGeom prst="rect">
              <a:avLst/>
            </a:prstGeom>
            <a:solidFill>
              <a:srgbClr val="CC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36" name="Rectangle 60"/>
            <p:cNvSpPr>
              <a:spLocks noChangeArrowheads="1"/>
            </p:cNvSpPr>
            <p:nvPr/>
          </p:nvSpPr>
          <p:spPr bwMode="auto">
            <a:xfrm>
              <a:off x="1120" y="1878"/>
              <a:ext cx="50" cy="1103"/>
            </a:xfrm>
            <a:prstGeom prst="rect">
              <a:avLst/>
            </a:prstGeom>
            <a:solidFill>
              <a:srgbClr val="FFCC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37" name="Rectangle 61"/>
            <p:cNvSpPr>
              <a:spLocks noChangeArrowheads="1"/>
            </p:cNvSpPr>
            <p:nvPr/>
          </p:nvSpPr>
          <p:spPr bwMode="auto">
            <a:xfrm>
              <a:off x="1484" y="2259"/>
              <a:ext cx="49" cy="722"/>
            </a:xfrm>
            <a:prstGeom prst="rect">
              <a:avLst/>
            </a:prstGeom>
            <a:solidFill>
              <a:srgbClr val="FFCC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38" name="Rectangle 62"/>
            <p:cNvSpPr>
              <a:spLocks noChangeArrowheads="1"/>
            </p:cNvSpPr>
            <p:nvPr/>
          </p:nvSpPr>
          <p:spPr bwMode="auto">
            <a:xfrm>
              <a:off x="1842" y="2190"/>
              <a:ext cx="50" cy="791"/>
            </a:xfrm>
            <a:prstGeom prst="rect">
              <a:avLst/>
            </a:prstGeom>
            <a:solidFill>
              <a:srgbClr val="FFCC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39" name="Rectangle 63"/>
            <p:cNvSpPr>
              <a:spLocks noChangeArrowheads="1"/>
            </p:cNvSpPr>
            <p:nvPr/>
          </p:nvSpPr>
          <p:spPr bwMode="auto">
            <a:xfrm>
              <a:off x="2206" y="2412"/>
              <a:ext cx="50" cy="569"/>
            </a:xfrm>
            <a:prstGeom prst="rect">
              <a:avLst/>
            </a:prstGeom>
            <a:solidFill>
              <a:srgbClr val="FFCC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40" name="Rectangle 64"/>
            <p:cNvSpPr>
              <a:spLocks noChangeArrowheads="1"/>
            </p:cNvSpPr>
            <p:nvPr/>
          </p:nvSpPr>
          <p:spPr bwMode="auto">
            <a:xfrm>
              <a:off x="2570" y="2350"/>
              <a:ext cx="49" cy="631"/>
            </a:xfrm>
            <a:prstGeom prst="rect">
              <a:avLst/>
            </a:prstGeom>
            <a:solidFill>
              <a:srgbClr val="FFCC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41" name="Rectangle 65"/>
            <p:cNvSpPr>
              <a:spLocks noChangeArrowheads="1"/>
            </p:cNvSpPr>
            <p:nvPr/>
          </p:nvSpPr>
          <p:spPr bwMode="auto">
            <a:xfrm>
              <a:off x="2934" y="2447"/>
              <a:ext cx="49" cy="534"/>
            </a:xfrm>
            <a:prstGeom prst="rect">
              <a:avLst/>
            </a:prstGeom>
            <a:solidFill>
              <a:srgbClr val="FFCC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42" name="Rectangle 66"/>
            <p:cNvSpPr>
              <a:spLocks noChangeArrowheads="1"/>
            </p:cNvSpPr>
            <p:nvPr/>
          </p:nvSpPr>
          <p:spPr bwMode="auto">
            <a:xfrm>
              <a:off x="3292" y="2669"/>
              <a:ext cx="49" cy="312"/>
            </a:xfrm>
            <a:prstGeom prst="rect">
              <a:avLst/>
            </a:prstGeom>
            <a:solidFill>
              <a:srgbClr val="FFCC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43" name="Rectangle 67"/>
            <p:cNvSpPr>
              <a:spLocks noChangeArrowheads="1"/>
            </p:cNvSpPr>
            <p:nvPr/>
          </p:nvSpPr>
          <p:spPr bwMode="auto">
            <a:xfrm>
              <a:off x="3656" y="2600"/>
              <a:ext cx="49" cy="381"/>
            </a:xfrm>
            <a:prstGeom prst="rect">
              <a:avLst/>
            </a:prstGeom>
            <a:solidFill>
              <a:srgbClr val="FFCC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44" name="Rectangle 68"/>
            <p:cNvSpPr>
              <a:spLocks noChangeArrowheads="1"/>
            </p:cNvSpPr>
            <p:nvPr/>
          </p:nvSpPr>
          <p:spPr bwMode="auto">
            <a:xfrm>
              <a:off x="4020" y="2475"/>
              <a:ext cx="49" cy="506"/>
            </a:xfrm>
            <a:prstGeom prst="rect">
              <a:avLst/>
            </a:prstGeom>
            <a:solidFill>
              <a:srgbClr val="FFCC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45" name="Rectangle 69"/>
            <p:cNvSpPr>
              <a:spLocks noChangeArrowheads="1"/>
            </p:cNvSpPr>
            <p:nvPr/>
          </p:nvSpPr>
          <p:spPr bwMode="auto">
            <a:xfrm>
              <a:off x="4383" y="2322"/>
              <a:ext cx="50" cy="659"/>
            </a:xfrm>
            <a:prstGeom prst="rect">
              <a:avLst/>
            </a:prstGeom>
            <a:solidFill>
              <a:srgbClr val="FFCC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46" name="Rectangle 70"/>
            <p:cNvSpPr>
              <a:spLocks noChangeArrowheads="1"/>
            </p:cNvSpPr>
            <p:nvPr/>
          </p:nvSpPr>
          <p:spPr bwMode="auto">
            <a:xfrm>
              <a:off x="4742" y="2794"/>
              <a:ext cx="49" cy="187"/>
            </a:xfrm>
            <a:prstGeom prst="rect">
              <a:avLst/>
            </a:prstGeom>
            <a:solidFill>
              <a:srgbClr val="FFCC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47" name="Rectangle 71"/>
            <p:cNvSpPr>
              <a:spLocks noChangeArrowheads="1"/>
            </p:cNvSpPr>
            <p:nvPr/>
          </p:nvSpPr>
          <p:spPr bwMode="auto">
            <a:xfrm>
              <a:off x="5105" y="2669"/>
              <a:ext cx="50" cy="312"/>
            </a:xfrm>
            <a:prstGeom prst="rect">
              <a:avLst/>
            </a:prstGeom>
            <a:solidFill>
              <a:srgbClr val="FFCC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548" name="Line 72"/>
            <p:cNvSpPr>
              <a:spLocks noChangeShapeType="1"/>
            </p:cNvSpPr>
            <p:nvPr/>
          </p:nvSpPr>
          <p:spPr bwMode="auto">
            <a:xfrm>
              <a:off x="933" y="2919"/>
              <a:ext cx="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9" name="Line 73"/>
            <p:cNvSpPr>
              <a:spLocks noChangeShapeType="1"/>
            </p:cNvSpPr>
            <p:nvPr/>
          </p:nvSpPr>
          <p:spPr bwMode="auto">
            <a:xfrm>
              <a:off x="916" y="2919"/>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0" name="Line 74"/>
            <p:cNvSpPr>
              <a:spLocks noChangeShapeType="1"/>
            </p:cNvSpPr>
            <p:nvPr/>
          </p:nvSpPr>
          <p:spPr bwMode="auto">
            <a:xfrm>
              <a:off x="1296" y="2884"/>
              <a:ext cx="1" cy="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1" name="Line 75"/>
            <p:cNvSpPr>
              <a:spLocks noChangeShapeType="1"/>
            </p:cNvSpPr>
            <p:nvPr/>
          </p:nvSpPr>
          <p:spPr bwMode="auto">
            <a:xfrm>
              <a:off x="1280" y="2919"/>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2" name="Line 76"/>
            <p:cNvSpPr>
              <a:spLocks noChangeShapeType="1"/>
            </p:cNvSpPr>
            <p:nvPr/>
          </p:nvSpPr>
          <p:spPr bwMode="auto">
            <a:xfrm>
              <a:off x="1660" y="2919"/>
              <a:ext cx="1" cy="2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3" name="Line 77"/>
            <p:cNvSpPr>
              <a:spLocks noChangeShapeType="1"/>
            </p:cNvSpPr>
            <p:nvPr/>
          </p:nvSpPr>
          <p:spPr bwMode="auto">
            <a:xfrm>
              <a:off x="1644" y="2947"/>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4" name="Line 78"/>
            <p:cNvSpPr>
              <a:spLocks noChangeShapeType="1"/>
            </p:cNvSpPr>
            <p:nvPr/>
          </p:nvSpPr>
          <p:spPr bwMode="auto">
            <a:xfrm>
              <a:off x="2018" y="2856"/>
              <a:ext cx="1" cy="1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5" name="Line 79"/>
            <p:cNvSpPr>
              <a:spLocks noChangeShapeType="1"/>
            </p:cNvSpPr>
            <p:nvPr/>
          </p:nvSpPr>
          <p:spPr bwMode="auto">
            <a:xfrm>
              <a:off x="2002" y="2981"/>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6" name="Line 80"/>
            <p:cNvSpPr>
              <a:spLocks noChangeShapeType="1"/>
            </p:cNvSpPr>
            <p:nvPr/>
          </p:nvSpPr>
          <p:spPr bwMode="auto">
            <a:xfrm>
              <a:off x="2382" y="2794"/>
              <a:ext cx="1" cy="15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7" name="Line 81"/>
            <p:cNvSpPr>
              <a:spLocks noChangeShapeType="1"/>
            </p:cNvSpPr>
            <p:nvPr/>
          </p:nvSpPr>
          <p:spPr bwMode="auto">
            <a:xfrm>
              <a:off x="2366" y="2947"/>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8" name="Line 82"/>
            <p:cNvSpPr>
              <a:spLocks noChangeShapeType="1"/>
            </p:cNvSpPr>
            <p:nvPr/>
          </p:nvSpPr>
          <p:spPr bwMode="auto">
            <a:xfrm>
              <a:off x="2746" y="2919"/>
              <a:ext cx="1" cy="2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9" name="Line 83"/>
            <p:cNvSpPr>
              <a:spLocks noChangeShapeType="1"/>
            </p:cNvSpPr>
            <p:nvPr/>
          </p:nvSpPr>
          <p:spPr bwMode="auto">
            <a:xfrm>
              <a:off x="2730" y="2947"/>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0" name="Line 84"/>
            <p:cNvSpPr>
              <a:spLocks noChangeShapeType="1"/>
            </p:cNvSpPr>
            <p:nvPr/>
          </p:nvSpPr>
          <p:spPr bwMode="auto">
            <a:xfrm>
              <a:off x="3110" y="2884"/>
              <a:ext cx="1" cy="9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1" name="Line 85"/>
            <p:cNvSpPr>
              <a:spLocks noChangeShapeType="1"/>
            </p:cNvSpPr>
            <p:nvPr/>
          </p:nvSpPr>
          <p:spPr bwMode="auto">
            <a:xfrm>
              <a:off x="3093" y="2981"/>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2" name="Line 86"/>
            <p:cNvSpPr>
              <a:spLocks noChangeShapeType="1"/>
            </p:cNvSpPr>
            <p:nvPr/>
          </p:nvSpPr>
          <p:spPr bwMode="auto">
            <a:xfrm>
              <a:off x="3468" y="2856"/>
              <a:ext cx="1" cy="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3" name="Line 87"/>
            <p:cNvSpPr>
              <a:spLocks noChangeShapeType="1"/>
            </p:cNvSpPr>
            <p:nvPr/>
          </p:nvSpPr>
          <p:spPr bwMode="auto">
            <a:xfrm>
              <a:off x="3452" y="2919"/>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4" name="Line 88"/>
            <p:cNvSpPr>
              <a:spLocks noChangeShapeType="1"/>
            </p:cNvSpPr>
            <p:nvPr/>
          </p:nvSpPr>
          <p:spPr bwMode="auto">
            <a:xfrm>
              <a:off x="3832" y="2822"/>
              <a:ext cx="1" cy="1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5" name="Line 89"/>
            <p:cNvSpPr>
              <a:spLocks noChangeShapeType="1"/>
            </p:cNvSpPr>
            <p:nvPr/>
          </p:nvSpPr>
          <p:spPr bwMode="auto">
            <a:xfrm>
              <a:off x="3816" y="2947"/>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6" name="Line 90"/>
            <p:cNvSpPr>
              <a:spLocks noChangeShapeType="1"/>
            </p:cNvSpPr>
            <p:nvPr/>
          </p:nvSpPr>
          <p:spPr bwMode="auto">
            <a:xfrm flipV="1">
              <a:off x="4196" y="2947"/>
              <a:ext cx="1" cy="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7" name="Line 91"/>
            <p:cNvSpPr>
              <a:spLocks noChangeShapeType="1"/>
            </p:cNvSpPr>
            <p:nvPr/>
          </p:nvSpPr>
          <p:spPr bwMode="auto">
            <a:xfrm>
              <a:off x="4179" y="2947"/>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8" name="Line 92"/>
            <p:cNvSpPr>
              <a:spLocks noChangeShapeType="1"/>
            </p:cNvSpPr>
            <p:nvPr/>
          </p:nvSpPr>
          <p:spPr bwMode="auto">
            <a:xfrm>
              <a:off x="4560" y="2822"/>
              <a:ext cx="1" cy="1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9" name="Line 93"/>
            <p:cNvSpPr>
              <a:spLocks noChangeShapeType="1"/>
            </p:cNvSpPr>
            <p:nvPr/>
          </p:nvSpPr>
          <p:spPr bwMode="auto">
            <a:xfrm>
              <a:off x="4543" y="2947"/>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70" name="Line 94"/>
            <p:cNvSpPr>
              <a:spLocks noChangeShapeType="1"/>
            </p:cNvSpPr>
            <p:nvPr/>
          </p:nvSpPr>
          <p:spPr bwMode="auto">
            <a:xfrm>
              <a:off x="4918" y="2732"/>
              <a:ext cx="1" cy="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71" name="Line 95"/>
            <p:cNvSpPr>
              <a:spLocks noChangeShapeType="1"/>
            </p:cNvSpPr>
            <p:nvPr/>
          </p:nvSpPr>
          <p:spPr bwMode="auto">
            <a:xfrm>
              <a:off x="4902" y="2919"/>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72" name="Line 96"/>
            <p:cNvSpPr>
              <a:spLocks noChangeShapeType="1"/>
            </p:cNvSpPr>
            <p:nvPr/>
          </p:nvSpPr>
          <p:spPr bwMode="auto">
            <a:xfrm>
              <a:off x="982" y="2634"/>
              <a:ext cx="1" cy="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73" name="Line 97"/>
            <p:cNvSpPr>
              <a:spLocks noChangeShapeType="1"/>
            </p:cNvSpPr>
            <p:nvPr/>
          </p:nvSpPr>
          <p:spPr bwMode="auto">
            <a:xfrm>
              <a:off x="966" y="2884"/>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74" name="Line 98"/>
            <p:cNvSpPr>
              <a:spLocks noChangeShapeType="1"/>
            </p:cNvSpPr>
            <p:nvPr/>
          </p:nvSpPr>
          <p:spPr bwMode="auto">
            <a:xfrm>
              <a:off x="1346" y="2322"/>
              <a:ext cx="1" cy="5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75" name="Line 99"/>
            <p:cNvSpPr>
              <a:spLocks noChangeShapeType="1"/>
            </p:cNvSpPr>
            <p:nvPr/>
          </p:nvSpPr>
          <p:spPr bwMode="auto">
            <a:xfrm>
              <a:off x="1329" y="2856"/>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76" name="Line 100"/>
            <p:cNvSpPr>
              <a:spLocks noChangeShapeType="1"/>
            </p:cNvSpPr>
            <p:nvPr/>
          </p:nvSpPr>
          <p:spPr bwMode="auto">
            <a:xfrm>
              <a:off x="1710" y="2634"/>
              <a:ext cx="1" cy="2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77" name="Line 101"/>
            <p:cNvSpPr>
              <a:spLocks noChangeShapeType="1"/>
            </p:cNvSpPr>
            <p:nvPr/>
          </p:nvSpPr>
          <p:spPr bwMode="auto">
            <a:xfrm>
              <a:off x="1693" y="2856"/>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78" name="Line 102"/>
            <p:cNvSpPr>
              <a:spLocks noChangeShapeType="1"/>
            </p:cNvSpPr>
            <p:nvPr/>
          </p:nvSpPr>
          <p:spPr bwMode="auto">
            <a:xfrm>
              <a:off x="2074" y="2412"/>
              <a:ext cx="1" cy="4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79" name="Line 103"/>
            <p:cNvSpPr>
              <a:spLocks noChangeShapeType="1"/>
            </p:cNvSpPr>
            <p:nvPr/>
          </p:nvSpPr>
          <p:spPr bwMode="auto">
            <a:xfrm>
              <a:off x="2057" y="2884"/>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80" name="Line 104"/>
            <p:cNvSpPr>
              <a:spLocks noChangeShapeType="1"/>
            </p:cNvSpPr>
            <p:nvPr/>
          </p:nvSpPr>
          <p:spPr bwMode="auto">
            <a:xfrm>
              <a:off x="2437" y="2447"/>
              <a:ext cx="1" cy="5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81" name="Line 105"/>
            <p:cNvSpPr>
              <a:spLocks noChangeShapeType="1"/>
            </p:cNvSpPr>
            <p:nvPr/>
          </p:nvSpPr>
          <p:spPr bwMode="auto">
            <a:xfrm>
              <a:off x="2421" y="2981"/>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82" name="Line 106"/>
            <p:cNvSpPr>
              <a:spLocks noChangeShapeType="1"/>
            </p:cNvSpPr>
            <p:nvPr/>
          </p:nvSpPr>
          <p:spPr bwMode="auto">
            <a:xfrm>
              <a:off x="2801" y="2572"/>
              <a:ext cx="1" cy="34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83" name="Line 107"/>
            <p:cNvSpPr>
              <a:spLocks noChangeShapeType="1"/>
            </p:cNvSpPr>
            <p:nvPr/>
          </p:nvSpPr>
          <p:spPr bwMode="auto">
            <a:xfrm>
              <a:off x="2785" y="2919"/>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84" name="Line 108"/>
            <p:cNvSpPr>
              <a:spLocks noChangeShapeType="1"/>
            </p:cNvSpPr>
            <p:nvPr/>
          </p:nvSpPr>
          <p:spPr bwMode="auto">
            <a:xfrm>
              <a:off x="3160" y="2384"/>
              <a:ext cx="1" cy="34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85" name="Line 109"/>
            <p:cNvSpPr>
              <a:spLocks noChangeShapeType="1"/>
            </p:cNvSpPr>
            <p:nvPr/>
          </p:nvSpPr>
          <p:spPr bwMode="auto">
            <a:xfrm>
              <a:off x="3143" y="2732"/>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86" name="Line 110"/>
            <p:cNvSpPr>
              <a:spLocks noChangeShapeType="1"/>
            </p:cNvSpPr>
            <p:nvPr/>
          </p:nvSpPr>
          <p:spPr bwMode="auto">
            <a:xfrm>
              <a:off x="3518" y="2287"/>
              <a:ext cx="1" cy="6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87" name="Line 111"/>
            <p:cNvSpPr>
              <a:spLocks noChangeShapeType="1"/>
            </p:cNvSpPr>
            <p:nvPr/>
          </p:nvSpPr>
          <p:spPr bwMode="auto">
            <a:xfrm>
              <a:off x="3501" y="2919"/>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88" name="Line 112"/>
            <p:cNvSpPr>
              <a:spLocks noChangeShapeType="1"/>
            </p:cNvSpPr>
            <p:nvPr/>
          </p:nvSpPr>
          <p:spPr bwMode="auto">
            <a:xfrm>
              <a:off x="3882" y="2447"/>
              <a:ext cx="1" cy="4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89" name="Line 113"/>
            <p:cNvSpPr>
              <a:spLocks noChangeShapeType="1"/>
            </p:cNvSpPr>
            <p:nvPr/>
          </p:nvSpPr>
          <p:spPr bwMode="auto">
            <a:xfrm>
              <a:off x="3865" y="2884"/>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90" name="Line 114"/>
            <p:cNvSpPr>
              <a:spLocks noChangeShapeType="1"/>
            </p:cNvSpPr>
            <p:nvPr/>
          </p:nvSpPr>
          <p:spPr bwMode="auto">
            <a:xfrm>
              <a:off x="4246" y="2759"/>
              <a:ext cx="1" cy="1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91" name="Line 115"/>
            <p:cNvSpPr>
              <a:spLocks noChangeShapeType="1"/>
            </p:cNvSpPr>
            <p:nvPr/>
          </p:nvSpPr>
          <p:spPr bwMode="auto">
            <a:xfrm>
              <a:off x="4229" y="2947"/>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92" name="Line 116"/>
            <p:cNvSpPr>
              <a:spLocks noChangeShapeType="1"/>
            </p:cNvSpPr>
            <p:nvPr/>
          </p:nvSpPr>
          <p:spPr bwMode="auto">
            <a:xfrm>
              <a:off x="4609" y="2100"/>
              <a:ext cx="1" cy="7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93" name="Line 117"/>
            <p:cNvSpPr>
              <a:spLocks noChangeShapeType="1"/>
            </p:cNvSpPr>
            <p:nvPr/>
          </p:nvSpPr>
          <p:spPr bwMode="auto">
            <a:xfrm>
              <a:off x="4593" y="2856"/>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94" name="Line 118"/>
            <p:cNvSpPr>
              <a:spLocks noChangeShapeType="1"/>
            </p:cNvSpPr>
            <p:nvPr/>
          </p:nvSpPr>
          <p:spPr bwMode="auto">
            <a:xfrm>
              <a:off x="4973" y="2259"/>
              <a:ext cx="1" cy="6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95" name="Line 119"/>
            <p:cNvSpPr>
              <a:spLocks noChangeShapeType="1"/>
            </p:cNvSpPr>
            <p:nvPr/>
          </p:nvSpPr>
          <p:spPr bwMode="auto">
            <a:xfrm>
              <a:off x="4957" y="2919"/>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96" name="Line 120"/>
            <p:cNvSpPr>
              <a:spLocks noChangeShapeType="1"/>
            </p:cNvSpPr>
            <p:nvPr/>
          </p:nvSpPr>
          <p:spPr bwMode="auto">
            <a:xfrm>
              <a:off x="1037" y="2322"/>
              <a:ext cx="1" cy="4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97" name="Line 121"/>
            <p:cNvSpPr>
              <a:spLocks noChangeShapeType="1"/>
            </p:cNvSpPr>
            <p:nvPr/>
          </p:nvSpPr>
          <p:spPr bwMode="auto">
            <a:xfrm>
              <a:off x="1021" y="2732"/>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98" name="Line 122"/>
            <p:cNvSpPr>
              <a:spLocks noChangeShapeType="1"/>
            </p:cNvSpPr>
            <p:nvPr/>
          </p:nvSpPr>
          <p:spPr bwMode="auto">
            <a:xfrm>
              <a:off x="1401" y="2287"/>
              <a:ext cx="1" cy="3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99" name="Line 123"/>
            <p:cNvSpPr>
              <a:spLocks noChangeShapeType="1"/>
            </p:cNvSpPr>
            <p:nvPr/>
          </p:nvSpPr>
          <p:spPr bwMode="auto">
            <a:xfrm>
              <a:off x="1385" y="2600"/>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00" name="Line 124"/>
            <p:cNvSpPr>
              <a:spLocks noChangeShapeType="1"/>
            </p:cNvSpPr>
            <p:nvPr/>
          </p:nvSpPr>
          <p:spPr bwMode="auto">
            <a:xfrm>
              <a:off x="1765" y="2100"/>
              <a:ext cx="1" cy="6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01" name="Line 125"/>
            <p:cNvSpPr>
              <a:spLocks noChangeShapeType="1"/>
            </p:cNvSpPr>
            <p:nvPr/>
          </p:nvSpPr>
          <p:spPr bwMode="auto">
            <a:xfrm>
              <a:off x="1748" y="2732"/>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02" name="Line 126"/>
            <p:cNvSpPr>
              <a:spLocks noChangeShapeType="1"/>
            </p:cNvSpPr>
            <p:nvPr/>
          </p:nvSpPr>
          <p:spPr bwMode="auto">
            <a:xfrm>
              <a:off x="2123" y="2225"/>
              <a:ext cx="1" cy="5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03" name="Line 127"/>
            <p:cNvSpPr>
              <a:spLocks noChangeShapeType="1"/>
            </p:cNvSpPr>
            <p:nvPr/>
          </p:nvSpPr>
          <p:spPr bwMode="auto">
            <a:xfrm>
              <a:off x="2107" y="2759"/>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04" name="Line 128"/>
            <p:cNvSpPr>
              <a:spLocks noChangeShapeType="1"/>
            </p:cNvSpPr>
            <p:nvPr/>
          </p:nvSpPr>
          <p:spPr bwMode="auto">
            <a:xfrm>
              <a:off x="2487" y="2259"/>
              <a:ext cx="1" cy="5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05" name="Line 129"/>
            <p:cNvSpPr>
              <a:spLocks noChangeShapeType="1"/>
            </p:cNvSpPr>
            <p:nvPr/>
          </p:nvSpPr>
          <p:spPr bwMode="auto">
            <a:xfrm>
              <a:off x="2471" y="2794"/>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06" name="Line 130"/>
            <p:cNvSpPr>
              <a:spLocks noChangeShapeType="1"/>
            </p:cNvSpPr>
            <p:nvPr/>
          </p:nvSpPr>
          <p:spPr bwMode="auto">
            <a:xfrm>
              <a:off x="2851" y="2225"/>
              <a:ext cx="1" cy="50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07" name="Line 131"/>
            <p:cNvSpPr>
              <a:spLocks noChangeShapeType="1"/>
            </p:cNvSpPr>
            <p:nvPr/>
          </p:nvSpPr>
          <p:spPr bwMode="auto">
            <a:xfrm>
              <a:off x="2834" y="2732"/>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08" name="Line 132"/>
            <p:cNvSpPr>
              <a:spLocks noChangeShapeType="1"/>
            </p:cNvSpPr>
            <p:nvPr/>
          </p:nvSpPr>
          <p:spPr bwMode="auto">
            <a:xfrm>
              <a:off x="3209" y="2065"/>
              <a:ext cx="1" cy="6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09" name="Line 133"/>
            <p:cNvSpPr>
              <a:spLocks noChangeShapeType="1"/>
            </p:cNvSpPr>
            <p:nvPr/>
          </p:nvSpPr>
          <p:spPr bwMode="auto">
            <a:xfrm>
              <a:off x="3193" y="2732"/>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10" name="Line 134"/>
            <p:cNvSpPr>
              <a:spLocks noChangeShapeType="1"/>
            </p:cNvSpPr>
            <p:nvPr/>
          </p:nvSpPr>
          <p:spPr bwMode="auto">
            <a:xfrm>
              <a:off x="3573" y="2128"/>
              <a:ext cx="1" cy="72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11" name="Line 135"/>
            <p:cNvSpPr>
              <a:spLocks noChangeShapeType="1"/>
            </p:cNvSpPr>
            <p:nvPr/>
          </p:nvSpPr>
          <p:spPr bwMode="auto">
            <a:xfrm>
              <a:off x="3556" y="2856"/>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12" name="Line 136"/>
            <p:cNvSpPr>
              <a:spLocks noChangeShapeType="1"/>
            </p:cNvSpPr>
            <p:nvPr/>
          </p:nvSpPr>
          <p:spPr bwMode="auto">
            <a:xfrm>
              <a:off x="3937" y="2003"/>
              <a:ext cx="1" cy="6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13" name="Line 137"/>
            <p:cNvSpPr>
              <a:spLocks noChangeShapeType="1"/>
            </p:cNvSpPr>
            <p:nvPr/>
          </p:nvSpPr>
          <p:spPr bwMode="auto">
            <a:xfrm>
              <a:off x="3920" y="2669"/>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14" name="Line 138"/>
            <p:cNvSpPr>
              <a:spLocks noChangeShapeType="1"/>
            </p:cNvSpPr>
            <p:nvPr/>
          </p:nvSpPr>
          <p:spPr bwMode="auto">
            <a:xfrm>
              <a:off x="4301" y="2475"/>
              <a:ext cx="1" cy="34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15" name="Line 139"/>
            <p:cNvSpPr>
              <a:spLocks noChangeShapeType="1"/>
            </p:cNvSpPr>
            <p:nvPr/>
          </p:nvSpPr>
          <p:spPr bwMode="auto">
            <a:xfrm>
              <a:off x="4284" y="2822"/>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16" name="Line 140"/>
            <p:cNvSpPr>
              <a:spLocks noChangeShapeType="1"/>
            </p:cNvSpPr>
            <p:nvPr/>
          </p:nvSpPr>
          <p:spPr bwMode="auto">
            <a:xfrm>
              <a:off x="4664" y="2037"/>
              <a:ext cx="1" cy="59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17" name="Line 141"/>
            <p:cNvSpPr>
              <a:spLocks noChangeShapeType="1"/>
            </p:cNvSpPr>
            <p:nvPr/>
          </p:nvSpPr>
          <p:spPr bwMode="auto">
            <a:xfrm>
              <a:off x="4648" y="2634"/>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18" name="Line 142"/>
            <p:cNvSpPr>
              <a:spLocks noChangeShapeType="1"/>
            </p:cNvSpPr>
            <p:nvPr/>
          </p:nvSpPr>
          <p:spPr bwMode="auto">
            <a:xfrm>
              <a:off x="5023" y="2065"/>
              <a:ext cx="1" cy="5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19" name="Line 143"/>
            <p:cNvSpPr>
              <a:spLocks noChangeShapeType="1"/>
            </p:cNvSpPr>
            <p:nvPr/>
          </p:nvSpPr>
          <p:spPr bwMode="auto">
            <a:xfrm>
              <a:off x="5006" y="2600"/>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20" name="Line 144"/>
            <p:cNvSpPr>
              <a:spLocks noChangeShapeType="1"/>
            </p:cNvSpPr>
            <p:nvPr/>
          </p:nvSpPr>
          <p:spPr bwMode="auto">
            <a:xfrm>
              <a:off x="1092" y="2322"/>
              <a:ext cx="1" cy="2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21" name="Line 145"/>
            <p:cNvSpPr>
              <a:spLocks noChangeShapeType="1"/>
            </p:cNvSpPr>
            <p:nvPr/>
          </p:nvSpPr>
          <p:spPr bwMode="auto">
            <a:xfrm>
              <a:off x="1076" y="2350"/>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22" name="Line 146"/>
            <p:cNvSpPr>
              <a:spLocks noChangeShapeType="1"/>
            </p:cNvSpPr>
            <p:nvPr/>
          </p:nvSpPr>
          <p:spPr bwMode="auto">
            <a:xfrm flipV="1">
              <a:off x="1456" y="2190"/>
              <a:ext cx="1" cy="1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23" name="Line 147"/>
            <p:cNvSpPr>
              <a:spLocks noChangeShapeType="1"/>
            </p:cNvSpPr>
            <p:nvPr/>
          </p:nvSpPr>
          <p:spPr bwMode="auto">
            <a:xfrm>
              <a:off x="1440" y="2190"/>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24" name="Line 148"/>
            <p:cNvSpPr>
              <a:spLocks noChangeShapeType="1"/>
            </p:cNvSpPr>
            <p:nvPr/>
          </p:nvSpPr>
          <p:spPr bwMode="auto">
            <a:xfrm flipV="1">
              <a:off x="1815" y="2190"/>
              <a:ext cx="1" cy="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25" name="Line 149"/>
            <p:cNvSpPr>
              <a:spLocks noChangeShapeType="1"/>
            </p:cNvSpPr>
            <p:nvPr/>
          </p:nvSpPr>
          <p:spPr bwMode="auto">
            <a:xfrm>
              <a:off x="1798" y="2190"/>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26" name="Line 150"/>
            <p:cNvSpPr>
              <a:spLocks noChangeShapeType="1"/>
            </p:cNvSpPr>
            <p:nvPr/>
          </p:nvSpPr>
          <p:spPr bwMode="auto">
            <a:xfrm>
              <a:off x="2173" y="2190"/>
              <a:ext cx="1" cy="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27" name="Line 151"/>
            <p:cNvSpPr>
              <a:spLocks noChangeShapeType="1"/>
            </p:cNvSpPr>
            <p:nvPr/>
          </p:nvSpPr>
          <p:spPr bwMode="auto">
            <a:xfrm>
              <a:off x="2156" y="2225"/>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28" name="Line 152"/>
            <p:cNvSpPr>
              <a:spLocks noChangeShapeType="1"/>
            </p:cNvSpPr>
            <p:nvPr/>
          </p:nvSpPr>
          <p:spPr bwMode="auto">
            <a:xfrm flipV="1">
              <a:off x="2537" y="2190"/>
              <a:ext cx="1" cy="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29" name="Line 153"/>
            <p:cNvSpPr>
              <a:spLocks noChangeShapeType="1"/>
            </p:cNvSpPr>
            <p:nvPr/>
          </p:nvSpPr>
          <p:spPr bwMode="auto">
            <a:xfrm>
              <a:off x="2520" y="2190"/>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30" name="Line 154"/>
            <p:cNvSpPr>
              <a:spLocks noChangeShapeType="1"/>
            </p:cNvSpPr>
            <p:nvPr/>
          </p:nvSpPr>
          <p:spPr bwMode="auto">
            <a:xfrm>
              <a:off x="2900" y="2037"/>
              <a:ext cx="1" cy="2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31" name="Line 155"/>
            <p:cNvSpPr>
              <a:spLocks noChangeShapeType="1"/>
            </p:cNvSpPr>
            <p:nvPr/>
          </p:nvSpPr>
          <p:spPr bwMode="auto">
            <a:xfrm>
              <a:off x="2884" y="2065"/>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32" name="Line 156"/>
            <p:cNvSpPr>
              <a:spLocks noChangeShapeType="1"/>
            </p:cNvSpPr>
            <p:nvPr/>
          </p:nvSpPr>
          <p:spPr bwMode="auto">
            <a:xfrm flipV="1">
              <a:off x="3264" y="2037"/>
              <a:ext cx="1" cy="9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33" name="Line 157"/>
            <p:cNvSpPr>
              <a:spLocks noChangeShapeType="1"/>
            </p:cNvSpPr>
            <p:nvPr/>
          </p:nvSpPr>
          <p:spPr bwMode="auto">
            <a:xfrm>
              <a:off x="3248" y="2037"/>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34" name="Line 160"/>
            <p:cNvSpPr>
              <a:spLocks noChangeShapeType="1"/>
            </p:cNvSpPr>
            <p:nvPr/>
          </p:nvSpPr>
          <p:spPr bwMode="auto">
            <a:xfrm flipV="1">
              <a:off x="3992" y="2065"/>
              <a:ext cx="1" cy="3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35" name="Line 161"/>
            <p:cNvSpPr>
              <a:spLocks noChangeShapeType="1"/>
            </p:cNvSpPr>
            <p:nvPr/>
          </p:nvSpPr>
          <p:spPr bwMode="auto">
            <a:xfrm>
              <a:off x="3975" y="2065"/>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36" name="Line 162"/>
            <p:cNvSpPr>
              <a:spLocks noChangeShapeType="1"/>
            </p:cNvSpPr>
            <p:nvPr/>
          </p:nvSpPr>
          <p:spPr bwMode="auto">
            <a:xfrm>
              <a:off x="4356" y="1565"/>
              <a:ext cx="1" cy="7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37" name="Line 163"/>
            <p:cNvSpPr>
              <a:spLocks noChangeShapeType="1"/>
            </p:cNvSpPr>
            <p:nvPr/>
          </p:nvSpPr>
          <p:spPr bwMode="auto">
            <a:xfrm>
              <a:off x="4339" y="2322"/>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38" name="Line 164"/>
            <p:cNvSpPr>
              <a:spLocks noChangeShapeType="1"/>
            </p:cNvSpPr>
            <p:nvPr/>
          </p:nvSpPr>
          <p:spPr bwMode="auto">
            <a:xfrm flipV="1">
              <a:off x="4714" y="2065"/>
              <a:ext cx="1" cy="3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39" name="Line 165"/>
            <p:cNvSpPr>
              <a:spLocks noChangeShapeType="1"/>
            </p:cNvSpPr>
            <p:nvPr/>
          </p:nvSpPr>
          <p:spPr bwMode="auto">
            <a:xfrm>
              <a:off x="4698" y="2065"/>
              <a:ext cx="3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40" name="Line 191"/>
            <p:cNvSpPr>
              <a:spLocks noChangeShapeType="1"/>
            </p:cNvSpPr>
            <p:nvPr/>
          </p:nvSpPr>
          <p:spPr bwMode="auto">
            <a:xfrm>
              <a:off x="5111" y="1718"/>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41" name="Line 192"/>
            <p:cNvSpPr>
              <a:spLocks noChangeShapeType="1"/>
            </p:cNvSpPr>
            <p:nvPr/>
          </p:nvSpPr>
          <p:spPr bwMode="auto">
            <a:xfrm>
              <a:off x="861" y="2981"/>
              <a:ext cx="43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42" name="Line 193"/>
            <p:cNvSpPr>
              <a:spLocks noChangeShapeType="1"/>
            </p:cNvSpPr>
            <p:nvPr/>
          </p:nvSpPr>
          <p:spPr bwMode="auto">
            <a:xfrm flipV="1">
              <a:off x="861" y="298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43" name="Line 194"/>
            <p:cNvSpPr>
              <a:spLocks noChangeShapeType="1"/>
            </p:cNvSpPr>
            <p:nvPr/>
          </p:nvSpPr>
          <p:spPr bwMode="auto">
            <a:xfrm flipV="1">
              <a:off x="1225" y="298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44" name="Line 195"/>
            <p:cNvSpPr>
              <a:spLocks noChangeShapeType="1"/>
            </p:cNvSpPr>
            <p:nvPr/>
          </p:nvSpPr>
          <p:spPr bwMode="auto">
            <a:xfrm flipV="1">
              <a:off x="1589" y="298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45" name="Line 196"/>
            <p:cNvSpPr>
              <a:spLocks noChangeShapeType="1"/>
            </p:cNvSpPr>
            <p:nvPr/>
          </p:nvSpPr>
          <p:spPr bwMode="auto">
            <a:xfrm flipV="1">
              <a:off x="1947" y="298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46" name="Line 197"/>
            <p:cNvSpPr>
              <a:spLocks noChangeShapeType="1"/>
            </p:cNvSpPr>
            <p:nvPr/>
          </p:nvSpPr>
          <p:spPr bwMode="auto">
            <a:xfrm flipV="1">
              <a:off x="2311" y="298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47" name="Line 198"/>
            <p:cNvSpPr>
              <a:spLocks noChangeShapeType="1"/>
            </p:cNvSpPr>
            <p:nvPr/>
          </p:nvSpPr>
          <p:spPr bwMode="auto">
            <a:xfrm flipV="1">
              <a:off x="2674" y="298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48" name="Line 199"/>
            <p:cNvSpPr>
              <a:spLocks noChangeShapeType="1"/>
            </p:cNvSpPr>
            <p:nvPr/>
          </p:nvSpPr>
          <p:spPr bwMode="auto">
            <a:xfrm flipV="1">
              <a:off x="3038" y="298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49" name="Line 200"/>
            <p:cNvSpPr>
              <a:spLocks noChangeShapeType="1"/>
            </p:cNvSpPr>
            <p:nvPr/>
          </p:nvSpPr>
          <p:spPr bwMode="auto">
            <a:xfrm flipV="1">
              <a:off x="3397" y="298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50" name="Line 201"/>
            <p:cNvSpPr>
              <a:spLocks noChangeShapeType="1"/>
            </p:cNvSpPr>
            <p:nvPr/>
          </p:nvSpPr>
          <p:spPr bwMode="auto">
            <a:xfrm flipV="1">
              <a:off x="3760" y="298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51" name="Line 202"/>
            <p:cNvSpPr>
              <a:spLocks noChangeShapeType="1"/>
            </p:cNvSpPr>
            <p:nvPr/>
          </p:nvSpPr>
          <p:spPr bwMode="auto">
            <a:xfrm flipV="1">
              <a:off x="4124" y="298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52" name="Line 203"/>
            <p:cNvSpPr>
              <a:spLocks noChangeShapeType="1"/>
            </p:cNvSpPr>
            <p:nvPr/>
          </p:nvSpPr>
          <p:spPr bwMode="auto">
            <a:xfrm flipV="1">
              <a:off x="4488" y="298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53" name="Line 204"/>
            <p:cNvSpPr>
              <a:spLocks noChangeShapeType="1"/>
            </p:cNvSpPr>
            <p:nvPr/>
          </p:nvSpPr>
          <p:spPr bwMode="auto">
            <a:xfrm flipV="1">
              <a:off x="4846" y="298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54" name="Line 205"/>
            <p:cNvSpPr>
              <a:spLocks noChangeShapeType="1"/>
            </p:cNvSpPr>
            <p:nvPr/>
          </p:nvSpPr>
          <p:spPr bwMode="auto">
            <a:xfrm flipV="1">
              <a:off x="5210" y="298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55" name="Rectangle 206"/>
            <p:cNvSpPr>
              <a:spLocks noChangeArrowheads="1"/>
            </p:cNvSpPr>
            <p:nvPr/>
          </p:nvSpPr>
          <p:spPr bwMode="auto">
            <a:xfrm rot="-2700000">
              <a:off x="538" y="3323"/>
              <a:ext cx="6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400">
                  <a:solidFill>
                    <a:srgbClr val="000000"/>
                  </a:solidFill>
                </a:rPr>
                <a:t>tax./ident.</a:t>
              </a:r>
              <a:endParaRPr lang="pt-BR" altLang="en-US" sz="2000">
                <a:solidFill>
                  <a:srgbClr val="000000"/>
                </a:solidFill>
              </a:endParaRPr>
            </a:p>
          </p:txBody>
        </p:sp>
        <p:sp>
          <p:nvSpPr>
            <p:cNvPr id="20656" name="Rectangle 207"/>
            <p:cNvSpPr>
              <a:spLocks noChangeArrowheads="1"/>
            </p:cNvSpPr>
            <p:nvPr/>
          </p:nvSpPr>
          <p:spPr bwMode="auto">
            <a:xfrm rot="-2700000">
              <a:off x="854" y="3350"/>
              <a:ext cx="6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400">
                  <a:solidFill>
                    <a:srgbClr val="000000"/>
                  </a:solidFill>
                </a:rPr>
                <a:t>morf./anat.</a:t>
              </a:r>
              <a:endParaRPr lang="pt-BR" altLang="en-US" sz="2000">
                <a:solidFill>
                  <a:srgbClr val="000000"/>
                </a:solidFill>
              </a:endParaRPr>
            </a:p>
          </p:txBody>
        </p:sp>
        <p:sp>
          <p:nvSpPr>
            <p:cNvPr id="20657" name="Rectangle 208"/>
            <p:cNvSpPr>
              <a:spLocks noChangeArrowheads="1"/>
            </p:cNvSpPr>
            <p:nvPr/>
          </p:nvSpPr>
          <p:spPr bwMode="auto">
            <a:xfrm rot="-2700000">
              <a:off x="1295" y="3307"/>
              <a:ext cx="5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400">
                  <a:solidFill>
                    <a:srgbClr val="000000"/>
                  </a:solidFill>
                </a:rPr>
                <a:t>flor./repr.</a:t>
              </a:r>
              <a:endParaRPr lang="pt-BR" altLang="en-US" sz="2000">
                <a:solidFill>
                  <a:srgbClr val="000000"/>
                </a:solidFill>
              </a:endParaRPr>
            </a:p>
          </p:txBody>
        </p:sp>
        <p:sp>
          <p:nvSpPr>
            <p:cNvPr id="20658" name="Rectangle 209"/>
            <p:cNvSpPr>
              <a:spLocks noChangeArrowheads="1"/>
            </p:cNvSpPr>
            <p:nvPr/>
          </p:nvSpPr>
          <p:spPr bwMode="auto">
            <a:xfrm rot="-2700000">
              <a:off x="1486" y="3394"/>
              <a:ext cx="8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400">
                  <a:solidFill>
                    <a:srgbClr val="000000"/>
                  </a:solidFill>
                </a:rPr>
                <a:t>din.bco.sem.</a:t>
              </a:r>
              <a:endParaRPr lang="pt-BR" altLang="en-US" sz="2000">
                <a:solidFill>
                  <a:srgbClr val="000000"/>
                </a:solidFill>
              </a:endParaRPr>
            </a:p>
          </p:txBody>
        </p:sp>
        <p:sp>
          <p:nvSpPr>
            <p:cNvPr id="20659" name="Rectangle 210"/>
            <p:cNvSpPr>
              <a:spLocks noChangeArrowheads="1"/>
            </p:cNvSpPr>
            <p:nvPr/>
          </p:nvSpPr>
          <p:spPr bwMode="auto">
            <a:xfrm rot="-2700000">
              <a:off x="1942" y="3353"/>
              <a:ext cx="6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400">
                  <a:solidFill>
                    <a:srgbClr val="000000"/>
                  </a:solidFill>
                </a:rPr>
                <a:t>fisiol./bioq.</a:t>
              </a:r>
              <a:endParaRPr lang="pt-BR" altLang="en-US" sz="2000">
                <a:solidFill>
                  <a:srgbClr val="000000"/>
                </a:solidFill>
              </a:endParaRPr>
            </a:p>
          </p:txBody>
        </p:sp>
        <p:sp>
          <p:nvSpPr>
            <p:cNvPr id="20660" name="Rectangle 212"/>
            <p:cNvSpPr>
              <a:spLocks noChangeArrowheads="1"/>
            </p:cNvSpPr>
            <p:nvPr/>
          </p:nvSpPr>
          <p:spPr bwMode="auto">
            <a:xfrm rot="-2700000">
              <a:off x="2252" y="3368"/>
              <a:ext cx="7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400">
                  <a:solidFill>
                    <a:srgbClr val="000000"/>
                  </a:solidFill>
                </a:rPr>
                <a:t>dorm./germ.</a:t>
              </a:r>
              <a:endParaRPr lang="pt-BR" altLang="en-US" sz="2000">
                <a:solidFill>
                  <a:srgbClr val="000000"/>
                </a:solidFill>
              </a:endParaRPr>
            </a:p>
          </p:txBody>
        </p:sp>
        <p:sp>
          <p:nvSpPr>
            <p:cNvPr id="20661" name="Rectangle 213"/>
            <p:cNvSpPr>
              <a:spLocks noChangeArrowheads="1"/>
            </p:cNvSpPr>
            <p:nvPr/>
          </p:nvSpPr>
          <p:spPr bwMode="auto">
            <a:xfrm rot="-2700000">
              <a:off x="2706" y="3286"/>
              <a:ext cx="722"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400">
                  <a:solidFill>
                    <a:srgbClr val="000000"/>
                  </a:solidFill>
                </a:rPr>
                <a:t>alelopatia</a:t>
              </a:r>
              <a:endParaRPr lang="pt-BR" altLang="en-US" sz="2000">
                <a:solidFill>
                  <a:srgbClr val="000000"/>
                </a:solidFill>
              </a:endParaRPr>
            </a:p>
          </p:txBody>
        </p:sp>
        <p:pic>
          <p:nvPicPr>
            <p:cNvPr id="20662" name="Picture 2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0" y="3134"/>
              <a:ext cx="485"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3" name="Picture 2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 y="3134"/>
              <a:ext cx="485"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64" name="Rectangle 216"/>
            <p:cNvSpPr>
              <a:spLocks noChangeArrowheads="1"/>
            </p:cNvSpPr>
            <p:nvPr/>
          </p:nvSpPr>
          <p:spPr bwMode="auto">
            <a:xfrm rot="-2700000">
              <a:off x="3419" y="3340"/>
              <a:ext cx="6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400">
                  <a:solidFill>
                    <a:srgbClr val="000000"/>
                  </a:solidFill>
                </a:rPr>
                <a:t>diss./disp.</a:t>
              </a:r>
              <a:endParaRPr lang="pt-BR" altLang="en-US" sz="2000">
                <a:solidFill>
                  <a:srgbClr val="000000"/>
                </a:solidFill>
              </a:endParaRPr>
            </a:p>
          </p:txBody>
        </p:sp>
        <p:sp>
          <p:nvSpPr>
            <p:cNvPr id="20665" name="Rectangle 217"/>
            <p:cNvSpPr>
              <a:spLocks noChangeArrowheads="1"/>
            </p:cNvSpPr>
            <p:nvPr/>
          </p:nvSpPr>
          <p:spPr bwMode="auto">
            <a:xfrm rot="-2700000">
              <a:off x="3683" y="3383"/>
              <a:ext cx="7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400">
                  <a:solidFill>
                    <a:srgbClr val="000000"/>
                  </a:solidFill>
                </a:rPr>
                <a:t>comp./interf.</a:t>
              </a:r>
              <a:endParaRPr lang="pt-BR" altLang="en-US" sz="2000">
                <a:solidFill>
                  <a:srgbClr val="000000"/>
                </a:solidFill>
              </a:endParaRPr>
            </a:p>
          </p:txBody>
        </p:sp>
        <p:sp>
          <p:nvSpPr>
            <p:cNvPr id="20666" name="Rectangle 218"/>
            <p:cNvSpPr>
              <a:spLocks noChangeArrowheads="1"/>
            </p:cNvSpPr>
            <p:nvPr/>
          </p:nvSpPr>
          <p:spPr bwMode="auto">
            <a:xfrm rot="-2700000">
              <a:off x="4216" y="3251"/>
              <a:ext cx="645"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400">
                  <a:solidFill>
                    <a:srgbClr val="000000"/>
                  </a:solidFill>
                </a:rPr>
                <a:t>modelos</a:t>
              </a:r>
              <a:endParaRPr lang="pt-BR" altLang="en-US" sz="2000">
                <a:solidFill>
                  <a:srgbClr val="000000"/>
                </a:solidFill>
              </a:endParaRPr>
            </a:p>
          </p:txBody>
        </p:sp>
        <p:pic>
          <p:nvPicPr>
            <p:cNvPr id="20667" name="Picture 2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 y="3127"/>
              <a:ext cx="518" cy="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8" name="Picture 2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3" y="3127"/>
              <a:ext cx="518" cy="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69" name="Rectangle 221"/>
            <p:cNvSpPr>
              <a:spLocks noChangeArrowheads="1"/>
            </p:cNvSpPr>
            <p:nvPr/>
          </p:nvSpPr>
          <p:spPr bwMode="auto">
            <a:xfrm rot="-5400000">
              <a:off x="-34" y="1692"/>
              <a:ext cx="1356"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400" b="1">
                  <a:solidFill>
                    <a:srgbClr val="000000"/>
                  </a:solidFill>
                </a:rPr>
                <a:t>No. de Respostas</a:t>
              </a:r>
              <a:endParaRPr lang="pt-BR" altLang="en-US" sz="2000">
                <a:solidFill>
                  <a:srgbClr val="000000"/>
                </a:solidFill>
              </a:endParaRPr>
            </a:p>
          </p:txBody>
        </p:sp>
        <p:sp>
          <p:nvSpPr>
            <p:cNvPr id="20670" name="Rectangle 222"/>
            <p:cNvSpPr>
              <a:spLocks noChangeArrowheads="1"/>
            </p:cNvSpPr>
            <p:nvPr/>
          </p:nvSpPr>
          <p:spPr bwMode="auto">
            <a:xfrm>
              <a:off x="5271" y="1357"/>
              <a:ext cx="242" cy="10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671" name="Rectangle 223"/>
            <p:cNvSpPr>
              <a:spLocks noChangeArrowheads="1"/>
            </p:cNvSpPr>
            <p:nvPr/>
          </p:nvSpPr>
          <p:spPr bwMode="auto">
            <a:xfrm>
              <a:off x="5309" y="1427"/>
              <a:ext cx="72" cy="90"/>
            </a:xfrm>
            <a:prstGeom prst="rect">
              <a:avLst/>
            </a:prstGeom>
            <a:solidFill>
              <a:srgbClr val="9999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672" name="Rectangle 224"/>
            <p:cNvSpPr>
              <a:spLocks noChangeArrowheads="1"/>
            </p:cNvSpPr>
            <p:nvPr/>
          </p:nvSpPr>
          <p:spPr bwMode="auto">
            <a:xfrm>
              <a:off x="5414" y="1392"/>
              <a:ext cx="149"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400">
                  <a:solidFill>
                    <a:srgbClr val="000000"/>
                  </a:solidFill>
                </a:rPr>
                <a:t>1</a:t>
              </a:r>
              <a:endParaRPr lang="pt-BR" altLang="en-US" sz="2000">
                <a:solidFill>
                  <a:srgbClr val="000000"/>
                </a:solidFill>
              </a:endParaRPr>
            </a:p>
          </p:txBody>
        </p:sp>
        <p:sp>
          <p:nvSpPr>
            <p:cNvPr id="20673" name="Rectangle 225"/>
            <p:cNvSpPr>
              <a:spLocks noChangeArrowheads="1"/>
            </p:cNvSpPr>
            <p:nvPr/>
          </p:nvSpPr>
          <p:spPr bwMode="auto">
            <a:xfrm>
              <a:off x="5309" y="1635"/>
              <a:ext cx="72" cy="90"/>
            </a:xfrm>
            <a:prstGeom prst="rect">
              <a:avLst/>
            </a:prstGeom>
            <a:solidFill>
              <a:srgbClr val="FFFFCC"/>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674" name="Rectangle 226"/>
            <p:cNvSpPr>
              <a:spLocks noChangeArrowheads="1"/>
            </p:cNvSpPr>
            <p:nvPr/>
          </p:nvSpPr>
          <p:spPr bwMode="auto">
            <a:xfrm>
              <a:off x="5414" y="1600"/>
              <a:ext cx="149"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400">
                  <a:solidFill>
                    <a:srgbClr val="000000"/>
                  </a:solidFill>
                </a:rPr>
                <a:t>2</a:t>
              </a:r>
              <a:endParaRPr lang="pt-BR" altLang="en-US" sz="2000">
                <a:solidFill>
                  <a:srgbClr val="000000"/>
                </a:solidFill>
              </a:endParaRPr>
            </a:p>
          </p:txBody>
        </p:sp>
        <p:sp>
          <p:nvSpPr>
            <p:cNvPr id="20675" name="Rectangle 227"/>
            <p:cNvSpPr>
              <a:spLocks noChangeArrowheads="1"/>
            </p:cNvSpPr>
            <p:nvPr/>
          </p:nvSpPr>
          <p:spPr bwMode="auto">
            <a:xfrm>
              <a:off x="5309" y="1843"/>
              <a:ext cx="72" cy="90"/>
            </a:xfrm>
            <a:prstGeom prst="rect">
              <a:avLst/>
            </a:prstGeom>
            <a:solidFill>
              <a:srgbClr val="CCCC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676" name="Rectangle 228"/>
            <p:cNvSpPr>
              <a:spLocks noChangeArrowheads="1"/>
            </p:cNvSpPr>
            <p:nvPr/>
          </p:nvSpPr>
          <p:spPr bwMode="auto">
            <a:xfrm>
              <a:off x="5414" y="1808"/>
              <a:ext cx="149"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400">
                  <a:solidFill>
                    <a:srgbClr val="000000"/>
                  </a:solidFill>
                </a:rPr>
                <a:t>3</a:t>
              </a:r>
              <a:endParaRPr lang="pt-BR" altLang="en-US" sz="2000">
                <a:solidFill>
                  <a:srgbClr val="000000"/>
                </a:solidFill>
              </a:endParaRPr>
            </a:p>
          </p:txBody>
        </p:sp>
        <p:sp>
          <p:nvSpPr>
            <p:cNvPr id="20677" name="Rectangle 229"/>
            <p:cNvSpPr>
              <a:spLocks noChangeArrowheads="1"/>
            </p:cNvSpPr>
            <p:nvPr/>
          </p:nvSpPr>
          <p:spPr bwMode="auto">
            <a:xfrm>
              <a:off x="5309" y="2051"/>
              <a:ext cx="72" cy="90"/>
            </a:xfrm>
            <a:prstGeom prst="rect">
              <a:avLst/>
            </a:prstGeom>
            <a:solidFill>
              <a:srgbClr val="CC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678" name="Rectangle 230"/>
            <p:cNvSpPr>
              <a:spLocks noChangeArrowheads="1"/>
            </p:cNvSpPr>
            <p:nvPr/>
          </p:nvSpPr>
          <p:spPr bwMode="auto">
            <a:xfrm>
              <a:off x="5414" y="2017"/>
              <a:ext cx="149"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400">
                  <a:solidFill>
                    <a:srgbClr val="000000"/>
                  </a:solidFill>
                </a:rPr>
                <a:t>4</a:t>
              </a:r>
              <a:endParaRPr lang="pt-BR" altLang="en-US" sz="2000">
                <a:solidFill>
                  <a:srgbClr val="000000"/>
                </a:solidFill>
              </a:endParaRPr>
            </a:p>
          </p:txBody>
        </p:sp>
        <p:sp>
          <p:nvSpPr>
            <p:cNvPr id="20679" name="Rectangle 231"/>
            <p:cNvSpPr>
              <a:spLocks noChangeArrowheads="1"/>
            </p:cNvSpPr>
            <p:nvPr/>
          </p:nvSpPr>
          <p:spPr bwMode="auto">
            <a:xfrm>
              <a:off x="5309" y="2259"/>
              <a:ext cx="72" cy="91"/>
            </a:xfrm>
            <a:prstGeom prst="rect">
              <a:avLst/>
            </a:prstGeom>
            <a:solidFill>
              <a:srgbClr val="FFCC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sp>
          <p:nvSpPr>
            <p:cNvPr id="20680" name="Rectangle 232"/>
            <p:cNvSpPr>
              <a:spLocks noChangeArrowheads="1"/>
            </p:cNvSpPr>
            <p:nvPr/>
          </p:nvSpPr>
          <p:spPr bwMode="auto">
            <a:xfrm>
              <a:off x="5414" y="2225"/>
              <a:ext cx="149"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400">
                  <a:solidFill>
                    <a:srgbClr val="000000"/>
                  </a:solidFill>
                </a:rPr>
                <a:t>5</a:t>
              </a:r>
              <a:endParaRPr lang="pt-BR" altLang="en-US" sz="2000">
                <a:solidFill>
                  <a:srgbClr val="000000"/>
                </a:solidFill>
              </a:endParaRPr>
            </a:p>
          </p:txBody>
        </p:sp>
      </p:grpSp>
      <p:sp>
        <p:nvSpPr>
          <p:cNvPr id="20484" name="Text Box 10"/>
          <p:cNvSpPr txBox="1">
            <a:spLocks noChangeArrowheads="1"/>
          </p:cNvSpPr>
          <p:nvPr/>
        </p:nvSpPr>
        <p:spPr bwMode="auto">
          <a:xfrm>
            <a:off x="468313" y="188913"/>
            <a:ext cx="81375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FF00"/>
                </a:solidFill>
              </a:rPr>
              <a:t>Representação gráfica dos resultados referentes à questão 02.</a:t>
            </a:r>
            <a:endParaRPr lang="pt-BR" altLang="en-US" sz="2400">
              <a:solidFill>
                <a:srgbClr val="FFFF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323850" y="188913"/>
            <a:ext cx="8208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000">
              <a:solidFill>
                <a:srgbClr val="000000"/>
              </a:solidFill>
            </a:endParaRPr>
          </a:p>
        </p:txBody>
      </p:sp>
      <p:sp>
        <p:nvSpPr>
          <p:cNvPr id="21507" name="Text Box 5"/>
          <p:cNvSpPr txBox="1">
            <a:spLocks noChangeArrowheads="1"/>
          </p:cNvSpPr>
          <p:nvPr/>
        </p:nvSpPr>
        <p:spPr bwMode="auto">
          <a:xfrm>
            <a:off x="395288" y="476250"/>
            <a:ext cx="8353425"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800" b="1">
                <a:solidFill>
                  <a:srgbClr val="FFFF00"/>
                </a:solidFill>
              </a:rPr>
              <a:t>Questão 3</a:t>
            </a:r>
            <a:r>
              <a:rPr lang="pt-BR" altLang="en-US" sz="2000">
                <a:solidFill>
                  <a:srgbClr val="FFFFFF"/>
                </a:solidFill>
              </a:rPr>
              <a:t> - </a:t>
            </a:r>
            <a:r>
              <a:rPr lang="pt-BR" altLang="en-US" sz="2400">
                <a:solidFill>
                  <a:srgbClr val="FFFFFF"/>
                </a:solidFill>
              </a:rPr>
              <a:t>Qual(is) das áreas listadas acima você espera maior contribuição para o manejo de plantas daninhas nos próximos 10 anos ?</a:t>
            </a:r>
          </a:p>
          <a:p>
            <a:pPr eaLnBrk="1" hangingPunct="1">
              <a:spcBef>
                <a:spcPct val="0"/>
              </a:spcBef>
              <a:buFontTx/>
              <a:buNone/>
            </a:pPr>
            <a:endParaRPr lang="pt-BR" altLang="en-US" sz="2400">
              <a:solidFill>
                <a:srgbClr val="FFFFFF"/>
              </a:solidFill>
            </a:endParaRPr>
          </a:p>
          <a:p>
            <a:pPr eaLnBrk="1" hangingPunct="1">
              <a:spcBef>
                <a:spcPct val="0"/>
              </a:spcBef>
              <a:buFontTx/>
              <a:buNone/>
            </a:pPr>
            <a:r>
              <a:rPr lang="pt-BR" altLang="en-US" sz="2000">
                <a:solidFill>
                  <a:srgbClr val="FFFFFF"/>
                </a:solidFill>
              </a:rPr>
              <a:t> </a:t>
            </a:r>
            <a:r>
              <a:rPr lang="pt-BR" altLang="en-US" sz="2000" b="1">
                <a:solidFill>
                  <a:srgbClr val="FFFFFF"/>
                </a:solidFill>
              </a:rPr>
              <a:t>(a) taxonomia/identificação</a:t>
            </a:r>
          </a:p>
          <a:p>
            <a:pPr eaLnBrk="1" hangingPunct="1">
              <a:spcBef>
                <a:spcPct val="0"/>
              </a:spcBef>
              <a:buFontTx/>
              <a:buNone/>
            </a:pPr>
            <a:r>
              <a:rPr lang="pt-BR" altLang="en-US" sz="2000" b="1">
                <a:solidFill>
                  <a:srgbClr val="FFFFFF"/>
                </a:solidFill>
              </a:rPr>
              <a:t> (b) morfologia/anatomia</a:t>
            </a:r>
          </a:p>
          <a:p>
            <a:pPr eaLnBrk="1" hangingPunct="1">
              <a:spcBef>
                <a:spcPct val="0"/>
              </a:spcBef>
              <a:buFontTx/>
              <a:buNone/>
            </a:pPr>
            <a:r>
              <a:rPr lang="pt-BR" altLang="en-US" sz="2000" b="1">
                <a:solidFill>
                  <a:srgbClr val="FFFFFF"/>
                </a:solidFill>
              </a:rPr>
              <a:t> (c) florescimento/reprodução</a:t>
            </a:r>
          </a:p>
          <a:p>
            <a:pPr eaLnBrk="1" hangingPunct="1">
              <a:spcBef>
                <a:spcPct val="0"/>
              </a:spcBef>
              <a:buFontTx/>
              <a:buNone/>
            </a:pPr>
            <a:r>
              <a:rPr lang="pt-BR" altLang="en-US" sz="2000" b="1">
                <a:solidFill>
                  <a:srgbClr val="FFFFFF"/>
                </a:solidFill>
              </a:rPr>
              <a:t> (d) dinâmica do banco de sementes</a:t>
            </a:r>
          </a:p>
          <a:p>
            <a:pPr eaLnBrk="1" hangingPunct="1">
              <a:spcBef>
                <a:spcPct val="0"/>
              </a:spcBef>
              <a:buFontTx/>
              <a:buNone/>
            </a:pPr>
            <a:r>
              <a:rPr lang="pt-BR" altLang="en-US" sz="2000" b="1">
                <a:solidFill>
                  <a:srgbClr val="FFFFFF"/>
                </a:solidFill>
              </a:rPr>
              <a:t> (e) fisiologia/bioquímica</a:t>
            </a:r>
          </a:p>
          <a:p>
            <a:pPr eaLnBrk="1" hangingPunct="1">
              <a:spcBef>
                <a:spcPct val="0"/>
              </a:spcBef>
              <a:buFontTx/>
              <a:buNone/>
            </a:pPr>
            <a:r>
              <a:rPr lang="pt-BR" altLang="en-US" sz="2000" b="1">
                <a:solidFill>
                  <a:srgbClr val="FFFFFF"/>
                </a:solidFill>
              </a:rPr>
              <a:t> (f) dormência/germinação</a:t>
            </a:r>
          </a:p>
          <a:p>
            <a:pPr eaLnBrk="1" hangingPunct="1">
              <a:spcBef>
                <a:spcPct val="0"/>
              </a:spcBef>
              <a:buFontTx/>
              <a:buNone/>
            </a:pPr>
            <a:r>
              <a:rPr lang="pt-BR" altLang="en-US" sz="2000" b="1">
                <a:solidFill>
                  <a:srgbClr val="FFFFFF"/>
                </a:solidFill>
              </a:rPr>
              <a:t> (g) alelopatia</a:t>
            </a:r>
          </a:p>
          <a:p>
            <a:pPr eaLnBrk="1" hangingPunct="1">
              <a:spcBef>
                <a:spcPct val="0"/>
              </a:spcBef>
              <a:buFontTx/>
              <a:buNone/>
            </a:pPr>
            <a:r>
              <a:rPr lang="pt-BR" altLang="en-US" sz="2000" b="1">
                <a:solidFill>
                  <a:srgbClr val="FFFFFF"/>
                </a:solidFill>
              </a:rPr>
              <a:t> (h) interações com outras áreas de proteção de plantas (IPM)</a:t>
            </a:r>
          </a:p>
          <a:p>
            <a:pPr eaLnBrk="1" hangingPunct="1">
              <a:spcBef>
                <a:spcPct val="0"/>
              </a:spcBef>
              <a:buFontTx/>
              <a:buNone/>
            </a:pPr>
            <a:r>
              <a:rPr lang="pt-BR" altLang="en-US" sz="2000" b="1">
                <a:solidFill>
                  <a:srgbClr val="FFFFFF"/>
                </a:solidFill>
              </a:rPr>
              <a:t> (i) disperssão/disseminação/processo invasivo</a:t>
            </a:r>
          </a:p>
          <a:p>
            <a:pPr eaLnBrk="1" hangingPunct="1">
              <a:spcBef>
                <a:spcPct val="0"/>
              </a:spcBef>
              <a:buFontTx/>
              <a:buNone/>
            </a:pPr>
            <a:r>
              <a:rPr lang="pt-BR" altLang="en-US" sz="2000" b="1">
                <a:solidFill>
                  <a:srgbClr val="FFFFFF"/>
                </a:solidFill>
              </a:rPr>
              <a:t> (j) competição/interferência</a:t>
            </a:r>
          </a:p>
          <a:p>
            <a:pPr eaLnBrk="1" hangingPunct="1">
              <a:spcBef>
                <a:spcPct val="0"/>
              </a:spcBef>
              <a:buFontTx/>
              <a:buNone/>
            </a:pPr>
            <a:r>
              <a:rPr lang="pt-BR" altLang="en-US" sz="2000" b="1">
                <a:solidFill>
                  <a:srgbClr val="FFFFFF"/>
                </a:solidFill>
              </a:rPr>
              <a:t> (l) modelos de computador (todos os aspectos)</a:t>
            </a:r>
          </a:p>
          <a:p>
            <a:pPr eaLnBrk="1" hangingPunct="1">
              <a:spcBef>
                <a:spcPct val="0"/>
              </a:spcBef>
              <a:buFontTx/>
              <a:buNone/>
            </a:pPr>
            <a:r>
              <a:rPr lang="pt-BR" altLang="en-US" sz="2000" b="1">
                <a:solidFill>
                  <a:srgbClr val="FFFFFF"/>
                </a:solidFill>
              </a:rPr>
              <a:t> (m) genética/evolução</a:t>
            </a:r>
          </a:p>
          <a:p>
            <a:pPr eaLnBrk="1" hangingPunct="1">
              <a:spcBef>
                <a:spcPct val="0"/>
              </a:spcBef>
              <a:buFontTx/>
              <a:buNone/>
            </a:pPr>
            <a:r>
              <a:rPr lang="pt-BR" altLang="en-US" sz="2000" b="1">
                <a:solidFill>
                  <a:srgbClr val="FFFFFF"/>
                </a:solidFill>
              </a:rPr>
              <a:t> (n) outra: </a:t>
            </a:r>
          </a:p>
          <a:p>
            <a:pPr eaLnBrk="1" hangingPunct="1">
              <a:spcBef>
                <a:spcPct val="50000"/>
              </a:spcBef>
              <a:buFontTx/>
              <a:buNone/>
            </a:pPr>
            <a:endParaRPr lang="pt-BR" altLang="en-US" sz="2000" b="1">
              <a:solidFill>
                <a:srgbClr val="FFFFFF"/>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323850" y="333375"/>
            <a:ext cx="4464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rgbClr val="FFFFFF"/>
              </a:solidFill>
            </a:endParaRPr>
          </a:p>
        </p:txBody>
      </p:sp>
      <p:sp>
        <p:nvSpPr>
          <p:cNvPr id="22531" name="Text Box 5"/>
          <p:cNvSpPr txBox="1">
            <a:spLocks noChangeArrowheads="1"/>
          </p:cNvSpPr>
          <p:nvPr/>
        </p:nvSpPr>
        <p:spPr bwMode="auto">
          <a:xfrm>
            <a:off x="468313" y="1125538"/>
            <a:ext cx="8207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000">
              <a:solidFill>
                <a:srgbClr val="000000"/>
              </a:solidFill>
            </a:endParaRPr>
          </a:p>
        </p:txBody>
      </p:sp>
      <p:sp>
        <p:nvSpPr>
          <p:cNvPr id="22532"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graphicFrame>
        <p:nvGraphicFramePr>
          <p:cNvPr id="22533" name="Object 6"/>
          <p:cNvGraphicFramePr>
            <a:graphicFrameLocks noChangeAspect="1"/>
          </p:cNvGraphicFramePr>
          <p:nvPr/>
        </p:nvGraphicFramePr>
        <p:xfrm>
          <a:off x="468313" y="1628775"/>
          <a:ext cx="8280400" cy="4535488"/>
        </p:xfrm>
        <a:graphic>
          <a:graphicData uri="http://schemas.openxmlformats.org/presentationml/2006/ole">
            <mc:AlternateContent xmlns:mc="http://schemas.openxmlformats.org/markup-compatibility/2006">
              <mc:Choice xmlns:v="urn:schemas-microsoft-com:vml" Requires="v">
                <p:oleObj spid="_x0000_s22537" name="Gráfico" r:id="rId3" imgW="6105525" imgH="2676525" progId="MSGraph.Chart.8">
                  <p:embed/>
                </p:oleObj>
              </mc:Choice>
              <mc:Fallback>
                <p:oleObj name="Gráfico" r:id="rId3" imgW="6105525" imgH="2676525" progId="MSGraph.Chart.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628775"/>
                        <a:ext cx="8280400"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4" name="Text Box 8"/>
          <p:cNvSpPr txBox="1">
            <a:spLocks noChangeArrowheads="1"/>
          </p:cNvSpPr>
          <p:nvPr/>
        </p:nvSpPr>
        <p:spPr bwMode="auto">
          <a:xfrm>
            <a:off x="323850" y="260350"/>
            <a:ext cx="79930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FF00"/>
                </a:solidFill>
              </a:rPr>
              <a:t>Representação gráfica dos resultados referentes à questão 03.</a:t>
            </a:r>
            <a:endParaRPr lang="pt-BR" altLang="en-US" sz="2400" b="1">
              <a:solidFill>
                <a:srgbClr val="FFFF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76200" y="381000"/>
            <a:ext cx="899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8925" indent="-2889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000" b="1">
                <a:solidFill>
                  <a:srgbClr val="FF3300"/>
                </a:solidFill>
                <a:latin typeface="Arial" panose="020B0604020202020204" pitchFamily="34" charset="0"/>
              </a:rPr>
              <a:t>3. Biologia das plantas daninhas: alguns exemplos de importância para o manejo de plantas daninhas</a:t>
            </a:r>
          </a:p>
        </p:txBody>
      </p:sp>
      <p:sp>
        <p:nvSpPr>
          <p:cNvPr id="69637" name="Rectangle 5"/>
          <p:cNvSpPr>
            <a:spLocks noChangeArrowheads="1"/>
          </p:cNvSpPr>
          <p:nvPr/>
        </p:nvSpPr>
        <p:spPr bwMode="auto">
          <a:xfrm>
            <a:off x="0" y="1676400"/>
            <a:ext cx="899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7325" indent="-1873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000" b="1">
                <a:solidFill>
                  <a:srgbClr val="0000FF"/>
                </a:solidFill>
                <a:latin typeface="Arial" panose="020B0604020202020204" pitchFamily="34" charset="0"/>
              </a:rPr>
              <a:t>- Descreve o crescimento de uma espécie de planta daninha como conseqüência da resposta às condições ambientais, incluindo o crescimento em graus dias:</a:t>
            </a:r>
          </a:p>
        </p:txBody>
      </p:sp>
      <p:sp>
        <p:nvSpPr>
          <p:cNvPr id="69638" name="Rectangle 6"/>
          <p:cNvSpPr>
            <a:spLocks noChangeArrowheads="1"/>
          </p:cNvSpPr>
          <p:nvPr/>
        </p:nvSpPr>
        <p:spPr bwMode="auto">
          <a:xfrm>
            <a:off x="76200" y="1050925"/>
            <a:ext cx="899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8925" indent="-2889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000" b="1">
                <a:solidFill>
                  <a:srgbClr val="339933"/>
                </a:solidFill>
                <a:latin typeface="Arial" panose="020B0604020202020204" pitchFamily="34" charset="0"/>
              </a:rPr>
              <a:t>3.1. Fenologia</a:t>
            </a:r>
          </a:p>
        </p:txBody>
      </p:sp>
      <p:sp>
        <p:nvSpPr>
          <p:cNvPr id="69639" name="Rectangle 7"/>
          <p:cNvSpPr>
            <a:spLocks noChangeArrowheads="1"/>
          </p:cNvSpPr>
          <p:nvPr/>
        </p:nvSpPr>
        <p:spPr bwMode="auto">
          <a:xfrm>
            <a:off x="0" y="3962400"/>
            <a:ext cx="899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8925" indent="-2889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000" b="1">
                <a:solidFill>
                  <a:srgbClr val="339933"/>
                </a:solidFill>
                <a:latin typeface="Arial" panose="020B0604020202020204" pitchFamily="34" charset="0"/>
              </a:rPr>
              <a:t>3.2. Ecótipos</a:t>
            </a:r>
          </a:p>
        </p:txBody>
      </p:sp>
      <p:grpSp>
        <p:nvGrpSpPr>
          <p:cNvPr id="2" name="Group 8"/>
          <p:cNvGrpSpPr>
            <a:grpSpLocks/>
          </p:cNvGrpSpPr>
          <p:nvPr/>
        </p:nvGrpSpPr>
        <p:grpSpPr bwMode="auto">
          <a:xfrm>
            <a:off x="0" y="4724400"/>
            <a:ext cx="8991600" cy="1066800"/>
            <a:chOff x="48" y="3600"/>
            <a:chExt cx="5664" cy="672"/>
          </a:xfrm>
        </p:grpSpPr>
        <p:sp>
          <p:nvSpPr>
            <p:cNvPr id="25610" name="Rectangle 9"/>
            <p:cNvSpPr>
              <a:spLocks noChangeArrowheads="1"/>
            </p:cNvSpPr>
            <p:nvPr/>
          </p:nvSpPr>
          <p:spPr bwMode="auto">
            <a:xfrm>
              <a:off x="48" y="3600"/>
              <a:ext cx="5664"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7325" indent="-1873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000" b="1">
                  <a:solidFill>
                    <a:srgbClr val="0000FF"/>
                  </a:solidFill>
                  <a:latin typeface="Arial" panose="020B0604020202020204" pitchFamily="34" charset="0"/>
                </a:rPr>
                <a:t>- Diversidade específica f(sistemas de cultivo e condições ambientais)</a:t>
              </a:r>
            </a:p>
            <a:p>
              <a:pPr eaLnBrk="1" hangingPunct="1">
                <a:spcBef>
                  <a:spcPct val="0"/>
                </a:spcBef>
                <a:buFontTx/>
                <a:buNone/>
              </a:pPr>
              <a:r>
                <a:rPr lang="pt-BR" altLang="en-US" sz="2000" b="1">
                  <a:solidFill>
                    <a:srgbClr val="0000FF"/>
                  </a:solidFill>
                  <a:latin typeface="Arial" panose="020B0604020202020204" pitchFamily="34" charset="0"/>
                </a:rPr>
                <a:t>-	diferenças de agressividade</a:t>
              </a:r>
            </a:p>
            <a:p>
              <a:pPr eaLnBrk="1" hangingPunct="1">
                <a:spcBef>
                  <a:spcPct val="0"/>
                </a:spcBef>
                <a:buFontTx/>
                <a:buNone/>
              </a:pPr>
              <a:r>
                <a:rPr lang="pt-BR" altLang="en-US" sz="2000" b="1">
                  <a:solidFill>
                    <a:srgbClr val="0000FF"/>
                  </a:solidFill>
                  <a:latin typeface="Arial" panose="020B0604020202020204" pitchFamily="34" charset="0"/>
                </a:rPr>
                <a:t>-	diferenças na resistência ao manejo</a:t>
              </a:r>
            </a:p>
          </p:txBody>
        </p:sp>
        <p:sp>
          <p:nvSpPr>
            <p:cNvPr id="25611" name="AutoShape 10">
              <a:hlinkClick r:id="rId2" action="ppaction://hlinksldjump" highlightClick="1"/>
            </p:cNvPr>
            <p:cNvSpPr>
              <a:spLocks noChangeArrowheads="1"/>
            </p:cNvSpPr>
            <p:nvPr/>
          </p:nvSpPr>
          <p:spPr bwMode="auto">
            <a:xfrm>
              <a:off x="4464" y="3840"/>
              <a:ext cx="576" cy="432"/>
            </a:xfrm>
            <a:prstGeom prst="actionButtonForwardNex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3" name="Group 11"/>
          <p:cNvGrpSpPr>
            <a:grpSpLocks/>
          </p:cNvGrpSpPr>
          <p:nvPr/>
        </p:nvGrpSpPr>
        <p:grpSpPr bwMode="auto">
          <a:xfrm>
            <a:off x="304800" y="2743200"/>
            <a:ext cx="8610600" cy="1006475"/>
            <a:chOff x="192" y="2736"/>
            <a:chExt cx="5424" cy="634"/>
          </a:xfrm>
        </p:grpSpPr>
        <p:sp>
          <p:nvSpPr>
            <p:cNvPr id="25608" name="Rectangle 12"/>
            <p:cNvSpPr>
              <a:spLocks noChangeArrowheads="1"/>
            </p:cNvSpPr>
            <p:nvPr/>
          </p:nvSpPr>
          <p:spPr bwMode="auto">
            <a:xfrm>
              <a:off x="480" y="2736"/>
              <a:ext cx="5136"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7325" indent="-1873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000" b="1">
                  <a:solidFill>
                    <a:srgbClr val="0000FF"/>
                  </a:solidFill>
                  <a:latin typeface="Arial" panose="020B0604020202020204" pitchFamily="34" charset="0"/>
                </a:rPr>
                <a:t>- modelos de predição dos estádios fenológicos:</a:t>
              </a:r>
            </a:p>
            <a:p>
              <a:pPr eaLnBrk="1" hangingPunct="1">
                <a:spcBef>
                  <a:spcPct val="0"/>
                </a:spcBef>
                <a:buFontTx/>
                <a:buNone/>
              </a:pPr>
              <a:r>
                <a:rPr lang="pt-BR" altLang="en-US" sz="2000" b="1">
                  <a:solidFill>
                    <a:srgbClr val="0000FF"/>
                  </a:solidFill>
                  <a:latin typeface="Arial" panose="020B0604020202020204" pitchFamily="34" charset="0"/>
                </a:rPr>
                <a:t>		- utilização de práticas agrícolas no momento adequado</a:t>
              </a:r>
            </a:p>
            <a:p>
              <a:pPr eaLnBrk="1" hangingPunct="1">
                <a:spcBef>
                  <a:spcPct val="0"/>
                </a:spcBef>
                <a:buFontTx/>
                <a:buNone/>
              </a:pPr>
              <a:r>
                <a:rPr lang="pt-BR" altLang="en-US" sz="2000" b="1">
                  <a:solidFill>
                    <a:srgbClr val="0000FF"/>
                  </a:solidFill>
                  <a:latin typeface="Arial" panose="020B0604020202020204" pitchFamily="34" charset="0"/>
                </a:rPr>
                <a:t>		- previsão da época adequada de aplicação de herbicida </a:t>
              </a:r>
            </a:p>
          </p:txBody>
        </p:sp>
        <p:sp>
          <p:nvSpPr>
            <p:cNvPr id="25609" name="AutoShape 13">
              <a:hlinkClick r:id="" action="ppaction://hlinkshowjump?jump=nextslide" highlightClick="1"/>
            </p:cNvPr>
            <p:cNvSpPr>
              <a:spLocks noChangeArrowheads="1"/>
            </p:cNvSpPr>
            <p:nvPr/>
          </p:nvSpPr>
          <p:spPr bwMode="auto">
            <a:xfrm>
              <a:off x="192" y="3072"/>
              <a:ext cx="672" cy="288"/>
            </a:xfrm>
            <a:prstGeom prst="actionButtonForwardNex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96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963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autoUpdateAnimBg="0"/>
      <p:bldP spid="69638" grpId="0" autoUpdateAnimBg="0"/>
      <p:bldP spid="69639"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533400" y="457200"/>
            <a:ext cx="8382000" cy="6400800"/>
            <a:chOff x="336" y="288"/>
            <a:chExt cx="5280" cy="4032"/>
          </a:xfrm>
        </p:grpSpPr>
        <p:sp>
          <p:nvSpPr>
            <p:cNvPr id="5123" name="Rectangle 3"/>
            <p:cNvSpPr>
              <a:spLocks noChangeArrowheads="1"/>
            </p:cNvSpPr>
            <p:nvPr/>
          </p:nvSpPr>
          <p:spPr bwMode="auto">
            <a:xfrm>
              <a:off x="336" y="816"/>
              <a:ext cx="5280" cy="35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800"/>
            </a:p>
          </p:txBody>
        </p:sp>
        <p:sp>
          <p:nvSpPr>
            <p:cNvPr id="5124" name="Text Box 4"/>
            <p:cNvSpPr txBox="1">
              <a:spLocks noChangeArrowheads="1"/>
            </p:cNvSpPr>
            <p:nvPr/>
          </p:nvSpPr>
          <p:spPr bwMode="auto">
            <a:xfrm>
              <a:off x="1728" y="336"/>
              <a:ext cx="65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800" b="1">
                  <a:solidFill>
                    <a:srgbClr val="0000FF"/>
                  </a:solidFill>
                </a:rPr>
                <a:t>Trigo</a:t>
              </a:r>
            </a:p>
          </p:txBody>
        </p:sp>
        <p:sp>
          <p:nvSpPr>
            <p:cNvPr id="5125" name="Text Box 5"/>
            <p:cNvSpPr txBox="1">
              <a:spLocks noChangeArrowheads="1"/>
            </p:cNvSpPr>
            <p:nvPr/>
          </p:nvSpPr>
          <p:spPr bwMode="auto">
            <a:xfrm>
              <a:off x="3456" y="288"/>
              <a:ext cx="168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800" b="1">
                  <a:solidFill>
                    <a:srgbClr val="0000FF"/>
                  </a:solidFill>
                </a:rPr>
                <a:t>Mostarda-brava</a:t>
              </a:r>
            </a:p>
          </p:txBody>
        </p:sp>
      </p:gr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4953000" y="381000"/>
            <a:ext cx="1657350" cy="641350"/>
          </a:xfrm>
          <a:prstGeom prst="rect">
            <a:avLst/>
          </a:prstGeom>
          <a:noFill/>
          <a:ln w="9525">
            <a:noFill/>
            <a:miter lim="800000"/>
            <a:headEnd/>
            <a:tailEnd/>
          </a:ln>
          <a:effectLst/>
        </p:spPr>
        <p:txBody>
          <a:bodyPr wrap="none">
            <a:spAutoFit/>
          </a:bodyPr>
          <a:lstStyle/>
          <a:p>
            <a:pPr>
              <a:defRPr/>
            </a:pPr>
            <a:r>
              <a:rPr lang="pt-BR" sz="3600" b="1">
                <a:solidFill>
                  <a:schemeClr val="bg1"/>
                </a:solidFill>
                <a:effectLst>
                  <a:outerShdw blurRad="38100" dist="38100" dir="2700000" algn="tl">
                    <a:srgbClr val="C0C0C0"/>
                  </a:outerShdw>
                </a:effectLst>
              </a:rPr>
              <a:t>Caruru</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2971800" y="304800"/>
            <a:ext cx="2406650" cy="641350"/>
          </a:xfrm>
          <a:prstGeom prst="rect">
            <a:avLst/>
          </a:prstGeom>
          <a:noFill/>
          <a:ln w="9525">
            <a:noFill/>
            <a:miter lim="800000"/>
            <a:headEnd/>
            <a:tailEnd/>
          </a:ln>
          <a:effectLst/>
        </p:spPr>
        <p:txBody>
          <a:bodyPr wrap="none">
            <a:spAutoFit/>
          </a:bodyPr>
          <a:lstStyle/>
          <a:p>
            <a:pPr>
              <a:defRPr/>
            </a:pPr>
            <a:r>
              <a:rPr lang="pt-BR" sz="3600" b="1">
                <a:solidFill>
                  <a:schemeClr val="bg1"/>
                </a:solidFill>
                <a:effectLst>
                  <a:outerShdw blurRad="38100" dist="38100" dir="2700000" algn="tl">
                    <a:srgbClr val="C0C0C0"/>
                  </a:outerShdw>
                </a:effectLst>
              </a:rPr>
              <a:t>Picão preto</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2971800" y="304800"/>
            <a:ext cx="3130550" cy="641350"/>
          </a:xfrm>
          <a:prstGeom prst="rect">
            <a:avLst/>
          </a:prstGeom>
          <a:noFill/>
          <a:ln w="9525">
            <a:noFill/>
            <a:miter lim="800000"/>
            <a:headEnd/>
            <a:tailEnd/>
          </a:ln>
          <a:effectLst/>
        </p:spPr>
        <p:txBody>
          <a:bodyPr wrap="none">
            <a:spAutoFit/>
          </a:bodyPr>
          <a:lstStyle/>
          <a:p>
            <a:pPr>
              <a:defRPr/>
            </a:pPr>
            <a:r>
              <a:rPr lang="pt-BR" sz="3600" b="1">
                <a:solidFill>
                  <a:schemeClr val="bg1"/>
                </a:solidFill>
                <a:effectLst>
                  <a:outerShdw blurRad="38100" dist="38100" dir="2700000" algn="tl">
                    <a:srgbClr val="C0C0C0"/>
                  </a:outerShdw>
                </a:effectLst>
              </a:rPr>
              <a:t>Capim-colchão</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2971800" y="304800"/>
            <a:ext cx="3130550" cy="641350"/>
          </a:xfrm>
          <a:prstGeom prst="rect">
            <a:avLst/>
          </a:prstGeom>
          <a:noFill/>
          <a:ln w="9525">
            <a:noFill/>
            <a:miter lim="800000"/>
            <a:headEnd/>
            <a:tailEnd/>
          </a:ln>
          <a:effectLst/>
        </p:spPr>
        <p:txBody>
          <a:bodyPr wrap="none">
            <a:spAutoFit/>
          </a:bodyPr>
          <a:lstStyle/>
          <a:p>
            <a:pPr>
              <a:defRPr/>
            </a:pPr>
            <a:r>
              <a:rPr lang="pt-BR" sz="3600" b="1">
                <a:solidFill>
                  <a:schemeClr val="bg1"/>
                </a:solidFill>
                <a:effectLst>
                  <a:outerShdw blurRad="38100" dist="38100" dir="2700000" algn="tl">
                    <a:srgbClr val="C0C0C0"/>
                  </a:outerShdw>
                </a:effectLst>
              </a:rPr>
              <a:t>Capim-colchão</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4818" name="AutoShape 2">
            <a:hlinkClick r:id="rId3" action="ppaction://hlinksldjump" highlightClick="1"/>
          </p:cNvPr>
          <p:cNvSpPr>
            <a:spLocks noChangeArrowheads="1"/>
          </p:cNvSpPr>
          <p:nvPr/>
        </p:nvSpPr>
        <p:spPr bwMode="auto">
          <a:xfrm>
            <a:off x="7391400" y="4876800"/>
            <a:ext cx="1219200" cy="914400"/>
          </a:xfrm>
          <a:prstGeom prst="actionButtonEnd">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pt-BR" altLang="en-US" smtClean="0"/>
              <a:t>Grama-seda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grama seda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descr="grama seda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743200" y="533400"/>
            <a:ext cx="10318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800" b="1">
                <a:solidFill>
                  <a:srgbClr val="0000FF"/>
                </a:solidFill>
              </a:rPr>
              <a:t>Trigo</a:t>
            </a:r>
          </a:p>
        </p:txBody>
      </p:sp>
      <p:sp>
        <p:nvSpPr>
          <p:cNvPr id="7171" name="Text Box 3"/>
          <p:cNvSpPr txBox="1">
            <a:spLocks noChangeArrowheads="1"/>
          </p:cNvSpPr>
          <p:nvPr/>
        </p:nvSpPr>
        <p:spPr bwMode="auto">
          <a:xfrm>
            <a:off x="5486400" y="457200"/>
            <a:ext cx="2673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800" b="1">
                <a:solidFill>
                  <a:srgbClr val="0000FF"/>
                </a:solidFill>
              </a:rPr>
              <a:t>Mostarda-brava</a:t>
            </a:r>
          </a:p>
        </p:txBody>
      </p:sp>
      <p:sp>
        <p:nvSpPr>
          <p:cNvPr id="7172" name="Text Box 4"/>
          <p:cNvSpPr txBox="1">
            <a:spLocks noChangeArrowheads="1"/>
          </p:cNvSpPr>
          <p:nvPr/>
        </p:nvSpPr>
        <p:spPr bwMode="auto">
          <a:xfrm>
            <a:off x="6781800" y="6186488"/>
            <a:ext cx="2130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000">
                <a:solidFill>
                  <a:srgbClr val="0000FF"/>
                </a:solidFill>
              </a:rPr>
              <a:t>Pavlychenko, 1937</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62" name="AutoShape 4">
            <a:hlinkClick r:id="" action="ppaction://hlinkshowjump?jump=nextslide" highlightClick="1"/>
          </p:cNvPr>
          <p:cNvSpPr>
            <a:spLocks noChangeArrowheads="1"/>
          </p:cNvSpPr>
          <p:nvPr/>
        </p:nvSpPr>
        <p:spPr bwMode="auto">
          <a:xfrm>
            <a:off x="7620000" y="5562600"/>
            <a:ext cx="914400" cy="838200"/>
          </a:xfrm>
          <a:prstGeom prst="actionButtonEnd">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1"/>
          <p:cNvSpPr>
            <a:spLocks noChangeArrowheads="1"/>
          </p:cNvSpPr>
          <p:nvPr/>
        </p:nvSpPr>
        <p:spPr bwMode="auto">
          <a:xfrm>
            <a:off x="76200" y="76200"/>
            <a:ext cx="899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8925" indent="-2889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000" b="1">
                <a:solidFill>
                  <a:srgbClr val="339933"/>
                </a:solidFill>
                <a:latin typeface="Arial" panose="020B0604020202020204" pitchFamily="34" charset="0"/>
              </a:rPr>
              <a:t>3.3. Biologia de populações</a:t>
            </a:r>
          </a:p>
          <a:p>
            <a:pPr eaLnBrk="1" hangingPunct="1">
              <a:spcBef>
                <a:spcPct val="0"/>
              </a:spcBef>
              <a:buFontTx/>
              <a:buNone/>
            </a:pPr>
            <a:r>
              <a:rPr lang="pt-BR" altLang="en-US" sz="2000" b="1">
                <a:solidFill>
                  <a:srgbClr val="339933"/>
                </a:solidFill>
                <a:latin typeface="Arial" panose="020B0604020202020204" pitchFamily="34" charset="0"/>
              </a:rPr>
              <a:t>3.3.1. Anuais (sementes)</a:t>
            </a:r>
          </a:p>
        </p:txBody>
      </p:sp>
      <p:sp>
        <p:nvSpPr>
          <p:cNvPr id="9229" name="Rectangle 13"/>
          <p:cNvSpPr>
            <a:spLocks noChangeArrowheads="1"/>
          </p:cNvSpPr>
          <p:nvPr/>
        </p:nvSpPr>
        <p:spPr bwMode="auto">
          <a:xfrm>
            <a:off x="76200" y="762000"/>
            <a:ext cx="899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7325" indent="-1873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000" b="1">
                <a:solidFill>
                  <a:srgbClr val="0000FF"/>
                </a:solidFill>
                <a:latin typeface="Arial" panose="020B0604020202020204" pitchFamily="34" charset="0"/>
              </a:rPr>
              <a:t>- Dispersão das sementes</a:t>
            </a:r>
          </a:p>
        </p:txBody>
      </p:sp>
      <p:sp>
        <p:nvSpPr>
          <p:cNvPr id="9231" name="Rectangle 15"/>
          <p:cNvSpPr>
            <a:spLocks noChangeArrowheads="1"/>
          </p:cNvSpPr>
          <p:nvPr/>
        </p:nvSpPr>
        <p:spPr bwMode="auto">
          <a:xfrm>
            <a:off x="76200" y="1127125"/>
            <a:ext cx="899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7325" indent="-1873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000" b="1">
                <a:solidFill>
                  <a:srgbClr val="0000FF"/>
                </a:solidFill>
                <a:latin typeface="Arial" panose="020B0604020202020204" pitchFamily="34" charset="0"/>
              </a:rPr>
              <a:t>- Produção de sementes</a:t>
            </a:r>
          </a:p>
        </p:txBody>
      </p:sp>
      <p:grpSp>
        <p:nvGrpSpPr>
          <p:cNvPr id="2" name="Group 20"/>
          <p:cNvGrpSpPr>
            <a:grpSpLocks/>
          </p:cNvGrpSpPr>
          <p:nvPr/>
        </p:nvGrpSpPr>
        <p:grpSpPr bwMode="auto">
          <a:xfrm>
            <a:off x="76200" y="1584325"/>
            <a:ext cx="8991600" cy="1920875"/>
            <a:chOff x="48" y="998"/>
            <a:chExt cx="5664" cy="1210"/>
          </a:xfrm>
        </p:grpSpPr>
        <p:sp>
          <p:nvSpPr>
            <p:cNvPr id="43017" name="Rectangle 16"/>
            <p:cNvSpPr>
              <a:spLocks noChangeArrowheads="1"/>
            </p:cNvSpPr>
            <p:nvPr/>
          </p:nvSpPr>
          <p:spPr bwMode="auto">
            <a:xfrm>
              <a:off x="48" y="998"/>
              <a:ext cx="5664" cy="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7325" indent="-1873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Char char="-"/>
              </a:pPr>
              <a:r>
                <a:rPr lang="pt-BR" altLang="en-US" sz="2000" b="1">
                  <a:solidFill>
                    <a:srgbClr val="0000FF"/>
                  </a:solidFill>
                  <a:latin typeface="Arial" panose="020B0604020202020204" pitchFamily="34" charset="0"/>
                </a:rPr>
                <a:t>Banco de sementes</a:t>
              </a:r>
            </a:p>
            <a:p>
              <a:pPr eaLnBrk="1" hangingPunct="1">
                <a:spcBef>
                  <a:spcPct val="0"/>
                </a:spcBef>
                <a:buFontTx/>
                <a:buNone/>
              </a:pPr>
              <a:r>
                <a:rPr lang="pt-BR" altLang="en-US" sz="2000" b="1">
                  <a:solidFill>
                    <a:srgbClr val="0000FF"/>
                  </a:solidFill>
                  <a:latin typeface="Arial" panose="020B0604020202020204" pitchFamily="34" charset="0"/>
                </a:rPr>
                <a:t>	- modelos bioeconômicos de recomendação de manejo:</a:t>
              </a:r>
            </a:p>
            <a:p>
              <a:pPr eaLnBrk="1" hangingPunct="1">
                <a:spcBef>
                  <a:spcPct val="0"/>
                </a:spcBef>
                <a:buFontTx/>
                <a:buNone/>
              </a:pPr>
              <a:r>
                <a:rPr lang="pt-BR" altLang="en-US" sz="2000" b="1">
                  <a:solidFill>
                    <a:srgbClr val="0000FF"/>
                  </a:solidFill>
                  <a:latin typeface="Arial" panose="020B0604020202020204" pitchFamily="34" charset="0"/>
                </a:rPr>
                <a:t>		- previsão da emergência</a:t>
              </a:r>
            </a:p>
            <a:p>
              <a:pPr eaLnBrk="1" hangingPunct="1">
                <a:spcBef>
                  <a:spcPct val="0"/>
                </a:spcBef>
                <a:buFontTx/>
                <a:buNone/>
              </a:pPr>
              <a:r>
                <a:rPr lang="pt-BR" altLang="en-US" sz="2000" b="1">
                  <a:solidFill>
                    <a:srgbClr val="0000FF"/>
                  </a:solidFill>
                  <a:latin typeface="Arial" panose="020B0604020202020204" pitchFamily="34" charset="0"/>
                </a:rPr>
                <a:t>		- auxílio na escolha do herbicida</a:t>
              </a:r>
            </a:p>
            <a:p>
              <a:pPr eaLnBrk="1" hangingPunct="1">
                <a:spcBef>
                  <a:spcPct val="0"/>
                </a:spcBef>
                <a:buFontTx/>
                <a:buNone/>
              </a:pPr>
              <a:r>
                <a:rPr lang="pt-BR" altLang="en-US" sz="2000" b="1">
                  <a:solidFill>
                    <a:srgbClr val="0000FF"/>
                  </a:solidFill>
                  <a:latin typeface="Arial" panose="020B0604020202020204" pitchFamily="34" charset="0"/>
                </a:rPr>
                <a:t>		- racionalização dos custos e doses do pré-emergente</a:t>
              </a:r>
            </a:p>
            <a:p>
              <a:pPr eaLnBrk="1" hangingPunct="1">
                <a:spcBef>
                  <a:spcPct val="0"/>
                </a:spcBef>
                <a:buFontTx/>
                <a:buNone/>
              </a:pPr>
              <a:r>
                <a:rPr lang="pt-BR" altLang="en-US" sz="2000" b="1">
                  <a:solidFill>
                    <a:srgbClr val="0000FF"/>
                  </a:solidFill>
                  <a:latin typeface="Arial" panose="020B0604020202020204" pitchFamily="34" charset="0"/>
                </a:rPr>
                <a:t>	</a:t>
              </a:r>
            </a:p>
          </p:txBody>
        </p:sp>
        <p:sp>
          <p:nvSpPr>
            <p:cNvPr id="43018" name="AutoShape 18">
              <a:hlinkClick r:id="" action="ppaction://hlinkshowjump?jump=nextslide" highlightClick="1"/>
            </p:cNvPr>
            <p:cNvSpPr>
              <a:spLocks noChangeArrowheads="1"/>
            </p:cNvSpPr>
            <p:nvPr/>
          </p:nvSpPr>
          <p:spPr bwMode="auto">
            <a:xfrm>
              <a:off x="4800" y="1104"/>
              <a:ext cx="657" cy="657"/>
            </a:xfrm>
            <a:prstGeom prst="actionButtonForwardNex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3" name="Group 22"/>
          <p:cNvGrpSpPr>
            <a:grpSpLocks/>
          </p:cNvGrpSpPr>
          <p:nvPr/>
        </p:nvGrpSpPr>
        <p:grpSpPr bwMode="auto">
          <a:xfrm>
            <a:off x="228600" y="3124200"/>
            <a:ext cx="8458200" cy="3429000"/>
            <a:chOff x="144" y="1968"/>
            <a:chExt cx="5328" cy="2160"/>
          </a:xfrm>
        </p:grpSpPr>
        <p:sp>
          <p:nvSpPr>
            <p:cNvPr id="43015" name="Rectangle 19"/>
            <p:cNvSpPr>
              <a:spLocks noChangeArrowheads="1"/>
            </p:cNvSpPr>
            <p:nvPr/>
          </p:nvSpPr>
          <p:spPr bwMode="auto">
            <a:xfrm>
              <a:off x="144" y="1968"/>
              <a:ext cx="5328" cy="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000" b="1">
                  <a:solidFill>
                    <a:srgbClr val="0000FF"/>
                  </a:solidFill>
                  <a:latin typeface="Arial" panose="020B0604020202020204" pitchFamily="34" charset="0"/>
                </a:rPr>
                <a:t>- nível de dano econômico ("threshold")</a:t>
              </a:r>
            </a:p>
            <a:p>
              <a:pPr eaLnBrk="1" hangingPunct="1">
                <a:spcBef>
                  <a:spcPct val="50000"/>
                </a:spcBef>
                <a:buFontTx/>
                <a:buNone/>
              </a:pPr>
              <a:r>
                <a:rPr lang="pt-BR" altLang="en-US" sz="2000" b="1">
                  <a:solidFill>
                    <a:srgbClr val="0000FF"/>
                  </a:solidFill>
                  <a:latin typeface="Arial" panose="020B0604020202020204" pitchFamily="34" charset="0"/>
                </a:rPr>
                <a:t>- impacto na produção de sementes ("sub-threshold")</a:t>
              </a:r>
            </a:p>
            <a:p>
              <a:pPr eaLnBrk="1" hangingPunct="1">
                <a:spcBef>
                  <a:spcPct val="50000"/>
                </a:spcBef>
                <a:buFontTx/>
                <a:buNone/>
              </a:pPr>
              <a:r>
                <a:rPr lang="pt-BR" altLang="en-US" sz="2000" b="1">
                  <a:solidFill>
                    <a:srgbClr val="0000FF"/>
                  </a:solidFill>
                  <a:latin typeface="Arial" panose="020B0604020202020204" pitchFamily="34" charset="0"/>
                </a:rPr>
                <a:t>- manejo da luz</a:t>
              </a:r>
            </a:p>
            <a:p>
              <a:pPr eaLnBrk="1" hangingPunct="1">
                <a:spcBef>
                  <a:spcPct val="50000"/>
                </a:spcBef>
                <a:buFontTx/>
                <a:buNone/>
              </a:pPr>
              <a:r>
                <a:rPr lang="pt-BR" altLang="en-US" sz="2000" b="1">
                  <a:solidFill>
                    <a:srgbClr val="0000FF"/>
                  </a:solidFill>
                  <a:latin typeface="Arial" panose="020B0604020202020204" pitchFamily="34" charset="0"/>
                </a:rPr>
                <a:t>	- espécies fotoblásticas positivas x fotoblásticas negativas</a:t>
              </a:r>
            </a:p>
            <a:p>
              <a:pPr lvl="2" eaLnBrk="1" hangingPunct="1">
                <a:spcBef>
                  <a:spcPct val="50000"/>
                </a:spcBef>
                <a:buFontTx/>
                <a:buNone/>
              </a:pPr>
              <a:r>
                <a:rPr lang="pt-BR" altLang="en-US" sz="2000" b="1">
                  <a:solidFill>
                    <a:srgbClr val="0000FF"/>
                  </a:solidFill>
                  <a:latin typeface="Arial" panose="020B0604020202020204" pitchFamily="34" charset="0"/>
                </a:rPr>
                <a:t>- cultivo à noite reduz população de plantas daninhas</a:t>
              </a:r>
            </a:p>
            <a:p>
              <a:pPr eaLnBrk="1" hangingPunct="1">
                <a:spcBef>
                  <a:spcPct val="50000"/>
                </a:spcBef>
                <a:buFontTx/>
                <a:buNone/>
              </a:pPr>
              <a:r>
                <a:rPr lang="pt-BR" altLang="en-US" sz="2000" b="1">
                  <a:solidFill>
                    <a:srgbClr val="0000FF"/>
                  </a:solidFill>
                  <a:latin typeface="Arial" panose="020B0604020202020204" pitchFamily="34" charset="0"/>
                </a:rPr>
                <a:t>	- seleção de espécies não sensíveis à luz</a:t>
              </a:r>
            </a:p>
          </p:txBody>
        </p:sp>
        <p:sp>
          <p:nvSpPr>
            <p:cNvPr id="43016" name="AutoShape 21">
              <a:hlinkClick r:id="rId2" action="ppaction://hlinksldjump" highlightClick="1"/>
            </p:cNvPr>
            <p:cNvSpPr>
              <a:spLocks noChangeArrowheads="1"/>
            </p:cNvSpPr>
            <p:nvPr/>
          </p:nvSpPr>
          <p:spPr bwMode="auto">
            <a:xfrm>
              <a:off x="4080" y="3648"/>
              <a:ext cx="912" cy="480"/>
            </a:xfrm>
            <a:prstGeom prst="actionButtonForwardNex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9" grpId="0" autoUpdateAnimBg="0"/>
      <p:bldP spid="9231"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000FF"/>
        </a:solidFill>
        <a:effectLst/>
      </p:bgPr>
    </p:bg>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2792413" y="2133600"/>
            <a:ext cx="3914775" cy="71437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0" rIns="90488" bIns="44450">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3600" b="1">
                <a:solidFill>
                  <a:srgbClr val="FAFD00"/>
                </a:solidFill>
              </a:rPr>
              <a:t>Banco de sementes</a:t>
            </a:r>
          </a:p>
        </p:txBody>
      </p:sp>
      <p:grpSp>
        <p:nvGrpSpPr>
          <p:cNvPr id="2" name="Group 27"/>
          <p:cNvGrpSpPr>
            <a:grpSpLocks/>
          </p:cNvGrpSpPr>
          <p:nvPr/>
        </p:nvGrpSpPr>
        <p:grpSpPr bwMode="auto">
          <a:xfrm>
            <a:off x="3051175" y="466725"/>
            <a:ext cx="2265363" cy="1616075"/>
            <a:chOff x="1922" y="294"/>
            <a:chExt cx="1427" cy="1018"/>
          </a:xfrm>
        </p:grpSpPr>
        <p:grpSp>
          <p:nvGrpSpPr>
            <p:cNvPr id="44058" name="Group 3"/>
            <p:cNvGrpSpPr>
              <a:grpSpLocks/>
            </p:cNvGrpSpPr>
            <p:nvPr/>
          </p:nvGrpSpPr>
          <p:grpSpPr bwMode="auto">
            <a:xfrm>
              <a:off x="2238" y="965"/>
              <a:ext cx="602" cy="347"/>
              <a:chOff x="2238" y="965"/>
              <a:chExt cx="602" cy="347"/>
            </a:xfrm>
          </p:grpSpPr>
          <p:sp>
            <p:nvSpPr>
              <p:cNvPr id="44060" name="Arc 4"/>
              <p:cNvSpPr>
                <a:spLocks/>
              </p:cNvSpPr>
              <p:nvPr/>
            </p:nvSpPr>
            <p:spPr bwMode="auto">
              <a:xfrm>
                <a:off x="2624" y="965"/>
                <a:ext cx="216" cy="2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0" cap="rnd">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061" name="Arc 5"/>
              <p:cNvSpPr>
                <a:spLocks/>
              </p:cNvSpPr>
              <p:nvPr/>
            </p:nvSpPr>
            <p:spPr bwMode="auto">
              <a:xfrm rot="-5640000">
                <a:off x="2282" y="965"/>
                <a:ext cx="303" cy="392"/>
              </a:xfrm>
              <a:custGeom>
                <a:avLst/>
                <a:gdLst>
                  <a:gd name="T0" fmla="*/ 0 w 21672"/>
                  <a:gd name="T1" fmla="*/ 0 h 21600"/>
                  <a:gd name="T2" fmla="*/ 0 w 21672"/>
                  <a:gd name="T3" fmla="*/ 0 h 21600"/>
                  <a:gd name="T4" fmla="*/ 0 w 21672"/>
                  <a:gd name="T5" fmla="*/ 0 h 21600"/>
                  <a:gd name="T6" fmla="*/ 0 60000 65536"/>
                  <a:gd name="T7" fmla="*/ 0 60000 65536"/>
                  <a:gd name="T8" fmla="*/ 0 60000 65536"/>
                  <a:gd name="T9" fmla="*/ 0 w 21672"/>
                  <a:gd name="T10" fmla="*/ 0 h 21600"/>
                  <a:gd name="T11" fmla="*/ 21672 w 21672"/>
                  <a:gd name="T12" fmla="*/ 21600 h 21600"/>
                </a:gdLst>
                <a:ahLst/>
                <a:cxnLst>
                  <a:cxn ang="T6">
                    <a:pos x="T0" y="T1"/>
                  </a:cxn>
                  <a:cxn ang="T7">
                    <a:pos x="T2" y="T3"/>
                  </a:cxn>
                  <a:cxn ang="T8">
                    <a:pos x="T4" y="T5"/>
                  </a:cxn>
                </a:cxnLst>
                <a:rect l="T9" t="T10" r="T11" b="T12"/>
                <a:pathLst>
                  <a:path w="21672" h="21600" fill="none" extrusionOk="0">
                    <a:moveTo>
                      <a:pt x="0" y="0"/>
                    </a:moveTo>
                    <a:cubicBezTo>
                      <a:pt x="24" y="0"/>
                      <a:pt x="48" y="-1"/>
                      <a:pt x="72" y="0"/>
                    </a:cubicBezTo>
                    <a:cubicBezTo>
                      <a:pt x="12001" y="0"/>
                      <a:pt x="21672" y="9670"/>
                      <a:pt x="21672" y="21600"/>
                    </a:cubicBezTo>
                  </a:path>
                  <a:path w="21672" h="21600" stroke="0" extrusionOk="0">
                    <a:moveTo>
                      <a:pt x="0" y="0"/>
                    </a:moveTo>
                    <a:cubicBezTo>
                      <a:pt x="24" y="0"/>
                      <a:pt x="48" y="-1"/>
                      <a:pt x="72" y="0"/>
                    </a:cubicBezTo>
                    <a:cubicBezTo>
                      <a:pt x="12001" y="0"/>
                      <a:pt x="21672" y="9670"/>
                      <a:pt x="21672" y="21600"/>
                    </a:cubicBezTo>
                    <a:lnTo>
                      <a:pt x="72" y="21600"/>
                    </a:lnTo>
                    <a:lnTo>
                      <a:pt x="0" y="0"/>
                    </a:lnTo>
                    <a:close/>
                  </a:path>
                </a:pathLst>
              </a:custGeom>
              <a:noFill/>
              <a:ln w="127000" cap="rnd">
                <a:solidFill>
                  <a:srgbClr val="00FF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4059" name="Rectangle 6"/>
            <p:cNvSpPr>
              <a:spLocks noChangeArrowheads="1"/>
            </p:cNvSpPr>
            <p:nvPr/>
          </p:nvSpPr>
          <p:spPr bwMode="auto">
            <a:xfrm>
              <a:off x="1922" y="294"/>
              <a:ext cx="1427" cy="602"/>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0" rIns="90488" bIns="44450">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pt-BR" altLang="en-US" sz="2800" b="1">
                  <a:solidFill>
                    <a:srgbClr val="FFFFFF"/>
                  </a:solidFill>
                </a:rPr>
                <a:t>sobrevivência</a:t>
              </a:r>
            </a:p>
            <a:p>
              <a:pPr algn="ctr">
                <a:spcBef>
                  <a:spcPct val="0"/>
                </a:spcBef>
                <a:buFontTx/>
                <a:buNone/>
              </a:pPr>
              <a:r>
                <a:rPr lang="pt-BR" altLang="en-US" sz="2800" b="1">
                  <a:solidFill>
                    <a:srgbClr val="FFFFFF"/>
                  </a:solidFill>
                </a:rPr>
                <a:t>sem. no solo</a:t>
              </a:r>
            </a:p>
          </p:txBody>
        </p:sp>
      </p:grpSp>
      <p:grpSp>
        <p:nvGrpSpPr>
          <p:cNvPr id="4" name="Group 28"/>
          <p:cNvGrpSpPr>
            <a:grpSpLocks/>
          </p:cNvGrpSpPr>
          <p:nvPr/>
        </p:nvGrpSpPr>
        <p:grpSpPr bwMode="auto">
          <a:xfrm>
            <a:off x="922338" y="782638"/>
            <a:ext cx="1744662" cy="3463925"/>
            <a:chOff x="581" y="493"/>
            <a:chExt cx="1099" cy="2182"/>
          </a:xfrm>
        </p:grpSpPr>
        <p:sp>
          <p:nvSpPr>
            <p:cNvPr id="44056" name="Rectangle 18"/>
            <p:cNvSpPr>
              <a:spLocks noChangeArrowheads="1"/>
            </p:cNvSpPr>
            <p:nvPr/>
          </p:nvSpPr>
          <p:spPr bwMode="auto">
            <a:xfrm rot="-5400000">
              <a:off x="-209" y="1283"/>
              <a:ext cx="2182" cy="602"/>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0" rIns="90488" bIns="44450">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800" b="1">
                  <a:solidFill>
                    <a:srgbClr val="FFFFFF"/>
                  </a:solidFill>
                </a:rPr>
                <a:t>ganho de sementes de</a:t>
              </a:r>
            </a:p>
            <a:p>
              <a:pPr>
                <a:spcBef>
                  <a:spcPct val="0"/>
                </a:spcBef>
                <a:buFontTx/>
                <a:buNone/>
              </a:pPr>
              <a:r>
                <a:rPr lang="pt-BR" altLang="en-US" sz="2800" b="1">
                  <a:solidFill>
                    <a:srgbClr val="FFFFFF"/>
                  </a:solidFill>
                </a:rPr>
                <a:t>outros campos</a:t>
              </a:r>
            </a:p>
          </p:txBody>
        </p:sp>
        <p:sp>
          <p:nvSpPr>
            <p:cNvPr id="44057" name="AutoShape 19"/>
            <p:cNvSpPr>
              <a:spLocks noChangeArrowheads="1"/>
            </p:cNvSpPr>
            <p:nvPr/>
          </p:nvSpPr>
          <p:spPr bwMode="auto">
            <a:xfrm>
              <a:off x="1296" y="1464"/>
              <a:ext cx="384" cy="192"/>
            </a:xfrm>
            <a:prstGeom prst="rightArrow">
              <a:avLst>
                <a:gd name="adj1" fmla="val 50000"/>
                <a:gd name="adj2" fmla="val 100009"/>
              </a:avLst>
            </a:prstGeom>
            <a:solidFill>
              <a:srgbClr val="00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5" name="Group 29"/>
          <p:cNvGrpSpPr>
            <a:grpSpLocks/>
          </p:cNvGrpSpPr>
          <p:nvPr/>
        </p:nvGrpSpPr>
        <p:grpSpPr bwMode="auto">
          <a:xfrm>
            <a:off x="2117725" y="2882900"/>
            <a:ext cx="6578600" cy="3208338"/>
            <a:chOff x="1334" y="1816"/>
            <a:chExt cx="4144" cy="2021"/>
          </a:xfrm>
        </p:grpSpPr>
        <p:sp>
          <p:nvSpPr>
            <p:cNvPr id="44044" name="AutoShape 15"/>
            <p:cNvSpPr>
              <a:spLocks noChangeArrowheads="1"/>
            </p:cNvSpPr>
            <p:nvPr/>
          </p:nvSpPr>
          <p:spPr bwMode="auto">
            <a:xfrm rot="1860000">
              <a:off x="3638" y="3194"/>
              <a:ext cx="344" cy="200"/>
            </a:xfrm>
            <a:prstGeom prst="rightArrow">
              <a:avLst>
                <a:gd name="adj1" fmla="val 50000"/>
                <a:gd name="adj2" fmla="val 86008"/>
              </a:avLst>
            </a:prstGeom>
            <a:solidFill>
              <a:srgbClr val="FFFF00"/>
            </a:solidFill>
            <a:ln w="12700">
              <a:solidFill>
                <a:srgbClr val="FF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nvGrpSpPr>
            <p:cNvPr id="44045" name="Group 24"/>
            <p:cNvGrpSpPr>
              <a:grpSpLocks/>
            </p:cNvGrpSpPr>
            <p:nvPr/>
          </p:nvGrpSpPr>
          <p:grpSpPr bwMode="auto">
            <a:xfrm>
              <a:off x="1334" y="1816"/>
              <a:ext cx="4144" cy="2021"/>
              <a:chOff x="1334" y="1816"/>
              <a:chExt cx="4144" cy="2021"/>
            </a:xfrm>
          </p:grpSpPr>
          <p:sp>
            <p:nvSpPr>
              <p:cNvPr id="44046" name="Rectangle 7"/>
              <p:cNvSpPr>
                <a:spLocks noChangeArrowheads="1"/>
              </p:cNvSpPr>
              <p:nvPr/>
            </p:nvSpPr>
            <p:spPr bwMode="auto">
              <a:xfrm>
                <a:off x="3139" y="2142"/>
                <a:ext cx="1007" cy="333"/>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0" rIns="90488" bIns="44450">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800" b="1">
                    <a:solidFill>
                      <a:srgbClr val="FFFFFF"/>
                    </a:solidFill>
                  </a:rPr>
                  <a:t>plântulas</a:t>
                </a:r>
              </a:p>
            </p:txBody>
          </p:sp>
          <p:sp>
            <p:nvSpPr>
              <p:cNvPr id="44047" name="Rectangle 8"/>
              <p:cNvSpPr>
                <a:spLocks noChangeArrowheads="1"/>
              </p:cNvSpPr>
              <p:nvPr/>
            </p:nvSpPr>
            <p:spPr bwMode="auto">
              <a:xfrm rot="60000">
                <a:off x="3650" y="1816"/>
                <a:ext cx="1317"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488" tIns="44450" rIns="90488" bIns="44450">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800" b="1">
                    <a:solidFill>
                      <a:srgbClr val="FFFF00"/>
                    </a:solidFill>
                  </a:rPr>
                  <a:t>germinação</a:t>
                </a:r>
              </a:p>
            </p:txBody>
          </p:sp>
          <p:sp>
            <p:nvSpPr>
              <p:cNvPr id="44048" name="AutoShape 9"/>
              <p:cNvSpPr>
                <a:spLocks noChangeArrowheads="1"/>
              </p:cNvSpPr>
              <p:nvPr/>
            </p:nvSpPr>
            <p:spPr bwMode="auto">
              <a:xfrm rot="5340000">
                <a:off x="3476" y="1932"/>
                <a:ext cx="213" cy="108"/>
              </a:xfrm>
              <a:prstGeom prst="rightArrow">
                <a:avLst>
                  <a:gd name="adj1" fmla="val 50000"/>
                  <a:gd name="adj2" fmla="val 98620"/>
                </a:avLst>
              </a:prstGeom>
              <a:solidFill>
                <a:srgbClr val="FFFF00"/>
              </a:solidFill>
              <a:ln w="12700">
                <a:solidFill>
                  <a:srgbClr val="FF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44049" name="Rectangle 10"/>
              <p:cNvSpPr>
                <a:spLocks noChangeArrowheads="1"/>
              </p:cNvSpPr>
              <p:nvPr/>
            </p:nvSpPr>
            <p:spPr bwMode="auto">
              <a:xfrm>
                <a:off x="3187" y="2796"/>
                <a:ext cx="1574" cy="333"/>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0" rIns="90488" bIns="44450">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800" b="1">
                    <a:solidFill>
                      <a:srgbClr val="FFFFFF"/>
                    </a:solidFill>
                  </a:rPr>
                  <a:t>plantas adultas</a:t>
                </a:r>
              </a:p>
            </p:txBody>
          </p:sp>
          <p:sp>
            <p:nvSpPr>
              <p:cNvPr id="44050" name="Rectangle 11"/>
              <p:cNvSpPr>
                <a:spLocks noChangeArrowheads="1"/>
              </p:cNvSpPr>
              <p:nvPr/>
            </p:nvSpPr>
            <p:spPr bwMode="auto">
              <a:xfrm>
                <a:off x="3708" y="2467"/>
                <a:ext cx="161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488" tIns="44450" rIns="90488" bIns="44450">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800" b="1">
                    <a:solidFill>
                      <a:srgbClr val="FFFF00"/>
                    </a:solidFill>
                  </a:rPr>
                  <a:t>sobrevivência</a:t>
                </a:r>
              </a:p>
            </p:txBody>
          </p:sp>
          <p:sp>
            <p:nvSpPr>
              <p:cNvPr id="44051" name="Rectangle 12"/>
              <p:cNvSpPr>
                <a:spLocks noChangeArrowheads="1"/>
              </p:cNvSpPr>
              <p:nvPr/>
            </p:nvSpPr>
            <p:spPr bwMode="auto">
              <a:xfrm>
                <a:off x="4034" y="3124"/>
                <a:ext cx="122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800" b="1">
                    <a:solidFill>
                      <a:srgbClr val="FFFF00"/>
                    </a:solidFill>
                  </a:rPr>
                  <a:t>reprodução</a:t>
                </a:r>
              </a:p>
            </p:txBody>
          </p:sp>
          <p:sp>
            <p:nvSpPr>
              <p:cNvPr id="44052" name="AutoShape 14"/>
              <p:cNvSpPr>
                <a:spLocks noChangeArrowheads="1"/>
              </p:cNvSpPr>
              <p:nvPr/>
            </p:nvSpPr>
            <p:spPr bwMode="auto">
              <a:xfrm rot="8640000">
                <a:off x="2825" y="3214"/>
                <a:ext cx="376" cy="184"/>
              </a:xfrm>
              <a:prstGeom prst="rightArrow">
                <a:avLst>
                  <a:gd name="adj1" fmla="val 50000"/>
                  <a:gd name="adj2" fmla="val 102183"/>
                </a:avLst>
              </a:prstGeom>
              <a:solidFill>
                <a:srgbClr val="FFFF00"/>
              </a:solidFill>
              <a:ln w="12700">
                <a:solidFill>
                  <a:srgbClr val="FF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44053" name="Rectangle 16"/>
              <p:cNvSpPr>
                <a:spLocks noChangeArrowheads="1"/>
              </p:cNvSpPr>
              <p:nvPr/>
            </p:nvSpPr>
            <p:spPr bwMode="auto">
              <a:xfrm>
                <a:off x="3534" y="3504"/>
                <a:ext cx="1944" cy="333"/>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0" rIns="90488" bIns="44450">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800" b="1">
                    <a:solidFill>
                      <a:srgbClr val="FFFFFF"/>
                    </a:solidFill>
                  </a:rPr>
                  <a:t>dispersão sementes</a:t>
                </a:r>
              </a:p>
            </p:txBody>
          </p:sp>
          <p:sp>
            <p:nvSpPr>
              <p:cNvPr id="44054" name="Rectangle 17"/>
              <p:cNvSpPr>
                <a:spLocks noChangeArrowheads="1"/>
              </p:cNvSpPr>
              <p:nvPr/>
            </p:nvSpPr>
            <p:spPr bwMode="auto">
              <a:xfrm>
                <a:off x="1334" y="3210"/>
                <a:ext cx="1534" cy="602"/>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90488" tIns="44450" rIns="90488" bIns="44450">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800" b="1">
                    <a:solidFill>
                      <a:srgbClr val="FFFFFF"/>
                    </a:solidFill>
                  </a:rPr>
                  <a:t>perdas de sem.</a:t>
                </a:r>
              </a:p>
              <a:p>
                <a:pPr>
                  <a:spcBef>
                    <a:spcPct val="0"/>
                  </a:spcBef>
                  <a:buFontTx/>
                  <a:buNone/>
                </a:pPr>
                <a:r>
                  <a:rPr lang="pt-BR" altLang="en-US" sz="2800" b="1">
                    <a:solidFill>
                      <a:srgbClr val="FFFFFF"/>
                    </a:solidFill>
                  </a:rPr>
                  <a:t>por predação</a:t>
                </a:r>
              </a:p>
            </p:txBody>
          </p:sp>
          <p:sp>
            <p:nvSpPr>
              <p:cNvPr id="44055" name="AutoShape 20"/>
              <p:cNvSpPr>
                <a:spLocks noChangeArrowheads="1"/>
              </p:cNvSpPr>
              <p:nvPr/>
            </p:nvSpPr>
            <p:spPr bwMode="auto">
              <a:xfrm rot="5340000">
                <a:off x="3465" y="2586"/>
                <a:ext cx="213" cy="108"/>
              </a:xfrm>
              <a:prstGeom prst="rightArrow">
                <a:avLst>
                  <a:gd name="adj1" fmla="val 50000"/>
                  <a:gd name="adj2" fmla="val 98620"/>
                </a:avLst>
              </a:prstGeom>
              <a:solidFill>
                <a:srgbClr val="FFFF00"/>
              </a:solidFill>
              <a:ln w="12700">
                <a:solidFill>
                  <a:srgbClr val="FF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grpSp>
        <p:nvGrpSpPr>
          <p:cNvPr id="7" name="Group 26"/>
          <p:cNvGrpSpPr>
            <a:grpSpLocks/>
          </p:cNvGrpSpPr>
          <p:nvPr/>
        </p:nvGrpSpPr>
        <p:grpSpPr bwMode="auto">
          <a:xfrm>
            <a:off x="3211513" y="2857500"/>
            <a:ext cx="1743075" cy="1841500"/>
            <a:chOff x="2023" y="1800"/>
            <a:chExt cx="1098" cy="1160"/>
          </a:xfrm>
        </p:grpSpPr>
        <p:sp>
          <p:nvSpPr>
            <p:cNvPr id="44042" name="Arc 13"/>
            <p:cNvSpPr>
              <a:spLocks/>
            </p:cNvSpPr>
            <p:nvPr/>
          </p:nvSpPr>
          <p:spPr bwMode="auto">
            <a:xfrm>
              <a:off x="2350" y="1800"/>
              <a:ext cx="771" cy="1160"/>
            </a:xfrm>
            <a:custGeom>
              <a:avLst/>
              <a:gdLst>
                <a:gd name="T0" fmla="*/ 1 w 21600"/>
                <a:gd name="T1" fmla="*/ 3 h 21600"/>
                <a:gd name="T2" fmla="*/ 0 w 21600"/>
                <a:gd name="T3" fmla="*/ 0 h 21600"/>
                <a:gd name="T4" fmla="*/ 1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0" cap="rnd">
              <a:solidFill>
                <a:srgbClr val="00FF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043" name="Rectangle 21"/>
            <p:cNvSpPr>
              <a:spLocks noChangeArrowheads="1"/>
            </p:cNvSpPr>
            <p:nvPr/>
          </p:nvSpPr>
          <p:spPr bwMode="auto">
            <a:xfrm rot="60000">
              <a:off x="2023" y="2326"/>
              <a:ext cx="972"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800" b="1">
                  <a:solidFill>
                    <a:srgbClr val="FFFF00"/>
                  </a:solidFill>
                </a:rPr>
                <a:t>chuva de</a:t>
              </a:r>
            </a:p>
            <a:p>
              <a:pPr>
                <a:spcBef>
                  <a:spcPct val="0"/>
                </a:spcBef>
                <a:buFontTx/>
                <a:buNone/>
              </a:pPr>
              <a:r>
                <a:rPr lang="pt-BR" altLang="en-US" sz="2800" b="1">
                  <a:solidFill>
                    <a:srgbClr val="FFFF00"/>
                  </a:solidFill>
                </a:rPr>
                <a:t>sementes</a:t>
              </a:r>
            </a:p>
          </p:txBody>
        </p:sp>
      </p:grpSp>
      <p:grpSp>
        <p:nvGrpSpPr>
          <p:cNvPr id="8" name="Group 25"/>
          <p:cNvGrpSpPr>
            <a:grpSpLocks/>
          </p:cNvGrpSpPr>
          <p:nvPr/>
        </p:nvGrpSpPr>
        <p:grpSpPr bwMode="auto">
          <a:xfrm>
            <a:off x="5554663" y="1052513"/>
            <a:ext cx="3592512" cy="950912"/>
            <a:chOff x="3499" y="663"/>
            <a:chExt cx="2263" cy="599"/>
          </a:xfrm>
        </p:grpSpPr>
        <p:sp>
          <p:nvSpPr>
            <p:cNvPr id="44040" name="Rectangle 22"/>
            <p:cNvSpPr>
              <a:spLocks noChangeArrowheads="1"/>
            </p:cNvSpPr>
            <p:nvPr/>
          </p:nvSpPr>
          <p:spPr bwMode="auto">
            <a:xfrm rot="2160000" flipH="1">
              <a:off x="3499" y="663"/>
              <a:ext cx="2263" cy="486"/>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200" b="1">
                  <a:solidFill>
                    <a:srgbClr val="FFFFFF"/>
                  </a:solidFill>
                </a:rPr>
                <a:t>predação por vertebrados,</a:t>
              </a:r>
            </a:p>
            <a:p>
              <a:pPr>
                <a:spcBef>
                  <a:spcPct val="0"/>
                </a:spcBef>
                <a:buFontTx/>
                <a:buNone/>
              </a:pPr>
              <a:r>
                <a:rPr lang="pt-BR" altLang="en-US" sz="2200" b="1">
                  <a:solidFill>
                    <a:srgbClr val="FFFFFF"/>
                  </a:solidFill>
                </a:rPr>
                <a:t>invertebrados e micro.</a:t>
              </a:r>
            </a:p>
          </p:txBody>
        </p:sp>
        <p:sp>
          <p:nvSpPr>
            <p:cNvPr id="44041" name="AutoShape 23"/>
            <p:cNvSpPr>
              <a:spLocks noChangeArrowheads="1"/>
            </p:cNvSpPr>
            <p:nvPr/>
          </p:nvSpPr>
          <p:spPr bwMode="auto">
            <a:xfrm rot="-2160000">
              <a:off x="3967" y="1078"/>
              <a:ext cx="376" cy="184"/>
            </a:xfrm>
            <a:prstGeom prst="rightArrow">
              <a:avLst>
                <a:gd name="adj1" fmla="val 50000"/>
                <a:gd name="adj2" fmla="val 102183"/>
              </a:avLst>
            </a:prstGeom>
            <a:solidFill>
              <a:srgbClr val="FFFF00"/>
            </a:solidFill>
            <a:ln w="12700">
              <a:solidFill>
                <a:srgbClr val="FF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000FF"/>
        </a:soli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04788" y="5959475"/>
            <a:ext cx="3756025" cy="566738"/>
          </a:xfrm>
          <a:prstGeom prst="rect">
            <a:avLst/>
          </a:prstGeom>
          <a:noFill/>
          <a:ln w="508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har char="•"/>
              <a:tabLst>
                <a:tab pos="766763" algn="l"/>
                <a:tab pos="1046163" algn="l"/>
                <a:tab pos="1138238" algn="l"/>
                <a:tab pos="1998663" algn="l"/>
              </a:tabLst>
              <a:defRPr sz="3200">
                <a:solidFill>
                  <a:schemeClr val="tx1"/>
                </a:solidFill>
                <a:latin typeface="Times New Roman" panose="02020603050405020304" pitchFamily="18" charset="0"/>
              </a:defRPr>
            </a:lvl1pPr>
            <a:lvl2pPr marL="742950" indent="-285750">
              <a:spcBef>
                <a:spcPct val="20000"/>
              </a:spcBef>
              <a:buChar char="–"/>
              <a:tabLst>
                <a:tab pos="766763" algn="l"/>
                <a:tab pos="1046163" algn="l"/>
                <a:tab pos="1138238" algn="l"/>
                <a:tab pos="1998663" algn="l"/>
              </a:tabLst>
              <a:defRPr sz="2800">
                <a:solidFill>
                  <a:schemeClr val="tx1"/>
                </a:solidFill>
                <a:latin typeface="Times New Roman" panose="02020603050405020304" pitchFamily="18" charset="0"/>
              </a:defRPr>
            </a:lvl2pPr>
            <a:lvl3pPr marL="1143000" indent="-228600">
              <a:spcBef>
                <a:spcPct val="20000"/>
              </a:spcBef>
              <a:buChar char="•"/>
              <a:tabLst>
                <a:tab pos="766763" algn="l"/>
                <a:tab pos="1046163" algn="l"/>
                <a:tab pos="1138238" algn="l"/>
                <a:tab pos="1998663" algn="l"/>
              </a:tabLst>
              <a:defRPr sz="2400">
                <a:solidFill>
                  <a:schemeClr val="tx1"/>
                </a:solidFill>
                <a:latin typeface="Times New Roman" panose="02020603050405020304" pitchFamily="18" charset="0"/>
              </a:defRPr>
            </a:lvl3pPr>
            <a:lvl4pPr marL="16002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4pPr>
            <a:lvl5pPr marL="20574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9pPr>
          </a:lstStyle>
          <a:p>
            <a:pPr algn="ctr">
              <a:spcBef>
                <a:spcPct val="0"/>
              </a:spcBef>
              <a:buFontTx/>
              <a:buNone/>
            </a:pPr>
            <a:r>
              <a:rPr lang="pt-BR" altLang="en-US" sz="2800" b="1">
                <a:solidFill>
                  <a:srgbClr val="00FFFF"/>
                </a:solidFill>
              </a:rPr>
              <a:t>sementes no solo</a:t>
            </a:r>
            <a:r>
              <a:rPr lang="pt-BR" altLang="en-US" sz="2800" b="1">
                <a:solidFill>
                  <a:srgbClr val="00FF00"/>
                </a:solidFill>
              </a:rPr>
              <a:t> (S</a:t>
            </a:r>
            <a:r>
              <a:rPr lang="pt-BR" altLang="en-US" sz="2800" b="1" baseline="-25000">
                <a:solidFill>
                  <a:srgbClr val="00FF00"/>
                </a:solidFill>
              </a:rPr>
              <a:t>(t)</a:t>
            </a:r>
            <a:r>
              <a:rPr lang="pt-BR" altLang="en-US" sz="2800" b="1">
                <a:solidFill>
                  <a:srgbClr val="00FF00"/>
                </a:solidFill>
              </a:rPr>
              <a:t>)</a:t>
            </a:r>
          </a:p>
        </p:txBody>
      </p:sp>
      <p:grpSp>
        <p:nvGrpSpPr>
          <p:cNvPr id="2" name="Group 38"/>
          <p:cNvGrpSpPr>
            <a:grpSpLocks/>
          </p:cNvGrpSpPr>
          <p:nvPr/>
        </p:nvGrpSpPr>
        <p:grpSpPr bwMode="auto">
          <a:xfrm>
            <a:off x="3978275" y="5746750"/>
            <a:ext cx="5072063" cy="1063625"/>
            <a:chOff x="2506" y="3620"/>
            <a:chExt cx="3195" cy="670"/>
          </a:xfrm>
        </p:grpSpPr>
        <p:sp>
          <p:nvSpPr>
            <p:cNvPr id="45090" name="Rectangle 22"/>
            <p:cNvSpPr>
              <a:spLocks noChangeArrowheads="1"/>
            </p:cNvSpPr>
            <p:nvPr/>
          </p:nvSpPr>
          <p:spPr bwMode="auto">
            <a:xfrm>
              <a:off x="3219" y="3724"/>
              <a:ext cx="2482" cy="357"/>
            </a:xfrm>
            <a:prstGeom prst="rect">
              <a:avLst/>
            </a:prstGeom>
            <a:noFill/>
            <a:ln w="508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har char="•"/>
                <a:tabLst>
                  <a:tab pos="766763" algn="l"/>
                  <a:tab pos="1046163" algn="l"/>
                  <a:tab pos="1138238" algn="l"/>
                  <a:tab pos="1998663" algn="l"/>
                </a:tabLst>
                <a:defRPr sz="3200">
                  <a:solidFill>
                    <a:schemeClr val="tx1"/>
                  </a:solidFill>
                  <a:latin typeface="Times New Roman" panose="02020603050405020304" pitchFamily="18" charset="0"/>
                </a:defRPr>
              </a:lvl1pPr>
              <a:lvl2pPr marL="742950" indent="-285750">
                <a:spcBef>
                  <a:spcPct val="20000"/>
                </a:spcBef>
                <a:buChar char="–"/>
                <a:tabLst>
                  <a:tab pos="766763" algn="l"/>
                  <a:tab pos="1046163" algn="l"/>
                  <a:tab pos="1138238" algn="l"/>
                  <a:tab pos="1998663" algn="l"/>
                </a:tabLst>
                <a:defRPr sz="2800">
                  <a:solidFill>
                    <a:schemeClr val="tx1"/>
                  </a:solidFill>
                  <a:latin typeface="Times New Roman" panose="02020603050405020304" pitchFamily="18" charset="0"/>
                </a:defRPr>
              </a:lvl2pPr>
              <a:lvl3pPr marL="1143000" indent="-228600">
                <a:spcBef>
                  <a:spcPct val="20000"/>
                </a:spcBef>
                <a:buChar char="•"/>
                <a:tabLst>
                  <a:tab pos="766763" algn="l"/>
                  <a:tab pos="1046163" algn="l"/>
                  <a:tab pos="1138238" algn="l"/>
                  <a:tab pos="1998663" algn="l"/>
                </a:tabLst>
                <a:defRPr sz="2400">
                  <a:solidFill>
                    <a:schemeClr val="tx1"/>
                  </a:solidFill>
                  <a:latin typeface="Times New Roman" panose="02020603050405020304" pitchFamily="18" charset="0"/>
                </a:defRPr>
              </a:lvl3pPr>
              <a:lvl4pPr marL="16002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4pPr>
              <a:lvl5pPr marL="20574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9pPr>
            </a:lstStyle>
            <a:p>
              <a:pPr algn="ctr">
                <a:spcBef>
                  <a:spcPct val="0"/>
                </a:spcBef>
                <a:buFontTx/>
                <a:buNone/>
              </a:pPr>
              <a:r>
                <a:rPr lang="pt-BR" altLang="en-US" sz="2800" b="1">
                  <a:solidFill>
                    <a:srgbClr val="00FFFF"/>
                  </a:solidFill>
                </a:rPr>
                <a:t>sementes no solo</a:t>
              </a:r>
              <a:r>
                <a:rPr lang="pt-BR" altLang="en-US" sz="2800" b="1">
                  <a:solidFill>
                    <a:srgbClr val="FC0128"/>
                  </a:solidFill>
                </a:rPr>
                <a:t> </a:t>
              </a:r>
              <a:r>
                <a:rPr lang="pt-BR" altLang="en-US" sz="2800" b="1">
                  <a:solidFill>
                    <a:srgbClr val="00FF00"/>
                  </a:solidFill>
                </a:rPr>
                <a:t>(S</a:t>
              </a:r>
              <a:r>
                <a:rPr lang="pt-BR" altLang="en-US" sz="2800" b="1" baseline="-25000">
                  <a:solidFill>
                    <a:srgbClr val="00FF00"/>
                  </a:solidFill>
                </a:rPr>
                <a:t>(t+1)</a:t>
              </a:r>
              <a:r>
                <a:rPr lang="pt-BR" altLang="en-US" sz="2800" b="1">
                  <a:solidFill>
                    <a:srgbClr val="00FF00"/>
                  </a:solidFill>
                </a:rPr>
                <a:t>)</a:t>
              </a:r>
            </a:p>
          </p:txBody>
        </p:sp>
        <p:sp>
          <p:nvSpPr>
            <p:cNvPr id="45091" name="AutoShape 24"/>
            <p:cNvSpPr>
              <a:spLocks noChangeArrowheads="1"/>
            </p:cNvSpPr>
            <p:nvPr/>
          </p:nvSpPr>
          <p:spPr bwMode="auto">
            <a:xfrm rot="5400000" flipH="1">
              <a:off x="2462" y="3803"/>
              <a:ext cx="670" cy="304"/>
            </a:xfrm>
            <a:prstGeom prst="triangle">
              <a:avLst>
                <a:gd name="adj" fmla="val 49995"/>
              </a:avLst>
            </a:prstGeom>
            <a:noFill/>
            <a:ln w="508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45092" name="Line 25"/>
            <p:cNvSpPr>
              <a:spLocks noChangeShapeType="1"/>
            </p:cNvSpPr>
            <p:nvPr/>
          </p:nvSpPr>
          <p:spPr bwMode="auto">
            <a:xfrm>
              <a:off x="2506" y="3906"/>
              <a:ext cx="86" cy="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93" name="Rectangle 26"/>
            <p:cNvSpPr>
              <a:spLocks noChangeArrowheads="1"/>
            </p:cNvSpPr>
            <p:nvPr/>
          </p:nvSpPr>
          <p:spPr bwMode="auto">
            <a:xfrm flipH="1">
              <a:off x="2632" y="3766"/>
              <a:ext cx="267"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488" tIns="44450" rIns="90488" bIns="44450">
              <a:spAutoFit/>
            </a:bodyPr>
            <a:lstStyle>
              <a:lvl1pPr>
                <a:spcBef>
                  <a:spcPct val="20000"/>
                </a:spcBef>
                <a:buChar char="•"/>
                <a:tabLst>
                  <a:tab pos="766763" algn="l"/>
                  <a:tab pos="1046163" algn="l"/>
                  <a:tab pos="1138238" algn="l"/>
                  <a:tab pos="1998663" algn="l"/>
                </a:tabLst>
                <a:defRPr sz="3200">
                  <a:solidFill>
                    <a:schemeClr val="tx1"/>
                  </a:solidFill>
                  <a:latin typeface="Times New Roman" panose="02020603050405020304" pitchFamily="18" charset="0"/>
                </a:defRPr>
              </a:lvl1pPr>
              <a:lvl2pPr marL="742950" indent="-285750">
                <a:spcBef>
                  <a:spcPct val="20000"/>
                </a:spcBef>
                <a:buChar char="–"/>
                <a:tabLst>
                  <a:tab pos="766763" algn="l"/>
                  <a:tab pos="1046163" algn="l"/>
                  <a:tab pos="1138238" algn="l"/>
                  <a:tab pos="1998663" algn="l"/>
                </a:tabLst>
                <a:defRPr sz="2800">
                  <a:solidFill>
                    <a:schemeClr val="tx1"/>
                  </a:solidFill>
                  <a:latin typeface="Times New Roman" panose="02020603050405020304" pitchFamily="18" charset="0"/>
                </a:defRPr>
              </a:lvl2pPr>
              <a:lvl3pPr marL="1143000" indent="-228600">
                <a:spcBef>
                  <a:spcPct val="20000"/>
                </a:spcBef>
                <a:buChar char="•"/>
                <a:tabLst>
                  <a:tab pos="766763" algn="l"/>
                  <a:tab pos="1046163" algn="l"/>
                  <a:tab pos="1138238" algn="l"/>
                  <a:tab pos="1998663" algn="l"/>
                </a:tabLst>
                <a:defRPr sz="2400">
                  <a:solidFill>
                    <a:schemeClr val="tx1"/>
                  </a:solidFill>
                  <a:latin typeface="Times New Roman" panose="02020603050405020304" pitchFamily="18" charset="0"/>
                </a:defRPr>
              </a:lvl3pPr>
              <a:lvl4pPr marL="16002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4pPr>
              <a:lvl5pPr marL="20574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9pPr>
            </a:lstStyle>
            <a:p>
              <a:pPr algn="ctr">
                <a:spcBef>
                  <a:spcPct val="0"/>
                </a:spcBef>
                <a:buFontTx/>
                <a:buNone/>
              </a:pPr>
              <a:r>
                <a:rPr lang="pt-BR" altLang="en-US" sz="2800" b="1">
                  <a:solidFill>
                    <a:srgbClr val="FFFF00"/>
                  </a:solidFill>
                </a:rPr>
                <a:t>b</a:t>
              </a:r>
            </a:p>
          </p:txBody>
        </p:sp>
        <p:sp>
          <p:nvSpPr>
            <p:cNvPr id="45094" name="Line 27"/>
            <p:cNvSpPr>
              <a:spLocks noChangeShapeType="1"/>
            </p:cNvSpPr>
            <p:nvPr/>
          </p:nvSpPr>
          <p:spPr bwMode="auto">
            <a:xfrm>
              <a:off x="2952" y="3936"/>
              <a:ext cx="240"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5060" name="Rectangle 28"/>
          <p:cNvSpPr>
            <a:spLocks noChangeArrowheads="1"/>
          </p:cNvSpPr>
          <p:nvPr/>
        </p:nvSpPr>
        <p:spPr bwMode="auto">
          <a:xfrm>
            <a:off x="4113213" y="2670175"/>
            <a:ext cx="2432050" cy="993775"/>
          </a:xfrm>
          <a:prstGeom prst="rect">
            <a:avLst/>
          </a:prstGeom>
          <a:noFill/>
          <a:ln w="508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har char="•"/>
              <a:tabLst>
                <a:tab pos="766763" algn="l"/>
                <a:tab pos="1046163" algn="l"/>
                <a:tab pos="1138238" algn="l"/>
                <a:tab pos="1998663" algn="l"/>
              </a:tabLst>
              <a:defRPr sz="3200">
                <a:solidFill>
                  <a:schemeClr val="tx1"/>
                </a:solidFill>
                <a:latin typeface="Times New Roman" panose="02020603050405020304" pitchFamily="18" charset="0"/>
              </a:defRPr>
            </a:lvl1pPr>
            <a:lvl2pPr marL="742950" indent="-285750">
              <a:spcBef>
                <a:spcPct val="20000"/>
              </a:spcBef>
              <a:buChar char="–"/>
              <a:tabLst>
                <a:tab pos="766763" algn="l"/>
                <a:tab pos="1046163" algn="l"/>
                <a:tab pos="1138238" algn="l"/>
                <a:tab pos="1998663" algn="l"/>
              </a:tabLst>
              <a:defRPr sz="2800">
                <a:solidFill>
                  <a:schemeClr val="tx1"/>
                </a:solidFill>
                <a:latin typeface="Times New Roman" panose="02020603050405020304" pitchFamily="18" charset="0"/>
              </a:defRPr>
            </a:lvl2pPr>
            <a:lvl3pPr marL="1143000" indent="-228600">
              <a:spcBef>
                <a:spcPct val="20000"/>
              </a:spcBef>
              <a:buChar char="•"/>
              <a:tabLst>
                <a:tab pos="766763" algn="l"/>
                <a:tab pos="1046163" algn="l"/>
                <a:tab pos="1138238" algn="l"/>
                <a:tab pos="1998663" algn="l"/>
              </a:tabLst>
              <a:defRPr sz="2400">
                <a:solidFill>
                  <a:schemeClr val="tx1"/>
                </a:solidFill>
                <a:latin typeface="Times New Roman" panose="02020603050405020304" pitchFamily="18" charset="0"/>
              </a:defRPr>
            </a:lvl3pPr>
            <a:lvl4pPr marL="16002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4pPr>
            <a:lvl5pPr marL="20574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9pPr>
          </a:lstStyle>
          <a:p>
            <a:pPr algn="ctr">
              <a:spcBef>
                <a:spcPct val="0"/>
              </a:spcBef>
              <a:buFontTx/>
              <a:buNone/>
            </a:pPr>
            <a:r>
              <a:rPr lang="pt-BR" altLang="en-US" sz="2800" b="1">
                <a:solidFill>
                  <a:schemeClr val="bg1"/>
                </a:solidFill>
              </a:rPr>
              <a:t>Dinâmica de populações </a:t>
            </a:r>
          </a:p>
        </p:txBody>
      </p:sp>
      <p:grpSp>
        <p:nvGrpSpPr>
          <p:cNvPr id="3" name="Group 34"/>
          <p:cNvGrpSpPr>
            <a:grpSpLocks/>
          </p:cNvGrpSpPr>
          <p:nvPr/>
        </p:nvGrpSpPr>
        <p:grpSpPr bwMode="auto">
          <a:xfrm>
            <a:off x="179388" y="4025900"/>
            <a:ext cx="3530600" cy="1984375"/>
            <a:chOff x="113" y="2536"/>
            <a:chExt cx="2224" cy="1250"/>
          </a:xfrm>
        </p:grpSpPr>
        <p:sp>
          <p:nvSpPr>
            <p:cNvPr id="45083" name="Rectangle 6"/>
            <p:cNvSpPr>
              <a:spLocks noChangeArrowheads="1"/>
            </p:cNvSpPr>
            <p:nvPr/>
          </p:nvSpPr>
          <p:spPr bwMode="auto">
            <a:xfrm>
              <a:off x="772" y="2536"/>
              <a:ext cx="1565" cy="357"/>
            </a:xfrm>
            <a:prstGeom prst="rect">
              <a:avLst/>
            </a:prstGeom>
            <a:noFill/>
            <a:ln w="508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har char="•"/>
                <a:tabLst>
                  <a:tab pos="766763" algn="l"/>
                  <a:tab pos="1046163" algn="l"/>
                  <a:tab pos="1138238" algn="l"/>
                  <a:tab pos="1998663" algn="l"/>
                </a:tabLst>
                <a:defRPr sz="3200">
                  <a:solidFill>
                    <a:schemeClr val="tx1"/>
                  </a:solidFill>
                  <a:latin typeface="Times New Roman" panose="02020603050405020304" pitchFamily="18" charset="0"/>
                </a:defRPr>
              </a:lvl1pPr>
              <a:lvl2pPr marL="742950" indent="-285750">
                <a:spcBef>
                  <a:spcPct val="20000"/>
                </a:spcBef>
                <a:buChar char="–"/>
                <a:tabLst>
                  <a:tab pos="766763" algn="l"/>
                  <a:tab pos="1046163" algn="l"/>
                  <a:tab pos="1138238" algn="l"/>
                  <a:tab pos="1998663" algn="l"/>
                </a:tabLst>
                <a:defRPr sz="2800">
                  <a:solidFill>
                    <a:schemeClr val="tx1"/>
                  </a:solidFill>
                  <a:latin typeface="Times New Roman" panose="02020603050405020304" pitchFamily="18" charset="0"/>
                </a:defRPr>
              </a:lvl2pPr>
              <a:lvl3pPr marL="1143000" indent="-228600">
                <a:spcBef>
                  <a:spcPct val="20000"/>
                </a:spcBef>
                <a:buChar char="•"/>
                <a:tabLst>
                  <a:tab pos="766763" algn="l"/>
                  <a:tab pos="1046163" algn="l"/>
                  <a:tab pos="1138238" algn="l"/>
                  <a:tab pos="1998663" algn="l"/>
                </a:tabLst>
                <a:defRPr sz="2400">
                  <a:solidFill>
                    <a:schemeClr val="tx1"/>
                  </a:solidFill>
                  <a:latin typeface="Times New Roman" panose="02020603050405020304" pitchFamily="18" charset="0"/>
                </a:defRPr>
              </a:lvl3pPr>
              <a:lvl4pPr marL="16002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4pPr>
              <a:lvl5pPr marL="20574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9pPr>
            </a:lstStyle>
            <a:p>
              <a:pPr algn="ctr">
                <a:spcBef>
                  <a:spcPct val="0"/>
                </a:spcBef>
                <a:buFontTx/>
                <a:buNone/>
              </a:pPr>
              <a:r>
                <a:rPr lang="pt-BR" altLang="en-US" sz="2800" b="1">
                  <a:solidFill>
                    <a:srgbClr val="00FFFF"/>
                  </a:solidFill>
                </a:rPr>
                <a:t>Seedlings</a:t>
              </a:r>
            </a:p>
          </p:txBody>
        </p:sp>
        <p:grpSp>
          <p:nvGrpSpPr>
            <p:cNvPr id="45084" name="Group 33"/>
            <p:cNvGrpSpPr>
              <a:grpSpLocks/>
            </p:cNvGrpSpPr>
            <p:nvPr/>
          </p:nvGrpSpPr>
          <p:grpSpPr bwMode="auto">
            <a:xfrm>
              <a:off x="113" y="2888"/>
              <a:ext cx="1749" cy="898"/>
              <a:chOff x="113" y="2888"/>
              <a:chExt cx="1749" cy="898"/>
            </a:xfrm>
          </p:grpSpPr>
          <p:sp>
            <p:nvSpPr>
              <p:cNvPr id="45085" name="Line 3"/>
              <p:cNvSpPr>
                <a:spLocks noChangeShapeType="1"/>
              </p:cNvSpPr>
              <p:nvPr/>
            </p:nvSpPr>
            <p:spPr bwMode="auto">
              <a:xfrm flipV="1">
                <a:off x="1557" y="3594"/>
                <a:ext cx="0" cy="192"/>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6" name="AutoShape 4"/>
              <p:cNvSpPr>
                <a:spLocks noChangeArrowheads="1"/>
              </p:cNvSpPr>
              <p:nvPr/>
            </p:nvSpPr>
            <p:spPr bwMode="auto">
              <a:xfrm flipH="1">
                <a:off x="1270" y="3256"/>
                <a:ext cx="592" cy="346"/>
              </a:xfrm>
              <a:prstGeom prst="triangle">
                <a:avLst>
                  <a:gd name="adj" fmla="val 49995"/>
                </a:avLst>
              </a:prstGeom>
              <a:noFill/>
              <a:ln w="508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45087" name="Rectangle 5"/>
              <p:cNvSpPr>
                <a:spLocks noChangeArrowheads="1"/>
              </p:cNvSpPr>
              <p:nvPr/>
            </p:nvSpPr>
            <p:spPr bwMode="auto">
              <a:xfrm flipH="1">
                <a:off x="1433" y="3306"/>
                <a:ext cx="266"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488" tIns="44450" rIns="90488" bIns="44450">
                <a:spAutoFit/>
              </a:bodyPr>
              <a:lstStyle>
                <a:lvl1pPr>
                  <a:spcBef>
                    <a:spcPct val="20000"/>
                  </a:spcBef>
                  <a:buChar char="•"/>
                  <a:tabLst>
                    <a:tab pos="766763" algn="l"/>
                    <a:tab pos="1046163" algn="l"/>
                    <a:tab pos="1138238" algn="l"/>
                    <a:tab pos="1998663" algn="l"/>
                  </a:tabLst>
                  <a:defRPr sz="3200">
                    <a:solidFill>
                      <a:schemeClr val="tx1"/>
                    </a:solidFill>
                    <a:latin typeface="Times New Roman" panose="02020603050405020304" pitchFamily="18" charset="0"/>
                  </a:defRPr>
                </a:lvl1pPr>
                <a:lvl2pPr marL="742950" indent="-285750">
                  <a:spcBef>
                    <a:spcPct val="20000"/>
                  </a:spcBef>
                  <a:buChar char="–"/>
                  <a:tabLst>
                    <a:tab pos="766763" algn="l"/>
                    <a:tab pos="1046163" algn="l"/>
                    <a:tab pos="1138238" algn="l"/>
                    <a:tab pos="1998663" algn="l"/>
                  </a:tabLst>
                  <a:defRPr sz="2800">
                    <a:solidFill>
                      <a:schemeClr val="tx1"/>
                    </a:solidFill>
                    <a:latin typeface="Times New Roman" panose="02020603050405020304" pitchFamily="18" charset="0"/>
                  </a:defRPr>
                </a:lvl2pPr>
                <a:lvl3pPr marL="1143000" indent="-228600">
                  <a:spcBef>
                    <a:spcPct val="20000"/>
                  </a:spcBef>
                  <a:buChar char="•"/>
                  <a:tabLst>
                    <a:tab pos="766763" algn="l"/>
                    <a:tab pos="1046163" algn="l"/>
                    <a:tab pos="1138238" algn="l"/>
                    <a:tab pos="1998663" algn="l"/>
                  </a:tabLst>
                  <a:defRPr sz="2400">
                    <a:solidFill>
                      <a:schemeClr val="tx1"/>
                    </a:solidFill>
                    <a:latin typeface="Times New Roman" panose="02020603050405020304" pitchFamily="18" charset="0"/>
                  </a:defRPr>
                </a:lvl3pPr>
                <a:lvl4pPr marL="16002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4pPr>
                <a:lvl5pPr marL="20574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9pPr>
              </a:lstStyle>
              <a:p>
                <a:pPr algn="ctr">
                  <a:spcBef>
                    <a:spcPct val="0"/>
                  </a:spcBef>
                  <a:buFontTx/>
                  <a:buNone/>
                </a:pPr>
                <a:r>
                  <a:rPr lang="pt-BR" altLang="en-US" sz="2800" b="1">
                    <a:solidFill>
                      <a:srgbClr val="FAFD00"/>
                    </a:solidFill>
                  </a:rPr>
                  <a:t>e</a:t>
                </a:r>
              </a:p>
            </p:txBody>
          </p:sp>
          <p:sp>
            <p:nvSpPr>
              <p:cNvPr id="45088" name="Line 7"/>
              <p:cNvSpPr>
                <a:spLocks noChangeShapeType="1"/>
              </p:cNvSpPr>
              <p:nvPr/>
            </p:nvSpPr>
            <p:spPr bwMode="auto">
              <a:xfrm flipV="1">
                <a:off x="1566" y="2888"/>
                <a:ext cx="0" cy="411"/>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89" name="Rectangle 29"/>
              <p:cNvSpPr>
                <a:spLocks noChangeArrowheads="1"/>
              </p:cNvSpPr>
              <p:nvPr/>
            </p:nvSpPr>
            <p:spPr bwMode="auto">
              <a:xfrm>
                <a:off x="113" y="3164"/>
                <a:ext cx="1532"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488" tIns="44450" rIns="90488" bIns="44450">
                <a:spAutoFit/>
              </a:bodyPr>
              <a:lstStyle>
                <a:lvl1pPr>
                  <a:spcBef>
                    <a:spcPct val="20000"/>
                  </a:spcBef>
                  <a:buChar char="•"/>
                  <a:tabLst>
                    <a:tab pos="766763" algn="l"/>
                    <a:tab pos="1046163" algn="l"/>
                    <a:tab pos="1138238" algn="l"/>
                    <a:tab pos="1998663" algn="l"/>
                  </a:tabLst>
                  <a:defRPr sz="3200">
                    <a:solidFill>
                      <a:schemeClr val="tx1"/>
                    </a:solidFill>
                    <a:latin typeface="Times New Roman" panose="02020603050405020304" pitchFamily="18" charset="0"/>
                  </a:defRPr>
                </a:lvl1pPr>
                <a:lvl2pPr marL="742950" indent="-285750">
                  <a:spcBef>
                    <a:spcPct val="20000"/>
                  </a:spcBef>
                  <a:buChar char="–"/>
                  <a:tabLst>
                    <a:tab pos="766763" algn="l"/>
                    <a:tab pos="1046163" algn="l"/>
                    <a:tab pos="1138238" algn="l"/>
                    <a:tab pos="1998663" algn="l"/>
                  </a:tabLst>
                  <a:defRPr sz="2800">
                    <a:solidFill>
                      <a:schemeClr val="tx1"/>
                    </a:solidFill>
                    <a:latin typeface="Times New Roman" panose="02020603050405020304" pitchFamily="18" charset="0"/>
                  </a:defRPr>
                </a:lvl2pPr>
                <a:lvl3pPr marL="1143000" indent="-228600">
                  <a:spcBef>
                    <a:spcPct val="20000"/>
                  </a:spcBef>
                  <a:buChar char="•"/>
                  <a:tabLst>
                    <a:tab pos="766763" algn="l"/>
                    <a:tab pos="1046163" algn="l"/>
                    <a:tab pos="1138238" algn="l"/>
                    <a:tab pos="1998663" algn="l"/>
                  </a:tabLst>
                  <a:defRPr sz="2400">
                    <a:solidFill>
                      <a:schemeClr val="tx1"/>
                    </a:solidFill>
                    <a:latin typeface="Times New Roman" panose="02020603050405020304" pitchFamily="18" charset="0"/>
                  </a:defRPr>
                </a:lvl3pPr>
                <a:lvl4pPr marL="16002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4pPr>
                <a:lvl5pPr marL="20574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9pPr>
              </a:lstStyle>
              <a:p>
                <a:pPr algn="ctr">
                  <a:spcBef>
                    <a:spcPct val="0"/>
                  </a:spcBef>
                  <a:buFontTx/>
                  <a:buNone/>
                </a:pPr>
                <a:r>
                  <a:rPr lang="pt-BR" altLang="en-US" sz="2800" b="1">
                    <a:solidFill>
                      <a:srgbClr val="FFFFFF"/>
                    </a:solidFill>
                  </a:rPr>
                  <a:t>emergência</a:t>
                </a:r>
              </a:p>
            </p:txBody>
          </p:sp>
        </p:grpSp>
      </p:grpSp>
      <p:grpSp>
        <p:nvGrpSpPr>
          <p:cNvPr id="5" name="Group 35"/>
          <p:cNvGrpSpPr>
            <a:grpSpLocks/>
          </p:cNvGrpSpPr>
          <p:nvPr/>
        </p:nvGrpSpPr>
        <p:grpSpPr bwMode="auto">
          <a:xfrm>
            <a:off x="158750" y="2092325"/>
            <a:ext cx="3586163" cy="1984375"/>
            <a:chOff x="100" y="1318"/>
            <a:chExt cx="2259" cy="1250"/>
          </a:xfrm>
        </p:grpSpPr>
        <p:sp>
          <p:nvSpPr>
            <p:cNvPr id="45077" name="Rectangle 8"/>
            <p:cNvSpPr>
              <a:spLocks noChangeArrowheads="1"/>
            </p:cNvSpPr>
            <p:nvPr/>
          </p:nvSpPr>
          <p:spPr bwMode="auto">
            <a:xfrm>
              <a:off x="794" y="1318"/>
              <a:ext cx="1565" cy="357"/>
            </a:xfrm>
            <a:prstGeom prst="rect">
              <a:avLst/>
            </a:prstGeom>
            <a:noFill/>
            <a:ln w="508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har char="•"/>
                <a:tabLst>
                  <a:tab pos="766763" algn="l"/>
                  <a:tab pos="1046163" algn="l"/>
                  <a:tab pos="1138238" algn="l"/>
                  <a:tab pos="1998663" algn="l"/>
                </a:tabLst>
                <a:defRPr sz="3200">
                  <a:solidFill>
                    <a:schemeClr val="tx1"/>
                  </a:solidFill>
                  <a:latin typeface="Times New Roman" panose="02020603050405020304" pitchFamily="18" charset="0"/>
                </a:defRPr>
              </a:lvl1pPr>
              <a:lvl2pPr marL="742950" indent="-285750">
                <a:spcBef>
                  <a:spcPct val="20000"/>
                </a:spcBef>
                <a:buChar char="–"/>
                <a:tabLst>
                  <a:tab pos="766763" algn="l"/>
                  <a:tab pos="1046163" algn="l"/>
                  <a:tab pos="1138238" algn="l"/>
                  <a:tab pos="1998663" algn="l"/>
                </a:tabLst>
                <a:defRPr sz="2800">
                  <a:solidFill>
                    <a:schemeClr val="tx1"/>
                  </a:solidFill>
                  <a:latin typeface="Times New Roman" panose="02020603050405020304" pitchFamily="18" charset="0"/>
                </a:defRPr>
              </a:lvl2pPr>
              <a:lvl3pPr marL="1143000" indent="-228600">
                <a:spcBef>
                  <a:spcPct val="20000"/>
                </a:spcBef>
                <a:buChar char="•"/>
                <a:tabLst>
                  <a:tab pos="766763" algn="l"/>
                  <a:tab pos="1046163" algn="l"/>
                  <a:tab pos="1138238" algn="l"/>
                  <a:tab pos="1998663" algn="l"/>
                </a:tabLst>
                <a:defRPr sz="2400">
                  <a:solidFill>
                    <a:schemeClr val="tx1"/>
                  </a:solidFill>
                  <a:latin typeface="Times New Roman" panose="02020603050405020304" pitchFamily="18" charset="0"/>
                </a:defRPr>
              </a:lvl3pPr>
              <a:lvl4pPr marL="16002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4pPr>
              <a:lvl5pPr marL="20574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9pPr>
            </a:lstStyle>
            <a:p>
              <a:pPr algn="ctr">
                <a:spcBef>
                  <a:spcPct val="0"/>
                </a:spcBef>
                <a:buFontTx/>
                <a:buNone/>
              </a:pPr>
              <a:r>
                <a:rPr lang="pt-BR" altLang="en-US" sz="2800" b="1">
                  <a:solidFill>
                    <a:srgbClr val="00FFFF"/>
                  </a:solidFill>
                </a:rPr>
                <a:t>Planta adulta</a:t>
              </a:r>
            </a:p>
          </p:txBody>
        </p:sp>
        <p:sp>
          <p:nvSpPr>
            <p:cNvPr id="45078" name="Line 10"/>
            <p:cNvSpPr>
              <a:spLocks noChangeShapeType="1"/>
            </p:cNvSpPr>
            <p:nvPr/>
          </p:nvSpPr>
          <p:spPr bwMode="auto">
            <a:xfrm flipV="1">
              <a:off x="1570" y="2376"/>
              <a:ext cx="1" cy="192"/>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9" name="AutoShape 11"/>
            <p:cNvSpPr>
              <a:spLocks noChangeArrowheads="1"/>
            </p:cNvSpPr>
            <p:nvPr/>
          </p:nvSpPr>
          <p:spPr bwMode="auto">
            <a:xfrm>
              <a:off x="1275" y="2038"/>
              <a:ext cx="592" cy="346"/>
            </a:xfrm>
            <a:prstGeom prst="triangle">
              <a:avLst>
                <a:gd name="adj" fmla="val 49995"/>
              </a:avLst>
            </a:prstGeom>
            <a:noFill/>
            <a:ln w="508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45080" name="Rectangle 12"/>
            <p:cNvSpPr>
              <a:spLocks noChangeArrowheads="1"/>
            </p:cNvSpPr>
            <p:nvPr/>
          </p:nvSpPr>
          <p:spPr bwMode="auto">
            <a:xfrm>
              <a:off x="1438" y="2090"/>
              <a:ext cx="267"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488" tIns="44450" rIns="90488" bIns="44450">
              <a:spAutoFit/>
            </a:bodyPr>
            <a:lstStyle>
              <a:lvl1pPr>
                <a:spcBef>
                  <a:spcPct val="20000"/>
                </a:spcBef>
                <a:buChar char="•"/>
                <a:tabLst>
                  <a:tab pos="766763" algn="l"/>
                  <a:tab pos="1046163" algn="l"/>
                  <a:tab pos="1138238" algn="l"/>
                  <a:tab pos="1998663" algn="l"/>
                </a:tabLst>
                <a:defRPr sz="3200">
                  <a:solidFill>
                    <a:schemeClr val="tx1"/>
                  </a:solidFill>
                  <a:latin typeface="Times New Roman" panose="02020603050405020304" pitchFamily="18" charset="0"/>
                </a:defRPr>
              </a:lvl1pPr>
              <a:lvl2pPr marL="742950" indent="-285750">
                <a:spcBef>
                  <a:spcPct val="20000"/>
                </a:spcBef>
                <a:buChar char="–"/>
                <a:tabLst>
                  <a:tab pos="766763" algn="l"/>
                  <a:tab pos="1046163" algn="l"/>
                  <a:tab pos="1138238" algn="l"/>
                  <a:tab pos="1998663" algn="l"/>
                </a:tabLst>
                <a:defRPr sz="2800">
                  <a:solidFill>
                    <a:schemeClr val="tx1"/>
                  </a:solidFill>
                  <a:latin typeface="Times New Roman" panose="02020603050405020304" pitchFamily="18" charset="0"/>
                </a:defRPr>
              </a:lvl2pPr>
              <a:lvl3pPr marL="1143000" indent="-228600">
                <a:spcBef>
                  <a:spcPct val="20000"/>
                </a:spcBef>
                <a:buChar char="•"/>
                <a:tabLst>
                  <a:tab pos="766763" algn="l"/>
                  <a:tab pos="1046163" algn="l"/>
                  <a:tab pos="1138238" algn="l"/>
                  <a:tab pos="1998663" algn="l"/>
                </a:tabLst>
                <a:defRPr sz="2400">
                  <a:solidFill>
                    <a:schemeClr val="tx1"/>
                  </a:solidFill>
                  <a:latin typeface="Times New Roman" panose="02020603050405020304" pitchFamily="18" charset="0"/>
                </a:defRPr>
              </a:lvl3pPr>
              <a:lvl4pPr marL="16002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4pPr>
              <a:lvl5pPr marL="20574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9pPr>
            </a:lstStyle>
            <a:p>
              <a:pPr algn="ctr">
                <a:spcBef>
                  <a:spcPct val="0"/>
                </a:spcBef>
                <a:buFontTx/>
                <a:buNone/>
              </a:pPr>
              <a:r>
                <a:rPr lang="pt-BR" altLang="en-US" sz="2800" b="1">
                  <a:solidFill>
                    <a:srgbClr val="FAFD00"/>
                  </a:solidFill>
                </a:rPr>
                <a:t>d</a:t>
              </a:r>
            </a:p>
          </p:txBody>
        </p:sp>
        <p:sp>
          <p:nvSpPr>
            <p:cNvPr id="45081" name="Line 13"/>
            <p:cNvSpPr>
              <a:spLocks noChangeShapeType="1"/>
            </p:cNvSpPr>
            <p:nvPr/>
          </p:nvSpPr>
          <p:spPr bwMode="auto">
            <a:xfrm flipV="1">
              <a:off x="1573" y="1666"/>
              <a:ext cx="0" cy="408"/>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82" name="Rectangle 30"/>
            <p:cNvSpPr>
              <a:spLocks noChangeArrowheads="1"/>
            </p:cNvSpPr>
            <p:nvPr/>
          </p:nvSpPr>
          <p:spPr bwMode="auto">
            <a:xfrm>
              <a:off x="100" y="1892"/>
              <a:ext cx="1388"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0" tIns="44450" rIns="0" bIns="44450">
              <a:spAutoFit/>
            </a:bodyPr>
            <a:lstStyle>
              <a:lvl1pPr>
                <a:spcBef>
                  <a:spcPct val="20000"/>
                </a:spcBef>
                <a:buChar char="•"/>
                <a:tabLst>
                  <a:tab pos="766763" algn="l"/>
                  <a:tab pos="1046163" algn="l"/>
                  <a:tab pos="1138238" algn="l"/>
                  <a:tab pos="1998663" algn="l"/>
                </a:tabLst>
                <a:defRPr sz="3200">
                  <a:solidFill>
                    <a:schemeClr val="tx1"/>
                  </a:solidFill>
                  <a:latin typeface="Times New Roman" panose="02020603050405020304" pitchFamily="18" charset="0"/>
                </a:defRPr>
              </a:lvl1pPr>
              <a:lvl2pPr marL="742950" indent="-285750">
                <a:spcBef>
                  <a:spcPct val="20000"/>
                </a:spcBef>
                <a:buChar char="–"/>
                <a:tabLst>
                  <a:tab pos="766763" algn="l"/>
                  <a:tab pos="1046163" algn="l"/>
                  <a:tab pos="1138238" algn="l"/>
                  <a:tab pos="1998663" algn="l"/>
                </a:tabLst>
                <a:defRPr sz="2800">
                  <a:solidFill>
                    <a:schemeClr val="tx1"/>
                  </a:solidFill>
                  <a:latin typeface="Times New Roman" panose="02020603050405020304" pitchFamily="18" charset="0"/>
                </a:defRPr>
              </a:lvl2pPr>
              <a:lvl3pPr marL="1143000" indent="-228600">
                <a:spcBef>
                  <a:spcPct val="20000"/>
                </a:spcBef>
                <a:buChar char="•"/>
                <a:tabLst>
                  <a:tab pos="766763" algn="l"/>
                  <a:tab pos="1046163" algn="l"/>
                  <a:tab pos="1138238" algn="l"/>
                  <a:tab pos="1998663" algn="l"/>
                </a:tabLst>
                <a:defRPr sz="2400">
                  <a:solidFill>
                    <a:schemeClr val="tx1"/>
                  </a:solidFill>
                  <a:latin typeface="Times New Roman" panose="02020603050405020304" pitchFamily="18" charset="0"/>
                </a:defRPr>
              </a:lvl3pPr>
              <a:lvl4pPr marL="16002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4pPr>
              <a:lvl5pPr marL="20574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9pPr>
            </a:lstStyle>
            <a:p>
              <a:pPr algn="ctr">
                <a:spcBef>
                  <a:spcPct val="0"/>
                </a:spcBef>
                <a:buFontTx/>
                <a:buNone/>
              </a:pPr>
              <a:r>
                <a:rPr lang="pt-BR" altLang="en-US" sz="2400" b="1">
                  <a:solidFill>
                    <a:srgbClr val="FFFFFF"/>
                  </a:solidFill>
                </a:rPr>
                <a:t>desenvolvimento</a:t>
              </a:r>
            </a:p>
          </p:txBody>
        </p:sp>
      </p:grpSp>
      <p:grpSp>
        <p:nvGrpSpPr>
          <p:cNvPr id="6" name="Group 36"/>
          <p:cNvGrpSpPr>
            <a:grpSpLocks/>
          </p:cNvGrpSpPr>
          <p:nvPr/>
        </p:nvGrpSpPr>
        <p:grpSpPr bwMode="auto">
          <a:xfrm>
            <a:off x="11113" y="160338"/>
            <a:ext cx="4032250" cy="1973262"/>
            <a:chOff x="7" y="101"/>
            <a:chExt cx="2540" cy="1243"/>
          </a:xfrm>
        </p:grpSpPr>
        <p:sp>
          <p:nvSpPr>
            <p:cNvPr id="45071" name="Rectangle 9"/>
            <p:cNvSpPr>
              <a:spLocks noChangeArrowheads="1"/>
            </p:cNvSpPr>
            <p:nvPr/>
          </p:nvSpPr>
          <p:spPr bwMode="auto">
            <a:xfrm>
              <a:off x="599" y="101"/>
              <a:ext cx="1948" cy="357"/>
            </a:xfrm>
            <a:prstGeom prst="rect">
              <a:avLst/>
            </a:prstGeom>
            <a:noFill/>
            <a:ln w="508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spcBef>
                  <a:spcPct val="20000"/>
                </a:spcBef>
                <a:buChar char="•"/>
                <a:tabLst>
                  <a:tab pos="766763" algn="l"/>
                  <a:tab pos="1046163" algn="l"/>
                  <a:tab pos="1138238" algn="l"/>
                  <a:tab pos="1998663" algn="l"/>
                </a:tabLst>
                <a:defRPr sz="3200">
                  <a:solidFill>
                    <a:schemeClr val="tx1"/>
                  </a:solidFill>
                  <a:latin typeface="Times New Roman" panose="02020603050405020304" pitchFamily="18" charset="0"/>
                </a:defRPr>
              </a:lvl1pPr>
              <a:lvl2pPr marL="742950" indent="-285750">
                <a:spcBef>
                  <a:spcPct val="20000"/>
                </a:spcBef>
                <a:buChar char="–"/>
                <a:tabLst>
                  <a:tab pos="766763" algn="l"/>
                  <a:tab pos="1046163" algn="l"/>
                  <a:tab pos="1138238" algn="l"/>
                  <a:tab pos="1998663" algn="l"/>
                </a:tabLst>
                <a:defRPr sz="2800">
                  <a:solidFill>
                    <a:schemeClr val="tx1"/>
                  </a:solidFill>
                  <a:latin typeface="Times New Roman" panose="02020603050405020304" pitchFamily="18" charset="0"/>
                </a:defRPr>
              </a:lvl2pPr>
              <a:lvl3pPr marL="1143000" indent="-228600">
                <a:spcBef>
                  <a:spcPct val="20000"/>
                </a:spcBef>
                <a:buChar char="•"/>
                <a:tabLst>
                  <a:tab pos="766763" algn="l"/>
                  <a:tab pos="1046163" algn="l"/>
                  <a:tab pos="1138238" algn="l"/>
                  <a:tab pos="1998663" algn="l"/>
                </a:tabLst>
                <a:defRPr sz="2400">
                  <a:solidFill>
                    <a:schemeClr val="tx1"/>
                  </a:solidFill>
                  <a:latin typeface="Times New Roman" panose="02020603050405020304" pitchFamily="18" charset="0"/>
                </a:defRPr>
              </a:lvl3pPr>
              <a:lvl4pPr marL="16002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4pPr>
              <a:lvl5pPr marL="20574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9pPr>
            </a:lstStyle>
            <a:p>
              <a:pPr algn="ctr">
                <a:spcBef>
                  <a:spcPct val="0"/>
                </a:spcBef>
                <a:buFontTx/>
                <a:buNone/>
              </a:pPr>
              <a:r>
                <a:rPr lang="pt-BR" altLang="en-US" sz="2800" b="1">
                  <a:solidFill>
                    <a:srgbClr val="00FFFF"/>
                  </a:solidFill>
                </a:rPr>
                <a:t>Planta florescida</a:t>
              </a:r>
            </a:p>
          </p:txBody>
        </p:sp>
        <p:sp>
          <p:nvSpPr>
            <p:cNvPr id="45072" name="Line 14"/>
            <p:cNvSpPr>
              <a:spLocks noChangeShapeType="1"/>
            </p:cNvSpPr>
            <p:nvPr/>
          </p:nvSpPr>
          <p:spPr bwMode="auto">
            <a:xfrm flipV="1">
              <a:off x="1570" y="1152"/>
              <a:ext cx="1" cy="192"/>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3" name="AutoShape 15"/>
            <p:cNvSpPr>
              <a:spLocks noChangeArrowheads="1"/>
            </p:cNvSpPr>
            <p:nvPr/>
          </p:nvSpPr>
          <p:spPr bwMode="auto">
            <a:xfrm>
              <a:off x="1275" y="814"/>
              <a:ext cx="592" cy="346"/>
            </a:xfrm>
            <a:prstGeom prst="triangle">
              <a:avLst>
                <a:gd name="adj" fmla="val 49995"/>
              </a:avLst>
            </a:prstGeom>
            <a:noFill/>
            <a:ln w="508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45074" name="Rectangle 16"/>
            <p:cNvSpPr>
              <a:spLocks noChangeArrowheads="1"/>
            </p:cNvSpPr>
            <p:nvPr/>
          </p:nvSpPr>
          <p:spPr bwMode="auto">
            <a:xfrm>
              <a:off x="1438" y="866"/>
              <a:ext cx="267"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488" tIns="44450" rIns="90488" bIns="44450">
              <a:spAutoFit/>
            </a:bodyPr>
            <a:lstStyle>
              <a:lvl1pPr>
                <a:spcBef>
                  <a:spcPct val="20000"/>
                </a:spcBef>
                <a:buChar char="•"/>
                <a:tabLst>
                  <a:tab pos="766763" algn="l"/>
                  <a:tab pos="1046163" algn="l"/>
                  <a:tab pos="1138238" algn="l"/>
                  <a:tab pos="1998663" algn="l"/>
                </a:tabLst>
                <a:defRPr sz="3200">
                  <a:solidFill>
                    <a:schemeClr val="tx1"/>
                  </a:solidFill>
                  <a:latin typeface="Times New Roman" panose="02020603050405020304" pitchFamily="18" charset="0"/>
                </a:defRPr>
              </a:lvl1pPr>
              <a:lvl2pPr marL="742950" indent="-285750">
                <a:spcBef>
                  <a:spcPct val="20000"/>
                </a:spcBef>
                <a:buChar char="–"/>
                <a:tabLst>
                  <a:tab pos="766763" algn="l"/>
                  <a:tab pos="1046163" algn="l"/>
                  <a:tab pos="1138238" algn="l"/>
                  <a:tab pos="1998663" algn="l"/>
                </a:tabLst>
                <a:defRPr sz="2800">
                  <a:solidFill>
                    <a:schemeClr val="tx1"/>
                  </a:solidFill>
                  <a:latin typeface="Times New Roman" panose="02020603050405020304" pitchFamily="18" charset="0"/>
                </a:defRPr>
              </a:lvl2pPr>
              <a:lvl3pPr marL="1143000" indent="-228600">
                <a:spcBef>
                  <a:spcPct val="20000"/>
                </a:spcBef>
                <a:buChar char="•"/>
                <a:tabLst>
                  <a:tab pos="766763" algn="l"/>
                  <a:tab pos="1046163" algn="l"/>
                  <a:tab pos="1138238" algn="l"/>
                  <a:tab pos="1998663" algn="l"/>
                </a:tabLst>
                <a:defRPr sz="2400">
                  <a:solidFill>
                    <a:schemeClr val="tx1"/>
                  </a:solidFill>
                  <a:latin typeface="Times New Roman" panose="02020603050405020304" pitchFamily="18" charset="0"/>
                </a:defRPr>
              </a:lvl3pPr>
              <a:lvl4pPr marL="16002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4pPr>
              <a:lvl5pPr marL="20574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9pPr>
            </a:lstStyle>
            <a:p>
              <a:pPr algn="ctr">
                <a:spcBef>
                  <a:spcPct val="0"/>
                </a:spcBef>
                <a:buFontTx/>
                <a:buNone/>
              </a:pPr>
              <a:r>
                <a:rPr lang="pt-BR" altLang="en-US" sz="2800" b="1">
                  <a:solidFill>
                    <a:srgbClr val="FAFD00"/>
                  </a:solidFill>
                </a:rPr>
                <a:t>f</a:t>
              </a:r>
            </a:p>
          </p:txBody>
        </p:sp>
        <p:sp>
          <p:nvSpPr>
            <p:cNvPr id="45075" name="Line 17"/>
            <p:cNvSpPr>
              <a:spLocks noChangeShapeType="1"/>
            </p:cNvSpPr>
            <p:nvPr/>
          </p:nvSpPr>
          <p:spPr bwMode="auto">
            <a:xfrm flipV="1">
              <a:off x="1572" y="452"/>
              <a:ext cx="2" cy="398"/>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76" name="Rectangle 31"/>
            <p:cNvSpPr>
              <a:spLocks noChangeArrowheads="1"/>
            </p:cNvSpPr>
            <p:nvPr/>
          </p:nvSpPr>
          <p:spPr bwMode="auto">
            <a:xfrm>
              <a:off x="7" y="716"/>
              <a:ext cx="1533"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488" tIns="44450" rIns="90488" bIns="44450">
              <a:spAutoFit/>
            </a:bodyPr>
            <a:lstStyle>
              <a:lvl1pPr>
                <a:spcBef>
                  <a:spcPct val="20000"/>
                </a:spcBef>
                <a:buChar char="•"/>
                <a:tabLst>
                  <a:tab pos="766763" algn="l"/>
                  <a:tab pos="1046163" algn="l"/>
                  <a:tab pos="1138238" algn="l"/>
                  <a:tab pos="1998663" algn="l"/>
                </a:tabLst>
                <a:defRPr sz="3200">
                  <a:solidFill>
                    <a:schemeClr val="tx1"/>
                  </a:solidFill>
                  <a:latin typeface="Times New Roman" panose="02020603050405020304" pitchFamily="18" charset="0"/>
                </a:defRPr>
              </a:lvl1pPr>
              <a:lvl2pPr marL="742950" indent="-285750">
                <a:spcBef>
                  <a:spcPct val="20000"/>
                </a:spcBef>
                <a:buChar char="–"/>
                <a:tabLst>
                  <a:tab pos="766763" algn="l"/>
                  <a:tab pos="1046163" algn="l"/>
                  <a:tab pos="1138238" algn="l"/>
                  <a:tab pos="1998663" algn="l"/>
                </a:tabLst>
                <a:defRPr sz="2800">
                  <a:solidFill>
                    <a:schemeClr val="tx1"/>
                  </a:solidFill>
                  <a:latin typeface="Times New Roman" panose="02020603050405020304" pitchFamily="18" charset="0"/>
                </a:defRPr>
              </a:lvl2pPr>
              <a:lvl3pPr marL="1143000" indent="-228600">
                <a:spcBef>
                  <a:spcPct val="20000"/>
                </a:spcBef>
                <a:buChar char="•"/>
                <a:tabLst>
                  <a:tab pos="766763" algn="l"/>
                  <a:tab pos="1046163" algn="l"/>
                  <a:tab pos="1138238" algn="l"/>
                  <a:tab pos="1998663" algn="l"/>
                </a:tabLst>
                <a:defRPr sz="2400">
                  <a:solidFill>
                    <a:schemeClr val="tx1"/>
                  </a:solidFill>
                  <a:latin typeface="Times New Roman" panose="02020603050405020304" pitchFamily="18" charset="0"/>
                </a:defRPr>
              </a:lvl3pPr>
              <a:lvl4pPr marL="16002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4pPr>
              <a:lvl5pPr marL="20574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9pPr>
            </a:lstStyle>
            <a:p>
              <a:pPr algn="ctr">
                <a:spcBef>
                  <a:spcPct val="0"/>
                </a:spcBef>
                <a:buFontTx/>
                <a:buNone/>
              </a:pPr>
              <a:r>
                <a:rPr lang="pt-BR" altLang="en-US" sz="2800" b="1">
                  <a:solidFill>
                    <a:srgbClr val="FFFFFF"/>
                  </a:solidFill>
                </a:rPr>
                <a:t>florescimento</a:t>
              </a:r>
            </a:p>
          </p:txBody>
        </p:sp>
      </p:grpSp>
      <p:grpSp>
        <p:nvGrpSpPr>
          <p:cNvPr id="7" name="Group 37"/>
          <p:cNvGrpSpPr>
            <a:grpSpLocks/>
          </p:cNvGrpSpPr>
          <p:nvPr/>
        </p:nvGrpSpPr>
        <p:grpSpPr bwMode="auto">
          <a:xfrm>
            <a:off x="4105275" y="476250"/>
            <a:ext cx="4740275" cy="5457825"/>
            <a:chOff x="2586" y="300"/>
            <a:chExt cx="2986" cy="3438"/>
          </a:xfrm>
        </p:grpSpPr>
        <p:sp>
          <p:nvSpPr>
            <p:cNvPr id="45065" name="Line 18"/>
            <p:cNvSpPr>
              <a:spLocks noChangeShapeType="1"/>
            </p:cNvSpPr>
            <p:nvPr/>
          </p:nvSpPr>
          <p:spPr bwMode="auto">
            <a:xfrm>
              <a:off x="2586" y="300"/>
              <a:ext cx="1812" cy="6"/>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6" name="Line 19"/>
            <p:cNvSpPr>
              <a:spLocks noChangeShapeType="1"/>
            </p:cNvSpPr>
            <p:nvPr/>
          </p:nvSpPr>
          <p:spPr bwMode="auto">
            <a:xfrm>
              <a:off x="4406" y="330"/>
              <a:ext cx="0" cy="798"/>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7" name="AutoShape 20"/>
            <p:cNvSpPr>
              <a:spLocks noChangeArrowheads="1"/>
            </p:cNvSpPr>
            <p:nvPr/>
          </p:nvSpPr>
          <p:spPr bwMode="auto">
            <a:xfrm rot="10800000" flipH="1">
              <a:off x="4085" y="1162"/>
              <a:ext cx="592" cy="346"/>
            </a:xfrm>
            <a:prstGeom prst="triangle">
              <a:avLst>
                <a:gd name="adj" fmla="val 49995"/>
              </a:avLst>
            </a:prstGeom>
            <a:noFill/>
            <a:ln w="508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45068" name="Rectangle 21"/>
            <p:cNvSpPr>
              <a:spLocks noChangeArrowheads="1"/>
            </p:cNvSpPr>
            <p:nvPr/>
          </p:nvSpPr>
          <p:spPr bwMode="auto">
            <a:xfrm flipH="1">
              <a:off x="4277" y="1154"/>
              <a:ext cx="267"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488" tIns="44450" rIns="90488" bIns="44450">
              <a:spAutoFit/>
            </a:bodyPr>
            <a:lstStyle>
              <a:lvl1pPr>
                <a:spcBef>
                  <a:spcPct val="20000"/>
                </a:spcBef>
                <a:buChar char="•"/>
                <a:tabLst>
                  <a:tab pos="766763" algn="l"/>
                  <a:tab pos="1046163" algn="l"/>
                  <a:tab pos="1138238" algn="l"/>
                  <a:tab pos="1998663" algn="l"/>
                </a:tabLst>
                <a:defRPr sz="3200">
                  <a:solidFill>
                    <a:schemeClr val="tx1"/>
                  </a:solidFill>
                  <a:latin typeface="Times New Roman" panose="02020603050405020304" pitchFamily="18" charset="0"/>
                </a:defRPr>
              </a:lvl1pPr>
              <a:lvl2pPr marL="742950" indent="-285750">
                <a:spcBef>
                  <a:spcPct val="20000"/>
                </a:spcBef>
                <a:buChar char="–"/>
                <a:tabLst>
                  <a:tab pos="766763" algn="l"/>
                  <a:tab pos="1046163" algn="l"/>
                  <a:tab pos="1138238" algn="l"/>
                  <a:tab pos="1998663" algn="l"/>
                </a:tabLst>
                <a:defRPr sz="2800">
                  <a:solidFill>
                    <a:schemeClr val="tx1"/>
                  </a:solidFill>
                  <a:latin typeface="Times New Roman" panose="02020603050405020304" pitchFamily="18" charset="0"/>
                </a:defRPr>
              </a:lvl2pPr>
              <a:lvl3pPr marL="1143000" indent="-228600">
                <a:spcBef>
                  <a:spcPct val="20000"/>
                </a:spcBef>
                <a:buChar char="•"/>
                <a:tabLst>
                  <a:tab pos="766763" algn="l"/>
                  <a:tab pos="1046163" algn="l"/>
                  <a:tab pos="1138238" algn="l"/>
                  <a:tab pos="1998663" algn="l"/>
                </a:tabLst>
                <a:defRPr sz="2400">
                  <a:solidFill>
                    <a:schemeClr val="tx1"/>
                  </a:solidFill>
                  <a:latin typeface="Times New Roman" panose="02020603050405020304" pitchFamily="18" charset="0"/>
                </a:defRPr>
              </a:lvl3pPr>
              <a:lvl4pPr marL="16002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4pPr>
              <a:lvl5pPr marL="20574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9pPr>
            </a:lstStyle>
            <a:p>
              <a:pPr algn="ctr">
                <a:spcBef>
                  <a:spcPct val="0"/>
                </a:spcBef>
                <a:buFontTx/>
                <a:buNone/>
              </a:pPr>
              <a:r>
                <a:rPr lang="pt-BR" altLang="en-US" sz="2800" b="1">
                  <a:solidFill>
                    <a:srgbClr val="FAFD00"/>
                  </a:solidFill>
                </a:rPr>
                <a:t>G</a:t>
              </a:r>
            </a:p>
          </p:txBody>
        </p:sp>
        <p:sp>
          <p:nvSpPr>
            <p:cNvPr id="45069" name="Line 23"/>
            <p:cNvSpPr>
              <a:spLocks noChangeShapeType="1"/>
            </p:cNvSpPr>
            <p:nvPr/>
          </p:nvSpPr>
          <p:spPr bwMode="auto">
            <a:xfrm flipV="1">
              <a:off x="4402" y="1476"/>
              <a:ext cx="0" cy="2262"/>
            </a:xfrm>
            <a:prstGeom prst="line">
              <a:avLst/>
            </a:prstGeom>
            <a:noFill/>
            <a:ln w="76200">
              <a:solidFill>
                <a:srgbClr val="FFFF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0" name="Rectangle 32"/>
            <p:cNvSpPr>
              <a:spLocks noChangeArrowheads="1"/>
            </p:cNvSpPr>
            <p:nvPr/>
          </p:nvSpPr>
          <p:spPr bwMode="auto">
            <a:xfrm>
              <a:off x="4273" y="1346"/>
              <a:ext cx="129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488" tIns="44450" rIns="90488" bIns="44450">
              <a:spAutoFit/>
            </a:bodyPr>
            <a:lstStyle>
              <a:lvl1pPr>
                <a:spcBef>
                  <a:spcPct val="20000"/>
                </a:spcBef>
                <a:buChar char="•"/>
                <a:tabLst>
                  <a:tab pos="766763" algn="l"/>
                  <a:tab pos="1046163" algn="l"/>
                  <a:tab pos="1138238" algn="l"/>
                  <a:tab pos="1998663" algn="l"/>
                </a:tabLst>
                <a:defRPr sz="3200">
                  <a:solidFill>
                    <a:schemeClr val="tx1"/>
                  </a:solidFill>
                  <a:latin typeface="Times New Roman" panose="02020603050405020304" pitchFamily="18" charset="0"/>
                </a:defRPr>
              </a:lvl1pPr>
              <a:lvl2pPr marL="742950" indent="-285750">
                <a:spcBef>
                  <a:spcPct val="20000"/>
                </a:spcBef>
                <a:buChar char="–"/>
                <a:tabLst>
                  <a:tab pos="766763" algn="l"/>
                  <a:tab pos="1046163" algn="l"/>
                  <a:tab pos="1138238" algn="l"/>
                  <a:tab pos="1998663" algn="l"/>
                </a:tabLst>
                <a:defRPr sz="2800">
                  <a:solidFill>
                    <a:schemeClr val="tx1"/>
                  </a:solidFill>
                  <a:latin typeface="Times New Roman" panose="02020603050405020304" pitchFamily="18" charset="0"/>
                </a:defRPr>
              </a:lvl2pPr>
              <a:lvl3pPr marL="1143000" indent="-228600">
                <a:spcBef>
                  <a:spcPct val="20000"/>
                </a:spcBef>
                <a:buChar char="•"/>
                <a:tabLst>
                  <a:tab pos="766763" algn="l"/>
                  <a:tab pos="1046163" algn="l"/>
                  <a:tab pos="1138238" algn="l"/>
                  <a:tab pos="1998663" algn="l"/>
                </a:tabLst>
                <a:defRPr sz="2400">
                  <a:solidFill>
                    <a:schemeClr val="tx1"/>
                  </a:solidFill>
                  <a:latin typeface="Times New Roman" panose="02020603050405020304" pitchFamily="18" charset="0"/>
                </a:defRPr>
              </a:lvl3pPr>
              <a:lvl4pPr marL="16002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4pPr>
              <a:lvl5pPr marL="2057400" indent="-228600">
                <a:spcBef>
                  <a:spcPct val="20000"/>
                </a:spcBef>
                <a:buChar char="»"/>
                <a:tabLst>
                  <a:tab pos="766763" algn="l"/>
                  <a:tab pos="1046163" algn="l"/>
                  <a:tab pos="1138238" algn="l"/>
                  <a:tab pos="199866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766763" algn="l"/>
                  <a:tab pos="1046163" algn="l"/>
                  <a:tab pos="1138238" algn="l"/>
                  <a:tab pos="1998663" algn="l"/>
                </a:tabLst>
                <a:defRPr sz="2000">
                  <a:solidFill>
                    <a:schemeClr val="tx1"/>
                  </a:solidFill>
                  <a:latin typeface="Times New Roman" panose="02020603050405020304" pitchFamily="18" charset="0"/>
                </a:defRPr>
              </a:lvl9pPr>
            </a:lstStyle>
            <a:p>
              <a:pPr algn="ctr">
                <a:spcBef>
                  <a:spcPct val="0"/>
                </a:spcBef>
                <a:buFontTx/>
                <a:buNone/>
              </a:pPr>
              <a:r>
                <a:rPr lang="pt-BR" altLang="en-US" sz="2800" b="1">
                  <a:solidFill>
                    <a:srgbClr val="FFFFFF"/>
                  </a:solidFill>
                </a:rPr>
                <a:t>chuva de sementes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76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3"/>
          <p:cNvSpPr>
            <a:spLocks noChangeArrowheads="1"/>
          </p:cNvSpPr>
          <p:nvPr/>
        </p:nvSpPr>
        <p:spPr bwMode="auto">
          <a:xfrm>
            <a:off x="3048000" y="381000"/>
            <a:ext cx="5638800" cy="2236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054100" indent="-10541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800" b="1">
                <a:solidFill>
                  <a:srgbClr val="0000FF"/>
                </a:solidFill>
              </a:rPr>
              <a:t>Modelo:</a:t>
            </a:r>
          </a:p>
          <a:p>
            <a:pPr>
              <a:spcBef>
                <a:spcPct val="0"/>
              </a:spcBef>
              <a:buFontTx/>
              <a:buNone/>
            </a:pPr>
            <a:r>
              <a:rPr lang="pt-BR" altLang="en-US" sz="2800" b="1">
                <a:solidFill>
                  <a:srgbClr val="0000FF"/>
                </a:solidFill>
              </a:rPr>
              <a:t>         -75% de germinação/ano</a:t>
            </a:r>
          </a:p>
          <a:p>
            <a:pPr>
              <a:spcBef>
                <a:spcPct val="0"/>
              </a:spcBef>
              <a:buFontTx/>
              <a:buNone/>
            </a:pPr>
            <a:r>
              <a:rPr lang="pt-BR" altLang="en-US" sz="2800" b="1">
                <a:solidFill>
                  <a:srgbClr val="0000FF"/>
                </a:solidFill>
              </a:rPr>
              <a:t>         - 99,5% de controle</a:t>
            </a:r>
          </a:p>
          <a:p>
            <a:pPr>
              <a:spcBef>
                <a:spcPct val="0"/>
              </a:spcBef>
              <a:buFontTx/>
              <a:buNone/>
            </a:pPr>
            <a:r>
              <a:rPr lang="pt-BR" altLang="en-US" sz="2800" b="1">
                <a:solidFill>
                  <a:srgbClr val="0000FF"/>
                </a:solidFill>
              </a:rPr>
              <a:t>         - 100% de desenvolvimento dos sobreviventes. </a:t>
            </a:r>
          </a:p>
        </p:txBody>
      </p:sp>
      <p:sp>
        <p:nvSpPr>
          <p:cNvPr id="46084" name="Rectangle 4"/>
          <p:cNvSpPr>
            <a:spLocks noChangeArrowheads="1"/>
          </p:cNvSpPr>
          <p:nvPr/>
        </p:nvSpPr>
        <p:spPr bwMode="auto">
          <a:xfrm>
            <a:off x="6019800" y="6096000"/>
            <a:ext cx="25161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800" b="1">
                <a:solidFill>
                  <a:srgbClr val="0000FF"/>
                </a:solidFill>
              </a:rPr>
              <a:t>Ennis Jr (1977)</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Picture 2" descr="cana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5638800" cy="32369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7107" name="Picture 3" descr="metodologi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597275"/>
            <a:ext cx="5486400" cy="30829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descr="metodologi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676650"/>
            <a:ext cx="5181600" cy="30289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8131" name="Picture 3" descr="metodologi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77800"/>
            <a:ext cx="5105400" cy="31496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8132" name="AutoShape 4">
            <a:hlinkClick r:id="rId4" action="ppaction://hlinksldjump" highlightClick="1"/>
          </p:cNvPr>
          <p:cNvSpPr>
            <a:spLocks noChangeArrowheads="1"/>
          </p:cNvSpPr>
          <p:nvPr/>
        </p:nvSpPr>
        <p:spPr bwMode="auto">
          <a:xfrm>
            <a:off x="7772400" y="4953000"/>
            <a:ext cx="1066800" cy="1447800"/>
          </a:xfrm>
          <a:prstGeom prst="actionButtonBeginning">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4"/>
          <p:cNvSpPr>
            <a:spLocks noChangeArrowheads="1"/>
          </p:cNvSpPr>
          <p:nvPr/>
        </p:nvSpPr>
        <p:spPr bwMode="auto">
          <a:xfrm>
            <a:off x="76200" y="304800"/>
            <a:ext cx="899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8925" indent="-2889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000" b="1">
                <a:solidFill>
                  <a:srgbClr val="339933"/>
                </a:solidFill>
                <a:latin typeface="Arial" panose="020B0604020202020204" pitchFamily="34" charset="0"/>
              </a:rPr>
              <a:t>3.3.2. Perenes (propagação vegetativa)</a:t>
            </a:r>
          </a:p>
        </p:txBody>
      </p:sp>
      <p:sp>
        <p:nvSpPr>
          <p:cNvPr id="20515" name="Rectangle 35"/>
          <p:cNvSpPr>
            <a:spLocks noChangeArrowheads="1"/>
          </p:cNvSpPr>
          <p:nvPr/>
        </p:nvSpPr>
        <p:spPr bwMode="auto">
          <a:xfrm>
            <a:off x="152400" y="762000"/>
            <a:ext cx="883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400" b="1">
                <a:cs typeface="Times New Roman" panose="02020603050405020304" pitchFamily="18" charset="0"/>
              </a:rPr>
              <a:t>Dinâmica dos tubérculos das plantas daninhas do tipo ciperáceas</a:t>
            </a:r>
            <a:r>
              <a:rPr lang="pt-BR" altLang="en-US" sz="2800" b="1"/>
              <a:t> </a:t>
            </a:r>
            <a:endParaRPr lang="pt-BR" altLang="en-US" sz="4400" b="1"/>
          </a:p>
        </p:txBody>
      </p:sp>
      <p:grpSp>
        <p:nvGrpSpPr>
          <p:cNvPr id="2" name="Group 42"/>
          <p:cNvGrpSpPr>
            <a:grpSpLocks/>
          </p:cNvGrpSpPr>
          <p:nvPr/>
        </p:nvGrpSpPr>
        <p:grpSpPr bwMode="auto">
          <a:xfrm>
            <a:off x="228600" y="4267200"/>
            <a:ext cx="8686800" cy="2587625"/>
            <a:chOff x="144" y="2688"/>
            <a:chExt cx="5472" cy="1630"/>
          </a:xfrm>
        </p:grpSpPr>
        <p:sp>
          <p:nvSpPr>
            <p:cNvPr id="49160" name="Rectangle 37"/>
            <p:cNvSpPr>
              <a:spLocks noChangeArrowheads="1"/>
            </p:cNvSpPr>
            <p:nvPr/>
          </p:nvSpPr>
          <p:spPr bwMode="auto">
            <a:xfrm>
              <a:off x="144" y="2688"/>
              <a:ext cx="5472" cy="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90488">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400" b="1">
                  <a:solidFill>
                    <a:srgbClr val="339933"/>
                  </a:solidFill>
                  <a:cs typeface="Times New Roman" panose="02020603050405020304" pitchFamily="18" charset="0"/>
                </a:rPr>
                <a:t>33.4. Distribuição espacial da infestação de plantas daninhas</a:t>
              </a:r>
              <a:endParaRPr lang="pt-BR" altLang="en-US" sz="2000">
                <a:solidFill>
                  <a:srgbClr val="339933"/>
                </a:solidFill>
                <a:latin typeface="Arial" panose="020B0604020202020204" pitchFamily="34" charset="0"/>
                <a:cs typeface="Arial" panose="020B0604020202020204" pitchFamily="34" charset="0"/>
              </a:endParaRPr>
            </a:p>
            <a:p>
              <a:pPr>
                <a:spcBef>
                  <a:spcPct val="0"/>
                </a:spcBef>
                <a:buFontTx/>
                <a:buNone/>
              </a:pPr>
              <a:r>
                <a:rPr lang="pt-BR" altLang="en-US" sz="2400" b="1">
                  <a:solidFill>
                    <a:srgbClr val="FF0000"/>
                  </a:solidFill>
                  <a:cs typeface="Times New Roman" panose="02020603050405020304" pitchFamily="18" charset="0"/>
                </a:rPr>
                <a:t>			</a:t>
              </a:r>
              <a:r>
                <a:rPr lang="pt-BR" altLang="en-US" sz="2400" b="1">
                  <a:cs typeface="Times New Roman" panose="02020603050405020304" pitchFamily="18" charset="0"/>
                </a:rPr>
                <a:t>- agricultura de precisão</a:t>
              </a:r>
              <a:endParaRPr lang="pt-BR" altLang="en-US" sz="2000">
                <a:latin typeface="Arial" panose="020B0604020202020204" pitchFamily="34" charset="0"/>
                <a:cs typeface="Arial" panose="020B0604020202020204" pitchFamily="34" charset="0"/>
              </a:endParaRPr>
            </a:p>
            <a:p>
              <a:pPr>
                <a:spcBef>
                  <a:spcPct val="0"/>
                </a:spcBef>
                <a:buFontTx/>
                <a:buNone/>
              </a:pPr>
              <a:r>
                <a:rPr lang="pt-BR" altLang="en-US" sz="2400" b="1">
                  <a:cs typeface="Times New Roman" panose="02020603050405020304" pitchFamily="18" charset="0"/>
                </a:rPr>
                <a:t>			- determinação real dos danos </a:t>
              </a:r>
              <a:endParaRPr lang="pt-BR" altLang="en-US" sz="2000">
                <a:latin typeface="Arial" panose="020B0604020202020204" pitchFamily="34" charset="0"/>
                <a:cs typeface="Arial" panose="020B0604020202020204" pitchFamily="34" charset="0"/>
              </a:endParaRPr>
            </a:p>
            <a:p>
              <a:pPr>
                <a:spcBef>
                  <a:spcPct val="0"/>
                </a:spcBef>
                <a:buFontTx/>
                <a:buNone/>
              </a:pPr>
              <a:endParaRPr lang="pt-BR" altLang="en-US" sz="2000">
                <a:latin typeface="Arial" panose="020B0604020202020204" pitchFamily="34" charset="0"/>
                <a:cs typeface="Arial" panose="020B0604020202020204" pitchFamily="34" charset="0"/>
              </a:endParaRPr>
            </a:p>
          </p:txBody>
        </p:sp>
        <p:sp>
          <p:nvSpPr>
            <p:cNvPr id="49161" name="AutoShape 38">
              <a:hlinkClick r:id="rId2" action="ppaction://hlinksldjump" highlightClick="1"/>
            </p:cNvPr>
            <p:cNvSpPr>
              <a:spLocks noChangeArrowheads="1"/>
            </p:cNvSpPr>
            <p:nvPr/>
          </p:nvSpPr>
          <p:spPr bwMode="auto">
            <a:xfrm>
              <a:off x="4608" y="3408"/>
              <a:ext cx="768" cy="432"/>
            </a:xfrm>
            <a:prstGeom prst="actionButtonForwardNex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3" name="Group 41"/>
          <p:cNvGrpSpPr>
            <a:grpSpLocks/>
          </p:cNvGrpSpPr>
          <p:nvPr/>
        </p:nvGrpSpPr>
        <p:grpSpPr bwMode="auto">
          <a:xfrm>
            <a:off x="669925" y="1565275"/>
            <a:ext cx="8093075" cy="2647950"/>
            <a:chOff x="422" y="986"/>
            <a:chExt cx="5098" cy="1668"/>
          </a:xfrm>
        </p:grpSpPr>
        <p:sp>
          <p:nvSpPr>
            <p:cNvPr id="49158" name="Text Box 36"/>
            <p:cNvSpPr txBox="1">
              <a:spLocks noChangeArrowheads="1"/>
            </p:cNvSpPr>
            <p:nvPr/>
          </p:nvSpPr>
          <p:spPr bwMode="auto">
            <a:xfrm>
              <a:off x="422" y="986"/>
              <a:ext cx="4254" cy="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400" b="1"/>
                <a:t>Tiririca:</a:t>
              </a:r>
            </a:p>
            <a:p>
              <a:pPr eaLnBrk="1" hangingPunct="1">
                <a:spcBef>
                  <a:spcPct val="0"/>
                </a:spcBef>
                <a:buFontTx/>
                <a:buNone/>
              </a:pPr>
              <a:r>
                <a:rPr lang="pt-BR" altLang="en-US" sz="2400" b="1"/>
                <a:t>	- bulbo basal</a:t>
              </a:r>
            </a:p>
            <a:p>
              <a:pPr eaLnBrk="1" hangingPunct="1">
                <a:spcBef>
                  <a:spcPct val="0"/>
                </a:spcBef>
                <a:buFontTx/>
                <a:buNone/>
              </a:pPr>
              <a:r>
                <a:rPr lang="pt-BR" altLang="en-US" sz="2400" b="1"/>
                <a:t>	- rizoma</a:t>
              </a:r>
            </a:p>
            <a:p>
              <a:pPr eaLnBrk="1" hangingPunct="1">
                <a:spcBef>
                  <a:spcPct val="0"/>
                </a:spcBef>
                <a:buFontTx/>
                <a:buNone/>
              </a:pPr>
              <a:r>
                <a:rPr lang="pt-BR" altLang="en-US" sz="2400" b="1"/>
                <a:t>	- tubérculo</a:t>
              </a:r>
            </a:p>
            <a:p>
              <a:pPr eaLnBrk="1" hangingPunct="1">
                <a:spcBef>
                  <a:spcPct val="0"/>
                </a:spcBef>
                <a:buFontTx/>
                <a:buNone/>
              </a:pPr>
              <a:r>
                <a:rPr lang="pt-BR" altLang="en-US" sz="2400" b="1"/>
                <a:t>	- semente</a:t>
              </a:r>
            </a:p>
            <a:p>
              <a:pPr eaLnBrk="1" hangingPunct="1">
                <a:spcBef>
                  <a:spcPct val="0"/>
                </a:spcBef>
                <a:buFontTx/>
                <a:buChar char="-"/>
              </a:pPr>
              <a:r>
                <a:rPr lang="pt-BR" altLang="en-US" sz="2400" b="1"/>
                <a:t> 20 semanas de crescimento 5700 km de tubérculo</a:t>
              </a:r>
            </a:p>
            <a:p>
              <a:pPr eaLnBrk="1" hangingPunct="1">
                <a:spcBef>
                  <a:spcPct val="0"/>
                </a:spcBef>
                <a:buFontTx/>
                <a:buChar char="-"/>
              </a:pPr>
              <a:r>
                <a:rPr lang="pt-BR" altLang="en-US" sz="2400" b="1"/>
                <a:t>10-15 milhões de tubérculos em um ano agrícola</a:t>
              </a:r>
            </a:p>
          </p:txBody>
        </p:sp>
        <p:sp>
          <p:nvSpPr>
            <p:cNvPr id="49159" name="AutoShape 40">
              <a:hlinkClick r:id="rId3" action="ppaction://hlinksldjump" highlightClick="1"/>
            </p:cNvPr>
            <p:cNvSpPr>
              <a:spLocks noChangeArrowheads="1"/>
            </p:cNvSpPr>
            <p:nvPr/>
          </p:nvSpPr>
          <p:spPr bwMode="auto">
            <a:xfrm>
              <a:off x="4800" y="2160"/>
              <a:ext cx="720" cy="432"/>
            </a:xfrm>
            <a:prstGeom prst="actionButtonForwardNex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5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5"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195388" y="914400"/>
            <a:ext cx="1195387" cy="533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nvGrpSpPr>
          <p:cNvPr id="50179" name="Group 3"/>
          <p:cNvGrpSpPr>
            <a:grpSpLocks/>
          </p:cNvGrpSpPr>
          <p:nvPr/>
        </p:nvGrpSpPr>
        <p:grpSpPr bwMode="auto">
          <a:xfrm>
            <a:off x="0" y="0"/>
            <a:ext cx="9144000" cy="6858000"/>
            <a:chOff x="0" y="0"/>
            <a:chExt cx="5760" cy="4320"/>
          </a:xfrm>
        </p:grpSpPr>
        <p:pic>
          <p:nvPicPr>
            <p:cNvPr id="50180" name="Picture 4" descr="BIO E CICLO IVX"/>
            <p:cNvPicPr>
              <a:picLocks noChangeAspect="1" noChangeArrowheads="1"/>
            </p:cNvPicPr>
            <p:nvPr/>
          </p:nvPicPr>
          <p:blipFill>
            <a:blip r:embed="rId4">
              <a:extLst>
                <a:ext uri="{28A0092B-C50C-407E-A947-70E740481C1C}">
                  <a14:useLocalDpi xmlns:a14="http://schemas.microsoft.com/office/drawing/2010/main" val="0"/>
                </a:ext>
              </a:extLst>
            </a:blip>
            <a:srcRect l="4616" t="7620" r="6154" b="43192"/>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5"/>
            <p:cNvSpPr txBox="1">
              <a:spLocks noChangeArrowheads="1"/>
            </p:cNvSpPr>
            <p:nvPr/>
          </p:nvSpPr>
          <p:spPr bwMode="auto">
            <a:xfrm>
              <a:off x="1395" y="3715"/>
              <a:ext cx="717" cy="1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200" b="1">
                  <a:solidFill>
                    <a:schemeClr val="bg1"/>
                  </a:solidFill>
                  <a:latin typeface="Arial" panose="020B0604020202020204" pitchFamily="34" charset="0"/>
                </a:rPr>
                <a:t>TUBÉRCULO</a:t>
              </a:r>
              <a:endParaRPr lang="en-US" altLang="en-US" sz="1200" b="1">
                <a:solidFill>
                  <a:schemeClr val="bg1"/>
                </a:solidFill>
                <a:latin typeface="Arial" panose="020B0604020202020204" pitchFamily="34" charset="0"/>
              </a:endParaRPr>
            </a:p>
          </p:txBody>
        </p:sp>
        <p:sp>
          <p:nvSpPr>
            <p:cNvPr id="50182" name="Text Box 6"/>
            <p:cNvSpPr txBox="1">
              <a:spLocks noChangeArrowheads="1"/>
            </p:cNvSpPr>
            <p:nvPr/>
          </p:nvSpPr>
          <p:spPr bwMode="auto">
            <a:xfrm>
              <a:off x="2112" y="2465"/>
              <a:ext cx="447" cy="1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200" b="1">
                  <a:solidFill>
                    <a:schemeClr val="bg1"/>
                  </a:solidFill>
                  <a:latin typeface="Arial" panose="020B0604020202020204" pitchFamily="34" charset="0"/>
                </a:rPr>
                <a:t>FOLHA</a:t>
              </a:r>
              <a:endParaRPr lang="en-US" altLang="en-US" sz="1200" b="1">
                <a:solidFill>
                  <a:schemeClr val="bg1"/>
                </a:solidFill>
                <a:latin typeface="Arial" panose="020B0604020202020204" pitchFamily="34" charset="0"/>
              </a:endParaRPr>
            </a:p>
          </p:txBody>
        </p:sp>
        <p:sp>
          <p:nvSpPr>
            <p:cNvPr id="50183" name="Text Box 7"/>
            <p:cNvSpPr txBox="1">
              <a:spLocks noChangeArrowheads="1"/>
            </p:cNvSpPr>
            <p:nvPr/>
          </p:nvSpPr>
          <p:spPr bwMode="auto">
            <a:xfrm>
              <a:off x="3103" y="2319"/>
              <a:ext cx="969" cy="1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200" b="1">
                  <a:solidFill>
                    <a:schemeClr val="bg1"/>
                  </a:solidFill>
                  <a:latin typeface="Arial" panose="020B0604020202020204" pitchFamily="34" charset="0"/>
                </a:rPr>
                <a:t>INFLORESCÊNCIA</a:t>
              </a:r>
              <a:endParaRPr lang="en-US" altLang="en-US" sz="1200" b="1">
                <a:solidFill>
                  <a:schemeClr val="bg1"/>
                </a:solidFill>
                <a:latin typeface="Arial" panose="020B0604020202020204" pitchFamily="34" charset="0"/>
              </a:endParaRPr>
            </a:p>
          </p:txBody>
        </p:sp>
        <p:sp>
          <p:nvSpPr>
            <p:cNvPr id="50184" name="Text Box 8"/>
            <p:cNvSpPr txBox="1">
              <a:spLocks noChangeArrowheads="1"/>
            </p:cNvSpPr>
            <p:nvPr/>
          </p:nvSpPr>
          <p:spPr bwMode="auto">
            <a:xfrm>
              <a:off x="3065" y="3173"/>
              <a:ext cx="677" cy="1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200" b="1">
                  <a:solidFill>
                    <a:schemeClr val="bg1"/>
                  </a:solidFill>
                  <a:latin typeface="Arial" panose="020B0604020202020204" pitchFamily="34" charset="0"/>
                </a:rPr>
                <a:t>FASCÍCULO</a:t>
              </a:r>
              <a:endParaRPr lang="en-US" altLang="en-US" sz="1200" b="1">
                <a:solidFill>
                  <a:schemeClr val="bg1"/>
                </a:solidFill>
                <a:latin typeface="Arial" panose="020B0604020202020204" pitchFamily="34" charset="0"/>
              </a:endParaRPr>
            </a:p>
          </p:txBody>
        </p:sp>
        <p:sp>
          <p:nvSpPr>
            <p:cNvPr id="50185" name="Text Box 9"/>
            <p:cNvSpPr txBox="1">
              <a:spLocks noChangeArrowheads="1"/>
            </p:cNvSpPr>
            <p:nvPr/>
          </p:nvSpPr>
          <p:spPr bwMode="auto">
            <a:xfrm>
              <a:off x="1874" y="3417"/>
              <a:ext cx="814" cy="1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200" b="1">
                  <a:solidFill>
                    <a:schemeClr val="bg1"/>
                  </a:solidFill>
                  <a:latin typeface="Arial" panose="020B0604020202020204" pitchFamily="34" charset="0"/>
                </a:rPr>
                <a:t>BULBO BASAL</a:t>
              </a:r>
              <a:endParaRPr lang="en-US" altLang="en-US" sz="1200" b="1">
                <a:solidFill>
                  <a:schemeClr val="bg1"/>
                </a:solidFill>
                <a:latin typeface="Arial" panose="020B0604020202020204" pitchFamily="34" charset="0"/>
              </a:endParaRPr>
            </a:p>
          </p:txBody>
        </p:sp>
        <p:sp>
          <p:nvSpPr>
            <p:cNvPr id="50186" name="Text Box 10"/>
            <p:cNvSpPr txBox="1">
              <a:spLocks noChangeArrowheads="1"/>
            </p:cNvSpPr>
            <p:nvPr/>
          </p:nvSpPr>
          <p:spPr bwMode="auto">
            <a:xfrm>
              <a:off x="3761" y="4089"/>
              <a:ext cx="609" cy="1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200" b="1">
                  <a:solidFill>
                    <a:schemeClr val="bg1"/>
                  </a:solidFill>
                  <a:latin typeface="Arial" panose="020B0604020202020204" pitchFamily="34" charset="0"/>
                </a:rPr>
                <a:t>RIZ. NOVO</a:t>
              </a:r>
              <a:endParaRPr lang="en-US" altLang="en-US" sz="1200" b="1">
                <a:solidFill>
                  <a:schemeClr val="bg1"/>
                </a:solidFill>
                <a:latin typeface="Arial" panose="020B0604020202020204" pitchFamily="34" charset="0"/>
              </a:endParaRPr>
            </a:p>
          </p:txBody>
        </p:sp>
        <p:sp>
          <p:nvSpPr>
            <p:cNvPr id="50187" name="Text Box 11"/>
            <p:cNvSpPr txBox="1">
              <a:spLocks noChangeArrowheads="1"/>
            </p:cNvSpPr>
            <p:nvPr/>
          </p:nvSpPr>
          <p:spPr bwMode="auto">
            <a:xfrm>
              <a:off x="2367" y="3984"/>
              <a:ext cx="953" cy="1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200" b="1">
                  <a:solidFill>
                    <a:schemeClr val="bg1"/>
                  </a:solidFill>
                  <a:latin typeface="Arial" panose="020B0604020202020204" pitchFamily="34" charset="0"/>
                </a:rPr>
                <a:t>RIZOMA MADURO</a:t>
              </a:r>
              <a:endParaRPr lang="en-US" altLang="en-US" sz="1200" b="1">
                <a:solidFill>
                  <a:schemeClr val="bg1"/>
                </a:solidFill>
                <a:latin typeface="Arial" panose="020B0604020202020204" pitchFamily="34" charset="0"/>
              </a:endParaRPr>
            </a:p>
          </p:txBody>
        </p:sp>
      </p:grpSp>
    </p:spTree>
  </p:cSld>
  <p:clrMapOvr>
    <a:overrideClrMapping bg1="dk2" tx1="lt1" bg2="dk1" tx2="lt2" accent1="accent1" accent2="accent2" accent3="accent3" accent4="accent4" accent5="accent5" accent6="accent6" hlink="hlink" folHlink="folHlink"/>
  </p:clrMapOvr>
  <p:transition spd="med">
    <p:pull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276600" y="6248400"/>
            <a:ext cx="571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1800" b="1">
                <a:solidFill>
                  <a:srgbClr val="0000FF"/>
                </a:solidFill>
                <a:latin typeface="Arial" panose="020B0604020202020204" pitchFamily="34" charset="0"/>
                <a:cs typeface="Times New Roman" panose="02020603050405020304" pitchFamily="18" charset="0"/>
              </a:rPr>
              <a:t>Pavlychenko (1937) - Ecology, v. 18, p. 62-79. 1937</a:t>
            </a:r>
            <a:r>
              <a:rPr lang="pt-BR" altLang="en-US" sz="1800" b="1">
                <a:solidFill>
                  <a:srgbClr val="0000FF"/>
                </a:solidFill>
                <a:latin typeface="Arial" panose="020B0604020202020204" pitchFamily="34" charset="0"/>
              </a:rPr>
              <a:t> </a:t>
            </a:r>
          </a:p>
        </p:txBody>
      </p:sp>
      <p:sp>
        <p:nvSpPr>
          <p:cNvPr id="9219" name="AutoShape 3">
            <a:hlinkClick r:id="rId3" action="ppaction://hlinksldjump" highlightClick="1"/>
          </p:cNvPr>
          <p:cNvSpPr>
            <a:spLocks noChangeArrowheads="1"/>
          </p:cNvSpPr>
          <p:nvPr/>
        </p:nvSpPr>
        <p:spPr bwMode="auto">
          <a:xfrm>
            <a:off x="7620000" y="5257800"/>
            <a:ext cx="990600" cy="762000"/>
          </a:xfrm>
          <a:prstGeom prst="actionButtonBackPrevious">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220" name="Text Box 4"/>
          <p:cNvSpPr txBox="1">
            <a:spLocks noChangeArrowheads="1"/>
          </p:cNvSpPr>
          <p:nvPr/>
        </p:nvSpPr>
        <p:spPr bwMode="auto">
          <a:xfrm>
            <a:off x="2209800" y="1066800"/>
            <a:ext cx="10318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800" b="1">
                <a:solidFill>
                  <a:srgbClr val="0000FF"/>
                </a:solidFill>
              </a:rPr>
              <a:t>Trigo</a:t>
            </a:r>
          </a:p>
        </p:txBody>
      </p:sp>
      <p:sp>
        <p:nvSpPr>
          <p:cNvPr id="9221" name="Text Box 5"/>
          <p:cNvSpPr txBox="1">
            <a:spLocks noChangeArrowheads="1"/>
          </p:cNvSpPr>
          <p:nvPr/>
        </p:nvSpPr>
        <p:spPr bwMode="auto">
          <a:xfrm>
            <a:off x="6019800" y="1066800"/>
            <a:ext cx="2060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800" b="1">
                <a:solidFill>
                  <a:srgbClr val="0000FF"/>
                </a:solidFill>
              </a:rPr>
              <a:t>Aveia-brava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418DE1"/>
            </a:gs>
            <a:gs pos="100000">
              <a:srgbClr val="E8C894"/>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68313" y="115888"/>
            <a:ext cx="3959225" cy="1262062"/>
            <a:chOff x="295" y="73"/>
            <a:chExt cx="2494" cy="795"/>
          </a:xfrm>
        </p:grpSpPr>
        <p:sp>
          <p:nvSpPr>
            <p:cNvPr id="52229" name="Text Box 3"/>
            <p:cNvSpPr txBox="1">
              <a:spLocks noChangeArrowheads="1"/>
            </p:cNvSpPr>
            <p:nvPr/>
          </p:nvSpPr>
          <p:spPr bwMode="auto">
            <a:xfrm>
              <a:off x="295" y="73"/>
              <a:ext cx="1905"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6600" b="1">
                  <a:solidFill>
                    <a:srgbClr val="000099"/>
                  </a:solidFill>
                  <a:latin typeface="Arial" panose="020B0604020202020204" pitchFamily="34" charset="0"/>
                </a:rPr>
                <a:t>Tiririca</a:t>
              </a:r>
            </a:p>
          </p:txBody>
        </p:sp>
        <p:sp>
          <p:nvSpPr>
            <p:cNvPr id="52230" name="Text Box 4"/>
            <p:cNvSpPr txBox="1">
              <a:spLocks noChangeArrowheads="1"/>
            </p:cNvSpPr>
            <p:nvPr/>
          </p:nvSpPr>
          <p:spPr bwMode="auto">
            <a:xfrm>
              <a:off x="1065" y="618"/>
              <a:ext cx="17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000" i="1">
                  <a:latin typeface="Arial" panose="020B0604020202020204" pitchFamily="34" charset="0"/>
                </a:rPr>
                <a:t>Cyperus rotundus</a:t>
              </a:r>
              <a:r>
                <a:rPr lang="pt-BR" altLang="en-US" sz="2000">
                  <a:latin typeface="Arial" panose="020B0604020202020204" pitchFamily="34" charset="0"/>
                </a:rPr>
                <a:t> L.</a:t>
              </a:r>
              <a:endParaRPr lang="pt-BR" altLang="en-US" sz="2000" i="1">
                <a:latin typeface="Arial" panose="020B0604020202020204" pitchFamily="34" charset="0"/>
              </a:endParaRPr>
            </a:p>
          </p:txBody>
        </p:sp>
      </p:grpSp>
      <p:sp>
        <p:nvSpPr>
          <p:cNvPr id="73733" name="Text Box 5"/>
          <p:cNvSpPr txBox="1">
            <a:spLocks noChangeArrowheads="1"/>
          </p:cNvSpPr>
          <p:nvPr/>
        </p:nvSpPr>
        <p:spPr bwMode="auto">
          <a:xfrm>
            <a:off x="971550" y="2641600"/>
            <a:ext cx="4105275" cy="427038"/>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200">
                <a:solidFill>
                  <a:schemeClr val="bg1"/>
                </a:solidFill>
                <a:latin typeface="Arial" panose="020B0604020202020204" pitchFamily="34" charset="0"/>
              </a:rPr>
              <a:t>1 - </a:t>
            </a:r>
            <a:r>
              <a:rPr lang="pt-BR" altLang="en-US" sz="2200" b="1">
                <a:solidFill>
                  <a:schemeClr val="bg1"/>
                </a:solidFill>
                <a:latin typeface="Arial" panose="020B0604020202020204" pitchFamily="34" charset="0"/>
              </a:rPr>
              <a:t>Nativa da Índia</a:t>
            </a:r>
            <a:endParaRPr lang="pt-BR" altLang="en-US" sz="2200">
              <a:latin typeface="Arial" panose="020B0604020202020204" pitchFamily="34" charset="0"/>
            </a:endParaRPr>
          </a:p>
        </p:txBody>
      </p:sp>
      <p:sp>
        <p:nvSpPr>
          <p:cNvPr id="73734" name="Text Box 6"/>
          <p:cNvSpPr txBox="1">
            <a:spLocks noChangeArrowheads="1"/>
          </p:cNvSpPr>
          <p:nvPr/>
        </p:nvSpPr>
        <p:spPr bwMode="auto">
          <a:xfrm>
            <a:off x="971550" y="3987800"/>
            <a:ext cx="6767513" cy="1096963"/>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200">
                <a:solidFill>
                  <a:schemeClr val="bg1"/>
                </a:solidFill>
                <a:latin typeface="Arial" panose="020B0604020202020204" pitchFamily="34" charset="0"/>
              </a:rPr>
              <a:t>2 - </a:t>
            </a:r>
            <a:r>
              <a:rPr lang="pt-BR" altLang="en-US" sz="2200" b="1">
                <a:solidFill>
                  <a:schemeClr val="bg1"/>
                </a:solidFill>
                <a:latin typeface="Arial" panose="020B0604020202020204" pitchFamily="34" charset="0"/>
              </a:rPr>
              <a:t>Grande Distribuição:</a:t>
            </a:r>
            <a:endParaRPr lang="pt-BR" altLang="en-US" sz="2200">
              <a:solidFill>
                <a:schemeClr val="bg1"/>
              </a:solidFill>
              <a:latin typeface="Arial" panose="020B0604020202020204" pitchFamily="34" charset="0"/>
            </a:endParaRPr>
          </a:p>
          <a:p>
            <a:pPr eaLnBrk="1" hangingPunct="1">
              <a:spcBef>
                <a:spcPct val="0"/>
              </a:spcBef>
              <a:buFontTx/>
              <a:buNone/>
            </a:pPr>
            <a:r>
              <a:rPr lang="pt-BR" altLang="en-US" sz="2200">
                <a:latin typeface="Arial" panose="020B0604020202020204" pitchFamily="34" charset="0"/>
              </a:rPr>
              <a:t>      </a:t>
            </a:r>
            <a:r>
              <a:rPr lang="pt-BR" altLang="en-US" sz="2200">
                <a:solidFill>
                  <a:schemeClr val="bg1"/>
                </a:solidFill>
                <a:latin typeface="Arial" panose="020B0604020202020204" pitchFamily="34" charset="0"/>
              </a:rPr>
              <a:t>■</a:t>
            </a:r>
            <a:r>
              <a:rPr lang="pt-BR" altLang="en-US" sz="2200">
                <a:latin typeface="Arial" panose="020B0604020202020204" pitchFamily="34" charset="0"/>
              </a:rPr>
              <a:t> </a:t>
            </a:r>
            <a:r>
              <a:rPr lang="pt-BR" altLang="en-US" sz="2200">
                <a:solidFill>
                  <a:schemeClr val="bg1"/>
                </a:solidFill>
                <a:latin typeface="Arial" panose="020B0604020202020204" pitchFamily="34" charset="0"/>
              </a:rPr>
              <a:t>30 a 35° de latitude Norte e Sul</a:t>
            </a:r>
          </a:p>
          <a:p>
            <a:pPr eaLnBrk="1" hangingPunct="1">
              <a:spcBef>
                <a:spcPct val="0"/>
              </a:spcBef>
              <a:buFontTx/>
              <a:buNone/>
            </a:pPr>
            <a:r>
              <a:rPr lang="pt-BR" altLang="en-US" sz="2200">
                <a:solidFill>
                  <a:schemeClr val="bg1"/>
                </a:solidFill>
                <a:latin typeface="Arial" panose="020B0604020202020204" pitchFamily="34" charset="0"/>
              </a:rPr>
              <a:t>      ■ </a:t>
            </a:r>
            <a:r>
              <a:rPr lang="pt-BR" altLang="en-US" sz="2200">
                <a:latin typeface="Arial" panose="020B0604020202020204" pitchFamily="34" charset="0"/>
              </a:rPr>
              <a:t> </a:t>
            </a:r>
            <a:r>
              <a:rPr lang="pt-BR" altLang="en-US" sz="2200">
                <a:solidFill>
                  <a:schemeClr val="bg1"/>
                </a:solidFill>
                <a:latin typeface="Arial" panose="020B0604020202020204" pitchFamily="34" charset="0"/>
              </a:rPr>
              <a:t>52 culturas em 92 países (HOLM et al., 1977)</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73733"/>
                                        </p:tgtEl>
                                        <p:attrNameLst>
                                          <p:attrName>style.visibility</p:attrName>
                                        </p:attrNameLst>
                                      </p:cBhvr>
                                      <p:to>
                                        <p:strVal val="visible"/>
                                      </p:to>
                                    </p:set>
                                    <p:animEffect transition="in" filter="wipe(down)">
                                      <p:cBhvr>
                                        <p:cTn id="10" dur="500"/>
                                        <p:tgtEl>
                                          <p:spTgt spid="73733"/>
                                        </p:tgtEl>
                                      </p:cBhvr>
                                    </p:animEffect>
                                  </p:childTnLst>
                                </p:cTn>
                              </p:par>
                            </p:childTnLst>
                          </p:cTn>
                        </p:par>
                        <p:par>
                          <p:cTn id="11" fill="hold" nodeType="afterGroup">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73734"/>
                                        </p:tgtEl>
                                        <p:attrNameLst>
                                          <p:attrName>style.visibility</p:attrName>
                                        </p:attrNameLst>
                                      </p:cBhvr>
                                      <p:to>
                                        <p:strVal val="visible"/>
                                      </p:to>
                                    </p:set>
                                    <p:animEffect transition="in" filter="wipe(down)">
                                      <p:cBhvr>
                                        <p:cTn id="14" dur="500"/>
                                        <p:tgtEl>
                                          <p:spTgt spid="73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animBg="1" autoUpdateAnimBg="0"/>
      <p:bldP spid="73734"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418DE1"/>
            </a:gs>
            <a:gs pos="100000">
              <a:srgbClr val="E8C894"/>
            </a:gs>
          </a:gsLst>
          <a:lin ang="2700000" scaled="1"/>
        </a:gradFill>
        <a:effectLst/>
      </p:bgPr>
    </p:bg>
    <p:spTree>
      <p:nvGrpSpPr>
        <p:cNvPr id="1" name=""/>
        <p:cNvGrpSpPr/>
        <p:nvPr/>
      </p:nvGrpSpPr>
      <p:grpSpPr>
        <a:xfrm>
          <a:off x="0" y="0"/>
          <a:ext cx="0" cy="0"/>
          <a:chOff x="0" y="0"/>
          <a:chExt cx="0" cy="0"/>
        </a:xfrm>
      </p:grpSpPr>
      <p:pic>
        <p:nvPicPr>
          <p:cNvPr id="54274" name="Picture 2" descr="Fot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8642350" cy="53292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3"/>
          <p:cNvGrpSpPr>
            <a:grpSpLocks/>
          </p:cNvGrpSpPr>
          <p:nvPr/>
        </p:nvGrpSpPr>
        <p:grpSpPr bwMode="auto">
          <a:xfrm>
            <a:off x="7091363" y="6165850"/>
            <a:ext cx="2736850" cy="630238"/>
            <a:chOff x="3878" y="3770"/>
            <a:chExt cx="1724" cy="397"/>
          </a:xfrm>
        </p:grpSpPr>
        <p:sp>
          <p:nvSpPr>
            <p:cNvPr id="54277" name="Text Box 4"/>
            <p:cNvSpPr txBox="1">
              <a:spLocks noChangeArrowheads="1"/>
            </p:cNvSpPr>
            <p:nvPr/>
          </p:nvSpPr>
          <p:spPr bwMode="auto">
            <a:xfrm>
              <a:off x="4468" y="3770"/>
              <a:ext cx="6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000" b="1">
                  <a:solidFill>
                    <a:srgbClr val="000099"/>
                  </a:solidFill>
                  <a:latin typeface="Arial" panose="020B0604020202020204" pitchFamily="34" charset="0"/>
                </a:rPr>
                <a:t>Tiririca</a:t>
              </a:r>
            </a:p>
          </p:txBody>
        </p:sp>
        <p:sp>
          <p:nvSpPr>
            <p:cNvPr id="54278" name="Text Box 5"/>
            <p:cNvSpPr txBox="1">
              <a:spLocks noChangeArrowheads="1"/>
            </p:cNvSpPr>
            <p:nvPr/>
          </p:nvSpPr>
          <p:spPr bwMode="auto">
            <a:xfrm>
              <a:off x="3878" y="3975"/>
              <a:ext cx="17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1400" i="1">
                  <a:latin typeface="Arial" panose="020B0604020202020204" pitchFamily="34" charset="0"/>
                </a:rPr>
                <a:t>Cyperus rotundus</a:t>
              </a:r>
              <a:r>
                <a:rPr lang="pt-BR" altLang="en-US" sz="1400">
                  <a:latin typeface="Arial" panose="020B0604020202020204" pitchFamily="34" charset="0"/>
                </a:rPr>
                <a:t> L.</a:t>
              </a:r>
              <a:endParaRPr lang="pt-BR" altLang="en-US" sz="1400" i="1">
                <a:latin typeface="Arial" panose="020B0604020202020204" pitchFamily="34" charset="0"/>
              </a:endParaRPr>
            </a:p>
          </p:txBody>
        </p:sp>
      </p:grpSp>
      <p:sp>
        <p:nvSpPr>
          <p:cNvPr id="54276" name="Text Box 6"/>
          <p:cNvSpPr txBox="1">
            <a:spLocks noChangeArrowheads="1"/>
          </p:cNvSpPr>
          <p:nvPr/>
        </p:nvSpPr>
        <p:spPr bwMode="auto">
          <a:xfrm>
            <a:off x="285750" y="260350"/>
            <a:ext cx="8607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pt-BR" altLang="en-US" sz="2000">
                <a:latin typeface="Arial" panose="020B0604020202020204" pitchFamily="34" charset="0"/>
              </a:rPr>
              <a:t>Distribuição da Tiririca nos Hemisférios Norte e Sul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418DE1"/>
            </a:gs>
            <a:gs pos="100000">
              <a:srgbClr val="E8C894"/>
            </a:gs>
          </a:gsLst>
          <a:lin ang="2700000" scaled="1"/>
        </a:gradFill>
        <a:effectLst/>
      </p:bgPr>
    </p:bg>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468313" y="2716213"/>
            <a:ext cx="8351837" cy="193675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200">
                <a:solidFill>
                  <a:schemeClr val="bg1"/>
                </a:solidFill>
                <a:latin typeface="Arial" panose="020B0604020202020204" pitchFamily="34" charset="0"/>
              </a:rPr>
              <a:t>3 - </a:t>
            </a:r>
            <a:r>
              <a:rPr lang="pt-BR" altLang="en-US" sz="2200" b="1">
                <a:solidFill>
                  <a:schemeClr val="bg1"/>
                </a:solidFill>
                <a:latin typeface="Arial" panose="020B0604020202020204" pitchFamily="34" charset="0"/>
              </a:rPr>
              <a:t>Reprodução Vegetativa:</a:t>
            </a:r>
            <a:r>
              <a:rPr lang="pt-BR" altLang="en-US" sz="2200">
                <a:solidFill>
                  <a:schemeClr val="bg1"/>
                </a:solidFill>
                <a:latin typeface="Arial" panose="020B0604020202020204" pitchFamily="34" charset="0"/>
              </a:rPr>
              <a:t> </a:t>
            </a:r>
            <a:r>
              <a:rPr lang="pt-BR" altLang="en-US" sz="2200">
                <a:solidFill>
                  <a:srgbClr val="FFFF66"/>
                </a:solidFill>
                <a:latin typeface="Arial" panose="020B0604020202020204" pitchFamily="34" charset="0"/>
              </a:rPr>
              <a:t>bulbos basais, rizomas e tubérculos</a:t>
            </a:r>
          </a:p>
          <a:p>
            <a:pPr eaLnBrk="1" hangingPunct="1">
              <a:spcBef>
                <a:spcPct val="50000"/>
              </a:spcBef>
              <a:buFontTx/>
              <a:buNone/>
            </a:pPr>
            <a:r>
              <a:rPr lang="pt-BR" altLang="en-US" sz="2200">
                <a:solidFill>
                  <a:schemeClr val="bg1"/>
                </a:solidFill>
                <a:latin typeface="Arial" panose="020B0604020202020204" pitchFamily="34" charset="0"/>
                <a:cs typeface="Arial" panose="020B0604020202020204" pitchFamily="34" charset="0"/>
              </a:rPr>
              <a:t>      ■ comunidade implantada = 2 a 3 mihões tub./semana/ha;</a:t>
            </a:r>
          </a:p>
          <a:p>
            <a:pPr eaLnBrk="1" hangingPunct="1">
              <a:spcBef>
                <a:spcPct val="50000"/>
              </a:spcBef>
              <a:buFontTx/>
              <a:buNone/>
            </a:pPr>
            <a:r>
              <a:rPr lang="pt-BR" altLang="en-US" sz="2200">
                <a:solidFill>
                  <a:schemeClr val="bg1"/>
                </a:solidFill>
                <a:latin typeface="Arial" panose="020B0604020202020204" pitchFamily="34" charset="0"/>
              </a:rPr>
              <a:t>      ■ condições favoráveis = 30 a 40 milhões tub./ha/ciclo;</a:t>
            </a:r>
          </a:p>
          <a:p>
            <a:pPr eaLnBrk="1" hangingPunct="1">
              <a:spcBef>
                <a:spcPct val="50000"/>
              </a:spcBef>
              <a:buFontTx/>
              <a:buNone/>
            </a:pPr>
            <a:r>
              <a:rPr lang="pt-BR" altLang="en-US" sz="2200">
                <a:solidFill>
                  <a:schemeClr val="bg1"/>
                </a:solidFill>
                <a:latin typeface="Arial" panose="020B0604020202020204" pitchFamily="34" charset="0"/>
              </a:rPr>
              <a:t>      ■ sementes = 1 a 100 milhões/ha  (pouco ou nada viáveis).</a:t>
            </a:r>
            <a:r>
              <a:rPr lang="pt-BR" altLang="en-US" sz="1800">
                <a:solidFill>
                  <a:schemeClr val="bg1"/>
                </a:solidFill>
                <a:latin typeface="Arial" panose="020B0604020202020204" pitchFamily="34" charset="0"/>
              </a:rPr>
              <a:t>  </a:t>
            </a:r>
          </a:p>
        </p:txBody>
      </p:sp>
      <p:grpSp>
        <p:nvGrpSpPr>
          <p:cNvPr id="2" name="Group 3"/>
          <p:cNvGrpSpPr>
            <a:grpSpLocks/>
          </p:cNvGrpSpPr>
          <p:nvPr/>
        </p:nvGrpSpPr>
        <p:grpSpPr bwMode="auto">
          <a:xfrm>
            <a:off x="119063" y="115888"/>
            <a:ext cx="4502150" cy="1262062"/>
            <a:chOff x="295" y="73"/>
            <a:chExt cx="2494" cy="795"/>
          </a:xfrm>
        </p:grpSpPr>
        <p:sp>
          <p:nvSpPr>
            <p:cNvPr id="56324" name="Text Box 4"/>
            <p:cNvSpPr txBox="1">
              <a:spLocks noChangeArrowheads="1"/>
            </p:cNvSpPr>
            <p:nvPr/>
          </p:nvSpPr>
          <p:spPr bwMode="auto">
            <a:xfrm>
              <a:off x="295" y="73"/>
              <a:ext cx="1905"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6600" b="1">
                  <a:solidFill>
                    <a:srgbClr val="000099"/>
                  </a:solidFill>
                  <a:latin typeface="Arial" panose="020B0604020202020204" pitchFamily="34" charset="0"/>
                </a:rPr>
                <a:t>Tiririca</a:t>
              </a:r>
            </a:p>
          </p:txBody>
        </p:sp>
        <p:sp>
          <p:nvSpPr>
            <p:cNvPr id="56325" name="Text Box 5"/>
            <p:cNvSpPr txBox="1">
              <a:spLocks noChangeArrowheads="1"/>
            </p:cNvSpPr>
            <p:nvPr/>
          </p:nvSpPr>
          <p:spPr bwMode="auto">
            <a:xfrm>
              <a:off x="1065" y="618"/>
              <a:ext cx="17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000" i="1">
                  <a:latin typeface="Arial" panose="020B0604020202020204" pitchFamily="34" charset="0"/>
                </a:rPr>
                <a:t>Cyperus rotundus</a:t>
              </a:r>
              <a:r>
                <a:rPr lang="pt-BR" altLang="en-US" sz="2000">
                  <a:latin typeface="Arial" panose="020B0604020202020204" pitchFamily="34" charset="0"/>
                </a:rPr>
                <a:t> L.</a:t>
              </a:r>
              <a:endParaRPr lang="pt-BR" altLang="en-US" sz="2000" i="1">
                <a:latin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77826"/>
                                        </p:tgtEl>
                                        <p:attrNameLst>
                                          <p:attrName>style.visibility</p:attrName>
                                        </p:attrNameLst>
                                      </p:cBhvr>
                                      <p:to>
                                        <p:strVal val="visible"/>
                                      </p:to>
                                    </p:set>
                                    <p:animEffect transition="in" filter="wipe(down)">
                                      <p:cBhvr>
                                        <p:cTn id="10" dur="5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418DE1"/>
            </a:gs>
            <a:gs pos="100000">
              <a:srgbClr val="E8C894"/>
            </a:gs>
          </a:gsLst>
          <a:lin ang="2700000" scaled="1"/>
        </a:gradFill>
        <a:effectLst/>
      </p:bgPr>
    </p:bg>
    <p:spTree>
      <p:nvGrpSpPr>
        <p:cNvPr id="1" name=""/>
        <p:cNvGrpSpPr/>
        <p:nvPr/>
      </p:nvGrpSpPr>
      <p:grpSpPr>
        <a:xfrm>
          <a:off x="0" y="0"/>
          <a:ext cx="0" cy="0"/>
          <a:chOff x="0" y="0"/>
          <a:chExt cx="0" cy="0"/>
        </a:xfrm>
      </p:grpSpPr>
      <p:pic>
        <p:nvPicPr>
          <p:cNvPr id="58370" name="Picture 2" descr="Fot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49275"/>
            <a:ext cx="8642350" cy="50403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3"/>
          <p:cNvGrpSpPr>
            <a:grpSpLocks/>
          </p:cNvGrpSpPr>
          <p:nvPr/>
        </p:nvGrpSpPr>
        <p:grpSpPr bwMode="auto">
          <a:xfrm>
            <a:off x="7091363" y="6165850"/>
            <a:ext cx="2736850" cy="630238"/>
            <a:chOff x="3878" y="3770"/>
            <a:chExt cx="1724" cy="397"/>
          </a:xfrm>
        </p:grpSpPr>
        <p:sp>
          <p:nvSpPr>
            <p:cNvPr id="58383" name="Text Box 4"/>
            <p:cNvSpPr txBox="1">
              <a:spLocks noChangeArrowheads="1"/>
            </p:cNvSpPr>
            <p:nvPr/>
          </p:nvSpPr>
          <p:spPr bwMode="auto">
            <a:xfrm>
              <a:off x="4468" y="3770"/>
              <a:ext cx="6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000" b="1">
                  <a:solidFill>
                    <a:srgbClr val="000099"/>
                  </a:solidFill>
                  <a:latin typeface="Arial" panose="020B0604020202020204" pitchFamily="34" charset="0"/>
                </a:rPr>
                <a:t>Tiririca</a:t>
              </a:r>
            </a:p>
          </p:txBody>
        </p:sp>
        <p:sp>
          <p:nvSpPr>
            <p:cNvPr id="58384" name="Text Box 5"/>
            <p:cNvSpPr txBox="1">
              <a:spLocks noChangeArrowheads="1"/>
            </p:cNvSpPr>
            <p:nvPr/>
          </p:nvSpPr>
          <p:spPr bwMode="auto">
            <a:xfrm>
              <a:off x="3878" y="3975"/>
              <a:ext cx="17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1400" i="1">
                  <a:latin typeface="Arial" panose="020B0604020202020204" pitchFamily="34" charset="0"/>
                </a:rPr>
                <a:t>Cyperus rotundus</a:t>
              </a:r>
              <a:r>
                <a:rPr lang="pt-BR" altLang="en-US" sz="1400">
                  <a:latin typeface="Arial" panose="020B0604020202020204" pitchFamily="34" charset="0"/>
                </a:rPr>
                <a:t> L.</a:t>
              </a:r>
              <a:endParaRPr lang="pt-BR" altLang="en-US" sz="1400" i="1">
                <a:latin typeface="Arial" panose="020B0604020202020204" pitchFamily="34" charset="0"/>
              </a:endParaRPr>
            </a:p>
          </p:txBody>
        </p:sp>
      </p:grpSp>
      <p:sp>
        <p:nvSpPr>
          <p:cNvPr id="58372" name="Text Box 6"/>
          <p:cNvSpPr txBox="1">
            <a:spLocks noChangeArrowheads="1"/>
          </p:cNvSpPr>
          <p:nvPr/>
        </p:nvSpPr>
        <p:spPr bwMode="auto">
          <a:xfrm>
            <a:off x="539750" y="4868863"/>
            <a:ext cx="7704138"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pt-BR" altLang="en-US" sz="1800">
                <a:latin typeface="Arial" panose="020B0604020202020204" pitchFamily="34" charset="0"/>
              </a:rPr>
              <a:t>Cadeia de plantas de tiririca 60 dias após o plantio de um tubérculo isolado</a:t>
            </a:r>
          </a:p>
        </p:txBody>
      </p:sp>
      <p:sp>
        <p:nvSpPr>
          <p:cNvPr id="58373" name="Text Box 7"/>
          <p:cNvSpPr txBox="1">
            <a:spLocks noChangeArrowheads="1"/>
          </p:cNvSpPr>
          <p:nvPr/>
        </p:nvSpPr>
        <p:spPr bwMode="auto">
          <a:xfrm>
            <a:off x="900113" y="2997200"/>
            <a:ext cx="287337"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1800">
                <a:latin typeface="Arial" panose="020B0604020202020204" pitchFamily="34" charset="0"/>
              </a:rPr>
              <a:t>1</a:t>
            </a:r>
          </a:p>
        </p:txBody>
      </p:sp>
      <p:sp>
        <p:nvSpPr>
          <p:cNvPr id="58374" name="Text Box 8"/>
          <p:cNvSpPr txBox="1">
            <a:spLocks noChangeArrowheads="1"/>
          </p:cNvSpPr>
          <p:nvPr/>
        </p:nvSpPr>
        <p:spPr bwMode="auto">
          <a:xfrm>
            <a:off x="1981200" y="2924175"/>
            <a:ext cx="287338"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1800">
                <a:latin typeface="Arial" panose="020B0604020202020204" pitchFamily="34" charset="0"/>
              </a:rPr>
              <a:t>2</a:t>
            </a:r>
          </a:p>
        </p:txBody>
      </p:sp>
      <p:sp>
        <p:nvSpPr>
          <p:cNvPr id="58375" name="Text Box 9"/>
          <p:cNvSpPr txBox="1">
            <a:spLocks noChangeArrowheads="1"/>
          </p:cNvSpPr>
          <p:nvPr/>
        </p:nvSpPr>
        <p:spPr bwMode="auto">
          <a:xfrm>
            <a:off x="7380288" y="2347913"/>
            <a:ext cx="576262"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1800">
                <a:latin typeface="Arial" panose="020B0604020202020204" pitchFamily="34" charset="0"/>
              </a:rPr>
              <a:t>10</a:t>
            </a:r>
          </a:p>
        </p:txBody>
      </p:sp>
      <p:sp>
        <p:nvSpPr>
          <p:cNvPr id="58376" name="Text Box 10"/>
          <p:cNvSpPr txBox="1">
            <a:spLocks noChangeArrowheads="1"/>
          </p:cNvSpPr>
          <p:nvPr/>
        </p:nvSpPr>
        <p:spPr bwMode="auto">
          <a:xfrm>
            <a:off x="1690688" y="3789363"/>
            <a:ext cx="360362"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1800">
                <a:latin typeface="Arial" panose="020B0604020202020204" pitchFamily="34" charset="0"/>
              </a:rPr>
              <a:t>3</a:t>
            </a:r>
          </a:p>
        </p:txBody>
      </p:sp>
      <p:sp>
        <p:nvSpPr>
          <p:cNvPr id="58377" name="Text Box 11"/>
          <p:cNvSpPr txBox="1">
            <a:spLocks noChangeArrowheads="1"/>
          </p:cNvSpPr>
          <p:nvPr/>
        </p:nvSpPr>
        <p:spPr bwMode="auto">
          <a:xfrm>
            <a:off x="3563938" y="3176588"/>
            <a:ext cx="287337"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1800">
                <a:latin typeface="Arial" panose="020B0604020202020204" pitchFamily="34" charset="0"/>
              </a:rPr>
              <a:t>5</a:t>
            </a:r>
          </a:p>
        </p:txBody>
      </p:sp>
      <p:sp>
        <p:nvSpPr>
          <p:cNvPr id="58378" name="Text Box 12"/>
          <p:cNvSpPr txBox="1">
            <a:spLocks noChangeArrowheads="1"/>
          </p:cNvSpPr>
          <p:nvPr/>
        </p:nvSpPr>
        <p:spPr bwMode="auto">
          <a:xfrm>
            <a:off x="2339975" y="3357563"/>
            <a:ext cx="287338"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1800">
                <a:latin typeface="Arial" panose="020B0604020202020204" pitchFamily="34" charset="0"/>
              </a:rPr>
              <a:t>4</a:t>
            </a:r>
          </a:p>
        </p:txBody>
      </p:sp>
      <p:sp>
        <p:nvSpPr>
          <p:cNvPr id="58379" name="Text Box 13"/>
          <p:cNvSpPr txBox="1">
            <a:spLocks noChangeArrowheads="1"/>
          </p:cNvSpPr>
          <p:nvPr/>
        </p:nvSpPr>
        <p:spPr bwMode="auto">
          <a:xfrm>
            <a:off x="4284663" y="3176588"/>
            <a:ext cx="287337"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1800">
                <a:latin typeface="Arial" panose="020B0604020202020204" pitchFamily="34" charset="0"/>
              </a:rPr>
              <a:t>6</a:t>
            </a:r>
          </a:p>
        </p:txBody>
      </p:sp>
      <p:sp>
        <p:nvSpPr>
          <p:cNvPr id="58380" name="Text Box 14"/>
          <p:cNvSpPr txBox="1">
            <a:spLocks noChangeArrowheads="1"/>
          </p:cNvSpPr>
          <p:nvPr/>
        </p:nvSpPr>
        <p:spPr bwMode="auto">
          <a:xfrm>
            <a:off x="6518275" y="3573463"/>
            <a:ext cx="358775"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1800">
                <a:latin typeface="Arial" panose="020B0604020202020204" pitchFamily="34" charset="0"/>
              </a:rPr>
              <a:t>9</a:t>
            </a:r>
          </a:p>
        </p:txBody>
      </p:sp>
      <p:sp>
        <p:nvSpPr>
          <p:cNvPr id="58381" name="Text Box 15"/>
          <p:cNvSpPr txBox="1">
            <a:spLocks noChangeArrowheads="1"/>
          </p:cNvSpPr>
          <p:nvPr/>
        </p:nvSpPr>
        <p:spPr bwMode="auto">
          <a:xfrm>
            <a:off x="6445250" y="2565400"/>
            <a:ext cx="287338"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1800">
                <a:latin typeface="Arial" panose="020B0604020202020204" pitchFamily="34" charset="0"/>
              </a:rPr>
              <a:t>8</a:t>
            </a:r>
          </a:p>
        </p:txBody>
      </p:sp>
      <p:sp>
        <p:nvSpPr>
          <p:cNvPr id="58382" name="Text Box 16"/>
          <p:cNvSpPr txBox="1">
            <a:spLocks noChangeArrowheads="1"/>
          </p:cNvSpPr>
          <p:nvPr/>
        </p:nvSpPr>
        <p:spPr bwMode="auto">
          <a:xfrm>
            <a:off x="6227763" y="1406525"/>
            <a:ext cx="100806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1800">
                <a:latin typeface="Arial" panose="020B0604020202020204" pitchFamily="34" charset="0"/>
              </a:rPr>
              <a:t>20 cm</a:t>
            </a: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418DE1"/>
            </a:gs>
            <a:gs pos="100000">
              <a:srgbClr val="E8C894"/>
            </a:gs>
          </a:gsLst>
          <a:lin ang="2700000" scaled="1"/>
        </a:gradFill>
        <a:effectLst/>
      </p:bgPr>
    </p:bg>
    <p:spTree>
      <p:nvGrpSpPr>
        <p:cNvPr id="1" name=""/>
        <p:cNvGrpSpPr/>
        <p:nvPr/>
      </p:nvGrpSpPr>
      <p:grpSpPr>
        <a:xfrm>
          <a:off x="0" y="0"/>
          <a:ext cx="0" cy="0"/>
          <a:chOff x="0" y="0"/>
          <a:chExt cx="0" cy="0"/>
        </a:xfrm>
      </p:grpSpPr>
      <p:pic>
        <p:nvPicPr>
          <p:cNvPr id="60418" name="Picture 2" descr="Foto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549275"/>
            <a:ext cx="2270125" cy="45354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419" name="Picture 3" descr="Foto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275" y="476250"/>
            <a:ext cx="4824413" cy="46323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420" name="Text Box 4"/>
          <p:cNvSpPr txBox="1">
            <a:spLocks noChangeArrowheads="1"/>
          </p:cNvSpPr>
          <p:nvPr/>
        </p:nvSpPr>
        <p:spPr bwMode="auto">
          <a:xfrm>
            <a:off x="973138" y="4724400"/>
            <a:ext cx="2230437"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1800" i="1">
                <a:latin typeface="Arial" panose="020B0604020202020204" pitchFamily="34" charset="0"/>
              </a:rPr>
              <a:t>Cyperus rotundus </a:t>
            </a:r>
            <a:r>
              <a:rPr lang="pt-BR" altLang="en-US" sz="1800">
                <a:latin typeface="Arial" panose="020B0604020202020204" pitchFamily="34" charset="0"/>
              </a:rPr>
              <a:t>L</a:t>
            </a:r>
            <a:endParaRPr lang="pt-BR" altLang="en-US" sz="1800" i="1">
              <a:latin typeface="Arial" panose="020B0604020202020204" pitchFamily="34" charset="0"/>
            </a:endParaRPr>
          </a:p>
        </p:txBody>
      </p:sp>
      <p:sp>
        <p:nvSpPr>
          <p:cNvPr id="60421" name="Text Box 5"/>
          <p:cNvSpPr txBox="1">
            <a:spLocks noChangeArrowheads="1"/>
          </p:cNvSpPr>
          <p:nvPr/>
        </p:nvSpPr>
        <p:spPr bwMode="auto">
          <a:xfrm>
            <a:off x="4572000" y="4581525"/>
            <a:ext cx="3744913"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pt-BR" altLang="en-US" sz="1800" i="1">
                <a:latin typeface="Arial" panose="020B0604020202020204" pitchFamily="34" charset="0"/>
              </a:rPr>
              <a:t>Cynodon dactylon</a:t>
            </a:r>
          </a:p>
        </p:txBody>
      </p:sp>
      <p:grpSp>
        <p:nvGrpSpPr>
          <p:cNvPr id="2" name="Group 6"/>
          <p:cNvGrpSpPr>
            <a:grpSpLocks/>
          </p:cNvGrpSpPr>
          <p:nvPr/>
        </p:nvGrpSpPr>
        <p:grpSpPr bwMode="auto">
          <a:xfrm>
            <a:off x="7091363" y="6165850"/>
            <a:ext cx="2736850" cy="630238"/>
            <a:chOff x="3878" y="3770"/>
            <a:chExt cx="1724" cy="397"/>
          </a:xfrm>
        </p:grpSpPr>
        <p:sp>
          <p:nvSpPr>
            <p:cNvPr id="60423" name="Text Box 7"/>
            <p:cNvSpPr txBox="1">
              <a:spLocks noChangeArrowheads="1"/>
            </p:cNvSpPr>
            <p:nvPr/>
          </p:nvSpPr>
          <p:spPr bwMode="auto">
            <a:xfrm>
              <a:off x="4468" y="3770"/>
              <a:ext cx="6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000" b="1">
                  <a:solidFill>
                    <a:srgbClr val="000099"/>
                  </a:solidFill>
                  <a:latin typeface="Arial" panose="020B0604020202020204" pitchFamily="34" charset="0"/>
                </a:rPr>
                <a:t>Tiririca</a:t>
              </a:r>
            </a:p>
          </p:txBody>
        </p:sp>
        <p:sp>
          <p:nvSpPr>
            <p:cNvPr id="60424" name="Text Box 8"/>
            <p:cNvSpPr txBox="1">
              <a:spLocks noChangeArrowheads="1"/>
            </p:cNvSpPr>
            <p:nvPr/>
          </p:nvSpPr>
          <p:spPr bwMode="auto">
            <a:xfrm>
              <a:off x="3878" y="3975"/>
              <a:ext cx="17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1400" i="1">
                  <a:latin typeface="Arial" panose="020B0604020202020204" pitchFamily="34" charset="0"/>
                </a:rPr>
                <a:t>Cyperus rotundus</a:t>
              </a:r>
              <a:r>
                <a:rPr lang="pt-BR" altLang="en-US" sz="1400">
                  <a:latin typeface="Arial" panose="020B0604020202020204" pitchFamily="34" charset="0"/>
                </a:rPr>
                <a:t> L.</a:t>
              </a:r>
              <a:endParaRPr lang="pt-BR" altLang="en-US" sz="1400" i="1">
                <a:latin typeface="Arial" panose="020B0604020202020204" pitchFamily="34" charset="0"/>
              </a:endParaRPr>
            </a:p>
          </p:txBody>
        </p:sp>
      </p:gr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418DE1"/>
            </a:gs>
            <a:gs pos="100000">
              <a:srgbClr val="E8C894"/>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7091363" y="6165850"/>
            <a:ext cx="2736850" cy="630238"/>
            <a:chOff x="3878" y="3770"/>
            <a:chExt cx="1724" cy="397"/>
          </a:xfrm>
        </p:grpSpPr>
        <p:sp>
          <p:nvSpPr>
            <p:cNvPr id="62479" name="Text Box 3"/>
            <p:cNvSpPr txBox="1">
              <a:spLocks noChangeArrowheads="1"/>
            </p:cNvSpPr>
            <p:nvPr/>
          </p:nvSpPr>
          <p:spPr bwMode="auto">
            <a:xfrm>
              <a:off x="4468" y="3770"/>
              <a:ext cx="6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000" b="1">
                  <a:solidFill>
                    <a:srgbClr val="000099"/>
                  </a:solidFill>
                  <a:latin typeface="Arial" panose="020B0604020202020204" pitchFamily="34" charset="0"/>
                </a:rPr>
                <a:t>Tiririca</a:t>
              </a:r>
            </a:p>
          </p:txBody>
        </p:sp>
        <p:sp>
          <p:nvSpPr>
            <p:cNvPr id="62480" name="Text Box 4"/>
            <p:cNvSpPr txBox="1">
              <a:spLocks noChangeArrowheads="1"/>
            </p:cNvSpPr>
            <p:nvPr/>
          </p:nvSpPr>
          <p:spPr bwMode="auto">
            <a:xfrm>
              <a:off x="3878" y="3975"/>
              <a:ext cx="17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1400" i="1">
                  <a:latin typeface="Arial" panose="020B0604020202020204" pitchFamily="34" charset="0"/>
                </a:rPr>
                <a:t>Cyperus rotundus</a:t>
              </a:r>
              <a:r>
                <a:rPr lang="pt-BR" altLang="en-US" sz="1400">
                  <a:latin typeface="Arial" panose="020B0604020202020204" pitchFamily="34" charset="0"/>
                </a:rPr>
                <a:t> L.</a:t>
              </a:r>
              <a:endParaRPr lang="pt-BR" altLang="en-US" sz="1400" i="1">
                <a:latin typeface="Arial" panose="020B0604020202020204" pitchFamily="34" charset="0"/>
              </a:endParaRPr>
            </a:p>
          </p:txBody>
        </p:sp>
      </p:grpSp>
      <p:sp>
        <p:nvSpPr>
          <p:cNvPr id="83973" name="Text Box 5"/>
          <p:cNvSpPr txBox="1">
            <a:spLocks noChangeArrowheads="1"/>
          </p:cNvSpPr>
          <p:nvPr/>
        </p:nvSpPr>
        <p:spPr bwMode="auto">
          <a:xfrm>
            <a:off x="468313" y="188913"/>
            <a:ext cx="4391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3600" b="1">
                <a:solidFill>
                  <a:srgbClr val="000099"/>
                </a:solidFill>
                <a:latin typeface="Arial" panose="020B0604020202020204" pitchFamily="34" charset="0"/>
              </a:rPr>
              <a:t>Pontos Favoráveis</a:t>
            </a:r>
          </a:p>
        </p:txBody>
      </p:sp>
      <p:sp>
        <p:nvSpPr>
          <p:cNvPr id="62468" name="Text Box 6"/>
          <p:cNvSpPr txBox="1">
            <a:spLocks noChangeArrowheads="1"/>
          </p:cNvSpPr>
          <p:nvPr/>
        </p:nvSpPr>
        <p:spPr bwMode="auto">
          <a:xfrm>
            <a:off x="1692275" y="1196975"/>
            <a:ext cx="5905500" cy="39687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000" b="1">
                <a:solidFill>
                  <a:schemeClr val="bg1"/>
                </a:solidFill>
                <a:latin typeface="Arial" panose="020B0604020202020204" pitchFamily="34" charset="0"/>
              </a:rPr>
              <a:t>Produção de tubérculos em escala logarítmica</a:t>
            </a:r>
          </a:p>
        </p:txBody>
      </p:sp>
      <p:sp>
        <p:nvSpPr>
          <p:cNvPr id="62469" name="Text Box 7"/>
          <p:cNvSpPr txBox="1">
            <a:spLocks noChangeArrowheads="1"/>
          </p:cNvSpPr>
          <p:nvPr/>
        </p:nvSpPr>
        <p:spPr bwMode="auto">
          <a:xfrm>
            <a:off x="1690688" y="1804988"/>
            <a:ext cx="5905500" cy="176847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000" b="1">
                <a:solidFill>
                  <a:schemeClr val="bg1"/>
                </a:solidFill>
                <a:latin typeface="Arial" panose="020B0604020202020204" pitchFamily="34" charset="0"/>
              </a:rPr>
              <a:t>Dormência dos Tubérculos:</a:t>
            </a:r>
            <a:r>
              <a:rPr lang="pt-BR" altLang="en-US" sz="2000">
                <a:solidFill>
                  <a:schemeClr val="bg1"/>
                </a:solidFill>
                <a:latin typeface="Arial" panose="020B0604020202020204" pitchFamily="34" charset="0"/>
              </a:rPr>
              <a:t> </a:t>
            </a:r>
          </a:p>
          <a:p>
            <a:pPr eaLnBrk="1" hangingPunct="1">
              <a:spcBef>
                <a:spcPct val="50000"/>
              </a:spcBef>
              <a:buFontTx/>
              <a:buNone/>
            </a:pPr>
            <a:r>
              <a:rPr lang="pt-BR" altLang="en-US" sz="1800">
                <a:solidFill>
                  <a:schemeClr val="bg1"/>
                </a:solidFill>
                <a:latin typeface="Arial" panose="020B0604020202020204" pitchFamily="34" charset="0"/>
              </a:rPr>
              <a:t>       ■</a:t>
            </a:r>
            <a:r>
              <a:rPr lang="pt-BR" altLang="en-US" sz="1800">
                <a:latin typeface="Arial" panose="020B0604020202020204" pitchFamily="34" charset="0"/>
              </a:rPr>
              <a:t> </a:t>
            </a:r>
            <a:r>
              <a:rPr lang="pt-BR" altLang="en-US" sz="2000">
                <a:solidFill>
                  <a:schemeClr val="bg1"/>
                </a:solidFill>
                <a:latin typeface="Arial" panose="020B0604020202020204" pitchFamily="34" charset="0"/>
              </a:rPr>
              <a:t>dominância apical            ■ frio</a:t>
            </a:r>
          </a:p>
          <a:p>
            <a:pPr eaLnBrk="1" hangingPunct="1">
              <a:spcBef>
                <a:spcPct val="50000"/>
              </a:spcBef>
              <a:buFontTx/>
              <a:buNone/>
            </a:pPr>
            <a:r>
              <a:rPr lang="pt-BR" altLang="en-US" sz="2000">
                <a:solidFill>
                  <a:schemeClr val="bg1"/>
                </a:solidFill>
                <a:latin typeface="Arial" panose="020B0604020202020204" pitchFamily="34" charset="0"/>
              </a:rPr>
              <a:t>      ■  </a:t>
            </a:r>
            <a:r>
              <a:rPr lang="pt-BR" altLang="en-US" sz="2000">
                <a:solidFill>
                  <a:schemeClr val="bg1"/>
                </a:solidFill>
                <a:latin typeface="Arial" panose="020B0604020202020204" pitchFamily="34" charset="0"/>
                <a:cs typeface="Arial" panose="020B0604020202020204" pitchFamily="34" charset="0"/>
              </a:rPr>
              <a:t>↓</a:t>
            </a:r>
            <a:r>
              <a:rPr lang="pt-BR" altLang="en-US" sz="2000">
                <a:solidFill>
                  <a:schemeClr val="bg1"/>
                </a:solidFill>
                <a:latin typeface="Arial" panose="020B0604020202020204" pitchFamily="34" charset="0"/>
              </a:rPr>
              <a:t>O</a:t>
            </a:r>
            <a:r>
              <a:rPr lang="pt-BR" altLang="en-US" sz="2000" baseline="-25000">
                <a:solidFill>
                  <a:schemeClr val="bg1"/>
                </a:solidFill>
                <a:latin typeface="Arial" panose="020B0604020202020204" pitchFamily="34" charset="0"/>
              </a:rPr>
              <a:t>2</a:t>
            </a:r>
            <a:r>
              <a:rPr lang="pt-BR" altLang="en-US" sz="2000">
                <a:solidFill>
                  <a:schemeClr val="bg1"/>
                </a:solidFill>
                <a:latin typeface="Arial" panose="020B0604020202020204" pitchFamily="34" charset="0"/>
              </a:rPr>
              <a:t>  </a:t>
            </a:r>
            <a:r>
              <a:rPr lang="pt-BR" altLang="en-US" sz="2000">
                <a:solidFill>
                  <a:schemeClr val="bg1"/>
                </a:solidFill>
                <a:latin typeface="Arial" panose="020B0604020202020204" pitchFamily="34" charset="0"/>
                <a:cs typeface="Arial" panose="020B0604020202020204" pitchFamily="34" charset="0"/>
              </a:rPr>
              <a:t>↑</a:t>
            </a:r>
            <a:r>
              <a:rPr lang="pt-BR" altLang="en-US" sz="2000">
                <a:solidFill>
                  <a:schemeClr val="bg1"/>
                </a:solidFill>
                <a:latin typeface="Arial" panose="020B0604020202020204" pitchFamily="34" charset="0"/>
              </a:rPr>
              <a:t>CO</a:t>
            </a:r>
            <a:r>
              <a:rPr lang="pt-BR" altLang="en-US" sz="2000" baseline="-25000">
                <a:solidFill>
                  <a:schemeClr val="bg1"/>
                </a:solidFill>
                <a:latin typeface="Arial" panose="020B0604020202020204" pitchFamily="34" charset="0"/>
              </a:rPr>
              <a:t>2                                    </a:t>
            </a:r>
            <a:r>
              <a:rPr lang="pt-BR" altLang="en-US" sz="2000">
                <a:solidFill>
                  <a:schemeClr val="bg1"/>
                </a:solidFill>
                <a:latin typeface="Arial" panose="020B0604020202020204" pitchFamily="34" charset="0"/>
              </a:rPr>
              <a:t>■ alta umidade</a:t>
            </a:r>
            <a:endParaRPr lang="pt-BR" altLang="en-US" sz="2000" baseline="-25000">
              <a:solidFill>
                <a:schemeClr val="bg1"/>
              </a:solidFill>
              <a:latin typeface="Arial" panose="020B0604020202020204" pitchFamily="34" charset="0"/>
            </a:endParaRPr>
          </a:p>
          <a:p>
            <a:pPr eaLnBrk="1" hangingPunct="1">
              <a:spcBef>
                <a:spcPct val="50000"/>
              </a:spcBef>
              <a:buFontTx/>
              <a:buNone/>
            </a:pPr>
            <a:r>
              <a:rPr lang="pt-BR" altLang="en-US" sz="2000">
                <a:solidFill>
                  <a:schemeClr val="bg1"/>
                </a:solidFill>
                <a:latin typeface="Arial" panose="020B0604020202020204" pitchFamily="34" charset="0"/>
              </a:rPr>
              <a:t>      ■ seca</a:t>
            </a:r>
          </a:p>
        </p:txBody>
      </p:sp>
      <p:sp>
        <p:nvSpPr>
          <p:cNvPr id="62470" name="Text Box 8"/>
          <p:cNvSpPr txBox="1">
            <a:spLocks noChangeArrowheads="1"/>
          </p:cNvSpPr>
          <p:nvPr/>
        </p:nvSpPr>
        <p:spPr bwMode="auto">
          <a:xfrm>
            <a:off x="900113" y="3716338"/>
            <a:ext cx="7704137" cy="21812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000" b="1">
                <a:solidFill>
                  <a:schemeClr val="bg1"/>
                </a:solidFill>
                <a:latin typeface="Arial" panose="020B0604020202020204" pitchFamily="34" charset="0"/>
              </a:rPr>
              <a:t>Acúmulo de Reservas</a:t>
            </a:r>
          </a:p>
          <a:p>
            <a:pPr eaLnBrk="1" hangingPunct="1">
              <a:spcBef>
                <a:spcPct val="50000"/>
              </a:spcBef>
              <a:buFontTx/>
              <a:buNone/>
            </a:pPr>
            <a:r>
              <a:rPr lang="pt-BR" altLang="en-US" sz="2000" b="1">
                <a:solidFill>
                  <a:schemeClr val="bg1"/>
                </a:solidFill>
                <a:latin typeface="Arial" panose="020B0604020202020204" pitchFamily="34" charset="0"/>
              </a:rPr>
              <a:t>   </a:t>
            </a:r>
            <a:r>
              <a:rPr lang="pt-BR" altLang="en-US" sz="2000">
                <a:solidFill>
                  <a:schemeClr val="bg1"/>
                </a:solidFill>
                <a:latin typeface="Arial" panose="020B0604020202020204" pitchFamily="34" charset="0"/>
              </a:rPr>
              <a:t>brotação tubérculos           des. parte aérea            florescimento</a:t>
            </a:r>
          </a:p>
          <a:p>
            <a:pPr eaLnBrk="1" hangingPunct="1">
              <a:spcBef>
                <a:spcPct val="50000"/>
              </a:spcBef>
              <a:buFontTx/>
              <a:buNone/>
            </a:pPr>
            <a:endParaRPr lang="pt-BR" altLang="en-US" sz="2000">
              <a:solidFill>
                <a:schemeClr val="bg1"/>
              </a:solidFill>
              <a:latin typeface="Arial" panose="020B0604020202020204" pitchFamily="34" charset="0"/>
            </a:endParaRPr>
          </a:p>
          <a:p>
            <a:pPr eaLnBrk="1" hangingPunct="1">
              <a:spcBef>
                <a:spcPct val="50000"/>
              </a:spcBef>
              <a:buFontTx/>
              <a:buNone/>
            </a:pPr>
            <a:r>
              <a:rPr lang="pt-BR" altLang="en-US" sz="2000">
                <a:solidFill>
                  <a:schemeClr val="bg1"/>
                </a:solidFill>
                <a:latin typeface="Arial" panose="020B0604020202020204" pitchFamily="34" charset="0"/>
              </a:rPr>
              <a:t>                                          acúmulo reservas              formação de</a:t>
            </a:r>
          </a:p>
          <a:p>
            <a:pPr eaLnBrk="1" hangingPunct="1">
              <a:spcBef>
                <a:spcPct val="50000"/>
              </a:spcBef>
              <a:buFontTx/>
              <a:buNone/>
            </a:pPr>
            <a:r>
              <a:rPr lang="pt-BR" altLang="en-US" sz="1600">
                <a:solidFill>
                  <a:schemeClr val="bg1"/>
                </a:solidFill>
                <a:latin typeface="Arial" panose="020B0604020202020204" pitchFamily="34" charset="0"/>
              </a:rPr>
              <a:t>                                                      (época seca e fria)                 </a:t>
            </a:r>
            <a:r>
              <a:rPr lang="pt-BR" altLang="en-US" sz="1800">
                <a:solidFill>
                  <a:schemeClr val="bg1"/>
                </a:solidFill>
                <a:latin typeface="Arial" panose="020B0604020202020204" pitchFamily="34" charset="0"/>
              </a:rPr>
              <a:t>novos tubérculos</a:t>
            </a:r>
          </a:p>
        </p:txBody>
      </p:sp>
      <p:sp>
        <p:nvSpPr>
          <p:cNvPr id="62471" name="Line 9"/>
          <p:cNvSpPr>
            <a:spLocks noChangeShapeType="1"/>
          </p:cNvSpPr>
          <p:nvPr/>
        </p:nvSpPr>
        <p:spPr bwMode="auto">
          <a:xfrm>
            <a:off x="3635375" y="4365625"/>
            <a:ext cx="503238"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2" name="Line 10"/>
          <p:cNvSpPr>
            <a:spLocks noChangeShapeType="1"/>
          </p:cNvSpPr>
          <p:nvPr/>
        </p:nvSpPr>
        <p:spPr bwMode="auto">
          <a:xfrm>
            <a:off x="6300788" y="4365625"/>
            <a:ext cx="504825"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3" name="Line 11"/>
          <p:cNvSpPr>
            <a:spLocks noChangeShapeType="1"/>
          </p:cNvSpPr>
          <p:nvPr/>
        </p:nvSpPr>
        <p:spPr bwMode="auto">
          <a:xfrm>
            <a:off x="7740650" y="4581525"/>
            <a:ext cx="0" cy="4318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4" name="Line 12"/>
          <p:cNvSpPr>
            <a:spLocks noChangeShapeType="1"/>
          </p:cNvSpPr>
          <p:nvPr/>
        </p:nvSpPr>
        <p:spPr bwMode="auto">
          <a:xfrm flipH="1">
            <a:off x="6156325" y="5300663"/>
            <a:ext cx="576263"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5" name="Line 13"/>
          <p:cNvSpPr>
            <a:spLocks noChangeShapeType="1"/>
          </p:cNvSpPr>
          <p:nvPr/>
        </p:nvSpPr>
        <p:spPr bwMode="auto">
          <a:xfrm flipH="1">
            <a:off x="1692275" y="5300663"/>
            <a:ext cx="20875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6" name="Line 14"/>
          <p:cNvSpPr>
            <a:spLocks noChangeShapeType="1"/>
          </p:cNvSpPr>
          <p:nvPr/>
        </p:nvSpPr>
        <p:spPr bwMode="auto">
          <a:xfrm flipV="1">
            <a:off x="1692275" y="4724400"/>
            <a:ext cx="0" cy="576263"/>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7" name="Text Box 15"/>
          <p:cNvSpPr txBox="1">
            <a:spLocks noChangeArrowheads="1"/>
          </p:cNvSpPr>
          <p:nvPr/>
        </p:nvSpPr>
        <p:spPr bwMode="auto">
          <a:xfrm>
            <a:off x="1619250" y="4964113"/>
            <a:ext cx="2447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1600">
                <a:solidFill>
                  <a:schemeClr val="bg1"/>
                </a:solidFill>
                <a:latin typeface="Arial" panose="020B0604020202020204" pitchFamily="34" charset="0"/>
              </a:rPr>
              <a:t>(época quente e úmida)</a:t>
            </a:r>
          </a:p>
        </p:txBody>
      </p:sp>
      <p:sp>
        <p:nvSpPr>
          <p:cNvPr id="83984" name="Line 16"/>
          <p:cNvSpPr>
            <a:spLocks noChangeShapeType="1"/>
          </p:cNvSpPr>
          <p:nvPr/>
        </p:nvSpPr>
        <p:spPr bwMode="auto">
          <a:xfrm>
            <a:off x="4787900" y="549275"/>
            <a:ext cx="4356100" cy="0"/>
          </a:xfrm>
          <a:prstGeom prst="line">
            <a:avLst/>
          </a:prstGeom>
          <a:noFill/>
          <a:ln w="63500">
            <a:solidFill>
              <a:srgbClr val="FFFFE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3973"/>
                                        </p:tgtEl>
                                        <p:attrNameLst>
                                          <p:attrName>style.visibility</p:attrName>
                                        </p:attrNameLst>
                                      </p:cBhvr>
                                      <p:to>
                                        <p:strVal val="visible"/>
                                      </p:to>
                                    </p:set>
                                  </p:childTnLst>
                                </p:cTn>
                              </p:par>
                            </p:childTnLst>
                          </p:cTn>
                        </p:par>
                        <p:par>
                          <p:cTn id="7" fill="hold" nodeType="afterGroup">
                            <p:stCondLst>
                              <p:cond delay="500"/>
                            </p:stCondLst>
                            <p:childTnLst>
                              <p:par>
                                <p:cTn id="8" presetID="4" presetClass="entr" presetSubtype="16" fill="hold" grpId="0" nodeType="afterEffect">
                                  <p:stCondLst>
                                    <p:cond delay="0"/>
                                  </p:stCondLst>
                                  <p:childTnLst>
                                    <p:set>
                                      <p:cBhvr>
                                        <p:cTn id="9" dur="1" fill="hold">
                                          <p:stCondLst>
                                            <p:cond delay="0"/>
                                          </p:stCondLst>
                                        </p:cTn>
                                        <p:tgtEl>
                                          <p:spTgt spid="83984"/>
                                        </p:tgtEl>
                                        <p:attrNameLst>
                                          <p:attrName>style.visibility</p:attrName>
                                        </p:attrNameLst>
                                      </p:cBhvr>
                                      <p:to>
                                        <p:strVal val="visible"/>
                                      </p:to>
                                    </p:set>
                                    <p:animEffect transition="in" filter="box(in)">
                                      <p:cBhvr>
                                        <p:cTn id="10" dur="500"/>
                                        <p:tgtEl>
                                          <p:spTgt spid="83984"/>
                                        </p:tgtEl>
                                      </p:cBhvr>
                                    </p:animEffect>
                                  </p:childTnLst>
                                </p:cTn>
                              </p:par>
                            </p:childTnLst>
                          </p:cTn>
                        </p:par>
                        <p:par>
                          <p:cTn id="11" fill="hold" nodeType="afterGroup">
                            <p:stCondLst>
                              <p:cond delay="1000"/>
                            </p:stCondLst>
                            <p:childTnLst>
                              <p:par>
                                <p:cTn id="12" presetID="1" presetClass="entr" presetSubtype="0" fill="hold" nodeType="afterEffect">
                                  <p:stCondLst>
                                    <p:cond delay="0"/>
                                  </p:stCondLst>
                                  <p:childTnLst>
                                    <p:set>
                                      <p:cBhvr>
                                        <p:cTn id="13"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autoUpdateAnimBg="0"/>
      <p:bldP spid="8398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418DE1"/>
            </a:gs>
            <a:gs pos="100000">
              <a:srgbClr val="E8C894"/>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7091363" y="6165850"/>
            <a:ext cx="2736850" cy="630238"/>
            <a:chOff x="3878" y="3770"/>
            <a:chExt cx="1724" cy="397"/>
          </a:xfrm>
        </p:grpSpPr>
        <p:sp>
          <p:nvSpPr>
            <p:cNvPr id="64520" name="Text Box 3"/>
            <p:cNvSpPr txBox="1">
              <a:spLocks noChangeArrowheads="1"/>
            </p:cNvSpPr>
            <p:nvPr/>
          </p:nvSpPr>
          <p:spPr bwMode="auto">
            <a:xfrm>
              <a:off x="4468" y="3770"/>
              <a:ext cx="6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000" b="1">
                  <a:solidFill>
                    <a:srgbClr val="000099"/>
                  </a:solidFill>
                  <a:latin typeface="Arial" panose="020B0604020202020204" pitchFamily="34" charset="0"/>
                </a:rPr>
                <a:t>Tiririca</a:t>
              </a:r>
            </a:p>
          </p:txBody>
        </p:sp>
        <p:sp>
          <p:nvSpPr>
            <p:cNvPr id="64521" name="Text Box 4"/>
            <p:cNvSpPr txBox="1">
              <a:spLocks noChangeArrowheads="1"/>
            </p:cNvSpPr>
            <p:nvPr/>
          </p:nvSpPr>
          <p:spPr bwMode="auto">
            <a:xfrm>
              <a:off x="3878" y="3975"/>
              <a:ext cx="17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1400" i="1">
                  <a:latin typeface="Arial" panose="020B0604020202020204" pitchFamily="34" charset="0"/>
                </a:rPr>
                <a:t>Cyperus rotundus</a:t>
              </a:r>
              <a:r>
                <a:rPr lang="pt-BR" altLang="en-US" sz="1400">
                  <a:latin typeface="Arial" panose="020B0604020202020204" pitchFamily="34" charset="0"/>
                </a:rPr>
                <a:t> L.</a:t>
              </a:r>
              <a:endParaRPr lang="pt-BR" altLang="en-US" sz="1400" i="1">
                <a:latin typeface="Arial" panose="020B0604020202020204" pitchFamily="34" charset="0"/>
              </a:endParaRPr>
            </a:p>
          </p:txBody>
        </p:sp>
      </p:grpSp>
      <p:sp>
        <p:nvSpPr>
          <p:cNvPr id="86021" name="Text Box 5"/>
          <p:cNvSpPr txBox="1">
            <a:spLocks noChangeArrowheads="1"/>
          </p:cNvSpPr>
          <p:nvPr/>
        </p:nvSpPr>
        <p:spPr bwMode="auto">
          <a:xfrm>
            <a:off x="468313" y="188913"/>
            <a:ext cx="4391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3600" b="1">
                <a:solidFill>
                  <a:srgbClr val="000099"/>
                </a:solidFill>
                <a:latin typeface="Arial" panose="020B0604020202020204" pitchFamily="34" charset="0"/>
              </a:rPr>
              <a:t>Pontos Favoráveis</a:t>
            </a:r>
          </a:p>
        </p:txBody>
      </p:sp>
      <p:sp>
        <p:nvSpPr>
          <p:cNvPr id="64516" name="Text Box 6"/>
          <p:cNvSpPr txBox="1">
            <a:spLocks noChangeArrowheads="1"/>
          </p:cNvSpPr>
          <p:nvPr/>
        </p:nvSpPr>
        <p:spPr bwMode="auto">
          <a:xfrm>
            <a:off x="828675" y="1196975"/>
            <a:ext cx="7991475" cy="222567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000" b="1">
                <a:solidFill>
                  <a:schemeClr val="bg1"/>
                </a:solidFill>
                <a:latin typeface="Arial" panose="020B0604020202020204" pitchFamily="34" charset="0"/>
              </a:rPr>
              <a:t>Alelopatia</a:t>
            </a:r>
          </a:p>
          <a:p>
            <a:pPr eaLnBrk="1" hangingPunct="1">
              <a:spcBef>
                <a:spcPct val="50000"/>
              </a:spcBef>
              <a:buFontTx/>
              <a:buNone/>
            </a:pPr>
            <a:r>
              <a:rPr lang="pt-BR" altLang="en-US" sz="2000">
                <a:latin typeface="Arial" panose="020B0604020202020204" pitchFamily="34" charset="0"/>
              </a:rPr>
              <a:t>     </a:t>
            </a:r>
            <a:r>
              <a:rPr lang="pt-BR" altLang="en-US" sz="2000">
                <a:solidFill>
                  <a:schemeClr val="bg1"/>
                </a:solidFill>
                <a:latin typeface="Arial" panose="020B0604020202020204" pitchFamily="34" charset="0"/>
              </a:rPr>
              <a:t>■</a:t>
            </a:r>
            <a:r>
              <a:rPr lang="pt-BR" altLang="en-US" sz="2000">
                <a:latin typeface="Arial" panose="020B0604020202020204" pitchFamily="34" charset="0"/>
              </a:rPr>
              <a:t> </a:t>
            </a:r>
            <a:r>
              <a:rPr lang="pt-BR" altLang="en-US" sz="2000">
                <a:solidFill>
                  <a:schemeClr val="bg1"/>
                </a:solidFill>
                <a:latin typeface="Arial" panose="020B0604020202020204" pitchFamily="34" charset="0"/>
              </a:rPr>
              <a:t>tubérculos exudam aleloquímicos com as plantas ainda vivas;</a:t>
            </a:r>
          </a:p>
          <a:p>
            <a:pPr eaLnBrk="1" hangingPunct="1">
              <a:spcBef>
                <a:spcPct val="50000"/>
              </a:spcBef>
              <a:buFontTx/>
              <a:buNone/>
            </a:pPr>
            <a:r>
              <a:rPr lang="pt-BR" altLang="en-US" sz="2000">
                <a:solidFill>
                  <a:schemeClr val="bg1"/>
                </a:solidFill>
                <a:latin typeface="Arial" panose="020B0604020202020204" pitchFamily="34" charset="0"/>
              </a:rPr>
              <a:t>     ■ exudação de aleloquímicos durante sua decomposição;</a:t>
            </a:r>
            <a:endParaRPr lang="pt-BR" altLang="en-US" sz="2000" b="1">
              <a:solidFill>
                <a:schemeClr val="bg1"/>
              </a:solidFill>
              <a:latin typeface="Arial" panose="020B0604020202020204" pitchFamily="34" charset="0"/>
            </a:endParaRPr>
          </a:p>
          <a:p>
            <a:pPr eaLnBrk="1" hangingPunct="1">
              <a:spcBef>
                <a:spcPct val="50000"/>
              </a:spcBef>
              <a:buFontTx/>
              <a:buNone/>
            </a:pPr>
            <a:r>
              <a:rPr lang="pt-BR" altLang="en-US" sz="2000">
                <a:solidFill>
                  <a:schemeClr val="bg1"/>
                </a:solidFill>
                <a:latin typeface="Arial" panose="020B0604020202020204" pitchFamily="34" charset="0"/>
              </a:rPr>
              <a:t>     ■ diferença de suscetibilidade entre cultivares;</a:t>
            </a:r>
          </a:p>
          <a:p>
            <a:pPr eaLnBrk="1" hangingPunct="1">
              <a:spcBef>
                <a:spcPct val="50000"/>
              </a:spcBef>
              <a:buFontTx/>
              <a:buNone/>
            </a:pPr>
            <a:r>
              <a:rPr lang="pt-BR" altLang="en-US" sz="2000">
                <a:solidFill>
                  <a:schemeClr val="bg1"/>
                </a:solidFill>
                <a:latin typeface="Arial" panose="020B0604020202020204" pitchFamily="34" charset="0"/>
              </a:rPr>
              <a:t>     ■ aleloquímicos exudados: fenois, ácido salicílico e sulfosalicílico.</a:t>
            </a:r>
          </a:p>
        </p:txBody>
      </p:sp>
      <p:sp>
        <p:nvSpPr>
          <p:cNvPr id="86023" name="Line 7"/>
          <p:cNvSpPr>
            <a:spLocks noChangeShapeType="1"/>
          </p:cNvSpPr>
          <p:nvPr/>
        </p:nvSpPr>
        <p:spPr bwMode="auto">
          <a:xfrm>
            <a:off x="4787900" y="549275"/>
            <a:ext cx="4356100" cy="0"/>
          </a:xfrm>
          <a:prstGeom prst="line">
            <a:avLst/>
          </a:prstGeom>
          <a:noFill/>
          <a:ln w="63500">
            <a:solidFill>
              <a:srgbClr val="FFFFE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18" name="Text Box 8"/>
          <p:cNvSpPr txBox="1">
            <a:spLocks noChangeArrowheads="1"/>
          </p:cNvSpPr>
          <p:nvPr/>
        </p:nvSpPr>
        <p:spPr bwMode="auto">
          <a:xfrm>
            <a:off x="1836738" y="3860800"/>
            <a:ext cx="5327650" cy="85407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000" b="1">
                <a:solidFill>
                  <a:schemeClr val="bg1"/>
                </a:solidFill>
                <a:latin typeface="Arial" panose="020B0604020202020204" pitchFamily="34" charset="0"/>
              </a:rPr>
              <a:t>Grande Retirada de Nutrientes e Água</a:t>
            </a:r>
            <a:r>
              <a:rPr lang="pt-BR" altLang="en-US" sz="2000" b="1">
                <a:solidFill>
                  <a:schemeClr val="bg1"/>
                </a:solidFill>
                <a:latin typeface="Arial" panose="020B0604020202020204" pitchFamily="34" charset="0"/>
                <a:cs typeface="Arial" panose="020B0604020202020204" pitchFamily="34" charset="0"/>
              </a:rPr>
              <a:t>  </a:t>
            </a:r>
          </a:p>
          <a:p>
            <a:pPr eaLnBrk="1" hangingPunct="1">
              <a:spcBef>
                <a:spcPct val="50000"/>
              </a:spcBef>
              <a:buFontTx/>
              <a:buNone/>
            </a:pPr>
            <a:r>
              <a:rPr lang="pt-BR" altLang="en-US" sz="1800">
                <a:latin typeface="Arial" panose="020B0604020202020204" pitchFamily="34" charset="0"/>
              </a:rPr>
              <a:t>        </a:t>
            </a:r>
            <a:r>
              <a:rPr lang="pt-BR" altLang="en-US" sz="1800">
                <a:solidFill>
                  <a:schemeClr val="bg1"/>
                </a:solidFill>
                <a:latin typeface="Arial" panose="020B0604020202020204" pitchFamily="34" charset="0"/>
              </a:rPr>
              <a:t>■</a:t>
            </a:r>
            <a:r>
              <a:rPr lang="pt-BR" altLang="en-US" sz="1800">
                <a:latin typeface="Arial" panose="020B0604020202020204" pitchFamily="34" charset="0"/>
              </a:rPr>
              <a:t> </a:t>
            </a:r>
            <a:r>
              <a:rPr lang="pt-BR" altLang="en-US" sz="2000">
                <a:solidFill>
                  <a:schemeClr val="bg1"/>
                </a:solidFill>
                <a:latin typeface="Arial" panose="020B0604020202020204" pitchFamily="34" charset="0"/>
                <a:cs typeface="Arial" panose="020B0604020202020204" pitchFamily="34" charset="0"/>
              </a:rPr>
              <a:t>cerca 40 t/ha de Massa seca</a:t>
            </a:r>
          </a:p>
        </p:txBody>
      </p:sp>
      <p:sp>
        <p:nvSpPr>
          <p:cNvPr id="64519" name="Text Box 9"/>
          <p:cNvSpPr txBox="1">
            <a:spLocks noChangeArrowheads="1"/>
          </p:cNvSpPr>
          <p:nvPr/>
        </p:nvSpPr>
        <p:spPr bwMode="auto">
          <a:xfrm>
            <a:off x="2339975" y="5229225"/>
            <a:ext cx="4176713" cy="39687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000" b="1">
                <a:solidFill>
                  <a:schemeClr val="bg1"/>
                </a:solidFill>
                <a:latin typeface="Arial" panose="020B0604020202020204" pitchFamily="34" charset="0"/>
              </a:rPr>
              <a:t>Eficiente assimilação de CO</a:t>
            </a:r>
            <a:r>
              <a:rPr lang="pt-BR" altLang="en-US" sz="2000" b="1" baseline="-25000">
                <a:solidFill>
                  <a:schemeClr val="bg1"/>
                </a:solidFill>
                <a:latin typeface="Arial" panose="020B0604020202020204" pitchFamily="34" charset="0"/>
              </a:rPr>
              <a:t>2 </a:t>
            </a:r>
            <a:r>
              <a:rPr lang="pt-BR" altLang="en-US" sz="2000" b="1">
                <a:solidFill>
                  <a:schemeClr val="bg1"/>
                </a:solidFill>
                <a:latin typeface="Arial" panose="020B0604020202020204" pitchFamily="34" charset="0"/>
              </a:rPr>
              <a:t>(C</a:t>
            </a:r>
            <a:r>
              <a:rPr lang="pt-BR" altLang="en-US" sz="2000" b="1" baseline="-25000">
                <a:solidFill>
                  <a:schemeClr val="bg1"/>
                </a:solidFill>
                <a:latin typeface="Arial" panose="020B0604020202020204" pitchFamily="34" charset="0"/>
              </a:rPr>
              <a:t>4</a:t>
            </a:r>
            <a:r>
              <a:rPr lang="pt-BR" altLang="en-US" sz="2000" b="1">
                <a:solidFill>
                  <a:schemeClr val="bg1"/>
                </a:solidFill>
                <a:latin typeface="Arial" panose="020B0604020202020204" pitchFamily="34" charset="0"/>
              </a:rPr>
              <a:t>)</a:t>
            </a: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6021"/>
                                        </p:tgtEl>
                                        <p:attrNameLst>
                                          <p:attrName>style.visibility</p:attrName>
                                        </p:attrNameLst>
                                      </p:cBhvr>
                                      <p:to>
                                        <p:strVal val="visible"/>
                                      </p:to>
                                    </p:set>
                                  </p:childTnLst>
                                </p:cTn>
                              </p:par>
                            </p:childTnLst>
                          </p:cTn>
                        </p:par>
                        <p:par>
                          <p:cTn id="7" fill="hold" nodeType="afterGroup">
                            <p:stCondLst>
                              <p:cond delay="500"/>
                            </p:stCondLst>
                            <p:childTnLst>
                              <p:par>
                                <p:cTn id="8" presetID="4" presetClass="entr" presetSubtype="16" fill="hold" grpId="0" nodeType="afterEffect">
                                  <p:stCondLst>
                                    <p:cond delay="0"/>
                                  </p:stCondLst>
                                  <p:childTnLst>
                                    <p:set>
                                      <p:cBhvr>
                                        <p:cTn id="9" dur="1" fill="hold">
                                          <p:stCondLst>
                                            <p:cond delay="0"/>
                                          </p:stCondLst>
                                        </p:cTn>
                                        <p:tgtEl>
                                          <p:spTgt spid="86023"/>
                                        </p:tgtEl>
                                        <p:attrNameLst>
                                          <p:attrName>style.visibility</p:attrName>
                                        </p:attrNameLst>
                                      </p:cBhvr>
                                      <p:to>
                                        <p:strVal val="visible"/>
                                      </p:to>
                                    </p:set>
                                    <p:animEffect transition="in" filter="box(in)">
                                      <p:cBhvr>
                                        <p:cTn id="10" dur="500"/>
                                        <p:tgtEl>
                                          <p:spTgt spid="86023"/>
                                        </p:tgtEl>
                                      </p:cBhvr>
                                    </p:animEffect>
                                  </p:childTnLst>
                                </p:cTn>
                              </p:par>
                            </p:childTnLst>
                          </p:cTn>
                        </p:par>
                        <p:par>
                          <p:cTn id="11" fill="hold" nodeType="afterGroup">
                            <p:stCondLst>
                              <p:cond delay="1000"/>
                            </p:stCondLst>
                            <p:childTnLst>
                              <p:par>
                                <p:cTn id="12" presetID="1" presetClass="entr" presetSubtype="0" fill="hold" nodeType="afterEffect">
                                  <p:stCondLst>
                                    <p:cond delay="0"/>
                                  </p:stCondLst>
                                  <p:childTnLst>
                                    <p:set>
                                      <p:cBhvr>
                                        <p:cTn id="13"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autoUpdateAnimBg="0"/>
      <p:bldP spid="860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418DE1"/>
            </a:gs>
            <a:gs pos="100000">
              <a:srgbClr val="E8C894"/>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7091363" y="6165850"/>
            <a:ext cx="2736850" cy="630238"/>
            <a:chOff x="3878" y="3770"/>
            <a:chExt cx="1724" cy="397"/>
          </a:xfrm>
        </p:grpSpPr>
        <p:sp>
          <p:nvSpPr>
            <p:cNvPr id="66568" name="Text Box 3"/>
            <p:cNvSpPr txBox="1">
              <a:spLocks noChangeArrowheads="1"/>
            </p:cNvSpPr>
            <p:nvPr/>
          </p:nvSpPr>
          <p:spPr bwMode="auto">
            <a:xfrm>
              <a:off x="4468" y="3770"/>
              <a:ext cx="6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000" b="1">
                  <a:solidFill>
                    <a:srgbClr val="000099"/>
                  </a:solidFill>
                  <a:latin typeface="Arial" panose="020B0604020202020204" pitchFamily="34" charset="0"/>
                </a:rPr>
                <a:t>Tiririca</a:t>
              </a:r>
            </a:p>
          </p:txBody>
        </p:sp>
        <p:sp>
          <p:nvSpPr>
            <p:cNvPr id="66569" name="Text Box 4"/>
            <p:cNvSpPr txBox="1">
              <a:spLocks noChangeArrowheads="1"/>
            </p:cNvSpPr>
            <p:nvPr/>
          </p:nvSpPr>
          <p:spPr bwMode="auto">
            <a:xfrm>
              <a:off x="3878" y="3975"/>
              <a:ext cx="17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1400" i="1">
                  <a:latin typeface="Arial" panose="020B0604020202020204" pitchFamily="34" charset="0"/>
                </a:rPr>
                <a:t>Cyperus rotundus</a:t>
              </a:r>
              <a:r>
                <a:rPr lang="pt-BR" altLang="en-US" sz="1400">
                  <a:latin typeface="Arial" panose="020B0604020202020204" pitchFamily="34" charset="0"/>
                </a:rPr>
                <a:t> L.</a:t>
              </a:r>
              <a:endParaRPr lang="pt-BR" altLang="en-US" sz="1400" i="1">
                <a:latin typeface="Arial" panose="020B0604020202020204" pitchFamily="34" charset="0"/>
              </a:endParaRPr>
            </a:p>
          </p:txBody>
        </p:sp>
      </p:grpSp>
      <p:sp>
        <p:nvSpPr>
          <p:cNvPr id="92165" name="Text Box 5"/>
          <p:cNvSpPr txBox="1">
            <a:spLocks noChangeArrowheads="1"/>
          </p:cNvSpPr>
          <p:nvPr/>
        </p:nvSpPr>
        <p:spPr bwMode="auto">
          <a:xfrm>
            <a:off x="3995738" y="188913"/>
            <a:ext cx="50403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3600" b="1">
                <a:solidFill>
                  <a:srgbClr val="000099"/>
                </a:solidFill>
                <a:latin typeface="Arial" panose="020B0604020202020204" pitchFamily="34" charset="0"/>
              </a:rPr>
              <a:t>Pontos Desfavoráveis</a:t>
            </a:r>
          </a:p>
        </p:txBody>
      </p:sp>
      <p:sp>
        <p:nvSpPr>
          <p:cNvPr id="92166" name="Line 6"/>
          <p:cNvSpPr>
            <a:spLocks noChangeShapeType="1"/>
          </p:cNvSpPr>
          <p:nvPr/>
        </p:nvSpPr>
        <p:spPr bwMode="auto">
          <a:xfrm>
            <a:off x="0" y="549275"/>
            <a:ext cx="3924300" cy="0"/>
          </a:xfrm>
          <a:prstGeom prst="line">
            <a:avLst/>
          </a:prstGeom>
          <a:noFill/>
          <a:ln w="63500">
            <a:solidFill>
              <a:srgbClr val="FFFFE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5" name="Text Box 7"/>
          <p:cNvSpPr txBox="1">
            <a:spLocks noChangeArrowheads="1"/>
          </p:cNvSpPr>
          <p:nvPr/>
        </p:nvSpPr>
        <p:spPr bwMode="auto">
          <a:xfrm>
            <a:off x="395288" y="1628775"/>
            <a:ext cx="7056437" cy="131127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000" b="1">
                <a:solidFill>
                  <a:schemeClr val="bg1"/>
                </a:solidFill>
                <a:latin typeface="Arial" panose="020B0604020202020204" pitchFamily="34" charset="0"/>
              </a:rPr>
              <a:t>Sombreamento e Salinidade</a:t>
            </a:r>
          </a:p>
          <a:p>
            <a:pPr eaLnBrk="1" hangingPunct="1">
              <a:spcBef>
                <a:spcPct val="50000"/>
              </a:spcBef>
              <a:buFontTx/>
              <a:buNone/>
            </a:pPr>
            <a:endParaRPr lang="pt-BR" altLang="en-US" sz="2000" b="1">
              <a:solidFill>
                <a:schemeClr val="bg1"/>
              </a:solidFill>
              <a:latin typeface="Arial" panose="020B0604020202020204" pitchFamily="34" charset="0"/>
            </a:endParaRPr>
          </a:p>
          <a:p>
            <a:pPr eaLnBrk="1" hangingPunct="1">
              <a:spcBef>
                <a:spcPct val="50000"/>
              </a:spcBef>
              <a:buFontTx/>
              <a:buNone/>
            </a:pPr>
            <a:r>
              <a:rPr lang="pt-BR" altLang="en-US" sz="2000">
                <a:solidFill>
                  <a:schemeClr val="bg1"/>
                </a:solidFill>
                <a:latin typeface="Arial" panose="020B0604020202020204" pitchFamily="34" charset="0"/>
              </a:rPr>
              <a:t>        Contínuo = </a:t>
            </a:r>
            <a:r>
              <a:rPr lang="pt-BR" altLang="en-US" sz="2000">
                <a:solidFill>
                  <a:schemeClr val="bg1"/>
                </a:solidFill>
                <a:latin typeface="Arial" panose="020B0604020202020204" pitchFamily="34" charset="0"/>
                <a:cs typeface="Arial" panose="020B0604020202020204" pitchFamily="34" charset="0"/>
              </a:rPr>
              <a:t>↓</a:t>
            </a:r>
            <a:r>
              <a:rPr lang="pt-BR" altLang="en-US" sz="2000">
                <a:solidFill>
                  <a:schemeClr val="bg1"/>
                </a:solidFill>
                <a:latin typeface="Arial" panose="020B0604020202020204" pitchFamily="34" charset="0"/>
              </a:rPr>
              <a:t>de 10 a 57% do nº de tubérculos e bulbos</a:t>
            </a:r>
          </a:p>
        </p:txBody>
      </p:sp>
      <p:sp>
        <p:nvSpPr>
          <p:cNvPr id="66566" name="Line 8"/>
          <p:cNvSpPr>
            <a:spLocks noChangeShapeType="1"/>
          </p:cNvSpPr>
          <p:nvPr/>
        </p:nvSpPr>
        <p:spPr bwMode="auto">
          <a:xfrm>
            <a:off x="1476375" y="2060575"/>
            <a:ext cx="0" cy="504825"/>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7" name="Text Box 9"/>
          <p:cNvSpPr txBox="1">
            <a:spLocks noChangeArrowheads="1"/>
          </p:cNvSpPr>
          <p:nvPr/>
        </p:nvSpPr>
        <p:spPr bwMode="auto">
          <a:xfrm>
            <a:off x="2195513" y="3702050"/>
            <a:ext cx="6048375" cy="131127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000" b="1">
                <a:solidFill>
                  <a:schemeClr val="bg1"/>
                </a:solidFill>
                <a:latin typeface="Arial" panose="020B0604020202020204" pitchFamily="34" charset="0"/>
              </a:rPr>
              <a:t>Redução da Umidade dos Tubérculos</a:t>
            </a:r>
          </a:p>
          <a:p>
            <a:pPr eaLnBrk="1" hangingPunct="1">
              <a:spcBef>
                <a:spcPct val="50000"/>
              </a:spcBef>
              <a:buFontTx/>
              <a:buNone/>
            </a:pPr>
            <a:r>
              <a:rPr lang="pt-BR" altLang="en-US" sz="2000" b="1">
                <a:solidFill>
                  <a:schemeClr val="bg1"/>
                </a:solidFill>
                <a:latin typeface="Arial" panose="020B0604020202020204" pitchFamily="34" charset="0"/>
                <a:cs typeface="Arial" panose="020B0604020202020204" pitchFamily="34" charset="0"/>
              </a:rPr>
              <a:t>     </a:t>
            </a:r>
            <a:r>
              <a:rPr lang="pt-BR" altLang="en-US" sz="2000">
                <a:solidFill>
                  <a:schemeClr val="bg1"/>
                </a:solidFill>
                <a:latin typeface="Arial" panose="020B0604020202020204" pitchFamily="34" charset="0"/>
                <a:cs typeface="Arial" panose="020B0604020202020204" pitchFamily="34" charset="0"/>
              </a:rPr>
              <a:t>■ ↓ 20% umidade→ brotação praticamente nula</a:t>
            </a:r>
          </a:p>
          <a:p>
            <a:pPr eaLnBrk="1" hangingPunct="1">
              <a:spcBef>
                <a:spcPct val="50000"/>
              </a:spcBef>
              <a:buFontTx/>
              <a:buNone/>
            </a:pPr>
            <a:r>
              <a:rPr lang="pt-BR" altLang="en-US" sz="2000">
                <a:solidFill>
                  <a:schemeClr val="bg1"/>
                </a:solidFill>
                <a:latin typeface="Arial" panose="020B0604020202020204" pitchFamily="34" charset="0"/>
                <a:cs typeface="Arial" panose="020B0604020202020204" pitchFamily="34" charset="0"/>
              </a:rPr>
              <a:t>     </a:t>
            </a:r>
            <a:r>
              <a:rPr lang="pt-BR" altLang="en-US" sz="1800">
                <a:solidFill>
                  <a:schemeClr val="bg1"/>
                </a:solidFill>
                <a:latin typeface="Arial" panose="020B0604020202020204" pitchFamily="34" charset="0"/>
              </a:rPr>
              <a:t>■ </a:t>
            </a:r>
            <a:r>
              <a:rPr lang="pt-BR" altLang="en-US" sz="2000">
                <a:solidFill>
                  <a:schemeClr val="bg1"/>
                </a:solidFill>
                <a:latin typeface="Arial" panose="020B0604020202020204" pitchFamily="34" charset="0"/>
                <a:cs typeface="Arial" panose="020B0604020202020204" pitchFamily="34" charset="0"/>
              </a:rPr>
              <a:t>desligamento rizoma = ↑ perda de umidade</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2165"/>
                                        </p:tgtEl>
                                        <p:attrNameLst>
                                          <p:attrName>style.visibility</p:attrName>
                                        </p:attrNameLst>
                                      </p:cBhvr>
                                      <p:to>
                                        <p:strVal val="visible"/>
                                      </p:to>
                                    </p:set>
                                  </p:childTnLst>
                                </p:cTn>
                              </p:par>
                            </p:childTnLst>
                          </p:cTn>
                        </p:par>
                        <p:par>
                          <p:cTn id="7" fill="hold" nodeType="afterGroup">
                            <p:stCondLst>
                              <p:cond delay="500"/>
                            </p:stCondLst>
                            <p:childTnLst>
                              <p:par>
                                <p:cTn id="8" presetID="4" presetClass="entr" presetSubtype="16" fill="hold" grpId="0" nodeType="afterEffect">
                                  <p:stCondLst>
                                    <p:cond delay="0"/>
                                  </p:stCondLst>
                                  <p:childTnLst>
                                    <p:set>
                                      <p:cBhvr>
                                        <p:cTn id="9" dur="1" fill="hold">
                                          <p:stCondLst>
                                            <p:cond delay="0"/>
                                          </p:stCondLst>
                                        </p:cTn>
                                        <p:tgtEl>
                                          <p:spTgt spid="92166"/>
                                        </p:tgtEl>
                                        <p:attrNameLst>
                                          <p:attrName>style.visibility</p:attrName>
                                        </p:attrNameLst>
                                      </p:cBhvr>
                                      <p:to>
                                        <p:strVal val="visible"/>
                                      </p:to>
                                    </p:set>
                                    <p:animEffect transition="in" filter="box(in)">
                                      <p:cBhvr>
                                        <p:cTn id="10" dur="500"/>
                                        <p:tgtEl>
                                          <p:spTgt spid="92166"/>
                                        </p:tgtEl>
                                      </p:cBhvr>
                                    </p:animEffect>
                                  </p:childTnLst>
                                </p:cTn>
                              </p:par>
                            </p:childTnLst>
                          </p:cTn>
                        </p:par>
                        <p:par>
                          <p:cTn id="11" fill="hold" nodeType="afterGroup">
                            <p:stCondLst>
                              <p:cond delay="1000"/>
                            </p:stCondLst>
                            <p:childTnLst>
                              <p:par>
                                <p:cTn id="12" presetID="1" presetClass="entr" presetSubtype="0" fill="hold" nodeType="afterEffect">
                                  <p:stCondLst>
                                    <p:cond delay="0"/>
                                  </p:stCondLst>
                                  <p:childTnLst>
                                    <p:set>
                                      <p:cBhvr>
                                        <p:cTn id="13"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autoUpdateAnimBg="0"/>
      <p:bldP spid="9216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418DE1"/>
            </a:gs>
            <a:gs pos="100000">
              <a:srgbClr val="E8C894"/>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7091363" y="6165850"/>
            <a:ext cx="2736850" cy="630238"/>
            <a:chOff x="3878" y="3770"/>
            <a:chExt cx="1724" cy="397"/>
          </a:xfrm>
        </p:grpSpPr>
        <p:sp>
          <p:nvSpPr>
            <p:cNvPr id="68617" name="Text Box 3"/>
            <p:cNvSpPr txBox="1">
              <a:spLocks noChangeArrowheads="1"/>
            </p:cNvSpPr>
            <p:nvPr/>
          </p:nvSpPr>
          <p:spPr bwMode="auto">
            <a:xfrm>
              <a:off x="4468" y="3770"/>
              <a:ext cx="6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000" b="1">
                  <a:solidFill>
                    <a:srgbClr val="000099"/>
                  </a:solidFill>
                  <a:latin typeface="Arial" panose="020B0604020202020204" pitchFamily="34" charset="0"/>
                </a:rPr>
                <a:t>Tiririca</a:t>
              </a:r>
            </a:p>
          </p:txBody>
        </p:sp>
        <p:sp>
          <p:nvSpPr>
            <p:cNvPr id="68618" name="Text Box 4"/>
            <p:cNvSpPr txBox="1">
              <a:spLocks noChangeArrowheads="1"/>
            </p:cNvSpPr>
            <p:nvPr/>
          </p:nvSpPr>
          <p:spPr bwMode="auto">
            <a:xfrm>
              <a:off x="3878" y="3975"/>
              <a:ext cx="17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1400" i="1">
                  <a:latin typeface="Arial" panose="020B0604020202020204" pitchFamily="34" charset="0"/>
                </a:rPr>
                <a:t>Cyperus rotundus</a:t>
              </a:r>
              <a:r>
                <a:rPr lang="pt-BR" altLang="en-US" sz="1400">
                  <a:latin typeface="Arial" panose="020B0604020202020204" pitchFamily="34" charset="0"/>
                </a:rPr>
                <a:t> L.</a:t>
              </a:r>
              <a:endParaRPr lang="pt-BR" altLang="en-US" sz="1400" i="1">
                <a:latin typeface="Arial" panose="020B0604020202020204" pitchFamily="34" charset="0"/>
              </a:endParaRPr>
            </a:p>
          </p:txBody>
        </p:sp>
      </p:grpSp>
      <p:sp>
        <p:nvSpPr>
          <p:cNvPr id="94213" name="Text Box 5"/>
          <p:cNvSpPr txBox="1">
            <a:spLocks noChangeArrowheads="1"/>
          </p:cNvSpPr>
          <p:nvPr/>
        </p:nvSpPr>
        <p:spPr bwMode="auto">
          <a:xfrm>
            <a:off x="3995738" y="188913"/>
            <a:ext cx="50403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3600" b="1">
                <a:solidFill>
                  <a:srgbClr val="000099"/>
                </a:solidFill>
                <a:latin typeface="Arial" panose="020B0604020202020204" pitchFamily="34" charset="0"/>
              </a:rPr>
              <a:t>Pontos Desfavoráveis</a:t>
            </a:r>
          </a:p>
        </p:txBody>
      </p:sp>
      <p:sp>
        <p:nvSpPr>
          <p:cNvPr id="94214" name="Line 6"/>
          <p:cNvSpPr>
            <a:spLocks noChangeShapeType="1"/>
          </p:cNvSpPr>
          <p:nvPr/>
        </p:nvSpPr>
        <p:spPr bwMode="auto">
          <a:xfrm>
            <a:off x="0" y="549275"/>
            <a:ext cx="3924300" cy="0"/>
          </a:xfrm>
          <a:prstGeom prst="line">
            <a:avLst/>
          </a:prstGeom>
          <a:noFill/>
          <a:ln w="63500">
            <a:solidFill>
              <a:srgbClr val="FFFFE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13" name="Line 7"/>
          <p:cNvSpPr>
            <a:spLocks noChangeShapeType="1"/>
          </p:cNvSpPr>
          <p:nvPr/>
        </p:nvSpPr>
        <p:spPr bwMode="auto">
          <a:xfrm>
            <a:off x="1476375" y="2060575"/>
            <a:ext cx="0" cy="504825"/>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14" name="Text Box 8"/>
          <p:cNvSpPr txBox="1">
            <a:spLocks noChangeArrowheads="1"/>
          </p:cNvSpPr>
          <p:nvPr/>
        </p:nvSpPr>
        <p:spPr bwMode="auto">
          <a:xfrm>
            <a:off x="395288" y="1196975"/>
            <a:ext cx="6337300" cy="213677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000" b="1">
                <a:solidFill>
                  <a:schemeClr val="bg1"/>
                </a:solidFill>
                <a:latin typeface="Arial" panose="020B0604020202020204" pitchFamily="34" charset="0"/>
              </a:rPr>
              <a:t>Cortes da Cadeia</a:t>
            </a:r>
          </a:p>
          <a:p>
            <a:pPr eaLnBrk="1" hangingPunct="1">
              <a:spcBef>
                <a:spcPct val="50000"/>
              </a:spcBef>
              <a:buFontTx/>
              <a:buNone/>
            </a:pPr>
            <a:r>
              <a:rPr lang="pt-BR" altLang="en-US" sz="1800">
                <a:latin typeface="Arial" panose="020B0604020202020204" pitchFamily="34" charset="0"/>
              </a:rPr>
              <a:t>      </a:t>
            </a:r>
            <a:r>
              <a:rPr lang="pt-BR" altLang="en-US" sz="1800">
                <a:solidFill>
                  <a:schemeClr val="bg1"/>
                </a:solidFill>
                <a:latin typeface="Arial" panose="020B0604020202020204" pitchFamily="34" charset="0"/>
              </a:rPr>
              <a:t>■</a:t>
            </a:r>
            <a:r>
              <a:rPr lang="pt-BR" altLang="en-US" sz="1800">
                <a:latin typeface="Arial" panose="020B0604020202020204" pitchFamily="34" charset="0"/>
              </a:rPr>
              <a:t> </a:t>
            </a:r>
            <a:r>
              <a:rPr lang="pt-BR" altLang="en-US" sz="1800">
                <a:solidFill>
                  <a:schemeClr val="bg1"/>
                </a:solidFill>
                <a:latin typeface="Arial" panose="020B0604020202020204" pitchFamily="34" charset="0"/>
              </a:rPr>
              <a:t>↑brotação e ↓ reservas</a:t>
            </a:r>
          </a:p>
          <a:p>
            <a:pPr eaLnBrk="1" hangingPunct="1">
              <a:spcBef>
                <a:spcPct val="50000"/>
              </a:spcBef>
              <a:buFontTx/>
              <a:buNone/>
            </a:pPr>
            <a:r>
              <a:rPr lang="pt-BR" altLang="en-US" sz="1800">
                <a:latin typeface="Arial" panose="020B0604020202020204" pitchFamily="34" charset="0"/>
              </a:rPr>
              <a:t>      </a:t>
            </a:r>
            <a:r>
              <a:rPr lang="pt-BR" altLang="en-US" sz="1800">
                <a:solidFill>
                  <a:schemeClr val="bg1"/>
                </a:solidFill>
                <a:latin typeface="Arial" panose="020B0604020202020204" pitchFamily="34" charset="0"/>
              </a:rPr>
              <a:t>■ ↑área foliar / sup. solo   </a:t>
            </a:r>
            <a:r>
              <a:rPr lang="en-US" altLang="en-US" sz="1800">
                <a:solidFill>
                  <a:schemeClr val="bg1"/>
                </a:solidFill>
                <a:latin typeface="Arial" panose="020B0604020202020204" pitchFamily="34" charset="0"/>
                <a:cs typeface="Arial" panose="020B0604020202020204" pitchFamily="34" charset="0"/>
              </a:rPr>
              <a:t>=</a:t>
            </a:r>
            <a:r>
              <a:rPr lang="pt-BR" altLang="en-US" sz="1800">
                <a:solidFill>
                  <a:schemeClr val="bg1"/>
                </a:solidFill>
                <a:latin typeface="Arial" panose="020B0604020202020204" pitchFamily="34" charset="0"/>
              </a:rPr>
              <a:t>  ↑absorção (pós)</a:t>
            </a:r>
            <a:r>
              <a:rPr lang="pt-BR" altLang="en-US" sz="1800">
                <a:latin typeface="Arial" panose="020B0604020202020204" pitchFamily="34" charset="0"/>
              </a:rPr>
              <a:t> </a:t>
            </a:r>
            <a:endParaRPr lang="pt-BR" altLang="en-US" sz="2000" b="1">
              <a:solidFill>
                <a:schemeClr val="bg1"/>
              </a:solidFill>
              <a:latin typeface="Arial" panose="020B0604020202020204" pitchFamily="34" charset="0"/>
            </a:endParaRPr>
          </a:p>
          <a:p>
            <a:pPr eaLnBrk="1" hangingPunct="1">
              <a:spcBef>
                <a:spcPct val="50000"/>
              </a:spcBef>
              <a:buFontTx/>
              <a:buNone/>
            </a:pPr>
            <a:r>
              <a:rPr lang="pt-BR" altLang="en-US" sz="2000" b="1">
                <a:solidFill>
                  <a:schemeClr val="bg1"/>
                </a:solidFill>
                <a:latin typeface="Arial" panose="020B0604020202020204" pitchFamily="34" charset="0"/>
              </a:rPr>
              <a:t>     </a:t>
            </a:r>
            <a:r>
              <a:rPr lang="pt-BR" altLang="en-US" sz="1800">
                <a:solidFill>
                  <a:schemeClr val="bg1"/>
                </a:solidFill>
                <a:latin typeface="Arial" panose="020B0604020202020204" pitchFamily="34" charset="0"/>
              </a:rPr>
              <a:t>■</a:t>
            </a:r>
            <a:r>
              <a:rPr lang="pt-BR" altLang="en-US" sz="1800">
                <a:latin typeface="Arial" panose="020B0604020202020204" pitchFamily="34" charset="0"/>
              </a:rPr>
              <a:t> </a:t>
            </a:r>
            <a:r>
              <a:rPr lang="pt-BR" altLang="en-US" sz="1800">
                <a:solidFill>
                  <a:schemeClr val="bg1"/>
                </a:solidFill>
                <a:latin typeface="Arial" panose="020B0604020202020204" pitchFamily="34" charset="0"/>
              </a:rPr>
              <a:t>↑pontos brotação / perfil solo  </a:t>
            </a:r>
            <a:r>
              <a:rPr lang="en-US" altLang="en-US" sz="1800">
                <a:solidFill>
                  <a:schemeClr val="bg1"/>
                </a:solidFill>
                <a:latin typeface="Arial" panose="020B0604020202020204" pitchFamily="34" charset="0"/>
              </a:rPr>
              <a:t>= </a:t>
            </a:r>
            <a:r>
              <a:rPr lang="pt-BR" altLang="en-US" sz="1800">
                <a:solidFill>
                  <a:schemeClr val="bg1"/>
                </a:solidFill>
                <a:latin typeface="Arial" panose="020B0604020202020204" pitchFamily="34" charset="0"/>
              </a:rPr>
              <a:t> ↑atuação (solo)</a:t>
            </a:r>
            <a:endParaRPr lang="pt-BR" altLang="en-US" sz="2000" b="1">
              <a:solidFill>
                <a:schemeClr val="bg1"/>
              </a:solidFill>
              <a:latin typeface="Arial" panose="020B0604020202020204" pitchFamily="34" charset="0"/>
            </a:endParaRPr>
          </a:p>
          <a:p>
            <a:pPr eaLnBrk="1" hangingPunct="1">
              <a:spcBef>
                <a:spcPct val="50000"/>
              </a:spcBef>
              <a:buFontTx/>
              <a:buNone/>
            </a:pPr>
            <a:r>
              <a:rPr lang="pt-BR" altLang="en-US" sz="2000">
                <a:solidFill>
                  <a:schemeClr val="bg1"/>
                </a:solidFill>
                <a:latin typeface="Arial" panose="020B0604020202020204" pitchFamily="34" charset="0"/>
              </a:rPr>
              <a:t>        </a:t>
            </a:r>
          </a:p>
        </p:txBody>
      </p:sp>
      <p:sp>
        <p:nvSpPr>
          <p:cNvPr id="68615" name="Text Box 9"/>
          <p:cNvSpPr txBox="1">
            <a:spLocks noChangeArrowheads="1"/>
          </p:cNvSpPr>
          <p:nvPr/>
        </p:nvSpPr>
        <p:spPr bwMode="auto">
          <a:xfrm>
            <a:off x="2773363" y="3573463"/>
            <a:ext cx="5543550" cy="24098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000" b="1">
                <a:solidFill>
                  <a:schemeClr val="bg1"/>
                </a:solidFill>
                <a:latin typeface="Arial" panose="020B0604020202020204" pitchFamily="34" charset="0"/>
              </a:rPr>
              <a:t>Inimigos Naturais</a:t>
            </a:r>
          </a:p>
          <a:p>
            <a:pPr eaLnBrk="1" hangingPunct="1">
              <a:spcBef>
                <a:spcPct val="50000"/>
              </a:spcBef>
              <a:buFontTx/>
              <a:buNone/>
            </a:pPr>
            <a:r>
              <a:rPr lang="pt-BR" altLang="en-US" sz="2000" b="1">
                <a:solidFill>
                  <a:schemeClr val="bg1"/>
                </a:solidFill>
                <a:latin typeface="Arial" panose="020B0604020202020204" pitchFamily="34" charset="0"/>
                <a:cs typeface="Arial" panose="020B0604020202020204" pitchFamily="34" charset="0"/>
              </a:rPr>
              <a:t>                                                     </a:t>
            </a:r>
            <a:r>
              <a:rPr lang="pt-BR" altLang="en-US" sz="2000" i="1">
                <a:solidFill>
                  <a:schemeClr val="bg1"/>
                </a:solidFill>
                <a:latin typeface="Arial" panose="020B0604020202020204" pitchFamily="34" charset="0"/>
                <a:cs typeface="Arial" panose="020B0604020202020204" pitchFamily="34" charset="0"/>
              </a:rPr>
              <a:t>B. truculenta</a:t>
            </a:r>
            <a:endParaRPr lang="pt-BR" altLang="en-US" sz="2000" b="1">
              <a:solidFill>
                <a:schemeClr val="bg1"/>
              </a:solidFill>
              <a:latin typeface="Arial" panose="020B0604020202020204" pitchFamily="34" charset="0"/>
              <a:cs typeface="Arial" panose="020B0604020202020204" pitchFamily="34" charset="0"/>
            </a:endParaRPr>
          </a:p>
          <a:p>
            <a:pPr eaLnBrk="1" hangingPunct="1">
              <a:spcBef>
                <a:spcPct val="50000"/>
              </a:spcBef>
              <a:buFontTx/>
              <a:buNone/>
            </a:pPr>
            <a:r>
              <a:rPr lang="pt-BR" altLang="en-US" sz="2000" b="1">
                <a:solidFill>
                  <a:schemeClr val="bg1"/>
                </a:solidFill>
                <a:latin typeface="Arial" panose="020B0604020202020204" pitchFamily="34" charset="0"/>
                <a:cs typeface="Arial" panose="020B0604020202020204" pitchFamily="34" charset="0"/>
              </a:rPr>
              <a:t>      </a:t>
            </a:r>
            <a:r>
              <a:rPr lang="pt-BR" altLang="en-US" sz="2000">
                <a:solidFill>
                  <a:schemeClr val="bg1"/>
                </a:solidFill>
                <a:latin typeface="Arial" panose="020B0604020202020204" pitchFamily="34" charset="0"/>
                <a:cs typeface="Arial" panose="020B0604020202020204" pitchFamily="34" charset="0"/>
              </a:rPr>
              <a:t>Lagartas do gênero </a:t>
            </a:r>
            <a:r>
              <a:rPr lang="pt-BR" altLang="en-US" sz="2000" i="1">
                <a:solidFill>
                  <a:schemeClr val="bg1"/>
                </a:solidFill>
                <a:latin typeface="Arial" panose="020B0604020202020204" pitchFamily="34" charset="0"/>
                <a:cs typeface="Arial" panose="020B0604020202020204" pitchFamily="34" charset="0"/>
              </a:rPr>
              <a:t>Bracta</a:t>
            </a:r>
          </a:p>
          <a:p>
            <a:pPr eaLnBrk="1" hangingPunct="1">
              <a:spcBef>
                <a:spcPct val="50000"/>
              </a:spcBef>
              <a:buFontTx/>
              <a:buNone/>
            </a:pPr>
            <a:r>
              <a:rPr lang="pt-BR" altLang="en-US" sz="2000" i="1">
                <a:solidFill>
                  <a:schemeClr val="bg1"/>
                </a:solidFill>
                <a:latin typeface="Arial" panose="020B0604020202020204" pitchFamily="34" charset="0"/>
                <a:cs typeface="Arial" panose="020B0604020202020204" pitchFamily="34" charset="0"/>
              </a:rPr>
              <a:t>                                                     B. verutana</a:t>
            </a:r>
          </a:p>
          <a:p>
            <a:pPr eaLnBrk="1" hangingPunct="1">
              <a:spcBef>
                <a:spcPct val="50000"/>
              </a:spcBef>
              <a:buFontTx/>
              <a:buNone/>
            </a:pPr>
            <a:endParaRPr lang="pt-BR" altLang="en-US" sz="2800" i="1">
              <a:solidFill>
                <a:schemeClr val="bg1"/>
              </a:solidFill>
              <a:latin typeface="Arial" panose="020B0604020202020204" pitchFamily="34" charset="0"/>
              <a:cs typeface="Arial" panose="020B0604020202020204" pitchFamily="34" charset="0"/>
            </a:endParaRPr>
          </a:p>
        </p:txBody>
      </p:sp>
      <p:sp>
        <p:nvSpPr>
          <p:cNvPr id="68616" name="AutoShape 10"/>
          <p:cNvSpPr>
            <a:spLocks/>
          </p:cNvSpPr>
          <p:nvPr/>
        </p:nvSpPr>
        <p:spPr bwMode="auto">
          <a:xfrm>
            <a:off x="6372225" y="4149725"/>
            <a:ext cx="71438" cy="1150938"/>
          </a:xfrm>
          <a:prstGeom prst="leftBrace">
            <a:avLst>
              <a:gd name="adj1" fmla="val 134258"/>
              <a:gd name="adj2" fmla="val 50000"/>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4213"/>
                                        </p:tgtEl>
                                        <p:attrNameLst>
                                          <p:attrName>style.visibility</p:attrName>
                                        </p:attrNameLst>
                                      </p:cBhvr>
                                      <p:to>
                                        <p:strVal val="visible"/>
                                      </p:to>
                                    </p:set>
                                  </p:childTnLst>
                                </p:cTn>
                              </p:par>
                            </p:childTnLst>
                          </p:cTn>
                        </p:par>
                        <p:par>
                          <p:cTn id="7" fill="hold" nodeType="afterGroup">
                            <p:stCondLst>
                              <p:cond delay="500"/>
                            </p:stCondLst>
                            <p:childTnLst>
                              <p:par>
                                <p:cTn id="8" presetID="4" presetClass="entr" presetSubtype="16" fill="hold" grpId="0" nodeType="afterEffect">
                                  <p:stCondLst>
                                    <p:cond delay="0"/>
                                  </p:stCondLst>
                                  <p:childTnLst>
                                    <p:set>
                                      <p:cBhvr>
                                        <p:cTn id="9" dur="1" fill="hold">
                                          <p:stCondLst>
                                            <p:cond delay="0"/>
                                          </p:stCondLst>
                                        </p:cTn>
                                        <p:tgtEl>
                                          <p:spTgt spid="94214"/>
                                        </p:tgtEl>
                                        <p:attrNameLst>
                                          <p:attrName>style.visibility</p:attrName>
                                        </p:attrNameLst>
                                      </p:cBhvr>
                                      <p:to>
                                        <p:strVal val="visible"/>
                                      </p:to>
                                    </p:set>
                                    <p:animEffect transition="in" filter="box(in)">
                                      <p:cBhvr>
                                        <p:cTn id="10" dur="500"/>
                                        <p:tgtEl>
                                          <p:spTgt spid="94214"/>
                                        </p:tgtEl>
                                      </p:cBhvr>
                                    </p:animEffect>
                                  </p:childTnLst>
                                </p:cTn>
                              </p:par>
                            </p:childTnLst>
                          </p:cTn>
                        </p:par>
                        <p:par>
                          <p:cTn id="11" fill="hold" nodeType="afterGroup">
                            <p:stCondLst>
                              <p:cond delay="1000"/>
                            </p:stCondLst>
                            <p:childTnLst>
                              <p:par>
                                <p:cTn id="12" presetID="1" presetClass="entr" presetSubtype="0" fill="hold" nodeType="afterEffect">
                                  <p:stCondLst>
                                    <p:cond delay="0"/>
                                  </p:stCondLst>
                                  <p:childTnLst>
                                    <p:set>
                                      <p:cBhvr>
                                        <p:cTn id="13"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autoUpdateAnimBg="0"/>
      <p:bldP spid="942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8" name="Object 2"/>
          <p:cNvGraphicFramePr>
            <a:graphicFrameLocks noChangeAspect="1"/>
          </p:cNvGraphicFramePr>
          <p:nvPr/>
        </p:nvGraphicFramePr>
        <p:xfrm>
          <a:off x="0" y="23813"/>
          <a:ext cx="9144000" cy="6834187"/>
        </p:xfrm>
        <a:graphic>
          <a:graphicData uri="http://schemas.openxmlformats.org/presentationml/2006/ole">
            <mc:AlternateContent xmlns:mc="http://schemas.openxmlformats.org/markup-compatibility/2006">
              <mc:Choice xmlns:v="urn:schemas-microsoft-com:vml" Requires="v">
                <p:oleObj spid="_x0000_s70661" name="CorelPhotoPaint.Image.9" r:id="rId3" imgW="11403175" imgH="7123810" progId="CorelPhotoPaint.Image.9">
                  <p:embed/>
                </p:oleObj>
              </mc:Choice>
              <mc:Fallback>
                <p:oleObj name="CorelPhotoPaint.Image.9" r:id="rId3" imgW="11403175" imgH="7123810" progId="CorelPhotoPaint.Image.9">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13"/>
                        <a:ext cx="9144000"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8"/>
          <p:cNvSpPr>
            <a:spLocks noChangeArrowheads="1"/>
          </p:cNvSpPr>
          <p:nvPr/>
        </p:nvSpPr>
        <p:spPr bwMode="auto">
          <a:xfrm>
            <a:off x="76200" y="112713"/>
            <a:ext cx="899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7325" indent="-1873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000" b="1">
                <a:solidFill>
                  <a:srgbClr val="FF0000"/>
                </a:solidFill>
                <a:latin typeface="Arial" panose="020B0604020202020204" pitchFamily="34" charset="0"/>
              </a:rPr>
              <a:t>- Brasil - década de 60 -</a:t>
            </a:r>
            <a:r>
              <a:rPr lang="pt-BR" altLang="en-US" sz="2000" b="1">
                <a:solidFill>
                  <a:srgbClr val="0000FF"/>
                </a:solidFill>
                <a:latin typeface="Arial" panose="020B0604020202020204" pitchFamily="34" charset="0"/>
              </a:rPr>
              <a:t> estudos de levantamentos de plantas daninhas na cultura do café</a:t>
            </a:r>
          </a:p>
        </p:txBody>
      </p:sp>
      <p:sp>
        <p:nvSpPr>
          <p:cNvPr id="8211" name="Rectangle 19"/>
          <p:cNvSpPr>
            <a:spLocks noChangeArrowheads="1"/>
          </p:cNvSpPr>
          <p:nvPr/>
        </p:nvSpPr>
        <p:spPr bwMode="auto">
          <a:xfrm>
            <a:off x="76200" y="974725"/>
            <a:ext cx="899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7325" indent="-1873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000" b="1">
                <a:solidFill>
                  <a:srgbClr val="FF0000"/>
                </a:solidFill>
                <a:latin typeface="Arial" panose="020B0604020202020204" pitchFamily="34" charset="0"/>
              </a:rPr>
              <a:t>- Abernathy &amp; Bridge (1996)</a:t>
            </a:r>
            <a:r>
              <a:rPr lang="pt-BR" altLang="en-US" sz="2000" b="1">
                <a:solidFill>
                  <a:srgbClr val="0000FF"/>
                </a:solidFill>
                <a:latin typeface="Arial" panose="020B0604020202020204" pitchFamily="34" charset="0"/>
              </a:rPr>
              <a:t> - publicações científicas no Brasil:</a:t>
            </a:r>
          </a:p>
          <a:p>
            <a:pPr eaLnBrk="1" hangingPunct="1">
              <a:spcBef>
                <a:spcPct val="0"/>
              </a:spcBef>
              <a:buFontTx/>
              <a:buNone/>
            </a:pPr>
            <a:r>
              <a:rPr lang="pt-BR" altLang="en-US" sz="2000" b="1">
                <a:solidFill>
                  <a:srgbClr val="0000FF"/>
                </a:solidFill>
                <a:latin typeface="Arial" panose="020B0604020202020204" pitchFamily="34" charset="0"/>
              </a:rPr>
              <a:t>	- década de 70 - 14,3%  dos artigos em biologia/ecologia das pl. dan.</a:t>
            </a:r>
          </a:p>
          <a:p>
            <a:pPr eaLnBrk="1" hangingPunct="1">
              <a:spcBef>
                <a:spcPct val="0"/>
              </a:spcBef>
              <a:buFontTx/>
              <a:buNone/>
            </a:pPr>
            <a:r>
              <a:rPr lang="pt-BR" altLang="en-US" sz="2000" b="1">
                <a:solidFill>
                  <a:srgbClr val="0000FF"/>
                </a:solidFill>
                <a:latin typeface="Arial" panose="020B0604020202020204" pitchFamily="34" charset="0"/>
              </a:rPr>
              <a:t>	- anos 90 - 18,8% dos artigos em biologia/ecologia das pl. daninhas </a:t>
            </a:r>
          </a:p>
        </p:txBody>
      </p:sp>
      <p:sp>
        <p:nvSpPr>
          <p:cNvPr id="8223" name="Rectangle 31"/>
          <p:cNvSpPr>
            <a:spLocks noChangeArrowheads="1"/>
          </p:cNvSpPr>
          <p:nvPr/>
        </p:nvSpPr>
        <p:spPr bwMode="auto">
          <a:xfrm>
            <a:off x="179388" y="2133600"/>
            <a:ext cx="86598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400" b="1">
                <a:latin typeface="Arial" panose="020B0604020202020204" pitchFamily="34" charset="0"/>
                <a:cs typeface="Arial" panose="020B0604020202020204" pitchFamily="34" charset="0"/>
              </a:rPr>
              <a:t>Norris, et al. (1997) - Weed Sci., v. 45, p. 343-348. 1997.</a:t>
            </a:r>
            <a:endParaRPr lang="pt-BR" altLang="en-US" sz="2400">
              <a:latin typeface="Arial" panose="020B0604020202020204" pitchFamily="34" charset="0"/>
              <a:cs typeface="Arial" panose="020B0604020202020204" pitchFamily="34" charset="0"/>
            </a:endParaRPr>
          </a:p>
          <a:p>
            <a:pPr eaLnBrk="1" hangingPunct="1">
              <a:spcBef>
                <a:spcPct val="50000"/>
              </a:spcBef>
              <a:buFontTx/>
              <a:buNone/>
            </a:pPr>
            <a:r>
              <a:rPr lang="pt-BR" altLang="en-US" sz="2400" b="1">
                <a:solidFill>
                  <a:srgbClr val="0000FF"/>
                </a:solidFill>
                <a:latin typeface="Arial" panose="020B0604020202020204" pitchFamily="34" charset="0"/>
                <a:cs typeface="Arial" panose="020B0604020202020204" pitchFamily="34" charset="0"/>
              </a:rPr>
              <a:t>Levantamento sobre o importância dos estudos de biologia no manejo de plantas daninhas</a:t>
            </a:r>
            <a:endParaRPr lang="pt-BR" altLang="en-US" sz="2400">
              <a:solidFill>
                <a:srgbClr val="0000FF"/>
              </a:solidFill>
              <a:latin typeface="Arial" panose="020B0604020202020204" pitchFamily="34" charset="0"/>
              <a:cs typeface="Arial" panose="020B0604020202020204" pitchFamily="34" charset="0"/>
            </a:endParaRPr>
          </a:p>
        </p:txBody>
      </p:sp>
      <p:sp>
        <p:nvSpPr>
          <p:cNvPr id="5" name="Rectangle 32"/>
          <p:cNvSpPr>
            <a:spLocks noChangeArrowheads="1"/>
          </p:cNvSpPr>
          <p:nvPr/>
        </p:nvSpPr>
        <p:spPr bwMode="auto">
          <a:xfrm>
            <a:off x="457200" y="3933825"/>
            <a:ext cx="8229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en-US" sz="2400" b="1">
                <a:solidFill>
                  <a:srgbClr val="FF0000"/>
                </a:solidFill>
                <a:latin typeface="Arial" panose="020B0604020202020204" pitchFamily="34" charset="0"/>
                <a:cs typeface="Arial" panose="020B0604020202020204" pitchFamily="34" charset="0"/>
              </a:rPr>
              <a:t>Questão 01:</a:t>
            </a:r>
            <a:endParaRPr lang="pt-BR" altLang="en-US" sz="2400">
              <a:latin typeface="Arial" panose="020B0604020202020204" pitchFamily="34" charset="0"/>
              <a:cs typeface="Arial" panose="020B0604020202020204" pitchFamily="34" charset="0"/>
            </a:endParaRPr>
          </a:p>
          <a:p>
            <a:pPr eaLnBrk="1" hangingPunct="1">
              <a:spcBef>
                <a:spcPct val="50000"/>
              </a:spcBef>
              <a:buFontTx/>
              <a:buNone/>
            </a:pPr>
            <a:r>
              <a:rPr lang="pt-BR" altLang="en-US" sz="2400" b="1">
                <a:latin typeface="Arial" panose="020B0604020202020204" pitchFamily="34" charset="0"/>
                <a:cs typeface="Arial" panose="020B0604020202020204" pitchFamily="34" charset="0"/>
              </a:rPr>
              <a:t>De maneira geral você acha que os conhecimentos de biologia das plantas daninhas tem sido usados para melhorar o manejo de plantas daninhas?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1" grpId="0" autoUpdateAnimBg="0"/>
      <p:bldP spid="8223" grpId="0" autoUpdateAnimBg="0"/>
      <p:bldP spid="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71685" name="Imagem de bitmap" r:id="rId4" imgW="7028571" imgH="4191585" progId="Paint.Picture">
                  <p:embed/>
                </p:oleObj>
              </mc:Choice>
              <mc:Fallback>
                <p:oleObj name="Imagem de bitmap" r:id="rId4" imgW="7028571" imgH="4191585" progId="Paint.Picture">
                  <p:embed/>
                  <p:pic>
                    <p:nvPicPr>
                      <p:cNvPr id="0" name="Object 2"/>
                      <p:cNvPicPr>
                        <a:picLocks noChangeAspect="1" noChangeArrowheads="1"/>
                      </p:cNvPicPr>
                      <p:nvPr/>
                    </p:nvPicPr>
                    <p:blipFill>
                      <a:blip r:embed="rId5">
                        <a:lum bright="24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accent1"/>
                      </a:solidFill>
                      <a:ln>
                        <a:noFill/>
                      </a:ln>
                      <a:effectLst/>
                      <a:extLst>
                        <a:ext uri="{91240B29-F687-4F45-9708-019B960494DF}">
                          <a14:hiddenLine xmlns:a14="http://schemas.microsoft.com/office/drawing/2010/main" w="571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ext Box 3"/>
          <p:cNvSpPr txBox="1">
            <a:spLocks noChangeArrowheads="1"/>
          </p:cNvSpPr>
          <p:nvPr/>
        </p:nvSpPr>
        <p:spPr bwMode="auto">
          <a:xfrm>
            <a:off x="974725" y="228600"/>
            <a:ext cx="7178675" cy="457200"/>
          </a:xfrm>
          <a:prstGeom prst="rect">
            <a:avLst/>
          </a:prstGeom>
          <a:noFill/>
          <a:ln w="9525">
            <a:noFill/>
            <a:miter lim="800000"/>
            <a:headEnd type="none" w="sm" len="sm"/>
            <a:tailEnd type="none" w="sm" len="sm"/>
          </a:ln>
          <a:effectLst/>
        </p:spPr>
        <p:txBody>
          <a:bodyPr wrap="none">
            <a:spAutoFit/>
          </a:bodyPr>
          <a:lstStyle/>
          <a:p>
            <a:pPr algn="ctr" defTabSz="762000" eaLnBrk="1" hangingPunct="1">
              <a:defRPr/>
            </a:pPr>
            <a:r>
              <a:rPr lang="pt-BR" b="1">
                <a:solidFill>
                  <a:schemeClr val="bg1"/>
                </a:solidFill>
                <a:effectLst>
                  <a:outerShdw blurRad="38100" dist="38100" dir="2700000" algn="tl">
                    <a:srgbClr val="000000"/>
                  </a:outerShdw>
                </a:effectLst>
                <a:latin typeface="Arial Rounded MT Bold" pitchFamily="34" charset="0"/>
              </a:rPr>
              <a:t>LEVANTAMENTO DO BANCO DE TUBÉRCULOS</a:t>
            </a:r>
            <a:endParaRPr lang="en-US" b="1">
              <a:solidFill>
                <a:schemeClr val="bg1"/>
              </a:solidFill>
              <a:effectLst>
                <a:outerShdw blurRad="38100" dist="38100" dir="2700000" algn="tl">
                  <a:srgbClr val="000000"/>
                </a:outerShdw>
              </a:effectLst>
              <a:latin typeface="Arial Rounded MT Bold" pitchFamily="34" charset="0"/>
            </a:endParaRPr>
          </a:p>
        </p:txBody>
      </p:sp>
    </p:spTree>
  </p:cSld>
  <p:clrMapOvr>
    <a:overrideClrMapping bg1="dk2" tx1="lt1" bg2="dk1" tx2="lt2" accent1="accent1" accent2="accent2" accent3="accent3" accent4="accent4" accent5="accent5" accent6="accent6" hlink="hlink" folHlink="folHlink"/>
  </p:clrMapOvr>
  <p:transition spd="med">
    <p:pull dir="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F23"/>
          <p:cNvPicPr>
            <a:picLocks noChangeAspect="1" noChangeArrowheads="1"/>
          </p:cNvPicPr>
          <p:nvPr/>
        </p:nvPicPr>
        <p:blipFill>
          <a:blip r:embed="rId4">
            <a:extLst>
              <a:ext uri="{28A0092B-C50C-407E-A947-70E740481C1C}">
                <a14:useLocalDpi xmlns:a14="http://schemas.microsoft.com/office/drawing/2010/main" val="0"/>
              </a:ext>
            </a:extLst>
          </a:blip>
          <a:srcRect b="248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AutoShape 3"/>
          <p:cNvSpPr>
            <a:spLocks/>
          </p:cNvSpPr>
          <p:nvPr/>
        </p:nvSpPr>
        <p:spPr bwMode="auto">
          <a:xfrm>
            <a:off x="4143375" y="5168900"/>
            <a:ext cx="401638" cy="1092200"/>
          </a:xfrm>
          <a:prstGeom prst="leftBrace">
            <a:avLst>
              <a:gd name="adj1" fmla="val 22661"/>
              <a:gd name="adj2" fmla="val 50000"/>
            </a:avLst>
          </a:prstGeom>
          <a:noFill/>
          <a:ln w="381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74756" name="AutoShape 4"/>
          <p:cNvSpPr>
            <a:spLocks/>
          </p:cNvSpPr>
          <p:nvPr/>
        </p:nvSpPr>
        <p:spPr bwMode="auto">
          <a:xfrm rot="5400000">
            <a:off x="5264944" y="4283869"/>
            <a:ext cx="298450" cy="1471612"/>
          </a:xfrm>
          <a:prstGeom prst="leftBrace">
            <a:avLst>
              <a:gd name="adj1" fmla="val 41090"/>
              <a:gd name="adj2" fmla="val 50000"/>
            </a:avLst>
          </a:prstGeom>
          <a:noFill/>
          <a:ln w="381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74757" name="Text Box 5"/>
          <p:cNvSpPr txBox="1">
            <a:spLocks noChangeArrowheads="1"/>
          </p:cNvSpPr>
          <p:nvPr/>
        </p:nvSpPr>
        <p:spPr bwMode="auto">
          <a:xfrm>
            <a:off x="2886075" y="5565775"/>
            <a:ext cx="8175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600" b="1">
                <a:solidFill>
                  <a:schemeClr val="bg2"/>
                </a:solidFill>
                <a:latin typeface="Arial Rounded MT Bold" panose="020F0704030504030204" pitchFamily="34" charset="0"/>
              </a:rPr>
              <a:t>0,25 m</a:t>
            </a:r>
            <a:endParaRPr lang="en-US" altLang="en-US" sz="1600" b="1">
              <a:solidFill>
                <a:schemeClr val="bg2"/>
              </a:solidFill>
              <a:latin typeface="Arial Rounded MT Bold" panose="020F0704030504030204" pitchFamily="34" charset="0"/>
            </a:endParaRPr>
          </a:p>
        </p:txBody>
      </p:sp>
      <p:sp>
        <p:nvSpPr>
          <p:cNvPr id="74758" name="Text Box 6"/>
          <p:cNvSpPr txBox="1">
            <a:spLocks noChangeArrowheads="1"/>
          </p:cNvSpPr>
          <p:nvPr/>
        </p:nvSpPr>
        <p:spPr bwMode="auto">
          <a:xfrm>
            <a:off x="5021263" y="4430713"/>
            <a:ext cx="8175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600" b="1">
                <a:solidFill>
                  <a:schemeClr val="bg2"/>
                </a:solidFill>
                <a:latin typeface="Arial Rounded MT Bold" panose="020F0704030504030204" pitchFamily="34" charset="0"/>
              </a:rPr>
              <a:t>0,25 m</a:t>
            </a:r>
            <a:endParaRPr lang="en-US" altLang="en-US" sz="1600" b="1">
              <a:solidFill>
                <a:schemeClr val="bg2"/>
              </a:solidFill>
              <a:latin typeface="Arial Rounded MT Bold" panose="020F0704030504030204" pitchFamily="34" charset="0"/>
            </a:endParaRPr>
          </a:p>
        </p:txBody>
      </p:sp>
      <p:sp>
        <p:nvSpPr>
          <p:cNvPr id="74759" name="Line 7"/>
          <p:cNvSpPr>
            <a:spLocks noChangeShapeType="1"/>
          </p:cNvSpPr>
          <p:nvPr/>
        </p:nvSpPr>
        <p:spPr bwMode="auto">
          <a:xfrm>
            <a:off x="6283325" y="5267325"/>
            <a:ext cx="0" cy="993775"/>
          </a:xfrm>
          <a:prstGeom prst="line">
            <a:avLst/>
          </a:prstGeom>
          <a:noFill/>
          <a:ln w="381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4760" name="Line 8"/>
          <p:cNvSpPr>
            <a:spLocks noChangeShapeType="1"/>
          </p:cNvSpPr>
          <p:nvPr/>
        </p:nvSpPr>
        <p:spPr bwMode="auto">
          <a:xfrm rot="-5400000">
            <a:off x="6015832" y="5993606"/>
            <a:ext cx="0" cy="534987"/>
          </a:xfrm>
          <a:prstGeom prst="line">
            <a:avLst/>
          </a:prstGeom>
          <a:noFill/>
          <a:ln w="381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4761" name="Text Box 9"/>
          <p:cNvSpPr txBox="1">
            <a:spLocks noChangeArrowheads="1"/>
          </p:cNvSpPr>
          <p:nvPr/>
        </p:nvSpPr>
        <p:spPr bwMode="auto">
          <a:xfrm>
            <a:off x="6494463" y="5524500"/>
            <a:ext cx="8175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600" b="1">
                <a:solidFill>
                  <a:schemeClr val="bg2"/>
                </a:solidFill>
                <a:latin typeface="Arial Rounded MT Bold" panose="020F0704030504030204" pitchFamily="34" charset="0"/>
              </a:rPr>
              <a:t>0,25 m</a:t>
            </a:r>
            <a:endParaRPr lang="en-US" altLang="en-US" sz="1600" b="1">
              <a:solidFill>
                <a:schemeClr val="bg2"/>
              </a:solidFill>
              <a:latin typeface="Arial Rounded MT Bold" panose="020F0704030504030204" pitchFamily="34" charset="0"/>
            </a:endParaRPr>
          </a:p>
        </p:txBody>
      </p:sp>
      <p:sp>
        <p:nvSpPr>
          <p:cNvPr id="141322" name="Text Box 10"/>
          <p:cNvSpPr txBox="1">
            <a:spLocks noChangeArrowheads="1"/>
          </p:cNvSpPr>
          <p:nvPr/>
        </p:nvSpPr>
        <p:spPr bwMode="auto">
          <a:xfrm>
            <a:off x="1025525" y="877888"/>
            <a:ext cx="6626225" cy="457200"/>
          </a:xfrm>
          <a:prstGeom prst="rect">
            <a:avLst/>
          </a:prstGeom>
          <a:noFill/>
          <a:ln w="9525">
            <a:noFill/>
            <a:miter lim="800000"/>
            <a:headEnd type="none" w="sm" len="sm"/>
            <a:tailEnd type="none" w="sm" len="sm"/>
          </a:ln>
          <a:effectLst/>
        </p:spPr>
        <p:txBody>
          <a:bodyPr wrap="none">
            <a:spAutoFit/>
          </a:bodyPr>
          <a:lstStyle/>
          <a:p>
            <a:pPr algn="ctr" defTabSz="762000" eaLnBrk="1" hangingPunct="1">
              <a:defRPr/>
            </a:pPr>
            <a:r>
              <a:rPr lang="pt-BR" b="1">
                <a:solidFill>
                  <a:schemeClr val="bg1"/>
                </a:solidFill>
                <a:effectLst>
                  <a:outerShdw blurRad="38100" dist="38100" dir="2700000" algn="tl">
                    <a:srgbClr val="000000"/>
                  </a:outerShdw>
                </a:effectLst>
                <a:latin typeface="Arial Rounded MT Bold" pitchFamily="34" charset="0"/>
              </a:rPr>
              <a:t>LEVANTAMENTO DO BANCO DE TUBÉRCULOS</a:t>
            </a:r>
            <a:endParaRPr lang="en-US" b="1">
              <a:solidFill>
                <a:schemeClr val="bg1"/>
              </a:solidFill>
              <a:effectLst>
                <a:outerShdw blurRad="38100" dist="38100" dir="2700000" algn="tl">
                  <a:srgbClr val="000000"/>
                </a:outerShdw>
              </a:effectLst>
              <a:latin typeface="Arial Rounded MT Bold" pitchFamily="34" charset="0"/>
            </a:endParaRPr>
          </a:p>
        </p:txBody>
      </p:sp>
    </p:spTree>
  </p:cSld>
  <p:clrMapOvr>
    <a:overrideClrMapping bg1="dk2" tx1="lt1" bg2="dk1" tx2="lt2" accent1="accent1" accent2="accent2" accent3="accent3" accent4="accent4" accent5="accent5" accent6="accent6" hlink="hlink" folHlink="folHlink"/>
  </p:clrMapOvr>
  <p:transition spd="med">
    <p:pull dir="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2" name="Object 2"/>
          <p:cNvGraphicFramePr>
            <a:graphicFrameLocks noChangeAspect="1"/>
          </p:cNvGraphicFramePr>
          <p:nvPr/>
        </p:nvGraphicFramePr>
        <p:xfrm>
          <a:off x="1073150" y="0"/>
          <a:ext cx="6537325" cy="6858000"/>
        </p:xfrm>
        <a:graphic>
          <a:graphicData uri="http://schemas.openxmlformats.org/presentationml/2006/ole">
            <mc:AlternateContent xmlns:mc="http://schemas.openxmlformats.org/markup-compatibility/2006">
              <mc:Choice xmlns:v="urn:schemas-microsoft-com:vml" Requires="v">
                <p:oleObj spid="_x0000_s76806" name="Imagem de bitmap" r:id="rId4" imgW="3704762" imgH="4191585" progId="Paint.Picture">
                  <p:embed/>
                </p:oleObj>
              </mc:Choice>
              <mc:Fallback>
                <p:oleObj name="Imagem de bitmap" r:id="rId4" imgW="3704762" imgH="4191585"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150" y="0"/>
                        <a:ext cx="6537325" cy="6858000"/>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3" name="Text Box 3"/>
          <p:cNvSpPr txBox="1">
            <a:spLocks noChangeArrowheads="1"/>
          </p:cNvSpPr>
          <p:nvPr/>
        </p:nvSpPr>
        <p:spPr bwMode="auto">
          <a:xfrm>
            <a:off x="1447800" y="5410200"/>
            <a:ext cx="5638800" cy="1062038"/>
          </a:xfrm>
          <a:prstGeom prst="rect">
            <a:avLst/>
          </a:prstGeom>
          <a:solidFill>
            <a:srgbClr val="DDDDDD"/>
          </a:solidFill>
          <a:ln w="57150">
            <a:solidFill>
              <a:schemeClr val="bg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pt-BR" altLang="en-US" sz="2400" b="1">
                <a:solidFill>
                  <a:schemeClr val="bg2"/>
                </a:solidFill>
                <a:latin typeface="Tahoma" panose="020B0604030504040204" pitchFamily="34" charset="0"/>
              </a:rPr>
              <a:t>1308 tubérculos vivos</a:t>
            </a:r>
          </a:p>
          <a:p>
            <a:pPr algn="ctr" eaLnBrk="1" hangingPunct="1">
              <a:spcBef>
                <a:spcPct val="50000"/>
              </a:spcBef>
              <a:buFontTx/>
              <a:buNone/>
            </a:pPr>
            <a:r>
              <a:rPr lang="pt-BR" altLang="en-US" sz="2400" b="1">
                <a:solidFill>
                  <a:schemeClr val="bg2"/>
                </a:solidFill>
                <a:latin typeface="Tahoma" panose="020B0604030504040204" pitchFamily="34" charset="0"/>
              </a:rPr>
              <a:t>Área amostrada = 0,25x0,25x0,25</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26" name="Object 2"/>
          <p:cNvGraphicFramePr>
            <a:graphicFrameLocks noChangeAspect="1"/>
          </p:cNvGraphicFramePr>
          <p:nvPr/>
        </p:nvGraphicFramePr>
        <p:xfrm>
          <a:off x="228600" y="990600"/>
          <a:ext cx="8763000" cy="4746625"/>
        </p:xfrm>
        <a:graphic>
          <a:graphicData uri="http://schemas.openxmlformats.org/presentationml/2006/ole">
            <mc:AlternateContent xmlns:mc="http://schemas.openxmlformats.org/markup-compatibility/2006">
              <mc:Choice xmlns:v="urn:schemas-microsoft-com:vml" Requires="v">
                <p:oleObj spid="_x0000_s77829" name="Gráfico" r:id="rId3" imgW="7763372" imgH="4724641" progId="MSGraph.Chart.8">
                  <p:embed followColorScheme="full"/>
                </p:oleObj>
              </mc:Choice>
              <mc:Fallback>
                <p:oleObj name="Gráfico" r:id="rId3" imgW="7763372" imgH="4724641"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90600"/>
                        <a:ext cx="8763000"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4205288" y="725488"/>
            <a:ext cx="169862" cy="457200"/>
          </a:xfrm>
          <a:prstGeom prst="rect">
            <a:avLst/>
          </a:prstGeom>
          <a:noFill/>
          <a:ln w="9525">
            <a:noFill/>
            <a:miter lim="800000"/>
            <a:headEnd type="none" w="sm" len="sm"/>
            <a:tailEnd type="none" w="sm" len="sm"/>
          </a:ln>
          <a:effectLst/>
        </p:spPr>
        <p:txBody>
          <a:bodyPr wrap="none">
            <a:spAutoFit/>
          </a:bodyPr>
          <a:lstStyle/>
          <a:p>
            <a:pPr algn="ctr" defTabSz="762000" eaLnBrk="1" hangingPunct="1">
              <a:defRPr/>
            </a:pPr>
            <a:endParaRPr lang="en-US">
              <a:effectLst>
                <a:outerShdw blurRad="38100" dist="38100" dir="2700000" algn="tl">
                  <a:srgbClr val="000000"/>
                </a:outerShdw>
              </a:effectLst>
              <a:latin typeface="Arial" charset="0"/>
            </a:endParaRPr>
          </a:p>
        </p:txBody>
      </p:sp>
      <p:sp>
        <p:nvSpPr>
          <p:cNvPr id="78851" name="Text Box 3"/>
          <p:cNvSpPr txBox="1">
            <a:spLocks noChangeArrowheads="1"/>
          </p:cNvSpPr>
          <p:nvPr/>
        </p:nvSpPr>
        <p:spPr bwMode="auto">
          <a:xfrm>
            <a:off x="61913" y="0"/>
            <a:ext cx="9082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2000" b="1">
                <a:latin typeface="Arial" panose="020B0604020202020204" pitchFamily="34" charset="0"/>
              </a:rPr>
              <a:t>No. DE TUBÉRCULOS VIVOS E EFICIÊNCIA DE CONTROLE AOS 120 DAT</a:t>
            </a:r>
            <a:endParaRPr lang="en-US" altLang="en-US" sz="2000" b="1">
              <a:latin typeface="Arial" panose="020B0604020202020204" pitchFamily="34" charset="0"/>
            </a:endParaRPr>
          </a:p>
        </p:txBody>
      </p:sp>
      <p:grpSp>
        <p:nvGrpSpPr>
          <p:cNvPr id="78852" name="Group 4"/>
          <p:cNvGrpSpPr>
            <a:grpSpLocks/>
          </p:cNvGrpSpPr>
          <p:nvPr/>
        </p:nvGrpSpPr>
        <p:grpSpPr bwMode="auto">
          <a:xfrm>
            <a:off x="1198563" y="76200"/>
            <a:ext cx="6345237" cy="5927725"/>
            <a:chOff x="1100" y="192"/>
            <a:chExt cx="3633" cy="3562"/>
          </a:xfrm>
        </p:grpSpPr>
        <p:pic>
          <p:nvPicPr>
            <p:cNvPr id="78854" name="Picture 5" descr="F1"/>
            <p:cNvPicPr>
              <a:picLocks noChangeAspect="1" noChangeArrowheads="1"/>
            </p:cNvPicPr>
            <p:nvPr/>
          </p:nvPicPr>
          <p:blipFill>
            <a:blip r:embed="rId4">
              <a:lum contrast="-24000"/>
              <a:extLst>
                <a:ext uri="{28A0092B-C50C-407E-A947-70E740481C1C}">
                  <a14:useLocalDpi xmlns:a14="http://schemas.microsoft.com/office/drawing/2010/main" val="0"/>
                </a:ext>
              </a:extLst>
            </a:blip>
            <a:srcRect l="30670" t="-6015" b="15585"/>
            <a:stretch>
              <a:fillRect/>
            </a:stretch>
          </p:blipFill>
          <p:spPr bwMode="auto">
            <a:xfrm>
              <a:off x="1100" y="192"/>
              <a:ext cx="3633" cy="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6" descr="F1"/>
            <p:cNvPicPr>
              <a:picLocks noChangeAspect="1" noChangeArrowheads="1"/>
            </p:cNvPicPr>
            <p:nvPr/>
          </p:nvPicPr>
          <p:blipFill>
            <a:blip r:embed="rId4">
              <a:lum contrast="-24000"/>
              <a:extLst>
                <a:ext uri="{28A0092B-C50C-407E-A947-70E740481C1C}">
                  <a14:useLocalDpi xmlns:a14="http://schemas.microsoft.com/office/drawing/2010/main" val="0"/>
                </a:ext>
              </a:extLst>
            </a:blip>
            <a:srcRect l="24982" t="33104" r="69330" b="15587"/>
            <a:stretch>
              <a:fillRect/>
            </a:stretch>
          </p:blipFill>
          <p:spPr bwMode="auto">
            <a:xfrm>
              <a:off x="1116" y="1724"/>
              <a:ext cx="294" cy="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7" descr="F1"/>
            <p:cNvPicPr>
              <a:picLocks noChangeAspect="1" noChangeArrowheads="1"/>
            </p:cNvPicPr>
            <p:nvPr/>
          </p:nvPicPr>
          <p:blipFill>
            <a:blip r:embed="rId4">
              <a:lum contrast="-24000"/>
              <a:extLst>
                <a:ext uri="{28A0092B-C50C-407E-A947-70E740481C1C}">
                  <a14:useLocalDpi xmlns:a14="http://schemas.microsoft.com/office/drawing/2010/main" val="0"/>
                </a:ext>
              </a:extLst>
            </a:blip>
            <a:srcRect l="24982" t="33104" r="69330" b="23862"/>
            <a:stretch>
              <a:fillRect/>
            </a:stretch>
          </p:blipFill>
          <p:spPr bwMode="auto">
            <a:xfrm>
              <a:off x="1116" y="458"/>
              <a:ext cx="294" cy="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Line 8"/>
            <p:cNvSpPr>
              <a:spLocks noChangeShapeType="1"/>
            </p:cNvSpPr>
            <p:nvPr/>
          </p:nvSpPr>
          <p:spPr bwMode="auto">
            <a:xfrm>
              <a:off x="1233" y="624"/>
              <a:ext cx="576" cy="139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8858" name="Line 9"/>
            <p:cNvSpPr>
              <a:spLocks noChangeShapeType="1"/>
            </p:cNvSpPr>
            <p:nvPr/>
          </p:nvSpPr>
          <p:spPr bwMode="auto">
            <a:xfrm>
              <a:off x="1277" y="624"/>
              <a:ext cx="532" cy="1392"/>
            </a:xfrm>
            <a:prstGeom prst="line">
              <a:avLst/>
            </a:prstGeom>
            <a:noFill/>
            <a:ln w="38100">
              <a:solidFill>
                <a:schemeClr val="hlink"/>
              </a:solidFill>
              <a:prstDash val="sysDot"/>
              <a:round/>
              <a:headEnd type="oval" w="sm" len="med"/>
              <a:tailEnd type="oval" w="sm" len="med"/>
            </a:ln>
            <a:extLst>
              <a:ext uri="{909E8E84-426E-40DD-AFC4-6F175D3DCCD1}">
                <a14:hiddenFill xmlns:a14="http://schemas.microsoft.com/office/drawing/2010/main">
                  <a:noFill/>
                </a14:hiddenFill>
              </a:ext>
            </a:extLst>
          </p:spPr>
          <p:txBody>
            <a:bodyPr/>
            <a:lstStyle/>
            <a:p>
              <a:endParaRPr lang="en-US"/>
            </a:p>
          </p:txBody>
        </p:sp>
        <p:sp>
          <p:nvSpPr>
            <p:cNvPr id="78859" name="Line 10"/>
            <p:cNvSpPr>
              <a:spLocks noChangeShapeType="1"/>
            </p:cNvSpPr>
            <p:nvPr/>
          </p:nvSpPr>
          <p:spPr bwMode="auto">
            <a:xfrm>
              <a:off x="1809" y="2016"/>
              <a:ext cx="487" cy="288"/>
            </a:xfrm>
            <a:prstGeom prst="line">
              <a:avLst/>
            </a:prstGeom>
            <a:noFill/>
            <a:ln w="38100">
              <a:solidFill>
                <a:schemeClr val="hlink"/>
              </a:solidFill>
              <a:prstDash val="sysDot"/>
              <a:round/>
              <a:headEnd type="oval" w="sm" len="med"/>
              <a:tailEnd type="oval" w="sm" len="med"/>
            </a:ln>
            <a:extLst>
              <a:ext uri="{909E8E84-426E-40DD-AFC4-6F175D3DCCD1}">
                <a14:hiddenFill xmlns:a14="http://schemas.microsoft.com/office/drawing/2010/main">
                  <a:noFill/>
                </a14:hiddenFill>
              </a:ext>
            </a:extLst>
          </p:spPr>
          <p:txBody>
            <a:bodyPr/>
            <a:lstStyle/>
            <a:p>
              <a:endParaRPr lang="en-US"/>
            </a:p>
          </p:txBody>
        </p:sp>
        <p:sp>
          <p:nvSpPr>
            <p:cNvPr id="78860" name="Line 11"/>
            <p:cNvSpPr>
              <a:spLocks noChangeShapeType="1"/>
            </p:cNvSpPr>
            <p:nvPr/>
          </p:nvSpPr>
          <p:spPr bwMode="auto">
            <a:xfrm>
              <a:off x="2296" y="2304"/>
              <a:ext cx="532" cy="288"/>
            </a:xfrm>
            <a:prstGeom prst="line">
              <a:avLst/>
            </a:prstGeom>
            <a:noFill/>
            <a:ln w="38100">
              <a:solidFill>
                <a:schemeClr val="hlink"/>
              </a:solidFill>
              <a:prstDash val="sysDot"/>
              <a:round/>
              <a:headEnd type="oval" w="sm" len="med"/>
              <a:tailEnd type="oval" w="sm" len="med"/>
            </a:ln>
            <a:extLst>
              <a:ext uri="{909E8E84-426E-40DD-AFC4-6F175D3DCCD1}">
                <a14:hiddenFill xmlns:a14="http://schemas.microsoft.com/office/drawing/2010/main">
                  <a:noFill/>
                </a14:hiddenFill>
              </a:ext>
            </a:extLst>
          </p:spPr>
          <p:txBody>
            <a:bodyPr/>
            <a:lstStyle/>
            <a:p>
              <a:endParaRPr lang="en-US"/>
            </a:p>
          </p:txBody>
        </p:sp>
        <p:sp>
          <p:nvSpPr>
            <p:cNvPr id="78861" name="Line 12"/>
            <p:cNvSpPr>
              <a:spLocks noChangeShapeType="1"/>
            </p:cNvSpPr>
            <p:nvPr/>
          </p:nvSpPr>
          <p:spPr bwMode="auto">
            <a:xfrm flipV="1">
              <a:off x="2828" y="2496"/>
              <a:ext cx="443" cy="96"/>
            </a:xfrm>
            <a:prstGeom prst="line">
              <a:avLst/>
            </a:prstGeom>
            <a:noFill/>
            <a:ln w="38100">
              <a:solidFill>
                <a:schemeClr val="hlink"/>
              </a:solidFill>
              <a:prstDash val="sysDot"/>
              <a:round/>
              <a:headEnd type="oval" w="sm" len="med"/>
              <a:tailEnd type="oval" w="sm" len="med"/>
            </a:ln>
            <a:extLst>
              <a:ext uri="{909E8E84-426E-40DD-AFC4-6F175D3DCCD1}">
                <a14:hiddenFill xmlns:a14="http://schemas.microsoft.com/office/drawing/2010/main">
                  <a:noFill/>
                </a14:hiddenFill>
              </a:ext>
            </a:extLst>
          </p:spPr>
          <p:txBody>
            <a:bodyPr/>
            <a:lstStyle/>
            <a:p>
              <a:endParaRPr lang="en-US"/>
            </a:p>
          </p:txBody>
        </p:sp>
        <p:sp>
          <p:nvSpPr>
            <p:cNvPr id="78862" name="Line 13"/>
            <p:cNvSpPr>
              <a:spLocks noChangeShapeType="1"/>
            </p:cNvSpPr>
            <p:nvPr/>
          </p:nvSpPr>
          <p:spPr bwMode="auto">
            <a:xfrm>
              <a:off x="3271" y="2496"/>
              <a:ext cx="487" cy="288"/>
            </a:xfrm>
            <a:prstGeom prst="line">
              <a:avLst/>
            </a:prstGeom>
            <a:noFill/>
            <a:ln w="38100">
              <a:solidFill>
                <a:schemeClr val="hlink"/>
              </a:solidFill>
              <a:prstDash val="sysDot"/>
              <a:round/>
              <a:headEnd type="oval" w="sm" len="med"/>
              <a:tailEnd type="oval" w="sm" len="med"/>
            </a:ln>
            <a:extLst>
              <a:ext uri="{909E8E84-426E-40DD-AFC4-6F175D3DCCD1}">
                <a14:hiddenFill xmlns:a14="http://schemas.microsoft.com/office/drawing/2010/main">
                  <a:noFill/>
                </a14:hiddenFill>
              </a:ext>
            </a:extLst>
          </p:spPr>
          <p:txBody>
            <a:bodyPr/>
            <a:lstStyle/>
            <a:p>
              <a:endParaRPr lang="en-US"/>
            </a:p>
          </p:txBody>
        </p:sp>
        <p:sp>
          <p:nvSpPr>
            <p:cNvPr id="78863" name="Line 14"/>
            <p:cNvSpPr>
              <a:spLocks noChangeShapeType="1"/>
            </p:cNvSpPr>
            <p:nvPr/>
          </p:nvSpPr>
          <p:spPr bwMode="auto">
            <a:xfrm>
              <a:off x="3758" y="2784"/>
              <a:ext cx="532" cy="192"/>
            </a:xfrm>
            <a:prstGeom prst="line">
              <a:avLst/>
            </a:prstGeom>
            <a:noFill/>
            <a:ln w="38100">
              <a:solidFill>
                <a:schemeClr val="hlink"/>
              </a:solidFill>
              <a:prstDash val="sysDot"/>
              <a:round/>
              <a:headEnd type="oval" w="sm" len="med"/>
              <a:tailEnd type="oval" w="sm" len="med"/>
            </a:ln>
            <a:extLst>
              <a:ext uri="{909E8E84-426E-40DD-AFC4-6F175D3DCCD1}">
                <a14:hiddenFill xmlns:a14="http://schemas.microsoft.com/office/drawing/2010/main">
                  <a:noFill/>
                </a14:hiddenFill>
              </a:ext>
            </a:extLst>
          </p:spPr>
          <p:txBody>
            <a:bodyPr/>
            <a:lstStyle/>
            <a:p>
              <a:endParaRPr lang="en-US"/>
            </a:p>
          </p:txBody>
        </p:sp>
        <p:sp>
          <p:nvSpPr>
            <p:cNvPr id="78864" name="Text Box 15"/>
            <p:cNvSpPr txBox="1">
              <a:spLocks noChangeArrowheads="1"/>
            </p:cNvSpPr>
            <p:nvPr/>
          </p:nvSpPr>
          <p:spPr bwMode="auto">
            <a:xfrm>
              <a:off x="1102" y="3532"/>
              <a:ext cx="299"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600" b="1">
                  <a:solidFill>
                    <a:schemeClr val="bg2"/>
                  </a:solidFill>
                  <a:latin typeface="Arial" panose="020B0604020202020204" pitchFamily="34" charset="0"/>
                </a:rPr>
                <a:t>623</a:t>
              </a:r>
              <a:endParaRPr lang="en-US" altLang="en-US" sz="1600" b="1">
                <a:solidFill>
                  <a:schemeClr val="bg2"/>
                </a:solidFill>
                <a:latin typeface="Arial" panose="020B0604020202020204" pitchFamily="34" charset="0"/>
              </a:endParaRPr>
            </a:p>
          </p:txBody>
        </p:sp>
        <p:sp>
          <p:nvSpPr>
            <p:cNvPr id="78865" name="Text Box 16"/>
            <p:cNvSpPr txBox="1">
              <a:spLocks noChangeArrowheads="1"/>
            </p:cNvSpPr>
            <p:nvPr/>
          </p:nvSpPr>
          <p:spPr bwMode="auto">
            <a:xfrm>
              <a:off x="4166" y="3532"/>
              <a:ext cx="299"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600" b="1">
                  <a:solidFill>
                    <a:schemeClr val="bg2"/>
                  </a:solidFill>
                  <a:latin typeface="Arial" panose="020B0604020202020204" pitchFamily="34" charset="0"/>
                </a:rPr>
                <a:t>110</a:t>
              </a:r>
              <a:endParaRPr lang="en-US" altLang="en-US" sz="1600" b="1">
                <a:solidFill>
                  <a:schemeClr val="bg2"/>
                </a:solidFill>
                <a:latin typeface="Arial" panose="020B0604020202020204" pitchFamily="34" charset="0"/>
              </a:endParaRPr>
            </a:p>
          </p:txBody>
        </p:sp>
        <p:sp>
          <p:nvSpPr>
            <p:cNvPr id="78866" name="Text Box 17"/>
            <p:cNvSpPr txBox="1">
              <a:spLocks noChangeArrowheads="1"/>
            </p:cNvSpPr>
            <p:nvPr/>
          </p:nvSpPr>
          <p:spPr bwMode="auto">
            <a:xfrm>
              <a:off x="3595" y="3532"/>
              <a:ext cx="36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600" b="1">
                  <a:solidFill>
                    <a:schemeClr val="bg2"/>
                  </a:solidFill>
                  <a:latin typeface="Arial" panose="020B0604020202020204" pitchFamily="34" charset="0"/>
                </a:rPr>
                <a:t>  123</a:t>
              </a:r>
              <a:endParaRPr lang="en-US" altLang="en-US" sz="1600" b="1">
                <a:solidFill>
                  <a:schemeClr val="bg2"/>
                </a:solidFill>
                <a:latin typeface="Arial" panose="020B0604020202020204" pitchFamily="34" charset="0"/>
              </a:endParaRPr>
            </a:p>
          </p:txBody>
        </p:sp>
        <p:sp>
          <p:nvSpPr>
            <p:cNvPr id="78867" name="Text Box 18"/>
            <p:cNvSpPr txBox="1">
              <a:spLocks noChangeArrowheads="1"/>
            </p:cNvSpPr>
            <p:nvPr/>
          </p:nvSpPr>
          <p:spPr bwMode="auto">
            <a:xfrm>
              <a:off x="3190" y="3532"/>
              <a:ext cx="299"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600" b="1">
                  <a:solidFill>
                    <a:schemeClr val="bg2"/>
                  </a:solidFill>
                  <a:latin typeface="Arial" panose="020B0604020202020204" pitchFamily="34" charset="0"/>
                </a:rPr>
                <a:t>173</a:t>
              </a:r>
              <a:endParaRPr lang="en-US" altLang="en-US" sz="1600" b="1">
                <a:solidFill>
                  <a:schemeClr val="bg2"/>
                </a:solidFill>
                <a:latin typeface="Arial" panose="020B0604020202020204" pitchFamily="34" charset="0"/>
              </a:endParaRPr>
            </a:p>
          </p:txBody>
        </p:sp>
        <p:sp>
          <p:nvSpPr>
            <p:cNvPr id="78868" name="Text Box 19"/>
            <p:cNvSpPr txBox="1">
              <a:spLocks noChangeArrowheads="1"/>
            </p:cNvSpPr>
            <p:nvPr/>
          </p:nvSpPr>
          <p:spPr bwMode="auto">
            <a:xfrm>
              <a:off x="2632" y="3532"/>
              <a:ext cx="359"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600" b="1">
                  <a:solidFill>
                    <a:schemeClr val="bg2"/>
                  </a:solidFill>
                  <a:latin typeface="Arial" panose="020B0604020202020204" pitchFamily="34" charset="0"/>
                </a:rPr>
                <a:t>169</a:t>
              </a:r>
              <a:endParaRPr lang="en-US" altLang="en-US" sz="1600" b="1">
                <a:solidFill>
                  <a:schemeClr val="bg2"/>
                </a:solidFill>
                <a:latin typeface="Arial" panose="020B0604020202020204" pitchFamily="34" charset="0"/>
              </a:endParaRPr>
            </a:p>
          </p:txBody>
        </p:sp>
        <p:sp>
          <p:nvSpPr>
            <p:cNvPr id="78869" name="Text Box 20"/>
            <p:cNvSpPr txBox="1">
              <a:spLocks noChangeArrowheads="1"/>
            </p:cNvSpPr>
            <p:nvPr/>
          </p:nvSpPr>
          <p:spPr bwMode="auto">
            <a:xfrm>
              <a:off x="2171" y="3532"/>
              <a:ext cx="299"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600" b="1">
                  <a:solidFill>
                    <a:schemeClr val="bg2"/>
                  </a:solidFill>
                  <a:latin typeface="Arial" panose="020B0604020202020204" pitchFamily="34" charset="0"/>
                </a:rPr>
                <a:t>233</a:t>
              </a:r>
              <a:endParaRPr lang="en-US" altLang="en-US" sz="1600" b="1">
                <a:solidFill>
                  <a:schemeClr val="bg2"/>
                </a:solidFill>
                <a:latin typeface="Arial" panose="020B0604020202020204" pitchFamily="34" charset="0"/>
              </a:endParaRPr>
            </a:p>
          </p:txBody>
        </p:sp>
        <p:sp>
          <p:nvSpPr>
            <p:cNvPr id="78870" name="Text Box 21"/>
            <p:cNvSpPr txBox="1">
              <a:spLocks noChangeArrowheads="1"/>
            </p:cNvSpPr>
            <p:nvPr/>
          </p:nvSpPr>
          <p:spPr bwMode="auto">
            <a:xfrm>
              <a:off x="1641" y="3552"/>
              <a:ext cx="299"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600" b="1">
                  <a:solidFill>
                    <a:schemeClr val="bg2"/>
                  </a:solidFill>
                  <a:latin typeface="Arial" panose="020B0604020202020204" pitchFamily="34" charset="0"/>
                </a:rPr>
                <a:t>250</a:t>
              </a:r>
              <a:endParaRPr lang="en-US" altLang="en-US" sz="1600" b="1">
                <a:solidFill>
                  <a:schemeClr val="bg2"/>
                </a:solidFill>
                <a:latin typeface="Arial" panose="020B0604020202020204" pitchFamily="34" charset="0"/>
              </a:endParaRPr>
            </a:p>
          </p:txBody>
        </p:sp>
        <p:sp>
          <p:nvSpPr>
            <p:cNvPr id="78871" name="Text Box 22"/>
            <p:cNvSpPr txBox="1">
              <a:spLocks noChangeArrowheads="1"/>
            </p:cNvSpPr>
            <p:nvPr/>
          </p:nvSpPr>
          <p:spPr bwMode="auto">
            <a:xfrm rot="-1170536">
              <a:off x="1806" y="1776"/>
              <a:ext cx="309"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400" b="1">
                  <a:solidFill>
                    <a:schemeClr val="bg1"/>
                  </a:solidFill>
                  <a:latin typeface="Arial" panose="020B0604020202020204" pitchFamily="34" charset="0"/>
                </a:rPr>
                <a:t>60%</a:t>
              </a:r>
              <a:endParaRPr lang="en-US" altLang="en-US" sz="1400" b="1">
                <a:solidFill>
                  <a:schemeClr val="bg1"/>
                </a:solidFill>
                <a:latin typeface="Arial" panose="020B0604020202020204" pitchFamily="34" charset="0"/>
              </a:endParaRPr>
            </a:p>
          </p:txBody>
        </p:sp>
        <p:sp>
          <p:nvSpPr>
            <p:cNvPr id="78872" name="Text Box 23"/>
            <p:cNvSpPr txBox="1">
              <a:spLocks noChangeArrowheads="1"/>
            </p:cNvSpPr>
            <p:nvPr/>
          </p:nvSpPr>
          <p:spPr bwMode="auto">
            <a:xfrm rot="-1170536">
              <a:off x="2785" y="2352"/>
              <a:ext cx="309"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400" b="1">
                  <a:solidFill>
                    <a:schemeClr val="bg1"/>
                  </a:solidFill>
                  <a:latin typeface="Arial" panose="020B0604020202020204" pitchFamily="34" charset="0"/>
                </a:rPr>
                <a:t>73%</a:t>
              </a:r>
              <a:endParaRPr lang="en-US" altLang="en-US" sz="1400" b="1">
                <a:solidFill>
                  <a:schemeClr val="bg1"/>
                </a:solidFill>
                <a:latin typeface="Arial" panose="020B0604020202020204" pitchFamily="34" charset="0"/>
              </a:endParaRPr>
            </a:p>
          </p:txBody>
        </p:sp>
        <p:sp>
          <p:nvSpPr>
            <p:cNvPr id="78873" name="Text Box 24"/>
            <p:cNvSpPr txBox="1">
              <a:spLocks noChangeArrowheads="1"/>
            </p:cNvSpPr>
            <p:nvPr/>
          </p:nvSpPr>
          <p:spPr bwMode="auto">
            <a:xfrm rot="-1170536">
              <a:off x="3269" y="2304"/>
              <a:ext cx="309"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400" b="1">
                  <a:solidFill>
                    <a:schemeClr val="bg1"/>
                  </a:solidFill>
                  <a:latin typeface="Arial" panose="020B0604020202020204" pitchFamily="34" charset="0"/>
                </a:rPr>
                <a:t>72%</a:t>
              </a:r>
              <a:endParaRPr lang="en-US" altLang="en-US" sz="1400" b="1">
                <a:solidFill>
                  <a:schemeClr val="bg1"/>
                </a:solidFill>
                <a:latin typeface="Arial" panose="020B0604020202020204" pitchFamily="34" charset="0"/>
              </a:endParaRPr>
            </a:p>
          </p:txBody>
        </p:sp>
        <p:sp>
          <p:nvSpPr>
            <p:cNvPr id="78874" name="Text Box 25"/>
            <p:cNvSpPr txBox="1">
              <a:spLocks noChangeArrowheads="1"/>
            </p:cNvSpPr>
            <p:nvPr/>
          </p:nvSpPr>
          <p:spPr bwMode="auto">
            <a:xfrm rot="-1170536">
              <a:off x="3757" y="2592"/>
              <a:ext cx="309"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400" b="1">
                  <a:solidFill>
                    <a:schemeClr val="bg1"/>
                  </a:solidFill>
                  <a:latin typeface="Arial" panose="020B0604020202020204" pitchFamily="34" charset="0"/>
                </a:rPr>
                <a:t>80%</a:t>
              </a:r>
              <a:endParaRPr lang="en-US" altLang="en-US" sz="1400" b="1">
                <a:solidFill>
                  <a:schemeClr val="bg1"/>
                </a:solidFill>
                <a:latin typeface="Arial" panose="020B0604020202020204" pitchFamily="34" charset="0"/>
              </a:endParaRPr>
            </a:p>
          </p:txBody>
        </p:sp>
        <p:sp>
          <p:nvSpPr>
            <p:cNvPr id="78875" name="Text Box 26"/>
            <p:cNvSpPr txBox="1">
              <a:spLocks noChangeArrowheads="1"/>
            </p:cNvSpPr>
            <p:nvPr/>
          </p:nvSpPr>
          <p:spPr bwMode="auto">
            <a:xfrm rot="-1170536">
              <a:off x="4288" y="2784"/>
              <a:ext cx="310"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400" b="1">
                  <a:solidFill>
                    <a:schemeClr val="bg1"/>
                  </a:solidFill>
                  <a:latin typeface="Arial" panose="020B0604020202020204" pitchFamily="34" charset="0"/>
                </a:rPr>
                <a:t>82%</a:t>
              </a:r>
              <a:endParaRPr lang="en-US" altLang="en-US" sz="1400" b="1">
                <a:solidFill>
                  <a:schemeClr val="bg1"/>
                </a:solidFill>
                <a:latin typeface="Arial" panose="020B0604020202020204" pitchFamily="34" charset="0"/>
              </a:endParaRPr>
            </a:p>
          </p:txBody>
        </p:sp>
        <p:sp>
          <p:nvSpPr>
            <p:cNvPr id="78876" name="Text Box 27"/>
            <p:cNvSpPr txBox="1">
              <a:spLocks noChangeArrowheads="1"/>
            </p:cNvSpPr>
            <p:nvPr/>
          </p:nvSpPr>
          <p:spPr bwMode="auto">
            <a:xfrm rot="-1170536">
              <a:off x="2294" y="2064"/>
              <a:ext cx="309"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400" b="1">
                  <a:solidFill>
                    <a:schemeClr val="bg1"/>
                  </a:solidFill>
                  <a:latin typeface="Arial" panose="020B0604020202020204" pitchFamily="34" charset="0"/>
                </a:rPr>
                <a:t>63%</a:t>
              </a:r>
              <a:endParaRPr lang="en-US" altLang="en-US" sz="1400" b="1">
                <a:solidFill>
                  <a:schemeClr val="bg1"/>
                </a:solidFill>
                <a:latin typeface="Arial" panose="020B0604020202020204" pitchFamily="34" charset="0"/>
              </a:endParaRPr>
            </a:p>
          </p:txBody>
        </p:sp>
        <p:sp>
          <p:nvSpPr>
            <p:cNvPr id="145436" name="Text Box 28"/>
            <p:cNvSpPr txBox="1">
              <a:spLocks noChangeArrowheads="1"/>
            </p:cNvSpPr>
            <p:nvPr/>
          </p:nvSpPr>
          <p:spPr bwMode="auto">
            <a:xfrm>
              <a:off x="3164" y="1536"/>
              <a:ext cx="255" cy="147"/>
            </a:xfrm>
            <a:prstGeom prst="rect">
              <a:avLst/>
            </a:prstGeom>
            <a:noFill/>
            <a:ln w="9525">
              <a:noFill/>
              <a:miter lim="800000"/>
              <a:headEnd type="none" w="sm" len="sm"/>
              <a:tailEnd type="none" w="sm" len="sm"/>
            </a:ln>
            <a:effectLst/>
          </p:spPr>
          <p:txBody>
            <a:bodyPr wrap="none">
              <a:spAutoFit/>
            </a:bodyPr>
            <a:lstStyle/>
            <a:p>
              <a:pPr algn="ctr" defTabSz="762000" eaLnBrk="1" hangingPunct="1">
                <a:defRPr/>
              </a:pPr>
              <a:r>
                <a:rPr lang="pt-BR" sz="1000" b="1">
                  <a:solidFill>
                    <a:schemeClr val="bg2"/>
                  </a:solidFill>
                  <a:effectLst>
                    <a:outerShdw blurRad="38100" dist="38100" dir="2700000" algn="tl">
                      <a:srgbClr val="FFFFFF"/>
                    </a:outerShdw>
                  </a:effectLst>
                  <a:latin typeface="Arial" charset="0"/>
                </a:rPr>
                <a:t>(1,4)</a:t>
              </a:r>
              <a:endParaRPr lang="en-US" sz="1000" b="1">
                <a:solidFill>
                  <a:schemeClr val="bg2"/>
                </a:solidFill>
                <a:effectLst>
                  <a:outerShdw blurRad="38100" dist="38100" dir="2700000" algn="tl">
                    <a:srgbClr val="FFFFFF"/>
                  </a:outerShdw>
                </a:effectLst>
                <a:latin typeface="Arial" charset="0"/>
              </a:endParaRPr>
            </a:p>
          </p:txBody>
        </p:sp>
        <p:sp>
          <p:nvSpPr>
            <p:cNvPr id="145437" name="Text Box 29"/>
            <p:cNvSpPr txBox="1">
              <a:spLocks noChangeArrowheads="1"/>
            </p:cNvSpPr>
            <p:nvPr/>
          </p:nvSpPr>
          <p:spPr bwMode="auto">
            <a:xfrm>
              <a:off x="1702" y="1536"/>
              <a:ext cx="255" cy="147"/>
            </a:xfrm>
            <a:prstGeom prst="rect">
              <a:avLst/>
            </a:prstGeom>
            <a:noFill/>
            <a:ln w="9525">
              <a:noFill/>
              <a:miter lim="800000"/>
              <a:headEnd type="none" w="sm" len="sm"/>
              <a:tailEnd type="none" w="sm" len="sm"/>
            </a:ln>
            <a:effectLst/>
          </p:spPr>
          <p:txBody>
            <a:bodyPr wrap="none">
              <a:spAutoFit/>
            </a:bodyPr>
            <a:lstStyle/>
            <a:p>
              <a:pPr algn="ctr" defTabSz="762000" eaLnBrk="1" hangingPunct="1">
                <a:defRPr/>
              </a:pPr>
              <a:r>
                <a:rPr lang="pt-BR" sz="1000" b="1">
                  <a:solidFill>
                    <a:schemeClr val="bg2"/>
                  </a:solidFill>
                  <a:effectLst>
                    <a:outerShdw blurRad="38100" dist="38100" dir="2700000" algn="tl">
                      <a:srgbClr val="FFFFFF"/>
                    </a:outerShdw>
                  </a:effectLst>
                  <a:latin typeface="Arial" charset="0"/>
                </a:rPr>
                <a:t>(0,8)</a:t>
              </a:r>
              <a:endParaRPr lang="en-US" sz="1000" b="1">
                <a:solidFill>
                  <a:schemeClr val="bg2"/>
                </a:solidFill>
                <a:effectLst>
                  <a:outerShdw blurRad="38100" dist="38100" dir="2700000" algn="tl">
                    <a:srgbClr val="FFFFFF"/>
                  </a:outerShdw>
                </a:effectLst>
                <a:latin typeface="Arial" charset="0"/>
              </a:endParaRPr>
            </a:p>
          </p:txBody>
        </p:sp>
        <p:sp>
          <p:nvSpPr>
            <p:cNvPr id="145438" name="Text Box 30"/>
            <p:cNvSpPr txBox="1">
              <a:spLocks noChangeArrowheads="1"/>
            </p:cNvSpPr>
            <p:nvPr/>
          </p:nvSpPr>
          <p:spPr bwMode="auto">
            <a:xfrm>
              <a:off x="2190" y="1536"/>
              <a:ext cx="255" cy="147"/>
            </a:xfrm>
            <a:prstGeom prst="rect">
              <a:avLst/>
            </a:prstGeom>
            <a:noFill/>
            <a:ln w="9525">
              <a:noFill/>
              <a:miter lim="800000"/>
              <a:headEnd type="none" w="sm" len="sm"/>
              <a:tailEnd type="none" w="sm" len="sm"/>
            </a:ln>
            <a:effectLst/>
          </p:spPr>
          <p:txBody>
            <a:bodyPr wrap="none">
              <a:spAutoFit/>
            </a:bodyPr>
            <a:lstStyle/>
            <a:p>
              <a:pPr algn="ctr" defTabSz="762000" eaLnBrk="1" hangingPunct="1">
                <a:defRPr/>
              </a:pPr>
              <a:r>
                <a:rPr lang="pt-BR" sz="1000" b="1">
                  <a:solidFill>
                    <a:schemeClr val="bg2"/>
                  </a:solidFill>
                  <a:effectLst>
                    <a:outerShdw blurRad="38100" dist="38100" dir="2700000" algn="tl">
                      <a:srgbClr val="FFFFFF"/>
                    </a:outerShdw>
                  </a:effectLst>
                  <a:latin typeface="Arial" charset="0"/>
                </a:rPr>
                <a:t>(1,0)</a:t>
              </a:r>
              <a:endParaRPr lang="en-US" sz="1000" b="1">
                <a:solidFill>
                  <a:schemeClr val="bg2"/>
                </a:solidFill>
                <a:effectLst>
                  <a:outerShdw blurRad="38100" dist="38100" dir="2700000" algn="tl">
                    <a:srgbClr val="FFFFFF"/>
                  </a:outerShdw>
                </a:effectLst>
                <a:latin typeface="Arial" charset="0"/>
              </a:endParaRPr>
            </a:p>
          </p:txBody>
        </p:sp>
        <p:sp>
          <p:nvSpPr>
            <p:cNvPr id="145439" name="Text Box 31"/>
            <p:cNvSpPr txBox="1">
              <a:spLocks noChangeArrowheads="1"/>
            </p:cNvSpPr>
            <p:nvPr/>
          </p:nvSpPr>
          <p:spPr bwMode="auto">
            <a:xfrm>
              <a:off x="2680" y="1536"/>
              <a:ext cx="255" cy="147"/>
            </a:xfrm>
            <a:prstGeom prst="rect">
              <a:avLst/>
            </a:prstGeom>
            <a:noFill/>
            <a:ln w="9525">
              <a:noFill/>
              <a:miter lim="800000"/>
              <a:headEnd type="none" w="sm" len="sm"/>
              <a:tailEnd type="none" w="sm" len="sm"/>
            </a:ln>
            <a:effectLst/>
          </p:spPr>
          <p:txBody>
            <a:bodyPr wrap="none">
              <a:spAutoFit/>
            </a:bodyPr>
            <a:lstStyle/>
            <a:p>
              <a:pPr algn="ctr" defTabSz="762000" eaLnBrk="1" hangingPunct="1">
                <a:defRPr/>
              </a:pPr>
              <a:r>
                <a:rPr lang="pt-BR" sz="1000" b="1">
                  <a:solidFill>
                    <a:schemeClr val="bg2"/>
                  </a:solidFill>
                  <a:effectLst>
                    <a:outerShdw blurRad="38100" dist="38100" dir="2700000" algn="tl">
                      <a:srgbClr val="FFFFFF"/>
                    </a:outerShdw>
                  </a:effectLst>
                  <a:latin typeface="Arial" charset="0"/>
                </a:rPr>
                <a:t>(1,2)</a:t>
              </a:r>
              <a:endParaRPr lang="en-US" sz="1000" b="1">
                <a:solidFill>
                  <a:schemeClr val="bg2"/>
                </a:solidFill>
                <a:effectLst>
                  <a:outerShdw blurRad="38100" dist="38100" dir="2700000" algn="tl">
                    <a:srgbClr val="FFFFFF"/>
                  </a:outerShdw>
                </a:effectLst>
                <a:latin typeface="Arial" charset="0"/>
              </a:endParaRPr>
            </a:p>
          </p:txBody>
        </p:sp>
        <p:sp>
          <p:nvSpPr>
            <p:cNvPr id="145440" name="Text Box 32"/>
            <p:cNvSpPr txBox="1">
              <a:spLocks noChangeArrowheads="1"/>
            </p:cNvSpPr>
            <p:nvPr/>
          </p:nvSpPr>
          <p:spPr bwMode="auto">
            <a:xfrm>
              <a:off x="4143" y="1536"/>
              <a:ext cx="255" cy="147"/>
            </a:xfrm>
            <a:prstGeom prst="rect">
              <a:avLst/>
            </a:prstGeom>
            <a:noFill/>
            <a:ln w="9525">
              <a:noFill/>
              <a:miter lim="800000"/>
              <a:headEnd type="none" w="sm" len="sm"/>
              <a:tailEnd type="none" w="sm" len="sm"/>
            </a:ln>
            <a:effectLst/>
          </p:spPr>
          <p:txBody>
            <a:bodyPr wrap="none">
              <a:spAutoFit/>
            </a:bodyPr>
            <a:lstStyle/>
            <a:p>
              <a:pPr algn="ctr" defTabSz="762000" eaLnBrk="1" hangingPunct="1">
                <a:defRPr/>
              </a:pPr>
              <a:r>
                <a:rPr lang="pt-BR" sz="1000" b="1">
                  <a:solidFill>
                    <a:schemeClr val="bg2"/>
                  </a:solidFill>
                  <a:effectLst>
                    <a:outerShdw blurRad="38100" dist="38100" dir="2700000" algn="tl">
                      <a:srgbClr val="FFFFFF"/>
                    </a:outerShdw>
                  </a:effectLst>
                  <a:latin typeface="Arial" charset="0"/>
                </a:rPr>
                <a:t>(1,8)</a:t>
              </a:r>
              <a:endParaRPr lang="en-US" sz="1000" b="1">
                <a:solidFill>
                  <a:schemeClr val="bg2"/>
                </a:solidFill>
                <a:effectLst>
                  <a:outerShdw blurRad="38100" dist="38100" dir="2700000" algn="tl">
                    <a:srgbClr val="FFFFFF"/>
                  </a:outerShdw>
                </a:effectLst>
                <a:latin typeface="Arial" charset="0"/>
              </a:endParaRPr>
            </a:p>
          </p:txBody>
        </p:sp>
        <p:sp>
          <p:nvSpPr>
            <p:cNvPr id="145441" name="Text Box 33"/>
            <p:cNvSpPr txBox="1">
              <a:spLocks noChangeArrowheads="1"/>
            </p:cNvSpPr>
            <p:nvPr/>
          </p:nvSpPr>
          <p:spPr bwMode="auto">
            <a:xfrm>
              <a:off x="3607" y="1536"/>
              <a:ext cx="255" cy="147"/>
            </a:xfrm>
            <a:prstGeom prst="rect">
              <a:avLst/>
            </a:prstGeom>
            <a:noFill/>
            <a:ln w="9525">
              <a:noFill/>
              <a:miter lim="800000"/>
              <a:headEnd type="none" w="sm" len="sm"/>
              <a:tailEnd type="none" w="sm" len="sm"/>
            </a:ln>
            <a:effectLst/>
          </p:spPr>
          <p:txBody>
            <a:bodyPr wrap="none">
              <a:spAutoFit/>
            </a:bodyPr>
            <a:lstStyle/>
            <a:p>
              <a:pPr algn="ctr" defTabSz="762000" eaLnBrk="1" hangingPunct="1">
                <a:defRPr/>
              </a:pPr>
              <a:r>
                <a:rPr lang="pt-BR" sz="1000" b="1">
                  <a:solidFill>
                    <a:schemeClr val="bg2"/>
                  </a:solidFill>
                  <a:effectLst>
                    <a:outerShdw blurRad="38100" dist="38100" dir="2700000" algn="tl">
                      <a:srgbClr val="FFFFFF"/>
                    </a:outerShdw>
                  </a:effectLst>
                  <a:latin typeface="Arial" charset="0"/>
                </a:rPr>
                <a:t>(1,6)</a:t>
              </a:r>
              <a:endParaRPr lang="en-US" sz="1000" b="1">
                <a:solidFill>
                  <a:schemeClr val="bg2"/>
                </a:solidFill>
                <a:effectLst>
                  <a:outerShdw blurRad="38100" dist="38100" dir="2700000" algn="tl">
                    <a:srgbClr val="FFFFFF"/>
                  </a:outerShdw>
                </a:effectLst>
                <a:latin typeface="Arial" charset="0"/>
              </a:endParaRPr>
            </a:p>
          </p:txBody>
        </p:sp>
        <p:sp>
          <p:nvSpPr>
            <p:cNvPr id="145442" name="Text Box 34"/>
            <p:cNvSpPr txBox="1">
              <a:spLocks noChangeArrowheads="1"/>
            </p:cNvSpPr>
            <p:nvPr/>
          </p:nvSpPr>
          <p:spPr bwMode="auto">
            <a:xfrm>
              <a:off x="1109" y="422"/>
              <a:ext cx="291" cy="147"/>
            </a:xfrm>
            <a:prstGeom prst="rect">
              <a:avLst/>
            </a:prstGeom>
            <a:noFill/>
            <a:ln w="9525">
              <a:noFill/>
              <a:miter lim="800000"/>
              <a:headEnd type="none" w="sm" len="sm"/>
              <a:tailEnd type="none" w="sm" len="sm"/>
            </a:ln>
            <a:effectLst/>
          </p:spPr>
          <p:txBody>
            <a:bodyPr wrap="none">
              <a:spAutoFit/>
            </a:bodyPr>
            <a:lstStyle/>
            <a:p>
              <a:pPr algn="ctr" defTabSz="762000" eaLnBrk="1" hangingPunct="1">
                <a:defRPr/>
              </a:pPr>
              <a:r>
                <a:rPr lang="pt-BR" sz="1000" b="1">
                  <a:solidFill>
                    <a:schemeClr val="bg2"/>
                  </a:solidFill>
                  <a:effectLst>
                    <a:outerShdw blurRad="38100" dist="38100" dir="2700000" algn="tl">
                      <a:srgbClr val="FFFFFF"/>
                    </a:outerShdw>
                  </a:effectLst>
                  <a:latin typeface="Arial" charset="0"/>
                </a:rPr>
                <a:t>TEST</a:t>
              </a:r>
              <a:endParaRPr lang="en-US" sz="1000" b="1">
                <a:solidFill>
                  <a:schemeClr val="bg2"/>
                </a:solidFill>
                <a:effectLst>
                  <a:outerShdw blurRad="38100" dist="38100" dir="2700000" algn="tl">
                    <a:srgbClr val="FFFFFF"/>
                  </a:outerShdw>
                </a:effectLst>
                <a:latin typeface="Arial" charset="0"/>
              </a:endParaRPr>
            </a:p>
          </p:txBody>
        </p:sp>
        <p:sp>
          <p:nvSpPr>
            <p:cNvPr id="78884" name="Text Box 35"/>
            <p:cNvSpPr txBox="1">
              <a:spLocks noChangeArrowheads="1"/>
            </p:cNvSpPr>
            <p:nvPr/>
          </p:nvSpPr>
          <p:spPr bwMode="auto">
            <a:xfrm>
              <a:off x="1950" y="480"/>
              <a:ext cx="2668"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1400" b="1">
                  <a:solidFill>
                    <a:schemeClr val="bg2"/>
                  </a:solidFill>
                  <a:latin typeface="Arial" panose="020B0604020202020204" pitchFamily="34" charset="0"/>
                </a:rPr>
                <a:t>DATA AMOSTRAGEM: 25/03/2001</a:t>
              </a:r>
            </a:p>
            <a:p>
              <a:pPr algn="ctr" eaLnBrk="1" hangingPunct="1">
                <a:spcBef>
                  <a:spcPct val="0"/>
                </a:spcBef>
                <a:buFontTx/>
                <a:buNone/>
              </a:pPr>
              <a:r>
                <a:rPr lang="pt-BR" altLang="en-US" sz="1200" b="1">
                  <a:solidFill>
                    <a:schemeClr val="bg2"/>
                  </a:solidFill>
                  <a:latin typeface="Arial" panose="020B0604020202020204" pitchFamily="34" charset="0"/>
                </a:rPr>
                <a:t>VARIAÇÃO DE TUBÉRCULOS VIVOS: 110 À 250  -  MÉDIA 180</a:t>
              </a:r>
            </a:p>
          </p:txBody>
        </p:sp>
      </p:grpSp>
      <p:sp>
        <p:nvSpPr>
          <p:cNvPr id="145444" name="Text Box 36"/>
          <p:cNvSpPr txBox="1">
            <a:spLocks noChangeArrowheads="1"/>
          </p:cNvSpPr>
          <p:nvPr/>
        </p:nvSpPr>
        <p:spPr bwMode="auto">
          <a:xfrm>
            <a:off x="3276600" y="6172200"/>
            <a:ext cx="5410200" cy="579438"/>
          </a:xfrm>
          <a:prstGeom prst="rect">
            <a:avLst/>
          </a:prstGeom>
          <a:noFill/>
          <a:ln w="9525">
            <a:noFill/>
            <a:miter lim="800000"/>
            <a:headEnd type="none" w="sm" len="sm"/>
            <a:tailEnd type="none" w="sm" len="sm"/>
          </a:ln>
          <a:effectLst/>
        </p:spPr>
        <p:txBody>
          <a:bodyPr>
            <a:spAutoFit/>
          </a:bodyPr>
          <a:lstStyle/>
          <a:p>
            <a:pPr algn="ctr" defTabSz="762000" eaLnBrk="1" hangingPunct="1">
              <a:defRPr/>
            </a:pPr>
            <a:r>
              <a:rPr lang="pt-BR" sz="1800" b="1" i="1">
                <a:effectLst>
                  <a:outerShdw blurRad="38100" dist="38100" dir="2700000" algn="tl">
                    <a:srgbClr val="000000"/>
                  </a:outerShdw>
                </a:effectLst>
                <a:latin typeface="Arial" charset="0"/>
              </a:rPr>
              <a:t>MARCELLO  BENTO</a:t>
            </a:r>
            <a:r>
              <a:rPr lang="pt-BR" sz="1600" b="1" i="1">
                <a:effectLst>
                  <a:outerShdw blurRad="38100" dist="38100" dir="2700000" algn="tl">
                    <a:srgbClr val="000000"/>
                  </a:outerShdw>
                </a:effectLst>
                <a:latin typeface="Arial" charset="0"/>
              </a:rPr>
              <a:t> - </a:t>
            </a:r>
            <a:r>
              <a:rPr lang="pt-BR" sz="1400" b="1" i="1">
                <a:effectLst>
                  <a:outerShdw blurRad="38100" dist="38100" dir="2700000" algn="tl">
                    <a:srgbClr val="000000"/>
                  </a:outerShdw>
                </a:effectLst>
                <a:latin typeface="Arial" charset="0"/>
              </a:rPr>
              <a:t>Engenheiro Agrônomo</a:t>
            </a:r>
          </a:p>
          <a:p>
            <a:pPr algn="ctr" defTabSz="762000" eaLnBrk="1" hangingPunct="1">
              <a:defRPr/>
            </a:pPr>
            <a:r>
              <a:rPr lang="pt-BR" sz="1400" b="1" i="1">
                <a:effectLst>
                  <a:outerShdw blurRad="38100" dist="38100" dir="2700000" algn="tl">
                    <a:srgbClr val="000000"/>
                  </a:outerShdw>
                </a:effectLst>
                <a:latin typeface="Arial" charset="0"/>
              </a:rPr>
              <a:t>Coordenador de Qualidade Agrícola – Us. São Martinho</a:t>
            </a:r>
            <a:endParaRPr lang="pt-BR" sz="2000" b="1" i="1">
              <a:effectLst>
                <a:outerShdw blurRad="38100" dist="38100" dir="2700000" algn="tl">
                  <a:srgbClr val="000000"/>
                </a:outerShdw>
              </a:effectLst>
              <a:latin typeface="Arial" charset="0"/>
            </a:endParaRPr>
          </a:p>
        </p:txBody>
      </p:sp>
    </p:spTree>
  </p:cSld>
  <p:clrMapOvr>
    <a:overrideClrMapping bg1="dk2" tx1="lt1" bg2="dk1" tx2="lt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8"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80903" name="CorelPhotoPaint.Image.9" r:id="rId4" imgW="11403175" imgH="7263492" progId="CorelPhotoPaint.Image.9">
                  <p:embed/>
                </p:oleObj>
              </mc:Choice>
              <mc:Fallback>
                <p:oleObj name="CorelPhotoPaint.Image.9" r:id="rId4" imgW="11403175" imgH="7263492" progId="CorelPhotoPaint.Image.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0899" name="Rectangle 3"/>
          <p:cNvSpPr>
            <a:spLocks noGrp="1" noChangeArrowheads="1"/>
          </p:cNvSpPr>
          <p:nvPr>
            <p:ph type="title"/>
          </p:nvPr>
        </p:nvSpPr>
        <p:spPr>
          <a:xfrm>
            <a:off x="990600" y="152400"/>
            <a:ext cx="7772400" cy="1143000"/>
          </a:xfrm>
        </p:spPr>
        <p:txBody>
          <a:bodyPr/>
          <a:lstStyle/>
          <a:p>
            <a:pPr eaLnBrk="1" hangingPunct="1"/>
            <a:r>
              <a:rPr lang="pt-BR" altLang="en-US" b="1" i="1" smtClean="0">
                <a:solidFill>
                  <a:schemeClr val="tx1"/>
                </a:solidFill>
                <a:latin typeface="Tahoma" panose="020B0604030504040204" pitchFamily="34" charset="0"/>
              </a:rPr>
              <a:t>Controle de Tiririca</a:t>
            </a:r>
            <a:endParaRPr lang="pt-BR" altLang="en-US" sz="3600" i="1" smtClean="0">
              <a:solidFill>
                <a:schemeClr val="tx1"/>
              </a:solidFill>
              <a:latin typeface="Tahoma" panose="020B0604030504040204" pitchFamily="34" charset="0"/>
            </a:endParaRPr>
          </a:p>
        </p:txBody>
      </p:sp>
      <p:sp>
        <p:nvSpPr>
          <p:cNvPr id="80900" name="Text Box 4"/>
          <p:cNvSpPr txBox="1">
            <a:spLocks noChangeArrowheads="1"/>
          </p:cNvSpPr>
          <p:nvPr/>
        </p:nvSpPr>
        <p:spPr bwMode="auto">
          <a:xfrm>
            <a:off x="1779588" y="1238250"/>
            <a:ext cx="5621337" cy="528638"/>
          </a:xfrm>
          <a:prstGeom prst="rect">
            <a:avLst/>
          </a:prstGeom>
          <a:solidFill>
            <a:schemeClr val="accent1"/>
          </a:solidFill>
          <a:ln w="9525">
            <a:solidFill>
              <a:schemeClr val="accent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800" b="1">
                <a:latin typeface="Tahoma" panose="020B0604030504040204" pitchFamily="34" charset="0"/>
              </a:rPr>
              <a:t>Sintomas de BORAL na Tiririca</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381000"/>
            <a:ext cx="7772400" cy="1143000"/>
          </a:xfrm>
        </p:spPr>
        <p:txBody>
          <a:bodyPr/>
          <a:lstStyle/>
          <a:p>
            <a:pPr eaLnBrk="1" hangingPunct="1"/>
            <a:r>
              <a:rPr lang="pt-BR" altLang="en-US" sz="9600" b="1" smtClean="0">
                <a:latin typeface="Tahoma" panose="020B0604030504040204" pitchFamily="34" charset="0"/>
              </a:rPr>
              <a:t>CONTAIN</a:t>
            </a:r>
            <a:endParaRPr lang="pt-BR" altLang="en-US" sz="9600" smtClean="0">
              <a:latin typeface="Tahoma" panose="020B0604030504040204" pitchFamily="34" charset="0"/>
            </a:endParaRPr>
          </a:p>
        </p:txBody>
      </p:sp>
      <p:sp>
        <p:nvSpPr>
          <p:cNvPr id="148483" name="Rectangle 3"/>
          <p:cNvSpPr>
            <a:spLocks noGrp="1" noChangeArrowheads="1"/>
          </p:cNvSpPr>
          <p:nvPr>
            <p:ph type="body" idx="1"/>
          </p:nvPr>
        </p:nvSpPr>
        <p:spPr>
          <a:xfrm>
            <a:off x="381000" y="1828800"/>
            <a:ext cx="8763000" cy="3581400"/>
          </a:xfrm>
        </p:spPr>
        <p:txBody>
          <a:bodyPr/>
          <a:lstStyle/>
          <a:p>
            <a:pPr algn="ctr" eaLnBrk="1" hangingPunct="1">
              <a:lnSpc>
                <a:spcPct val="90000"/>
              </a:lnSpc>
              <a:buFontTx/>
              <a:buNone/>
            </a:pPr>
            <a:endParaRPr lang="pt-BR" altLang="en-US" sz="2400" b="1" smtClean="0">
              <a:latin typeface="Tahoma" panose="020B0604030504040204" pitchFamily="34" charset="0"/>
            </a:endParaRPr>
          </a:p>
          <a:p>
            <a:pPr eaLnBrk="1" hangingPunct="1">
              <a:lnSpc>
                <a:spcPct val="90000"/>
              </a:lnSpc>
            </a:pPr>
            <a:r>
              <a:rPr lang="pt-BR" altLang="en-US" sz="2800" b="1" smtClean="0">
                <a:latin typeface="Tahoma" panose="020B0604030504040204" pitchFamily="34" charset="0"/>
              </a:rPr>
              <a:t>APLICAR 2,0 L/HA EM PRÉ</a:t>
            </a:r>
          </a:p>
          <a:p>
            <a:pPr eaLnBrk="1" hangingPunct="1">
              <a:lnSpc>
                <a:spcPct val="90000"/>
              </a:lnSpc>
            </a:pPr>
            <a:r>
              <a:rPr lang="pt-BR" altLang="en-US" sz="2800" b="1" smtClean="0">
                <a:latin typeface="Tahoma" panose="020B0604030504040204" pitchFamily="34" charset="0"/>
              </a:rPr>
              <a:t>PREPARAR O SOLO 07 A 20 DAA COM GRADE E SUBSOLADOR</a:t>
            </a:r>
          </a:p>
          <a:p>
            <a:pPr eaLnBrk="1" hangingPunct="1">
              <a:lnSpc>
                <a:spcPct val="90000"/>
              </a:lnSpc>
            </a:pPr>
            <a:r>
              <a:rPr lang="pt-BR" altLang="en-US" sz="2800" b="1" smtClean="0">
                <a:latin typeface="Tahoma" panose="020B0604030504040204" pitchFamily="34" charset="0"/>
              </a:rPr>
              <a:t>TERRACEAMENTO APÓS 90 DIAS </a:t>
            </a:r>
          </a:p>
          <a:p>
            <a:pPr eaLnBrk="1" hangingPunct="1">
              <a:lnSpc>
                <a:spcPct val="90000"/>
              </a:lnSpc>
            </a:pPr>
            <a:r>
              <a:rPr lang="pt-BR" altLang="en-US" sz="2800" b="1" smtClean="0">
                <a:latin typeface="Tahoma" panose="020B0604030504040204" pitchFamily="34" charset="0"/>
              </a:rPr>
              <a:t>ESPERAR MÍNIMO DE 90 DIAS E PRECIPITAÇÃO DE 90mm NO PERÍODO</a:t>
            </a:r>
          </a:p>
          <a:p>
            <a:pPr eaLnBrk="1" hangingPunct="1">
              <a:lnSpc>
                <a:spcPct val="90000"/>
              </a:lnSpc>
            </a:pPr>
            <a:r>
              <a:rPr lang="pt-BR" altLang="en-US" sz="2800" b="1" smtClean="0">
                <a:latin typeface="Tahoma" panose="020B0604030504040204" pitchFamily="34" charset="0"/>
              </a:rPr>
              <a:t>MONITORAR A ÁREA APÓS PLANTIO</a:t>
            </a:r>
            <a:endParaRPr lang="pt-BR" altLang="en-US" sz="2800" smtClean="0">
              <a:latin typeface="Tahoma" panose="020B0604030504040204" pitchFamily="34" charset="0"/>
            </a:endParaRPr>
          </a:p>
        </p:txBody>
      </p:sp>
      <p:sp>
        <p:nvSpPr>
          <p:cNvPr id="81924" name="Text Box 4"/>
          <p:cNvSpPr txBox="1">
            <a:spLocks noChangeArrowheads="1"/>
          </p:cNvSpPr>
          <p:nvPr/>
        </p:nvSpPr>
        <p:spPr bwMode="auto">
          <a:xfrm>
            <a:off x="2716213" y="1676400"/>
            <a:ext cx="31511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b="1" i="1">
                <a:solidFill>
                  <a:schemeClr val="accent1"/>
                </a:solidFill>
                <a:latin typeface="Tahoma" panose="020B0604030504040204" pitchFamily="34" charset="0"/>
              </a:rPr>
              <a:t>CANA</a:t>
            </a:r>
            <a:r>
              <a:rPr lang="pt-BR" altLang="en-US" sz="2800" b="1" i="1">
                <a:solidFill>
                  <a:schemeClr val="accent1"/>
                </a:solidFill>
                <a:latin typeface="Tahoma" panose="020B0604030504040204" pitchFamily="34" charset="0"/>
              </a:rPr>
              <a:t>  </a:t>
            </a:r>
            <a:r>
              <a:rPr lang="pt-BR" altLang="en-US" b="1" i="1">
                <a:solidFill>
                  <a:schemeClr val="accent1"/>
                </a:solidFill>
                <a:latin typeface="Tahoma" panose="020B0604030504040204" pitchFamily="34" charset="0"/>
              </a:rPr>
              <a:t>PLANTA</a:t>
            </a:r>
            <a:endParaRPr lang="pt-BR" altLang="en-US" sz="10600" b="1"/>
          </a:p>
        </p:txBody>
      </p:sp>
    </p:spTree>
  </p:cSld>
  <p:clrMapOvr>
    <a:overrideClrMapping bg1="dk2" tx1="lt1" bg2="dk1" tx2="lt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8483">
                                            <p:txEl>
                                              <p:pRg st="1" end="1"/>
                                            </p:txEl>
                                          </p:spTgt>
                                        </p:tgtEl>
                                        <p:attrNameLst>
                                          <p:attrName>style.visibility</p:attrName>
                                        </p:attrNameLst>
                                      </p:cBhvr>
                                      <p:to>
                                        <p:strVal val="visible"/>
                                      </p:to>
                                    </p:set>
                                    <p:anim calcmode="lin" valueType="num">
                                      <p:cBhvr additive="base">
                                        <p:cTn id="7" dur="500" fill="hold"/>
                                        <p:tgtEl>
                                          <p:spTgt spid="14848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84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8483">
                                            <p:txEl>
                                              <p:pRg st="2" end="2"/>
                                            </p:txEl>
                                          </p:spTgt>
                                        </p:tgtEl>
                                        <p:attrNameLst>
                                          <p:attrName>style.visibility</p:attrName>
                                        </p:attrNameLst>
                                      </p:cBhvr>
                                      <p:to>
                                        <p:strVal val="visible"/>
                                      </p:to>
                                    </p:set>
                                    <p:anim calcmode="lin" valueType="num">
                                      <p:cBhvr additive="base">
                                        <p:cTn id="13" dur="500" fill="hold"/>
                                        <p:tgtEl>
                                          <p:spTgt spid="14848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484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48483">
                                            <p:txEl>
                                              <p:pRg st="3" end="3"/>
                                            </p:txEl>
                                          </p:spTgt>
                                        </p:tgtEl>
                                        <p:attrNameLst>
                                          <p:attrName>style.visibility</p:attrName>
                                        </p:attrNameLst>
                                      </p:cBhvr>
                                      <p:to>
                                        <p:strVal val="visible"/>
                                      </p:to>
                                    </p:set>
                                    <p:anim calcmode="lin" valueType="num">
                                      <p:cBhvr additive="base">
                                        <p:cTn id="19" dur="500" fill="hold"/>
                                        <p:tgtEl>
                                          <p:spTgt spid="14848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84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8483">
                                            <p:txEl>
                                              <p:pRg st="4" end="4"/>
                                            </p:txEl>
                                          </p:spTgt>
                                        </p:tgtEl>
                                        <p:attrNameLst>
                                          <p:attrName>style.visibility</p:attrName>
                                        </p:attrNameLst>
                                      </p:cBhvr>
                                      <p:to>
                                        <p:strVal val="visible"/>
                                      </p:to>
                                    </p:set>
                                    <p:anim calcmode="lin" valueType="num">
                                      <p:cBhvr additive="base">
                                        <p:cTn id="25" dur="500" fill="hold"/>
                                        <p:tgtEl>
                                          <p:spTgt spid="14848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484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48483">
                                            <p:txEl>
                                              <p:pRg st="5" end="5"/>
                                            </p:txEl>
                                          </p:spTgt>
                                        </p:tgtEl>
                                        <p:attrNameLst>
                                          <p:attrName>style.visibility</p:attrName>
                                        </p:attrNameLst>
                                      </p:cBhvr>
                                      <p:to>
                                        <p:strVal val="visible"/>
                                      </p:to>
                                    </p:set>
                                    <p:anim calcmode="lin" valueType="num">
                                      <p:cBhvr additive="base">
                                        <p:cTn id="31" dur="500" fill="hold"/>
                                        <p:tgtEl>
                                          <p:spTgt spid="14848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4848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MVC-007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83973" name="Foto do Photo Editor" r:id="rId4" imgW="6638095" imgH="4704762" progId="MSPhotoEd.3">
                  <p:embed/>
                </p:oleObj>
              </mc:Choice>
              <mc:Fallback>
                <p:oleObj name="Foto do Photo Editor" r:id="rId4" imgW="6638095" imgH="4704762"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overrideClrMapping bg1="dk2" tx1="lt1" bg2="dk1" tx2="lt2" accent1="accent1" accent2="accent2" accent3="accent3" accent4="accent4" accent5="accent5" accent6="accent6" hlink="hlink" folHlink="folHlink"/>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59" name="Group 67"/>
          <p:cNvGraphicFramePr>
            <a:graphicFrameLocks noGrp="1"/>
          </p:cNvGraphicFramePr>
          <p:nvPr/>
        </p:nvGraphicFramePr>
        <p:xfrm>
          <a:off x="539750" y="476250"/>
          <a:ext cx="8281988" cy="4327654"/>
        </p:xfrm>
        <a:graphic>
          <a:graphicData uri="http://schemas.openxmlformats.org/drawingml/2006/table">
            <a:tbl>
              <a:tblPr>
                <a:tableStyleId>{46F890A9-2807-4EBB-B81D-B2AA78EC7F39}</a:tableStyleId>
              </a:tblPr>
              <a:tblGrid>
                <a:gridCol w="2286000"/>
                <a:gridCol w="1447800"/>
                <a:gridCol w="1563688"/>
                <a:gridCol w="1547812"/>
                <a:gridCol w="1436688"/>
              </a:tblGrid>
              <a:tr h="822798">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dirty="0" smtClean="0">
                          <a:ln>
                            <a:noFill/>
                          </a:ln>
                          <a:effectLst/>
                          <a:latin typeface="Arial" panose="020B0604020202020204" pitchFamily="34" charset="0"/>
                          <a:cs typeface="Arial" panose="020B0604020202020204" pitchFamily="34" charset="0"/>
                        </a:rPr>
                        <a:t>Nível de contribuição</a:t>
                      </a:r>
                      <a:endParaRPr kumimoji="0" lang="pt-BR"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dirty="0" smtClean="0">
                          <a:ln>
                            <a:noFill/>
                          </a:ln>
                          <a:effectLst/>
                          <a:latin typeface="Arial" panose="020B0604020202020204" pitchFamily="34" charset="0"/>
                          <a:cs typeface="Arial" panose="020B0604020202020204" pitchFamily="34" charset="0"/>
                        </a:rPr>
                        <a:t>SBCPD</a:t>
                      </a:r>
                      <a:endParaRPr kumimoji="0" lang="pt-BR"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dirty="0" smtClean="0">
                          <a:ln>
                            <a:noFill/>
                          </a:ln>
                          <a:effectLst/>
                          <a:latin typeface="Arial" panose="020B0604020202020204" pitchFamily="34" charset="0"/>
                          <a:cs typeface="Arial" panose="020B0604020202020204" pitchFamily="34" charset="0"/>
                        </a:rPr>
                        <a:t>WSSA</a:t>
                      </a:r>
                      <a:endParaRPr kumimoji="0" lang="pt-BR"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dirty="0" smtClean="0">
                          <a:ln>
                            <a:noFill/>
                          </a:ln>
                          <a:effectLst/>
                          <a:latin typeface="Arial" panose="020B0604020202020204" pitchFamily="34" charset="0"/>
                          <a:cs typeface="Arial" panose="020B0604020202020204" pitchFamily="34" charset="0"/>
                        </a:rPr>
                        <a:t>IWCC</a:t>
                      </a:r>
                      <a:endParaRPr kumimoji="0" lang="pt-BR"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dirty="0" smtClean="0">
                          <a:ln>
                            <a:noFill/>
                          </a:ln>
                          <a:effectLst/>
                          <a:latin typeface="Arial" panose="020B0604020202020204" pitchFamily="34" charset="0"/>
                          <a:cs typeface="Arial" panose="020B0604020202020204" pitchFamily="34" charset="0"/>
                        </a:rPr>
                        <a:t>UK</a:t>
                      </a:r>
                      <a:endParaRPr kumimoji="0" lang="pt-BR"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r>
              <a:tr h="761848">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dirty="0" smtClean="0">
                          <a:ln>
                            <a:noFill/>
                          </a:ln>
                          <a:effectLst/>
                          <a:latin typeface="Arial" panose="020B0604020202020204" pitchFamily="34" charset="0"/>
                          <a:cs typeface="Arial" panose="020B0604020202020204" pitchFamily="34" charset="0"/>
                        </a:rPr>
                        <a:t>--------------------  %  --------------------</a:t>
                      </a:r>
                      <a:endParaRPr kumimoji="0" lang="pt-BR"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hMerge="1">
                  <a:txBody>
                    <a:bodyPr/>
                    <a:lstStyle/>
                    <a:p>
                      <a:endParaRPr lang="pt-BR"/>
                    </a:p>
                  </a:txBody>
                  <a:tcPr/>
                </a:tc>
                <a:tc hMerge="1">
                  <a:txBody>
                    <a:bodyPr/>
                    <a:lstStyle/>
                    <a:p>
                      <a:endParaRPr lang="pt-BR"/>
                    </a:p>
                  </a:txBody>
                  <a:tcPr/>
                </a:tc>
                <a:tc hMerge="1">
                  <a:txBody>
                    <a:bodyPr/>
                    <a:lstStyle/>
                    <a:p>
                      <a:endParaRPr lang="pt-BR"/>
                    </a:p>
                  </a:txBody>
                  <a:tcPr/>
                </a:tc>
              </a:tr>
              <a:tr h="4571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dirty="0" smtClean="0">
                          <a:ln>
                            <a:noFill/>
                          </a:ln>
                          <a:effectLst/>
                          <a:latin typeface="Arial" panose="020B0604020202020204" pitchFamily="34" charset="0"/>
                          <a:cs typeface="Arial" panose="020B0604020202020204" pitchFamily="34" charset="0"/>
                        </a:rPr>
                        <a:t>1- nenhuma</a:t>
                      </a:r>
                      <a:endParaRPr kumimoji="0" lang="pt-BR"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smtClean="0">
                          <a:ln>
                            <a:noFill/>
                          </a:ln>
                          <a:effectLst/>
                          <a:latin typeface="Arial" panose="020B0604020202020204" pitchFamily="34" charset="0"/>
                          <a:cs typeface="Arial" panose="020B0604020202020204" pitchFamily="34" charset="0"/>
                        </a:rPr>
                        <a:t>0</a:t>
                      </a:r>
                      <a:endParaRPr kumimoji="0" lang="pt-BR" sz="24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smtClean="0">
                          <a:ln>
                            <a:noFill/>
                          </a:ln>
                          <a:effectLst/>
                          <a:latin typeface="Arial" panose="020B0604020202020204" pitchFamily="34" charset="0"/>
                          <a:cs typeface="Arial" panose="020B0604020202020204" pitchFamily="34" charset="0"/>
                        </a:rPr>
                        <a:t>2</a:t>
                      </a:r>
                      <a:endParaRPr kumimoji="0" lang="pt-BR" sz="24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smtClean="0">
                          <a:ln>
                            <a:noFill/>
                          </a:ln>
                          <a:effectLst/>
                          <a:latin typeface="Arial" panose="020B0604020202020204" pitchFamily="34" charset="0"/>
                          <a:cs typeface="Arial" panose="020B0604020202020204" pitchFamily="34" charset="0"/>
                        </a:rPr>
                        <a:t>1</a:t>
                      </a:r>
                      <a:endParaRPr kumimoji="0" lang="pt-BR" sz="24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smtClean="0">
                          <a:ln>
                            <a:noFill/>
                          </a:ln>
                          <a:effectLst/>
                          <a:latin typeface="Arial" panose="020B0604020202020204" pitchFamily="34" charset="0"/>
                          <a:cs typeface="Arial" panose="020B0604020202020204" pitchFamily="34" charset="0"/>
                        </a:rPr>
                        <a:t>0</a:t>
                      </a:r>
                      <a:endParaRPr kumimoji="0" lang="pt-BR" sz="24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1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dirty="0" smtClean="0">
                          <a:ln>
                            <a:noFill/>
                          </a:ln>
                          <a:effectLst/>
                          <a:latin typeface="Arial" panose="020B0604020202020204" pitchFamily="34" charset="0"/>
                          <a:cs typeface="Arial" panose="020B0604020202020204" pitchFamily="34" charset="0"/>
                        </a:rPr>
                        <a:t>2- pouca</a:t>
                      </a:r>
                      <a:endParaRPr kumimoji="0" lang="pt-BR"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smtClean="0">
                          <a:ln>
                            <a:noFill/>
                          </a:ln>
                          <a:effectLst/>
                          <a:latin typeface="Arial" panose="020B0604020202020204" pitchFamily="34" charset="0"/>
                          <a:cs typeface="Arial" panose="020B0604020202020204" pitchFamily="34" charset="0"/>
                        </a:rPr>
                        <a:t>20</a:t>
                      </a:r>
                      <a:endParaRPr kumimoji="0" lang="pt-BR" sz="24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smtClean="0">
                          <a:ln>
                            <a:noFill/>
                          </a:ln>
                          <a:effectLst/>
                          <a:latin typeface="Arial" panose="020B0604020202020204" pitchFamily="34" charset="0"/>
                          <a:cs typeface="Arial" panose="020B0604020202020204" pitchFamily="34" charset="0"/>
                        </a:rPr>
                        <a:t>24</a:t>
                      </a:r>
                      <a:endParaRPr kumimoji="0" lang="pt-BR" sz="24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smtClean="0">
                          <a:ln>
                            <a:noFill/>
                          </a:ln>
                          <a:effectLst/>
                          <a:latin typeface="Arial" panose="020B0604020202020204" pitchFamily="34" charset="0"/>
                          <a:cs typeface="Arial" panose="020B0604020202020204" pitchFamily="34" charset="0"/>
                        </a:rPr>
                        <a:t>21</a:t>
                      </a:r>
                      <a:endParaRPr kumimoji="0" lang="pt-BR" sz="24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smtClean="0">
                          <a:ln>
                            <a:noFill/>
                          </a:ln>
                          <a:effectLst/>
                          <a:latin typeface="Arial" panose="020B0604020202020204" pitchFamily="34" charset="0"/>
                          <a:cs typeface="Arial" panose="020B0604020202020204" pitchFamily="34" charset="0"/>
                        </a:rPr>
                        <a:t>10</a:t>
                      </a:r>
                      <a:endParaRPr kumimoji="0" lang="pt-BR" sz="24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1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dirty="0" smtClean="0">
                          <a:ln>
                            <a:noFill/>
                          </a:ln>
                          <a:effectLst/>
                          <a:latin typeface="Arial" panose="020B0604020202020204" pitchFamily="34" charset="0"/>
                          <a:cs typeface="Arial" panose="020B0604020202020204" pitchFamily="34" charset="0"/>
                        </a:rPr>
                        <a:t>3- moderada</a:t>
                      </a:r>
                      <a:endParaRPr kumimoji="0" lang="pt-BR"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dirty="0" smtClean="0">
                          <a:ln>
                            <a:noFill/>
                          </a:ln>
                          <a:effectLst/>
                          <a:latin typeface="Arial" panose="020B0604020202020204" pitchFamily="34" charset="0"/>
                          <a:cs typeface="Arial" panose="020B0604020202020204" pitchFamily="34" charset="0"/>
                        </a:rPr>
                        <a:t>32</a:t>
                      </a:r>
                      <a:endParaRPr kumimoji="0" lang="pt-BR"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smtClean="0">
                          <a:ln>
                            <a:noFill/>
                          </a:ln>
                          <a:effectLst/>
                          <a:latin typeface="Arial" panose="020B0604020202020204" pitchFamily="34" charset="0"/>
                          <a:cs typeface="Arial" panose="020B0604020202020204" pitchFamily="34" charset="0"/>
                        </a:rPr>
                        <a:t>44</a:t>
                      </a:r>
                      <a:endParaRPr kumimoji="0" lang="pt-BR" sz="24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smtClean="0">
                          <a:ln>
                            <a:noFill/>
                          </a:ln>
                          <a:effectLst/>
                          <a:latin typeface="Arial" panose="020B0604020202020204" pitchFamily="34" charset="0"/>
                          <a:cs typeface="Arial" panose="020B0604020202020204" pitchFamily="34" charset="0"/>
                        </a:rPr>
                        <a:t>43</a:t>
                      </a:r>
                      <a:endParaRPr kumimoji="0" lang="pt-BR" sz="24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smtClean="0">
                          <a:ln>
                            <a:noFill/>
                          </a:ln>
                          <a:effectLst/>
                          <a:latin typeface="Arial" panose="020B0604020202020204" pitchFamily="34" charset="0"/>
                          <a:cs typeface="Arial" panose="020B0604020202020204" pitchFamily="34" charset="0"/>
                        </a:rPr>
                        <a:t>33</a:t>
                      </a:r>
                      <a:endParaRPr kumimoji="0" lang="pt-BR" sz="24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1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dirty="0" smtClean="0">
                          <a:ln>
                            <a:noFill/>
                          </a:ln>
                          <a:effectLst/>
                          <a:latin typeface="Arial" panose="020B0604020202020204" pitchFamily="34" charset="0"/>
                          <a:cs typeface="Arial" panose="020B0604020202020204" pitchFamily="34" charset="0"/>
                        </a:rPr>
                        <a:t>4- substancial</a:t>
                      </a:r>
                      <a:endParaRPr kumimoji="0" lang="pt-BR"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dirty="0" smtClean="0">
                          <a:ln>
                            <a:noFill/>
                          </a:ln>
                          <a:effectLst/>
                          <a:latin typeface="Arial" panose="020B0604020202020204" pitchFamily="34" charset="0"/>
                          <a:cs typeface="Arial" panose="020B0604020202020204" pitchFamily="34" charset="0"/>
                        </a:rPr>
                        <a:t>27</a:t>
                      </a:r>
                      <a:endParaRPr kumimoji="0" lang="pt-BR"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smtClean="0">
                          <a:ln>
                            <a:noFill/>
                          </a:ln>
                          <a:effectLst/>
                          <a:latin typeface="Arial" panose="020B0604020202020204" pitchFamily="34" charset="0"/>
                          <a:cs typeface="Arial" panose="020B0604020202020204" pitchFamily="34" charset="0"/>
                        </a:rPr>
                        <a:t>18</a:t>
                      </a:r>
                      <a:endParaRPr kumimoji="0" lang="pt-BR" sz="24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smtClean="0">
                          <a:ln>
                            <a:noFill/>
                          </a:ln>
                          <a:effectLst/>
                          <a:latin typeface="Arial" panose="020B0604020202020204" pitchFamily="34" charset="0"/>
                          <a:cs typeface="Arial" panose="020B0604020202020204" pitchFamily="34" charset="0"/>
                        </a:rPr>
                        <a:t>28</a:t>
                      </a:r>
                      <a:endParaRPr kumimoji="0" lang="pt-BR" sz="24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smtClean="0">
                          <a:ln>
                            <a:noFill/>
                          </a:ln>
                          <a:effectLst/>
                          <a:latin typeface="Arial" panose="020B0604020202020204" pitchFamily="34" charset="0"/>
                          <a:cs typeface="Arial" panose="020B0604020202020204" pitchFamily="34" charset="0"/>
                        </a:rPr>
                        <a:t>41</a:t>
                      </a:r>
                      <a:endParaRPr kumimoji="0" lang="pt-BR" sz="24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1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dirty="0" smtClean="0">
                          <a:ln>
                            <a:noFill/>
                          </a:ln>
                          <a:effectLst/>
                          <a:latin typeface="Arial" panose="020B0604020202020204" pitchFamily="34" charset="0"/>
                          <a:cs typeface="Arial" panose="020B0604020202020204" pitchFamily="34" charset="0"/>
                        </a:rPr>
                        <a:t>5- muita</a:t>
                      </a:r>
                      <a:endParaRPr kumimoji="0" lang="pt-BR"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dirty="0" smtClean="0">
                          <a:ln>
                            <a:noFill/>
                          </a:ln>
                          <a:effectLst/>
                          <a:latin typeface="Arial" panose="020B0604020202020204" pitchFamily="34" charset="0"/>
                          <a:cs typeface="Arial" panose="020B0604020202020204" pitchFamily="34" charset="0"/>
                        </a:rPr>
                        <a:t>21</a:t>
                      </a:r>
                      <a:endParaRPr kumimoji="0" lang="pt-BR"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smtClean="0">
                          <a:ln>
                            <a:noFill/>
                          </a:ln>
                          <a:effectLst/>
                          <a:latin typeface="Arial" panose="020B0604020202020204" pitchFamily="34" charset="0"/>
                          <a:cs typeface="Arial" panose="020B0604020202020204" pitchFamily="34" charset="0"/>
                        </a:rPr>
                        <a:t>11</a:t>
                      </a:r>
                      <a:endParaRPr kumimoji="0" lang="pt-BR" sz="24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smtClean="0">
                          <a:ln>
                            <a:noFill/>
                          </a:ln>
                          <a:effectLst/>
                          <a:latin typeface="Arial" panose="020B0604020202020204" pitchFamily="34" charset="0"/>
                          <a:cs typeface="Arial" panose="020B0604020202020204" pitchFamily="34" charset="0"/>
                        </a:rPr>
                        <a:t>6</a:t>
                      </a:r>
                      <a:endParaRPr kumimoji="0" lang="pt-BR" sz="24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smtClean="0">
                          <a:ln>
                            <a:noFill/>
                          </a:ln>
                          <a:effectLst/>
                          <a:latin typeface="Arial" panose="020B0604020202020204" pitchFamily="34" charset="0"/>
                          <a:cs typeface="Arial" panose="020B0604020202020204" pitchFamily="34" charset="0"/>
                        </a:rPr>
                        <a:t>16</a:t>
                      </a:r>
                      <a:endParaRPr kumimoji="0" lang="pt-BR" sz="24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1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dirty="0" smtClean="0">
                          <a:ln>
                            <a:noFill/>
                          </a:ln>
                          <a:effectLst/>
                          <a:latin typeface="Arial" panose="020B0604020202020204" pitchFamily="34" charset="0"/>
                          <a:cs typeface="Arial" panose="020B0604020202020204" pitchFamily="34" charset="0"/>
                        </a:rPr>
                        <a:t>Média</a:t>
                      </a:r>
                      <a:endParaRPr kumimoji="0" lang="pt-BR"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dirty="0" smtClean="0">
                          <a:ln>
                            <a:noFill/>
                          </a:ln>
                          <a:effectLst/>
                          <a:latin typeface="Arial" panose="020B0604020202020204" pitchFamily="34" charset="0"/>
                          <a:cs typeface="Arial" panose="020B0604020202020204" pitchFamily="34" charset="0"/>
                        </a:rPr>
                        <a:t>3,5</a:t>
                      </a:r>
                      <a:endParaRPr kumimoji="0" lang="pt-BR"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smtClean="0">
                          <a:ln>
                            <a:noFill/>
                          </a:ln>
                          <a:effectLst/>
                          <a:latin typeface="Arial" panose="020B0604020202020204" pitchFamily="34" charset="0"/>
                          <a:cs typeface="Arial" panose="020B0604020202020204" pitchFamily="34" charset="0"/>
                        </a:rPr>
                        <a:t>3,1</a:t>
                      </a:r>
                      <a:endParaRPr kumimoji="0" lang="pt-BR" sz="24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smtClean="0">
                          <a:ln>
                            <a:noFill/>
                          </a:ln>
                          <a:effectLst/>
                          <a:latin typeface="Arial" panose="020B0604020202020204" pitchFamily="34" charset="0"/>
                          <a:cs typeface="Arial" panose="020B0604020202020204" pitchFamily="34" charset="0"/>
                        </a:rPr>
                        <a:t>3,1</a:t>
                      </a:r>
                      <a:endParaRPr kumimoji="0" lang="pt-BR" sz="2400" b="1"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u="none" strike="noStrike" cap="none" normalizeH="0" baseline="0" dirty="0" smtClean="0">
                          <a:ln>
                            <a:noFill/>
                          </a:ln>
                          <a:effectLst/>
                          <a:latin typeface="Arial" panose="020B0604020202020204" pitchFamily="34" charset="0"/>
                          <a:cs typeface="Arial" panose="020B0604020202020204" pitchFamily="34" charset="0"/>
                        </a:rPr>
                        <a:t>3,6</a:t>
                      </a:r>
                      <a:endParaRPr kumimoji="0" lang="pt-BR"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04" marB="457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321" name="Rectangle 66"/>
          <p:cNvSpPr>
            <a:spLocks noChangeArrowheads="1"/>
          </p:cNvSpPr>
          <p:nvPr/>
        </p:nvSpPr>
        <p:spPr bwMode="auto">
          <a:xfrm>
            <a:off x="5292725" y="5300663"/>
            <a:ext cx="33115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000" b="1">
                <a:solidFill>
                  <a:srgbClr val="FF3300"/>
                </a:solidFill>
                <a:latin typeface="Arial" panose="020B0604020202020204" pitchFamily="34" charset="0"/>
              </a:rPr>
              <a:t>“WSSA” (Norris, 1997)</a:t>
            </a:r>
          </a:p>
          <a:p>
            <a:pPr eaLnBrk="1" hangingPunct="1">
              <a:spcBef>
                <a:spcPct val="0"/>
              </a:spcBef>
              <a:buFontTx/>
              <a:buNone/>
            </a:pPr>
            <a:r>
              <a:rPr lang="pt-BR" altLang="en-US" sz="2000" b="1">
                <a:solidFill>
                  <a:srgbClr val="FF3300"/>
                </a:solidFill>
                <a:latin typeface="Arial" panose="020B0604020202020204" pitchFamily="34" charset="0"/>
              </a:rPr>
              <a:t>“IWCC” (Norris, 1992)</a:t>
            </a:r>
          </a:p>
          <a:p>
            <a:pPr eaLnBrk="1" hangingPunct="1">
              <a:spcBef>
                <a:spcPct val="0"/>
              </a:spcBef>
              <a:buFontTx/>
              <a:buNone/>
            </a:pPr>
            <a:r>
              <a:rPr lang="pt-BR" altLang="en-US" sz="2000" b="1">
                <a:solidFill>
                  <a:srgbClr val="FF3300"/>
                </a:solidFill>
                <a:latin typeface="Arial" panose="020B0604020202020204" pitchFamily="34" charset="0"/>
              </a:rPr>
              <a:t>“UK” (Moss, 1994)</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994" name="Object 2"/>
          <p:cNvGraphicFramePr>
            <a:graphicFrameLocks noChangeAspect="1"/>
          </p:cNvGraphicFramePr>
          <p:nvPr/>
        </p:nvGraphicFramePr>
        <p:xfrm>
          <a:off x="-304800" y="0"/>
          <a:ext cx="9448800" cy="6858000"/>
        </p:xfrm>
        <a:graphic>
          <a:graphicData uri="http://schemas.openxmlformats.org/presentationml/2006/ole">
            <mc:AlternateContent xmlns:mc="http://schemas.openxmlformats.org/markup-compatibility/2006">
              <mc:Choice xmlns:v="urn:schemas-microsoft-com:vml" Requires="v">
                <p:oleObj spid="_x0000_s84997" name="Foto do Photo Editor" r:id="rId4" imgW="5657143" imgH="3772427" progId="MSPhotoEd.3">
                  <p:embed/>
                </p:oleObj>
              </mc:Choice>
              <mc:Fallback>
                <p:oleObj name="Foto do Photo Editor" r:id="rId4" imgW="5657143" imgH="3772427"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0"/>
                        <a:ext cx="9448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overrideClrMapping bg1="dk2" tx1="lt1" bg2="dk1" tx2="lt2" accent1="accent1" accent2="accent2" accent3="accent3" accent4="accent4" accent5="accent5" accent6="accent6" hlink="hlink" folHlink="folHlink"/>
  </p:clrMapOvr>
  <p:transition>
    <p:zo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8" name="Object 2"/>
          <p:cNvGraphicFramePr>
            <a:graphicFrameLocks noChangeAspect="1"/>
          </p:cNvGraphicFramePr>
          <p:nvPr/>
        </p:nvGraphicFramePr>
        <p:xfrm>
          <a:off x="0" y="0"/>
          <a:ext cx="9372600" cy="7162800"/>
        </p:xfrm>
        <a:graphic>
          <a:graphicData uri="http://schemas.openxmlformats.org/presentationml/2006/ole">
            <mc:AlternateContent xmlns:mc="http://schemas.openxmlformats.org/markup-compatibility/2006">
              <mc:Choice xmlns:v="urn:schemas-microsoft-com:vml" Requires="v">
                <p:oleObj spid="_x0000_s86021" name="Foto do Photo Editor" r:id="rId4" imgW="6638095" imgH="4704762" progId="MSPhotoEd.3">
                  <p:embed/>
                </p:oleObj>
              </mc:Choice>
              <mc:Fallback>
                <p:oleObj name="Foto do Photo Editor" r:id="rId4" imgW="6638095" imgH="4704762"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3726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overrideClrMapping bg1="dk2" tx1="lt1" bg2="dk1" tx2="lt2" accent1="accent1" accent2="accent2" accent3="accent3" accent4="accent4" accent5="accent5" accent6="accent6" hlink="hlink" folHlink="folHlink"/>
  </p:clrMapOvr>
  <p:transition>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MVC-002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p:zo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88069" name="Foto do Photo Editor" r:id="rId4" imgW="6571429" imgH="4742857" progId="MSPhotoEd.3">
                  <p:embed/>
                </p:oleObj>
              </mc:Choice>
              <mc:Fallback>
                <p:oleObj name="Foto do Photo Editor" r:id="rId4" imgW="6571429" imgH="4742857"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overrideClrMapping bg1="dk2" tx1="lt1" bg2="dk1" tx2="lt2" accent1="accent1" accent2="accent2" accent3="accent3" accent4="accent4" accent5="accent5" accent6="accent6" hlink="hlink" folHlink="folHlink"/>
  </p:clrMapOvr>
  <p:transition>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Untitled-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p:zo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12- Tiririca, 210g, 60daa,tratamento x teste, i a s f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3"/>
          <p:cNvSpPr txBox="1">
            <a:spLocks noChangeArrowheads="1"/>
          </p:cNvSpPr>
          <p:nvPr/>
        </p:nvSpPr>
        <p:spPr bwMode="auto">
          <a:xfrm>
            <a:off x="1050925" y="1717675"/>
            <a:ext cx="167163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400"/>
              <a:t>Testemunha</a:t>
            </a:r>
          </a:p>
        </p:txBody>
      </p:sp>
      <p:sp>
        <p:nvSpPr>
          <p:cNvPr id="90116" name="Text Box 4"/>
          <p:cNvSpPr txBox="1">
            <a:spLocks noChangeArrowheads="1"/>
          </p:cNvSpPr>
          <p:nvPr/>
        </p:nvSpPr>
        <p:spPr bwMode="auto">
          <a:xfrm>
            <a:off x="6918325" y="2174875"/>
            <a:ext cx="18415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400"/>
              <a:t>Plateau 210 g</a:t>
            </a:r>
          </a:p>
        </p:txBody>
      </p:sp>
      <p:sp>
        <p:nvSpPr>
          <p:cNvPr id="156677" name="Text Box 5"/>
          <p:cNvSpPr txBox="1">
            <a:spLocks noChangeArrowheads="1"/>
          </p:cNvSpPr>
          <p:nvPr/>
        </p:nvSpPr>
        <p:spPr bwMode="auto">
          <a:xfrm>
            <a:off x="5876925" y="5791200"/>
            <a:ext cx="3267075"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400"/>
              <a:t>Aplicação em julho 2001</a:t>
            </a:r>
          </a:p>
          <a:p>
            <a:pPr>
              <a:spcBef>
                <a:spcPct val="0"/>
              </a:spcBef>
              <a:buFontTx/>
              <a:buNone/>
            </a:pPr>
            <a:r>
              <a:rPr lang="pt-BR" altLang="en-US" sz="2400"/>
              <a:t>Foto = 60 dap – Set.2001</a:t>
            </a:r>
          </a:p>
        </p:txBody>
      </p:sp>
      <p:sp>
        <p:nvSpPr>
          <p:cNvPr id="156678" name="Text Box 6"/>
          <p:cNvSpPr txBox="1">
            <a:spLocks noChangeArrowheads="1"/>
          </p:cNvSpPr>
          <p:nvPr/>
        </p:nvSpPr>
        <p:spPr bwMode="auto">
          <a:xfrm>
            <a:off x="2819400" y="204788"/>
            <a:ext cx="4589463" cy="519112"/>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kumimoji="1" lang="pt-BR" altLang="en-US" sz="2800" b="1"/>
              <a:t>CONTROLE DA TIRIRICA</a:t>
            </a:r>
          </a:p>
        </p:txBody>
      </p:sp>
      <p:sp>
        <p:nvSpPr>
          <p:cNvPr id="90119" name="AutoShape 7">
            <a:hlinkClick r:id="rId4" action="ppaction://hlinksldjump" highlightClick="1"/>
          </p:cNvPr>
          <p:cNvSpPr>
            <a:spLocks noChangeArrowheads="1"/>
          </p:cNvSpPr>
          <p:nvPr/>
        </p:nvSpPr>
        <p:spPr bwMode="auto">
          <a:xfrm>
            <a:off x="3962400" y="5867400"/>
            <a:ext cx="1143000" cy="685800"/>
          </a:xfrm>
          <a:prstGeom prst="actionButtonBackPrevious">
            <a:avLst/>
          </a:prstGeom>
          <a:solidFill>
            <a:srgbClr val="00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Tree>
  </p:cSld>
  <p:clrMapOvr>
    <a:overrideClrMapping bg1="dk2" tx1="lt1" bg2="dk1" tx2="lt2" accent1="accent1" accent2="accent2" accent3="accent3" accent4="accent4" accent5="accent5" accent6="accent6" hlink="hlink" folHlink="folHlink"/>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6677"/>
                                        </p:tgtEl>
                                        <p:attrNameLst>
                                          <p:attrName>style.visibility</p:attrName>
                                        </p:attrNameLst>
                                      </p:cBhvr>
                                      <p:to>
                                        <p:strVal val="visible"/>
                                      </p:to>
                                    </p:set>
                                    <p:anim calcmode="lin" valueType="num">
                                      <p:cBhvr additive="base">
                                        <p:cTn id="7" dur="500" fill="hold"/>
                                        <p:tgtEl>
                                          <p:spTgt spid="156677"/>
                                        </p:tgtEl>
                                        <p:attrNameLst>
                                          <p:attrName>ppt_x</p:attrName>
                                        </p:attrNameLst>
                                      </p:cBhvr>
                                      <p:tavLst>
                                        <p:tav tm="0">
                                          <p:val>
                                            <p:strVal val="0-#ppt_w/2"/>
                                          </p:val>
                                        </p:tav>
                                        <p:tav tm="100000">
                                          <p:val>
                                            <p:strVal val="#ppt_x"/>
                                          </p:val>
                                        </p:tav>
                                      </p:tavLst>
                                    </p:anim>
                                    <p:anim calcmode="lin" valueType="num">
                                      <p:cBhvr additive="base">
                                        <p:cTn id="8" dur="500" fill="hold"/>
                                        <p:tgtEl>
                                          <p:spTgt spid="15667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6678"/>
                                        </p:tgtEl>
                                        <p:attrNameLst>
                                          <p:attrName>style.visibility</p:attrName>
                                        </p:attrNameLst>
                                      </p:cBhvr>
                                      <p:to>
                                        <p:strVal val="visible"/>
                                      </p:to>
                                    </p:set>
                                    <p:anim calcmode="lin" valueType="num">
                                      <p:cBhvr additive="base">
                                        <p:cTn id="13" dur="500" fill="hold"/>
                                        <p:tgtEl>
                                          <p:spTgt spid="156678"/>
                                        </p:tgtEl>
                                        <p:attrNameLst>
                                          <p:attrName>ppt_x</p:attrName>
                                        </p:attrNameLst>
                                      </p:cBhvr>
                                      <p:tavLst>
                                        <p:tav tm="0">
                                          <p:val>
                                            <p:strVal val="0-#ppt_w/2"/>
                                          </p:val>
                                        </p:tav>
                                        <p:tav tm="100000">
                                          <p:val>
                                            <p:strVal val="#ppt_x"/>
                                          </p:val>
                                        </p:tav>
                                      </p:tavLst>
                                    </p:anim>
                                    <p:anim calcmode="lin" valueType="num">
                                      <p:cBhvr additive="base">
                                        <p:cTn id="14" dur="500" fill="hold"/>
                                        <p:tgtEl>
                                          <p:spTgt spid="1566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7" grpId="0" animBg="1" autoUpdateAnimBg="0"/>
      <p:bldP spid="156678"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6" descr="apag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475"/>
            <a:ext cx="9144000"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descr="colon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0"/>
            <a:ext cx="9466263" cy="669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366713" y="211138"/>
            <a:ext cx="84709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2943225" indent="-2943225">
              <a:spcBef>
                <a:spcPct val="20000"/>
              </a:spcBef>
              <a:buChar char="•"/>
              <a:tabLst>
                <a:tab pos="1628775" algn="l"/>
              </a:tabLst>
              <a:defRPr sz="3200">
                <a:solidFill>
                  <a:schemeClr val="tx1"/>
                </a:solidFill>
                <a:latin typeface="Times New Roman" panose="02020603050405020304" pitchFamily="18" charset="0"/>
              </a:defRPr>
            </a:lvl1pPr>
            <a:lvl2pPr marL="742950" indent="-285750">
              <a:spcBef>
                <a:spcPct val="20000"/>
              </a:spcBef>
              <a:buChar char="–"/>
              <a:tabLst>
                <a:tab pos="1628775" algn="l"/>
              </a:tabLst>
              <a:defRPr sz="2800">
                <a:solidFill>
                  <a:schemeClr val="tx1"/>
                </a:solidFill>
                <a:latin typeface="Times New Roman" panose="02020603050405020304" pitchFamily="18" charset="0"/>
              </a:defRPr>
            </a:lvl2pPr>
            <a:lvl3pPr marL="1143000" indent="-228600">
              <a:spcBef>
                <a:spcPct val="20000"/>
              </a:spcBef>
              <a:buChar char="•"/>
              <a:tabLst>
                <a:tab pos="1628775" algn="l"/>
              </a:tabLst>
              <a:defRPr sz="2400">
                <a:solidFill>
                  <a:schemeClr val="tx1"/>
                </a:solidFill>
                <a:latin typeface="Times New Roman" panose="02020603050405020304" pitchFamily="18" charset="0"/>
              </a:defRPr>
            </a:lvl3pPr>
            <a:lvl4pPr marL="1600200" indent="-228600">
              <a:spcBef>
                <a:spcPct val="20000"/>
              </a:spcBef>
              <a:buChar char="–"/>
              <a:tabLst>
                <a:tab pos="1628775" algn="l"/>
              </a:tabLst>
              <a:defRPr sz="2000">
                <a:solidFill>
                  <a:schemeClr val="tx1"/>
                </a:solidFill>
                <a:latin typeface="Times New Roman" panose="02020603050405020304" pitchFamily="18" charset="0"/>
              </a:defRPr>
            </a:lvl4pPr>
            <a:lvl5pPr marL="2057400" indent="-228600">
              <a:spcBef>
                <a:spcPct val="20000"/>
              </a:spcBef>
              <a:buChar char="»"/>
              <a:tabLst>
                <a:tab pos="1628775"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628775"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628775"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628775"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628775" algn="l"/>
              </a:tabLst>
              <a:defRPr sz="2000">
                <a:solidFill>
                  <a:schemeClr val="tx1"/>
                </a:solidFill>
                <a:latin typeface="Times New Roman" panose="02020603050405020304" pitchFamily="18" charset="0"/>
              </a:defRPr>
            </a:lvl9pPr>
          </a:lstStyle>
          <a:p>
            <a:pPr>
              <a:spcBef>
                <a:spcPct val="0"/>
              </a:spcBef>
              <a:buFontTx/>
              <a:buNone/>
            </a:pPr>
            <a:r>
              <a:rPr lang="pt-BR" altLang="en-US" sz="2700" b="1"/>
              <a:t>- </a:t>
            </a:r>
            <a:r>
              <a:rPr lang="pt-BR" altLang="en-US" sz="2700" b="1">
                <a:solidFill>
                  <a:srgbClr val="00FF00"/>
                </a:solidFill>
              </a:rPr>
              <a:t>mapeamento </a:t>
            </a:r>
            <a:r>
              <a:rPr lang="pt-BR" altLang="en-US" sz="2700" b="1"/>
              <a:t>- duas etapas:</a:t>
            </a:r>
          </a:p>
          <a:p>
            <a:pPr>
              <a:spcBef>
                <a:spcPct val="0"/>
              </a:spcBef>
              <a:buFontTx/>
              <a:buNone/>
            </a:pPr>
            <a:r>
              <a:rPr lang="pt-BR" altLang="en-US" sz="2700" b="1"/>
              <a:t>	</a:t>
            </a:r>
            <a:r>
              <a:rPr lang="pt-BR" altLang="en-US" sz="2700" b="1">
                <a:solidFill>
                  <a:schemeClr val="tx2"/>
                </a:solidFill>
              </a:rPr>
              <a:t>etapa 1 </a:t>
            </a:r>
            <a:r>
              <a:rPr lang="pt-BR" altLang="en-US" sz="2700" b="1"/>
              <a:t>- geração de mapas de distribuição das plantas daninhas</a:t>
            </a:r>
          </a:p>
        </p:txBody>
      </p:sp>
      <p:sp>
        <p:nvSpPr>
          <p:cNvPr id="38915" name="Rectangle 3"/>
          <p:cNvSpPr>
            <a:spLocks noChangeArrowheads="1"/>
          </p:cNvSpPr>
          <p:nvPr/>
        </p:nvSpPr>
        <p:spPr bwMode="auto">
          <a:xfrm>
            <a:off x="366713" y="1371600"/>
            <a:ext cx="84709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2943225" indent="-2943225">
              <a:spcBef>
                <a:spcPct val="20000"/>
              </a:spcBef>
              <a:buChar char="•"/>
              <a:tabLst>
                <a:tab pos="1628775" algn="l"/>
              </a:tabLst>
              <a:defRPr sz="3200">
                <a:solidFill>
                  <a:schemeClr val="tx1"/>
                </a:solidFill>
                <a:latin typeface="Times New Roman" panose="02020603050405020304" pitchFamily="18" charset="0"/>
              </a:defRPr>
            </a:lvl1pPr>
            <a:lvl2pPr marL="742950" indent="-285750">
              <a:spcBef>
                <a:spcPct val="20000"/>
              </a:spcBef>
              <a:buChar char="–"/>
              <a:tabLst>
                <a:tab pos="1628775" algn="l"/>
              </a:tabLst>
              <a:defRPr sz="2800">
                <a:solidFill>
                  <a:schemeClr val="tx1"/>
                </a:solidFill>
                <a:latin typeface="Times New Roman" panose="02020603050405020304" pitchFamily="18" charset="0"/>
              </a:defRPr>
            </a:lvl2pPr>
            <a:lvl3pPr marL="1143000" indent="-228600">
              <a:spcBef>
                <a:spcPct val="20000"/>
              </a:spcBef>
              <a:buChar char="•"/>
              <a:tabLst>
                <a:tab pos="1628775" algn="l"/>
              </a:tabLst>
              <a:defRPr sz="2400">
                <a:solidFill>
                  <a:schemeClr val="tx1"/>
                </a:solidFill>
                <a:latin typeface="Times New Roman" panose="02020603050405020304" pitchFamily="18" charset="0"/>
              </a:defRPr>
            </a:lvl3pPr>
            <a:lvl4pPr marL="1600200" indent="-228600">
              <a:spcBef>
                <a:spcPct val="20000"/>
              </a:spcBef>
              <a:buChar char="–"/>
              <a:tabLst>
                <a:tab pos="1628775" algn="l"/>
              </a:tabLst>
              <a:defRPr sz="2000">
                <a:solidFill>
                  <a:schemeClr val="tx1"/>
                </a:solidFill>
                <a:latin typeface="Times New Roman" panose="02020603050405020304" pitchFamily="18" charset="0"/>
              </a:defRPr>
            </a:lvl4pPr>
            <a:lvl5pPr marL="2057400" indent="-228600">
              <a:spcBef>
                <a:spcPct val="20000"/>
              </a:spcBef>
              <a:buChar char="»"/>
              <a:tabLst>
                <a:tab pos="1628775"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628775"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628775"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628775"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628775" algn="l"/>
              </a:tabLst>
              <a:defRPr sz="2000">
                <a:solidFill>
                  <a:schemeClr val="tx1"/>
                </a:solidFill>
                <a:latin typeface="Times New Roman" panose="02020603050405020304" pitchFamily="18" charset="0"/>
              </a:defRPr>
            </a:lvl9pPr>
          </a:lstStyle>
          <a:p>
            <a:pPr>
              <a:spcBef>
                <a:spcPct val="0"/>
              </a:spcBef>
              <a:buFontTx/>
              <a:buNone/>
            </a:pPr>
            <a:r>
              <a:rPr lang="pt-BR" altLang="en-US" sz="2700" b="1"/>
              <a:t>	</a:t>
            </a:r>
            <a:r>
              <a:rPr lang="pt-BR" altLang="en-US" sz="2700" b="1">
                <a:solidFill>
                  <a:schemeClr val="tx2"/>
                </a:solidFill>
              </a:rPr>
              <a:t>etapa 2 </a:t>
            </a:r>
            <a:r>
              <a:rPr lang="pt-BR" altLang="en-US" sz="2700" b="1"/>
              <a:t>- controle das plantas daninhas de acordo com estes mapas</a:t>
            </a:r>
          </a:p>
        </p:txBody>
      </p:sp>
      <p:grpSp>
        <p:nvGrpSpPr>
          <p:cNvPr id="2" name="Group 4"/>
          <p:cNvGrpSpPr>
            <a:grpSpLocks/>
          </p:cNvGrpSpPr>
          <p:nvPr/>
        </p:nvGrpSpPr>
        <p:grpSpPr bwMode="auto">
          <a:xfrm>
            <a:off x="685800" y="2286000"/>
            <a:ext cx="7848600" cy="4419600"/>
            <a:chOff x="432" y="1056"/>
            <a:chExt cx="4944" cy="2784"/>
          </a:xfrm>
        </p:grpSpPr>
        <p:grpSp>
          <p:nvGrpSpPr>
            <p:cNvPr id="93189" name="Group 5"/>
            <p:cNvGrpSpPr>
              <a:grpSpLocks/>
            </p:cNvGrpSpPr>
            <p:nvPr/>
          </p:nvGrpSpPr>
          <p:grpSpPr bwMode="auto">
            <a:xfrm>
              <a:off x="432" y="1056"/>
              <a:ext cx="4944" cy="2784"/>
              <a:chOff x="432" y="1056"/>
              <a:chExt cx="4944" cy="2784"/>
            </a:xfrm>
          </p:grpSpPr>
          <p:sp>
            <p:nvSpPr>
              <p:cNvPr id="93199" name="Rectangle 6"/>
              <p:cNvSpPr>
                <a:spLocks noChangeArrowheads="1"/>
              </p:cNvSpPr>
              <p:nvPr/>
            </p:nvSpPr>
            <p:spPr bwMode="auto">
              <a:xfrm>
                <a:off x="432" y="1056"/>
                <a:ext cx="4944" cy="278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aphicFrame>
            <p:nvGraphicFramePr>
              <p:cNvPr id="93200" name="Object 7"/>
              <p:cNvGraphicFramePr>
                <a:graphicFrameLocks noChangeAspect="1"/>
              </p:cNvGraphicFramePr>
              <p:nvPr/>
            </p:nvGraphicFramePr>
            <p:xfrm>
              <a:off x="480" y="1104"/>
              <a:ext cx="4848" cy="2679"/>
            </p:xfrm>
            <a:graphic>
              <a:graphicData uri="http://schemas.openxmlformats.org/presentationml/2006/ole">
                <mc:AlternateContent xmlns:mc="http://schemas.openxmlformats.org/markup-compatibility/2006">
                  <mc:Choice xmlns:v="urn:schemas-microsoft-com:vml" Requires="v">
                    <p:oleObj spid="_x0000_s93212" name="Foto do Photo Editor" r:id="rId3" imgW="6409524" imgH="3543795" progId="MSPhotoEd.3">
                      <p:embed/>
                    </p:oleObj>
                  </mc:Choice>
                  <mc:Fallback>
                    <p:oleObj name="Foto do Photo Editor" r:id="rId3" imgW="6409524" imgH="3543795" progId="MSPhotoEd.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 y="1104"/>
                            <a:ext cx="4848" cy="26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20" name="Text Box 8"/>
              <p:cNvSpPr txBox="1">
                <a:spLocks noChangeArrowheads="1"/>
              </p:cNvSpPr>
              <p:nvPr/>
            </p:nvSpPr>
            <p:spPr bwMode="auto">
              <a:xfrm>
                <a:off x="4476" y="1968"/>
                <a:ext cx="700" cy="231"/>
              </a:xfrm>
              <a:prstGeom prst="rect">
                <a:avLst/>
              </a:prstGeom>
              <a:solidFill>
                <a:schemeClr val="bg1"/>
              </a:solidFill>
              <a:ln w="9525">
                <a:noFill/>
                <a:miter lim="800000"/>
                <a:headEnd/>
                <a:tailEnd/>
              </a:ln>
              <a:effectLst/>
            </p:spPr>
            <p:txBody>
              <a:bodyPr wrap="none">
                <a:spAutoFit/>
              </a:bodyPr>
              <a:lstStyle/>
              <a:p>
                <a:pPr>
                  <a:defRPr/>
                </a:pPr>
                <a:r>
                  <a:rPr lang="pt-BR" sz="1800" b="1">
                    <a:solidFill>
                      <a:srgbClr val="000000"/>
                    </a:solidFill>
                    <a:effectLst>
                      <a:outerShdw blurRad="38100" dist="38100" dir="2700000" algn="tl">
                        <a:srgbClr val="C0C0C0"/>
                      </a:outerShdw>
                    </a:effectLst>
                  </a:rPr>
                  <a:t>gramínea</a:t>
                </a:r>
              </a:p>
            </p:txBody>
          </p:sp>
          <p:sp>
            <p:nvSpPr>
              <p:cNvPr id="38921" name="Text Box 9"/>
              <p:cNvSpPr txBox="1">
                <a:spLocks noChangeArrowheads="1"/>
              </p:cNvSpPr>
              <p:nvPr/>
            </p:nvSpPr>
            <p:spPr bwMode="auto">
              <a:xfrm>
                <a:off x="4464" y="2448"/>
                <a:ext cx="824" cy="231"/>
              </a:xfrm>
              <a:prstGeom prst="rect">
                <a:avLst/>
              </a:prstGeom>
              <a:solidFill>
                <a:schemeClr val="bg1"/>
              </a:solidFill>
              <a:ln w="9525">
                <a:noFill/>
                <a:miter lim="800000"/>
                <a:headEnd/>
                <a:tailEnd/>
              </a:ln>
              <a:effectLst/>
            </p:spPr>
            <p:txBody>
              <a:bodyPr wrap="none">
                <a:spAutoFit/>
              </a:bodyPr>
              <a:lstStyle/>
              <a:p>
                <a:pPr>
                  <a:defRPr/>
                </a:pPr>
                <a:r>
                  <a:rPr lang="pt-BR" sz="1800" b="1">
                    <a:solidFill>
                      <a:srgbClr val="000000"/>
                    </a:solidFill>
                    <a:effectLst>
                      <a:outerShdw blurRad="38100" dist="38100" dir="2700000" algn="tl">
                        <a:srgbClr val="C0C0C0"/>
                      </a:outerShdw>
                    </a:effectLst>
                  </a:rPr>
                  <a:t>Folha larga</a:t>
                </a:r>
              </a:p>
            </p:txBody>
          </p:sp>
          <p:sp>
            <p:nvSpPr>
              <p:cNvPr id="38922" name="Text Box 10"/>
              <p:cNvSpPr txBox="1">
                <a:spLocks noChangeArrowheads="1"/>
              </p:cNvSpPr>
              <p:nvPr/>
            </p:nvSpPr>
            <p:spPr bwMode="auto">
              <a:xfrm>
                <a:off x="4512" y="2880"/>
                <a:ext cx="704" cy="231"/>
              </a:xfrm>
              <a:prstGeom prst="rect">
                <a:avLst/>
              </a:prstGeom>
              <a:solidFill>
                <a:schemeClr val="bg1"/>
              </a:solidFill>
              <a:ln w="9525">
                <a:noFill/>
                <a:miter lim="800000"/>
                <a:headEnd/>
                <a:tailEnd/>
              </a:ln>
              <a:effectLst/>
            </p:spPr>
            <p:txBody>
              <a:bodyPr wrap="none">
                <a:spAutoFit/>
              </a:bodyPr>
              <a:lstStyle/>
              <a:p>
                <a:pPr>
                  <a:defRPr/>
                </a:pPr>
                <a:r>
                  <a:rPr lang="pt-BR" sz="1800" b="1">
                    <a:solidFill>
                      <a:srgbClr val="000000"/>
                    </a:solidFill>
                    <a:effectLst>
                      <a:outerShdw blurRad="38100" dist="38100" dir="2700000" algn="tl">
                        <a:srgbClr val="C0C0C0"/>
                      </a:outerShdw>
                    </a:effectLst>
                  </a:rPr>
                  <a:t>Tiririca   </a:t>
                </a:r>
              </a:p>
            </p:txBody>
          </p:sp>
          <p:sp>
            <p:nvSpPr>
              <p:cNvPr id="38923" name="Text Box 11"/>
              <p:cNvSpPr txBox="1">
                <a:spLocks noChangeArrowheads="1"/>
              </p:cNvSpPr>
              <p:nvPr/>
            </p:nvSpPr>
            <p:spPr bwMode="auto">
              <a:xfrm>
                <a:off x="2304" y="3504"/>
                <a:ext cx="1052" cy="231"/>
              </a:xfrm>
              <a:prstGeom prst="rect">
                <a:avLst/>
              </a:prstGeom>
              <a:solidFill>
                <a:schemeClr val="bg1"/>
              </a:solidFill>
              <a:ln w="9525">
                <a:noFill/>
                <a:miter lim="800000"/>
                <a:headEnd/>
                <a:tailEnd/>
              </a:ln>
              <a:effectLst/>
            </p:spPr>
            <p:txBody>
              <a:bodyPr wrap="none">
                <a:spAutoFit/>
              </a:bodyPr>
              <a:lstStyle/>
              <a:p>
                <a:pPr>
                  <a:defRPr/>
                </a:pPr>
                <a:r>
                  <a:rPr lang="pt-BR" sz="1800" b="1">
                    <a:solidFill>
                      <a:srgbClr val="000000"/>
                    </a:solidFill>
                    <a:effectLst>
                      <a:outerShdw blurRad="38100" dist="38100" dir="2700000" algn="tl">
                        <a:srgbClr val="C0C0C0"/>
                      </a:outerShdw>
                    </a:effectLst>
                  </a:rPr>
                  <a:t>Distância (m)   </a:t>
                </a:r>
              </a:p>
            </p:txBody>
          </p:sp>
          <p:sp>
            <p:nvSpPr>
              <p:cNvPr id="38924" name="Text Box 12"/>
              <p:cNvSpPr txBox="1">
                <a:spLocks noChangeArrowheads="1"/>
              </p:cNvSpPr>
              <p:nvPr/>
            </p:nvSpPr>
            <p:spPr bwMode="auto">
              <a:xfrm rot="-5400000">
                <a:off x="118" y="2186"/>
                <a:ext cx="1052" cy="231"/>
              </a:xfrm>
              <a:prstGeom prst="rect">
                <a:avLst/>
              </a:prstGeom>
              <a:solidFill>
                <a:schemeClr val="bg1"/>
              </a:solidFill>
              <a:ln w="9525">
                <a:noFill/>
                <a:miter lim="800000"/>
                <a:headEnd/>
                <a:tailEnd/>
              </a:ln>
              <a:effectLst/>
            </p:spPr>
            <p:txBody>
              <a:bodyPr wrap="none">
                <a:spAutoFit/>
              </a:bodyPr>
              <a:lstStyle/>
              <a:p>
                <a:pPr>
                  <a:defRPr/>
                </a:pPr>
                <a:r>
                  <a:rPr lang="pt-BR" sz="1800" b="1">
                    <a:solidFill>
                      <a:srgbClr val="000000"/>
                    </a:solidFill>
                    <a:effectLst>
                      <a:outerShdw blurRad="38100" dist="38100" dir="2700000" algn="tl">
                        <a:srgbClr val="C0C0C0"/>
                      </a:outerShdw>
                    </a:effectLst>
                  </a:rPr>
                  <a:t>Distância (m)   </a:t>
                </a:r>
              </a:p>
            </p:txBody>
          </p:sp>
          <p:sp>
            <p:nvSpPr>
              <p:cNvPr id="93206" name="Rectangle 13"/>
              <p:cNvSpPr>
                <a:spLocks noChangeArrowheads="1"/>
              </p:cNvSpPr>
              <p:nvPr/>
            </p:nvSpPr>
            <p:spPr bwMode="auto">
              <a:xfrm>
                <a:off x="1056" y="1392"/>
                <a:ext cx="48" cy="20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3207" name="Rectangle 14"/>
              <p:cNvSpPr>
                <a:spLocks noChangeArrowheads="1"/>
              </p:cNvSpPr>
              <p:nvPr/>
            </p:nvSpPr>
            <p:spPr bwMode="auto">
              <a:xfrm>
                <a:off x="1104" y="3312"/>
                <a:ext cx="307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3208" name="Line 15"/>
              <p:cNvSpPr>
                <a:spLocks noChangeShapeType="1"/>
              </p:cNvSpPr>
              <p:nvPr/>
            </p:nvSpPr>
            <p:spPr bwMode="auto">
              <a:xfrm>
                <a:off x="1104" y="1392"/>
                <a:ext cx="0" cy="196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209" name="Line 16"/>
              <p:cNvSpPr>
                <a:spLocks noChangeShapeType="1"/>
              </p:cNvSpPr>
              <p:nvPr/>
            </p:nvSpPr>
            <p:spPr bwMode="auto">
              <a:xfrm rot="5400000">
                <a:off x="2592" y="1872"/>
                <a:ext cx="0" cy="297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93190" name="Rectangle 17"/>
            <p:cNvSpPr>
              <a:spLocks noChangeArrowheads="1"/>
            </p:cNvSpPr>
            <p:nvPr/>
          </p:nvSpPr>
          <p:spPr bwMode="auto">
            <a:xfrm rot="-1502639">
              <a:off x="1457" y="1398"/>
              <a:ext cx="96" cy="6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3191" name="Line 18"/>
            <p:cNvSpPr>
              <a:spLocks noChangeShapeType="1"/>
            </p:cNvSpPr>
            <p:nvPr/>
          </p:nvSpPr>
          <p:spPr bwMode="auto">
            <a:xfrm>
              <a:off x="1392" y="1392"/>
              <a:ext cx="288" cy="67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192" name="Line 19"/>
            <p:cNvSpPr>
              <a:spLocks noChangeShapeType="1"/>
            </p:cNvSpPr>
            <p:nvPr/>
          </p:nvSpPr>
          <p:spPr bwMode="auto">
            <a:xfrm flipV="1">
              <a:off x="1104" y="2016"/>
              <a:ext cx="576" cy="57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193" name="Line 20"/>
            <p:cNvSpPr>
              <a:spLocks noChangeShapeType="1"/>
            </p:cNvSpPr>
            <p:nvPr/>
          </p:nvSpPr>
          <p:spPr bwMode="auto">
            <a:xfrm>
              <a:off x="1104" y="2592"/>
              <a:ext cx="2976" cy="76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194" name="Line 21"/>
            <p:cNvSpPr>
              <a:spLocks noChangeShapeType="1"/>
            </p:cNvSpPr>
            <p:nvPr/>
          </p:nvSpPr>
          <p:spPr bwMode="auto">
            <a:xfrm flipH="1" flipV="1">
              <a:off x="3984" y="2064"/>
              <a:ext cx="96" cy="129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195" name="Line 22"/>
            <p:cNvSpPr>
              <a:spLocks noChangeShapeType="1"/>
            </p:cNvSpPr>
            <p:nvPr/>
          </p:nvSpPr>
          <p:spPr bwMode="auto">
            <a:xfrm flipH="1" flipV="1">
              <a:off x="1392" y="1392"/>
              <a:ext cx="2592" cy="67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196" name="Line 23"/>
            <p:cNvSpPr>
              <a:spLocks noChangeShapeType="1"/>
            </p:cNvSpPr>
            <p:nvPr/>
          </p:nvSpPr>
          <p:spPr bwMode="auto">
            <a:xfrm flipV="1">
              <a:off x="1104" y="1344"/>
              <a:ext cx="2976" cy="4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197" name="Line 24"/>
            <p:cNvSpPr>
              <a:spLocks noChangeShapeType="1"/>
            </p:cNvSpPr>
            <p:nvPr/>
          </p:nvSpPr>
          <p:spPr bwMode="auto">
            <a:xfrm>
              <a:off x="4080" y="1344"/>
              <a:ext cx="0" cy="201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198" name="Rectangle 25"/>
            <p:cNvSpPr>
              <a:spLocks noChangeArrowheads="1"/>
            </p:cNvSpPr>
            <p:nvPr/>
          </p:nvSpPr>
          <p:spPr bwMode="auto">
            <a:xfrm>
              <a:off x="3504" y="1392"/>
              <a:ext cx="432"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53988" y="287338"/>
            <a:ext cx="868362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1057275" indent="-400050">
              <a:spcBef>
                <a:spcPct val="20000"/>
              </a:spcBef>
              <a:buChar char="•"/>
              <a:tabLst>
                <a:tab pos="1628775" algn="l"/>
              </a:tabLst>
              <a:defRPr sz="3200">
                <a:solidFill>
                  <a:schemeClr val="tx1"/>
                </a:solidFill>
                <a:latin typeface="Times New Roman" panose="02020603050405020304" pitchFamily="18" charset="0"/>
              </a:defRPr>
            </a:lvl1pPr>
            <a:lvl2pPr marL="742950" indent="-285750">
              <a:spcBef>
                <a:spcPct val="20000"/>
              </a:spcBef>
              <a:buChar char="–"/>
              <a:tabLst>
                <a:tab pos="1628775" algn="l"/>
              </a:tabLst>
              <a:defRPr sz="2800">
                <a:solidFill>
                  <a:schemeClr val="tx1"/>
                </a:solidFill>
                <a:latin typeface="Times New Roman" panose="02020603050405020304" pitchFamily="18" charset="0"/>
              </a:defRPr>
            </a:lvl2pPr>
            <a:lvl3pPr marL="1143000" indent="-228600">
              <a:spcBef>
                <a:spcPct val="20000"/>
              </a:spcBef>
              <a:buChar char="•"/>
              <a:tabLst>
                <a:tab pos="1628775" algn="l"/>
              </a:tabLst>
              <a:defRPr sz="2400">
                <a:solidFill>
                  <a:schemeClr val="tx1"/>
                </a:solidFill>
                <a:latin typeface="Times New Roman" panose="02020603050405020304" pitchFamily="18" charset="0"/>
              </a:defRPr>
            </a:lvl3pPr>
            <a:lvl4pPr marL="1600200" indent="-228600">
              <a:spcBef>
                <a:spcPct val="20000"/>
              </a:spcBef>
              <a:buChar char="–"/>
              <a:tabLst>
                <a:tab pos="1628775" algn="l"/>
              </a:tabLst>
              <a:defRPr sz="2000">
                <a:solidFill>
                  <a:schemeClr val="tx1"/>
                </a:solidFill>
                <a:latin typeface="Times New Roman" panose="02020603050405020304" pitchFamily="18" charset="0"/>
              </a:defRPr>
            </a:lvl4pPr>
            <a:lvl5pPr marL="2057400" indent="-228600">
              <a:spcBef>
                <a:spcPct val="20000"/>
              </a:spcBef>
              <a:buChar char="»"/>
              <a:tabLst>
                <a:tab pos="1628775"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628775"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628775"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628775"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628775" algn="l"/>
              </a:tabLst>
              <a:defRPr sz="2000">
                <a:solidFill>
                  <a:schemeClr val="tx1"/>
                </a:solidFill>
                <a:latin typeface="Times New Roman" panose="02020603050405020304" pitchFamily="18" charset="0"/>
              </a:defRPr>
            </a:lvl9pPr>
          </a:lstStyle>
          <a:p>
            <a:pPr>
              <a:spcBef>
                <a:spcPct val="0"/>
              </a:spcBef>
              <a:buFontTx/>
              <a:buNone/>
            </a:pPr>
            <a:r>
              <a:rPr lang="pt-BR" altLang="en-US" sz="2700" b="1"/>
              <a:t>Observações de campo com auxílio de um DGPS</a:t>
            </a:r>
          </a:p>
        </p:txBody>
      </p:sp>
      <p:sp>
        <p:nvSpPr>
          <p:cNvPr id="94211" name="Rectangle 3"/>
          <p:cNvSpPr>
            <a:spLocks noChangeArrowheads="1"/>
          </p:cNvSpPr>
          <p:nvPr/>
        </p:nvSpPr>
        <p:spPr bwMode="auto">
          <a:xfrm>
            <a:off x="539750" y="1377950"/>
            <a:ext cx="7912100" cy="5016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4212" name="Rectangle 4"/>
          <p:cNvSpPr>
            <a:spLocks noChangeArrowheads="1"/>
          </p:cNvSpPr>
          <p:nvPr/>
        </p:nvSpPr>
        <p:spPr bwMode="auto">
          <a:xfrm>
            <a:off x="2728913" y="3490913"/>
            <a:ext cx="35210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400"/>
              <a:t>slide mostrando os satélites</a:t>
            </a:r>
          </a:p>
        </p:txBody>
      </p:sp>
      <p:pic>
        <p:nvPicPr>
          <p:cNvPr id="94213" name="Picture 5" descr="bg-for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6" descr="spin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724400"/>
            <a:ext cx="1482725"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7" descr="IIR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657600"/>
            <a:ext cx="1819275"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8" descr="IIR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752600"/>
            <a:ext cx="1819275"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9" descr="IIR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810000"/>
            <a:ext cx="1819275"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3400" y="685800"/>
            <a:ext cx="8229600" cy="1143000"/>
          </a:xfrm>
        </p:spPr>
        <p:txBody>
          <a:bodyPr/>
          <a:lstStyle/>
          <a:p>
            <a:pPr eaLnBrk="1" hangingPunct="1"/>
            <a:r>
              <a:rPr lang="pt-BR" altLang="en-US" sz="2400" b="1" smtClean="0">
                <a:solidFill>
                  <a:srgbClr val="FFFF00"/>
                </a:solidFill>
              </a:rPr>
              <a:t>Importância da Biologia de Plantas Daninhas no seu Manejo segundo a Sociedade Brasileira da Ciência das Plantas Daninhas</a:t>
            </a:r>
          </a:p>
        </p:txBody>
      </p:sp>
      <p:sp>
        <p:nvSpPr>
          <p:cNvPr id="7172" name="Text Box 4"/>
          <p:cNvSpPr txBox="1">
            <a:spLocks noChangeArrowheads="1"/>
          </p:cNvSpPr>
          <p:nvPr/>
        </p:nvSpPr>
        <p:spPr bwMode="auto">
          <a:xfrm>
            <a:off x="457200" y="2362200"/>
            <a:ext cx="8280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400">
                <a:solidFill>
                  <a:srgbClr val="FFFFFF"/>
                </a:solidFill>
              </a:rPr>
              <a:t>A importância da biologia de plantas daninhas foi analisada segundo um levantamento mediante a Sociedade Brasileira da Ciência das Plantas Daninhas (SBCPD) no período de dezembro a fevereiro de 2002/03.</a:t>
            </a:r>
            <a:r>
              <a:rPr lang="pt-BR" altLang="en-US" sz="2000">
                <a:solidFill>
                  <a:srgbClr val="FFFFFF"/>
                </a:solidFill>
              </a:rPr>
              <a:t> </a:t>
            </a:r>
          </a:p>
        </p:txBody>
      </p:sp>
      <p:sp>
        <p:nvSpPr>
          <p:cNvPr id="7174" name="Text Box 6"/>
          <p:cNvSpPr txBox="1">
            <a:spLocks noChangeArrowheads="1"/>
          </p:cNvSpPr>
          <p:nvPr/>
        </p:nvSpPr>
        <p:spPr bwMode="auto">
          <a:xfrm>
            <a:off x="533400" y="4648200"/>
            <a:ext cx="83058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00FFFF"/>
                </a:solidFill>
              </a:rPr>
              <a:t>Objetivo:</a:t>
            </a:r>
            <a:r>
              <a:rPr lang="en-US" altLang="en-US" sz="2800">
                <a:solidFill>
                  <a:srgbClr val="FF3300"/>
                </a:solidFill>
              </a:rPr>
              <a:t> </a:t>
            </a:r>
            <a:r>
              <a:rPr lang="en-US" altLang="en-US" sz="2800">
                <a:solidFill>
                  <a:srgbClr val="FFFFFF"/>
                </a:solidFill>
              </a:rPr>
              <a:t>D</a:t>
            </a:r>
            <a:r>
              <a:rPr lang="pt-BR" altLang="en-US" sz="2400">
                <a:solidFill>
                  <a:srgbClr val="FFFFFF"/>
                </a:solidFill>
              </a:rPr>
              <a:t>eterminar a percepção da contribuição da biologia de plantas daninhas para o seu manejo.</a:t>
            </a:r>
          </a:p>
          <a:p>
            <a:pPr eaLnBrk="1" hangingPunct="1">
              <a:spcBef>
                <a:spcPct val="50000"/>
              </a:spcBef>
              <a:buFontTx/>
              <a:buNone/>
            </a:pPr>
            <a:endParaRPr lang="pt-BR" altLang="en-US" sz="2000">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utoUpdateAnimBg="0"/>
      <p:bldP spid="7174"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153988" y="287338"/>
            <a:ext cx="868362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1057275" indent="-400050">
              <a:spcBef>
                <a:spcPct val="20000"/>
              </a:spcBef>
              <a:buChar char="•"/>
              <a:tabLst>
                <a:tab pos="1628775" algn="l"/>
              </a:tabLst>
              <a:defRPr sz="3200">
                <a:solidFill>
                  <a:schemeClr val="tx1"/>
                </a:solidFill>
                <a:latin typeface="Times New Roman" panose="02020603050405020304" pitchFamily="18" charset="0"/>
              </a:defRPr>
            </a:lvl1pPr>
            <a:lvl2pPr marL="742950" indent="-285750">
              <a:spcBef>
                <a:spcPct val="20000"/>
              </a:spcBef>
              <a:buChar char="–"/>
              <a:tabLst>
                <a:tab pos="1628775" algn="l"/>
              </a:tabLst>
              <a:defRPr sz="2800">
                <a:solidFill>
                  <a:schemeClr val="tx1"/>
                </a:solidFill>
                <a:latin typeface="Times New Roman" panose="02020603050405020304" pitchFamily="18" charset="0"/>
              </a:defRPr>
            </a:lvl2pPr>
            <a:lvl3pPr marL="1143000" indent="-228600">
              <a:spcBef>
                <a:spcPct val="20000"/>
              </a:spcBef>
              <a:buChar char="•"/>
              <a:tabLst>
                <a:tab pos="1628775" algn="l"/>
              </a:tabLst>
              <a:defRPr sz="2400">
                <a:solidFill>
                  <a:schemeClr val="tx1"/>
                </a:solidFill>
                <a:latin typeface="Times New Roman" panose="02020603050405020304" pitchFamily="18" charset="0"/>
              </a:defRPr>
            </a:lvl3pPr>
            <a:lvl4pPr marL="1600200" indent="-228600">
              <a:spcBef>
                <a:spcPct val="20000"/>
              </a:spcBef>
              <a:buChar char="–"/>
              <a:tabLst>
                <a:tab pos="1628775" algn="l"/>
              </a:tabLst>
              <a:defRPr sz="2000">
                <a:solidFill>
                  <a:schemeClr val="tx1"/>
                </a:solidFill>
                <a:latin typeface="Times New Roman" panose="02020603050405020304" pitchFamily="18" charset="0"/>
              </a:defRPr>
            </a:lvl4pPr>
            <a:lvl5pPr marL="2057400" indent="-228600">
              <a:spcBef>
                <a:spcPct val="20000"/>
              </a:spcBef>
              <a:buChar char="»"/>
              <a:tabLst>
                <a:tab pos="1628775"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628775"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628775"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628775"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628775" algn="l"/>
              </a:tabLst>
              <a:defRPr sz="2000">
                <a:solidFill>
                  <a:schemeClr val="tx1"/>
                </a:solidFill>
                <a:latin typeface="Times New Roman" panose="02020603050405020304" pitchFamily="18" charset="0"/>
              </a:defRPr>
            </a:lvl9pPr>
          </a:lstStyle>
          <a:p>
            <a:pPr>
              <a:spcBef>
                <a:spcPct val="0"/>
              </a:spcBef>
              <a:buFontTx/>
              <a:buNone/>
            </a:pPr>
            <a:r>
              <a:rPr lang="pt-BR" altLang="en-US" sz="2700" b="1"/>
              <a:t>Observações de campo com auxílio de um DGPS</a:t>
            </a:r>
          </a:p>
        </p:txBody>
      </p:sp>
      <p:graphicFrame>
        <p:nvGraphicFramePr>
          <p:cNvPr id="95235" name="Object 3"/>
          <p:cNvGraphicFramePr>
            <a:graphicFrameLocks noChangeAspect="1"/>
          </p:cNvGraphicFramePr>
          <p:nvPr/>
        </p:nvGraphicFramePr>
        <p:xfrm>
          <a:off x="990600" y="990600"/>
          <a:ext cx="7162800" cy="5410200"/>
        </p:xfrm>
        <a:graphic>
          <a:graphicData uri="http://schemas.openxmlformats.org/presentationml/2006/ole">
            <mc:AlternateContent xmlns:mc="http://schemas.openxmlformats.org/markup-compatibility/2006">
              <mc:Choice xmlns:v="urn:schemas-microsoft-com:vml" Requires="v">
                <p:oleObj spid="_x0000_s95238" name="Foto do Photo Editor" r:id="rId3" imgW="4525007" imgH="4172532" progId="MSPhotoEd.3">
                  <p:embed/>
                </p:oleObj>
              </mc:Choice>
              <mc:Fallback>
                <p:oleObj name="Foto do Photo Editor" r:id="rId3" imgW="4525007" imgH="4172532"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990600"/>
                        <a:ext cx="7162800" cy="5410200"/>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6258" name="Object 2"/>
          <p:cNvGraphicFramePr>
            <a:graphicFrameLocks noChangeAspect="1"/>
          </p:cNvGraphicFramePr>
          <p:nvPr/>
        </p:nvGraphicFramePr>
        <p:xfrm>
          <a:off x="762000" y="990600"/>
          <a:ext cx="7543800" cy="5551488"/>
        </p:xfrm>
        <a:graphic>
          <a:graphicData uri="http://schemas.openxmlformats.org/presentationml/2006/ole">
            <mc:AlternateContent xmlns:mc="http://schemas.openxmlformats.org/markup-compatibility/2006">
              <mc:Choice xmlns:v="urn:schemas-microsoft-com:vml" Requires="v">
                <p:oleObj spid="_x0000_s96262" name="Foto do Photo Editor" r:id="rId3" imgW="8838095" imgH="6504762" progId="MSPhotoEd.3">
                  <p:embed/>
                </p:oleObj>
              </mc:Choice>
              <mc:Fallback>
                <p:oleObj name="Foto do Photo Editor" r:id="rId3" imgW="8838095" imgH="6504762"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90600"/>
                        <a:ext cx="7543800" cy="5551488"/>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6259" name="Rectangle 3"/>
          <p:cNvSpPr>
            <a:spLocks noChangeArrowheads="1"/>
          </p:cNvSpPr>
          <p:nvPr/>
        </p:nvSpPr>
        <p:spPr bwMode="auto">
          <a:xfrm>
            <a:off x="153988" y="287338"/>
            <a:ext cx="868362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1057275" indent="-400050">
              <a:spcBef>
                <a:spcPct val="20000"/>
              </a:spcBef>
              <a:buChar char="•"/>
              <a:tabLst>
                <a:tab pos="1628775" algn="l"/>
              </a:tabLst>
              <a:defRPr sz="3200">
                <a:solidFill>
                  <a:schemeClr val="tx1"/>
                </a:solidFill>
                <a:latin typeface="Times New Roman" panose="02020603050405020304" pitchFamily="18" charset="0"/>
              </a:defRPr>
            </a:lvl1pPr>
            <a:lvl2pPr marL="742950" indent="-285750">
              <a:spcBef>
                <a:spcPct val="20000"/>
              </a:spcBef>
              <a:buChar char="–"/>
              <a:tabLst>
                <a:tab pos="1628775" algn="l"/>
              </a:tabLst>
              <a:defRPr sz="2800">
                <a:solidFill>
                  <a:schemeClr val="tx1"/>
                </a:solidFill>
                <a:latin typeface="Times New Roman" panose="02020603050405020304" pitchFamily="18" charset="0"/>
              </a:defRPr>
            </a:lvl2pPr>
            <a:lvl3pPr marL="1143000" indent="-228600">
              <a:spcBef>
                <a:spcPct val="20000"/>
              </a:spcBef>
              <a:buChar char="•"/>
              <a:tabLst>
                <a:tab pos="1628775" algn="l"/>
              </a:tabLst>
              <a:defRPr sz="2400">
                <a:solidFill>
                  <a:schemeClr val="tx1"/>
                </a:solidFill>
                <a:latin typeface="Times New Roman" panose="02020603050405020304" pitchFamily="18" charset="0"/>
              </a:defRPr>
            </a:lvl3pPr>
            <a:lvl4pPr marL="1600200" indent="-228600">
              <a:spcBef>
                <a:spcPct val="20000"/>
              </a:spcBef>
              <a:buChar char="–"/>
              <a:tabLst>
                <a:tab pos="1628775" algn="l"/>
              </a:tabLst>
              <a:defRPr sz="2000">
                <a:solidFill>
                  <a:schemeClr val="tx1"/>
                </a:solidFill>
                <a:latin typeface="Times New Roman" panose="02020603050405020304" pitchFamily="18" charset="0"/>
              </a:defRPr>
            </a:lvl4pPr>
            <a:lvl5pPr marL="2057400" indent="-228600">
              <a:spcBef>
                <a:spcPct val="20000"/>
              </a:spcBef>
              <a:buChar char="»"/>
              <a:tabLst>
                <a:tab pos="1628775"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628775"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628775"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628775"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628775" algn="l"/>
              </a:tabLst>
              <a:defRPr sz="2000">
                <a:solidFill>
                  <a:schemeClr val="tx1"/>
                </a:solidFill>
                <a:latin typeface="Times New Roman" panose="02020603050405020304" pitchFamily="18" charset="0"/>
              </a:defRPr>
            </a:lvl9pPr>
          </a:lstStyle>
          <a:p>
            <a:pPr>
              <a:spcBef>
                <a:spcPct val="0"/>
              </a:spcBef>
              <a:buFontTx/>
              <a:buNone/>
            </a:pPr>
            <a:r>
              <a:rPr lang="pt-BR" altLang="en-US" sz="2700" b="1"/>
              <a:t>Observações de campo com auxílio de um DGPS</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97282" name="Picture 2" descr="MVC-569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58863"/>
            <a:ext cx="7315200" cy="549433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972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2638" y="596900"/>
            <a:ext cx="2976562" cy="2070100"/>
          </a:xfrm>
          <a:prstGeom prst="rect">
            <a:avLst/>
          </a:prstGeom>
          <a:noFill/>
          <a:ln w="12700" cap="sq">
            <a:solidFill>
              <a:srgbClr val="0000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97284" name="Text Box 4"/>
          <p:cNvSpPr txBox="1">
            <a:spLocks noChangeArrowheads="1"/>
          </p:cNvSpPr>
          <p:nvPr/>
        </p:nvSpPr>
        <p:spPr bwMode="auto">
          <a:xfrm>
            <a:off x="1981200" y="0"/>
            <a:ext cx="5257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pPr>
            <a:r>
              <a:rPr lang="pt-BR" altLang="en-US" sz="3000">
                <a:latin typeface="Arial" panose="020B0604020202020204" pitchFamily="34" charset="0"/>
              </a:rPr>
              <a:t>Mapeamento por contorno</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98306" name="Picture 2" descr="gridimaginar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8534400" cy="4419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98307" name="Text Box 3"/>
          <p:cNvSpPr txBox="1">
            <a:spLocks noChangeArrowheads="1"/>
          </p:cNvSpPr>
          <p:nvPr/>
        </p:nvSpPr>
        <p:spPr bwMode="auto">
          <a:xfrm>
            <a:off x="2209800" y="381000"/>
            <a:ext cx="5181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pPr>
            <a:r>
              <a:rPr lang="pt-BR" altLang="en-US" sz="3000">
                <a:latin typeface="Arial" panose="020B0604020202020204" pitchFamily="34" charset="0"/>
              </a:rPr>
              <a:t>Mapeamento em grade</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aphicFrame>
        <p:nvGraphicFramePr>
          <p:cNvPr id="99330" name="Object 2"/>
          <p:cNvGraphicFramePr>
            <a:graphicFrameLocks noChangeAspect="1"/>
          </p:cNvGraphicFramePr>
          <p:nvPr/>
        </p:nvGraphicFramePr>
        <p:xfrm>
          <a:off x="381000" y="1295400"/>
          <a:ext cx="8458200" cy="4267200"/>
        </p:xfrm>
        <a:graphic>
          <a:graphicData uri="http://schemas.openxmlformats.org/presentationml/2006/ole">
            <mc:AlternateContent xmlns:mc="http://schemas.openxmlformats.org/markup-compatibility/2006">
              <mc:Choice xmlns:v="urn:schemas-microsoft-com:vml" Requires="v">
                <p:oleObj spid="_x0000_s99334" name="Imagem de bitmap" r:id="rId3" imgW="5420482" imgH="3514286" progId="Paint.Picture">
                  <p:embed/>
                </p:oleObj>
              </mc:Choice>
              <mc:Fallback>
                <p:oleObj name="Imagem de bitmap" r:id="rId3" imgW="5420482" imgH="3514286"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95400"/>
                        <a:ext cx="8458200" cy="42672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9331" name="Text Box 3"/>
          <p:cNvSpPr txBox="1">
            <a:spLocks noChangeArrowheads="1"/>
          </p:cNvSpPr>
          <p:nvPr/>
        </p:nvSpPr>
        <p:spPr bwMode="auto">
          <a:xfrm>
            <a:off x="2133600" y="228600"/>
            <a:ext cx="5181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pPr>
            <a:r>
              <a:rPr lang="pt-BR" altLang="en-US" sz="3000">
                <a:latin typeface="Arial" panose="020B0604020202020204" pitchFamily="34" charset="0"/>
              </a:rPr>
              <a:t>Sensoriamento remoto</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aphicFrame>
        <p:nvGraphicFramePr>
          <p:cNvPr id="100354" name="Object 2"/>
          <p:cNvGraphicFramePr>
            <a:graphicFrameLocks noChangeAspect="1"/>
          </p:cNvGraphicFramePr>
          <p:nvPr/>
        </p:nvGraphicFramePr>
        <p:xfrm>
          <a:off x="4572000" y="1447800"/>
          <a:ext cx="4572000" cy="3292475"/>
        </p:xfrm>
        <a:graphic>
          <a:graphicData uri="http://schemas.openxmlformats.org/presentationml/2006/ole">
            <mc:AlternateContent xmlns:mc="http://schemas.openxmlformats.org/markup-compatibility/2006">
              <mc:Choice xmlns:v="urn:schemas-microsoft-com:vml" Requires="v">
                <p:oleObj spid="_x0000_s100359" name="Imagem de bitmap" r:id="rId3" imgW="5420482" imgH="3514286" progId="Paint.Picture">
                  <p:embed/>
                </p:oleObj>
              </mc:Choice>
              <mc:Fallback>
                <p:oleObj name="Imagem de bitmap" r:id="rId3" imgW="5420482" imgH="3514286"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47800"/>
                        <a:ext cx="4572000" cy="329247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0355" name="Text Box 3"/>
          <p:cNvSpPr txBox="1">
            <a:spLocks noChangeArrowheads="1"/>
          </p:cNvSpPr>
          <p:nvPr/>
        </p:nvSpPr>
        <p:spPr bwMode="auto">
          <a:xfrm>
            <a:off x="2133600" y="228600"/>
            <a:ext cx="5181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pPr>
            <a:r>
              <a:rPr lang="pt-BR" altLang="en-US" sz="3000">
                <a:latin typeface="Arial" panose="020B0604020202020204" pitchFamily="34" charset="0"/>
              </a:rPr>
              <a:t>Sensoriamento remoto</a:t>
            </a:r>
          </a:p>
        </p:txBody>
      </p:sp>
      <p:pic>
        <p:nvPicPr>
          <p:cNvPr id="100356" name="Picture 4" descr="gridimaginar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4572000" cy="3276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1447800" y="0"/>
            <a:ext cx="6324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pPr>
            <a:r>
              <a:rPr lang="pt-BR" altLang="en-US" sz="3000">
                <a:latin typeface="Arial" panose="020B0604020202020204" pitchFamily="34" charset="0"/>
              </a:rPr>
              <a:t>Mapeamento de plantas daninhas</a:t>
            </a:r>
          </a:p>
        </p:txBody>
      </p:sp>
      <p:graphicFrame>
        <p:nvGraphicFramePr>
          <p:cNvPr id="101379" name="Object 3"/>
          <p:cNvGraphicFramePr>
            <a:graphicFrameLocks noChangeAspect="1"/>
          </p:cNvGraphicFramePr>
          <p:nvPr/>
        </p:nvGraphicFramePr>
        <p:xfrm>
          <a:off x="1981200" y="838200"/>
          <a:ext cx="5410200" cy="5562600"/>
        </p:xfrm>
        <a:graphic>
          <a:graphicData uri="http://schemas.openxmlformats.org/presentationml/2006/ole">
            <mc:AlternateContent xmlns:mc="http://schemas.openxmlformats.org/markup-compatibility/2006">
              <mc:Choice xmlns:v="urn:schemas-microsoft-com:vml" Requires="v">
                <p:oleObj spid="_x0000_s101382" name="Imagem de bitmap" r:id="rId3" imgW="5420482" imgH="5571429" progId="Paint.Picture">
                  <p:embed/>
                </p:oleObj>
              </mc:Choice>
              <mc:Fallback>
                <p:oleObj name="Imagem de bitmap" r:id="rId3" imgW="5420482" imgH="5571429"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838200"/>
                        <a:ext cx="54102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5"/>
          <p:cNvSpPr>
            <a:spLocks noChangeArrowheads="1"/>
          </p:cNvSpPr>
          <p:nvPr/>
        </p:nvSpPr>
        <p:spPr bwMode="auto">
          <a:xfrm>
            <a:off x="228600" y="228600"/>
            <a:ext cx="86868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90488">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400" b="1">
                <a:solidFill>
                  <a:srgbClr val="339933"/>
                </a:solidFill>
                <a:cs typeface="Times New Roman" panose="02020603050405020304" pitchFamily="18" charset="0"/>
              </a:rPr>
              <a:t>33.5. Natureza e padrão de disseminação das plantas daninhas nos sistemas de cultivo</a:t>
            </a:r>
            <a:endParaRPr lang="pt-BR" altLang="en-US" sz="2000">
              <a:solidFill>
                <a:srgbClr val="339933"/>
              </a:solidFill>
              <a:latin typeface="Arial" panose="020B0604020202020204" pitchFamily="34" charset="0"/>
              <a:cs typeface="Arial" panose="020B0604020202020204" pitchFamily="34" charset="0"/>
            </a:endParaRPr>
          </a:p>
          <a:p>
            <a:pPr>
              <a:spcBef>
                <a:spcPct val="0"/>
              </a:spcBef>
              <a:buFontTx/>
              <a:buNone/>
            </a:pPr>
            <a:endParaRPr lang="pt-BR" altLang="en-US" sz="2000">
              <a:latin typeface="Arial" panose="020B0604020202020204" pitchFamily="34" charset="0"/>
              <a:cs typeface="Arial" panose="020B0604020202020204" pitchFamily="34" charset="0"/>
            </a:endParaRPr>
          </a:p>
          <a:p>
            <a:pPr>
              <a:spcBef>
                <a:spcPct val="0"/>
              </a:spcBef>
              <a:buFontTx/>
              <a:buNone/>
            </a:pPr>
            <a:r>
              <a:rPr lang="pt-BR" altLang="en-US" sz="2400" b="1">
                <a:cs typeface="Times New Roman" panose="02020603050405020304" pitchFamily="18" charset="0"/>
              </a:rPr>
              <a:t>-- disseminação de plantas daninhas perenes de propagação vegetativa</a:t>
            </a:r>
            <a:endParaRPr lang="pt-BR" altLang="en-US" sz="2000">
              <a:latin typeface="Arial" panose="020B0604020202020204" pitchFamily="34" charset="0"/>
              <a:cs typeface="Arial" panose="020B0604020202020204" pitchFamily="34" charset="0"/>
            </a:endParaRPr>
          </a:p>
          <a:p>
            <a:pPr>
              <a:spcBef>
                <a:spcPct val="0"/>
              </a:spcBef>
              <a:buFontTx/>
              <a:buNone/>
            </a:pPr>
            <a:r>
              <a:rPr lang="pt-BR" altLang="en-US" sz="2000">
                <a:latin typeface="Arial" panose="020B0604020202020204" pitchFamily="34" charset="0"/>
                <a:cs typeface="Arial" panose="020B0604020202020204" pitchFamily="34" charset="0"/>
              </a:rPr>
              <a:t> </a:t>
            </a:r>
          </a:p>
          <a:p>
            <a:pPr>
              <a:spcBef>
                <a:spcPct val="0"/>
              </a:spcBef>
              <a:buFontTx/>
              <a:buNone/>
            </a:pPr>
            <a:r>
              <a:rPr lang="pt-BR" altLang="en-US" sz="2400" b="1">
                <a:solidFill>
                  <a:srgbClr val="FF0000"/>
                </a:solidFill>
                <a:cs typeface="Times New Roman" panose="02020603050405020304" pitchFamily="18" charset="0"/>
              </a:rPr>
              <a:t>	</a:t>
            </a:r>
            <a:endParaRPr lang="pt-BR" altLang="en-US" sz="2000">
              <a:latin typeface="Arial" panose="020B0604020202020204" pitchFamily="34" charset="0"/>
              <a:cs typeface="Arial" panose="020B0604020202020204" pitchFamily="34" charset="0"/>
            </a:endParaRPr>
          </a:p>
        </p:txBody>
      </p:sp>
      <p:grpSp>
        <p:nvGrpSpPr>
          <p:cNvPr id="2" name="Group 10"/>
          <p:cNvGrpSpPr>
            <a:grpSpLocks/>
          </p:cNvGrpSpPr>
          <p:nvPr/>
        </p:nvGrpSpPr>
        <p:grpSpPr bwMode="auto">
          <a:xfrm>
            <a:off x="158750" y="3048000"/>
            <a:ext cx="8680450" cy="1295400"/>
            <a:chOff x="100" y="1920"/>
            <a:chExt cx="5468" cy="816"/>
          </a:xfrm>
        </p:grpSpPr>
        <p:sp>
          <p:nvSpPr>
            <p:cNvPr id="102408" name="Rectangle 8"/>
            <p:cNvSpPr>
              <a:spLocks noChangeArrowheads="1"/>
            </p:cNvSpPr>
            <p:nvPr/>
          </p:nvSpPr>
          <p:spPr bwMode="auto">
            <a:xfrm>
              <a:off x="100" y="1920"/>
              <a:ext cx="54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66750" indent="-666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400" b="1">
                  <a:solidFill>
                    <a:srgbClr val="339933"/>
                  </a:solidFill>
                  <a:cs typeface="Times New Roman" panose="02020603050405020304" pitchFamily="18" charset="0"/>
                </a:rPr>
                <a:t>3.6. Metabolismo secundários das plantas daninhas (substâncias alelopáticas)</a:t>
              </a:r>
            </a:p>
          </p:txBody>
        </p:sp>
        <p:sp>
          <p:nvSpPr>
            <p:cNvPr id="102409" name="AutoShape 9">
              <a:hlinkClick r:id="" action="ppaction://hlinkshowjump?jump=nextslide" highlightClick="1"/>
            </p:cNvPr>
            <p:cNvSpPr>
              <a:spLocks noChangeArrowheads="1"/>
            </p:cNvSpPr>
            <p:nvPr/>
          </p:nvSpPr>
          <p:spPr bwMode="auto">
            <a:xfrm>
              <a:off x="2352" y="2256"/>
              <a:ext cx="960" cy="480"/>
            </a:xfrm>
            <a:prstGeom prst="actionButtonForwardNex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sp>
        <p:nvSpPr>
          <p:cNvPr id="21511" name="Rectangle 7"/>
          <p:cNvSpPr>
            <a:spLocks noChangeArrowheads="1"/>
          </p:cNvSpPr>
          <p:nvPr/>
        </p:nvSpPr>
        <p:spPr bwMode="auto">
          <a:xfrm>
            <a:off x="152400" y="4495800"/>
            <a:ext cx="8610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pt-BR" altLang="en-US" sz="2400" b="1">
                <a:solidFill>
                  <a:srgbClr val="339933"/>
                </a:solidFill>
                <a:cs typeface="Times New Roman" panose="02020603050405020304" pitchFamily="18" charset="0"/>
              </a:rPr>
              <a:t>3.7. Modelagem dos mecanismos de interferências entre cultura e planta daninha</a:t>
            </a:r>
          </a:p>
        </p:txBody>
      </p:sp>
      <p:grpSp>
        <p:nvGrpSpPr>
          <p:cNvPr id="3" name="Group 16"/>
          <p:cNvGrpSpPr>
            <a:grpSpLocks/>
          </p:cNvGrpSpPr>
          <p:nvPr/>
        </p:nvGrpSpPr>
        <p:grpSpPr bwMode="auto">
          <a:xfrm>
            <a:off x="381000" y="5334000"/>
            <a:ext cx="6629400" cy="1219200"/>
            <a:chOff x="240" y="3360"/>
            <a:chExt cx="4176" cy="768"/>
          </a:xfrm>
        </p:grpSpPr>
        <p:sp>
          <p:nvSpPr>
            <p:cNvPr id="102406" name="Rectangle 13"/>
            <p:cNvSpPr>
              <a:spLocks noChangeArrowheads="1"/>
            </p:cNvSpPr>
            <p:nvPr/>
          </p:nvSpPr>
          <p:spPr bwMode="auto">
            <a:xfrm>
              <a:off x="240" y="3360"/>
              <a:ext cx="2163"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Char char="-"/>
              </a:pPr>
              <a:r>
                <a:rPr lang="pt-BR" altLang="en-US" sz="2400" b="1">
                  <a:cs typeface="Times New Roman" panose="02020603050405020304" pitchFamily="18" charset="0"/>
                </a:rPr>
                <a:t> Modelos bioeconômicos</a:t>
              </a:r>
            </a:p>
            <a:p>
              <a:pPr eaLnBrk="1" hangingPunct="1">
                <a:spcBef>
                  <a:spcPct val="0"/>
                </a:spcBef>
                <a:buFontTx/>
                <a:buChar char="-"/>
              </a:pPr>
              <a:r>
                <a:rPr lang="pt-BR" altLang="en-US" sz="2400" b="1">
                  <a:cs typeface="Times New Roman" panose="02020603050405020304" pitchFamily="18" charset="0"/>
                </a:rPr>
                <a:t> Modelos empíricos</a:t>
              </a:r>
            </a:p>
            <a:p>
              <a:pPr eaLnBrk="1" hangingPunct="1">
                <a:spcBef>
                  <a:spcPct val="0"/>
                </a:spcBef>
                <a:buFontTx/>
                <a:buChar char="-"/>
              </a:pPr>
              <a:r>
                <a:rPr lang="pt-BR" altLang="en-US" sz="2400" b="1">
                  <a:cs typeface="Times New Roman" panose="02020603050405020304" pitchFamily="18" charset="0"/>
                </a:rPr>
                <a:t> Modelos ecofisiológicos</a:t>
              </a:r>
            </a:p>
          </p:txBody>
        </p:sp>
        <p:sp>
          <p:nvSpPr>
            <p:cNvPr id="102407" name="AutoShape 14">
              <a:hlinkClick r:id="rId2" action="ppaction://hlinksldjump" highlightClick="1"/>
            </p:cNvPr>
            <p:cNvSpPr>
              <a:spLocks noChangeArrowheads="1"/>
            </p:cNvSpPr>
            <p:nvPr/>
          </p:nvSpPr>
          <p:spPr bwMode="auto">
            <a:xfrm>
              <a:off x="3696" y="3792"/>
              <a:ext cx="720" cy="336"/>
            </a:xfrm>
            <a:prstGeom prst="actionButtonForwardNex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3426" name="Picture 2" descr="can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3"/>
          <p:cNvSpPr txBox="1">
            <a:spLocks noChangeArrowheads="1"/>
          </p:cNvSpPr>
          <p:nvPr/>
        </p:nvSpPr>
        <p:spPr bwMode="auto">
          <a:xfrm>
            <a:off x="1143000" y="4800600"/>
            <a:ext cx="69469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5400" b="1">
                <a:solidFill>
                  <a:schemeClr val="bg1"/>
                </a:solidFill>
              </a:rPr>
              <a:t>Amendoim-bravo </a:t>
            </a:r>
          </a:p>
          <a:p>
            <a:pPr algn="ctr" eaLnBrk="1" hangingPunct="1">
              <a:spcBef>
                <a:spcPct val="0"/>
              </a:spcBef>
              <a:buFontTx/>
              <a:buNone/>
            </a:pPr>
            <a:r>
              <a:rPr lang="pt-BR" altLang="en-US" sz="5400" b="1" i="1">
                <a:solidFill>
                  <a:schemeClr val="bg1"/>
                </a:solidFill>
              </a:rPr>
              <a:t>Euphorbia heterophylla</a:t>
            </a:r>
            <a:endParaRPr lang="pt-BR" altLang="en-US" sz="5400" b="1">
              <a:solidFill>
                <a:schemeClr val="bg1"/>
              </a:solidFill>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4450" name="Picture 2" descr="cana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3"/>
          <p:cNvSpPr txBox="1">
            <a:spLocks noChangeArrowheads="1"/>
          </p:cNvSpPr>
          <p:nvPr/>
        </p:nvSpPr>
        <p:spPr bwMode="auto">
          <a:xfrm>
            <a:off x="1790700" y="4800600"/>
            <a:ext cx="56515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5400" b="1">
                <a:solidFill>
                  <a:schemeClr val="bg1"/>
                </a:solidFill>
              </a:rPr>
              <a:t>Corda-de-viola </a:t>
            </a:r>
          </a:p>
          <a:p>
            <a:pPr algn="ctr" eaLnBrk="1" hangingPunct="1">
              <a:spcBef>
                <a:spcPct val="0"/>
              </a:spcBef>
              <a:buFontTx/>
              <a:buNone/>
            </a:pPr>
            <a:r>
              <a:rPr lang="pt-BR" altLang="en-US" sz="5400" b="1" i="1">
                <a:solidFill>
                  <a:schemeClr val="bg1"/>
                </a:solidFill>
              </a:rPr>
              <a:t>Ipomoea quamoclit</a:t>
            </a:r>
            <a:endParaRPr lang="pt-BR" altLang="en-US" sz="5400" b="1">
              <a:solidFill>
                <a:schemeClr val="bg1"/>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228600" y="1812925"/>
            <a:ext cx="8351838"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000" b="1">
              <a:solidFill>
                <a:srgbClr val="FFFF00"/>
              </a:solidFill>
            </a:endParaRPr>
          </a:p>
          <a:p>
            <a:pPr eaLnBrk="1" hangingPunct="1">
              <a:spcBef>
                <a:spcPct val="50000"/>
              </a:spcBef>
            </a:pPr>
            <a:r>
              <a:rPr lang="pt-BR" altLang="en-US" sz="2000" b="1">
                <a:solidFill>
                  <a:srgbClr val="FFFFFF"/>
                </a:solidFill>
              </a:rPr>
              <a:t> O formulário adotado na pesquisa foi elaborado com as mesmas questões feitas na pesquisa de Norris (1992), com algumas modificações (Norris, 1997</a:t>
            </a:r>
            <a:r>
              <a:rPr lang="pt-BR" altLang="en-US" sz="2000">
                <a:solidFill>
                  <a:srgbClr val="FFFFFF"/>
                </a:solidFill>
              </a:rPr>
              <a:t>)</a:t>
            </a:r>
            <a:r>
              <a:rPr lang="pt-BR" altLang="en-US" sz="2000" b="1">
                <a:solidFill>
                  <a:srgbClr val="FFFFFF"/>
                </a:solidFill>
              </a:rPr>
              <a:t>, para manter a compatibilidade dos dados juntamente com a facilidade da pesquisa;</a:t>
            </a:r>
          </a:p>
          <a:p>
            <a:pPr eaLnBrk="1" hangingPunct="1">
              <a:spcBef>
                <a:spcPct val="50000"/>
              </a:spcBef>
              <a:buFontTx/>
              <a:buNone/>
            </a:pPr>
            <a:endParaRPr lang="en-US" altLang="en-US" sz="2000" b="1">
              <a:solidFill>
                <a:srgbClr val="FFFFFF"/>
              </a:solidFill>
            </a:endParaRPr>
          </a:p>
          <a:p>
            <a:pPr eaLnBrk="1" hangingPunct="1">
              <a:spcBef>
                <a:spcPct val="50000"/>
              </a:spcBef>
            </a:pPr>
            <a:r>
              <a:rPr lang="en-US" altLang="en-US" sz="2000" b="1">
                <a:solidFill>
                  <a:srgbClr val="FFFFFF"/>
                </a:solidFill>
              </a:rPr>
              <a:t> Os formulários p</a:t>
            </a:r>
            <a:r>
              <a:rPr lang="pt-BR" altLang="en-US" sz="2000" b="1">
                <a:solidFill>
                  <a:srgbClr val="FFFFFF"/>
                </a:solidFill>
              </a:rPr>
              <a:t>reenchidos eram transferidos para uma base de dados on-line;</a:t>
            </a:r>
            <a:r>
              <a:rPr lang="pt-BR" altLang="en-US" sz="2000">
                <a:solidFill>
                  <a:srgbClr val="FFFFFF"/>
                </a:solidFill>
              </a:rPr>
              <a:t> </a:t>
            </a:r>
          </a:p>
          <a:p>
            <a:pPr eaLnBrk="1" hangingPunct="1">
              <a:spcBef>
                <a:spcPct val="50000"/>
              </a:spcBef>
            </a:pPr>
            <a:endParaRPr lang="pt-BR" altLang="en-US" sz="2000">
              <a:solidFill>
                <a:srgbClr val="FFFFFF"/>
              </a:solidFill>
            </a:endParaRPr>
          </a:p>
          <a:p>
            <a:pPr eaLnBrk="1" hangingPunct="1">
              <a:spcBef>
                <a:spcPct val="50000"/>
              </a:spcBef>
            </a:pPr>
            <a:r>
              <a:rPr lang="en-US" altLang="en-US" sz="2000">
                <a:solidFill>
                  <a:srgbClr val="FFFFFF"/>
                </a:solidFill>
              </a:rPr>
              <a:t> </a:t>
            </a:r>
            <a:r>
              <a:rPr lang="pt-BR" altLang="en-US" sz="2000" b="1">
                <a:solidFill>
                  <a:srgbClr val="FFFFFF"/>
                </a:solidFill>
              </a:rPr>
              <a:t>Os dados foram avaliados depois de uma verificação de duplicidade feita através do endereço IP do pesquisado.</a:t>
            </a:r>
            <a:r>
              <a:rPr lang="pt-BR" altLang="en-US" sz="2000">
                <a:solidFill>
                  <a:srgbClr val="000000"/>
                </a:solidFill>
              </a:rPr>
              <a:t> </a:t>
            </a:r>
            <a:endParaRPr lang="pt-BR" altLang="en-US" sz="2000">
              <a:solidFill>
                <a:srgbClr val="FFFFFF"/>
              </a:solidFill>
            </a:endParaRPr>
          </a:p>
          <a:p>
            <a:pPr eaLnBrk="1" hangingPunct="1">
              <a:spcBef>
                <a:spcPct val="50000"/>
              </a:spcBef>
            </a:pPr>
            <a:endParaRPr lang="pt-BR" altLang="en-US" sz="2000" b="1">
              <a:solidFill>
                <a:srgbClr val="FFFFFF"/>
              </a:solidFill>
            </a:endParaRPr>
          </a:p>
        </p:txBody>
      </p:sp>
      <p:sp>
        <p:nvSpPr>
          <p:cNvPr id="13315" name="Rectangle 5"/>
          <p:cNvSpPr>
            <a:spLocks noChangeArrowheads="1"/>
          </p:cNvSpPr>
          <p:nvPr/>
        </p:nvSpPr>
        <p:spPr bwMode="auto">
          <a:xfrm>
            <a:off x="2309813" y="136525"/>
            <a:ext cx="3176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b="1">
                <a:solidFill>
                  <a:srgbClr val="FFFF00"/>
                </a:solidFill>
              </a:rPr>
              <a:t>MATERIAL E MÉTODOS:</a:t>
            </a:r>
          </a:p>
        </p:txBody>
      </p:sp>
      <p:sp>
        <p:nvSpPr>
          <p:cNvPr id="13316" name="Text Box 6"/>
          <p:cNvSpPr txBox="1">
            <a:spLocks noChangeArrowheads="1"/>
          </p:cNvSpPr>
          <p:nvPr/>
        </p:nvSpPr>
        <p:spPr bwMode="auto">
          <a:xfrm>
            <a:off x="228600" y="288925"/>
            <a:ext cx="835183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000" b="1">
              <a:solidFill>
                <a:srgbClr val="FFFF00"/>
              </a:solidFill>
            </a:endParaRPr>
          </a:p>
          <a:p>
            <a:pPr eaLnBrk="1" hangingPunct="1">
              <a:spcBef>
                <a:spcPct val="50000"/>
              </a:spcBef>
            </a:pPr>
            <a:r>
              <a:rPr lang="pt-BR" altLang="en-US" sz="2000" b="1">
                <a:solidFill>
                  <a:srgbClr val="FFFFFF"/>
                </a:solidFill>
              </a:rPr>
              <a:t> Um questionário foi disponibilizado na internet entre dezembro e fevereiro de 2002/03, sendo que o mesmo fora enviado via e-mail aos sócios da SBCPD com o aval da sua diretoria;</a:t>
            </a:r>
            <a:r>
              <a:rPr lang="pt-BR" altLang="en-US" sz="2000">
                <a:solidFill>
                  <a:srgbClr val="000000"/>
                </a:solidFill>
              </a:rPr>
              <a:t> </a:t>
            </a:r>
            <a:endParaRPr lang="pt-BR" altLang="en-US" sz="20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2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20">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2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5474" name="Picture 2" descr="cana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 Box 3"/>
          <p:cNvSpPr txBox="1">
            <a:spLocks noChangeArrowheads="1"/>
          </p:cNvSpPr>
          <p:nvPr/>
        </p:nvSpPr>
        <p:spPr bwMode="auto">
          <a:xfrm>
            <a:off x="952500" y="4800600"/>
            <a:ext cx="73279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5400" b="1">
                <a:solidFill>
                  <a:schemeClr val="bg1"/>
                </a:solidFill>
              </a:rPr>
              <a:t>trapoeraba </a:t>
            </a:r>
          </a:p>
          <a:p>
            <a:pPr algn="ctr" eaLnBrk="1" hangingPunct="1">
              <a:spcBef>
                <a:spcPct val="0"/>
              </a:spcBef>
              <a:buFontTx/>
              <a:buNone/>
            </a:pPr>
            <a:r>
              <a:rPr lang="pt-BR" altLang="en-US" sz="5400" b="1" i="1">
                <a:solidFill>
                  <a:schemeClr val="bg1"/>
                </a:solidFill>
              </a:rPr>
              <a:t>Commelina benghalensis</a:t>
            </a:r>
            <a:endParaRPr lang="pt-BR" altLang="en-US" sz="5400" b="1">
              <a:solidFill>
                <a:schemeClr val="bg1"/>
              </a:solidFill>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6498" name="Picture 2" descr="cana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144000" cy="68262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6499" name="Text Box 3"/>
          <p:cNvSpPr txBox="1">
            <a:spLocks noChangeArrowheads="1"/>
          </p:cNvSpPr>
          <p:nvPr/>
        </p:nvSpPr>
        <p:spPr bwMode="auto">
          <a:xfrm>
            <a:off x="1752600" y="4800600"/>
            <a:ext cx="57277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5400" b="1">
                <a:solidFill>
                  <a:schemeClr val="bg1"/>
                </a:solidFill>
              </a:rPr>
              <a:t>Buva </a:t>
            </a:r>
          </a:p>
          <a:p>
            <a:pPr algn="ctr" eaLnBrk="1" hangingPunct="1">
              <a:spcBef>
                <a:spcPct val="0"/>
              </a:spcBef>
              <a:buFontTx/>
              <a:buNone/>
            </a:pPr>
            <a:r>
              <a:rPr lang="pt-BR" altLang="en-US" sz="5400" b="1" i="1">
                <a:solidFill>
                  <a:schemeClr val="bg1"/>
                </a:solidFill>
              </a:rPr>
              <a:t>Conyza bonariensis</a:t>
            </a:r>
            <a:endParaRPr lang="pt-BR" altLang="en-US" sz="5400" b="1">
              <a:solidFill>
                <a:schemeClr val="bg1"/>
              </a:solidFill>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107522" name="Object 2"/>
          <p:cNvGraphicFramePr>
            <a:graphicFrameLocks noChangeAspect="1"/>
          </p:cNvGraphicFramePr>
          <p:nvPr/>
        </p:nvGraphicFramePr>
        <p:xfrm>
          <a:off x="0" y="-34925"/>
          <a:ext cx="9144000" cy="6891338"/>
        </p:xfrm>
        <a:graphic>
          <a:graphicData uri="http://schemas.openxmlformats.org/presentationml/2006/ole">
            <mc:AlternateContent xmlns:mc="http://schemas.openxmlformats.org/markup-compatibility/2006">
              <mc:Choice xmlns:v="urn:schemas-microsoft-com:vml" Requires="v">
                <p:oleObj spid="_x0000_s107527" name="Foto do Photo Editor" r:id="rId3" imgW="11019048" imgH="8306960" progId="MSPhotoEd.3">
                  <p:embed/>
                </p:oleObj>
              </mc:Choice>
              <mc:Fallback>
                <p:oleObj name="Foto do Photo Editor" r:id="rId3" imgW="11019048" imgH="830696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925"/>
                        <a:ext cx="9144000" cy="689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7523" name="Text Box 3" descr="Esteira"/>
          <p:cNvSpPr txBox="1">
            <a:spLocks noChangeArrowheads="1"/>
          </p:cNvSpPr>
          <p:nvPr/>
        </p:nvSpPr>
        <p:spPr bwMode="auto">
          <a:xfrm>
            <a:off x="5105400" y="685800"/>
            <a:ext cx="3582988" cy="106680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b="1">
                <a:solidFill>
                  <a:srgbClr val="0000FF"/>
                </a:solidFill>
              </a:rPr>
              <a:t>Corda-de-viola</a:t>
            </a:r>
          </a:p>
          <a:p>
            <a:pPr algn="ctr" eaLnBrk="1" hangingPunct="1">
              <a:spcBef>
                <a:spcPct val="0"/>
              </a:spcBef>
              <a:buFontTx/>
              <a:buNone/>
            </a:pPr>
            <a:r>
              <a:rPr lang="pt-BR" altLang="en-US" b="1" i="1">
                <a:solidFill>
                  <a:srgbClr val="0000FF"/>
                </a:solidFill>
              </a:rPr>
              <a:t>Ipomoea hederifolia</a:t>
            </a:r>
            <a:endParaRPr lang="pt-BR" altLang="en-US" b="1">
              <a:solidFill>
                <a:srgbClr val="0000FF"/>
              </a:solidFill>
            </a:endParaRPr>
          </a:p>
        </p:txBody>
      </p:sp>
      <p:sp>
        <p:nvSpPr>
          <p:cNvPr id="107524" name="Text Box 4" descr="Mármore marrom"/>
          <p:cNvSpPr txBox="1">
            <a:spLocks noChangeArrowheads="1"/>
          </p:cNvSpPr>
          <p:nvPr/>
        </p:nvSpPr>
        <p:spPr bwMode="auto">
          <a:xfrm>
            <a:off x="228600" y="5562600"/>
            <a:ext cx="4102100" cy="1066800"/>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b="1">
                <a:solidFill>
                  <a:schemeClr val="bg1"/>
                </a:solidFill>
              </a:rPr>
              <a:t>capim-marmelada</a:t>
            </a:r>
          </a:p>
          <a:p>
            <a:pPr algn="ctr" eaLnBrk="1" hangingPunct="1">
              <a:spcBef>
                <a:spcPct val="0"/>
              </a:spcBef>
              <a:buFontTx/>
              <a:buNone/>
            </a:pPr>
            <a:r>
              <a:rPr lang="pt-BR" altLang="en-US" b="1" i="1">
                <a:solidFill>
                  <a:schemeClr val="bg1"/>
                </a:solidFill>
              </a:rPr>
              <a:t>Brachiaria plantaginea</a:t>
            </a:r>
            <a:endParaRPr lang="pt-BR" altLang="en-US" b="1">
              <a:solidFill>
                <a:schemeClr val="bg1"/>
              </a:solidFill>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P00001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p:cNvSpPr txBox="1">
            <a:spLocks noChangeArrowheads="1"/>
          </p:cNvSpPr>
          <p:nvPr/>
        </p:nvSpPr>
        <p:spPr bwMode="auto">
          <a:xfrm>
            <a:off x="1524000" y="5881688"/>
            <a:ext cx="2476500" cy="519112"/>
          </a:xfrm>
          <a:prstGeom prst="rect">
            <a:avLst/>
          </a:prstGeom>
          <a:noFill/>
          <a:ln w="9525">
            <a:noFill/>
            <a:miter lim="800000"/>
            <a:headEnd/>
            <a:tailEnd/>
          </a:ln>
          <a:effectLst/>
        </p:spPr>
        <p:txBody>
          <a:bodyPr wrap="none">
            <a:spAutoFit/>
          </a:bodyPr>
          <a:lstStyle/>
          <a:p>
            <a:pPr eaLnBrk="1" hangingPunct="1">
              <a:defRPr/>
            </a:pPr>
            <a:r>
              <a:rPr lang="pt-BR" sz="2800" b="1">
                <a:solidFill>
                  <a:schemeClr val="bg1"/>
                </a:solidFill>
                <a:effectLst>
                  <a:outerShdw blurRad="38100" dist="38100" dir="2700000" algn="tl">
                    <a:srgbClr val="C0C0C0"/>
                  </a:outerShdw>
                </a:effectLst>
              </a:rPr>
              <a:t>Corda-de-viola</a:t>
            </a:r>
          </a:p>
        </p:txBody>
      </p:sp>
      <p:sp>
        <p:nvSpPr>
          <p:cNvPr id="48132" name="Text Box 4"/>
          <p:cNvSpPr txBox="1">
            <a:spLocks noChangeArrowheads="1"/>
          </p:cNvSpPr>
          <p:nvPr/>
        </p:nvSpPr>
        <p:spPr bwMode="auto">
          <a:xfrm>
            <a:off x="6019800" y="5791200"/>
            <a:ext cx="2873375" cy="519113"/>
          </a:xfrm>
          <a:prstGeom prst="rect">
            <a:avLst/>
          </a:prstGeom>
          <a:noFill/>
          <a:ln w="9525">
            <a:noFill/>
            <a:miter lim="800000"/>
            <a:headEnd/>
            <a:tailEnd/>
          </a:ln>
          <a:effectLst/>
        </p:spPr>
        <p:txBody>
          <a:bodyPr wrap="none">
            <a:spAutoFit/>
          </a:bodyPr>
          <a:lstStyle/>
          <a:p>
            <a:pPr eaLnBrk="1" hangingPunct="1">
              <a:defRPr/>
            </a:pPr>
            <a:r>
              <a:rPr lang="pt-BR" sz="2800" b="1">
                <a:solidFill>
                  <a:schemeClr val="bg1"/>
                </a:solidFill>
                <a:effectLst>
                  <a:outerShdw blurRad="38100" dist="38100" dir="2700000" algn="tl">
                    <a:srgbClr val="C0C0C0"/>
                  </a:outerShdw>
                </a:effectLst>
              </a:rPr>
              <a:t>Amendoim-bravo</a:t>
            </a:r>
          </a:p>
        </p:txBody>
      </p:sp>
      <p:sp>
        <p:nvSpPr>
          <p:cNvPr id="48133" name="Text Box 5"/>
          <p:cNvSpPr txBox="1">
            <a:spLocks noChangeArrowheads="1"/>
          </p:cNvSpPr>
          <p:nvPr/>
        </p:nvSpPr>
        <p:spPr bwMode="auto">
          <a:xfrm>
            <a:off x="3962400" y="4114800"/>
            <a:ext cx="2062163" cy="519113"/>
          </a:xfrm>
          <a:prstGeom prst="rect">
            <a:avLst/>
          </a:prstGeom>
          <a:noFill/>
          <a:ln w="9525">
            <a:noFill/>
            <a:miter lim="800000"/>
            <a:headEnd/>
            <a:tailEnd/>
          </a:ln>
          <a:effectLst/>
        </p:spPr>
        <p:txBody>
          <a:bodyPr wrap="none">
            <a:spAutoFit/>
          </a:bodyPr>
          <a:lstStyle/>
          <a:p>
            <a:pPr eaLnBrk="1" hangingPunct="1">
              <a:defRPr/>
            </a:pPr>
            <a:r>
              <a:rPr lang="pt-BR" sz="2800" b="1">
                <a:solidFill>
                  <a:schemeClr val="bg1"/>
                </a:solidFill>
                <a:effectLst>
                  <a:outerShdw blurRad="38100" dist="38100" dir="2700000" algn="tl">
                    <a:srgbClr val="C0C0C0"/>
                  </a:outerShdw>
                </a:effectLst>
              </a:rPr>
              <a:t>Testemunha</a:t>
            </a:r>
          </a:p>
        </p:txBody>
      </p:sp>
      <p:sp>
        <p:nvSpPr>
          <p:cNvPr id="48134" name="Text Box 6"/>
          <p:cNvSpPr txBox="1">
            <a:spLocks noChangeArrowheads="1"/>
          </p:cNvSpPr>
          <p:nvPr/>
        </p:nvSpPr>
        <p:spPr bwMode="auto">
          <a:xfrm>
            <a:off x="2971800" y="762000"/>
            <a:ext cx="3609975" cy="519113"/>
          </a:xfrm>
          <a:prstGeom prst="rect">
            <a:avLst/>
          </a:prstGeom>
          <a:noFill/>
          <a:ln w="9525">
            <a:noFill/>
            <a:miter lim="800000"/>
            <a:headEnd/>
            <a:tailEnd/>
          </a:ln>
          <a:effectLst/>
        </p:spPr>
        <p:txBody>
          <a:bodyPr wrap="none">
            <a:spAutoFit/>
          </a:bodyPr>
          <a:lstStyle/>
          <a:p>
            <a:pPr eaLnBrk="1" hangingPunct="1">
              <a:defRPr/>
            </a:pPr>
            <a:r>
              <a:rPr lang="pt-BR" sz="2800" b="1">
                <a:solidFill>
                  <a:schemeClr val="bg1"/>
                </a:solidFill>
                <a:effectLst>
                  <a:outerShdw blurRad="38100" dist="38100" dir="2700000" algn="tl">
                    <a:srgbClr val="C0C0C0"/>
                  </a:outerShdw>
                </a:effectLst>
              </a:rPr>
              <a:t>Tratamento Herbicida</a:t>
            </a:r>
          </a:p>
        </p:txBody>
      </p:sp>
      <p:sp>
        <p:nvSpPr>
          <p:cNvPr id="108551" name="AutoShape 7">
            <a:hlinkClick r:id="rId3" action="ppaction://hlinksldjump" highlightClick="1"/>
          </p:cNvPr>
          <p:cNvSpPr>
            <a:spLocks noChangeArrowheads="1"/>
          </p:cNvSpPr>
          <p:nvPr/>
        </p:nvSpPr>
        <p:spPr bwMode="auto">
          <a:xfrm>
            <a:off x="7924800" y="990600"/>
            <a:ext cx="914400" cy="990600"/>
          </a:xfrm>
          <a:prstGeom prst="actionButtonBeginning">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381000" y="381000"/>
            <a:ext cx="8650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000" b="1">
                <a:solidFill>
                  <a:srgbClr val="FF3300"/>
                </a:solidFill>
                <a:latin typeface="Arial" panose="020B0604020202020204" pitchFamily="34" charset="0"/>
              </a:rPr>
              <a:t>4. Necessidade de novas pesquisas com biologia de plantas daninhas</a:t>
            </a:r>
          </a:p>
        </p:txBody>
      </p:sp>
      <p:sp>
        <p:nvSpPr>
          <p:cNvPr id="72707" name="Rectangle 3"/>
          <p:cNvSpPr>
            <a:spLocks noChangeArrowheads="1"/>
          </p:cNvSpPr>
          <p:nvPr/>
        </p:nvSpPr>
        <p:spPr bwMode="auto">
          <a:xfrm>
            <a:off x="381000" y="990600"/>
            <a:ext cx="84582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2400" b="1">
                <a:cs typeface="Times New Roman" panose="02020603050405020304" pitchFamily="18" charset="0"/>
              </a:rPr>
              <a:t>- Os cientistas que pesquisam as plantas daninhas estão passando por um período de transição, concentrando atualmente mais esforços de pesquisa no entendimento da biologia básica de plantas daninhas para que esta sirva de base para estudos de estratégias de manejo das plantas daninhas, pois no passado a Ciência das Plantas Daninhas estudava alternativas de manejo, sem; no entanto, procurar entender as bases biológicas que norteiam as conseqüências dessas medidas de controle.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381000" y="533400"/>
            <a:ext cx="8569325"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pt-BR" altLang="en-US" sz="2400">
              <a:solidFill>
                <a:srgbClr val="FFFFFF"/>
              </a:solidFill>
            </a:endParaRPr>
          </a:p>
          <a:p>
            <a:pPr eaLnBrk="1" hangingPunct="1">
              <a:spcBef>
                <a:spcPct val="50000"/>
              </a:spcBef>
            </a:pPr>
            <a:r>
              <a:rPr lang="pt-BR" altLang="en-US" sz="2400">
                <a:solidFill>
                  <a:srgbClr val="FFFFFF"/>
                </a:solidFill>
              </a:rPr>
              <a:t> 45 professores e alunos de universidades;</a:t>
            </a:r>
          </a:p>
          <a:p>
            <a:pPr eaLnBrk="1" hangingPunct="1">
              <a:spcBef>
                <a:spcPct val="50000"/>
              </a:spcBef>
            </a:pPr>
            <a:r>
              <a:rPr lang="pt-BR" altLang="en-US" sz="2400">
                <a:solidFill>
                  <a:srgbClr val="FFFFFF"/>
                </a:solidFill>
              </a:rPr>
              <a:t> 23 pesquisadores de agências e instituições governamentais;</a:t>
            </a:r>
          </a:p>
          <a:p>
            <a:pPr eaLnBrk="1" hangingPunct="1">
              <a:spcBef>
                <a:spcPct val="50000"/>
              </a:spcBef>
            </a:pPr>
            <a:r>
              <a:rPr lang="pt-BR" altLang="en-US" sz="2400">
                <a:solidFill>
                  <a:srgbClr val="FFFFFF"/>
                </a:solidFill>
              </a:rPr>
              <a:t> 21 profissionais ligados ao setor privado ou à indústria química.</a:t>
            </a:r>
            <a:r>
              <a:rPr lang="pt-BR" altLang="en-US" sz="2000">
                <a:solidFill>
                  <a:srgbClr val="000000"/>
                </a:solidFill>
              </a:rPr>
              <a:t> </a:t>
            </a:r>
            <a:r>
              <a:rPr lang="en-US" altLang="en-US" sz="2400">
                <a:solidFill>
                  <a:srgbClr val="FFFF00"/>
                </a:solidFill>
              </a:rPr>
              <a:t> </a:t>
            </a:r>
            <a:endParaRPr lang="pt-BR" altLang="en-US" sz="2400">
              <a:solidFill>
                <a:srgbClr val="FFFF00"/>
              </a:solidFill>
            </a:endParaRPr>
          </a:p>
        </p:txBody>
      </p:sp>
      <p:sp>
        <p:nvSpPr>
          <p:cNvPr id="10245" name="Text Box 5"/>
          <p:cNvSpPr txBox="1">
            <a:spLocks noChangeArrowheads="1"/>
          </p:cNvSpPr>
          <p:nvPr/>
        </p:nvSpPr>
        <p:spPr bwMode="auto">
          <a:xfrm>
            <a:off x="323850" y="3810000"/>
            <a:ext cx="6983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400" b="1">
                <a:solidFill>
                  <a:srgbClr val="FFFF00"/>
                </a:solidFill>
              </a:rPr>
              <a:t>RESULTADOS E DISCUSSÃO:</a:t>
            </a:r>
          </a:p>
        </p:txBody>
      </p:sp>
      <p:grpSp>
        <p:nvGrpSpPr>
          <p:cNvPr id="2" name="Group 10"/>
          <p:cNvGrpSpPr>
            <a:grpSpLocks/>
          </p:cNvGrpSpPr>
          <p:nvPr/>
        </p:nvGrpSpPr>
        <p:grpSpPr bwMode="auto">
          <a:xfrm>
            <a:off x="539750" y="4495800"/>
            <a:ext cx="7993063" cy="2073275"/>
            <a:chOff x="340" y="2976"/>
            <a:chExt cx="5035" cy="1306"/>
          </a:xfrm>
        </p:grpSpPr>
        <p:sp>
          <p:nvSpPr>
            <p:cNvPr id="14342" name="Text Box 6"/>
            <p:cNvSpPr txBox="1">
              <a:spLocks noChangeArrowheads="1"/>
            </p:cNvSpPr>
            <p:nvPr/>
          </p:nvSpPr>
          <p:spPr bwMode="auto">
            <a:xfrm>
              <a:off x="1882" y="2976"/>
              <a:ext cx="3493" cy="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000" b="1">
                  <a:solidFill>
                    <a:srgbClr val="FFFFFF"/>
                  </a:solidFill>
                </a:rPr>
                <a:t>Obteve-se um total de 89 questionários respondidos, dos quais nem todos estavam completamente preenchidos.</a:t>
              </a:r>
              <a:r>
                <a:rPr lang="pt-BR" altLang="en-US" sz="2000">
                  <a:solidFill>
                    <a:srgbClr val="FFFFFF"/>
                  </a:solidFill>
                </a:rPr>
                <a:t> </a:t>
              </a:r>
            </a:p>
            <a:p>
              <a:pPr eaLnBrk="1" hangingPunct="1">
                <a:spcBef>
                  <a:spcPct val="50000"/>
                </a:spcBef>
                <a:buFontTx/>
                <a:buNone/>
              </a:pPr>
              <a:r>
                <a:rPr lang="pt-BR" altLang="en-US" sz="2000" b="1">
                  <a:solidFill>
                    <a:srgbClr val="FFFFFF"/>
                  </a:solidFill>
                </a:rPr>
                <a:t>Apenas dois questionários vieram de fora do Brasil: um da Argentina e um do Paraguai.</a:t>
              </a:r>
            </a:p>
          </p:txBody>
        </p:sp>
        <p:sp>
          <p:nvSpPr>
            <p:cNvPr id="14343" name="AutoShape 8"/>
            <p:cNvSpPr>
              <a:spLocks noChangeArrowheads="1"/>
            </p:cNvSpPr>
            <p:nvPr/>
          </p:nvSpPr>
          <p:spPr bwMode="auto">
            <a:xfrm>
              <a:off x="340" y="3249"/>
              <a:ext cx="1225" cy="453"/>
            </a:xfrm>
            <a:prstGeom prst="rightArrow">
              <a:avLst>
                <a:gd name="adj1" fmla="val 50000"/>
                <a:gd name="adj2" fmla="val 67605"/>
              </a:avLst>
            </a:prstGeom>
            <a:solidFill>
              <a:schemeClr val="bg1"/>
            </a:solidFill>
            <a:ln w="76200">
              <a:solidFill>
                <a:srgbClr val="FF66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endParaRPr>
            </a:p>
          </p:txBody>
        </p:sp>
      </p:grpSp>
      <p:sp>
        <p:nvSpPr>
          <p:cNvPr id="14341" name="Text Box 9"/>
          <p:cNvSpPr txBox="1">
            <a:spLocks noChangeArrowheads="1"/>
          </p:cNvSpPr>
          <p:nvPr/>
        </p:nvSpPr>
        <p:spPr bwMode="auto">
          <a:xfrm>
            <a:off x="193675" y="381000"/>
            <a:ext cx="8569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FF00"/>
                </a:solidFill>
              </a:rPr>
              <a:t>Público Entrevistado</a:t>
            </a:r>
            <a:r>
              <a:rPr lang="en-US" altLang="en-US" sz="2400">
                <a:solidFill>
                  <a:srgbClr val="FFFF00"/>
                </a:solidFill>
              </a:rPr>
              <a:t>:</a:t>
            </a:r>
            <a:endParaRPr lang="pt-BR" altLang="en-US" sz="24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4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4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4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2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p" autoUpdateAnimBg="0"/>
      <p:bldP spid="10245" grpId="0" autoUpdateAnimBg="0"/>
    </p:bldLst>
  </p:timing>
</p:sld>
</file>

<file path=ppt/theme/theme1.xml><?xml version="1.0" encoding="utf-8"?>
<a:theme xmlns:a="http://schemas.openxmlformats.org/drawingml/2006/main" name="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0.xml><?xml version="1.0" encoding="utf-8"?>
<a:themeOverride xmlns:a="http://schemas.openxmlformats.org/drawingml/2006/main">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1.xml><?xml version="1.0" encoding="utf-8"?>
<a:themeOverride xmlns:a="http://schemas.openxmlformats.org/drawingml/2006/main">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2.xml><?xml version="1.0" encoding="utf-8"?>
<a:themeOverride xmlns:a="http://schemas.openxmlformats.org/drawingml/2006/main">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3.xml><?xml version="1.0" encoding="utf-8"?>
<a:themeOverride xmlns:a="http://schemas.openxmlformats.org/drawingml/2006/main">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4.xml><?xml version="1.0" encoding="utf-8"?>
<a:themeOverride xmlns:a="http://schemas.openxmlformats.org/drawingml/2006/main">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5.xml><?xml version="1.0" encoding="utf-8"?>
<a:themeOverride xmlns:a="http://schemas.openxmlformats.org/drawingml/2006/main">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2.xml><?xml version="1.0" encoding="utf-8"?>
<a:themeOverride xmlns:a="http://schemas.openxmlformats.org/drawingml/2006/main">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3.xml><?xml version="1.0" encoding="utf-8"?>
<a:themeOverride xmlns:a="http://schemas.openxmlformats.org/drawingml/2006/main">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4.xml><?xml version="1.0" encoding="utf-8"?>
<a:themeOverride xmlns:a="http://schemas.openxmlformats.org/drawingml/2006/main">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5.xml><?xml version="1.0" encoding="utf-8"?>
<a:themeOverride xmlns:a="http://schemas.openxmlformats.org/drawingml/2006/main">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6.xml><?xml version="1.0" encoding="utf-8"?>
<a:themeOverride xmlns:a="http://schemas.openxmlformats.org/drawingml/2006/main">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7.xml><?xml version="1.0" encoding="utf-8"?>
<a:themeOverride xmlns:a="http://schemas.openxmlformats.org/drawingml/2006/main">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8.xml><?xml version="1.0" encoding="utf-8"?>
<a:themeOverride xmlns:a="http://schemas.openxmlformats.org/drawingml/2006/main">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9.xml><?xml version="1.0" encoding="utf-8"?>
<a:themeOverride xmlns:a="http://schemas.openxmlformats.org/drawingml/2006/main">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docProps/app.xml><?xml version="1.0" encoding="utf-8"?>
<Properties xmlns="http://schemas.openxmlformats.org/officeDocument/2006/extended-properties" xmlns:vt="http://schemas.openxmlformats.org/officeDocument/2006/docPropsVTypes">
  <TotalTime>493</TotalTime>
  <Words>2319</Words>
  <Application>Microsoft Macintosh PowerPoint</Application>
  <PresentationFormat>Apresentação na tela (4:3)</PresentationFormat>
  <Paragraphs>443</Paragraphs>
  <Slides>84</Slides>
  <Notes>23</Notes>
  <HiddenSlides>0</HiddenSlides>
  <MMClips>0</MMClips>
  <ScaleCrop>false</ScaleCrop>
  <HeadingPairs>
    <vt:vector size="8" baseType="variant">
      <vt:variant>
        <vt:lpstr>Fontes Usadas</vt:lpstr>
      </vt:variant>
      <vt:variant>
        <vt:i4>4</vt:i4>
      </vt:variant>
      <vt:variant>
        <vt:lpstr>Tema</vt:lpstr>
      </vt:variant>
      <vt:variant>
        <vt:i4>2</vt:i4>
      </vt:variant>
      <vt:variant>
        <vt:lpstr>Servidores OLE Inseridos</vt:lpstr>
      </vt:variant>
      <vt:variant>
        <vt:i4>4</vt:i4>
      </vt:variant>
      <vt:variant>
        <vt:lpstr>Títulos de Slides</vt:lpstr>
      </vt:variant>
      <vt:variant>
        <vt:i4>84</vt:i4>
      </vt:variant>
    </vt:vector>
  </HeadingPairs>
  <TitlesOfParts>
    <vt:vector size="94" baseType="lpstr">
      <vt:lpstr>Arial Rounded MT Bold</vt:lpstr>
      <vt:lpstr>Tahoma</vt:lpstr>
      <vt:lpstr>Times New Roman</vt:lpstr>
      <vt:lpstr>Arial</vt:lpstr>
      <vt:lpstr>Estrutura padrão</vt:lpstr>
      <vt:lpstr>Design padrão</vt:lpstr>
      <vt:lpstr>Gráfico</vt:lpstr>
      <vt:lpstr>CorelPhotoPaint.Image.9</vt:lpstr>
      <vt:lpstr>Imagem de bitmap</vt:lpstr>
      <vt:lpstr>Foto do Photo Editor</vt:lpstr>
      <vt:lpstr>Apresentação do PowerPoint</vt:lpstr>
      <vt:lpstr>Apresentação do PowerPoint</vt:lpstr>
      <vt:lpstr>Apresentação do PowerPoint</vt:lpstr>
      <vt:lpstr>Apresentação do PowerPoint</vt:lpstr>
      <vt:lpstr>Apresentação do PowerPoint</vt:lpstr>
      <vt:lpstr>Apresentação do PowerPoint</vt:lpstr>
      <vt:lpstr>Importância da Biologia de Plantas Daninhas no seu Manejo segundo a Sociedade Brasileira da Ciência das Plantas Daninhas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Grama-seda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Controle de Tiririca</vt:lpstr>
      <vt:lpstr>CONTAIN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FBI</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James Bond</dc:creator>
  <cp:lastModifiedBy>Revisor 1</cp:lastModifiedBy>
  <cp:revision>28</cp:revision>
  <dcterms:created xsi:type="dcterms:W3CDTF">2002-02-22T00:07:09Z</dcterms:created>
  <dcterms:modified xsi:type="dcterms:W3CDTF">2017-03-06T10:32:00Z</dcterms:modified>
</cp:coreProperties>
</file>