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71" r:id="rId3"/>
    <p:sldId id="316" r:id="rId4"/>
    <p:sldId id="270" r:id="rId5"/>
    <p:sldId id="308" r:id="rId6"/>
    <p:sldId id="257" r:id="rId7"/>
    <p:sldId id="277" r:id="rId8"/>
    <p:sldId id="272" r:id="rId9"/>
    <p:sldId id="302" r:id="rId10"/>
    <p:sldId id="294" r:id="rId11"/>
    <p:sldId id="298" r:id="rId12"/>
    <p:sldId id="313" r:id="rId13"/>
    <p:sldId id="317" r:id="rId14"/>
    <p:sldId id="318" r:id="rId15"/>
    <p:sldId id="276" r:id="rId16"/>
    <p:sldId id="266" r:id="rId17"/>
    <p:sldId id="280" r:id="rId18"/>
    <p:sldId id="314" r:id="rId19"/>
    <p:sldId id="315" r:id="rId20"/>
    <p:sldId id="281" r:id="rId21"/>
    <p:sldId id="279" r:id="rId22"/>
    <p:sldId id="282" r:id="rId23"/>
    <p:sldId id="283" r:id="rId24"/>
    <p:sldId id="284" r:id="rId25"/>
    <p:sldId id="285" r:id="rId26"/>
    <p:sldId id="286" r:id="rId27"/>
    <p:sldId id="303" r:id="rId28"/>
    <p:sldId id="287" r:id="rId29"/>
    <p:sldId id="292" r:id="rId30"/>
    <p:sldId id="278" r:id="rId31"/>
    <p:sldId id="291" r:id="rId32"/>
    <p:sldId id="312" r:id="rId33"/>
    <p:sldId id="269" r:id="rId34"/>
    <p:sldId id="268" r:id="rId35"/>
    <p:sldId id="275" r:id="rId36"/>
    <p:sldId id="262" r:id="rId37"/>
    <p:sldId id="290" r:id="rId38"/>
    <p:sldId id="309" r:id="rId39"/>
    <p:sldId id="310" r:id="rId40"/>
    <p:sldId id="288" r:id="rId41"/>
    <p:sldId id="289" r:id="rId42"/>
    <p:sldId id="295" r:id="rId43"/>
    <p:sldId id="297" r:id="rId44"/>
    <p:sldId id="296" r:id="rId45"/>
    <p:sldId id="300" r:id="rId46"/>
    <p:sldId id="301" r:id="rId47"/>
    <p:sldId id="304" r:id="rId48"/>
    <p:sldId id="293" r:id="rId49"/>
    <p:sldId id="311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D37C8-9159-4409-9D25-87AC0539B889}" type="datetimeFigureOut">
              <a:rPr lang="pt-BR" smtClean="0"/>
              <a:pPr/>
              <a:t>27/11/2020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8CDC8-CE5E-43DC-B31C-9B4CE8C9E7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04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8CDC8-CE5E-43DC-B31C-9B4CE8C9E77D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86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8CDC8-CE5E-43DC-B31C-9B4CE8C9E77D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14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523-C8DB-4FC6-8622-97415C0EFA7D}" type="datetimeFigureOut">
              <a:rPr lang="pt-BR" smtClean="0"/>
              <a:pPr/>
              <a:t>27/11/2020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F323-51AE-4408-86A1-C71C9007E7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75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523-C8DB-4FC6-8622-97415C0EFA7D}" type="datetimeFigureOut">
              <a:rPr lang="pt-BR" smtClean="0"/>
              <a:pPr/>
              <a:t>27/11/2020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F323-51AE-4408-86A1-C71C9007E7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03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523-C8DB-4FC6-8622-97415C0EFA7D}" type="datetimeFigureOut">
              <a:rPr lang="pt-BR" smtClean="0"/>
              <a:pPr/>
              <a:t>27/11/2020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F323-51AE-4408-86A1-C71C9007E7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70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523-C8DB-4FC6-8622-97415C0EFA7D}" type="datetimeFigureOut">
              <a:rPr lang="pt-BR" smtClean="0"/>
              <a:pPr/>
              <a:t>27/11/2020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F323-51AE-4408-86A1-C71C9007E7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23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523-C8DB-4FC6-8622-97415C0EFA7D}" type="datetimeFigureOut">
              <a:rPr lang="pt-BR" smtClean="0"/>
              <a:pPr/>
              <a:t>27/11/2020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F323-51AE-4408-86A1-C71C9007E7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3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523-C8DB-4FC6-8622-97415C0EFA7D}" type="datetimeFigureOut">
              <a:rPr lang="pt-BR" smtClean="0"/>
              <a:pPr/>
              <a:t>27/11/2020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F323-51AE-4408-86A1-C71C9007E7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16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523-C8DB-4FC6-8622-97415C0EFA7D}" type="datetimeFigureOut">
              <a:rPr lang="pt-BR" smtClean="0"/>
              <a:pPr/>
              <a:t>27/11/2020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F323-51AE-4408-86A1-C71C9007E7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27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523-C8DB-4FC6-8622-97415C0EFA7D}" type="datetimeFigureOut">
              <a:rPr lang="pt-BR" smtClean="0"/>
              <a:pPr/>
              <a:t>27/11/2020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F323-51AE-4408-86A1-C71C9007E7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2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523-C8DB-4FC6-8622-97415C0EFA7D}" type="datetimeFigureOut">
              <a:rPr lang="pt-BR" smtClean="0"/>
              <a:pPr/>
              <a:t>27/11/2020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F323-51AE-4408-86A1-C71C9007E7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34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523-C8DB-4FC6-8622-97415C0EFA7D}" type="datetimeFigureOut">
              <a:rPr lang="pt-BR" smtClean="0"/>
              <a:pPr/>
              <a:t>27/11/2020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F323-51AE-4408-86A1-C71C9007E7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69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523-C8DB-4FC6-8622-97415C0EFA7D}" type="datetimeFigureOut">
              <a:rPr lang="pt-BR" smtClean="0"/>
              <a:pPr/>
              <a:t>27/11/2020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F323-51AE-4408-86A1-C71C9007E7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52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B9523-C8DB-4FC6-8622-97415C0EFA7D}" type="datetimeFigureOut">
              <a:rPr lang="pt-BR" smtClean="0"/>
              <a:pPr/>
              <a:t>27/11/2020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4F323-51AE-4408-86A1-C71C9007E7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5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re%27s_Plenty_of_Room_at_the_Bott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._Eric_Drexler" TargetMode="External"/><Relationship Id="rId2" Type="http://schemas.openxmlformats.org/officeDocument/2006/relationships/hyperlink" Target="https://en.wikipedia.org/wiki/Engines_of_cre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National_Nanotechnology_Initiativ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%C3%81cido_conjugad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hyperlink" Target="http://pt.wikipedia.org/wiki/Oxig%C3%AAnio" TargetMode="External"/><Relationship Id="rId4" Type="http://schemas.openxmlformats.org/officeDocument/2006/relationships/hyperlink" Target="http://pt.wikipedia.org/wiki/%C3%81lcool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gmaaldrich.com/materials-science/nanomaterials/silver-nanoparticle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807"/>
            <a:ext cx="7772400" cy="1470025"/>
          </a:xfrm>
        </p:spPr>
        <p:txBody>
          <a:bodyPr/>
          <a:lstStyle/>
          <a:p>
            <a:r>
              <a:rPr lang="en-US" dirty="0" err="1"/>
              <a:t>Nanopartículas</a:t>
            </a:r>
            <a:endParaRPr lang="pt-BR" dirty="0"/>
          </a:p>
        </p:txBody>
      </p:sp>
      <p:pic>
        <p:nvPicPr>
          <p:cNvPr id="2050" name="Picture 2" descr="C:\Documents and Settings\Daniel\Meus documentos\Minhas imagens\na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152" y="2060848"/>
            <a:ext cx="4127168" cy="3096344"/>
          </a:xfrm>
          <a:prstGeom prst="rect">
            <a:avLst/>
          </a:prstGeom>
          <a:noFill/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A8C266B-016A-41D2-9FE2-10DBF0246C3D}"/>
              </a:ext>
            </a:extLst>
          </p:cNvPr>
          <p:cNvSpPr txBox="1"/>
          <p:nvPr/>
        </p:nvSpPr>
        <p:spPr>
          <a:xfrm>
            <a:off x="1829909" y="5301208"/>
            <a:ext cx="70038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i="1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There's Plenty of Room at the Bottom"/>
              </a:rPr>
              <a:t>There's Plenty of Room at the Bottom</a:t>
            </a:r>
            <a:endParaRPr lang="en-US" sz="3200" b="0" i="1" u="none" strike="noStrike" dirty="0">
              <a:solidFill>
                <a:srgbClr val="0B008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i="1" dirty="0">
                <a:solidFill>
                  <a:srgbClr val="0B0080"/>
                </a:solidFill>
                <a:latin typeface="Arial" panose="020B0604020202020204" pitchFamily="34" charset="0"/>
              </a:rPr>
              <a:t>Richard Feynman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1959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8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Nanomateriais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pt-BR" dirty="0"/>
              <a:t>Expectativa por novos materiais e aplicações</a:t>
            </a:r>
          </a:p>
          <a:p>
            <a:pPr lvl="1" algn="just"/>
            <a:r>
              <a:rPr lang="pt-BR" dirty="0"/>
              <a:t>Tendência de crescimentos da importância econômica dos </a:t>
            </a:r>
            <a:r>
              <a:rPr lang="pt-BR" dirty="0" err="1"/>
              <a:t>nanomateriais</a:t>
            </a:r>
            <a:r>
              <a:rPr lang="pt-BR" dirty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85" y="3212976"/>
            <a:ext cx="65436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27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Nanopartículas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Crescente número de publicações e patentes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BBBEF32-9D78-4E04-AAB0-10F9DD6F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82" y="1538023"/>
            <a:ext cx="8751314" cy="441125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DE4BBF2-0757-43CA-A0C6-F4C1E59F8150}"/>
              </a:ext>
            </a:extLst>
          </p:cNvPr>
          <p:cNvSpPr txBox="1"/>
          <p:nvPr/>
        </p:nvSpPr>
        <p:spPr>
          <a:xfrm>
            <a:off x="1115616" y="6126163"/>
            <a:ext cx="337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WOS para </a:t>
            </a:r>
            <a:r>
              <a:rPr lang="pt-BR" dirty="0" err="1"/>
              <a:t>nanoparticles</a:t>
            </a:r>
            <a:r>
              <a:rPr lang="pt-BR" dirty="0"/>
              <a:t>, em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1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10650-5241-4320-81A4-C42FD3F81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Artigos mais citados até 2020</a:t>
            </a:r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CF7A66E-0D19-4783-945C-D95EBBF1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67" y="1628800"/>
            <a:ext cx="8068801" cy="2191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4891908-FD86-464D-A007-792DCC263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17" y="1930462"/>
            <a:ext cx="8059275" cy="25721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6460526-A455-4680-AFCD-D9AFC93B6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2" y="2270229"/>
            <a:ext cx="8049748" cy="21910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7CE8880-F9ED-469A-B87B-8A0CC8AE8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89" y="2561822"/>
            <a:ext cx="8040222" cy="21910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7B4D11F-1465-4E3F-9FDA-6693EDA35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599" y="2852936"/>
            <a:ext cx="8068801" cy="25721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5EB92E6-D911-47CA-8600-D9F7B43170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362" y="3710869"/>
            <a:ext cx="8421275" cy="43821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FA150A2E-A001-4491-A583-9944084057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126" y="4558994"/>
            <a:ext cx="8049748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70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1D10B79-57E3-4425-8724-3DC6D038E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31" y="405190"/>
            <a:ext cx="8197338" cy="18002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DD5D949-05BB-4835-9935-08B72CD3D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95" y="2420888"/>
            <a:ext cx="7504409" cy="370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46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98C3035-6F11-4ABB-A130-95746AAD2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2964" y="652207"/>
            <a:ext cx="11584350" cy="580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76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Estruturas dos </a:t>
            </a:r>
            <a:r>
              <a:rPr lang="pt-BR" dirty="0" err="1"/>
              <a:t>nanomateriais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28192"/>
            <a:ext cx="8229600" cy="26208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err="1"/>
              <a:t>Nanomateriais</a:t>
            </a:r>
            <a:r>
              <a:rPr lang="pt-BR" dirty="0"/>
              <a:t> têm pelo menos uma dimensão em escala nano.</a:t>
            </a:r>
          </a:p>
          <a:p>
            <a:pPr lvl="1" algn="just"/>
            <a:r>
              <a:rPr lang="pt-BR" dirty="0"/>
              <a:t>0D: </a:t>
            </a:r>
            <a:r>
              <a:rPr lang="pt-BR" dirty="0" err="1"/>
              <a:t>Nanopartículas</a:t>
            </a:r>
            <a:r>
              <a:rPr lang="pt-BR" dirty="0"/>
              <a:t> (a)</a:t>
            </a:r>
          </a:p>
          <a:p>
            <a:pPr lvl="1" algn="just"/>
            <a:r>
              <a:rPr lang="pt-BR" dirty="0"/>
              <a:t>1D: </a:t>
            </a:r>
            <a:r>
              <a:rPr lang="pt-BR" dirty="0" err="1"/>
              <a:t>Nanotubos</a:t>
            </a:r>
            <a:r>
              <a:rPr lang="pt-BR" dirty="0"/>
              <a:t>, hastes, fios (b)</a:t>
            </a:r>
          </a:p>
          <a:p>
            <a:pPr lvl="1" algn="just"/>
            <a:r>
              <a:rPr lang="pt-BR" dirty="0"/>
              <a:t>2D: Filmes, redes, estruturas planas (c)</a:t>
            </a:r>
          </a:p>
          <a:p>
            <a:pPr lvl="1" algn="just"/>
            <a:r>
              <a:rPr lang="pt-BR" dirty="0"/>
              <a:t>3D: </a:t>
            </a:r>
            <a:r>
              <a:rPr lang="pt-BR" dirty="0" err="1"/>
              <a:t>nanoestruturados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90" y="4149080"/>
            <a:ext cx="78295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788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Bactericidas</a:t>
            </a:r>
            <a:endParaRPr lang="en-US" dirty="0"/>
          </a:p>
          <a:p>
            <a:r>
              <a:rPr lang="en-US" dirty="0" err="1"/>
              <a:t>Filmes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proteção</a:t>
            </a:r>
            <a:r>
              <a:rPr lang="en-US" dirty="0"/>
              <a:t> contra UV</a:t>
            </a:r>
          </a:p>
          <a:p>
            <a:r>
              <a:rPr lang="en-US" dirty="0" err="1"/>
              <a:t>Sensores</a:t>
            </a:r>
            <a:r>
              <a:rPr lang="en-US" dirty="0"/>
              <a:t> </a:t>
            </a:r>
            <a:r>
              <a:rPr lang="en-US" dirty="0" err="1"/>
              <a:t>fluorescentes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aplicações</a:t>
            </a:r>
            <a:r>
              <a:rPr lang="en-US" dirty="0"/>
              <a:t> </a:t>
            </a:r>
            <a:r>
              <a:rPr lang="en-US" dirty="0" err="1"/>
              <a:t>biológicas</a:t>
            </a:r>
            <a:endParaRPr lang="pt-BR" dirty="0"/>
          </a:p>
          <a:p>
            <a:r>
              <a:rPr lang="pt-BR" dirty="0"/>
              <a:t>Cosméticos</a:t>
            </a:r>
          </a:p>
          <a:p>
            <a:r>
              <a:rPr lang="pt-BR" dirty="0"/>
              <a:t>Dispositivos </a:t>
            </a:r>
            <a:r>
              <a:rPr lang="pt-BR" dirty="0" err="1"/>
              <a:t>optoeletrônicos</a:t>
            </a:r>
            <a:endParaRPr lang="pt-BR" dirty="0"/>
          </a:p>
          <a:p>
            <a:r>
              <a:rPr lang="pt-BR" dirty="0"/>
              <a:t>Catálise de reações</a:t>
            </a:r>
          </a:p>
          <a:p>
            <a:r>
              <a:rPr lang="pt-BR" dirty="0"/>
              <a:t>Indústria de semicondutores</a:t>
            </a:r>
          </a:p>
          <a:p>
            <a:r>
              <a:rPr lang="pt-BR" dirty="0"/>
              <a:t>Vidro </a:t>
            </a:r>
            <a:r>
              <a:rPr lang="pt-BR" dirty="0" err="1"/>
              <a:t>autolimpante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3116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Nanotubos</a:t>
            </a:r>
            <a:r>
              <a:rPr lang="pt-BR" dirty="0"/>
              <a:t> de carbono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595933"/>
            <a:ext cx="4973695" cy="48574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000" dirty="0" err="1"/>
              <a:t>Iijima</a:t>
            </a:r>
            <a:r>
              <a:rPr lang="pt-BR" sz="3000" dirty="0"/>
              <a:t> (1991)</a:t>
            </a:r>
          </a:p>
          <a:p>
            <a:r>
              <a:rPr lang="pt-BR" sz="3000" dirty="0"/>
              <a:t>Bons condutores de calor</a:t>
            </a:r>
          </a:p>
          <a:p>
            <a:r>
              <a:rPr lang="pt-BR" sz="3000" dirty="0"/>
              <a:t>Elevada resistência mecânica</a:t>
            </a:r>
          </a:p>
          <a:p>
            <a:r>
              <a:rPr lang="pt-BR" sz="3000" dirty="0"/>
              <a:t>Flexíveis</a:t>
            </a:r>
          </a:p>
          <a:p>
            <a:r>
              <a:rPr lang="pt-BR" sz="3000" dirty="0"/>
              <a:t>Funcionalização</a:t>
            </a:r>
            <a:endParaRPr lang="pt-BR" dirty="0"/>
          </a:p>
          <a:p>
            <a:pPr lvl="1" algn="just"/>
            <a:r>
              <a:rPr lang="pt-BR" sz="2400" dirty="0"/>
              <a:t>melhora de biocompatibilidade, aumento da capacidade de encapsulação, solubilidade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23" y="1556792"/>
            <a:ext cx="3667265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005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A7212-AE20-4ABA-BB40-330F26A9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Nanotubos</a:t>
            </a:r>
            <a:r>
              <a:rPr lang="pt-BR" dirty="0"/>
              <a:t> 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547976-054C-4EA7-BE56-2A797B236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7C02B35-ACF1-4CD0-970F-B5CE84F58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67" y="1576129"/>
            <a:ext cx="8888065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00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8A783-9225-43B9-AA05-A6D11DB0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Artigos mais citados em </a:t>
            </a:r>
            <a:r>
              <a:rPr lang="pt-BR" dirty="0" err="1"/>
              <a:t>nanotubos</a:t>
            </a:r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961F87C-D351-4478-9853-3124973BF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09" y="1628800"/>
            <a:ext cx="8173591" cy="23815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E5282DB-2CC9-49EB-9239-53984B021B9E}"/>
              </a:ext>
            </a:extLst>
          </p:cNvPr>
          <p:cNvSpPr txBox="1"/>
          <p:nvPr/>
        </p:nvSpPr>
        <p:spPr>
          <a:xfrm>
            <a:off x="4499992" y="155679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2004</a:t>
            </a:r>
            <a:endParaRPr lang="en-U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9B2EBB2-5260-4EBF-8423-DEF679019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55" y="1998132"/>
            <a:ext cx="8183117" cy="24768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6CD023D-0C15-4C43-8771-2A6EF09616CE}"/>
              </a:ext>
            </a:extLst>
          </p:cNvPr>
          <p:cNvSpPr txBox="1"/>
          <p:nvPr/>
        </p:nvSpPr>
        <p:spPr>
          <a:xfrm>
            <a:off x="6228184" y="19261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2008</a:t>
            </a:r>
            <a:endParaRPr lang="en-US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79B387B-144A-4C83-978C-C74DF267C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97" y="2426630"/>
            <a:ext cx="8240275" cy="31436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CAFBB8D-8ED9-4074-BBFA-14BD4BF66209}"/>
              </a:ext>
            </a:extLst>
          </p:cNvPr>
          <p:cNvSpPr txBox="1"/>
          <p:nvPr/>
        </p:nvSpPr>
        <p:spPr>
          <a:xfrm>
            <a:off x="6228184" y="236038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2008</a:t>
            </a:r>
            <a:endParaRPr lang="en-US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165C752-F19D-427C-9FAA-9D11524F6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67" y="2871995"/>
            <a:ext cx="8173591" cy="28579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DA573A8-CE21-44D8-A502-4E208FCEB8EF}"/>
              </a:ext>
            </a:extLst>
          </p:cNvPr>
          <p:cNvSpPr txBox="1"/>
          <p:nvPr/>
        </p:nvSpPr>
        <p:spPr>
          <a:xfrm>
            <a:off x="6187806" y="278783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0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pt-BR" dirty="0"/>
              <a:t>Ponto de partida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95325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/>
              <a:t>Nano</a:t>
            </a:r>
          </a:p>
          <a:p>
            <a:pPr lvl="1" algn="just"/>
            <a:r>
              <a:rPr lang="pt-BR" dirty="0"/>
              <a:t>Palavra de origem grega.</a:t>
            </a:r>
          </a:p>
          <a:p>
            <a:pPr lvl="1" algn="just"/>
            <a:r>
              <a:rPr lang="pt-BR" dirty="0"/>
              <a:t>Anão.</a:t>
            </a:r>
          </a:p>
          <a:p>
            <a:pPr lvl="1" algn="just"/>
            <a:r>
              <a:rPr lang="pt-BR" dirty="0"/>
              <a:t>1 bilionésimo, ou seja, 10</a:t>
            </a:r>
            <a:r>
              <a:rPr lang="pt-BR" baseline="30000" dirty="0"/>
              <a:t>-9</a:t>
            </a:r>
            <a:r>
              <a:rPr lang="pt-BR" dirty="0"/>
              <a:t>.</a:t>
            </a:r>
          </a:p>
          <a:p>
            <a:pPr lvl="1" algn="just"/>
            <a:endParaRPr lang="pt-BR" dirty="0"/>
          </a:p>
          <a:p>
            <a:pPr algn="just"/>
            <a:r>
              <a:rPr lang="pt-BR" dirty="0"/>
              <a:t>Nanotecnologia</a:t>
            </a:r>
          </a:p>
          <a:p>
            <a:pPr lvl="1" algn="just"/>
            <a:r>
              <a:rPr lang="pt-BR" dirty="0"/>
              <a:t>Desenvolvimento, construção e utilização de estruturas funcionais com no mínimo uma dimensão característica medida em escala </a:t>
            </a:r>
            <a:r>
              <a:rPr lang="pt-BR" dirty="0" err="1"/>
              <a:t>nanométrica</a:t>
            </a:r>
            <a:r>
              <a:rPr lang="pt-BR" dirty="0"/>
              <a:t>.</a:t>
            </a:r>
          </a:p>
          <a:p>
            <a:pPr lvl="1" algn="just"/>
            <a:r>
              <a:rPr lang="pt-BR" dirty="0"/>
              <a:t>A nanotecnologia pode ser entendida como o estudo, a manipulação, a construção de materiais, substâncias, dispositivos, objetos que estão normalmente na escala </a:t>
            </a:r>
            <a:r>
              <a:rPr lang="pt-BR" dirty="0" err="1"/>
              <a:t>nanométrica</a:t>
            </a:r>
            <a:r>
              <a:rPr lang="pt-BR" dirty="0"/>
              <a:t> e que </a:t>
            </a:r>
            <a:r>
              <a:rPr lang="pt-BR" u="sng" dirty="0"/>
              <a:t>apresentam propriedades fortemente dependentes dessa escala de tamanho</a:t>
            </a:r>
            <a:r>
              <a:rPr lang="pt-BR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Nanotubos</a:t>
            </a:r>
            <a:r>
              <a:rPr lang="pt-BR" dirty="0"/>
              <a:t> de carbono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Aplicações</a:t>
            </a:r>
          </a:p>
          <a:p>
            <a:pPr lvl="1" algn="just"/>
            <a:r>
              <a:rPr lang="pt-BR" dirty="0"/>
              <a:t>Carregadores de fármacos</a:t>
            </a:r>
          </a:p>
          <a:p>
            <a:pPr lvl="2" algn="just"/>
            <a:r>
              <a:rPr lang="pt-BR" dirty="0"/>
              <a:t>Drogas ou biomoléculas pode ser carregado no interior do tubo ou ligados às paredes do </a:t>
            </a:r>
            <a:r>
              <a:rPr lang="pt-BR" dirty="0" err="1"/>
              <a:t>nanotubo</a:t>
            </a:r>
            <a:r>
              <a:rPr lang="pt-BR" dirty="0"/>
              <a:t>.</a:t>
            </a:r>
          </a:p>
          <a:p>
            <a:pPr lvl="2" algn="just"/>
            <a:r>
              <a:rPr lang="pt-BR" dirty="0"/>
              <a:t>Inserção de moléculas no interior, enquanto a superfície exterior pode ser modificada para alcançar biocompatibilidade e </a:t>
            </a:r>
            <a:r>
              <a:rPr lang="pt-BR" dirty="0" err="1"/>
              <a:t>biodegradação</a:t>
            </a:r>
            <a:r>
              <a:rPr lang="pt-BR" dirty="0"/>
              <a:t>.</a:t>
            </a:r>
          </a:p>
          <a:p>
            <a:pPr lvl="1" algn="just"/>
            <a:r>
              <a:rPr lang="pt-BR" dirty="0"/>
              <a:t>Sensores de gases ou moléculas</a:t>
            </a:r>
          </a:p>
          <a:p>
            <a:pPr lvl="1"/>
            <a:r>
              <a:rPr lang="pt-BR" dirty="0"/>
              <a:t>Dispositivos semicondutores</a:t>
            </a:r>
          </a:p>
          <a:p>
            <a:pPr lvl="1"/>
            <a:r>
              <a:rPr lang="pt-BR" dirty="0"/>
              <a:t>Aditivos para compósitos poliméricos</a:t>
            </a:r>
          </a:p>
        </p:txBody>
      </p:sp>
    </p:spTree>
    <p:extLst>
      <p:ext uri="{BB962C8B-B14F-4D97-AF65-F5344CB8AC3E}">
        <p14:creationId xmlns:p14="http://schemas.microsoft.com/office/powerpoint/2010/main" val="6775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Nanotubos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Produção</a:t>
            </a:r>
          </a:p>
          <a:p>
            <a:pPr lvl="1"/>
            <a:r>
              <a:rPr lang="pt-BR" dirty="0"/>
              <a:t>Descarga por arco</a:t>
            </a:r>
          </a:p>
          <a:p>
            <a:pPr lvl="2"/>
            <a:r>
              <a:rPr lang="pt-BR" dirty="0"/>
              <a:t>Alto custo, produção rápida</a:t>
            </a:r>
          </a:p>
          <a:p>
            <a:pPr lvl="2"/>
            <a:r>
              <a:rPr lang="pt-BR" dirty="0"/>
              <a:t>Necessidade de purificação</a:t>
            </a:r>
          </a:p>
          <a:p>
            <a:pPr lvl="1"/>
            <a:r>
              <a:rPr lang="pt-BR" dirty="0"/>
              <a:t>Ablação por Laser</a:t>
            </a:r>
          </a:p>
          <a:p>
            <a:pPr lvl="2" algn="just"/>
            <a:r>
              <a:rPr lang="pt-BR" dirty="0"/>
              <a:t>Produção rápida, pureza superior em relação a descarga por arco, </a:t>
            </a:r>
            <a:r>
              <a:rPr lang="pt-BR" dirty="0" err="1"/>
              <a:t>nanotubos</a:t>
            </a:r>
            <a:r>
              <a:rPr lang="pt-BR" dirty="0"/>
              <a:t> com longo comprimento.</a:t>
            </a:r>
          </a:p>
          <a:p>
            <a:pPr lvl="1"/>
            <a:r>
              <a:rPr lang="pt-BR" dirty="0"/>
              <a:t>Deposição química por fase vapor</a:t>
            </a:r>
          </a:p>
          <a:p>
            <a:pPr lvl="2"/>
            <a:r>
              <a:rPr lang="pt-BR" dirty="0"/>
              <a:t>Quantidade</a:t>
            </a:r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7808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Nanotubos</a:t>
            </a:r>
            <a:r>
              <a:rPr lang="pt-BR" dirty="0"/>
              <a:t> de carbono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4258816" cy="3917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400" dirty="0"/>
              <a:t>Precursor sólido</a:t>
            </a:r>
          </a:p>
          <a:p>
            <a:r>
              <a:rPr lang="pt-BR" sz="2400" dirty="0"/>
              <a:t>Descarga elétrica</a:t>
            </a:r>
          </a:p>
          <a:p>
            <a:r>
              <a:rPr lang="pt-BR" sz="2400" dirty="0"/>
              <a:t>Gás inerte a baixa pressão</a:t>
            </a:r>
          </a:p>
          <a:p>
            <a:r>
              <a:rPr lang="pt-BR" sz="2400" dirty="0"/>
              <a:t>Baixo custo</a:t>
            </a:r>
          </a:p>
          <a:p>
            <a:r>
              <a:rPr lang="pt-BR" sz="2400" dirty="0"/>
              <a:t>Necessidade de purificação </a:t>
            </a:r>
          </a:p>
          <a:p>
            <a:r>
              <a:rPr lang="pt-BR" sz="2400" dirty="0"/>
              <a:t>Eletrodos de carbono</a:t>
            </a:r>
          </a:p>
          <a:p>
            <a:pPr lvl="1"/>
            <a:r>
              <a:rPr lang="pt-BR" sz="2000" dirty="0"/>
              <a:t>Puro: paredes múltiplas</a:t>
            </a:r>
          </a:p>
          <a:p>
            <a:pPr lvl="1"/>
            <a:r>
              <a:rPr lang="pt-BR" sz="2000" dirty="0"/>
              <a:t>Dopado (</a:t>
            </a:r>
            <a:r>
              <a:rPr lang="pt-BR" sz="2000" dirty="0" err="1"/>
              <a:t>Ni</a:t>
            </a:r>
            <a:r>
              <a:rPr lang="pt-BR" sz="2000" dirty="0"/>
              <a:t>, </a:t>
            </a:r>
            <a:r>
              <a:rPr lang="pt-BR" sz="2000" dirty="0" err="1"/>
              <a:t>Co</a:t>
            </a:r>
            <a:r>
              <a:rPr lang="pt-BR" sz="2000" dirty="0"/>
              <a:t>, </a:t>
            </a:r>
            <a:r>
              <a:rPr lang="pt-BR" sz="2000" dirty="0" err="1"/>
              <a:t>Fe,Y</a:t>
            </a:r>
            <a:r>
              <a:rPr lang="pt-BR" sz="2000" dirty="0"/>
              <a:t>): paredes simples</a:t>
            </a:r>
          </a:p>
        </p:txBody>
      </p:sp>
      <p:pic>
        <p:nvPicPr>
          <p:cNvPr id="2050" name="Picture 2" descr="http://www.rigaku.com/vacuum/images/ar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01" y="2060848"/>
            <a:ext cx="4233079" cy="36724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205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Nanotubos</a:t>
            </a:r>
            <a:r>
              <a:rPr lang="pt-BR" dirty="0"/>
              <a:t> de carbono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4258816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pt-BR" sz="2000" dirty="0"/>
              <a:t>Precursor sólido</a:t>
            </a:r>
          </a:p>
          <a:p>
            <a:pPr algn="just"/>
            <a:r>
              <a:rPr lang="pt-BR" sz="2000" dirty="0"/>
              <a:t>Gás inerte, baixa pressão</a:t>
            </a:r>
          </a:p>
          <a:p>
            <a:pPr algn="just"/>
            <a:r>
              <a:rPr lang="pt-BR" sz="2000" dirty="0"/>
              <a:t>Disco de grafite</a:t>
            </a:r>
          </a:p>
          <a:p>
            <a:pPr algn="just"/>
            <a:r>
              <a:rPr lang="pt-BR" sz="2000" dirty="0"/>
              <a:t>Tubo de quartzo em um forno tubular.</a:t>
            </a:r>
          </a:p>
          <a:p>
            <a:pPr algn="just"/>
            <a:r>
              <a:rPr lang="pt-BR" sz="2000" dirty="0"/>
              <a:t>O laser é focalizado sobre o alvo de grafite e varre toda a superfície do alvo. </a:t>
            </a:r>
          </a:p>
          <a:p>
            <a:pPr algn="just"/>
            <a:r>
              <a:rPr lang="pt-BR" sz="2000" dirty="0"/>
              <a:t>O fluxo de gás inerte arrasta as espécies de carbono geradas, na zona de alta temperatura e as deposita no coletor cônico de cobre, resfriado por água.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10" y="1988840"/>
            <a:ext cx="4443686" cy="36374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332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Nanotubos</a:t>
            </a:r>
            <a:r>
              <a:rPr lang="pt-BR" dirty="0"/>
              <a:t> de carbono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4768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pt-BR" sz="2800" dirty="0"/>
              <a:t>Precursor gasoso</a:t>
            </a:r>
          </a:p>
          <a:p>
            <a:pPr algn="just"/>
            <a:r>
              <a:rPr lang="pt-BR" sz="2800" dirty="0"/>
              <a:t>Reação de decomposição de um vapor ou gás precursor contendo átomos de carbono</a:t>
            </a:r>
          </a:p>
          <a:p>
            <a:pPr algn="just"/>
            <a:r>
              <a:rPr lang="pt-BR" sz="2800" dirty="0"/>
              <a:t>Presença de um catalisador metálico (metais de transição, tais como Fe, </a:t>
            </a:r>
            <a:r>
              <a:rPr lang="pt-BR" sz="2800" dirty="0" err="1"/>
              <a:t>Ni</a:t>
            </a:r>
            <a:r>
              <a:rPr lang="pt-BR" sz="2800" dirty="0"/>
              <a:t> e </a:t>
            </a:r>
            <a:r>
              <a:rPr lang="pt-BR" sz="2800" dirty="0" err="1"/>
              <a:t>Co</a:t>
            </a:r>
            <a:r>
              <a:rPr lang="pt-BR" sz="2800" dirty="0"/>
              <a:t>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6202218" cy="22962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242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Nanotubos</a:t>
            </a:r>
            <a:r>
              <a:rPr lang="pt-BR" dirty="0"/>
              <a:t> de carbono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pt-BR" dirty="0"/>
              <a:t>A orientação afeta o comportamento elétrico desses materiais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5184576" cy="333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6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Nanotubos</a:t>
            </a:r>
            <a:r>
              <a:rPr lang="pt-BR" dirty="0"/>
              <a:t> de carbono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790761"/>
              </p:ext>
            </p:extLst>
          </p:nvPr>
        </p:nvGraphicFramePr>
        <p:xfrm>
          <a:off x="1187624" y="1484784"/>
          <a:ext cx="6552728" cy="51206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7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Propriedades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Aplicações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7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Mecânicas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4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20 vezes mais resistentes do que aço e 6 vezes menos denso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 Compósitos altamente resistentes, fibras de carbono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7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Eletrônicas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4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Comportamento Metálico ou Semicondutor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 </a:t>
                      </a:r>
                      <a:r>
                        <a:rPr lang="pt-BR" sz="1800" u="none" strike="noStrike" dirty="0" err="1">
                          <a:effectLst/>
                        </a:rPr>
                        <a:t>Nanocomponentes</a:t>
                      </a:r>
                      <a:r>
                        <a:rPr lang="pt-BR" sz="1800" u="none" strike="noStrike" dirty="0">
                          <a:effectLst/>
                        </a:rPr>
                        <a:t> eletrônicos (diodos, transistores)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7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Físico-Químicas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44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Alta área específica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 Estocagem de H</a:t>
                      </a:r>
                      <a:r>
                        <a:rPr lang="pt-BR" sz="1800" u="none" strike="noStrike" baseline="-25000" dirty="0">
                          <a:effectLst/>
                        </a:rPr>
                        <a:t>2</a:t>
                      </a:r>
                      <a:r>
                        <a:rPr lang="pt-BR" sz="1800" u="none" strike="noStrike" dirty="0">
                          <a:effectLst/>
                        </a:rPr>
                        <a:t> para células combustíveis, Baterias de longa duração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7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Térmicas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0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Alta condutividade térmica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 Dissipação de calor em compósitos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7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Estruturais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74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Estrutura cilíndrica perfeita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 Emissor de elétrons e pontas de microscopia de tunelamento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8" marR="9488" marT="9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301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pt-BR" dirty="0" err="1"/>
              <a:t>Nanotubos</a:t>
            </a:r>
            <a:r>
              <a:rPr lang="pt-BR" dirty="0"/>
              <a:t> de carbono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91269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Funcionalização</a:t>
            </a:r>
          </a:p>
          <a:p>
            <a:pPr lvl="1" algn="just"/>
            <a:r>
              <a:rPr lang="pt-PT" sz="2400" dirty="0"/>
              <a:t>Nanotubos de carbono são insolúveis na maioria dos solventes, </a:t>
            </a:r>
          </a:p>
          <a:p>
            <a:pPr lvl="1" algn="just"/>
            <a:r>
              <a:rPr lang="pt-PT" sz="2400" dirty="0"/>
              <a:t>são dificilmente dispersos em soluções aquosas e </a:t>
            </a:r>
          </a:p>
          <a:p>
            <a:pPr lvl="1" algn="just"/>
            <a:r>
              <a:rPr lang="pt-PT" sz="2400" dirty="0"/>
              <a:t>tem uma forte tendência a interagir hidrofobicamente e formar agregados.</a:t>
            </a:r>
            <a:endParaRPr lang="pt-BR" sz="2400" dirty="0"/>
          </a:p>
          <a:p>
            <a:pPr lvl="1" algn="just"/>
            <a:r>
              <a:rPr lang="pt-BR" sz="2400" dirty="0"/>
              <a:t>Adição de grupos funcionais à parede do </a:t>
            </a:r>
            <a:r>
              <a:rPr lang="pt-BR" sz="2400" dirty="0" err="1"/>
              <a:t>nanotubo</a:t>
            </a:r>
            <a:r>
              <a:rPr lang="pt-BR" sz="2400" dirty="0"/>
              <a:t>.</a:t>
            </a:r>
          </a:p>
          <a:p>
            <a:pPr lvl="2" algn="just"/>
            <a:r>
              <a:rPr lang="pt-BR" sz="2000" dirty="0"/>
              <a:t>compatibilização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86" y="4421651"/>
            <a:ext cx="2499742" cy="217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364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Nanotubos</a:t>
            </a:r>
            <a:r>
              <a:rPr lang="pt-BR" dirty="0"/>
              <a:t> de carbono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AutoShape 2" descr="data:image/jpeg;base64,/9j/4AAQSkZJRgABAQAAAQABAAD/2wCEAAkGBhQSERUUExQWFBQWGBoYGBcYGBsYGxwcFxwcFx0YGBkcGyYeFxojHR0YHy8gJCcpLCwsFx4xNTAqNSYrLCkBCQoKDgwOGg8PGikkHxwpLCksLCwpLCksLCwsLCwsLCksKSksKSwpLCwpLCwpLCwsKSwsLCw1KSksKSwsLCwpLP/AABEIAJ8BPQMBIgACEQEDEQH/xAAcAAACAgMBAQAAAAAAAAAAAAAEBQMGAQIHAAj/xABEEAACAQIDBAcGBAQGAAUFAAABAgMAEQQhMQUSQVEGE2FxgZGhIjKxwdHwBxRCUhUjcuEzYoKSsvEWJGPC0hc0U3Oi/8QAGQEAAwEBAQAAAAAAAAAAAAAAAAECAwQF/8QAIhEBAQACAQUBAQADAAAAAAAAAAECERIDEyExUUFhBDJS/9oADAMBAAIRAxEAPwA14G4M3+4/WoQW5t5kU3EdRmAHUV33p/GRaXb97eZrLKx/U3+4/WjXwltPLOvflx9is7joF4icfqY/6jUcsRa9y3mfrTbqDy8sq2OGvwFTxG1Yk2VIDvRyODwsxv452PjWIdqzxG0m8w5qbN4gmxqzPgz4evlUf5UHUX+/P7NTcdnKBwO0xJ7rk8xcg88wdP70akzW95tM8245fM+lAYroyrZrkeHxyOVqDDTwH2h1i5e9qB2Nb4+dZ3CqmR8J2GrHzPHx+/GvGZrj2m4DU56Uswm2Y2IU+wxy3WuOzLgeWVHW08PXT77qhSTrm5nzP15Vjr2/c3mfOoy97c8vn9Pu1e3ss/D0HDvHn2UBIJmFjvNbLifrrn6VNDtF1tZm05m33p5UIT8dfK/32Vsnpbx50A3i2xve9fzPl4CiUIb3XPiT98vOkN+PZfh95VKpI4kfet+4UA3aNhxJ46m1tK0BPM+ZqLC41hkPXs08LZ0XHiY2HtLY3+PM8tKAgLE6k+Z+tQS4S+jMP9R+F6a/kL5qR9933p22gfDlciCPvhTls9AnkwUg0Yn/AFG9DsXGpYeJp4U0uNfD7FeZQdcx51rOtf1OiEyNzPma1LtzbzP1pvJs5T2d30qCTZrDTP75VtOphS1QQZv3N5n614O37m8SaneIjUEelagVp4JD1jfuPma91p/cfM1IawRT0NtQ7fuPmazvtzbzNZ3ayKWhtoXb9zeZr3WNzbzNbbt61K/f2aNBgTN+4+Z+teaVv3N5n614R1jd76NQPGRv3HzNamVv3N/uNZ6s/YrO5RobaCVv3N5msNiG5n/ca2KisW7KegfGEMfZyNh2g/8Ax8csqiMNjn8vOikzLcez59+VuPKvQk2ta98wD93GfGubDr2eMjuPwKEzr27RTQA+737vHw5/etQ7o5eddWOWOU8IvhGMP2+Hw762KWy1+H3pXur+/sVIMudqVw+E8FPh4fWvPADrrUi27e6pEXt+9KiwBDg+X0qMw5Zjw+xlTG3O+v3pWSgapsPat43o+jj3beGXeRSaXZU0PuMSv7Tdhb4jwNXWTBAZr9mhpVsbEZ+H2ai47OVVotsgf4qlP81rrrfUcjzAphG+8BYgjPMW5agj70oybZauM1sfvspHP0daM70TFe61vFdKzvT+KmX0yB+f/XxrIIGuVr/W3r6UpTaciZSpdR+pOzju/S9MMLikkHsMGHCxHDgRra3DvrOyxexNiPXlxGvj9anGf399tQKfvyFqkQePPwBHgb240gnjPrwz5cO3XTlREZ4fdhb4Gw8CaGUju0+WfhceRomPM/f2P7UAVAxGn3x+foKZ4bGnQ2P3/b0pTAb8cx9f+qMjNtcgePLT+/lQDH8pG+gsTy77eP8AaoJtisB7J3uOWXjnWYXvyNz/AHy8jTHDzEW9eI8te2gEL4crqCD4/GtLfH741bI5FbUXBt61DNsJG0O6ezTyoCsley9QSbOU6Cx7D8jlT3EbBkXMAN3fSgGiIOYI8xTmVnoE8my24Z+lDyQEag+NPd23/VZK3+/sVtj1rPaeKuisg07fAqeFj2fdqHfZZ1Fj6Gtp1camylW7XrUS8LA23T5V5oGtmpA52rXcINu1m1SFK9u09Eh3azapQtZ3aWgHKdlbbtSEdorG73U9A3KZdtrEHtPgFF/K2ptWzAEtyOttQATcnn/fhpSzZXSCOcA33WNvW1rdxIAFqa7trgC2Yvbjwt288jxrzGzQ8chlw9CL/G41BrcnLO7DW/6gOZ593bwrDKMx+nzvfPdB1OY9NNK3OZB8D45+I0v253zpy2eYEcuGIuR7QHn4jhUH3rRQOp0YcTpe3PUc+efnsIgxsRutzHxbTI+HjXVh1/zJncfgIsOR8q2XFEdo7aklw+7mdOBGlQFTwzrpmskDoJlYDPPleplNjp3ffGlQQ+PZRcWKYa5jtOdTcPhCiOyoJVv+kUTE4bS3cdfjXmj7rd339is9GAlwoHEd3yqJotMvQUxDdh7Ta3rVdw3TNJkxjRRtIMMoItf+aGVnBQbtwpKkA53GdTZIYjE4RH17tPu9JsZ0Wud5b34EDdbzo3o1tl8U0gIhO4sb78MhdP5oJ6skgESLbMdvCoNqdKlgedBBLIcOFaUrugKrLvBwWa7dwF/ZNR40ZcHmiyYdaBx0fz0b0o3BbWjkO7fdb9rDdPj6Z9tBbZ6VSKMSY4I3jwvVM++zBnSZQwKAL7NrnM30yBzr2C2W808+HmEbNEI3VkBUESgnRmJBBBF71ncZfSpaex5Z69nPTyOo8qIQchf00N7/ABy76QnA4iDJCWX9r5i3Le1870VhtvoLCRTE3bbdJ530N8wai42KllPUaxBzGhHjc27bj1oyM37eRH3yvlzoGIi2V7cM+42vfPiPAUXER3Z/C2ZHO9SY2JdNM+XbmPL5UfFc8L93jw4HWl8eQuRbLPgMu21sj5Z1HP0jwsR/mYmCP+qVBxzy3s9BQFghP3qOfhRK/fpVHn/FXZkY9rFoexFd+VrFU+dBj8bcGxtBDi8Q3Dqob382B9KA6Wr1Hi4N4e6p/q+8q4z0m/F7aCTwHD4GaFJN5RFiISTK1x/hhQHBAIGROoyrrPRvG4iXDq+KgGGlOsYk6yw5k2Fj/lztzoBXjMA6m/Vgf03I+JtQgzq6UNiNno+qi/MZHzoCqFf71q0gDAEgE6AkXPcONU/p7gZIMczJIZjuxtFAwxaPdcimHaAdVIzHM7wyvY2AoXpF0YnL4vrMFJJPOyNhsQN0iGwWymXeBh6tgdB7VAXHE7WhjV3eVFWMgSG49ktawa1yCbjI86DxHTDDo8qEyfyAxmIjYqm6u9Znta7D3QL3tSDa/RnFN+diREdMYkR6xpAoSSJQrXWxYliARbTjTeDoqScaJiDHjFjDBbgqyxdW5DEWNzmPWgB9odKUSCSaXCTRFdzdEm4gfrTZf5gZlW2rBs1HOvdH8cMV1oG6GiYAlX62NgwuGjlCrvaEEWyIqePocXRkxWIkxCmNY1AAiChCGD2Um8twvtnlpY012XskQ7562aZ3ILPK+8x3RYWAAVQByAvxvV49TLH1S1Aj4JhqviNKj6u1Pr+FaSQg+8K3x/yPsTcPhFuk93dWRF92pq2y/wBt/EX9RUR2RJwRj3XrbHqY5fqbLHAdk9IHiIzuBXSujnTtWADm4FznrfI3PMZaVyGO1xfS+ddN6JdIIFAURRrpoi35Xva/E68bXFee1WDbXTaONQsTb5E0Mch3HKhXb2gZANzrN0ggE5WOVMB0pBeZI4ZpGgLB2AVQGXMKt2uWOt8rDW1I8X0UlmTERxSxJh8TJ14LK5kVyUbdGYUoWVTvdhHaHU3RxX/Oh5CUxm7vKo3SrBAhYG53gSL5jLkaASzdMxJe6FDBPhwwixAdCkrFTd0ADqDkY9L2zyrbafSXFR/mJA0QjwmLETIEJZkZkAcuWunssLEDUHQZUy/8HQm/WyTTF0jjfeKoLRMHTcWNVC7th33Ot6azbLhYy3iVhMwaUN7QcrYAsD7N7AaAZ0AwB3TYZjMHkc+PPPQZ6cb1FPAp0y7Bf4DP461kSaWtllz+71HLigilmICqCxvoAAbnyFVjnlj6pWSt0wq8zbssSL6E814VFPhXXO915j58R41zWP8AFmSPEuJU34CfZAssiLawAOj9oPbYiui7F6RwYtesw8gYAgbujJe/vKbHzy7+OuPXynvym4RMrUTHi7e9mPXzrcxgnQLnYEDLxHDw8qqPTw49YwMFErbw9qQMC/dGhsL9tyewHOuqdTHKI42Vd4lDA28jnbvqvP0ckbF4tlO5FiMMkYkUgFZE30BCg39lWBv2Wqm9GMFtmXDJu4iPDoN5bSRsZcmIO/voc79ulqcJ0Mx0h/n7WxFuIhUR+ocfCo1b5ko9fpj0Z6HzQTLLL1KCPDjDgQBhvgMG62XeVfasNM8yc+Fb7TwGDWXFNNioo1xUCwurPGpG6GXfBLa2a1rcKFh/B7DSZzYjF4jmHm+W7f1plhfwo2ZHphVY/wCd5G9C9vSs/PrQ2rk209jRJIrYpX62KOGQXd99YV3VN41ya2pFqjT8R8AsheCOeWQqqFo4SSVXMLdmBtmeFX/CdE8LER1eEgTtESX8yL00/LECy2A5DL4C1Gr/AAbjmf8A42xEo/lbJxTjnJ/LHqh+NBT4Tak993AYeEH/APJKG8wrfKuotgTf+3321J1Hj9+f/dPX9LbkCdEtrRG4nhhXlGC6+AZbeVQjZOLLf+ax+KVecWQ8bNceK2rsvU8wCKHxexUfhY9g5VF6cVyrnmB/DHBTAO82IxIyvvTAjPjkBbuvT3Z/4a7NTTCK3G7mRvRmI5XFq3xvRBkJeMsja70eR/1cG8RWuE21iYTaZOtUfqRd1xx902v4HwrO9Oxcyiw7O6PYWL/Dw0CW5QRjTjcC+n3nT3DvwBGuQGXhbuzpFszbkU/uyLvaFT7LL3qc8jzpxE976HstxB+/s3rNQrqFZgxRd5L7rWBYBrb1ja4vYXzztRCtQ0b68OJJ4c/CpUNteP3a3zoCe9erWvFqA0aTy/6qCXEi1mGR7MtbAfOpJpR28OBNASvc3BJ7RlkMh/8A195GgIsdBEFZr7oAzP3rw0oGGJSobfAHDKlnSeW2GkIF/d9CDujiO/TLjak+AxH8sXJHZe487ZfGgLf1cQ1a/D+1RtiYBx8b1Wmbe/6Onab+OXKvAHXS3ZQFhba8IGQB9R5/etav0gUaKBSJWPZnqfsansrFrZZdwz8bCgG7dJGOi2Hheof45KdLnuz+HGl3Vm/LjkB551jeOgBy5EeZ7aA+fKa9FFDYzDo3utKgI5gm1vGlVMejTWxmGP8A60X/ADFAfQIP36175Vi1bUBnj9/fKsVi9ZFAZql/iJtvdUYdDm9mk/p4L4nPuA51a8djlhjaR8lUXP0HaTYeIrjePxrTStI/vOST2dg7ABbwoBDtL/EPcPhWmCx0kLiSJ2jddGU2P/XZpUm0h7fgKEoDqXRj8XQbR41QDoJkBt3yIM/FfKumYLGLIgkjYOjaFbMCMr5jJh3A+FfMNdd/BXpA0eHxERuVWRXXjbfBDf8AEHzoDpa4bf8A0kHxt4cqw0G7kciOf3nQr9JW1Hunjbt8bf3prh5+tjV2sTmL9xrr6XWy3qss8ZrYaNLEWJB7DRMUliN6x8BetGwwvkSPvnU/5UjU1vlcayHIQwyz+/SpOr4igoByzPrRkcrXzAtz+tcmU16VNNnhqP8AKcqIjlB7+VbgVnysXxANCQdL1m3ZamFq0ZQNTbvp8xwAGAHW3l8aw+ykce6O8VnG7ew0JAlniQnIBpFBPcL3PhSn/wCoez2JCYlZmAJ3IQ8rWGtlRSbUc6fEPtToSr+1qRoRkw7iMx4UuXEYvDGwYzKP0SZN3BwM/EeNSN+M2B61YkXESOzKqhYxYs9gq3ZwFJJAsbW42oban4ky9c2Hj2ZLPKouUWVGIXKzExh1ANxlvXHEDK75y/7QcbPR7s7pfC7BHvDIdEkyN/8AK2h7DTuNwc/G4zvz4ZVyHafS2TFCFMPFg3eewEJeSRkZiotKSqILbwBC3IPAi5EWO6e42FXhml/Lzxv1aCKFWgYKFDAzO7NkTYhASpGYOgiyfi5v9dqVvHPL/s/Gss3ffnXGYcTjt1WbFS49XSIFIZhhRHJiCBHH1iKTI2pKi26ACcmrmGP2nOJ99cRNdPaVmdgVsBc+8c79pvx41JvqyVxb5nLiNQbXtl6UHiJLkhRlvXJsMwoGX9yeHdS3ojt5sZg4Zm9mQruyZWAZDZ7aWFxe1+NuFqNaa547vKwzzBLGx93z0I5UAg6XSn8s1w4W6hbak3JY7tsxnYDszpVg0sgNtRobjxt9+VGdKZP5B4tdRfMH2t5s88tb5cSBwoTCJZQeJ5m5t2UBNmeFuwHT+3lWMtSDbsN/WvAG1+HkLDlbUffGsgnkOz7tQGG1ucz2G3nyNeVBbWw5i58jWSbcP++Y7e3srBGed/TztnbvoDFhoL+R9cxbOvHPUAW5/wDdZBvlYDtN+PMVscu3yFAfPVF7Ha2IhPKWP/mKvXSfoekwaWKySi5I/S9szfk3bx48659hHs6Hkyn1BqssbiUu30cdfvhWDXmOZ7/jXr1Js3r1Yv8AD78KFxe0kQ7m+vWsPYS43idR7OvjpQFK/ETbm8ww6nJbM/a3AeAPrVMrpOwvwzjnZ2xOIYuBvusdsrni7A3zvwFS7c/CWJY2eCWT2QLh91hnbioBAzHOlstuO7T9/wAB86Dph0hwzQztG6kMuR0IPEEHiCONLgb0zZroX4TH/wC4t/6ed7fvrntdB/CU+1ie6P8A9+fbQHQjIFN8gTmLZjtB43q1bOkXqFLGwN8yQOXH70qr3vkxIYaD3efPWl/SzDQSjCDGbxw5E0bFFG8ZLxvGpAUuAQr+7yFzarwuqnKbi64nbuEhIDzxKTkAXBJ7AoJJ8BQS/iPgC/VpiOskvYRxxyO5IvkFCXJyOXZXONk9Getjx64WVIcGhtvSxRs/sRkli3VkqRkbgg2KnNi158X1Uxwm5hjs5RKFlnBZLMPZKPJYLe/WWJZjvWBtdr6XK1nxi2438YcLGwAhxTHiBGgK2NvbVpA0Z/qA51pifxSlPViDBiRpl3oVOIjZ2y3rNHHvGMhQWu1hYZkHKlODMyPiMLs91njmBJlkZXctuRxsQ+8E3PaCqSHO8j5EClGBmwy4fCrhA0GN3m9qzEh2DKsCbxKsGLoN61txS2tqnyNQ6xn4pYtRMsqQYKaEBuqdJpmZSCfZZV3FvbJjcXI7bYxnSXa8PUS4mUDD4g3CYeOJsQEZd4Gzru3BZFJFwCeZF43efB4zEIYxi55Y/YcKWZXYMxDIVZnIURZ5AKsanduKVmPDwxRy4eYrMs5VMPJ7VkgO8sUyf4nWPJDGQgbJpFCi1TYqeEofEzjEGTaeKwssR3YsO7ETzF1DR70YkUEsxCDcUDiaHxWxhI+HfHQsmGfrEleOWTEPIYQR1h3mdlj31vvqoyIByIpltSZYp2XaMA62WKWWNVYfzGbcRUciT+WIxGoC7zAk72ZGQKbQMOCSZcUmIiBXDphnYdc8RkiEioBnFvMjDdKk9WVBzAqbFyoIujm/hsYME8a4cWkVGRHmDu7RRw9bul1kYoCACCnXKLtmaZSLAMTCojbZNj1BeNurD7rnr9+dbJJuskaqL6yXOlhrtHaGHGPkfH9Zs97CZDGrMze4sQT+WQgQxOxLKGJkOi3utg6RyNhoBP1coS8MkEQP5sJJIsjuUsQrt1YBckZOStjnSM1jgnhwvU9WmJwbN+ZZTlIyzyOmHWfXrN5xHIVRd42IPJsbL2ZG5MeBnbDyukeGeJsma0ZfETTI3txAW3PYK5x2vmCBdnpNLNM2FgxuFido3hhWEyjrIbFS/WMqR+2Cw3iykHgQLkt0Z2jiPyyzbPjRcOp92WMPIzlS7PKzuQxILElG3t9x+q4C21lxse6ZMZhigCfmleEFReSJYsNGXjJbDooR7BmFyqMQL2rC7IckRwumPiVjGYwV3mijEWJmdWyVUMp3LsSX3176an8O9pbjQpiIoMNJIr9UHaWQbgQKDO0G827uJbQAAAZAUa/4VM4F8V+XZU6thg4eoDqLW6wl2MumVzYZ2FVNwrY58oRpCcLI+FlZiyxkWTrGe0YG9kgEJDmQ6hshlavGPr5nEuF61cOFDthDvqI4Y5ENjvezvFUJuwO6psCNelp+F0Swfl5ZcRNhwQywiTdQNrmqgE3OeZOfKtML+HuAhzXDLIQD7EhkZSMzb2mYa56VpMOSeUiT8P8ACrHgI1hkWRDd95d4hTI2aKWALBTdQW1FydQKdPe9tAPesBc5cRbeyGlu+ls3QwG0mGBwrZEdX/h5cGiJ3SB4UG82KgXdni61dDNESbLoS6e+v+m/9WVRcLFTKVB0plUwHMn20sGNt42IAG9pe2lQ4UeyPZtplYgg6Z5WoXpBtuLEQr1RVl3wMjve1ne4vvBRppwOVFYdhug3AyvbOw58hrUKSEEZcPIf3vpWVGRzz+xa9jwqFsWi/qVfH+5ag5ukcANmkUnnf6fXPsoBiGtpkdCPlnn4ivbtjwB/2/HO3afpSwbeDe5HI/8ASjEeYH0rMOJxLf4eGYd5VP8Ak1wKqY2/hbhmSdLa6anyNjWHh7D5fTShBsvHtqI0Ha7G3gFt60dgujMlrzMzMf2DcUepJNXj0sqVzhGYzukcweXHuri5QqbEWKmxHIjI3rvCYQcT8qrnSvoMmJu0RVZra6Bux7f8te8aaZ4WzwjHLS9K3HnXr/f34VFhWuiXyO6Lg6g2Fx4HlU6xk6A+Rrm01VLpr0rMH8mI2lIBZv2A6Af5j6DtOSjoOpAlmuTITu7x15k3N8ySPKleL2Ji55Xk6pgXYn2iF10HtHgLDwqz9FNhywo6yqBdr7t73BFjodRarmFpWxYZ8Q8ibyBN4NGS26N5w7bojW19/wBsXve4uNLVb8PiUKkMSCQm8xvb2ueVs8u8NpYWqoQDdZCLsEfeA5tkoLHhuj4052fh9xy+9Z3tvg6EA2CgHKwHADM9tVlgjk5j+J2wylkKB445vZkXNo0kFhE9hcoSYSp4En91c5xuECMQt7AC9wRmb8Gz0FdS/ESOVZJGT2xiSiugjd94QlZApUX9kssYJ1AJGd6oHSfEq7J/5UYRgCCliGINiGtuKN2+8BqTnfQVlqz2uUkq/fhKt5MR/Sh1txfLvqg1evwoH82f+hef7jQbpCqNOXIG9uWfyofpWpjiwk7lZESUqYCQHk6xowoQEHeKsqEqBmL8LiinY5ggEajPszz499FydGoMVHE0ikFRKoANhZ9wMDzvurx4VWE3fCcrqKZjJonxkzY3rMDF1Uahd1hvZXuQYrqcms25nYgH2DQG0NuO2ESCR4RFHMAUa8eIkTeYLI0bFn3mVt/eCZMQ3Cuhw9BsEoI/KxuQAN5wJDlpnISbdnZTTA7NihsYUjS+Xsoq38hXT27+1lzjnEG3EkxG9go8VhImXq5iqPNJI2RQlFkL7qqWG8GvcgaDLXD4PaH5NsEMFZJCd7EOqLLYEFfZMuRAVFB/SLWHs59XYm5B8M6iXE6cCCcjb5Udoc3P8H0Q2gknX4TqsE5i3HDyrMxzvcBcPuAGy9vsjuoqD8M5XjdJ5oR1r9Y0oh6ybrCwdmWRtwIGbhuHLK9qv5fW63NqgaQgZ6X0vyz+VHahcqruy/wvEUhlGOxTSadZvhXK8U3yCSh1tzz1ovD/AIX7PV98xOWO9vM80xJLAhr+3ne5B53NWBZ1vfT7yqQ4kAZ5jTz5VHb/AIXKl8HQ3BRrZMJALaHqkZvEsCT401waRoAsQEY0sAFHkNKEaa5P6Ryv3edadaLC+Q8/E1XbHI0OnrcendW6X4G/D0z7qWR4i2h0t42rdcSxK3FrZNa9z8B61N6dVMoMbEAHO68R3nQCtutHeNMuzWhp0YrYkKt73Yi/ZehTio11njXKxCEt870uMUP6wNkptxA77j0FA4tjvH2fUd1DYjb+GUWLM/8ASlvU2vSuXpRDe6xSN/U4UeSg1phLL6TZtcdnA9Wt+341mfDgjLWqVJ0+ltZI41HC+83zFBT9MMU2kir/AEovzuantZ72q2a0ZdIeg8eIN3js9xaSNtx7g3BJHvW/zA0vj/DeFPfkkI/zSbo7fdCUoxe2Z296eQ/6iB5A2pewLZk73gSa27e/ek7+LPJ0c2dGczBz9o9Ye/MtnUibUwMWSAH/APXEV9SFqq9UToD8K1/Lns8/pVTAlpxHSWC3sROT2sq+eRNCr0sbRYY17SzOflSD8qeYqVTbVr1XGA0n6UTn9Sr/AEqPnc0FJtmbjLJ4Ej4UKzDh8Kj3uw+dPUB6JQNa2uTYra3bWClbKLVmS2bLwoWNcluRcm1r3zoiRH4ECocJiB1aA5eyvhlU4PKl5BDi9nNGxNxY6cu6/ZW+CgDG2RA+NN3IIs1iOINRHChPcBF9fT5VW/oB/wAJF/eI7Nak/hZyNz4dnnREc4y3W1PHPP5GjY8WC27qeXLO1zx8ajK6/ArW08LYAgEENa/PQ3vSLa+w4sUhSezDUNkGU81bh3aHiKtm2iE3rjUWXPiTe4HDKq9e5/t/anNWByDpV0HmwZLf4sPCReHZIv6D26Hnwpn+FZXrp94gfyxqCf1dnGunk+zunMWsRa9xpY8xSPA9AcP1rtF1ke9a6I1gM+GRIF+F6wy6P/LSZ/TUYtBf2iSP22HcQSfpTvZeNV4bq11Dm57bDh960m/8FYdbGQb3a8jG3gWtTITQRIqpIgUX9hSLDlYL41XT6Vxu6WWW5qGX5i5IUm1s/s51quJ9m2ueo4+lJ32vDxLk8wtvLSoTtlP0ox/qa3oL11aZm1xvezcA8b5VJFMQthmb6nX1qvS7bY6BV8z8xWBtaW3vgDsA+OtXYFmiuDcb57yfhXi5Hvbo43Jtaqo+Pc6ux/1GtEc99LQ0s8uMUnOReWRuPIUM+0o1NlZySL2CZZZXuRYa0hMv3ele3OlP5You6t3DEF36tPZtlvbre0b6etFsxm6ci6fxccVJ7zb4V47fbOyL8TXONsbTMgmVcuswLSqyyFgCjZqtju/6hrUWI2+6de8Sr1j4OGZWC5kj2CT+7dBuBUXPH4fF0U7alJyYDuA+laTY9zq7eZrnOM2kTGVhxU2IXeieXdIZljJs4V0AO8cjujMAHtqDEQNJDiFhWV8OJIHhVt+5II60R7/t7tj8bcaL1J+QcXQ1xCtowYaXBBz7xxoDFdJcPHJ1bygMCAcmIUt7odgN1CeG8RSzZOE6jE4kogSGQRMgFgoZQVayjTgdKX7Q2LM35iNHi6rEvvsW3t9SbBgoAs3ui1yLU7nlrxBqHs3SeITCCzmbfCbm7Y2ILdZmbGMAElh5Uth6RtuQoo62WSWaO8tkA6klmLbinhYAAVDi9gtJN1xlKOgVYSue6ovvBgTZ9+5vpUo6NoysB1hJmaZWQkMjPruFdB331qbcj8E+E21IkaxZ9a2JniZrGYqE9uyi4Lk3AF7ZA1YNi4syRhpVs4LKbHL2Ta9gTu3yupNwb16HoaNxk6ksrNvneJvv2tv3Y33stRnrzpngOjrIgVAiINADlz4DWpxy43zRbGjTDgK0bEHlamI2JzfyH96mTYUd7HePjb4Ci9XGESGeoetJ4jwvVrTZUS/oHjn8b0TEqjIC3dYVF64VFMHI2iMe4GspsOUmxW39RHyNXA0PKbEMdOy/wqe9aCOPou/F1XuBP0raTowB+pm7lH96eriwb9nK/wA63U3F+dT3Mh6JcZOo93MfWoBOwt7OXfWr7fiH7j3D6ml022hc7qkDtrpsC/7PkvEhK/pFFK3dXP4ul0oQKoUboyJBPzqN+lGJbWWw/wAqqPW16nQdDLdlDYiZV94hR2kD4nSuczbTlf3pnP8AqPwvQoQcSTVaDoku3MOgb+bGTbTNs9b+zfMcK0PTrCILnfd7G+6mRub/AKrVQQ3eO2tSt+NTxPR9tfpcJn3gjW4AkDT79aXHb0nBVHeb0D+VHOtliAGtPRDxtZm459lqyMc54t/uIpcOwZ9tS9d96VXoCWfsz7c63D0Gs+X/AHXhNRsDt+s9bQBxF+NYLdop7Gh5lHZWgxZ5A+P9qHjic+6rHuUn5URFsqY6ofEgfOlyge67vue3KtxiT2etExdHJWF95FHaT8hatl2AR7zm/YPqaXOfQCM33ag8bAZbfzXjtf3CLG+XtKwKnsNsqtR2HEqg+0dOP0tUabOjvkijt1+NT3JYFUwuxo0CKq33EaMZkndkN2vzJOfjlR+C2Ru7pSIjdQRqd03CDPduc7X7atazEWAAUffK1FNGDmR9/Osr1deoNq1htgyW9lFQd4HjYUSNhvf2mHkT8bXp6H7KXYPbkMqSSb24kcjxsXIQBozum5JsBe1qXdyJHHsJP1Mx7gB/eiU2TEP0X7yfrWmP2vh44llkkUIxARgS28ToE3LlzkdL8aRJ01VsUkUW9LG8TOJAtxdWtY5LYAXub5EgECo55X9OSrIuzYx+lfAD46ipEIUboBt4VW4um/WQxyR4eQ9e6xwhmVBITvbxvc9Wq7puSDfK19ahm6WyZRLEseJ/Mx4Yq7b8amRS6yby2LqVGQyN6XLfsaq1dYBe/D78azh8QHUkcMjfUfYrnjbUmw6YmI26xtoKpdBvbgxCB7oJGAzK2Ac2BOuQNWXodLIySGYgukjR5GO5UWYdYsbMqSC5BF/jS3DuKwMw4/AVlE7b1H1VuPy9a23r6afSlCYeYXtr3W+lRQTXJ8x98edYnw+rDLnyPp8Kg/PxRi7Sxr3sAe62tPR/hhYmo5472t40pxPTbCrpJvn/ACqxHna1Kn/EKNfdjd+8qo9L1UxpSU8e+9Y5Z/GmcaWFvjXP8T+IEjH2Yo15E3Y/ED0oB+meLOkgXsCL8wau42q42p90V4msnAS/tPmv1rQbNk/bfxH1rblBpsrjnWnWmtjgJP2eq/WvDZ8v7PUfWjkNNTLlWvW91H4To5iZBcRi3PeX/wCV6YQdC5T7xRfHepdyT9GiFcRetzIedWXCdCgSd52uNQAo8szTGPohEuqs3e30tUd2Eo7PbjWYnubDM8rX9Kv42NGo9iFAebAH5k1CkEgcA3yOgIA5aDI0dzc8HpUk2bK2kb+VvU0XH0bmOu4ve1/+N6ugwp5fConwT3yA8/7Vn3aSuxdFDq0q/wClSfjb4USOikfFnbxC/AfOnP5RhqPUVIkDEaeo+tK9TL6CmLYmGTVBf/MxPxNMYMKgHsqg7gPiK1k2dIWJAuOdxyuONbQwOlha4HEEeo++6lbfpaTHPL61o6LyHlb4VKkTHh6isdUSSLWt28/Gp2WqFWSzW8OfdpWzQBjfMH78uVFfljy+FeEBtp8KJdH5V3afSIxyPFFAZ2hh617uqAKb7qjevvsd05C2Q4nKlO2emciwxyRJFZsOMRuN1jucrlQsY9hAL/zHsL1P0o2NK04lihlbejMcvV4hIt5b3CuGU3XM+0pDC5HKpdmdBFEMKzgtJHCIX3JGVXW5bccAjfUEnXX0pbu16hBLtbERyY+ZH3v/AC0M8UZW9g4yIuT7g3iQBZjnlTTYe2sS3WrGVxdkjdEeeLfG9cEs8SdWFORCn2hn31ZcN0YhUxsIV3406tG1ZUAsFDE3tYkeJo3B7NEQIjjVATc7qqLnmRaxPfRfZW/xzfa/5n8zJ1m/HMWhaAxrNLYWXeSLdZYSobeD9Za4N6LxmwZz1pRDuptA4gL7Htq8YBMYlujMjXIDZa1Z9obaRW4lrAEAcr9w40vm6SECy4d27S6L8CSKcxtV5AYHo3MqQyRruSxYiWZYppFsyyruMCYk3YmPvBVDAEnPOmK7AxDSwYiSSESxtJvoEJTqpCv8sG6ksoX3iMy2mWa+XpLij7sKDvIb/wBwF/CgMRtXHPqxA5LuL8M6qdO/S1T6LorGuEjwxdz1Ll45V9h0beZgV1GQYjO9xwrZ9kYJInjmkDmRxJI8ko6wuuStvLYqVAsN0C3nVPmw2If3t9u9wfi1Q/wqT9nqv1q+3Po0tv53ZsSOiqriS3WDdeTf3b2Ll8mOZzJveooemsEKBIMOQg0Ubsa59i3qr/wqX9nqv1r38Ll/Z6r9arhifE9xP4gTNkscajtu3zA9KWSdK8URbrSoPBQB8r+tC/wqX9nqv1r38Kl/Z6r9aqTGHqIp8dI/vyO39TE/E0Pu0b/Cpf2eq/WvfwqX9nqv1p+ACtXrUb/Cpf2eq/WsfwqX9nqv1o3ACtWbUZ/Cpf2eq/WvfwqX9nqv1o8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hQSERUUExQWFBQWGBoYGBcYGBsYGxwcFxwcFx0YGBkcGyYeFxojHR0YHy8gJCcpLCwsFx4xNTAqNSYrLCkBCQoKDgwOGg8PGikkHxwpLCksLCwpLCksLCwsLCwsLCksKSksKSwpLCwpLCwpLCwsKSwsLCw1KSksKSwsLCwpLP/AABEIAJ8BPQMBIgACEQEDEQH/xAAcAAACAgMBAQAAAAAAAAAAAAAEBQMGAQIHAAj/xABEEAACAQIDBAcGBAQGAAUFAAABAgMAEQQhMQUSQVEGE2FxgZGhIjKxwdHwBxRCUhUjcuEzYoKSsvEWJGPC0hc0U3Oi/8QAGQEAAwEBAQAAAAAAAAAAAAAAAAECAwQF/8QAIhEBAQACAQUBAQADAAAAAAAAAAECERIDEyExUUFhBDJS/9oADAMBAAIRAxEAPwA14G4M3+4/WoQW5t5kU3EdRmAHUV33p/GRaXb97eZrLKx/U3+4/WjXwltPLOvflx9is7joF4icfqY/6jUcsRa9y3mfrTbqDy8sq2OGvwFTxG1Yk2VIDvRyODwsxv452PjWIdqzxG0m8w5qbN4gmxqzPgz4evlUf5UHUX+/P7NTcdnKBwO0xJ7rk8xcg88wdP70akzW95tM8245fM+lAYroyrZrkeHxyOVqDDTwH2h1i5e9qB2Nb4+dZ3CqmR8J2GrHzPHx+/GvGZrj2m4DU56Uswm2Y2IU+wxy3WuOzLgeWVHW08PXT77qhSTrm5nzP15Vjr2/c3mfOoy97c8vn9Pu1e3ss/D0HDvHn2UBIJmFjvNbLifrrn6VNDtF1tZm05m33p5UIT8dfK/32Vsnpbx50A3i2xve9fzPl4CiUIb3XPiT98vOkN+PZfh95VKpI4kfet+4UA3aNhxJ46m1tK0BPM+ZqLC41hkPXs08LZ0XHiY2HtLY3+PM8tKAgLE6k+Z+tQS4S+jMP9R+F6a/kL5qR9933p22gfDlciCPvhTls9AnkwUg0Yn/AFG9DsXGpYeJp4U0uNfD7FeZQdcx51rOtf1OiEyNzPma1LtzbzP1pvJs5T2d30qCTZrDTP75VtOphS1QQZv3N5n614O37m8SaneIjUEelagVp4JD1jfuPma91p/cfM1IawRT0NtQ7fuPmazvtzbzNZ3ayKWhtoXb9zeZr3WNzbzNbbt61K/f2aNBgTN+4+Z+teaVv3N5n614R1jd76NQPGRv3HzNamVv3N/uNZ6s/YrO5RobaCVv3N5msNiG5n/ca2KisW7KegfGEMfZyNh2g/8Ax8csqiMNjn8vOikzLcez59+VuPKvQk2ta98wD93GfGubDr2eMjuPwKEzr27RTQA+737vHw5/etQ7o5eddWOWOU8IvhGMP2+Hw762KWy1+H3pXur+/sVIMudqVw+E8FPh4fWvPADrrUi27e6pEXt+9KiwBDg+X0qMw5Zjw+xlTG3O+v3pWSgapsPat43o+jj3beGXeRSaXZU0PuMSv7Tdhb4jwNXWTBAZr9mhpVsbEZ+H2ai47OVVotsgf4qlP81rrrfUcjzAphG+8BYgjPMW5agj70oybZauM1sfvspHP0daM70TFe61vFdKzvT+KmX0yB+f/XxrIIGuVr/W3r6UpTaciZSpdR+pOzju/S9MMLikkHsMGHCxHDgRra3DvrOyxexNiPXlxGvj9anGf399tQKfvyFqkQePPwBHgb240gnjPrwz5cO3XTlREZ4fdhb4Gw8CaGUju0+WfhceRomPM/f2P7UAVAxGn3x+foKZ4bGnQ2P3/b0pTAb8cx9f+qMjNtcgePLT+/lQDH8pG+gsTy77eP8AaoJtisB7J3uOWXjnWYXvyNz/AHy8jTHDzEW9eI8te2gEL4crqCD4/GtLfH741bI5FbUXBt61DNsJG0O6ezTyoCsley9QSbOU6Cx7D8jlT3EbBkXMAN3fSgGiIOYI8xTmVnoE8my24Z+lDyQEag+NPd23/VZK3+/sVtj1rPaeKuisg07fAqeFj2fdqHfZZ1Fj6Gtp1camylW7XrUS8LA23T5V5oGtmpA52rXcINu1m1SFK9u09Eh3azapQtZ3aWgHKdlbbtSEdorG73U9A3KZdtrEHtPgFF/K2ptWzAEtyOttQATcnn/fhpSzZXSCOcA33WNvW1rdxIAFqa7trgC2Yvbjwt288jxrzGzQ8chlw9CL/G41BrcnLO7DW/6gOZ593bwrDKMx+nzvfPdB1OY9NNK3OZB8D45+I0v253zpy2eYEcuGIuR7QHn4jhUH3rRQOp0YcTpe3PUc+efnsIgxsRutzHxbTI+HjXVh1/zJncfgIsOR8q2XFEdo7aklw+7mdOBGlQFTwzrpmskDoJlYDPPleplNjp3ffGlQQ+PZRcWKYa5jtOdTcPhCiOyoJVv+kUTE4bS3cdfjXmj7rd339is9GAlwoHEd3yqJotMvQUxDdh7Ta3rVdw3TNJkxjRRtIMMoItf+aGVnBQbtwpKkA53GdTZIYjE4RH17tPu9JsZ0Wud5b34EDdbzo3o1tl8U0gIhO4sb78MhdP5oJ6skgESLbMdvCoNqdKlgedBBLIcOFaUrugKrLvBwWa7dwF/ZNR40ZcHmiyYdaBx0fz0b0o3BbWjkO7fdb9rDdPj6Z9tBbZ6VSKMSY4I3jwvVM++zBnSZQwKAL7NrnM30yBzr2C2W808+HmEbNEI3VkBUESgnRmJBBBF71ncZfSpaex5Z69nPTyOo8qIQchf00N7/ABy76QnA4iDJCWX9r5i3Le1870VhtvoLCRTE3bbdJ530N8wai42KllPUaxBzGhHjc27bj1oyM37eRH3yvlzoGIi2V7cM+42vfPiPAUXER3Z/C2ZHO9SY2JdNM+XbmPL5UfFc8L93jw4HWl8eQuRbLPgMu21sj5Z1HP0jwsR/mYmCP+qVBxzy3s9BQFghP3qOfhRK/fpVHn/FXZkY9rFoexFd+VrFU+dBj8bcGxtBDi8Q3Dqob382B9KA6Wr1Hi4N4e6p/q+8q4z0m/F7aCTwHD4GaFJN5RFiISTK1x/hhQHBAIGROoyrrPRvG4iXDq+KgGGlOsYk6yw5k2Fj/lztzoBXjMA6m/Vgf03I+JtQgzq6UNiNno+qi/MZHzoCqFf71q0gDAEgE6AkXPcONU/p7gZIMczJIZjuxtFAwxaPdcimHaAdVIzHM7wyvY2AoXpF0YnL4vrMFJJPOyNhsQN0iGwWymXeBh6tgdB7VAXHE7WhjV3eVFWMgSG49ktawa1yCbjI86DxHTDDo8qEyfyAxmIjYqm6u9Znta7D3QL3tSDa/RnFN+diREdMYkR6xpAoSSJQrXWxYliARbTjTeDoqScaJiDHjFjDBbgqyxdW5DEWNzmPWgB9odKUSCSaXCTRFdzdEm4gfrTZf5gZlW2rBs1HOvdH8cMV1oG6GiYAlX62NgwuGjlCrvaEEWyIqePocXRkxWIkxCmNY1AAiChCGD2Um8twvtnlpY012XskQ7562aZ3ILPK+8x3RYWAAVQByAvxvV49TLH1S1Aj4JhqviNKj6u1Pr+FaSQg+8K3x/yPsTcPhFuk93dWRF92pq2y/wBt/EX9RUR2RJwRj3XrbHqY5fqbLHAdk9IHiIzuBXSujnTtWADm4FznrfI3PMZaVyGO1xfS+ddN6JdIIFAURRrpoi35Xva/E68bXFee1WDbXTaONQsTb5E0Mch3HKhXb2gZANzrN0ggE5WOVMB0pBeZI4ZpGgLB2AVQGXMKt2uWOt8rDW1I8X0UlmTERxSxJh8TJ14LK5kVyUbdGYUoWVTvdhHaHU3RxX/Oh5CUxm7vKo3SrBAhYG53gSL5jLkaASzdMxJe6FDBPhwwixAdCkrFTd0ADqDkY9L2zyrbafSXFR/mJA0QjwmLETIEJZkZkAcuWunssLEDUHQZUy/8HQm/WyTTF0jjfeKoLRMHTcWNVC7th33Ot6azbLhYy3iVhMwaUN7QcrYAsD7N7AaAZ0AwB3TYZjMHkc+PPPQZ6cb1FPAp0y7Bf4DP461kSaWtllz+71HLigilmICqCxvoAAbnyFVjnlj6pWSt0wq8zbssSL6E814VFPhXXO915j58R41zWP8AFmSPEuJU34CfZAssiLawAOj9oPbYiui7F6RwYtesw8gYAgbujJe/vKbHzy7+OuPXynvym4RMrUTHi7e9mPXzrcxgnQLnYEDLxHDw8qqPTw49YwMFErbw9qQMC/dGhsL9tyewHOuqdTHKI42Vd4lDA28jnbvqvP0ckbF4tlO5FiMMkYkUgFZE30BCg39lWBv2Wqm9GMFtmXDJu4iPDoN5bSRsZcmIO/voc79ulqcJ0Mx0h/n7WxFuIhUR+ocfCo1b5ko9fpj0Z6HzQTLLL1KCPDjDgQBhvgMG62XeVfasNM8yc+Fb7TwGDWXFNNioo1xUCwurPGpG6GXfBLa2a1rcKFh/B7DSZzYjF4jmHm+W7f1plhfwo2ZHphVY/wCd5G9C9vSs/PrQ2rk209jRJIrYpX62KOGQXd99YV3VN41ya2pFqjT8R8AsheCOeWQqqFo4SSVXMLdmBtmeFX/CdE8LER1eEgTtESX8yL00/LECy2A5DL4C1Gr/AAbjmf8A42xEo/lbJxTjnJ/LHqh+NBT4Tak993AYeEH/APJKG8wrfKuotgTf+3321J1Hj9+f/dPX9LbkCdEtrRG4nhhXlGC6+AZbeVQjZOLLf+ax+KVecWQ8bNceK2rsvU8wCKHxexUfhY9g5VF6cVyrnmB/DHBTAO82IxIyvvTAjPjkBbuvT3Z/4a7NTTCK3G7mRvRmI5XFq3xvRBkJeMsja70eR/1cG8RWuE21iYTaZOtUfqRd1xx902v4HwrO9Oxcyiw7O6PYWL/Dw0CW5QRjTjcC+n3nT3DvwBGuQGXhbuzpFszbkU/uyLvaFT7LL3qc8jzpxE976HstxB+/s3rNQrqFZgxRd5L7rWBYBrb1ja4vYXzztRCtQ0b68OJJ4c/CpUNteP3a3zoCe9erWvFqA0aTy/6qCXEi1mGR7MtbAfOpJpR28OBNASvc3BJ7RlkMh/8A195GgIsdBEFZr7oAzP3rw0oGGJSobfAHDKlnSeW2GkIF/d9CDujiO/TLjak+AxH8sXJHZe487ZfGgLf1cQ1a/D+1RtiYBx8b1Wmbe/6Onab+OXKvAHXS3ZQFhba8IGQB9R5/etav0gUaKBSJWPZnqfsansrFrZZdwz8bCgG7dJGOi2Hheof45KdLnuz+HGl3Vm/LjkB551jeOgBy5EeZ7aA+fKa9FFDYzDo3utKgI5gm1vGlVMejTWxmGP8A60X/ADFAfQIP36175Vi1bUBnj9/fKsVi9ZFAZql/iJtvdUYdDm9mk/p4L4nPuA51a8djlhjaR8lUXP0HaTYeIrjePxrTStI/vOST2dg7ABbwoBDtL/EPcPhWmCx0kLiSJ2jddGU2P/XZpUm0h7fgKEoDqXRj8XQbR41QDoJkBt3yIM/FfKumYLGLIgkjYOjaFbMCMr5jJh3A+FfMNdd/BXpA0eHxERuVWRXXjbfBDf8AEHzoDpa4bf8A0kHxt4cqw0G7kciOf3nQr9JW1Hunjbt8bf3prh5+tjV2sTmL9xrr6XWy3qss8ZrYaNLEWJB7DRMUliN6x8BetGwwvkSPvnU/5UjU1vlcayHIQwyz+/SpOr4igoByzPrRkcrXzAtz+tcmU16VNNnhqP8AKcqIjlB7+VbgVnysXxANCQdL1m3ZamFq0ZQNTbvp8xwAGAHW3l8aw+ykce6O8VnG7ew0JAlniQnIBpFBPcL3PhSn/wCoez2JCYlZmAJ3IQ8rWGtlRSbUc6fEPtToSr+1qRoRkw7iMx4UuXEYvDGwYzKP0SZN3BwM/EeNSN+M2B61YkXESOzKqhYxYs9gq3ZwFJJAsbW42oban4ky9c2Hj2ZLPKouUWVGIXKzExh1ANxlvXHEDK75y/7QcbPR7s7pfC7BHvDIdEkyN/8AK2h7DTuNwc/G4zvz4ZVyHafS2TFCFMPFg3eewEJeSRkZiotKSqILbwBC3IPAi5EWO6e42FXhml/Lzxv1aCKFWgYKFDAzO7NkTYhASpGYOgiyfi5v9dqVvHPL/s/Gss3ffnXGYcTjt1WbFS49XSIFIZhhRHJiCBHH1iKTI2pKi26ACcmrmGP2nOJ99cRNdPaVmdgVsBc+8c79pvx41JvqyVxb5nLiNQbXtl6UHiJLkhRlvXJsMwoGX9yeHdS3ojt5sZg4Zm9mQruyZWAZDZ7aWFxe1+NuFqNaa547vKwzzBLGx93z0I5UAg6XSn8s1w4W6hbak3JY7tsxnYDszpVg0sgNtRobjxt9+VGdKZP5B4tdRfMH2t5s88tb5cSBwoTCJZQeJ5m5t2UBNmeFuwHT+3lWMtSDbsN/WvAG1+HkLDlbUffGsgnkOz7tQGG1ucz2G3nyNeVBbWw5i58jWSbcP++Y7e3srBGed/TztnbvoDFhoL+R9cxbOvHPUAW5/wDdZBvlYDtN+PMVscu3yFAfPVF7Ha2IhPKWP/mKvXSfoekwaWKySi5I/S9szfk3bx48659hHs6Hkyn1BqssbiUu30cdfvhWDXmOZ7/jXr1Js3r1Yv8AD78KFxe0kQ7m+vWsPYS43idR7OvjpQFK/ETbm8ww6nJbM/a3AeAPrVMrpOwvwzjnZ2xOIYuBvusdsrni7A3zvwFS7c/CWJY2eCWT2QLh91hnbioBAzHOlstuO7T9/wAB86Dph0hwzQztG6kMuR0IPEEHiCONLgb0zZroX4TH/wC4t/6ed7fvrntdB/CU+1ie6P8A9+fbQHQjIFN8gTmLZjtB43q1bOkXqFLGwN8yQOXH70qr3vkxIYaD3efPWl/SzDQSjCDGbxw5E0bFFG8ZLxvGpAUuAQr+7yFzarwuqnKbi64nbuEhIDzxKTkAXBJ7AoJJ8BQS/iPgC/VpiOskvYRxxyO5IvkFCXJyOXZXONk9Getjx64WVIcGhtvSxRs/sRkli3VkqRkbgg2KnNi158X1Uxwm5hjs5RKFlnBZLMPZKPJYLe/WWJZjvWBtdr6XK1nxi2438YcLGwAhxTHiBGgK2NvbVpA0Z/qA51pifxSlPViDBiRpl3oVOIjZ2y3rNHHvGMhQWu1hYZkHKlODMyPiMLs91njmBJlkZXctuRxsQ+8E3PaCqSHO8j5EClGBmwy4fCrhA0GN3m9qzEh2DKsCbxKsGLoN61txS2tqnyNQ6xn4pYtRMsqQYKaEBuqdJpmZSCfZZV3FvbJjcXI7bYxnSXa8PUS4mUDD4g3CYeOJsQEZd4Gzru3BZFJFwCeZF43efB4zEIYxi55Y/YcKWZXYMxDIVZnIURZ5AKsanduKVmPDwxRy4eYrMs5VMPJ7VkgO8sUyf4nWPJDGQgbJpFCi1TYqeEofEzjEGTaeKwssR3YsO7ETzF1DR70YkUEsxCDcUDiaHxWxhI+HfHQsmGfrEleOWTEPIYQR1h3mdlj31vvqoyIByIpltSZYp2XaMA62WKWWNVYfzGbcRUciT+WIxGoC7zAk72ZGQKbQMOCSZcUmIiBXDphnYdc8RkiEioBnFvMjDdKk9WVBzAqbFyoIujm/hsYME8a4cWkVGRHmDu7RRw9bul1kYoCACCnXKLtmaZSLAMTCojbZNj1BeNurD7rnr9+dbJJuskaqL6yXOlhrtHaGHGPkfH9Zs97CZDGrMze4sQT+WQgQxOxLKGJkOi3utg6RyNhoBP1coS8MkEQP5sJJIsjuUsQrt1YBckZOStjnSM1jgnhwvU9WmJwbN+ZZTlIyzyOmHWfXrN5xHIVRd42IPJsbL2ZG5MeBnbDyukeGeJsma0ZfETTI3txAW3PYK5x2vmCBdnpNLNM2FgxuFido3hhWEyjrIbFS/WMqR+2Cw3iykHgQLkt0Z2jiPyyzbPjRcOp92WMPIzlS7PKzuQxILElG3t9x+q4C21lxse6ZMZhigCfmleEFReSJYsNGXjJbDooR7BmFyqMQL2rC7IckRwumPiVjGYwV3mijEWJmdWyVUMp3LsSX3176an8O9pbjQpiIoMNJIr9UHaWQbgQKDO0G827uJbQAAAZAUa/4VM4F8V+XZU6thg4eoDqLW6wl2MumVzYZ2FVNwrY58oRpCcLI+FlZiyxkWTrGe0YG9kgEJDmQ6hshlavGPr5nEuF61cOFDthDvqI4Y5ENjvezvFUJuwO6psCNelp+F0Swfl5ZcRNhwQywiTdQNrmqgE3OeZOfKtML+HuAhzXDLIQD7EhkZSMzb2mYa56VpMOSeUiT8P8ACrHgI1hkWRDd95d4hTI2aKWALBTdQW1FydQKdPe9tAPesBc5cRbeyGlu+ls3QwG0mGBwrZEdX/h5cGiJ3SB4UG82KgXdni61dDNESbLoS6e+v+m/9WVRcLFTKVB0plUwHMn20sGNt42IAG9pe2lQ4UeyPZtplYgg6Z5WoXpBtuLEQr1RVl3wMjve1ne4vvBRppwOVFYdhug3AyvbOw58hrUKSEEZcPIf3vpWVGRzz+xa9jwqFsWi/qVfH+5ag5ukcANmkUnnf6fXPsoBiGtpkdCPlnn4ivbtjwB/2/HO3afpSwbeDe5HI/8ASjEeYH0rMOJxLf4eGYd5VP8Ak1wKqY2/hbhmSdLa6anyNjWHh7D5fTShBsvHtqI0Ha7G3gFt60dgujMlrzMzMf2DcUepJNXj0sqVzhGYzukcweXHuri5QqbEWKmxHIjI3rvCYQcT8qrnSvoMmJu0RVZra6Bux7f8te8aaZ4WzwjHLS9K3HnXr/f34VFhWuiXyO6Lg6g2Fx4HlU6xk6A+Rrm01VLpr0rMH8mI2lIBZv2A6Af5j6DtOSjoOpAlmuTITu7x15k3N8ySPKleL2Ji55Xk6pgXYn2iF10HtHgLDwqz9FNhywo6yqBdr7t73BFjodRarmFpWxYZ8Q8ibyBN4NGS26N5w7bojW19/wBsXve4uNLVb8PiUKkMSCQm8xvb2ueVs8u8NpYWqoQDdZCLsEfeA5tkoLHhuj4052fh9xy+9Z3tvg6EA2CgHKwHADM9tVlgjk5j+J2wylkKB445vZkXNo0kFhE9hcoSYSp4En91c5xuECMQt7AC9wRmb8Gz0FdS/ESOVZJGT2xiSiugjd94QlZApUX9kssYJ1AJGd6oHSfEq7J/5UYRgCCliGINiGtuKN2+8BqTnfQVlqz2uUkq/fhKt5MR/Sh1txfLvqg1evwoH82f+hef7jQbpCqNOXIG9uWfyofpWpjiwk7lZESUqYCQHk6xowoQEHeKsqEqBmL8LiinY5ggEajPszz499FydGoMVHE0ikFRKoANhZ9wMDzvurx4VWE3fCcrqKZjJonxkzY3rMDF1Uahd1hvZXuQYrqcms25nYgH2DQG0NuO2ESCR4RFHMAUa8eIkTeYLI0bFn3mVt/eCZMQ3Cuhw9BsEoI/KxuQAN5wJDlpnISbdnZTTA7NihsYUjS+Xsoq38hXT27+1lzjnEG3EkxG9go8VhImXq5iqPNJI2RQlFkL7qqWG8GvcgaDLXD4PaH5NsEMFZJCd7EOqLLYEFfZMuRAVFB/SLWHs59XYm5B8M6iXE6cCCcjb5Udoc3P8H0Q2gknX4TqsE5i3HDyrMxzvcBcPuAGy9vsjuoqD8M5XjdJ5oR1r9Y0oh6ybrCwdmWRtwIGbhuHLK9qv5fW63NqgaQgZ6X0vyz+VHahcqruy/wvEUhlGOxTSadZvhXK8U3yCSh1tzz1ovD/AIX7PV98xOWO9vM80xJLAhr+3ne5B53NWBZ1vfT7yqQ4kAZ5jTz5VHb/AIXKl8HQ3BRrZMJALaHqkZvEsCT401waRoAsQEY0sAFHkNKEaa5P6Ryv3edadaLC+Q8/E1XbHI0OnrcendW6X4G/D0z7qWR4i2h0t42rdcSxK3FrZNa9z8B61N6dVMoMbEAHO68R3nQCtutHeNMuzWhp0YrYkKt73Yi/ZehTio11njXKxCEt870uMUP6wNkptxA77j0FA4tjvH2fUd1DYjb+GUWLM/8ASlvU2vSuXpRDe6xSN/U4UeSg1phLL6TZtcdnA9Wt+341mfDgjLWqVJ0+ltZI41HC+83zFBT9MMU2kir/AEovzuantZ72q2a0ZdIeg8eIN3js9xaSNtx7g3BJHvW/zA0vj/DeFPfkkI/zSbo7fdCUoxe2Z296eQ/6iB5A2pewLZk73gSa27e/ek7+LPJ0c2dGczBz9o9Ye/MtnUibUwMWSAH/APXEV9SFqq9UToD8K1/Lns8/pVTAlpxHSWC3sROT2sq+eRNCr0sbRYY17SzOflSD8qeYqVTbVr1XGA0n6UTn9Sr/AEqPnc0FJtmbjLJ4Ej4UKzDh8Kj3uw+dPUB6JQNa2uTYra3bWClbKLVmS2bLwoWNcluRcm1r3zoiRH4ECocJiB1aA5eyvhlU4PKl5BDi9nNGxNxY6cu6/ZW+CgDG2RA+NN3IIs1iOINRHChPcBF9fT5VW/oB/wAJF/eI7Nak/hZyNz4dnnREc4y3W1PHPP5GjY8WC27qeXLO1zx8ajK6/ArW08LYAgEENa/PQ3vSLa+w4sUhSezDUNkGU81bh3aHiKtm2iE3rjUWXPiTe4HDKq9e5/t/anNWByDpV0HmwZLf4sPCReHZIv6D26Hnwpn+FZXrp94gfyxqCf1dnGunk+zunMWsRa9xpY8xSPA9AcP1rtF1ke9a6I1gM+GRIF+F6wy6P/LSZ/TUYtBf2iSP22HcQSfpTvZeNV4bq11Dm57bDh960m/8FYdbGQb3a8jG3gWtTITQRIqpIgUX9hSLDlYL41XT6Vxu6WWW5qGX5i5IUm1s/s51quJ9m2ueo4+lJ32vDxLk8wtvLSoTtlP0ox/qa3oL11aZm1xvezcA8b5VJFMQthmb6nX1qvS7bY6BV8z8xWBtaW3vgDsA+OtXYFmiuDcb57yfhXi5Hvbo43Jtaqo+Pc6ux/1GtEc99LQ0s8uMUnOReWRuPIUM+0o1NlZySL2CZZZXuRYa0hMv3ele3OlP5You6t3DEF36tPZtlvbre0b6etFsxm6ci6fxccVJ7zb4V47fbOyL8TXONsbTMgmVcuswLSqyyFgCjZqtju/6hrUWI2+6de8Sr1j4OGZWC5kj2CT+7dBuBUXPH4fF0U7alJyYDuA+laTY9zq7eZrnOM2kTGVhxU2IXeieXdIZljJs4V0AO8cjujMAHtqDEQNJDiFhWV8OJIHhVt+5II60R7/t7tj8bcaL1J+QcXQ1xCtowYaXBBz7xxoDFdJcPHJ1bygMCAcmIUt7odgN1CeG8RSzZOE6jE4kogSGQRMgFgoZQVayjTgdKX7Q2LM35iNHi6rEvvsW3t9SbBgoAs3ui1yLU7nlrxBqHs3SeITCCzmbfCbm7Y2ILdZmbGMAElh5Uth6RtuQoo62WSWaO8tkA6klmLbinhYAAVDi9gtJN1xlKOgVYSue6ovvBgTZ9+5vpUo6NoysB1hJmaZWQkMjPruFdB331qbcj8E+E21IkaxZ9a2JniZrGYqE9uyi4Lk3AF7ZA1YNi4syRhpVs4LKbHL2Ta9gTu3yupNwb16HoaNxk6ksrNvneJvv2tv3Y33stRnrzpngOjrIgVAiINADlz4DWpxy43zRbGjTDgK0bEHlamI2JzfyH96mTYUd7HePjb4Ci9XGESGeoetJ4jwvVrTZUS/oHjn8b0TEqjIC3dYVF64VFMHI2iMe4GspsOUmxW39RHyNXA0PKbEMdOy/wqe9aCOPou/F1XuBP0raTowB+pm7lH96eriwb9nK/wA63U3F+dT3Mh6JcZOo93MfWoBOwt7OXfWr7fiH7j3D6ml022hc7qkDtrpsC/7PkvEhK/pFFK3dXP4ul0oQKoUboyJBPzqN+lGJbWWw/wAqqPW16nQdDLdlDYiZV94hR2kD4nSuczbTlf3pnP8AqPwvQoQcSTVaDoku3MOgb+bGTbTNs9b+zfMcK0PTrCILnfd7G+6mRub/AKrVQQ3eO2tSt+NTxPR9tfpcJn3gjW4AkDT79aXHb0nBVHeb0D+VHOtliAGtPRDxtZm459lqyMc54t/uIpcOwZ9tS9d96VXoCWfsz7c63D0Gs+X/AHXhNRsDt+s9bQBxF+NYLdop7Gh5lHZWgxZ5A+P9qHjic+6rHuUn5URFsqY6ofEgfOlyge67vue3KtxiT2etExdHJWF95FHaT8hatl2AR7zm/YPqaXOfQCM33ag8bAZbfzXjtf3CLG+XtKwKnsNsqtR2HEqg+0dOP0tUabOjvkijt1+NT3JYFUwuxo0CKq33EaMZkndkN2vzJOfjlR+C2Ru7pSIjdQRqd03CDPduc7X7atazEWAAUffK1FNGDmR9/Osr1deoNq1htgyW9lFQd4HjYUSNhvf2mHkT8bXp6H7KXYPbkMqSSb24kcjxsXIQBozum5JsBe1qXdyJHHsJP1Mx7gB/eiU2TEP0X7yfrWmP2vh44llkkUIxARgS28ToE3LlzkdL8aRJ01VsUkUW9LG8TOJAtxdWtY5LYAXub5EgECo55X9OSrIuzYx+lfAD46ipEIUboBt4VW4um/WQxyR4eQ9e6xwhmVBITvbxvc9Wq7puSDfK19ahm6WyZRLEseJ/Mx4Yq7b8amRS6yby2LqVGQyN6XLfsaq1dYBe/D78azh8QHUkcMjfUfYrnjbUmw6YmI26xtoKpdBvbgxCB7oJGAzK2Ac2BOuQNWXodLIySGYgukjR5GO5UWYdYsbMqSC5BF/jS3DuKwMw4/AVlE7b1H1VuPy9a23r6afSlCYeYXtr3W+lRQTXJ8x98edYnw+rDLnyPp8Kg/PxRi7Sxr3sAe62tPR/hhYmo5472t40pxPTbCrpJvn/ACqxHna1Kn/EKNfdjd+8qo9L1UxpSU8e+9Y5Z/GmcaWFvjXP8T+IEjH2Yo15E3Y/ED0oB+meLOkgXsCL8wau42q42p90V4msnAS/tPmv1rQbNk/bfxH1rblBpsrjnWnWmtjgJP2eq/WvDZ8v7PUfWjkNNTLlWvW91H4To5iZBcRi3PeX/wCV6YQdC5T7xRfHepdyT9GiFcRetzIedWXCdCgSd52uNQAo8szTGPohEuqs3e30tUd2Eo7PbjWYnubDM8rX9Kv42NGo9iFAebAH5k1CkEgcA3yOgIA5aDI0dzc8HpUk2bK2kb+VvU0XH0bmOu4ve1/+N6ugwp5fConwT3yA8/7Vn3aSuxdFDq0q/wClSfjb4USOikfFnbxC/AfOnP5RhqPUVIkDEaeo+tK9TL6CmLYmGTVBf/MxPxNMYMKgHsqg7gPiK1k2dIWJAuOdxyuONbQwOlha4HEEeo++6lbfpaTHPL61o6LyHlb4VKkTHh6isdUSSLWt28/Gp2WqFWSzW8OfdpWzQBjfMH78uVFfljy+FeEBtp8KJdH5V3afSIxyPFFAZ2hh617uqAKb7qjevvsd05C2Q4nKlO2emciwxyRJFZsOMRuN1jucrlQsY9hAL/zHsL1P0o2NK04lihlbejMcvV4hIt5b3CuGU3XM+0pDC5HKpdmdBFEMKzgtJHCIX3JGVXW5bccAjfUEnXX0pbu16hBLtbERyY+ZH3v/AC0M8UZW9g4yIuT7g3iQBZjnlTTYe2sS3WrGVxdkjdEeeLfG9cEs8SdWFORCn2hn31ZcN0YhUxsIV3406tG1ZUAsFDE3tYkeJo3B7NEQIjjVATc7qqLnmRaxPfRfZW/xzfa/5n8zJ1m/HMWhaAxrNLYWXeSLdZYSobeD9Za4N6LxmwZz1pRDuptA4gL7Htq8YBMYlujMjXIDZa1Z9obaRW4lrAEAcr9w40vm6SECy4d27S6L8CSKcxtV5AYHo3MqQyRruSxYiWZYppFsyyruMCYk3YmPvBVDAEnPOmK7AxDSwYiSSESxtJvoEJTqpCv8sG6ksoX3iMy2mWa+XpLij7sKDvIb/wBwF/CgMRtXHPqxA5LuL8M6qdO/S1T6LorGuEjwxdz1Ll45V9h0beZgV1GQYjO9xwrZ9kYJInjmkDmRxJI8ko6wuuStvLYqVAsN0C3nVPmw2If3t9u9wfi1Q/wqT9nqv1q+3Po0tv53ZsSOiqriS3WDdeTf3b2Ll8mOZzJveooemsEKBIMOQg0Ubsa59i3qr/wqX9nqv1r38Ll/Z6r9arhifE9xP4gTNkscajtu3zA9KWSdK8URbrSoPBQB8r+tC/wqX9nqv1r38Kl/Z6r9aqTGHqIp8dI/vyO39TE/E0Pu0b/Cpf2eq/WvfwqX9nqv1p+ACtXrUb/Cpf2eq/WsfwqX9nqv1o3ACtWbUZ/Cpf2eq/WvfwqX9nqv1o8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4" name="Picture 6" descr="http://www.nanotech-now.com/images/Infineon-nanotu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658854" cy="184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pn2.epfl.ch/CHBU/images/MWNTs_T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85701"/>
            <a:ext cx="3619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http://www.photon.t.u-tokyo.ac.jp/~maruyama/ACCVD/ACCVD_TEM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7"/>
            <a:ext cx="3096344" cy="2784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3906143" cy="292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15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pt-BR" dirty="0" err="1"/>
              <a:t>Nanopartículas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/>
              <a:t>As principais </a:t>
            </a:r>
            <a:r>
              <a:rPr lang="pt-BR" sz="2800" dirty="0" err="1"/>
              <a:t>apliações</a:t>
            </a:r>
            <a:r>
              <a:rPr lang="pt-BR" sz="2800" dirty="0"/>
              <a:t> estão no campo da saúde e cosméticos</a:t>
            </a:r>
          </a:p>
          <a:p>
            <a:pPr lvl="1"/>
            <a:r>
              <a:rPr lang="pt-BR" sz="2400" dirty="0"/>
              <a:t>Protetores solares</a:t>
            </a:r>
          </a:p>
          <a:p>
            <a:pPr lvl="2"/>
            <a:r>
              <a:rPr lang="pt-BR" sz="2000" dirty="0" err="1"/>
              <a:t>Nanopartículas</a:t>
            </a:r>
            <a:r>
              <a:rPr lang="pt-BR" sz="2000" dirty="0"/>
              <a:t> de </a:t>
            </a:r>
            <a:r>
              <a:rPr lang="pt-BR" sz="2000" dirty="0" err="1"/>
              <a:t>TiO</a:t>
            </a:r>
            <a:r>
              <a:rPr lang="pt-BR" sz="2000" dirty="0"/>
              <a:t> refletem radiação </a:t>
            </a:r>
            <a:r>
              <a:rPr lang="pt-BR" sz="2000" dirty="0" err="1"/>
              <a:t>UV</a:t>
            </a:r>
            <a:r>
              <a:rPr lang="pt-BR" sz="2000" dirty="0"/>
              <a:t> e são transparentes.</a:t>
            </a:r>
          </a:p>
          <a:p>
            <a:pPr lvl="1"/>
            <a:r>
              <a:rPr lang="pt-BR" sz="2400" dirty="0"/>
              <a:t>O reduzido tamanho promove maior absorção de fármacos por parte das células.</a:t>
            </a:r>
          </a:p>
          <a:p>
            <a:pPr lvl="1"/>
            <a:r>
              <a:rPr lang="pt-BR" sz="2400" dirty="0"/>
              <a:t>Maior absorção pela pele.</a:t>
            </a:r>
          </a:p>
          <a:p>
            <a:pPr lvl="1"/>
            <a:r>
              <a:rPr lang="pt-BR" sz="2400" dirty="0"/>
              <a:t>O uso de fluorescência para a identificação de agentes biológicos.</a:t>
            </a:r>
          </a:p>
        </p:txBody>
      </p:sp>
      <p:pic>
        <p:nvPicPr>
          <p:cNvPr id="2050" name="Picture 2" descr="http://www.nbnanoscale.com/content/cats/60/nanoparticlescompari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60" y="5085184"/>
            <a:ext cx="60960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26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14B53-6341-4B69-A4FB-9201B0785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BBCFE4-1AFD-45D5-8B2C-437DFE9C0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A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palavra</a:t>
            </a:r>
            <a:r>
              <a:rPr lang="en-US" b="0" i="0" dirty="0">
                <a:effectLst/>
                <a:latin typeface="Arial" panose="020B0604020202020204" pitchFamily="34" charset="0"/>
              </a:rPr>
              <a:t> “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nanotecnologia</a:t>
            </a:r>
            <a:r>
              <a:rPr lang="en-US" b="0" i="0" dirty="0">
                <a:effectLst/>
                <a:latin typeface="Arial" panose="020B0604020202020204" pitchFamily="34" charset="0"/>
              </a:rPr>
              <a:t>”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foi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popularizada</a:t>
            </a:r>
            <a:r>
              <a:rPr lang="en-US" b="0" i="0" dirty="0">
                <a:effectLst/>
                <a:latin typeface="Arial" panose="020B0604020202020204" pitchFamily="34" charset="0"/>
              </a:rPr>
              <a:t> a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partir</a:t>
            </a:r>
            <a:r>
              <a:rPr lang="en-US" b="0" i="0" dirty="0">
                <a:effectLst/>
                <a:latin typeface="Arial" panose="020B0604020202020204" pitchFamily="34" charset="0"/>
              </a:rPr>
              <a:t> do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livro</a:t>
            </a:r>
            <a:r>
              <a:rPr lang="en-US" b="0" i="0" dirty="0">
                <a:effectLst/>
                <a:latin typeface="Arial" panose="020B0604020202020204" pitchFamily="34" charset="0"/>
              </a:rPr>
              <a:t>  </a:t>
            </a:r>
            <a:r>
              <a:rPr lang="en-US" b="0" i="1" strike="noStrike" dirty="0">
                <a:effectLst/>
                <a:latin typeface="Arial" panose="020B0604020202020204" pitchFamily="34" charset="0"/>
                <a:hlinkClick r:id="rId2" tooltip="Engines of cre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Engines of Creation: The Coming Era of Nanotechnology</a:t>
            </a:r>
            <a:r>
              <a:rPr lang="en-US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escrito</a:t>
            </a:r>
            <a:r>
              <a:rPr lang="en-US" b="0" i="0" dirty="0">
                <a:effectLst/>
                <a:latin typeface="Arial" panose="020B0604020202020204" pitchFamily="34" charset="0"/>
              </a:rPr>
              <a:t> por </a:t>
            </a:r>
            <a:r>
              <a:rPr lang="en-US" b="0" i="0" strike="noStrike" dirty="0">
                <a:effectLst/>
                <a:latin typeface="Arial" panose="020B0604020202020204" pitchFamily="34" charset="0"/>
                <a:hlinkClick r:id="rId3" tooltip="K. Eric Drexl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 Eric Drexler</a:t>
            </a:r>
            <a:r>
              <a:rPr lang="en-US" b="0" i="0" dirty="0">
                <a:effectLst/>
                <a:latin typeface="Arial" panose="020B0604020202020204" pitchFamily="34" charset="0"/>
              </a:rPr>
              <a:t> 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em</a:t>
            </a:r>
            <a:r>
              <a:rPr lang="en-US" b="0" i="0" dirty="0">
                <a:effectLst/>
                <a:latin typeface="Arial" panose="020B0604020202020204" pitchFamily="34" charset="0"/>
              </a:rPr>
              <a:t>  1986. </a:t>
            </a:r>
          </a:p>
          <a:p>
            <a:r>
              <a:rPr lang="en-US" b="0" i="0" strike="noStrike" dirty="0">
                <a:effectLst/>
                <a:latin typeface="Arial" panose="020B0604020202020204" pitchFamily="34" charset="0"/>
                <a:hlinkClick r:id="rId4" tooltip="National Nanotechnology Initiativ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Nanotechnology Initiative</a:t>
            </a:r>
            <a:r>
              <a:rPr lang="en-US" b="0" i="0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strike="noStrike" dirty="0" err="1">
                <a:effectLst/>
                <a:latin typeface="Arial" panose="020B0604020202020204" pitchFamily="34" charset="0"/>
              </a:rPr>
              <a:t>definiu</a:t>
            </a:r>
            <a:r>
              <a:rPr lang="en-US" b="0" i="0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en-US" b="0" i="0" strike="noStrike" dirty="0" err="1">
                <a:effectLst/>
                <a:latin typeface="Arial" panose="020B0604020202020204" pitchFamily="34" charset="0"/>
              </a:rPr>
              <a:t>em</a:t>
            </a:r>
            <a:r>
              <a:rPr lang="en-US" b="0" i="0" strike="noStrike" dirty="0">
                <a:effectLst/>
                <a:latin typeface="Arial" panose="020B0604020202020204" pitchFamily="34" charset="0"/>
              </a:rPr>
              <a:t> 2004, </a:t>
            </a:r>
            <a:r>
              <a:rPr lang="en-US" b="0" i="0" strike="noStrike" dirty="0" err="1">
                <a:effectLst/>
                <a:latin typeface="Arial" panose="020B0604020202020204" pitchFamily="34" charset="0"/>
              </a:rPr>
              <a:t>nanoteccnologia</a:t>
            </a:r>
            <a:r>
              <a:rPr lang="en-US" b="0" i="0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strike="noStrike" dirty="0" err="1">
                <a:effectLst/>
                <a:latin typeface="Arial" panose="020B0604020202020204" pitchFamily="34" charset="0"/>
              </a:rPr>
              <a:t>como</a:t>
            </a:r>
            <a:r>
              <a:rPr lang="en-US" b="0" i="0" strike="noStrike" dirty="0">
                <a:effectLst/>
                <a:latin typeface="Arial" panose="020B0604020202020204" pitchFamily="34" charset="0"/>
              </a:rPr>
              <a:t> a </a:t>
            </a:r>
            <a:r>
              <a:rPr lang="en-US" b="0" i="0" strike="noStrike" dirty="0" err="1">
                <a:effectLst/>
                <a:latin typeface="Arial" panose="020B0604020202020204" pitchFamily="34" charset="0"/>
              </a:rPr>
              <a:t>manipulação</a:t>
            </a:r>
            <a:r>
              <a:rPr lang="en-US" b="0" i="0" strike="noStrike" dirty="0">
                <a:effectLst/>
                <a:latin typeface="Arial" panose="020B0604020202020204" pitchFamily="34" charset="0"/>
              </a:rPr>
              <a:t> de </a:t>
            </a:r>
            <a:r>
              <a:rPr lang="en-US" b="0" i="0" strike="noStrike" dirty="0" err="1">
                <a:effectLst/>
                <a:latin typeface="Arial" panose="020B0604020202020204" pitchFamily="34" charset="0"/>
              </a:rPr>
              <a:t>matéria</a:t>
            </a:r>
            <a:r>
              <a:rPr lang="en-US" b="0" i="0" strike="noStrike" dirty="0">
                <a:effectLst/>
                <a:latin typeface="Arial" panose="020B0604020202020204" pitchFamily="34" charset="0"/>
              </a:rPr>
              <a:t> com </a:t>
            </a:r>
            <a:r>
              <a:rPr lang="en-US" b="0" i="0" strike="noStrike" dirty="0" err="1">
                <a:effectLst/>
                <a:latin typeface="Arial" panose="020B0604020202020204" pitchFamily="34" charset="0"/>
              </a:rPr>
              <a:t>pelo</a:t>
            </a:r>
            <a:r>
              <a:rPr lang="en-US" b="0" i="0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strike="noStrike" dirty="0" err="1">
                <a:effectLst/>
                <a:latin typeface="Arial" panose="020B0604020202020204" pitchFamily="34" charset="0"/>
              </a:rPr>
              <a:t>menos</a:t>
            </a:r>
            <a:r>
              <a:rPr lang="en-US" b="0" i="0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strike="noStrike" dirty="0" err="1">
                <a:effectLst/>
                <a:latin typeface="Arial" panose="020B0604020202020204" pitchFamily="34" charset="0"/>
              </a:rPr>
              <a:t>uma</a:t>
            </a:r>
            <a:r>
              <a:rPr lang="en-US" b="0" i="0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strike="noStrike" dirty="0" err="1">
                <a:effectLst/>
                <a:latin typeface="Arial" panose="020B0604020202020204" pitchFamily="34" charset="0"/>
              </a:rPr>
              <a:t>dimensão</a:t>
            </a:r>
            <a:r>
              <a:rPr lang="en-US" b="0" i="0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strike="noStrike" dirty="0" err="1">
                <a:effectLst/>
                <a:latin typeface="Arial" panose="020B0604020202020204" pitchFamily="34" charset="0"/>
              </a:rPr>
              <a:t>medindo</a:t>
            </a:r>
            <a:r>
              <a:rPr lang="en-US" b="0" i="0" strike="noStrike" dirty="0">
                <a:effectLst/>
                <a:latin typeface="Arial" panose="020B0604020202020204" pitchFamily="34" charset="0"/>
              </a:rPr>
              <a:t> entre 1 a 100 </a:t>
            </a:r>
            <a:r>
              <a:rPr lang="en-US" b="0" i="0" strike="noStrike" dirty="0" err="1">
                <a:effectLst/>
                <a:latin typeface="Arial" panose="020B0604020202020204" pitchFamily="34" charset="0"/>
              </a:rPr>
              <a:t>nanometros</a:t>
            </a:r>
            <a:r>
              <a:rPr lang="en-US" b="0" i="0" strike="noStrike" dirty="0">
                <a:effectLst/>
                <a:latin typeface="Arial" panose="020B060402020202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56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Pontos quânticos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48" y="3933056"/>
            <a:ext cx="2647476" cy="261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quantum dots solar cel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80979"/>
            <a:ext cx="3668792" cy="24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g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277455" cy="43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7" y="3972310"/>
            <a:ext cx="1490823" cy="25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808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Nanopartículas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Ressonância </a:t>
            </a:r>
            <a:r>
              <a:rPr lang="pt-BR" dirty="0" err="1"/>
              <a:t>plasmônica</a:t>
            </a:r>
            <a:endParaRPr lang="pt-BR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2672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998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Nowadays, the most used method to industrially produce </a:t>
            </a:r>
            <a:r>
              <a:rPr lang="en-US" dirty="0" err="1"/>
              <a:t>nanopowders</a:t>
            </a:r>
            <a:r>
              <a:rPr lang="en-US" dirty="0"/>
              <a:t> of titanium</a:t>
            </a:r>
          </a:p>
          <a:p>
            <a:r>
              <a:rPr lang="en-US"/>
              <a:t>dioxide is based on plasma spray synthesis (PSS) technique.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739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Nanopartículas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Teoria</a:t>
            </a:r>
            <a:r>
              <a:rPr lang="en-US" dirty="0"/>
              <a:t> de </a:t>
            </a:r>
            <a:r>
              <a:rPr lang="en-US" dirty="0" err="1"/>
              <a:t>crescimento</a:t>
            </a:r>
            <a:r>
              <a:rPr lang="en-US" dirty="0"/>
              <a:t> de </a:t>
            </a:r>
            <a:r>
              <a:rPr lang="en-US" dirty="0" err="1"/>
              <a:t>Lifshitz</a:t>
            </a:r>
            <a:r>
              <a:rPr lang="en-US" dirty="0"/>
              <a:t>, </a:t>
            </a:r>
            <a:r>
              <a:rPr lang="en-US" dirty="0" err="1"/>
              <a:t>Slyosov</a:t>
            </a:r>
            <a:r>
              <a:rPr lang="en-US" dirty="0"/>
              <a:t>  e Wagner (LSW)</a:t>
            </a:r>
            <a:endParaRPr lang="pt-BR" dirty="0"/>
          </a:p>
          <a:p>
            <a:pPr lvl="1"/>
            <a:r>
              <a:rPr lang="pt-BR" dirty="0"/>
              <a:t>Em </a:t>
            </a:r>
            <a:r>
              <a:rPr lang="pt-BR" dirty="0" err="1"/>
              <a:t>nanopartículas</a:t>
            </a:r>
            <a:r>
              <a:rPr lang="pt-BR" dirty="0"/>
              <a:t>, a </a:t>
            </a:r>
            <a:r>
              <a:rPr lang="pt-BR" dirty="0" err="1"/>
              <a:t>relaçao</a:t>
            </a:r>
            <a:r>
              <a:rPr lang="pt-BR" dirty="0"/>
              <a:t> </a:t>
            </a:r>
            <a:r>
              <a:rPr lang="pt-BR" dirty="0" err="1"/>
              <a:t>superficie</a:t>
            </a:r>
            <a:r>
              <a:rPr lang="pt-BR" dirty="0"/>
              <a:t> –volume é  muito grande.</a:t>
            </a:r>
          </a:p>
          <a:p>
            <a:pPr lvl="1"/>
            <a:r>
              <a:rPr lang="pt-BR" dirty="0"/>
              <a:t>Com a </a:t>
            </a:r>
            <a:r>
              <a:rPr lang="pt-BR" dirty="0" err="1"/>
              <a:t>nucleacao</a:t>
            </a:r>
            <a:r>
              <a:rPr lang="pt-BR" dirty="0"/>
              <a:t> interrompida, ocorre a </a:t>
            </a:r>
            <a:r>
              <a:rPr lang="pt-BR" dirty="0" err="1"/>
              <a:t>dissolucao</a:t>
            </a:r>
            <a:r>
              <a:rPr lang="pt-BR" dirty="0"/>
              <a:t> das </a:t>
            </a:r>
            <a:r>
              <a:rPr lang="pt-BR" dirty="0" err="1"/>
              <a:t>particulas</a:t>
            </a:r>
            <a:r>
              <a:rPr lang="pt-BR" dirty="0"/>
              <a:t> menores, a difusão das espécies e o crescimento das partículas maiores: o amadurecimento de </a:t>
            </a:r>
            <a:r>
              <a:rPr lang="pt-BR" dirty="0" err="1"/>
              <a:t>Ostwald</a:t>
            </a:r>
            <a:r>
              <a:rPr lang="pt-BR" dirty="0"/>
              <a:t>.</a:t>
            </a:r>
          </a:p>
          <a:p>
            <a:pPr lvl="1"/>
            <a:r>
              <a:rPr lang="pt-BR" dirty="0" err="1"/>
              <a:t>Diferencas</a:t>
            </a:r>
            <a:r>
              <a:rPr lang="pt-BR" dirty="0"/>
              <a:t>  de </a:t>
            </a:r>
            <a:r>
              <a:rPr lang="pt-BR" dirty="0" err="1"/>
              <a:t>concentracao</a:t>
            </a:r>
            <a:r>
              <a:rPr lang="pt-BR" dirty="0"/>
              <a:t> no líquido, induzidas por diferentes raios de curvatura entre as partículas, criam o gradiente de </a:t>
            </a:r>
            <a:r>
              <a:rPr lang="pt-BR" dirty="0" err="1"/>
              <a:t>composicao</a:t>
            </a:r>
            <a:r>
              <a:rPr lang="pt-BR" dirty="0"/>
              <a:t> que leva ao crescimento das partículas maiores.</a:t>
            </a:r>
          </a:p>
        </p:txBody>
      </p:sp>
    </p:spTree>
    <p:extLst>
      <p:ext uri="{BB962C8B-B14F-4D97-AF65-F5344CB8AC3E}">
        <p14:creationId xmlns:p14="http://schemas.microsoft.com/office/powerpoint/2010/main" val="1757492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27" y="1670076"/>
            <a:ext cx="6197674" cy="47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CRESCIMENTO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/>
          <a:lstStyle/>
          <a:p>
            <a:r>
              <a:rPr lang="en-US" dirty="0" err="1"/>
              <a:t>Amadurecimento</a:t>
            </a:r>
            <a:r>
              <a:rPr lang="en-US" dirty="0"/>
              <a:t> de Ostwald</a:t>
            </a:r>
          </a:p>
          <a:p>
            <a:pPr lvl="1"/>
            <a:r>
              <a:rPr lang="en-US" sz="2400" dirty="0" err="1"/>
              <a:t>Aumento</a:t>
            </a:r>
            <a:r>
              <a:rPr lang="en-US" sz="2400" dirty="0"/>
              <a:t> do </a:t>
            </a:r>
            <a:r>
              <a:rPr lang="en-US" sz="2400" dirty="0" err="1"/>
              <a:t>tamanho</a:t>
            </a:r>
            <a:r>
              <a:rPr lang="en-US" sz="2400" dirty="0"/>
              <a:t> de </a:t>
            </a:r>
            <a:r>
              <a:rPr lang="pt-BR" sz="2400" dirty="0" err="1"/>
              <a:t>nanopartículas</a:t>
            </a:r>
            <a:r>
              <a:rPr lang="en-US" sz="2400" dirty="0"/>
              <a:t> </a:t>
            </a:r>
            <a:r>
              <a:rPr lang="en-US" sz="2400" dirty="0" err="1"/>
              <a:t>metálicas</a:t>
            </a:r>
            <a:r>
              <a:rPr lang="en-US" sz="2400" dirty="0"/>
              <a:t> </a:t>
            </a:r>
            <a:r>
              <a:rPr lang="en-US" sz="2400" dirty="0" err="1"/>
              <a:t>quando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solução</a:t>
            </a:r>
            <a:r>
              <a:rPr lang="en-US" sz="2400" dirty="0"/>
              <a:t> </a:t>
            </a:r>
            <a:r>
              <a:rPr lang="en-US" sz="2400" dirty="0" err="1"/>
              <a:t>aquosa</a:t>
            </a:r>
            <a:r>
              <a:rPr lang="en-US" sz="2400" dirty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34414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pt-BR" dirty="0"/>
              <a:t>Estabilização de tamanho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468052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pt-BR" sz="2400" i="1" dirty="0"/>
              <a:t>Para evitar o crescimento, termodinamicamente esperado:</a:t>
            </a:r>
          </a:p>
          <a:p>
            <a:pPr marL="457200" lvl="1" indent="0">
              <a:buNone/>
            </a:pPr>
            <a:r>
              <a:rPr lang="pt-BR" sz="2400" i="1" dirty="0"/>
              <a:t>	Estabilização </a:t>
            </a:r>
            <a:r>
              <a:rPr lang="pt-BR" sz="2400" i="1" dirty="0" err="1"/>
              <a:t>estérica</a:t>
            </a:r>
            <a:r>
              <a:rPr lang="pt-BR" sz="2400" i="1" dirty="0"/>
              <a:t> </a:t>
            </a:r>
          </a:p>
          <a:p>
            <a:pPr lvl="1"/>
            <a:r>
              <a:rPr lang="pt-BR" sz="2400" i="1" dirty="0"/>
              <a:t>Estabilização eletrostática</a:t>
            </a:r>
            <a:endParaRPr lang="pt-BR" sz="2400" dirty="0"/>
          </a:p>
        </p:txBody>
      </p:sp>
      <p:pic>
        <p:nvPicPr>
          <p:cNvPr id="1026" name="Picture 2" descr="https://lh6.googleusercontent.com/-LtiG78XQBUE/TjcmOeCxDMI/AAAAAAAAAH0/XFbJfRrZrig/p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1165"/>
            <a:ext cx="3648075" cy="21717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https://lh3.googleusercontent.com/-mc5vn0uamJI/Tjcffnup3LI/AAAAAAAAAHs/CCbqZZqiykA/s640/est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590420"/>
            <a:ext cx="2736304" cy="2124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 descr="https://lh3.googleusercontent.com/-yi9ri-71dYs/TjchQZRax7I/AAAAAAAAAHw/ZhkV18s8tg4/elet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8823" y="4626255"/>
            <a:ext cx="2952328" cy="2168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1115616" y="4221088"/>
            <a:ext cx="347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Repulsão por moléculas adsorvidas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436096" y="4250785"/>
            <a:ext cx="22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Repulsão eletrostática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dirty="0" err="1"/>
              <a:t>Nanopartículas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24136"/>
            <a:ext cx="8229600" cy="2692896"/>
          </a:xfrm>
        </p:spPr>
        <p:txBody>
          <a:bodyPr>
            <a:normAutofit fontScale="85000" lnSpcReduction="20000"/>
          </a:bodyPr>
          <a:lstStyle/>
          <a:p>
            <a:r>
              <a:rPr lang="pt-BR" sz="2800" dirty="0"/>
              <a:t>Conversão Sol </a:t>
            </a:r>
            <a:r>
              <a:rPr lang="pt-BR" sz="2800" dirty="0">
                <a:latin typeface="Times New Roman"/>
                <a:cs typeface="Times New Roman"/>
              </a:rPr>
              <a:t>→ Gel.</a:t>
            </a:r>
            <a:endParaRPr lang="pt-BR" sz="2800" dirty="0"/>
          </a:p>
          <a:p>
            <a:pPr lvl="1"/>
            <a:r>
              <a:rPr lang="pt-BR" sz="2400" dirty="0" err="1"/>
              <a:t>Nanopartículas</a:t>
            </a:r>
            <a:r>
              <a:rPr lang="pt-BR" sz="2400" dirty="0"/>
              <a:t> por via úmida.</a:t>
            </a:r>
          </a:p>
          <a:p>
            <a:pPr lvl="1"/>
            <a:r>
              <a:rPr lang="pt-BR" sz="2400" dirty="0"/>
              <a:t>Metais </a:t>
            </a:r>
            <a:r>
              <a:rPr lang="pt-BR" sz="2400" dirty="0" err="1"/>
              <a:t>alcóxidos</a:t>
            </a:r>
            <a:r>
              <a:rPr lang="pt-BR" sz="2400" dirty="0"/>
              <a:t> são os precursores mais usados.</a:t>
            </a:r>
          </a:p>
          <a:p>
            <a:pPr marL="914400" lvl="2" indent="0">
              <a:buNone/>
            </a:pPr>
            <a:r>
              <a:rPr lang="pt-BR" sz="2000" dirty="0"/>
              <a:t>Um </a:t>
            </a:r>
            <a:r>
              <a:rPr lang="pt-BR" sz="2000" b="1" dirty="0" err="1"/>
              <a:t>alcóxido</a:t>
            </a:r>
            <a:r>
              <a:rPr lang="pt-BR" sz="2000" dirty="0"/>
              <a:t> é a </a:t>
            </a:r>
            <a:r>
              <a:rPr lang="pt-BR" sz="2000" dirty="0">
                <a:hlinkClick r:id="rId3" tooltip="Ácido conjugado"/>
              </a:rPr>
              <a:t>base conjugada</a:t>
            </a:r>
            <a:r>
              <a:rPr lang="pt-BR" sz="2000" dirty="0"/>
              <a:t> de um </a:t>
            </a:r>
            <a:r>
              <a:rPr lang="pt-BR" sz="2000" dirty="0">
                <a:hlinkClick r:id="rId4" tooltip="Álcool"/>
              </a:rPr>
              <a:t>álcool</a:t>
            </a:r>
            <a:r>
              <a:rPr lang="pt-BR" sz="2000" dirty="0"/>
              <a:t> e consequentemente consiste de um grupo orgânico a um átomo de </a:t>
            </a:r>
            <a:r>
              <a:rPr lang="pt-BR" sz="2000" dirty="0">
                <a:hlinkClick r:id="rId5" tooltip="Oxigênio"/>
              </a:rPr>
              <a:t>oxigênio</a:t>
            </a:r>
            <a:r>
              <a:rPr lang="pt-BR" sz="2000" dirty="0"/>
              <a:t> negativamente carregado. Eles podem ser escritos como RO</a:t>
            </a:r>
            <a:r>
              <a:rPr lang="pt-BR" sz="2000" baseline="30000" dirty="0"/>
              <a:t>–</a:t>
            </a:r>
            <a:r>
              <a:rPr lang="pt-BR" sz="2000" dirty="0"/>
              <a:t>, onde R é o substituinte orgânico.  </a:t>
            </a:r>
          </a:p>
          <a:p>
            <a:pPr lvl="1"/>
            <a:r>
              <a:rPr lang="pt-BR" sz="2400" dirty="0"/>
              <a:t>Por hidrólise, o precursor é transformado em solução coloidal (dispersão de partículas em meio líquido).</a:t>
            </a:r>
          </a:p>
          <a:p>
            <a:pPr lvl="1"/>
            <a:r>
              <a:rPr lang="pt-BR" sz="2400" dirty="0"/>
              <a:t>Condensação,  formação do gel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17032"/>
            <a:ext cx="5448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21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2047"/>
            <a:ext cx="5976664" cy="766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759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sol–gel process can shortly be defined as the conversion of a precursor solution into an inorganic solid by chemical reactions</a:t>
            </a:r>
          </a:p>
          <a:p>
            <a:r>
              <a:rPr lang="en-US" dirty="0"/>
              <a:t>In most cases, the precursor or starting compound is either an inorganic metal salt (acetate, chloride, nitrate, sulfate,. . .) or a metal organic species such as a metal </a:t>
            </a:r>
            <a:r>
              <a:rPr lang="en-US" dirty="0" err="1"/>
              <a:t>alkoxide</a:t>
            </a:r>
            <a:r>
              <a:rPr lang="en-US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7052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 gel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solucao</a:t>
            </a:r>
            <a:r>
              <a:rPr lang="en-US" dirty="0"/>
              <a:t> </a:t>
            </a:r>
            <a:r>
              <a:rPr lang="en-US" dirty="0" err="1"/>
              <a:t>aquosa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metal </a:t>
            </a:r>
            <a:r>
              <a:rPr lang="en-US" dirty="0" err="1"/>
              <a:t>alkoxides</a:t>
            </a:r>
            <a:r>
              <a:rPr lang="en-US" dirty="0"/>
              <a:t> constitute the most widely used class of precursors </a:t>
            </a:r>
          </a:p>
          <a:p>
            <a:r>
              <a:rPr lang="en-US" dirty="0"/>
              <a:t>Upon hydrolysis, the metal </a:t>
            </a:r>
            <a:r>
              <a:rPr lang="en-US" dirty="0" err="1"/>
              <a:t>alkoxide</a:t>
            </a:r>
            <a:r>
              <a:rPr lang="en-US" dirty="0"/>
              <a:t> is transformed into a sol (dispersion of colloidal particles in a liquid), which reacts further via condensation to a gel, an interconnected, rigid and porous inorganic</a:t>
            </a:r>
          </a:p>
          <a:p>
            <a:r>
              <a:rPr lang="pt-BR" dirty="0"/>
              <a:t>For </a:t>
            </a:r>
            <a:r>
              <a:rPr lang="pt-BR" dirty="0" err="1"/>
              <a:t>most</a:t>
            </a:r>
            <a:r>
              <a:rPr lang="pt-BR" dirty="0"/>
              <a:t> </a:t>
            </a:r>
            <a:r>
              <a:rPr lang="pt-BR" dirty="0" err="1"/>
              <a:t>transition</a:t>
            </a:r>
            <a:r>
              <a:rPr lang="pt-BR" dirty="0"/>
              <a:t> metal </a:t>
            </a:r>
            <a:r>
              <a:rPr lang="en-US" dirty="0"/>
              <a:t>oxide precursors, the fast hydrolysis and condensation rates result in loss of morphological  and also structural control over the final oxide material, often resulting in the formation of amorphous products.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49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Tamanho x Propriedades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52120" y="1268760"/>
            <a:ext cx="2998675" cy="460851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2000" dirty="0"/>
              <a:t>Mesmo materiais massivos, sofrem alterações em suas propriedades quando seus elementos estruturais  entram no campo dimensional nano.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dirty="0"/>
              <a:t>A lei de Hall-</a:t>
            </a:r>
            <a:r>
              <a:rPr lang="pt-BR" sz="2000" dirty="0" err="1"/>
              <a:t>Petch</a:t>
            </a:r>
            <a:r>
              <a:rPr lang="pt-BR" sz="2000" dirty="0"/>
              <a:t>, que estabelece a relação entre o limite de escoamento e o tamanho de grão, deixa de valer quando o tamanho de grão chega abaixo de 30nm.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7638"/>
            <a:ext cx="5184576" cy="301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475656" y="6420087"/>
            <a:ext cx="669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Fonte</a:t>
            </a:r>
            <a:r>
              <a:rPr lang="en-US" sz="1400" dirty="0"/>
              <a:t>: MASUMURA et al.: YIELD STRESS OF FINE GRAINED MATERIALS</a:t>
            </a:r>
            <a:endParaRPr lang="pt-BR" sz="1400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34F2DBB-CBA9-4543-8E07-FCBD1A91C78A}"/>
              </a:ext>
            </a:extLst>
          </p:cNvPr>
          <p:cNvCxnSpPr>
            <a:cxnSpLocks/>
          </p:cNvCxnSpPr>
          <p:nvPr/>
        </p:nvCxnSpPr>
        <p:spPr>
          <a:xfrm>
            <a:off x="2195736" y="1417638"/>
            <a:ext cx="0" cy="3883570"/>
          </a:xfrm>
          <a:prstGeom prst="line">
            <a:avLst/>
          </a:prstGeom>
          <a:ln w="444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BBBAF16F-3A5E-45F4-8A7F-5AF468C68468}"/>
              </a:ext>
            </a:extLst>
          </p:cNvPr>
          <p:cNvSpPr txBox="1"/>
          <p:nvPr/>
        </p:nvSpPr>
        <p:spPr>
          <a:xfrm>
            <a:off x="611560" y="4797152"/>
            <a:ext cx="1475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Mundo micro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12DF03B-BF9B-444E-818C-18A2FC9AFEED}"/>
              </a:ext>
            </a:extLst>
          </p:cNvPr>
          <p:cNvSpPr txBox="1"/>
          <p:nvPr/>
        </p:nvSpPr>
        <p:spPr>
          <a:xfrm>
            <a:off x="2374784" y="4793540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Mundo nano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94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pt-BR" dirty="0" err="1"/>
              <a:t>Nanopartículas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232248"/>
          </a:xfrm>
        </p:spPr>
        <p:txBody>
          <a:bodyPr/>
          <a:lstStyle/>
          <a:p>
            <a:r>
              <a:rPr lang="pt-BR" dirty="0" err="1"/>
              <a:t>Nanopartículas</a:t>
            </a:r>
            <a:r>
              <a:rPr lang="pt-BR" dirty="0"/>
              <a:t> por via gasosa</a:t>
            </a:r>
          </a:p>
          <a:p>
            <a:pPr lvl="1"/>
            <a:r>
              <a:rPr lang="pt-BR" dirty="0" err="1"/>
              <a:t>CVD</a:t>
            </a:r>
            <a:r>
              <a:rPr lang="pt-BR" dirty="0"/>
              <a:t>: homogêneo e heterogêneo</a:t>
            </a:r>
          </a:p>
          <a:p>
            <a:pPr lvl="1"/>
            <a:r>
              <a:rPr lang="pt-BR" dirty="0"/>
              <a:t>Evaporação: atmosfera inerte ou reativa</a:t>
            </a:r>
          </a:p>
          <a:p>
            <a:pPr lvl="1"/>
            <a:r>
              <a:rPr lang="pt-BR" dirty="0"/>
              <a:t>Pirólise: produção de óxidos de ZrO</a:t>
            </a:r>
            <a:r>
              <a:rPr lang="pt-BR" baseline="-25000" dirty="0"/>
              <a:t>2</a:t>
            </a:r>
            <a:r>
              <a:rPr lang="pt-BR" dirty="0"/>
              <a:t>, SiO</a:t>
            </a:r>
            <a:r>
              <a:rPr lang="pt-BR" baseline="-25000" dirty="0"/>
              <a:t>2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146" y="3257128"/>
            <a:ext cx="5010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2335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pt-BR" dirty="0" err="1"/>
              <a:t>Nanopartículas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pt-BR" dirty="0"/>
              <a:t>Processo de condensação de gás</a:t>
            </a:r>
          </a:p>
          <a:p>
            <a:pPr lvl="1"/>
            <a:r>
              <a:rPr lang="pt-BR" dirty="0"/>
              <a:t>Evaporação de material metálico ou inorgânico</a:t>
            </a:r>
          </a:p>
          <a:p>
            <a:pPr lvl="1"/>
            <a:r>
              <a:rPr lang="pt-BR" dirty="0"/>
              <a:t>Nucleação homogênea e crescimento de clusters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17" y="2650656"/>
            <a:ext cx="3913807" cy="394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063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err="1"/>
              <a:t>Nanomateriais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91269"/>
            <a:ext cx="8229600" cy="4525963"/>
          </a:xfrm>
        </p:spPr>
        <p:txBody>
          <a:bodyPr/>
          <a:lstStyle/>
          <a:p>
            <a:r>
              <a:rPr lang="pt-BR" dirty="0"/>
              <a:t>Produção de estruturas em superfícies</a:t>
            </a:r>
          </a:p>
          <a:p>
            <a:pPr lvl="1"/>
            <a:r>
              <a:rPr lang="pt-BR" dirty="0"/>
              <a:t>fotolitografia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94" y="2135699"/>
            <a:ext cx="5231110" cy="43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875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Nanomateriais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processo de litografia é ainda hoje essencial para a produção de dispositivos semicondutores.</a:t>
            </a:r>
          </a:p>
          <a:p>
            <a:pPr lvl="1" algn="just"/>
            <a:r>
              <a:rPr lang="pt-BR" dirty="0"/>
              <a:t>Miniaturização.</a:t>
            </a:r>
          </a:p>
          <a:p>
            <a:pPr lvl="1" algn="just"/>
            <a:r>
              <a:rPr lang="pt-BR" dirty="0"/>
              <a:t>Lei de Moore.</a:t>
            </a:r>
          </a:p>
          <a:p>
            <a:pPr lvl="1" algn="just"/>
            <a:r>
              <a:rPr lang="pt-BR" dirty="0"/>
              <a:t>Maior integração.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91" y="3259712"/>
            <a:ext cx="4619565" cy="290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3302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t-BR" dirty="0" err="1"/>
              <a:t>Nanomateriais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63885"/>
            <a:ext cx="8229600" cy="4857403"/>
          </a:xfrm>
        </p:spPr>
        <p:txBody>
          <a:bodyPr/>
          <a:lstStyle/>
          <a:p>
            <a:pPr algn="just"/>
            <a:r>
              <a:rPr lang="pt-BR" dirty="0"/>
              <a:t>A fotolitografia é limitada pelo comprimento de onda da radiação utilizada.</a:t>
            </a:r>
          </a:p>
          <a:p>
            <a:pPr lvl="1" algn="just"/>
            <a:r>
              <a:rPr lang="pt-BR" dirty="0"/>
              <a:t>Uso de máscaras para delimitar a região do </a:t>
            </a:r>
            <a:r>
              <a:rPr lang="pt-BR" dirty="0" err="1"/>
              <a:t>fotorresiste</a:t>
            </a:r>
            <a:r>
              <a:rPr lang="pt-BR" dirty="0"/>
              <a:t> que será exposta à luz.</a:t>
            </a:r>
          </a:p>
          <a:p>
            <a:pPr algn="just"/>
            <a:r>
              <a:rPr lang="pt-BR" dirty="0"/>
              <a:t>Litografia por feixe eletrônico.</a:t>
            </a:r>
          </a:p>
          <a:p>
            <a:pPr algn="just"/>
            <a:endParaRPr lang="pt-B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3960440" cy="270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02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pt-BR" dirty="0"/>
              <a:t>Caracterização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pt-BR" dirty="0"/>
              <a:t>Microscopia eletrônica de transmissão</a:t>
            </a:r>
          </a:p>
          <a:p>
            <a:pPr lvl="1"/>
            <a:r>
              <a:rPr lang="pt-BR" dirty="0"/>
              <a:t>Permite observação de pequenas estruturas</a:t>
            </a:r>
          </a:p>
          <a:p>
            <a:pPr lvl="1"/>
            <a:r>
              <a:rPr lang="pt-BR" dirty="0"/>
              <a:t>A preparação das amostras é trabalhosa</a:t>
            </a:r>
          </a:p>
        </p:txBody>
      </p:sp>
      <p:pic>
        <p:nvPicPr>
          <p:cNvPr id="19460" name="Picture 4" descr="https://lh5.googleusercontent.com/-d2SswvmQ5f4/TtaePEoq2DI/AAAAAAAAAMw/oD7V6YUZZgg/s164/nanobarrinh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4314"/>
            <a:ext cx="3270651" cy="331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06" y="3212976"/>
            <a:ext cx="409919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53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pt-BR" dirty="0"/>
              <a:t>Caracterização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3744416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Espalhamento dinâmico de luz</a:t>
            </a:r>
          </a:p>
          <a:p>
            <a:pPr lvl="1" algn="just"/>
            <a:r>
              <a:rPr lang="pt-BR" sz="2000" dirty="0"/>
              <a:t>É uma das técnicas mais utilizadas na determinação de tamanhos de </a:t>
            </a:r>
            <a:r>
              <a:rPr lang="pt-BR" sz="2000" dirty="0" err="1"/>
              <a:t>nanopartículas</a:t>
            </a:r>
            <a:r>
              <a:rPr lang="pt-BR" sz="2000" dirty="0"/>
              <a:t> em função de sua praticidade, facilidade de operação e velocidade na aquisição dos dados.</a:t>
            </a:r>
          </a:p>
          <a:p>
            <a:pPr lvl="1" algn="just"/>
            <a:r>
              <a:rPr lang="pt-BR" sz="2000" dirty="0"/>
              <a:t>Movimento Browniano das partículas.</a:t>
            </a:r>
          </a:p>
          <a:p>
            <a:pPr lvl="1" algn="just"/>
            <a:r>
              <a:rPr lang="pt-BR" sz="2000" dirty="0"/>
              <a:t>É aplicado na caracterização de partículas, emulsões e moléculas que foram dispersas ou dissolvidas em um líquido. </a:t>
            </a:r>
          </a:p>
          <a:p>
            <a:pPr lvl="1" algn="just"/>
            <a:r>
              <a:rPr lang="pt-BR" sz="2000" dirty="0"/>
              <a:t>O movimento browniano das partículas ou moléculas em suspensão faz com que a luz laser seja espalhada com intensidades diferentes. A análise dessas flutuações de intensidade resulta na velocidade do movimento browniano e assim, o tamanho de partícula.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56" y="4293096"/>
            <a:ext cx="4457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5498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Riscos da nanotecnologia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pt-BR" dirty="0"/>
              <a:t>Rotas de contaminação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4093"/>
            <a:ext cx="6552728" cy="454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3538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Riscos da nanotecnologia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pequeno tamanho dos </a:t>
            </a:r>
            <a:r>
              <a:rPr lang="pt-BR" dirty="0" err="1"/>
              <a:t>nanomateriais</a:t>
            </a:r>
            <a:r>
              <a:rPr lang="pt-BR" dirty="0"/>
              <a:t> implica grande risco de contaminação.</a:t>
            </a:r>
          </a:p>
          <a:p>
            <a:pPr lvl="1" algn="just"/>
            <a:r>
              <a:rPr lang="pt-BR" dirty="0"/>
              <a:t>Fácil absorção pela pele, vias respiratórias e ingestão.</a:t>
            </a:r>
          </a:p>
          <a:p>
            <a:pPr lvl="1" algn="just"/>
            <a:r>
              <a:rPr lang="pt-BR" dirty="0"/>
              <a:t>Reações alérgicas</a:t>
            </a:r>
          </a:p>
          <a:p>
            <a:pPr lvl="1" algn="just"/>
            <a:r>
              <a:rPr lang="pt-BR" dirty="0"/>
              <a:t>Dificuldade de remoção</a:t>
            </a:r>
          </a:p>
          <a:p>
            <a:pPr lvl="2" algn="just"/>
            <a:r>
              <a:rPr lang="pt-BR" dirty="0"/>
              <a:t>Impossível  filtrar</a:t>
            </a:r>
          </a:p>
          <a:p>
            <a:pPr lvl="1" algn="just"/>
            <a:r>
              <a:rPr lang="pt-BR" dirty="0"/>
              <a:t>Faltam estudos sobre a toxicologia dessa classe de materiais.</a:t>
            </a:r>
          </a:p>
        </p:txBody>
      </p:sp>
    </p:spTree>
    <p:extLst>
      <p:ext uri="{BB962C8B-B14F-4D97-AF65-F5344CB8AC3E}">
        <p14:creationId xmlns:p14="http://schemas.microsoft.com/office/powerpoint/2010/main" val="33114630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hlinkClick r:id="rId2"/>
              </a:rPr>
              <a:t>http://www.sigmaaldrich.com/materials-science/nanomaterials/silver-nanoparticles.html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9688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campo coercivo também muda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6958" y="1628800"/>
            <a:ext cx="3754760" cy="1972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/>
              <a:t>A lei que estabelece uma relação linear entre campo coercivo e o inverso do tamanho de grão também deixa de valer, abaixo de 100nm. Novos mecanismos passam a controlar as propriedades.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4724339-93B9-48A0-BC9D-C58E5D24B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476" y="1124744"/>
            <a:ext cx="5132524" cy="3564253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E75E90C-C0CC-437F-819F-D1741571BA04}"/>
              </a:ext>
            </a:extLst>
          </p:cNvPr>
          <p:cNvCxnSpPr>
            <a:cxnSpLocks/>
          </p:cNvCxnSpPr>
          <p:nvPr/>
        </p:nvCxnSpPr>
        <p:spPr>
          <a:xfrm flipH="1">
            <a:off x="6543566" y="1124744"/>
            <a:ext cx="34172" cy="504056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1039F5E7-B5DB-4BCA-8021-B76C44722AEF}"/>
              </a:ext>
            </a:extLst>
          </p:cNvPr>
          <p:cNvSpPr txBox="1"/>
          <p:nvPr/>
        </p:nvSpPr>
        <p:spPr>
          <a:xfrm>
            <a:off x="6904602" y="4688997"/>
            <a:ext cx="1475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Mundo micro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985EA3F-061A-455B-AF7F-C3DDD88D83E3}"/>
              </a:ext>
            </a:extLst>
          </p:cNvPr>
          <p:cNvSpPr txBox="1"/>
          <p:nvPr/>
        </p:nvSpPr>
        <p:spPr>
          <a:xfrm>
            <a:off x="4938837" y="4666421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Mundo nano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786700E-EFA2-4D9E-B36C-1098B0DBF282}"/>
              </a:ext>
            </a:extLst>
          </p:cNvPr>
          <p:cNvSpPr txBox="1"/>
          <p:nvPr/>
        </p:nvSpPr>
        <p:spPr>
          <a:xfrm>
            <a:off x="6904602" y="5086925"/>
            <a:ext cx="198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Hc</a:t>
            </a:r>
            <a:r>
              <a:rPr lang="pt-BR" dirty="0"/>
              <a:t> </a:t>
            </a:r>
            <a:r>
              <a:rPr lang="pt-BR" b="1" dirty="0">
                <a:solidFill>
                  <a:schemeClr val="accent1"/>
                </a:solidFill>
              </a:rPr>
              <a:t>aumenta</a:t>
            </a:r>
            <a:r>
              <a:rPr lang="pt-BR" dirty="0"/>
              <a:t> com diminuição do TG</a:t>
            </a:r>
            <a:endParaRPr lang="en-US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138EEFF-BF80-4DAD-B97A-79A9629220A1}"/>
              </a:ext>
            </a:extLst>
          </p:cNvPr>
          <p:cNvSpPr txBox="1"/>
          <p:nvPr/>
        </p:nvSpPr>
        <p:spPr>
          <a:xfrm>
            <a:off x="4684060" y="5086894"/>
            <a:ext cx="198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Hc</a:t>
            </a:r>
            <a:r>
              <a:rPr lang="pt-BR" dirty="0"/>
              <a:t> </a:t>
            </a:r>
            <a:r>
              <a:rPr lang="pt-BR" b="1" dirty="0">
                <a:solidFill>
                  <a:schemeClr val="accent1"/>
                </a:solidFill>
              </a:rPr>
              <a:t>diminui </a:t>
            </a:r>
            <a:r>
              <a:rPr lang="pt-BR" dirty="0"/>
              <a:t>com diminuição do TG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8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Nanomateriais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As propriedades ópticas, químicas, mecânicas e magnéticas dos </a:t>
            </a:r>
            <a:r>
              <a:rPr lang="pt-BR" dirty="0" err="1"/>
              <a:t>nanomateriais</a:t>
            </a:r>
            <a:r>
              <a:rPr lang="pt-BR" dirty="0"/>
              <a:t> dependem do seu tamanho.</a:t>
            </a:r>
          </a:p>
          <a:p>
            <a:pPr lvl="1" algn="just"/>
            <a:r>
              <a:rPr lang="pt-BR" dirty="0"/>
              <a:t>Elevada proporção da área de superfície  com relação ao volume do material.</a:t>
            </a:r>
          </a:p>
          <a:p>
            <a:pPr lvl="1" algn="just"/>
            <a:r>
              <a:rPr lang="pt-BR" dirty="0"/>
              <a:t>Efeitos quânticos.</a:t>
            </a:r>
          </a:p>
          <a:p>
            <a:pPr lvl="2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223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pt-BR" dirty="0"/>
              <a:t>Importância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5893"/>
            <a:ext cx="8229600" cy="5217443"/>
          </a:xfrm>
        </p:spPr>
        <p:txBody>
          <a:bodyPr>
            <a:normAutofit/>
          </a:bodyPr>
          <a:lstStyle/>
          <a:p>
            <a:r>
              <a:rPr lang="pt-BR" dirty="0"/>
              <a:t>Mudança descontínua de propriedades.</a:t>
            </a:r>
          </a:p>
          <a:p>
            <a:pPr lvl="1"/>
            <a:r>
              <a:rPr lang="pt-BR" dirty="0"/>
              <a:t>Semicondutores </a:t>
            </a:r>
            <a:r>
              <a:rPr lang="pt-BR" dirty="0" err="1"/>
              <a:t>nanoestruturados</a:t>
            </a:r>
            <a:r>
              <a:rPr lang="pt-BR" dirty="0"/>
              <a:t>: </a:t>
            </a:r>
          </a:p>
          <a:p>
            <a:pPr lvl="2"/>
            <a:r>
              <a:rPr lang="pt-BR" dirty="0"/>
              <a:t>Alterações em propriedades ópticas.</a:t>
            </a:r>
          </a:p>
          <a:p>
            <a:pPr lvl="1"/>
            <a:r>
              <a:rPr lang="pt-BR" dirty="0"/>
              <a:t>Filmes finos óxidos metálicos</a:t>
            </a:r>
          </a:p>
          <a:p>
            <a:pPr lvl="2"/>
            <a:r>
              <a:rPr lang="pt-BR" dirty="0"/>
              <a:t>Sensores de gás.</a:t>
            </a:r>
          </a:p>
          <a:p>
            <a:pPr lvl="1"/>
            <a:r>
              <a:rPr lang="pt-BR" dirty="0" err="1"/>
              <a:t>Nanotubos</a:t>
            </a:r>
            <a:endParaRPr lang="pt-BR" dirty="0"/>
          </a:p>
          <a:p>
            <a:pPr lvl="2"/>
            <a:r>
              <a:rPr lang="pt-BR" dirty="0"/>
              <a:t>Propriedades elétricas e mecânicas.</a:t>
            </a:r>
          </a:p>
          <a:p>
            <a:pPr lvl="1"/>
            <a:r>
              <a:rPr lang="pt-BR" dirty="0" err="1"/>
              <a:t>Nanopartículas</a:t>
            </a:r>
            <a:endParaRPr lang="pt-BR" dirty="0"/>
          </a:p>
          <a:p>
            <a:pPr lvl="2">
              <a:buNone/>
            </a:pP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96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Nanomateriais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pt-BR" dirty="0"/>
              <a:t>Distribuição do investimento em aplicações de nanotecnologia (2007).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08921"/>
            <a:ext cx="53285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Nanomateriais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principais elementos usados na confecção de </a:t>
            </a:r>
            <a:r>
              <a:rPr lang="pt-BR" dirty="0" err="1"/>
              <a:t>nanomateriais</a:t>
            </a:r>
            <a:r>
              <a:rPr lang="pt-BR" dirty="0"/>
              <a:t>.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69480"/>
            <a:ext cx="7820693" cy="34398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4496</TotalTime>
  <Words>1575</Words>
  <Application>Microsoft Office PowerPoint</Application>
  <PresentationFormat>Apresentação na tela (4:3)</PresentationFormat>
  <Paragraphs>227</Paragraphs>
  <Slides>49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3" baseType="lpstr">
      <vt:lpstr>Arial</vt:lpstr>
      <vt:lpstr>Calibri</vt:lpstr>
      <vt:lpstr>Times New Roman</vt:lpstr>
      <vt:lpstr>Tema do Office</vt:lpstr>
      <vt:lpstr>Nanopartículas</vt:lpstr>
      <vt:lpstr>Ponto de partida</vt:lpstr>
      <vt:lpstr>Apresentação do PowerPoint</vt:lpstr>
      <vt:lpstr>Tamanho x Propriedades</vt:lpstr>
      <vt:lpstr>O campo coercivo também muda</vt:lpstr>
      <vt:lpstr>Nanomateriais</vt:lpstr>
      <vt:lpstr>Importância</vt:lpstr>
      <vt:lpstr>Nanomateriais</vt:lpstr>
      <vt:lpstr>Nanomateriais</vt:lpstr>
      <vt:lpstr>Nanomateriais</vt:lpstr>
      <vt:lpstr>Nanopartículas</vt:lpstr>
      <vt:lpstr>Artigos mais citados até 2020</vt:lpstr>
      <vt:lpstr>Apresentação do PowerPoint</vt:lpstr>
      <vt:lpstr>Apresentação do PowerPoint</vt:lpstr>
      <vt:lpstr>Estruturas dos nanomateriais</vt:lpstr>
      <vt:lpstr>Aplicações</vt:lpstr>
      <vt:lpstr>Nanotubos de carbono</vt:lpstr>
      <vt:lpstr>Nanotubos </vt:lpstr>
      <vt:lpstr>Artigos mais citados em nanotubos</vt:lpstr>
      <vt:lpstr>Nanotubos de carbono</vt:lpstr>
      <vt:lpstr>Nanotubos</vt:lpstr>
      <vt:lpstr>Nanotubos de carbono</vt:lpstr>
      <vt:lpstr>Nanotubos de carbono</vt:lpstr>
      <vt:lpstr>Nanotubos de carbono</vt:lpstr>
      <vt:lpstr>Nanotubos de carbono</vt:lpstr>
      <vt:lpstr>Nanotubos de carbono</vt:lpstr>
      <vt:lpstr>Nanotubos de carbono</vt:lpstr>
      <vt:lpstr>Nanotubos de carbono</vt:lpstr>
      <vt:lpstr>Nanopartículas</vt:lpstr>
      <vt:lpstr>Pontos quânticos</vt:lpstr>
      <vt:lpstr>Nanopartículas</vt:lpstr>
      <vt:lpstr>Apresentação do PowerPoint</vt:lpstr>
      <vt:lpstr>Nanopartículas</vt:lpstr>
      <vt:lpstr>CRESCIMENTO</vt:lpstr>
      <vt:lpstr>Estabilização de tamanho</vt:lpstr>
      <vt:lpstr>Nanopartículas</vt:lpstr>
      <vt:lpstr>Apresentação do PowerPoint</vt:lpstr>
      <vt:lpstr>Apresentação do PowerPoint</vt:lpstr>
      <vt:lpstr>Sol gel em solucao aquosa</vt:lpstr>
      <vt:lpstr>Nanopartículas</vt:lpstr>
      <vt:lpstr>Nanopartículas</vt:lpstr>
      <vt:lpstr>Nanomateriais</vt:lpstr>
      <vt:lpstr>Nanomateriais</vt:lpstr>
      <vt:lpstr>Nanomateriais</vt:lpstr>
      <vt:lpstr>Caracterização</vt:lpstr>
      <vt:lpstr>Caracterização</vt:lpstr>
      <vt:lpstr>Riscos da nanotecnologia</vt:lpstr>
      <vt:lpstr>Riscos da nanotecnologia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nanomateriais</dc:title>
  <dc:creator>landgraf</dc:creator>
  <cp:lastModifiedBy>fernando landgraf</cp:lastModifiedBy>
  <cp:revision>317</cp:revision>
  <dcterms:created xsi:type="dcterms:W3CDTF">2011-09-25T11:51:18Z</dcterms:created>
  <dcterms:modified xsi:type="dcterms:W3CDTF">2020-11-27T14:32:54Z</dcterms:modified>
</cp:coreProperties>
</file>