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Slide de Título">
    <p:spTree>
      <p:nvGrpSpPr>
        <p:cNvPr id="1" name=""/>
        <p:cNvGrpSpPr/>
        <p:nvPr/>
      </p:nvGrpSpPr>
      <p:grpSpPr>
        <a:xfrm>
          <a:off x="0" y="0"/>
          <a:ext cx="0" cy="0"/>
          <a:chOff x="0" y="0"/>
          <a:chExt cx="0" cy="0"/>
        </a:xfrm>
      </p:grpSpPr>
      <p:sp>
        <p:nvSpPr>
          <p:cNvPr id="11" name="Texto do Título"/>
          <p:cNvSpPr txBox="1"/>
          <p:nvPr>
            <p:ph type="title"/>
          </p:nvPr>
        </p:nvSpPr>
        <p:spPr>
          <a:xfrm>
            <a:off x="1524000" y="1122362"/>
            <a:ext cx="9144000" cy="2387601"/>
          </a:xfrm>
          <a:prstGeom prst="rect">
            <a:avLst/>
          </a:prstGeom>
        </p:spPr>
        <p:txBody>
          <a:bodyPr anchor="b"/>
          <a:lstStyle>
            <a:lvl1pPr algn="ctr">
              <a:defRPr sz="6000"/>
            </a:lvl1pPr>
          </a:lstStyle>
          <a:p>
            <a:pPr/>
            <a:r>
              <a:t>Texto do Título</a:t>
            </a:r>
          </a:p>
        </p:txBody>
      </p:sp>
      <p:sp>
        <p:nvSpPr>
          <p:cNvPr id="12" name="Nível de Corpo Um…"/>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Texto Vertical">
    <p:spTree>
      <p:nvGrpSpPr>
        <p:cNvPr id="1" name=""/>
        <p:cNvGrpSpPr/>
        <p:nvPr/>
      </p:nvGrpSpPr>
      <p:grpSpPr>
        <a:xfrm>
          <a:off x="0" y="0"/>
          <a:ext cx="0" cy="0"/>
          <a:chOff x="0" y="0"/>
          <a:chExt cx="0" cy="0"/>
        </a:xfrm>
      </p:grpSpPr>
      <p:sp>
        <p:nvSpPr>
          <p:cNvPr id="92" name="Texto do Título"/>
          <p:cNvSpPr txBox="1"/>
          <p:nvPr>
            <p:ph type="title"/>
          </p:nvPr>
        </p:nvSpPr>
        <p:spPr>
          <a:prstGeom prst="rect">
            <a:avLst/>
          </a:prstGeom>
        </p:spPr>
        <p:txBody>
          <a:bodyPr/>
          <a:lstStyle/>
          <a:p>
            <a:pPr/>
            <a:r>
              <a:t>Texto do Título</a:t>
            </a:r>
          </a:p>
        </p:txBody>
      </p:sp>
      <p:sp>
        <p:nvSpPr>
          <p:cNvPr id="93"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94"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o e Título Vertical">
    <p:spTree>
      <p:nvGrpSpPr>
        <p:cNvPr id="1" name=""/>
        <p:cNvGrpSpPr/>
        <p:nvPr/>
      </p:nvGrpSpPr>
      <p:grpSpPr>
        <a:xfrm>
          <a:off x="0" y="0"/>
          <a:ext cx="0" cy="0"/>
          <a:chOff x="0" y="0"/>
          <a:chExt cx="0" cy="0"/>
        </a:xfrm>
      </p:grpSpPr>
      <p:sp>
        <p:nvSpPr>
          <p:cNvPr id="101" name="Texto do Título"/>
          <p:cNvSpPr txBox="1"/>
          <p:nvPr>
            <p:ph type="title"/>
          </p:nvPr>
        </p:nvSpPr>
        <p:spPr>
          <a:xfrm>
            <a:off x="8724900" y="365125"/>
            <a:ext cx="2628900" cy="5811838"/>
          </a:xfrm>
          <a:prstGeom prst="rect">
            <a:avLst/>
          </a:prstGeom>
        </p:spPr>
        <p:txBody>
          <a:bodyPr/>
          <a:lstStyle/>
          <a:p>
            <a:pPr/>
            <a:r>
              <a:t>Texto do Título</a:t>
            </a:r>
          </a:p>
        </p:txBody>
      </p:sp>
      <p:sp>
        <p:nvSpPr>
          <p:cNvPr id="102" name="Nível de Corpo Um…"/>
          <p:cNvSpPr txBox="1"/>
          <p:nvPr>
            <p:ph type="body" idx="1"/>
          </p:nvPr>
        </p:nvSpPr>
        <p:spPr>
          <a:xfrm>
            <a:off x="838200" y="365125"/>
            <a:ext cx="7734300" cy="5811838"/>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10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Conteúdo">
    <p:spTree>
      <p:nvGrpSpPr>
        <p:cNvPr id="1" name=""/>
        <p:cNvGrpSpPr/>
        <p:nvPr/>
      </p:nvGrpSpPr>
      <p:grpSpPr>
        <a:xfrm>
          <a:off x="0" y="0"/>
          <a:ext cx="0" cy="0"/>
          <a:chOff x="0" y="0"/>
          <a:chExt cx="0" cy="0"/>
        </a:xfrm>
      </p:grpSpPr>
      <p:sp>
        <p:nvSpPr>
          <p:cNvPr id="20" name="Texto do Título"/>
          <p:cNvSpPr txBox="1"/>
          <p:nvPr>
            <p:ph type="title"/>
          </p:nvPr>
        </p:nvSpPr>
        <p:spPr>
          <a:prstGeom prst="rect">
            <a:avLst/>
          </a:prstGeom>
        </p:spPr>
        <p:txBody>
          <a:bodyPr/>
          <a:lstStyle/>
          <a:p>
            <a:pPr/>
            <a:r>
              <a:t>Texto do Título</a:t>
            </a:r>
          </a:p>
        </p:txBody>
      </p:sp>
      <p:sp>
        <p:nvSpPr>
          <p:cNvPr id="21"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beçalho da Seção">
    <p:spTree>
      <p:nvGrpSpPr>
        <p:cNvPr id="1" name=""/>
        <p:cNvGrpSpPr/>
        <p:nvPr/>
      </p:nvGrpSpPr>
      <p:grpSpPr>
        <a:xfrm>
          <a:off x="0" y="0"/>
          <a:ext cx="0" cy="0"/>
          <a:chOff x="0" y="0"/>
          <a:chExt cx="0" cy="0"/>
        </a:xfrm>
      </p:grpSpPr>
      <p:sp>
        <p:nvSpPr>
          <p:cNvPr id="29" name="Texto do Título"/>
          <p:cNvSpPr txBox="1"/>
          <p:nvPr>
            <p:ph type="title"/>
          </p:nvPr>
        </p:nvSpPr>
        <p:spPr>
          <a:xfrm>
            <a:off x="831850" y="1709738"/>
            <a:ext cx="10515600" cy="2852737"/>
          </a:xfrm>
          <a:prstGeom prst="rect">
            <a:avLst/>
          </a:prstGeom>
        </p:spPr>
        <p:txBody>
          <a:bodyPr anchor="b"/>
          <a:lstStyle>
            <a:lvl1pPr>
              <a:defRPr sz="6000"/>
            </a:lvl1pPr>
          </a:lstStyle>
          <a:p>
            <a:pPr/>
            <a:r>
              <a:t>Texto do Título</a:t>
            </a:r>
          </a:p>
        </p:txBody>
      </p:sp>
      <p:sp>
        <p:nvSpPr>
          <p:cNvPr id="30" name="Nível de Corpo Um…"/>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as Partes de Conteúdo">
    <p:spTree>
      <p:nvGrpSpPr>
        <p:cNvPr id="1" name=""/>
        <p:cNvGrpSpPr/>
        <p:nvPr/>
      </p:nvGrpSpPr>
      <p:grpSpPr>
        <a:xfrm>
          <a:off x="0" y="0"/>
          <a:ext cx="0" cy="0"/>
          <a:chOff x="0" y="0"/>
          <a:chExt cx="0" cy="0"/>
        </a:xfrm>
      </p:grpSpPr>
      <p:sp>
        <p:nvSpPr>
          <p:cNvPr id="38" name="Texto do Título"/>
          <p:cNvSpPr txBox="1"/>
          <p:nvPr>
            <p:ph type="title"/>
          </p:nvPr>
        </p:nvSpPr>
        <p:spPr>
          <a:prstGeom prst="rect">
            <a:avLst/>
          </a:prstGeom>
        </p:spPr>
        <p:txBody>
          <a:bodyPr/>
          <a:lstStyle/>
          <a:p>
            <a:pPr/>
            <a:r>
              <a:t>Texto do Título</a:t>
            </a:r>
          </a:p>
        </p:txBody>
      </p:sp>
      <p:sp>
        <p:nvSpPr>
          <p:cNvPr id="39" name="Nível de Corpo Um…"/>
          <p:cNvSpPr txBox="1"/>
          <p:nvPr>
            <p:ph type="body" sz="half" idx="1"/>
          </p:nvPr>
        </p:nvSpPr>
        <p:spPr>
          <a:xfrm>
            <a:off x="838200" y="1825625"/>
            <a:ext cx="5181600" cy="4351338"/>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ção">
    <p:spTree>
      <p:nvGrpSpPr>
        <p:cNvPr id="1" name=""/>
        <p:cNvGrpSpPr/>
        <p:nvPr/>
      </p:nvGrpSpPr>
      <p:grpSpPr>
        <a:xfrm>
          <a:off x="0" y="0"/>
          <a:ext cx="0" cy="0"/>
          <a:chOff x="0" y="0"/>
          <a:chExt cx="0" cy="0"/>
        </a:xfrm>
      </p:grpSpPr>
      <p:sp>
        <p:nvSpPr>
          <p:cNvPr id="47" name="Texto do Título"/>
          <p:cNvSpPr txBox="1"/>
          <p:nvPr>
            <p:ph type="title"/>
          </p:nvPr>
        </p:nvSpPr>
        <p:spPr>
          <a:xfrm>
            <a:off x="839787" y="365125"/>
            <a:ext cx="10515601" cy="1325563"/>
          </a:xfrm>
          <a:prstGeom prst="rect">
            <a:avLst/>
          </a:prstGeom>
        </p:spPr>
        <p:txBody>
          <a:bodyPr/>
          <a:lstStyle/>
          <a:p>
            <a:pPr/>
            <a:r>
              <a:t>Texto do Título</a:t>
            </a:r>
          </a:p>
        </p:txBody>
      </p:sp>
      <p:sp>
        <p:nvSpPr>
          <p:cNvPr id="48" name="Nível de Corpo Um…"/>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9" name="Espaço Reservado para Texto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mente Título">
    <p:spTree>
      <p:nvGrpSpPr>
        <p:cNvPr id="1" name=""/>
        <p:cNvGrpSpPr/>
        <p:nvPr/>
      </p:nvGrpSpPr>
      <p:grpSpPr>
        <a:xfrm>
          <a:off x="0" y="0"/>
          <a:ext cx="0" cy="0"/>
          <a:chOff x="0" y="0"/>
          <a:chExt cx="0" cy="0"/>
        </a:xfrm>
      </p:grpSpPr>
      <p:sp>
        <p:nvSpPr>
          <p:cNvPr id="57" name="Texto do Título"/>
          <p:cNvSpPr txBox="1"/>
          <p:nvPr>
            <p:ph type="title"/>
          </p:nvPr>
        </p:nvSpPr>
        <p:spPr>
          <a:prstGeom prst="rect">
            <a:avLst/>
          </a:prstGeom>
        </p:spPr>
        <p:txBody>
          <a:bodyPr/>
          <a:lstStyle/>
          <a:p>
            <a:pPr/>
            <a:r>
              <a:t>Texto do Título</a:t>
            </a:r>
          </a:p>
        </p:txBody>
      </p:sp>
      <p:sp>
        <p:nvSpPr>
          <p:cNvPr id="58"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6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údo com Legenda">
    <p:spTree>
      <p:nvGrpSpPr>
        <p:cNvPr id="1" name=""/>
        <p:cNvGrpSpPr/>
        <p:nvPr/>
      </p:nvGrpSpPr>
      <p:grpSpPr>
        <a:xfrm>
          <a:off x="0" y="0"/>
          <a:ext cx="0" cy="0"/>
          <a:chOff x="0" y="0"/>
          <a:chExt cx="0" cy="0"/>
        </a:xfrm>
      </p:grpSpPr>
      <p:sp>
        <p:nvSpPr>
          <p:cNvPr id="72" name="Texto do Título"/>
          <p:cNvSpPr txBox="1"/>
          <p:nvPr>
            <p:ph type="title"/>
          </p:nvPr>
        </p:nvSpPr>
        <p:spPr>
          <a:xfrm>
            <a:off x="839787" y="457200"/>
            <a:ext cx="3932239" cy="1600200"/>
          </a:xfrm>
          <a:prstGeom prst="rect">
            <a:avLst/>
          </a:prstGeom>
        </p:spPr>
        <p:txBody>
          <a:bodyPr anchor="b"/>
          <a:lstStyle>
            <a:lvl1pPr>
              <a:defRPr sz="3200"/>
            </a:lvl1pPr>
          </a:lstStyle>
          <a:p>
            <a:pPr/>
            <a:r>
              <a:t>Texto do Título</a:t>
            </a:r>
          </a:p>
        </p:txBody>
      </p:sp>
      <p:sp>
        <p:nvSpPr>
          <p:cNvPr id="73" name="Nível de Corpo Um…"/>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74" name="Espaço Reservado para Texto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m com Legenda">
    <p:spTree>
      <p:nvGrpSpPr>
        <p:cNvPr id="1" name=""/>
        <p:cNvGrpSpPr/>
        <p:nvPr/>
      </p:nvGrpSpPr>
      <p:grpSpPr>
        <a:xfrm>
          <a:off x="0" y="0"/>
          <a:ext cx="0" cy="0"/>
          <a:chOff x="0" y="0"/>
          <a:chExt cx="0" cy="0"/>
        </a:xfrm>
      </p:grpSpPr>
      <p:sp>
        <p:nvSpPr>
          <p:cNvPr id="82" name="Texto do Título"/>
          <p:cNvSpPr txBox="1"/>
          <p:nvPr>
            <p:ph type="title"/>
          </p:nvPr>
        </p:nvSpPr>
        <p:spPr>
          <a:xfrm>
            <a:off x="839787" y="457200"/>
            <a:ext cx="3932239" cy="1600200"/>
          </a:xfrm>
          <a:prstGeom prst="rect">
            <a:avLst/>
          </a:prstGeom>
        </p:spPr>
        <p:txBody>
          <a:bodyPr anchor="b"/>
          <a:lstStyle>
            <a:lvl1pPr>
              <a:defRPr sz="3200"/>
            </a:lvl1pPr>
          </a:lstStyle>
          <a:p>
            <a:pPr/>
            <a:r>
              <a:t>Texto do Título</a:t>
            </a:r>
          </a:p>
        </p:txBody>
      </p:sp>
      <p:sp>
        <p:nvSpPr>
          <p:cNvPr id="83" name="Espaço Reservado para Imagem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Nível de Corpo Um…"/>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do Título</a:t>
            </a:r>
          </a:p>
        </p:txBody>
      </p:sp>
      <p:sp>
        <p:nvSpPr>
          <p:cNvPr id="3" name="Nível de Corpo Um…"/>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rancisco@internetlab.org.br" TargetMode="External"/></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89"/>
          <p:cNvSpPr txBox="1"/>
          <p:nvPr>
            <p:ph type="ctrTitle"/>
          </p:nvPr>
        </p:nvSpPr>
        <p:spPr>
          <a:xfrm>
            <a:off x="1524000" y="1325933"/>
            <a:ext cx="9144000" cy="3889612"/>
          </a:xfrm>
          <a:prstGeom prst="rect">
            <a:avLst/>
          </a:prstGeom>
        </p:spPr>
        <p:txBody>
          <a:bodyPr lIns="45699" tIns="45699" rIns="45699" bIns="45699"/>
          <a:lstStyle/>
          <a:p>
            <a:pPr>
              <a:lnSpc>
                <a:spcPct val="150000"/>
              </a:lnSpc>
              <a:defRPr b="1" sz="4800">
                <a:latin typeface="Calibri "/>
                <a:ea typeface="Calibri "/>
                <a:cs typeface="Calibri "/>
                <a:sym typeface="Calibri "/>
              </a:defRPr>
            </a:pPr>
            <a:r>
              <a:t>Direito ao esquecimento</a:t>
            </a:r>
            <a:br/>
            <a:b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Espaço Reservado para Texto 2"/>
          <p:cNvSpPr txBox="1"/>
          <p:nvPr>
            <p:ph type="body" sz="half" idx="1"/>
          </p:nvPr>
        </p:nvSpPr>
        <p:spPr>
          <a:xfrm>
            <a:off x="1146232" y="2756030"/>
            <a:ext cx="9941171" cy="2836071"/>
          </a:xfrm>
          <a:prstGeom prst="rect">
            <a:avLst/>
          </a:prstGeom>
        </p:spPr>
        <p:txBody>
          <a:bodyPr/>
          <a:lstStyle/>
          <a:p>
            <a:pPr marL="0" indent="133350" algn="ctr">
              <a:buSzTx/>
              <a:buNone/>
              <a:defRPr b="1" i="1" sz="4300">
                <a:latin typeface="Calibri "/>
                <a:ea typeface="Calibri "/>
                <a:cs typeface="Calibri "/>
                <a:sym typeface="Calibri "/>
              </a:defRPr>
            </a:pPr>
            <a:r>
              <a:t>acessibilidade</a:t>
            </a:r>
            <a:r>
              <a:rPr b="0" i="0"/>
              <a:t>: Stacy e a </a:t>
            </a:r>
            <a:r>
              <a:rPr b="0"/>
              <a:t>“drunken pirate” photo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Espaço Reservado para Texto 2"/>
          <p:cNvSpPr txBox="1"/>
          <p:nvPr>
            <p:ph type="body" sz="half" idx="1"/>
          </p:nvPr>
        </p:nvSpPr>
        <p:spPr>
          <a:xfrm>
            <a:off x="1146232" y="2756030"/>
            <a:ext cx="9941171" cy="2836071"/>
          </a:xfrm>
          <a:prstGeom prst="rect">
            <a:avLst/>
          </a:prstGeom>
        </p:spPr>
        <p:txBody>
          <a:bodyPr/>
          <a:lstStyle/>
          <a:p>
            <a:pPr marL="0" indent="133350" algn="ctr">
              <a:buSzTx/>
              <a:buNone/>
              <a:defRPr b="1" i="1" sz="4300">
                <a:latin typeface="Calibri "/>
                <a:ea typeface="Calibri "/>
                <a:cs typeface="Calibri "/>
                <a:sym typeface="Calibri "/>
              </a:defRPr>
            </a:pPr>
            <a:r>
              <a:t>durabilidade</a:t>
            </a:r>
            <a:r>
              <a:rPr b="0" i="0"/>
              <a:t>: Andrew e a recusa da entrada nos EUA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Espaço Reservado para Texto 2"/>
          <p:cNvSpPr txBox="1"/>
          <p:nvPr>
            <p:ph type="body" sz="half" idx="1"/>
          </p:nvPr>
        </p:nvSpPr>
        <p:spPr>
          <a:xfrm>
            <a:off x="1146232" y="2756030"/>
            <a:ext cx="9941171" cy="2836071"/>
          </a:xfrm>
          <a:prstGeom prst="rect">
            <a:avLst/>
          </a:prstGeom>
        </p:spPr>
        <p:txBody>
          <a:bodyPr/>
          <a:lstStyle/>
          <a:p>
            <a:pPr marL="0" indent="133350" algn="ctr">
              <a:buSzTx/>
              <a:buNone/>
              <a:defRPr b="1" i="1" sz="4300">
                <a:latin typeface="Calibri "/>
                <a:ea typeface="Calibri "/>
                <a:cs typeface="Calibri "/>
                <a:sym typeface="Calibri "/>
              </a:defRPr>
            </a:pPr>
            <a:r>
              <a:t>abrangência</a:t>
            </a:r>
            <a:r>
              <a:rPr b="0" i="0"/>
              <a:t>: recurso a diferentes fontes para construção de dossiês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spaço Reservado para Texto 2"/>
          <p:cNvSpPr txBox="1"/>
          <p:nvPr>
            <p:ph type="body" sz="half" idx="1"/>
          </p:nvPr>
        </p:nvSpPr>
        <p:spPr>
          <a:xfrm>
            <a:off x="353099" y="468447"/>
            <a:ext cx="4654999" cy="5336296"/>
          </a:xfrm>
          <a:prstGeom prst="rect">
            <a:avLst/>
          </a:prstGeom>
        </p:spPr>
        <p:txBody>
          <a:bodyPr/>
          <a:lstStyle/>
          <a:p>
            <a:pPr marL="0" indent="133350" algn="ctr">
              <a:buSzTx/>
              <a:buNone/>
              <a:defRPr sz="4300">
                <a:latin typeface="Calibri "/>
                <a:ea typeface="Calibri "/>
                <a:cs typeface="Calibri "/>
                <a:sym typeface="Calibri "/>
              </a:defRPr>
            </a:pPr>
          </a:p>
          <a:p>
            <a:pPr marL="0" indent="133350" algn="ctr">
              <a:buSzTx/>
              <a:buNone/>
              <a:defRPr sz="4300">
                <a:latin typeface="Calibri "/>
                <a:ea typeface="Calibri "/>
                <a:cs typeface="Calibri "/>
                <a:sym typeface="Calibri "/>
              </a:defRPr>
            </a:pPr>
          </a:p>
          <a:p>
            <a:pPr marL="0" indent="133350" algn="ctr">
              <a:buSzTx/>
              <a:buNone/>
              <a:defRPr sz="4300">
                <a:latin typeface="Calibri "/>
                <a:ea typeface="Calibri "/>
                <a:cs typeface="Calibri "/>
                <a:sym typeface="Calibri "/>
              </a:defRPr>
            </a:pPr>
          </a:p>
          <a:p>
            <a:pPr marL="0" indent="133350" algn="ctr">
              <a:buSzTx/>
              <a:buNone/>
              <a:defRPr sz="4300">
                <a:latin typeface="Calibri "/>
                <a:ea typeface="Calibri "/>
                <a:cs typeface="Calibri "/>
                <a:sym typeface="Calibri "/>
              </a:defRPr>
            </a:pPr>
            <a:r>
              <a:t>Panóptico de Bentham</a:t>
            </a:r>
          </a:p>
        </p:txBody>
      </p:sp>
      <p:pic>
        <p:nvPicPr>
          <p:cNvPr id="137" name="Imagem 4" descr="Imagem 4"/>
          <p:cNvPicPr>
            <a:picLocks noChangeAspect="1"/>
          </p:cNvPicPr>
          <p:nvPr/>
        </p:nvPicPr>
        <p:blipFill>
          <a:blip r:embed="rId2">
            <a:extLst/>
          </a:blip>
          <a:stretch>
            <a:fillRect/>
          </a:stretch>
        </p:blipFill>
        <p:spPr>
          <a:xfrm>
            <a:off x="4958417" y="604853"/>
            <a:ext cx="6933782" cy="562262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Espaço Reservado para Texto 2"/>
          <p:cNvSpPr txBox="1"/>
          <p:nvPr>
            <p:ph type="body" sz="half" idx="1"/>
          </p:nvPr>
        </p:nvSpPr>
        <p:spPr>
          <a:xfrm>
            <a:off x="1146232" y="2756030"/>
            <a:ext cx="9941171" cy="2836071"/>
          </a:xfrm>
          <a:prstGeom prst="rect">
            <a:avLst/>
          </a:prstGeom>
        </p:spPr>
        <p:txBody>
          <a:bodyPr/>
          <a:lstStyle>
            <a:lvl1pPr marL="0" indent="133350" algn="ctr">
              <a:buSzTx/>
              <a:buNone/>
              <a:defRPr sz="4300">
                <a:solidFill>
                  <a:srgbClr val="FF0000"/>
                </a:solidFill>
                <a:latin typeface="Calibri "/>
                <a:ea typeface="Calibri "/>
                <a:cs typeface="Calibri "/>
                <a:sym typeface="Calibri "/>
              </a:defRPr>
            </a:lvl1pPr>
          </a:lstStyle>
          <a:p>
            <a:pPr/>
            <a:r>
              <a:t>autocensura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Espaço Reservado para Texto 2"/>
          <p:cNvSpPr txBox="1"/>
          <p:nvPr>
            <p:ph type="body" sz="half" idx="1"/>
          </p:nvPr>
        </p:nvSpPr>
        <p:spPr>
          <a:xfrm>
            <a:off x="1146232" y="2756030"/>
            <a:ext cx="9941171" cy="2836071"/>
          </a:xfrm>
          <a:prstGeom prst="rect">
            <a:avLst/>
          </a:prstGeom>
        </p:spPr>
        <p:txBody>
          <a:bodyPr/>
          <a:lstStyle>
            <a:lvl1pPr marL="0" indent="133350" algn="ctr">
              <a:buSzTx/>
              <a:buNone/>
              <a:defRPr sz="4300">
                <a:latin typeface="Calibri "/>
                <a:ea typeface="Calibri "/>
                <a:cs typeface="Calibri "/>
                <a:sym typeface="Calibri "/>
              </a:defRPr>
            </a:lvl1pPr>
          </a:lstStyle>
          <a:p>
            <a:pPr/>
            <a:r>
              <a:t>efeitos da memória digital: imobilidade, indecisão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Espaço Reservado para Texto 2"/>
          <p:cNvSpPr txBox="1"/>
          <p:nvPr>
            <p:ph type="body" sz="half" idx="1"/>
          </p:nvPr>
        </p:nvSpPr>
        <p:spPr>
          <a:xfrm>
            <a:off x="1146232" y="2756030"/>
            <a:ext cx="9941171" cy="2836071"/>
          </a:xfrm>
          <a:prstGeom prst="rect">
            <a:avLst/>
          </a:prstGeom>
        </p:spPr>
        <p:txBody>
          <a:bodyPr/>
          <a:lstStyle>
            <a:lvl1pPr marL="0" indent="133350" algn="ctr">
              <a:buSzTx/>
              <a:buNone/>
              <a:defRPr sz="4300">
                <a:latin typeface="Calibri "/>
                <a:ea typeface="Calibri "/>
                <a:cs typeface="Calibri "/>
                <a:sym typeface="Calibri "/>
              </a:defRPr>
            </a:lvl1pPr>
          </a:lstStyle>
          <a:p>
            <a:pPr/>
            <a:r>
              <a:t>e se a memória digital for alterada?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Espaço Reservado para Texto 2"/>
          <p:cNvSpPr txBox="1"/>
          <p:nvPr>
            <p:ph type="body" sz="half" idx="1"/>
          </p:nvPr>
        </p:nvSpPr>
        <p:spPr>
          <a:xfrm>
            <a:off x="1146232" y="2756030"/>
            <a:ext cx="9941171" cy="2836071"/>
          </a:xfrm>
          <a:prstGeom prst="rect">
            <a:avLst/>
          </a:prstGeom>
        </p:spPr>
        <p:txBody>
          <a:bodyPr/>
          <a:lstStyle>
            <a:lvl1pPr marL="0" indent="133350" algn="ctr">
              <a:buSzTx/>
              <a:buNone/>
              <a:defRPr sz="4300">
                <a:latin typeface="Calibri "/>
                <a:ea typeface="Calibri "/>
                <a:cs typeface="Calibri "/>
                <a:sym typeface="Calibri "/>
              </a:defRPr>
            </a:lvl1pPr>
          </a:lstStyle>
          <a:p>
            <a:pPr/>
            <a:r>
              <a:t>tecnologias para edição de fotos, vídeos, “edição” de resultados de busca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Espaço Reservado para Texto 2"/>
          <p:cNvSpPr txBox="1"/>
          <p:nvPr>
            <p:ph type="body" idx="1"/>
          </p:nvPr>
        </p:nvSpPr>
        <p:spPr>
          <a:xfrm>
            <a:off x="1146232" y="1998133"/>
            <a:ext cx="9941171" cy="3593968"/>
          </a:xfrm>
          <a:prstGeom prst="rect">
            <a:avLst/>
          </a:prstGeom>
        </p:spPr>
        <p:txBody>
          <a:bodyPr/>
          <a:lstStyle>
            <a:lvl1pPr marL="0" indent="133350" algn="ctr">
              <a:buSzTx/>
              <a:buNone/>
              <a:defRPr sz="4300"/>
            </a:lvl1pPr>
          </a:lstStyle>
          <a:p>
            <a:pPr/>
            <a:r>
              <a:t>“ao sempre nos lembrar dos nossos erros, a memória digital rejeita a nossa capacidade humana de aprender com eles, de crescer e evoluir“</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Espaço Reservado para Texto 2"/>
          <p:cNvSpPr txBox="1"/>
          <p:nvPr>
            <p:ph type="body" idx="1"/>
          </p:nvPr>
        </p:nvSpPr>
        <p:spPr>
          <a:xfrm>
            <a:off x="1146232" y="2624665"/>
            <a:ext cx="9941171" cy="3593968"/>
          </a:xfrm>
          <a:prstGeom prst="rect">
            <a:avLst/>
          </a:prstGeom>
        </p:spPr>
        <p:txBody>
          <a:bodyPr/>
          <a:lstStyle>
            <a:lvl1pPr marL="0" indent="133350" algn="ctr">
              <a:buSzTx/>
              <a:buNone/>
              <a:defRPr sz="4300"/>
            </a:lvl1pPr>
          </a:lstStyle>
          <a:p>
            <a:pPr/>
            <a:r>
              <a:t>o que é o “direito ao esquecimento”?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Box 4"/>
          <p:cNvSpPr txBox="1"/>
          <p:nvPr/>
        </p:nvSpPr>
        <p:spPr>
          <a:xfrm>
            <a:off x="4611278" y="2928429"/>
            <a:ext cx="3103958" cy="726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300"/>
            </a:lvl1pPr>
          </a:lstStyle>
          <a:p>
            <a:pPr/>
            <a:r>
              <a:t>quem somos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Espaço Reservado para Texto 2"/>
          <p:cNvSpPr txBox="1"/>
          <p:nvPr>
            <p:ph type="body" idx="1"/>
          </p:nvPr>
        </p:nvSpPr>
        <p:spPr>
          <a:xfrm>
            <a:off x="1146232" y="2624665"/>
            <a:ext cx="9941171" cy="3593968"/>
          </a:xfrm>
          <a:prstGeom prst="rect">
            <a:avLst/>
          </a:prstGeom>
        </p:spPr>
        <p:txBody>
          <a:bodyPr/>
          <a:lstStyle/>
          <a:p>
            <a:pPr marL="0" indent="133350" algn="ctr">
              <a:buSzTx/>
              <a:buNone/>
              <a:defRPr sz="4300">
                <a:solidFill>
                  <a:srgbClr val="FF0000"/>
                </a:solidFill>
              </a:defRPr>
            </a:pPr>
            <a:r>
              <a:t>desindexação</a:t>
            </a:r>
            <a:r>
              <a:rPr>
                <a:solidFill>
                  <a:srgbClr val="000000"/>
                </a:solidFill>
              </a:rPr>
              <a:t> de </a:t>
            </a:r>
            <a:r>
              <a:rPr i="1">
                <a:solidFill>
                  <a:srgbClr val="000000"/>
                </a:solidFill>
              </a:rPr>
              <a:t>URLs</a:t>
            </a:r>
            <a:r>
              <a:rPr>
                <a:solidFill>
                  <a:srgbClr val="000000"/>
                </a:solidFill>
              </a:rPr>
              <a:t> em resultados de busca pelo nome de alguém</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extBox 4"/>
          <p:cNvSpPr txBox="1"/>
          <p:nvPr/>
        </p:nvSpPr>
        <p:spPr>
          <a:xfrm>
            <a:off x="2010383" y="2928429"/>
            <a:ext cx="8305773" cy="726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300"/>
            </a:lvl1pPr>
          </a:lstStyle>
          <a:p>
            <a:pPr/>
            <a:r>
              <a:t>Mario Costeja vs. Google Espanha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Espaço Reservado para Texto 2"/>
          <p:cNvSpPr txBox="1"/>
          <p:nvPr>
            <p:ph type="body" idx="1"/>
          </p:nvPr>
        </p:nvSpPr>
        <p:spPr>
          <a:xfrm>
            <a:off x="1430214" y="2506661"/>
            <a:ext cx="9941171" cy="4351339"/>
          </a:xfrm>
          <a:prstGeom prst="rect">
            <a:avLst/>
          </a:prstGeom>
        </p:spPr>
        <p:txBody>
          <a:bodyPr/>
          <a:lstStyle>
            <a:lvl1pPr marL="0" indent="133350" algn="ctr">
              <a:buSzTx/>
              <a:buNone/>
              <a:defRPr sz="4300">
                <a:latin typeface="Calibri "/>
                <a:ea typeface="Calibri "/>
                <a:cs typeface="Calibri "/>
                <a:sym typeface="Calibri "/>
              </a:defRPr>
            </a:lvl1pPr>
          </a:lstStyle>
          <a:p>
            <a:pPr/>
            <a:r>
              <a:t>reclamação contra La Vanguardia, Google Espanha e Google Inc.</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Espaço Reservado para Texto 2"/>
          <p:cNvSpPr txBox="1"/>
          <p:nvPr>
            <p:ph type="body" sz="quarter" idx="1"/>
          </p:nvPr>
        </p:nvSpPr>
        <p:spPr>
          <a:xfrm>
            <a:off x="1247334" y="2717677"/>
            <a:ext cx="9941171" cy="922339"/>
          </a:xfrm>
          <a:prstGeom prst="rect">
            <a:avLst/>
          </a:prstGeom>
        </p:spPr>
        <p:txBody>
          <a:bodyPr/>
          <a:lstStyle>
            <a:lvl1pPr marL="0" indent="133350" algn="ctr">
              <a:buSzTx/>
              <a:buNone/>
              <a:defRPr sz="4300">
                <a:latin typeface="Calibri "/>
                <a:ea typeface="Calibri "/>
                <a:cs typeface="Calibri "/>
                <a:sym typeface="Calibri "/>
              </a:defRPr>
            </a:lvl1pPr>
          </a:lstStyle>
          <a:p>
            <a:pPr/>
            <a:r>
              <a:t>remoção de conteúdo + desindexação</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Espaço Reservado para Texto 2"/>
          <p:cNvSpPr txBox="1"/>
          <p:nvPr>
            <p:ph type="body" sz="half" idx="1"/>
          </p:nvPr>
        </p:nvSpPr>
        <p:spPr>
          <a:xfrm>
            <a:off x="1247334" y="2717677"/>
            <a:ext cx="9941171" cy="3050077"/>
          </a:xfrm>
          <a:prstGeom prst="rect">
            <a:avLst/>
          </a:prstGeom>
        </p:spPr>
        <p:txBody>
          <a:bodyPr/>
          <a:lstStyle>
            <a:lvl1pPr marL="0" indent="133350" algn="ctr">
              <a:buSzTx/>
              <a:buNone/>
              <a:defRPr sz="4300">
                <a:latin typeface="Calibri "/>
                <a:ea typeface="Calibri "/>
                <a:cs typeface="Calibri "/>
                <a:sym typeface="Calibri "/>
              </a:defRPr>
            </a:lvl1pPr>
          </a:lstStyle>
          <a:p>
            <a:pPr/>
            <a:r>
              <a:t>Agência Espanhola de Proteção de Dados: supressão de dados pessoais para proteger privacidade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spaço Reservado para Texto 2"/>
          <p:cNvSpPr txBox="1"/>
          <p:nvPr>
            <p:ph type="body" sz="half" idx="1"/>
          </p:nvPr>
        </p:nvSpPr>
        <p:spPr>
          <a:xfrm>
            <a:off x="1247334" y="2717677"/>
            <a:ext cx="9941171" cy="3050077"/>
          </a:xfrm>
          <a:prstGeom prst="rect">
            <a:avLst/>
          </a:prstGeom>
        </p:spPr>
        <p:txBody>
          <a:bodyPr/>
          <a:lstStyle>
            <a:lvl1pPr marL="0" indent="133350" algn="ctr">
              <a:buSzTx/>
              <a:buNone/>
              <a:defRPr sz="4300">
                <a:latin typeface="Calibri "/>
                <a:ea typeface="Calibri "/>
                <a:cs typeface="Calibri "/>
                <a:sym typeface="Calibri "/>
              </a:defRPr>
            </a:lvl1pPr>
          </a:lstStyle>
          <a:p>
            <a:pPr/>
            <a:r>
              <a:t>incidência Diretiva 95/46/CE da União Europeia: TJUE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Espaço Reservado para Texto 2"/>
          <p:cNvSpPr txBox="1"/>
          <p:nvPr>
            <p:ph type="body" idx="1"/>
          </p:nvPr>
        </p:nvSpPr>
        <p:spPr>
          <a:xfrm>
            <a:off x="1125414" y="1681223"/>
            <a:ext cx="9941171" cy="3495553"/>
          </a:xfrm>
          <a:prstGeom prst="rect">
            <a:avLst/>
          </a:prstGeom>
        </p:spPr>
        <p:txBody>
          <a:bodyPr/>
          <a:lstStyle/>
          <a:p>
            <a:pPr marL="0" indent="129349" algn="ctr" defTabSz="886968">
              <a:spcBef>
                <a:spcPts val="900"/>
              </a:spcBef>
              <a:buSzTx/>
              <a:buNone/>
              <a:defRPr sz="4171"/>
            </a:pPr>
            <a:r>
              <a:t>“levantamento, a indexação automática, o armazenamento temporário e a apresentação por ordem de preferência (calculada por meio de algoritmos) de informações” = </a:t>
            </a:r>
            <a:r>
              <a:rPr>
                <a:solidFill>
                  <a:srgbClr val="FF0000"/>
                </a:solidFill>
              </a:rPr>
              <a:t>tratamento de dados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Espaço Reservado para Texto 2"/>
          <p:cNvSpPr txBox="1"/>
          <p:nvPr>
            <p:ph type="body" sz="half" idx="1"/>
          </p:nvPr>
        </p:nvSpPr>
        <p:spPr>
          <a:xfrm>
            <a:off x="1294227" y="2975585"/>
            <a:ext cx="9941171" cy="3050078"/>
          </a:xfrm>
          <a:prstGeom prst="rect">
            <a:avLst/>
          </a:prstGeom>
        </p:spPr>
        <p:txBody>
          <a:bodyPr/>
          <a:lstStyle>
            <a:lvl1pPr marL="0" indent="133350" algn="ctr">
              <a:buSzTx/>
              <a:buNone/>
              <a:defRPr sz="4300">
                <a:latin typeface="Calibri "/>
                <a:ea typeface="Calibri "/>
                <a:cs typeface="Calibri "/>
                <a:sym typeface="Calibri "/>
              </a:defRPr>
            </a:lvl1pPr>
          </a:lstStyle>
          <a:p>
            <a:pPr/>
            <a:r>
              <a:t>potencial de ingerência na vida privada</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Espaço Reservado para Texto 2"/>
          <p:cNvSpPr txBox="1"/>
          <p:nvPr>
            <p:ph type="body" sz="half" idx="1"/>
          </p:nvPr>
        </p:nvSpPr>
        <p:spPr>
          <a:xfrm>
            <a:off x="1294227" y="2975585"/>
            <a:ext cx="9941171" cy="3050078"/>
          </a:xfrm>
          <a:prstGeom prst="rect">
            <a:avLst/>
          </a:prstGeom>
        </p:spPr>
        <p:txBody>
          <a:bodyPr/>
          <a:lstStyle>
            <a:lvl1pPr marL="0" indent="133350" algn="ctr">
              <a:buSzTx/>
              <a:buNone/>
              <a:defRPr sz="4300">
                <a:latin typeface="Calibri "/>
                <a:ea typeface="Calibri "/>
                <a:cs typeface="Calibri "/>
                <a:sym typeface="Calibri "/>
              </a:defRPr>
            </a:lvl1pPr>
          </a:lstStyle>
          <a:p>
            <a:pPr/>
            <a:r>
              <a:t>papel dos buscadores na difusão da informação</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Espaço Reservado para Texto 2"/>
          <p:cNvSpPr txBox="1"/>
          <p:nvPr>
            <p:ph type="body" sz="half" idx="1"/>
          </p:nvPr>
        </p:nvSpPr>
        <p:spPr>
          <a:xfrm>
            <a:off x="1247334" y="2717677"/>
            <a:ext cx="9941171" cy="3050077"/>
          </a:xfrm>
          <a:prstGeom prst="rect">
            <a:avLst/>
          </a:prstGeom>
        </p:spPr>
        <p:txBody>
          <a:bodyPr/>
          <a:lstStyle/>
          <a:p>
            <a:pPr marL="0" indent="133350" algn="ctr">
              <a:buSzTx/>
              <a:buNone/>
              <a:defRPr sz="4300">
                <a:latin typeface="Calibri "/>
                <a:ea typeface="Calibri "/>
                <a:cs typeface="Calibri "/>
                <a:sym typeface="Calibri "/>
              </a:defRPr>
            </a:pPr>
            <a:r>
              <a:t>equilíbrio: </a:t>
            </a:r>
          </a:p>
          <a:p>
            <a:pPr marL="0" indent="133350" algn="ctr">
              <a:buSzTx/>
              <a:buNone/>
              <a:defRPr sz="4300">
                <a:latin typeface="Calibri "/>
                <a:ea typeface="Calibri "/>
                <a:cs typeface="Calibri "/>
                <a:sym typeface="Calibri "/>
              </a:defRPr>
            </a:pPr>
            <a:r>
              <a:t>acesso à informação X privacidade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agem 1" descr="Imagem 1"/>
          <p:cNvPicPr>
            <a:picLocks noChangeAspect="1"/>
          </p:cNvPicPr>
          <p:nvPr/>
        </p:nvPicPr>
        <p:blipFill>
          <a:blip r:embed="rId2">
            <a:extLst/>
          </a:blip>
          <a:srcRect l="1877" t="9425" r="1248" b="5534"/>
          <a:stretch>
            <a:fillRect/>
          </a:stretch>
        </p:blipFill>
        <p:spPr>
          <a:xfrm>
            <a:off x="1809749" y="1243012"/>
            <a:ext cx="8858252" cy="4371977"/>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Espaço Reservado para Texto 2"/>
          <p:cNvSpPr txBox="1"/>
          <p:nvPr>
            <p:ph type="body" idx="1"/>
          </p:nvPr>
        </p:nvSpPr>
        <p:spPr>
          <a:xfrm>
            <a:off x="1341118" y="1922583"/>
            <a:ext cx="9941171" cy="4501664"/>
          </a:xfrm>
          <a:prstGeom prst="rect">
            <a:avLst/>
          </a:prstGeom>
        </p:spPr>
        <p:txBody>
          <a:bodyPr/>
          <a:lstStyle/>
          <a:p>
            <a:pPr marL="0" indent="133350" algn="ctr">
              <a:buSzTx/>
              <a:buNone/>
              <a:defRPr sz="4300">
                <a:latin typeface="Calibri "/>
                <a:ea typeface="Calibri "/>
                <a:cs typeface="Calibri "/>
                <a:sym typeface="Calibri "/>
              </a:defRPr>
            </a:pPr>
            <a:r>
              <a:t>decisão TJUE (2014): desindexação </a:t>
            </a:r>
            <a:r>
              <a:rPr>
                <a:latin typeface="+mn-lt"/>
                <a:ea typeface="+mn-ea"/>
                <a:cs typeface="+mn-cs"/>
                <a:sym typeface="Calibri"/>
              </a:rPr>
              <a:t>sempre que as informações forem, tendo em conta todas as circunstâncias que caracterizam o caso concreto, “</a:t>
            </a:r>
            <a:r>
              <a:rPr>
                <a:solidFill>
                  <a:srgbClr val="FF0000"/>
                </a:solidFill>
                <a:latin typeface="+mn-lt"/>
                <a:ea typeface="+mn-ea"/>
                <a:cs typeface="+mn-cs"/>
                <a:sym typeface="Calibri"/>
              </a:rPr>
              <a:t>inadequadas</a:t>
            </a:r>
            <a:r>
              <a:rPr>
                <a:latin typeface="+mn-lt"/>
                <a:ea typeface="+mn-ea"/>
                <a:cs typeface="+mn-cs"/>
                <a:sym typeface="Calibri"/>
              </a:rPr>
              <a:t>, </a:t>
            </a:r>
            <a:r>
              <a:rPr>
                <a:solidFill>
                  <a:srgbClr val="FF0000"/>
                </a:solidFill>
                <a:latin typeface="+mn-lt"/>
                <a:ea typeface="+mn-ea"/>
                <a:cs typeface="+mn-cs"/>
                <a:sym typeface="Calibri"/>
              </a:rPr>
              <a:t>irrelevantes</a:t>
            </a:r>
            <a:r>
              <a:rPr>
                <a:latin typeface="+mn-lt"/>
                <a:ea typeface="+mn-ea"/>
                <a:cs typeface="+mn-cs"/>
                <a:sym typeface="Calibri"/>
              </a:rPr>
              <a:t>, </a:t>
            </a:r>
            <a:r>
              <a:rPr>
                <a:solidFill>
                  <a:srgbClr val="FF0000"/>
                </a:solidFill>
                <a:latin typeface="+mn-lt"/>
                <a:ea typeface="+mn-ea"/>
                <a:cs typeface="+mn-cs"/>
                <a:sym typeface="Calibri"/>
              </a:rPr>
              <a:t>obsoletas</a:t>
            </a:r>
            <a:r>
              <a:rPr>
                <a:latin typeface="+mn-lt"/>
                <a:ea typeface="+mn-ea"/>
                <a:cs typeface="+mn-cs"/>
                <a:sym typeface="Calibri"/>
              </a:rPr>
              <a:t> ou </a:t>
            </a:r>
            <a:r>
              <a:rPr>
                <a:solidFill>
                  <a:srgbClr val="FF0000"/>
                </a:solidFill>
                <a:latin typeface="+mn-lt"/>
                <a:ea typeface="+mn-ea"/>
                <a:cs typeface="+mn-cs"/>
                <a:sym typeface="Calibri"/>
              </a:rPr>
              <a:t>excessivas</a:t>
            </a:r>
            <a:r>
              <a:rPr>
                <a:latin typeface="+mn-lt"/>
                <a:ea typeface="+mn-ea"/>
                <a:cs typeface="+mn-cs"/>
                <a:sym typeface="Calibri"/>
              </a:rPr>
              <a: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spaço Reservado para Texto 2"/>
          <p:cNvSpPr txBox="1"/>
          <p:nvPr>
            <p:ph type="body" idx="1"/>
          </p:nvPr>
        </p:nvSpPr>
        <p:spPr>
          <a:xfrm>
            <a:off x="1294226" y="2954214"/>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implementação da decisão</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Imagem 5" descr="Imagem 5"/>
          <p:cNvPicPr>
            <a:picLocks noChangeAspect="1"/>
          </p:cNvPicPr>
          <p:nvPr/>
        </p:nvPicPr>
        <p:blipFill>
          <a:blip r:embed="rId2">
            <a:extLst/>
          </a:blip>
          <a:stretch>
            <a:fillRect/>
          </a:stretch>
        </p:blipFill>
        <p:spPr>
          <a:xfrm>
            <a:off x="5859" y="1"/>
            <a:ext cx="12186141" cy="603504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spaço Reservado para Texto 2"/>
          <p:cNvSpPr txBox="1"/>
          <p:nvPr>
            <p:ph type="body" idx="1"/>
          </p:nvPr>
        </p:nvSpPr>
        <p:spPr>
          <a:xfrm>
            <a:off x="1294226" y="2954214"/>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critérios comuns para desindexação</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1. </a:t>
            </a:r>
            <a:r>
              <a:rPr>
                <a:solidFill>
                  <a:srgbClr val="FF0000"/>
                </a:solidFill>
              </a:rPr>
              <a:t>ausência de interesse público</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2. </a:t>
            </a:r>
            <a:r>
              <a:rPr>
                <a:solidFill>
                  <a:srgbClr val="FF0000"/>
                </a:solidFill>
              </a:rPr>
              <a:t>informações confidenciais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3. </a:t>
            </a:r>
            <a:r>
              <a:rPr>
                <a:solidFill>
                  <a:srgbClr val="FF0000"/>
                </a:solidFill>
              </a:rPr>
              <a:t>conteúdos relacionados com menores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Espaço Reservado para Texto 2"/>
          <p:cNvSpPr txBox="1"/>
          <p:nvPr>
            <p:ph type="body" idx="1"/>
          </p:nvPr>
        </p:nvSpPr>
        <p:spPr>
          <a:xfrm>
            <a:off x="703384" y="2954214"/>
            <a:ext cx="10532014" cy="4501663"/>
          </a:xfrm>
          <a:prstGeom prst="rect">
            <a:avLst/>
          </a:prstGeom>
        </p:spPr>
        <p:txBody>
          <a:bodyPr/>
          <a:lstStyle/>
          <a:p>
            <a:pPr marL="0" indent="133350" algn="ctr">
              <a:buSzTx/>
              <a:buNone/>
              <a:defRPr sz="4300">
                <a:latin typeface="Calibri "/>
                <a:ea typeface="Calibri "/>
                <a:cs typeface="Calibri "/>
                <a:sym typeface="Calibri "/>
              </a:defRPr>
            </a:pPr>
            <a:r>
              <a:t>4. </a:t>
            </a:r>
            <a:r>
              <a:rPr>
                <a:solidFill>
                  <a:srgbClr val="FF0000"/>
                </a:solidFill>
              </a:rPr>
              <a:t>penas cumpridas/exonerações/absolvições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Espaço Reservado para Texto 2"/>
          <p:cNvSpPr txBox="1"/>
          <p:nvPr>
            <p:ph type="body" idx="1"/>
          </p:nvPr>
        </p:nvSpPr>
        <p:spPr>
          <a:xfrm>
            <a:off x="1294226" y="2954214"/>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recusas para desindexação</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1. </a:t>
            </a:r>
            <a:r>
              <a:rPr>
                <a:solidFill>
                  <a:srgbClr val="FF0000"/>
                </a:solidFill>
              </a:rPr>
              <a:t>soluções alternativas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Imagem 3" descr="Imagem 3"/>
          <p:cNvPicPr>
            <a:picLocks noChangeAspect="1"/>
          </p:cNvPicPr>
          <p:nvPr/>
        </p:nvPicPr>
        <p:blipFill>
          <a:blip r:embed="rId2">
            <a:extLst/>
          </a:blip>
          <a:stretch>
            <a:fillRect/>
          </a:stretch>
        </p:blipFill>
        <p:spPr>
          <a:xfrm>
            <a:off x="2377439" y="184353"/>
            <a:ext cx="7230794" cy="6673647"/>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2. </a:t>
            </a:r>
            <a:r>
              <a:rPr>
                <a:solidFill>
                  <a:srgbClr val="FF0000"/>
                </a:solidFill>
              </a:rPr>
              <a:t>motivos técnicos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Espaço Reservado para Texto 2"/>
          <p:cNvSpPr txBox="1"/>
          <p:nvPr>
            <p:ph type="body" idx="1"/>
          </p:nvPr>
        </p:nvSpPr>
        <p:spPr>
          <a:xfrm>
            <a:off x="1294226" y="2954214"/>
            <a:ext cx="9941171" cy="4501663"/>
          </a:xfrm>
          <a:prstGeom prst="rect">
            <a:avLst/>
          </a:prstGeom>
        </p:spPr>
        <p:txBody>
          <a:bodyPr/>
          <a:lstStyle/>
          <a:p>
            <a:pPr marL="0" indent="133350" algn="ctr">
              <a:buSzTx/>
              <a:buNone/>
              <a:defRPr sz="4300">
                <a:latin typeface="Calibri "/>
                <a:ea typeface="Calibri "/>
                <a:cs typeface="Calibri "/>
                <a:sym typeface="Calibri "/>
              </a:defRPr>
            </a:pPr>
            <a:r>
              <a:t>3. </a:t>
            </a:r>
            <a:r>
              <a:rPr>
                <a:solidFill>
                  <a:srgbClr val="FF0000"/>
                </a:solidFill>
              </a:rPr>
              <a:t>forte interesse público</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Imagem 5" descr="Imagem 5"/>
          <p:cNvPicPr>
            <a:picLocks noChangeAspect="1"/>
          </p:cNvPicPr>
          <p:nvPr/>
        </p:nvPicPr>
        <p:blipFill>
          <a:blip r:embed="rId2">
            <a:extLst/>
          </a:blip>
          <a:stretch>
            <a:fillRect/>
          </a:stretch>
        </p:blipFill>
        <p:spPr>
          <a:xfrm>
            <a:off x="123425" y="36827"/>
            <a:ext cx="12068575" cy="6715666"/>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Imagem 2" descr="Imagem 2"/>
          <p:cNvPicPr>
            <a:picLocks noChangeAspect="1"/>
          </p:cNvPicPr>
          <p:nvPr/>
        </p:nvPicPr>
        <p:blipFill>
          <a:blip r:embed="rId2">
            <a:extLst/>
          </a:blip>
          <a:stretch>
            <a:fillRect/>
          </a:stretch>
        </p:blipFill>
        <p:spPr>
          <a:xfrm>
            <a:off x="16409" y="96876"/>
            <a:ext cx="12175591" cy="6402397"/>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Espaço Reservado para Texto 2"/>
          <p:cNvSpPr txBox="1"/>
          <p:nvPr>
            <p:ph type="body" idx="1"/>
          </p:nvPr>
        </p:nvSpPr>
        <p:spPr>
          <a:xfrm>
            <a:off x="468922" y="797168"/>
            <a:ext cx="11207261" cy="5673970"/>
          </a:xfrm>
          <a:prstGeom prst="rect">
            <a:avLst/>
          </a:prstGeom>
        </p:spPr>
        <p:txBody>
          <a:bodyPr/>
          <a:lstStyle/>
          <a:p>
            <a:pPr marL="0" indent="0" algn="ctr">
              <a:buSzTx/>
              <a:buNone/>
              <a:defRPr b="1" sz="4300">
                <a:solidFill>
                  <a:srgbClr val="FF0000"/>
                </a:solidFill>
              </a:defRPr>
            </a:pPr>
            <a:r>
              <a:t>Alemanha</a:t>
            </a:r>
          </a:p>
          <a:p>
            <a:pPr marL="0" indent="0" algn="ctr">
              <a:lnSpc>
                <a:spcPct val="100000"/>
              </a:lnSpc>
              <a:buSzTx/>
              <a:buNone/>
              <a:defRPr sz="4300"/>
            </a:pPr>
          </a:p>
          <a:p>
            <a:pPr marL="0" indent="0" algn="ctr">
              <a:buSzTx/>
              <a:buNone/>
              <a:defRPr sz="4300"/>
            </a:pPr>
            <a:r>
              <a:t>Recebemos uma solicitação de um indivíduo para remover um artigo de notícias alemão de 1984 da Pesquisa Google. O artigo exibia informações sobre a condenação do indivíduo por ter sequestrado um avião quando tentava fugir da Alemanha Oriental para a Ocidental</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Espaço Reservado para Texto 2"/>
          <p:cNvSpPr txBox="1"/>
          <p:nvPr>
            <p:ph type="body" idx="1"/>
          </p:nvPr>
        </p:nvSpPr>
        <p:spPr>
          <a:xfrm>
            <a:off x="468922" y="797168"/>
            <a:ext cx="11207261" cy="5673970"/>
          </a:xfrm>
          <a:prstGeom prst="rect">
            <a:avLst/>
          </a:prstGeom>
        </p:spPr>
        <p:txBody>
          <a:bodyPr/>
          <a:lstStyle/>
          <a:p>
            <a:pPr marL="0" indent="0" algn="ctr" defTabSz="850391">
              <a:lnSpc>
                <a:spcPct val="81000"/>
              </a:lnSpc>
              <a:spcBef>
                <a:spcPts val="900"/>
              </a:spcBef>
              <a:buSzTx/>
              <a:buNone/>
              <a:defRPr b="1" sz="3999">
                <a:solidFill>
                  <a:srgbClr val="FF0000"/>
                </a:solidFill>
              </a:defRPr>
            </a:pPr>
            <a:r>
              <a:t>Bélgica</a:t>
            </a:r>
          </a:p>
          <a:p>
            <a:pPr marL="0" indent="0" algn="ctr" defTabSz="850391">
              <a:spcBef>
                <a:spcPts val="900"/>
              </a:spcBef>
              <a:buSzTx/>
              <a:buNone/>
              <a:defRPr sz="3999"/>
            </a:pPr>
          </a:p>
          <a:p>
            <a:pPr marL="0" indent="0" algn="ctr" defTabSz="850391">
              <a:spcBef>
                <a:spcPts val="900"/>
              </a:spcBef>
              <a:buSzTx/>
              <a:buNone/>
              <a:defRPr sz="3999"/>
            </a:pPr>
            <a:r>
              <a:t>Recebemos o pedido de um ex-membro do conselho da cidade e representante do partido político Vlaams Blok para remover oito URLs da Pesquisa Google. Essas páginas exibiam informações sobre o julgamento e a condenação do solicitante por uma acusação de homicídio e duas acusações de tentativa de homicídio</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Espaço Reservado para Texto 2"/>
          <p:cNvSpPr txBox="1"/>
          <p:nvPr>
            <p:ph type="body" idx="1"/>
          </p:nvPr>
        </p:nvSpPr>
        <p:spPr>
          <a:xfrm>
            <a:off x="468922" y="797168"/>
            <a:ext cx="11207261" cy="5673970"/>
          </a:xfrm>
          <a:prstGeom prst="rect">
            <a:avLst/>
          </a:prstGeom>
        </p:spPr>
        <p:txBody>
          <a:bodyPr/>
          <a:lstStyle/>
          <a:p>
            <a:pPr marL="0" indent="0" algn="ctr">
              <a:buSzTx/>
              <a:buNone/>
              <a:defRPr b="1" sz="4300">
                <a:solidFill>
                  <a:srgbClr val="FF0000"/>
                </a:solidFill>
              </a:defRPr>
            </a:pPr>
            <a:r>
              <a:t>Países Baixos</a:t>
            </a:r>
          </a:p>
          <a:p>
            <a:pPr marL="0" indent="0" algn="ctr">
              <a:buSzTx/>
              <a:buNone/>
              <a:defRPr b="1" sz="4300">
                <a:solidFill>
                  <a:srgbClr val="FF0000"/>
                </a:solidFill>
              </a:defRPr>
            </a:pPr>
          </a:p>
          <a:p>
            <a:pPr marL="0" indent="0" algn="ctr">
              <a:buSzTx/>
              <a:buNone/>
              <a:defRPr sz="4300"/>
            </a:pPr>
            <a:r>
              <a:t>Recebemos a solicitação de um indivíduo para remover um URL do site de um departamento do governo encarregado da prevenção ao terrorismo. O URL continha informações sobre as afiliações do indivíduo com um grupo terrorista</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Espaço Reservado para Texto 2"/>
          <p:cNvSpPr txBox="1"/>
          <p:nvPr>
            <p:ph type="body" idx="1"/>
          </p:nvPr>
        </p:nvSpPr>
        <p:spPr>
          <a:xfrm>
            <a:off x="468922" y="797168"/>
            <a:ext cx="11207261" cy="5673970"/>
          </a:xfrm>
          <a:prstGeom prst="rect">
            <a:avLst/>
          </a:prstGeom>
        </p:spPr>
        <p:txBody>
          <a:bodyPr/>
          <a:lstStyle/>
          <a:p>
            <a:pPr marL="0" indent="0" algn="ctr">
              <a:buSzTx/>
              <a:buNone/>
              <a:defRPr b="1" sz="4300">
                <a:solidFill>
                  <a:srgbClr val="FF0000"/>
                </a:solidFill>
              </a:defRPr>
            </a:pPr>
            <a:r>
              <a:t>Espanha</a:t>
            </a:r>
          </a:p>
          <a:p>
            <a:pPr marL="0" indent="0" algn="ctr">
              <a:buSzTx/>
              <a:buNone/>
              <a:defRPr sz="4300"/>
            </a:pPr>
          </a:p>
          <a:p>
            <a:pPr marL="0" indent="0" algn="ctr">
              <a:buSzTx/>
              <a:buNone/>
              <a:defRPr sz="4300"/>
            </a:pPr>
            <a:r>
              <a:t>Recebemos a solicitação de um ministro regional da Infraestrutura para remover quatro artigos da Pesquisa Google referentes à sua condenação por agredir um membro da família</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Espaço Reservado para Texto 2"/>
          <p:cNvSpPr txBox="1"/>
          <p:nvPr>
            <p:ph type="body" idx="1"/>
          </p:nvPr>
        </p:nvSpPr>
        <p:spPr>
          <a:xfrm>
            <a:off x="468922" y="797168"/>
            <a:ext cx="11207261" cy="5673970"/>
          </a:xfrm>
          <a:prstGeom prst="rect">
            <a:avLst/>
          </a:prstGeom>
        </p:spPr>
        <p:txBody>
          <a:bodyPr/>
          <a:lstStyle/>
          <a:p>
            <a:pPr marL="0" indent="0" algn="ctr">
              <a:buSzTx/>
              <a:buNone/>
              <a:defRPr b="1" sz="4300">
                <a:solidFill>
                  <a:srgbClr val="FF0000"/>
                </a:solidFill>
              </a:defRPr>
            </a:pPr>
            <a:r>
              <a:t>França</a:t>
            </a:r>
          </a:p>
          <a:p>
            <a:pPr marL="0" indent="0" algn="ctr">
              <a:buSzTx/>
              <a:buNone/>
              <a:defRPr b="1" sz="4300">
                <a:solidFill>
                  <a:srgbClr val="FF0000"/>
                </a:solidFill>
              </a:defRPr>
            </a:pPr>
          </a:p>
          <a:p>
            <a:pPr marL="0" indent="0" algn="ctr">
              <a:buSzTx/>
              <a:buNone/>
              <a:defRPr sz="4300"/>
            </a:pPr>
            <a:r>
              <a:t>Recebemos a solicitação da Agência de proteção de dados da França em nome de um indivíduo para remover quatro URLs da Pesquisa Google que tratavam da condenação dele por uma ofensa sexual contra uma criança e uma mulher adulta</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Espaço Reservado para Texto 2"/>
          <p:cNvSpPr txBox="1"/>
          <p:nvPr>
            <p:ph type="body" idx="1"/>
          </p:nvPr>
        </p:nvSpPr>
        <p:spPr>
          <a:xfrm>
            <a:off x="1294226" y="2954214"/>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e no Brasil?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Espaço Reservado para Texto 2"/>
          <p:cNvSpPr txBox="1"/>
          <p:nvPr>
            <p:ph type="body" idx="1"/>
          </p:nvPr>
        </p:nvSpPr>
        <p:spPr>
          <a:xfrm>
            <a:off x="1159281" y="1405996"/>
            <a:ext cx="9941171" cy="4351338"/>
          </a:xfrm>
          <a:prstGeom prst="rect">
            <a:avLst/>
          </a:prstGeom>
        </p:spPr>
        <p:txBody>
          <a:bodyPr/>
          <a:lstStyle/>
          <a:p>
            <a:pPr marL="0" indent="133350" algn="ctr">
              <a:buSzTx/>
              <a:buNone/>
              <a:defRPr sz="4300">
                <a:latin typeface="Calibri "/>
                <a:ea typeface="Calibri "/>
                <a:cs typeface="Calibri "/>
                <a:sym typeface="Calibri "/>
              </a:defRPr>
            </a:pPr>
            <a:r>
              <a:t>era digital: esquecimento torna-se a exceção</a:t>
            </a:r>
          </a:p>
          <a:p>
            <a:pPr marL="0" indent="133350" algn="ctr">
              <a:buSzTx/>
              <a:buNone/>
              <a:defRPr sz="4300">
                <a:latin typeface="Calibri "/>
                <a:ea typeface="Calibri "/>
                <a:cs typeface="Calibri "/>
                <a:sym typeface="Calibri "/>
              </a:defRPr>
            </a:pPr>
          </a:p>
          <a:p>
            <a:pPr marL="0" indent="133350" algn="ctr">
              <a:buSzTx/>
              <a:buNone/>
              <a:defRPr sz="4300">
                <a:latin typeface="Calibri "/>
                <a:ea typeface="Calibri "/>
                <a:cs typeface="Calibri "/>
                <a:sym typeface="Calibri "/>
              </a:defRPr>
            </a:pPr>
            <a:r>
              <a:t>baixo custo de armazenamento, fácil recuperação, acesso global</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Espaço Reservado para Texto 2"/>
          <p:cNvSpPr txBox="1"/>
          <p:nvPr>
            <p:ph type="body" idx="1"/>
          </p:nvPr>
        </p:nvSpPr>
        <p:spPr>
          <a:xfrm>
            <a:off x="1406768" y="2836982"/>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STJ: caso Xuxa (2012)</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spaço Reservado para Texto 2"/>
          <p:cNvSpPr txBox="1"/>
          <p:nvPr>
            <p:ph type="body" idx="1"/>
          </p:nvPr>
        </p:nvSpPr>
        <p:spPr>
          <a:xfrm>
            <a:off x="1406768" y="2836982"/>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restrição aos resultados de buscas significaria violação ao acesso à informação</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Espaço Reservado para Texto 2"/>
          <p:cNvSpPr txBox="1"/>
          <p:nvPr>
            <p:ph type="body" idx="1"/>
          </p:nvPr>
        </p:nvSpPr>
        <p:spPr>
          <a:xfrm>
            <a:off x="1406768" y="2836982"/>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STJ: caso S.M.S (2016)</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Espaço Reservado para Texto 2"/>
          <p:cNvSpPr txBox="1"/>
          <p:nvPr>
            <p:ph type="body" idx="1"/>
          </p:nvPr>
        </p:nvSpPr>
        <p:spPr>
          <a:xfrm>
            <a:off x="468922" y="1101966"/>
            <a:ext cx="11207261" cy="5673970"/>
          </a:xfrm>
          <a:prstGeom prst="rect">
            <a:avLst/>
          </a:prstGeom>
        </p:spPr>
        <p:txBody>
          <a:bodyPr/>
          <a:lstStyle/>
          <a:p>
            <a:pPr marL="0" indent="0" algn="ctr">
              <a:buSzTx/>
              <a:buNone/>
              <a:defRPr sz="4300">
                <a:solidFill>
                  <a:srgbClr val="FF0000"/>
                </a:solidFill>
              </a:defRPr>
            </a:pPr>
            <a:r>
              <a:t>provedores de pesquisa </a:t>
            </a:r>
            <a:r>
              <a:rPr>
                <a:solidFill>
                  <a:srgbClr val="000000"/>
                </a:solidFill>
              </a:rPr>
              <a:t>“(i) não respondem pelo conteúdo do resultado das buscas realizadas por seus usuários; (ii) não podem ser obrigados a exercer um controle prévio do conteúdo dos resultados das buscas feitas por cada usuário; e (iii) </a:t>
            </a:r>
            <a:r>
              <a:t>não podem ser obrigados a eliminar do seu sistema os resultados derivados da busca de determinado termo ou expressão</a:t>
            </a:r>
            <a:r>
              <a:rPr>
                <a:solidFill>
                  <a:srgbClr val="000000"/>
                </a:solidFill>
              </a:rPr>
              <a: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Espaço Reservado para Texto 2"/>
          <p:cNvSpPr txBox="1"/>
          <p:nvPr>
            <p:ph type="body" idx="1"/>
          </p:nvPr>
        </p:nvSpPr>
        <p:spPr>
          <a:xfrm>
            <a:off x="1406768" y="2836982"/>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ausência de lei de proteção de dados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Espaço Reservado para Texto 2"/>
          <p:cNvSpPr txBox="1"/>
          <p:nvPr>
            <p:ph type="body" idx="1"/>
          </p:nvPr>
        </p:nvSpPr>
        <p:spPr>
          <a:xfrm>
            <a:off x="1406768" y="2836982"/>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STJ: caso D.P.N. (2018)</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Imagem 5" descr="Imagem 5"/>
          <p:cNvPicPr>
            <a:picLocks noChangeAspect="1"/>
          </p:cNvPicPr>
          <p:nvPr/>
        </p:nvPicPr>
        <p:blipFill>
          <a:blip r:embed="rId2">
            <a:extLst/>
          </a:blip>
          <a:stretch>
            <a:fillRect/>
          </a:stretch>
        </p:blipFill>
        <p:spPr>
          <a:xfrm>
            <a:off x="2700996" y="122391"/>
            <a:ext cx="6654019" cy="6508006"/>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Espaço Reservado para Texto 2"/>
          <p:cNvSpPr txBox="1"/>
          <p:nvPr>
            <p:ph type="body" idx="1"/>
          </p:nvPr>
        </p:nvSpPr>
        <p:spPr>
          <a:xfrm>
            <a:off x="1406768" y="2461846"/>
            <a:ext cx="9941171" cy="4501663"/>
          </a:xfrm>
          <a:prstGeom prst="rect">
            <a:avLst/>
          </a:prstGeom>
        </p:spPr>
        <p:txBody>
          <a:bodyPr/>
          <a:lstStyle/>
          <a:p>
            <a:pPr marL="0" indent="133350" algn="ctr">
              <a:buSzTx/>
              <a:buNone/>
              <a:defRPr sz="4300">
                <a:latin typeface="Calibri "/>
                <a:ea typeface="Calibri "/>
                <a:cs typeface="Calibri "/>
                <a:sym typeface="Calibri "/>
              </a:defRPr>
            </a:pPr>
            <a:r>
              <a:t>pedido: </a:t>
            </a:r>
          </a:p>
          <a:p>
            <a:pPr marL="0" indent="133350" algn="ctr">
              <a:buSzTx/>
              <a:buNone/>
              <a:defRPr sz="4300">
                <a:latin typeface="Calibri "/>
                <a:ea typeface="Calibri "/>
                <a:cs typeface="Calibri "/>
                <a:sym typeface="Calibri "/>
              </a:defRPr>
            </a:pPr>
            <a:r>
              <a:t>desindexação de reportagens sobre suspeita de fraude em concurso público</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Espaço Reservado para Texto 2"/>
          <p:cNvSpPr txBox="1"/>
          <p:nvPr>
            <p:ph type="body" idx="1"/>
          </p:nvPr>
        </p:nvSpPr>
        <p:spPr>
          <a:xfrm>
            <a:off x="1312984" y="2016363"/>
            <a:ext cx="9941171" cy="4501663"/>
          </a:xfrm>
          <a:prstGeom prst="rect">
            <a:avLst/>
          </a:prstGeom>
        </p:spPr>
        <p:txBody>
          <a:bodyPr/>
          <a:lstStyle/>
          <a:p>
            <a:pPr marL="0" indent="133350" algn="ctr">
              <a:buSzTx/>
              <a:buNone/>
              <a:defRPr sz="4300">
                <a:latin typeface="Calibri "/>
                <a:ea typeface="Calibri "/>
                <a:cs typeface="Calibri "/>
                <a:sym typeface="Calibri "/>
              </a:defRPr>
            </a:pPr>
            <a:r>
              <a:t>argumentos:</a:t>
            </a:r>
          </a:p>
          <a:p>
            <a:pPr marL="876300" indent="-742950" algn="ctr">
              <a:buFontTx/>
              <a:buAutoNum type="arabicPeriod" startAt="1"/>
              <a:defRPr sz="4300">
                <a:latin typeface="Calibri "/>
                <a:ea typeface="Calibri "/>
                <a:cs typeface="Calibri "/>
                <a:sym typeface="Calibri "/>
              </a:defRPr>
            </a:pPr>
            <a:r>
              <a:t>decurso de mais de 10 anos</a:t>
            </a:r>
          </a:p>
          <a:p>
            <a:pPr marL="0" indent="133350" algn="ctr">
              <a:buSzTx/>
              <a:buNone/>
              <a:defRPr sz="4300">
                <a:latin typeface="Calibri "/>
                <a:ea typeface="Calibri "/>
                <a:cs typeface="Calibri "/>
                <a:sym typeface="Calibri "/>
              </a:defRPr>
            </a:pPr>
            <a:r>
              <a:t>2. fraude não comprovada</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Espaço Reservado para Texto 2"/>
          <p:cNvSpPr txBox="1"/>
          <p:nvPr>
            <p:ph type="body" idx="1"/>
          </p:nvPr>
        </p:nvSpPr>
        <p:spPr>
          <a:xfrm>
            <a:off x="1312984" y="2016363"/>
            <a:ext cx="9941171" cy="4501663"/>
          </a:xfrm>
          <a:prstGeom prst="rect">
            <a:avLst/>
          </a:prstGeom>
        </p:spPr>
        <p:txBody>
          <a:bodyPr/>
          <a:lstStyle/>
          <a:p>
            <a:pPr marL="0" indent="133350" algn="ctr">
              <a:buSzTx/>
              <a:buNone/>
              <a:defRPr sz="4300">
                <a:latin typeface="Calibri "/>
                <a:ea typeface="Calibri "/>
                <a:cs typeface="Calibri "/>
                <a:sym typeface="Calibri "/>
              </a:defRPr>
            </a:pPr>
            <a:r>
              <a:t>contra-argumentos:</a:t>
            </a:r>
          </a:p>
          <a:p>
            <a:pPr marL="0" indent="133350" algn="ctr">
              <a:buSzTx/>
              <a:buNone/>
              <a:defRPr sz="4300">
                <a:latin typeface="Calibri "/>
                <a:ea typeface="Calibri "/>
                <a:cs typeface="Calibri "/>
                <a:sym typeface="Calibri "/>
              </a:defRPr>
            </a:pPr>
            <a:r>
              <a:t>1. concurso público</a:t>
            </a:r>
          </a:p>
          <a:p>
            <a:pPr marL="0" indent="133350" algn="ctr">
              <a:buSzTx/>
              <a:buNone/>
              <a:defRPr sz="4300">
                <a:latin typeface="Calibri "/>
                <a:ea typeface="Calibri "/>
                <a:cs typeface="Calibri "/>
                <a:sym typeface="Calibri "/>
              </a:defRPr>
            </a:pPr>
            <a:r>
              <a:t>2. autoridade pública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Espaço Reservado para Texto 2"/>
          <p:cNvSpPr txBox="1"/>
          <p:nvPr>
            <p:ph type="body" sz="half" idx="1"/>
          </p:nvPr>
        </p:nvSpPr>
        <p:spPr>
          <a:xfrm>
            <a:off x="1332500" y="2904331"/>
            <a:ext cx="9941171" cy="1726672"/>
          </a:xfrm>
          <a:prstGeom prst="rect">
            <a:avLst/>
          </a:prstGeom>
        </p:spPr>
        <p:txBody>
          <a:bodyPr/>
          <a:lstStyle>
            <a:lvl1pPr marL="0" indent="133350" algn="ctr">
              <a:buSzTx/>
              <a:buNone/>
              <a:defRPr sz="4300">
                <a:latin typeface="Calibri "/>
                <a:ea typeface="Calibri "/>
                <a:cs typeface="Calibri "/>
                <a:sym typeface="Calibri "/>
              </a:defRPr>
            </a:lvl1pPr>
          </a:lstStyle>
          <a:p>
            <a:pPr/>
            <a:r>
              <a:t>mas isso não é bom?</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Espaço Reservado para Texto 2"/>
          <p:cNvSpPr txBox="1"/>
          <p:nvPr>
            <p:ph type="body" idx="1"/>
          </p:nvPr>
        </p:nvSpPr>
        <p:spPr>
          <a:xfrm>
            <a:off x="1312984" y="2602513"/>
            <a:ext cx="9941171" cy="4501664"/>
          </a:xfrm>
          <a:prstGeom prst="rect">
            <a:avLst/>
          </a:prstGeom>
        </p:spPr>
        <p:txBody>
          <a:bodyPr/>
          <a:lstStyle>
            <a:lvl1pPr marL="0" indent="133350" algn="ctr">
              <a:buSzTx/>
              <a:buNone/>
              <a:defRPr sz="4300">
                <a:latin typeface="Calibri "/>
                <a:ea typeface="Calibri "/>
                <a:cs typeface="Calibri "/>
                <a:sym typeface="Calibri "/>
              </a:defRPr>
            </a:lvl1pPr>
          </a:lstStyle>
          <a:p>
            <a:pPr/>
            <a:r>
              <a:t>autoridades devem estar aptas a solicitar a desindexação?</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Espaço Reservado para Texto 2"/>
          <p:cNvSpPr txBox="1"/>
          <p:nvPr>
            <p:ph type="body" idx="1"/>
          </p:nvPr>
        </p:nvSpPr>
        <p:spPr>
          <a:xfrm>
            <a:off x="1312984" y="2016363"/>
            <a:ext cx="9941171" cy="4501663"/>
          </a:xfrm>
          <a:prstGeom prst="rect">
            <a:avLst/>
          </a:prstGeom>
        </p:spPr>
        <p:txBody>
          <a:bodyPr/>
          <a:lstStyle/>
          <a:p>
            <a:pPr marL="0" indent="133350" algn="ctr">
              <a:buSzTx/>
              <a:buNone/>
              <a:defRPr sz="4300">
                <a:latin typeface="Calibri "/>
                <a:ea typeface="Calibri "/>
                <a:cs typeface="Calibri "/>
                <a:sym typeface="Calibri "/>
              </a:defRPr>
            </a:pPr>
            <a:r>
              <a:t>PL 7881/2014</a:t>
            </a:r>
          </a:p>
          <a:p>
            <a:pPr marL="0" indent="133350" algn="ctr">
              <a:buSzTx/>
              <a:buNone/>
              <a:defRPr sz="4300">
                <a:latin typeface="Calibri "/>
                <a:ea typeface="Calibri "/>
                <a:cs typeface="Calibri "/>
                <a:sym typeface="Calibri "/>
              </a:defRPr>
            </a:pPr>
            <a:r>
              <a:t>PL 1676/2015</a:t>
            </a:r>
          </a:p>
          <a:p>
            <a:pPr marL="0" indent="133350" algn="ctr">
              <a:buSzTx/>
              <a:buNone/>
              <a:defRPr sz="4300">
                <a:latin typeface="Calibri "/>
                <a:ea typeface="Calibri "/>
                <a:cs typeface="Calibri "/>
                <a:sym typeface="Calibri "/>
              </a:defRPr>
            </a:pPr>
            <a:r>
              <a:t>PL 215/2015</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Espaço Reservado para Texto 2"/>
          <p:cNvSpPr txBox="1"/>
          <p:nvPr>
            <p:ph type="body" idx="1"/>
          </p:nvPr>
        </p:nvSpPr>
        <p:spPr>
          <a:xfrm>
            <a:off x="1312984" y="2438392"/>
            <a:ext cx="9941171" cy="4501663"/>
          </a:xfrm>
          <a:prstGeom prst="rect">
            <a:avLst/>
          </a:prstGeom>
        </p:spPr>
        <p:txBody>
          <a:bodyPr/>
          <a:lstStyle/>
          <a:p>
            <a:pPr marL="0" indent="133350" algn="ctr">
              <a:buSzTx/>
              <a:buNone/>
              <a:defRPr sz="4300">
                <a:solidFill>
                  <a:srgbClr val="FF0000"/>
                </a:solidFill>
                <a:latin typeface="Calibri "/>
                <a:ea typeface="Calibri "/>
                <a:cs typeface="Calibri "/>
                <a:sym typeface="Calibri "/>
              </a:defRPr>
            </a:pPr>
            <a:r>
              <a:t>Marco Civil da Internet</a:t>
            </a:r>
            <a:r>
              <a:rPr>
                <a:solidFill>
                  <a:srgbClr val="000000"/>
                </a:solidFill>
              </a:rPr>
              <a:t>: indisponibilidade de conteúdo via decisão judicial</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Espaço Reservado para Texto 2"/>
          <p:cNvSpPr txBox="1"/>
          <p:nvPr>
            <p:ph type="body" idx="1"/>
          </p:nvPr>
        </p:nvSpPr>
        <p:spPr>
          <a:xfrm>
            <a:off x="328245" y="117222"/>
            <a:ext cx="11535509" cy="4501664"/>
          </a:xfrm>
          <a:prstGeom prst="rect">
            <a:avLst/>
          </a:prstGeom>
        </p:spPr>
        <p:txBody>
          <a:bodyPr/>
          <a:lstStyle/>
          <a:p>
            <a:pPr marL="0" indent="105346" algn="ctr" defTabSz="722376">
              <a:spcBef>
                <a:spcPts val="700"/>
              </a:spcBef>
              <a:buSzTx/>
              <a:buNone/>
              <a:defRPr sz="3397"/>
            </a:pPr>
            <a:r>
              <a:t>Art. 19. Com o intuito de assegurar a </a:t>
            </a:r>
            <a:r>
              <a:rPr>
                <a:solidFill>
                  <a:srgbClr val="FF0000"/>
                </a:solidFill>
              </a:rPr>
              <a:t>liberdade de expressão</a:t>
            </a:r>
            <a:r>
              <a:t> e impedir a censura, o provedor de aplicações de internet somente poderá ser responsabilizado civilmente por danos decorrentes de conteúdo gerado por terceiros se, após ordem judicial específica, não tomar as providências para, no âmbito e nos limites técnicos do seu serviço e dentro do prazo assinalado, tornar indisponível o conteúdo apontado como infringente, ressalvadas as disposições legais em contrário.</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Espaço Reservado para Texto 2"/>
          <p:cNvSpPr txBox="1"/>
          <p:nvPr>
            <p:ph type="body" idx="1"/>
          </p:nvPr>
        </p:nvSpPr>
        <p:spPr>
          <a:xfrm>
            <a:off x="1312984" y="2860419"/>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entrada em vigor da LGPD em 2020</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Espaço Reservado para Texto 2"/>
          <p:cNvSpPr txBox="1"/>
          <p:nvPr>
            <p:ph type="body" idx="1"/>
          </p:nvPr>
        </p:nvSpPr>
        <p:spPr>
          <a:xfrm>
            <a:off x="1312984" y="2860419"/>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STF: caso Aída Curi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Espaço Reservado para Texto 2"/>
          <p:cNvSpPr txBox="1"/>
          <p:nvPr>
            <p:ph type="body" idx="1"/>
          </p:nvPr>
        </p:nvSpPr>
        <p:spPr>
          <a:xfrm>
            <a:off x="1312984" y="2860419"/>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programa Linha Direta da Globo sobre homicídio de Aída Curi, ocorrido em 1958</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Espaço Reservado para Texto 2"/>
          <p:cNvSpPr txBox="1"/>
          <p:nvPr>
            <p:ph type="body" idx="1"/>
          </p:nvPr>
        </p:nvSpPr>
        <p:spPr>
          <a:xfrm>
            <a:off x="1312984" y="2860419"/>
            <a:ext cx="9941171" cy="4501663"/>
          </a:xfrm>
          <a:prstGeom prst="rect">
            <a:avLst/>
          </a:prstGeom>
        </p:spPr>
        <p:txBody>
          <a:bodyPr/>
          <a:lstStyle>
            <a:lvl1pPr marL="0" indent="133350" algn="ctr">
              <a:buSzTx/>
              <a:buNone/>
              <a:defRPr sz="4300">
                <a:latin typeface="Calibri "/>
                <a:ea typeface="Calibri "/>
                <a:cs typeface="Calibri "/>
                <a:sym typeface="Calibri "/>
              </a:defRPr>
            </a:lvl1pPr>
          </a:lstStyle>
          <a:p>
            <a:pPr/>
            <a:r>
              <a:t>ação de indenização por danos morais ajuizada pela família Curi</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Espaço Reservado para Texto 2"/>
          <p:cNvSpPr txBox="1"/>
          <p:nvPr>
            <p:ph type="body" idx="1"/>
          </p:nvPr>
        </p:nvSpPr>
        <p:spPr>
          <a:xfrm>
            <a:off x="1312984" y="2508729"/>
            <a:ext cx="9941171" cy="4501664"/>
          </a:xfrm>
          <a:prstGeom prst="rect">
            <a:avLst/>
          </a:prstGeom>
        </p:spPr>
        <p:txBody>
          <a:bodyPr/>
          <a:lstStyle/>
          <a:p>
            <a:pPr marL="0" indent="133350" algn="ctr">
              <a:buSzTx/>
              <a:buNone/>
              <a:defRPr sz="4300">
                <a:latin typeface="Calibri "/>
                <a:ea typeface="Calibri "/>
                <a:cs typeface="Calibri "/>
                <a:sym typeface="Calibri "/>
              </a:defRPr>
            </a:pPr>
            <a:r>
              <a:t>STJ não reconheceu o pedido:</a:t>
            </a:r>
          </a:p>
          <a:p>
            <a:pPr marL="0" indent="133350" algn="ctr">
              <a:buSzTx/>
              <a:buNone/>
              <a:defRPr sz="4300">
                <a:latin typeface="Calibri "/>
                <a:ea typeface="Calibri "/>
                <a:cs typeface="Calibri "/>
                <a:sym typeface="Calibri "/>
              </a:defRPr>
            </a:pPr>
            <a:r>
              <a:t>1. crime de mais de 50 anos</a:t>
            </a:r>
          </a:p>
          <a:p>
            <a:pPr marL="0" indent="133350" algn="ctr">
              <a:buSzTx/>
              <a:buNone/>
              <a:defRPr sz="4300">
                <a:latin typeface="Calibri "/>
                <a:ea typeface="Calibri "/>
                <a:cs typeface="Calibri "/>
                <a:sym typeface="Calibri "/>
              </a:defRPr>
            </a:pPr>
            <a:r>
              <a:t>2. liberdade de imprensa</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Espaço Reservado para Texto 2"/>
          <p:cNvSpPr txBox="1"/>
          <p:nvPr>
            <p:ph type="body" idx="1"/>
          </p:nvPr>
        </p:nvSpPr>
        <p:spPr>
          <a:xfrm>
            <a:off x="1312984" y="2485283"/>
            <a:ext cx="9941171" cy="4501663"/>
          </a:xfrm>
          <a:prstGeom prst="rect">
            <a:avLst/>
          </a:prstGeom>
        </p:spPr>
        <p:txBody>
          <a:bodyPr/>
          <a:lstStyle/>
          <a:p>
            <a:pPr marL="0" indent="133350" algn="ctr">
              <a:buSzTx/>
              <a:buNone/>
              <a:defRPr sz="4300">
                <a:latin typeface="Calibri "/>
                <a:ea typeface="Calibri "/>
                <a:cs typeface="Calibri "/>
                <a:sym typeface="Calibri "/>
              </a:defRPr>
            </a:pPr>
            <a:r>
              <a:t>STF: repercussão geral (2014)</a:t>
            </a:r>
          </a:p>
          <a:p>
            <a:pPr marL="0" indent="133350" algn="ctr">
              <a:buSzTx/>
              <a:buNone/>
              <a:defRPr sz="4300">
                <a:latin typeface="Calibri "/>
                <a:ea typeface="Calibri "/>
                <a:cs typeface="Calibri "/>
                <a:sym typeface="Calibri "/>
              </a:defRPr>
            </a:pPr>
            <a:r>
              <a:t>audiência pública (2017)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Espaço Reservado para Texto 2"/>
          <p:cNvSpPr txBox="1"/>
          <p:nvPr>
            <p:ph type="body" sz="half" idx="1"/>
          </p:nvPr>
        </p:nvSpPr>
        <p:spPr>
          <a:xfrm>
            <a:off x="1146232" y="2349630"/>
            <a:ext cx="9941171" cy="2836071"/>
          </a:xfrm>
          <a:prstGeom prst="rect">
            <a:avLst/>
          </a:prstGeom>
        </p:spPr>
        <p:txBody>
          <a:bodyPr/>
          <a:lstStyle>
            <a:lvl1pPr marL="0" indent="133350" algn="ctr">
              <a:buSzTx/>
              <a:buNone/>
              <a:defRPr sz="4300">
                <a:latin typeface="Calibri "/>
                <a:ea typeface="Calibri "/>
                <a:cs typeface="Calibri "/>
                <a:sym typeface="Calibri "/>
              </a:defRPr>
            </a:lvl1pPr>
          </a:lstStyle>
          <a:p>
            <a:pPr/>
            <a:r>
              <a:t>comportamento individual, mecanismos e processos sociais refletem o fato de que naturalmente esquecemos das coisas</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Imagem 3" descr="Imagem 3"/>
          <p:cNvPicPr>
            <a:picLocks noChangeAspect="1"/>
          </p:cNvPicPr>
          <p:nvPr/>
        </p:nvPicPr>
        <p:blipFill>
          <a:blip r:embed="rId2">
            <a:extLst/>
          </a:blip>
          <a:stretch>
            <a:fillRect/>
          </a:stretch>
        </p:blipFill>
        <p:spPr>
          <a:xfrm>
            <a:off x="1533381" y="-4792"/>
            <a:ext cx="8792307" cy="6781301"/>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82"/>
          <p:cNvSpPr txBox="1"/>
          <p:nvPr>
            <p:ph type="title"/>
          </p:nvPr>
        </p:nvSpPr>
        <p:spPr>
          <a:xfrm>
            <a:off x="2152650" y="2247451"/>
            <a:ext cx="7886700" cy="1325563"/>
          </a:xfrm>
          <a:prstGeom prst="rect">
            <a:avLst/>
          </a:prstGeom>
        </p:spPr>
        <p:txBody>
          <a:bodyPr lIns="45699" tIns="45699" rIns="45699" bIns="45699"/>
          <a:lstStyle>
            <a:lvl1pPr>
              <a:defRPr i="1" sz="4300">
                <a:latin typeface="Calibri "/>
                <a:ea typeface="Calibri "/>
                <a:cs typeface="Calibri "/>
                <a:sym typeface="Calibri "/>
              </a:defRPr>
            </a:lvl1pPr>
          </a:lstStyle>
          <a:p>
            <a:pPr/>
            <a:r>
              <a:t>muito obrigado!</a:t>
            </a:r>
          </a:p>
        </p:txBody>
      </p:sp>
      <p:sp>
        <p:nvSpPr>
          <p:cNvPr id="254" name="Shape 283"/>
          <p:cNvSpPr txBox="1"/>
          <p:nvPr>
            <p:ph type="body" idx="1"/>
          </p:nvPr>
        </p:nvSpPr>
        <p:spPr>
          <a:xfrm>
            <a:off x="2279575" y="2132856"/>
            <a:ext cx="7886701" cy="4351338"/>
          </a:xfrm>
          <a:prstGeom prst="rect">
            <a:avLst/>
          </a:prstGeom>
        </p:spPr>
        <p:txBody>
          <a:bodyPr lIns="45699" tIns="45699" rIns="45699" bIns="45699"/>
          <a:lstStyle/>
          <a:p>
            <a:pPr marL="0" indent="0" algn="r">
              <a:spcBef>
                <a:spcPts val="0"/>
              </a:spcBef>
              <a:buSzTx/>
              <a:buNone/>
              <a:defRPr sz="2100">
                <a:latin typeface="Open Sans"/>
                <a:ea typeface="Open Sans"/>
                <a:cs typeface="Open Sans"/>
                <a:sym typeface="Open Sans"/>
              </a:defRPr>
            </a:pPr>
          </a:p>
          <a:p>
            <a:pPr marL="0" indent="0" algn="r">
              <a:spcBef>
                <a:spcPts val="700"/>
              </a:spcBef>
              <a:buSzTx/>
              <a:buNone/>
              <a:defRPr sz="2100">
                <a:latin typeface="Open Sans"/>
                <a:ea typeface="Open Sans"/>
                <a:cs typeface="Open Sans"/>
                <a:sym typeface="Open Sans"/>
              </a:defRPr>
            </a:pPr>
          </a:p>
          <a:p>
            <a:pPr marL="0" indent="0" algn="r">
              <a:spcBef>
                <a:spcPts val="700"/>
              </a:spcBef>
              <a:buSzTx/>
              <a:buNone/>
              <a:defRPr sz="2100">
                <a:latin typeface="Open Sans"/>
                <a:ea typeface="Open Sans"/>
                <a:cs typeface="Open Sans"/>
                <a:sym typeface="Open Sans"/>
              </a:defRPr>
            </a:pPr>
          </a:p>
          <a:p>
            <a:pPr marL="0" indent="0" algn="r">
              <a:spcBef>
                <a:spcPts val="700"/>
              </a:spcBef>
              <a:buSzTx/>
              <a:buNone/>
              <a:defRPr sz="2100">
                <a:latin typeface="Open Sans"/>
                <a:ea typeface="Open Sans"/>
                <a:cs typeface="Open Sans"/>
                <a:sym typeface="Open Sans"/>
              </a:defRPr>
            </a:pPr>
          </a:p>
          <a:p>
            <a:pPr marL="0" indent="0" algn="r">
              <a:spcBef>
                <a:spcPts val="700"/>
              </a:spcBef>
              <a:buSzTx/>
              <a:buNone/>
              <a:defRPr sz="2400">
                <a:latin typeface="Open Sans"/>
                <a:ea typeface="Open Sans"/>
                <a:cs typeface="Open Sans"/>
                <a:sym typeface="Open Sans"/>
              </a:defRPr>
            </a:pPr>
          </a:p>
          <a:p>
            <a:pPr marL="0" indent="0" algn="r">
              <a:spcBef>
                <a:spcPts val="700"/>
              </a:spcBef>
              <a:buSzTx/>
              <a:buNone/>
            </a:pPr>
            <a:r>
              <a:t>Thiago Oliva | coordenador lib. expressão</a:t>
            </a:r>
          </a:p>
          <a:p>
            <a:pPr marL="0" indent="0" algn="r">
              <a:spcBef>
                <a:spcPts val="700"/>
              </a:spcBef>
              <a:buSzTx/>
              <a:buNone/>
              <a:defRPr u="sng">
                <a:solidFill>
                  <a:srgbClr val="0563C1"/>
                </a:solidFill>
              </a:defRPr>
            </a:pPr>
            <a:r>
              <a:rPr>
                <a:uFill>
                  <a:solidFill>
                    <a:srgbClr val="0563C1"/>
                  </a:solidFill>
                </a:uFill>
                <a:hlinkClick r:id="rId2" invalidUrl="" action="" tgtFrame="" tooltip="" history="1" highlightClick="0" endSnd="0"/>
              </a:rPr>
              <a:t>thiago.oliva@internetlab.org.br</a:t>
            </a:r>
          </a:p>
          <a:p>
            <a:pPr marL="0" indent="0" algn="r">
              <a:spcBef>
                <a:spcPts val="700"/>
              </a:spcBef>
              <a:buSzTx/>
              <a:buNone/>
            </a:pPr>
            <a:r>
              <a:t>www.internetlab.org.br</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extBox 4"/>
          <p:cNvSpPr txBox="1"/>
          <p:nvPr/>
        </p:nvSpPr>
        <p:spPr>
          <a:xfrm>
            <a:off x="4169709" y="2928429"/>
            <a:ext cx="3987104" cy="726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300"/>
            </a:lvl1pPr>
          </a:lstStyle>
          <a:p>
            <a:pPr/>
            <a:r>
              <a:t>efeito Streisand</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Imagem 2" descr="Imagem 2"/>
          <p:cNvPicPr>
            <a:picLocks noChangeAspect="1"/>
          </p:cNvPicPr>
          <p:nvPr/>
        </p:nvPicPr>
        <p:blipFill>
          <a:blip r:embed="rId2">
            <a:extLst/>
          </a:blip>
          <a:stretch>
            <a:fillRect/>
          </a:stretch>
        </p:blipFill>
        <p:spPr>
          <a:xfrm>
            <a:off x="831687" y="0"/>
            <a:ext cx="10528626" cy="6858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Espaço Reservado para Texto 2"/>
          <p:cNvSpPr txBox="1"/>
          <p:nvPr>
            <p:ph type="body" sz="half" idx="1"/>
          </p:nvPr>
        </p:nvSpPr>
        <p:spPr>
          <a:xfrm>
            <a:off x="1146232" y="2789896"/>
            <a:ext cx="9941171" cy="2836071"/>
          </a:xfrm>
          <a:prstGeom prst="rect">
            <a:avLst/>
          </a:prstGeom>
        </p:spPr>
        <p:txBody>
          <a:bodyPr/>
          <a:lstStyle/>
          <a:p>
            <a:pPr marL="0" indent="133350" algn="ctr">
              <a:buSzTx/>
              <a:buNone/>
              <a:defRPr sz="4300">
                <a:latin typeface="Calibri "/>
                <a:ea typeface="Calibri "/>
                <a:cs typeface="Calibri "/>
                <a:sym typeface="Calibri "/>
              </a:defRPr>
            </a:pPr>
            <a:r>
              <a:t>informação é </a:t>
            </a:r>
            <a:r>
              <a:rPr>
                <a:solidFill>
                  <a:srgbClr val="FF0000"/>
                </a:solidFill>
              </a:rPr>
              <a:t>poder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Espaço Reservado para Texto 2"/>
          <p:cNvSpPr txBox="1"/>
          <p:nvPr>
            <p:ph type="body" sz="half" idx="1"/>
          </p:nvPr>
        </p:nvSpPr>
        <p:spPr>
          <a:xfrm>
            <a:off x="1146232" y="2756030"/>
            <a:ext cx="9941171" cy="2836071"/>
          </a:xfrm>
          <a:prstGeom prst="rect">
            <a:avLst/>
          </a:prstGeom>
        </p:spPr>
        <p:txBody>
          <a:bodyPr/>
          <a:lstStyle>
            <a:lvl1pPr marL="0" indent="133350" algn="ctr">
              <a:buSzTx/>
              <a:buNone/>
              <a:defRPr sz="4300">
                <a:latin typeface="Calibri "/>
                <a:ea typeface="Calibri "/>
                <a:cs typeface="Calibri "/>
                <a:sym typeface="Calibri "/>
              </a:defRPr>
            </a:lvl1pPr>
          </a:lstStyle>
          <a:p>
            <a:pPr/>
            <a:r>
              <a:t>perda do controle individual sobre as nossas próprias informações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