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embeddedFontLst>
    <p:embeddedFont>
      <p:font typeface="Roboto" panose="020B0604020202020204" charset="0"/>
      <p:regular r:id="rId47"/>
      <p:bold r:id="rId48"/>
      <p:italic r:id="rId49"/>
      <p:boldItalic r:id="rId50"/>
    </p:embeddedFont>
    <p:embeddedFont>
      <p:font typeface="Playfair Display" panose="020B0604020202020204" charset="0"/>
      <p:regular r:id="rId51"/>
      <p:bold r:id="rId52"/>
      <p:italic r:id="rId53"/>
      <p:boldItalic r:id="rId54"/>
    </p:embeddedFont>
    <p:embeddedFont>
      <p:font typeface="Lato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d8a52d98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d8a52d98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da021d686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da021d686_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d8a52d989_1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d8a52d989_1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d8a52d989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d8a52d989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d8a52d989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d8a52d989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da021d686_5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da021d686_5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d8a52d98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d8a52d98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d8a52d98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d8a52d989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da021d686_5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da021d686_5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da021d686_5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9da021d686_5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da021d686_5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da021d686_5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9d8a52d98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9d8a52d98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d8a52d98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d8a52d98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9da021d686_5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9da021d686_5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da021d686_5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da021d686_5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da021d686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da021d686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da021d686_5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da021d686_5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d8a52d989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d8a52d989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d8a52d989_6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d8a52d989_6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da021d68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9da021d68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da021d68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da021d686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da021d68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da021d68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da021d686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da021d686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d8a52d98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9d8a52d98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da021d686_5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da021d686_5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da021d686_5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da021d686_5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9da021d686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9da021d686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9da021d686_1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9da021d686_1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da021d686_1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9da021d686_1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9d8a52d989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9d8a52d989_5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d8a52d989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d8a52d989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9d8a52d989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9d8a52d989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da021d686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da021d686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da021d686_1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9da021d686_1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da021d686_8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da021d686_8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da021d686_8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9da021d686_8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d8a52d98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9d8a52d98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da021d686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9da021d686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da021d686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da021d686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d8a52d989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d8a52d989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b2d8b1e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b2d8b1e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d8a52d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d8a52d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Naturais: Secas, Ventos, área Difícil acesso, Fogos Subterrâneos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Humanos: Falta de conscientização e informação, Demora para Agir e Pouco Combate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d8a52d98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d8a52d98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ojornal.com.br/expresso/2015/12/13/O-Acordo-de-Paris-n%C3%A3o-vai-salvar-o-planeta-do-aquecimento-global.-Mas-%C3%A9-um-passo-nessa-dire%C3%A7%C3%A3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exojornal.com.br/expresso/2020/09/20/Como-o-risco-ambiental-afeta-o-acordo-entre-Mercosul-e-Uni%C3%A3o-Europeia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Global Green New Deal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5893750" y="131652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/>
              <a:t>Emissão de gás carbônico para a atmosfera⁵</a:t>
            </a:r>
            <a:endParaRPr sz="1400" b="1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 b="1"/>
              <a:t>Morte de animais</a:t>
            </a:r>
            <a:endParaRPr sz="1400" b="1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 b="1"/>
              <a:t>Diminuição de captura de CO2</a:t>
            </a:r>
            <a:endParaRPr sz="1400" b="1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 b="1"/>
              <a:t> Infertilidade na Terra</a:t>
            </a:r>
            <a:endParaRPr sz="1400" b="1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 b="1"/>
              <a:t>Problemas respiratórios</a:t>
            </a:r>
            <a:endParaRPr sz="1400" b="1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 b="1"/>
              <a:t>Ponto crítico no retorno da mata</a:t>
            </a:r>
            <a:endParaRPr sz="1400" b="1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400" b="1"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r="26389"/>
          <a:stretch/>
        </p:blipFill>
        <p:spPr>
          <a:xfrm>
            <a:off x="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5893625" y="416600"/>
            <a:ext cx="2808000" cy="755700"/>
          </a:xfrm>
          <a:prstGeom prst="rect">
            <a:avLst/>
          </a:prstGeom>
          <a:solidFill>
            <a:srgbClr val="A86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Externalidades⁴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 descr="Plano de Aula - 7º ano - Ciências - O que é o efeito estufa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200" y="693250"/>
            <a:ext cx="5581651" cy="41862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25" y="22860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Gases Efeito Estufa (GEE)⁶</a:t>
            </a:r>
            <a:endParaRPr sz="3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r="25882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6046150" y="1468925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/>
              <a:t>Desmatamento e queimadas</a:t>
            </a:r>
            <a:endParaRPr sz="1500" b="1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500" b="1"/>
              <a:t>CFCs</a:t>
            </a:r>
            <a:endParaRPr sz="1500" b="1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500" b="1"/>
              <a:t>Queimada de combustíveis derivados do petróleo e etanol</a:t>
            </a:r>
            <a:endParaRPr sz="1500" b="1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500" b="1"/>
              <a:t>Gás metano</a:t>
            </a:r>
            <a:endParaRPr sz="1500" b="1"/>
          </a:p>
          <a:p>
            <a:pPr marL="0" lvl="0" indent="0" algn="r" rtl="0">
              <a:spcBef>
                <a:spcPts val="160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400" b="1"/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6046025" y="569000"/>
            <a:ext cx="2808000" cy="755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FFFFFF"/>
                </a:solidFill>
              </a:rPr>
              <a:t>Aquecimento global</a:t>
            </a:r>
            <a:r>
              <a:rPr lang="pt-BR" sz="13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⁶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75" y="1894550"/>
            <a:ext cx="4139418" cy="27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294575" y="543150"/>
            <a:ext cx="3946200" cy="11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Consequências</a:t>
            </a: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MUDANÇAS CLIMÁTICAS</a:t>
            </a:r>
            <a:r>
              <a:rPr lang="pt-BR" sz="1300"/>
              <a:t>⁶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AUMENTO DE FENÔMENOS NATURAIS</a:t>
            </a:r>
            <a:endParaRPr b="1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DERRETIMENTO DE GELEIRAS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EXTINÇÃO DE ESPÉCIES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ALTERAÇÕES NO OCEANO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242400" y="418375"/>
            <a:ext cx="8688300" cy="5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/>
              <a:t>Motivações para um acordo internacional</a:t>
            </a:r>
            <a:r>
              <a:rPr lang="pt-BR"/>
              <a:t> </a:t>
            </a:r>
            <a:r>
              <a:rPr lang="pt-BR" sz="1300"/>
              <a:t>(Políticas Públicas)</a:t>
            </a:r>
            <a:endParaRPr sz="1300"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242400" y="1120125"/>
            <a:ext cx="3143100" cy="28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Aquecimento global</a:t>
            </a:r>
            <a:endParaRPr sz="20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(Mudança Climática e Meio Ambiente)</a:t>
            </a:r>
            <a:endParaRPr sz="13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Extrema Pobreza</a:t>
            </a:r>
            <a:endParaRPr sz="20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(Saúde e Alimentação)</a:t>
            </a:r>
            <a:endParaRPr sz="15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/>
            </a:r>
            <a:br>
              <a:rPr lang="pt-BR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pt-BR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/>
            </a:r>
            <a:br>
              <a:rPr lang="pt-BR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lang="pt-BR" sz="2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Urbanização</a:t>
            </a:r>
            <a:endParaRPr sz="20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(Transporte e Energia)</a:t>
            </a:r>
            <a:endParaRPr sz="15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3576350" y="984525"/>
            <a:ext cx="3656700" cy="4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Linha de Extrema Pobreza⁷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⁷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6350" y="1672225"/>
            <a:ext cx="5507374" cy="34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0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/>
              <a:t>Externalidades econômicas</a:t>
            </a:r>
            <a:endParaRPr sz="4000"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311700" y="964400"/>
            <a:ext cx="2456100" cy="3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</a:rPr>
              <a:t>Alimentação⁸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b="1">
                <a:solidFill>
                  <a:srgbClr val="000000"/>
                </a:solidFill>
              </a:rPr>
              <a:t>Desafio Agricultura⁸:</a:t>
            </a:r>
            <a:r>
              <a:rPr lang="pt-BR">
                <a:solidFill>
                  <a:srgbClr val="000000"/>
                </a:solidFill>
              </a:rPr>
              <a:t/>
            </a:r>
            <a:br>
              <a:rPr lang="pt-BR">
                <a:solidFill>
                  <a:srgbClr val="000000"/>
                </a:solidFill>
              </a:rPr>
            </a:br>
            <a:r>
              <a:rPr lang="pt-BR" sz="1600">
                <a:solidFill>
                  <a:srgbClr val="000000"/>
                </a:solidFill>
              </a:rPr>
              <a:t>Alimentar 9 bilhões de pessoas até 2050</a:t>
            </a:r>
            <a:r>
              <a:rPr lang="pt-BR">
                <a:solidFill>
                  <a:srgbClr val="000000"/>
                </a:solidFill>
              </a:rPr>
              <a:t/>
            </a:r>
            <a:br>
              <a:rPr lang="pt-BR">
                <a:solidFill>
                  <a:srgbClr val="000000"/>
                </a:solidFill>
              </a:rPr>
            </a:br>
            <a:r>
              <a:rPr lang="pt-BR">
                <a:solidFill>
                  <a:srgbClr val="000000"/>
                </a:solidFill>
              </a:rPr>
              <a:t/>
            </a:r>
            <a:br>
              <a:rPr lang="pt-BR">
                <a:solidFill>
                  <a:srgbClr val="000000"/>
                </a:solidFill>
              </a:rPr>
            </a:br>
            <a:r>
              <a:rPr lang="pt-BR" b="1">
                <a:solidFill>
                  <a:srgbClr val="000000"/>
                </a:solidFill>
              </a:rPr>
              <a:t>Práticas Atuais⁹:</a:t>
            </a:r>
            <a:r>
              <a:rPr lang="pt-BR">
                <a:solidFill>
                  <a:srgbClr val="000000"/>
                </a:solidFill>
              </a:rPr>
              <a:t/>
            </a:r>
            <a:br>
              <a:rPr lang="pt-BR">
                <a:solidFill>
                  <a:srgbClr val="000000"/>
                </a:solidFill>
              </a:rPr>
            </a:br>
            <a:r>
              <a:rPr lang="pt-BR" sz="1600">
                <a:solidFill>
                  <a:srgbClr val="000000"/>
                </a:solidFill>
              </a:rPr>
              <a:t>Usam 70% água doce</a:t>
            </a:r>
            <a:br>
              <a:rPr lang="pt-BR" sz="1600">
                <a:solidFill>
                  <a:srgbClr val="000000"/>
                </a:solidFill>
              </a:rPr>
            </a:br>
            <a:r>
              <a:rPr lang="pt-BR" sz="1600">
                <a:solidFill>
                  <a:srgbClr val="000000"/>
                </a:solidFill>
              </a:rPr>
              <a:t>Contribuem 13% GEE</a:t>
            </a:r>
            <a:r>
              <a:rPr lang="pt-BR">
                <a:solidFill>
                  <a:srgbClr val="000000"/>
                </a:solidFill>
              </a:rPr>
              <a:t/>
            </a:r>
            <a:br>
              <a:rPr lang="pt-BR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2994150" y="964400"/>
            <a:ext cx="2937000" cy="37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</a:rPr>
              <a:t>Urbanização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0000"/>
                </a:solidFill>
              </a:rPr>
              <a:t>Atualmente (2009):</a:t>
            </a:r>
            <a:br>
              <a:rPr lang="pt-BR" b="1">
                <a:solidFill>
                  <a:srgbClr val="000000"/>
                </a:solidFill>
              </a:rPr>
            </a:br>
            <a:r>
              <a:rPr lang="pt-BR" sz="1600">
                <a:solidFill>
                  <a:srgbClr val="000000"/>
                </a:solidFill>
              </a:rPr>
              <a:t>50% População Mundial¹⁰</a:t>
            </a:r>
            <a:br>
              <a:rPr lang="pt-BR" sz="1600">
                <a:solidFill>
                  <a:srgbClr val="000000"/>
                </a:solidFill>
              </a:rPr>
            </a:br>
            <a:r>
              <a:rPr lang="pt-BR" sz="1600">
                <a:solidFill>
                  <a:srgbClr val="000000"/>
                </a:solidFill>
              </a:rPr>
              <a:t>Consome 75% Energia¹¹</a:t>
            </a:r>
            <a:br>
              <a:rPr lang="pt-BR" sz="1600">
                <a:solidFill>
                  <a:srgbClr val="000000"/>
                </a:solidFill>
              </a:rPr>
            </a:br>
            <a:r>
              <a:rPr lang="pt-BR" sz="1600">
                <a:solidFill>
                  <a:srgbClr val="000000"/>
                </a:solidFill>
              </a:rPr>
              <a:t>Responsável 75% Emissão Carbono¹²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000000"/>
                </a:solidFill>
              </a:rPr>
              <a:t>Pressão Infraestrutura</a:t>
            </a:r>
            <a:br>
              <a:rPr lang="pt-BR" b="1">
                <a:solidFill>
                  <a:srgbClr val="000000"/>
                </a:solidFill>
              </a:rPr>
            </a:br>
            <a:r>
              <a:rPr lang="pt-BR" sz="1600">
                <a:solidFill>
                  <a:srgbClr val="000000"/>
                </a:solidFill>
              </a:rPr>
              <a:t>Saneamento, Transporte, Energia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b="1">
                <a:solidFill>
                  <a:srgbClr val="000000"/>
                </a:solidFill>
              </a:rPr>
              <a:t/>
            </a:r>
            <a:br>
              <a:rPr lang="pt-BR" b="1">
                <a:solidFill>
                  <a:srgbClr val="000000"/>
                </a:solidFill>
              </a:rPr>
            </a:br>
            <a:r>
              <a:rPr lang="pt-BR" b="1">
                <a:solidFill>
                  <a:srgbClr val="000000"/>
                </a:solidFill>
              </a:rPr>
              <a:t>Caso: India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6157500" y="964400"/>
            <a:ext cx="2743200" cy="40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</a:rPr>
              <a:t>Transporte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000000"/>
                </a:solidFill>
              </a:rPr>
              <a:t>Taxas de Congestionamento- Londres¹³</a:t>
            </a:r>
            <a:endParaRPr sz="17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700">
                <a:solidFill>
                  <a:srgbClr val="000000"/>
                </a:solidFill>
              </a:rPr>
              <a:t>BRT- Bogotá¹⁴</a:t>
            </a:r>
            <a:r>
              <a:rPr lang="pt-BR" sz="1700" b="1">
                <a:solidFill>
                  <a:srgbClr val="000000"/>
                </a:solidFill>
              </a:rPr>
              <a:t/>
            </a:r>
            <a:br>
              <a:rPr lang="pt-BR" sz="1700" b="1">
                <a:solidFill>
                  <a:srgbClr val="000000"/>
                </a:solidFill>
              </a:rPr>
            </a:br>
            <a:r>
              <a:rPr lang="pt-BR" sz="1700" b="1">
                <a:solidFill>
                  <a:srgbClr val="000000"/>
                </a:solidFill>
              </a:rPr>
              <a:t/>
            </a:r>
            <a:br>
              <a:rPr lang="pt-BR" sz="1700" b="1">
                <a:solidFill>
                  <a:srgbClr val="000000"/>
                </a:solidFill>
              </a:rPr>
            </a:br>
            <a:r>
              <a:rPr lang="pt-BR" sz="1700" b="1">
                <a:solidFill>
                  <a:srgbClr val="000000"/>
                </a:solidFill>
              </a:rPr>
              <a:t>Bonde Elétrico- Zurique¹⁵</a:t>
            </a:r>
            <a:br>
              <a:rPr lang="pt-BR" sz="1700" b="1">
                <a:solidFill>
                  <a:srgbClr val="000000"/>
                </a:solidFill>
              </a:rPr>
            </a:br>
            <a:r>
              <a:rPr lang="pt-BR" sz="1700" b="1">
                <a:solidFill>
                  <a:srgbClr val="000000"/>
                </a:solidFill>
              </a:rPr>
              <a:t/>
            </a:r>
            <a:br>
              <a:rPr lang="pt-BR" sz="1700" b="1">
                <a:solidFill>
                  <a:srgbClr val="000000"/>
                </a:solidFill>
              </a:rPr>
            </a:br>
            <a:r>
              <a:rPr lang="pt-BR" sz="1700">
                <a:solidFill>
                  <a:srgbClr val="000000"/>
                </a:solidFill>
              </a:rPr>
              <a:t>Ciclovia- São Paulo</a:t>
            </a:r>
            <a:r>
              <a:rPr lang="pt-BR" sz="1700" b="1">
                <a:solidFill>
                  <a:srgbClr val="000000"/>
                </a:solidFill>
              </a:rPr>
              <a:t/>
            </a:r>
            <a:br>
              <a:rPr lang="pt-BR" sz="1700" b="1">
                <a:solidFill>
                  <a:srgbClr val="000000"/>
                </a:solidFill>
              </a:rPr>
            </a:br>
            <a:r>
              <a:rPr lang="pt-BR" sz="1700" b="1">
                <a:solidFill>
                  <a:srgbClr val="000000"/>
                </a:solidFill>
              </a:rPr>
              <a:t/>
            </a:r>
            <a:br>
              <a:rPr lang="pt-BR" sz="1700" b="1">
                <a:solidFill>
                  <a:srgbClr val="000000"/>
                </a:solidFill>
              </a:rPr>
            </a:br>
            <a:r>
              <a:rPr lang="pt-BR" sz="1700" b="1">
                <a:solidFill>
                  <a:srgbClr val="000000"/>
                </a:solidFill>
              </a:rPr>
              <a:t>Produtividade e Bem-Estar¹⁶</a:t>
            </a:r>
            <a:endParaRPr sz="1700" b="1">
              <a:solidFill>
                <a:srgbClr val="000000"/>
              </a:solidFill>
            </a:endParaRPr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25" y="3704425"/>
            <a:ext cx="1945424" cy="12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151800" y="264375"/>
            <a:ext cx="8840400" cy="12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Porque esverdear a Economia?</a:t>
            </a:r>
            <a:endParaRPr sz="3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202050" y="1114450"/>
            <a:ext cx="8739900" cy="3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>
                <a:latin typeface="Lato"/>
                <a:ea typeface="Lato"/>
                <a:cs typeface="Lato"/>
                <a:sym typeface="Lato"/>
              </a:rPr>
              <a:t>- Definição Economia Verde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: 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Economia em que o aumento da atividade produtiva resulta em melhoria do bem estar humano e da equidade social, reduzindo significativamente os riscos ambientais e ecológicos.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/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- Atividades verdes tendem a ter maior </a:t>
            </a:r>
            <a:r>
              <a:rPr lang="pt-BR" b="1">
                <a:latin typeface="Lato"/>
                <a:ea typeface="Lato"/>
                <a:cs typeface="Lato"/>
                <a:sym typeface="Lato"/>
              </a:rPr>
              <a:t>conteúdo de inovação*.</a:t>
            </a:r>
            <a:br>
              <a:rPr lang="pt-BR" b="1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/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 b="1">
                <a:latin typeface="Lato"/>
                <a:ea typeface="Lato"/>
                <a:cs typeface="Lato"/>
                <a:sym typeface="Lato"/>
              </a:rPr>
              <a:t>- Não exclusão ambiental¹⁷</a:t>
            </a:r>
            <a:br>
              <a:rPr lang="pt-BR" b="1">
                <a:latin typeface="Lato"/>
                <a:ea typeface="Lato"/>
                <a:cs typeface="Lato"/>
                <a:sym typeface="Lato"/>
              </a:rPr>
            </a:br>
            <a:r>
              <a:rPr lang="pt-BR" b="1">
                <a:latin typeface="Lato"/>
                <a:ea typeface="Lato"/>
                <a:cs typeface="Lato"/>
                <a:sym typeface="Lato"/>
              </a:rPr>
              <a:t/>
            </a:r>
            <a:br>
              <a:rPr lang="pt-BR" b="1">
                <a:latin typeface="Lato"/>
                <a:ea typeface="Lato"/>
                <a:cs typeface="Lato"/>
                <a:sym typeface="Lato"/>
              </a:rPr>
            </a:br>
            <a:r>
              <a:rPr lang="pt-BR" b="1">
                <a:latin typeface="Lato"/>
                <a:ea typeface="Lato"/>
                <a:cs typeface="Lato"/>
                <a:sym typeface="Lato"/>
              </a:rPr>
              <a:t>- MITOS¹⁸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275" y="2571750"/>
            <a:ext cx="4181326" cy="25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472450" y="2174850"/>
            <a:ext cx="2808000" cy="793800"/>
          </a:xfrm>
          <a:prstGeom prst="rect">
            <a:avLst/>
          </a:prstGeom>
          <a:solidFill>
            <a:srgbClr val="434343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UMA PROPOSTA</a:t>
            </a:r>
            <a:r>
              <a:rPr lang="pt-BR" sz="23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¹⁹</a:t>
            </a:r>
            <a:endParaRPr sz="23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UNDESA - 2009 (ONU)</a:t>
            </a:r>
            <a:endParaRPr sz="16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166" y="0"/>
            <a:ext cx="484033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body" idx="1"/>
          </p:nvPr>
        </p:nvSpPr>
        <p:spPr>
          <a:xfrm>
            <a:off x="1957500" y="523950"/>
            <a:ext cx="5229000" cy="1775100"/>
          </a:xfrm>
          <a:prstGeom prst="rect">
            <a:avLst/>
          </a:prstGeom>
          <a:solidFill>
            <a:srgbClr val="3B3B3B">
              <a:alpha val="7344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FFFFFF"/>
                </a:solidFill>
              </a:rPr>
              <a:t>OBJETIVOS</a:t>
            </a:r>
            <a:endParaRPr sz="2100" b="1">
              <a:solidFill>
                <a:srgbClr val="FFFFFF"/>
              </a:solidFill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1957600" y="2299075"/>
            <a:ext cx="5229000" cy="2309700"/>
          </a:xfrm>
          <a:prstGeom prst="rect">
            <a:avLst/>
          </a:prstGeom>
          <a:solidFill>
            <a:srgbClr val="E5E7E3">
              <a:alpha val="734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1 - Reanimar economia mundial (Criando Emprego)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2 - Eliminar pobreza extrema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3 - Reduzir dependência do carbono e degradação dos ecossistemas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1957500" y="523950"/>
            <a:ext cx="5229000" cy="1775100"/>
          </a:xfrm>
          <a:prstGeom prst="rect">
            <a:avLst/>
          </a:prstGeom>
          <a:solidFill>
            <a:srgbClr val="3B3B3B">
              <a:alpha val="7344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FFFFFF"/>
                </a:solidFill>
              </a:rPr>
              <a:t>PROPOSTAS</a:t>
            </a:r>
            <a:endParaRPr sz="2100" b="1">
              <a:solidFill>
                <a:srgbClr val="FFFFFF"/>
              </a:solidFill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1957600" y="2299075"/>
            <a:ext cx="5229000" cy="2309700"/>
          </a:xfrm>
          <a:prstGeom prst="rect">
            <a:avLst/>
          </a:prstGeom>
          <a:solidFill>
            <a:srgbClr val="E5E7E3">
              <a:alpha val="734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1 - Desenvolver protegendo meio ambiente e grupos vulneráveis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2 - Gerar empregos verdes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Setores: Energia Renovável, Eficiência Energética, Habitação, Transportes sustentáveis, Agricultura, Pesca, Gestão da água e Território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3 - Acabar com sistema de incentivos a combustíveis fósseis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4 - Monitorar e informar de forma ativa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5 - Integração comunidade e políticos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/>
              <a:t>Grupo 3</a:t>
            </a:r>
            <a:endParaRPr sz="3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Artur Coelho</a:t>
            </a:r>
            <a:br>
              <a:rPr lang="pt-BR" sz="1800"/>
            </a:br>
            <a:r>
              <a:rPr lang="pt-BR" sz="1800"/>
              <a:t>Izabelle Carvalho</a:t>
            </a:r>
            <a:br>
              <a:rPr lang="pt-BR" sz="1800"/>
            </a:br>
            <a:r>
              <a:rPr lang="pt-BR" sz="1800"/>
              <a:t>Miguel Balzano</a:t>
            </a:r>
            <a:br>
              <a:rPr lang="pt-BR" sz="1800"/>
            </a:br>
            <a:r>
              <a:rPr lang="pt-BR" sz="1800"/>
              <a:t>Renato Lutz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body" idx="1"/>
          </p:nvPr>
        </p:nvSpPr>
        <p:spPr>
          <a:xfrm>
            <a:off x="1957500" y="523950"/>
            <a:ext cx="5229000" cy="1775100"/>
          </a:xfrm>
          <a:prstGeom prst="rect">
            <a:avLst/>
          </a:prstGeom>
          <a:solidFill>
            <a:srgbClr val="3B3B3B">
              <a:alpha val="7344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FFFFFF"/>
                </a:solidFill>
              </a:rPr>
              <a:t>ESTRATÉGIAS E PROGRAMA</a:t>
            </a:r>
            <a:endParaRPr sz="2100" b="1">
              <a:solidFill>
                <a:srgbClr val="FFFFFF"/>
              </a:solidFill>
            </a:endParaRPr>
          </a:p>
        </p:txBody>
      </p:sp>
      <p:sp>
        <p:nvSpPr>
          <p:cNvPr id="194" name="Google Shape;194;p32"/>
          <p:cNvSpPr txBox="1"/>
          <p:nvPr/>
        </p:nvSpPr>
        <p:spPr>
          <a:xfrm>
            <a:off x="1957600" y="2299075"/>
            <a:ext cx="5229000" cy="2309700"/>
          </a:xfrm>
          <a:prstGeom prst="rect">
            <a:avLst/>
          </a:prstGeom>
          <a:solidFill>
            <a:srgbClr val="E5E7E3">
              <a:alpha val="734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9 mecanismos (Road Map)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Custo acessível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7 estratégias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Clima, desenvolvimento e energia estão interconectados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Interesse comum em reduzir o preço de energia renovável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Benefícios especiais para o mundo em desenvolvimento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-"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Investimento público e privado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1957500" y="523950"/>
            <a:ext cx="5229000" cy="1775100"/>
          </a:xfrm>
          <a:prstGeom prst="rect">
            <a:avLst/>
          </a:prstGeom>
          <a:solidFill>
            <a:srgbClr val="3B3B3B">
              <a:alpha val="7344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FFFFFF"/>
                </a:solidFill>
              </a:rPr>
              <a:t>MENSAGENS PRINCIPAIS E RESULTADOS</a:t>
            </a:r>
            <a:endParaRPr sz="2100" b="1">
              <a:solidFill>
                <a:srgbClr val="FFFFFF"/>
              </a:solidFill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1957600" y="2299075"/>
            <a:ext cx="5229000" cy="2309700"/>
          </a:xfrm>
          <a:prstGeom prst="rect">
            <a:avLst/>
          </a:prstGeom>
          <a:solidFill>
            <a:srgbClr val="E5E7E3">
              <a:alpha val="734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Energia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Políticas Públicas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Capacidade Instalada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Big Push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Ciclo Vicioso²⁰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Emprego²⁰ (2 a 3 vezes mais)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Não pode ser feito por nenhum país sozinho!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body" idx="1"/>
          </p:nvPr>
        </p:nvSpPr>
        <p:spPr>
          <a:xfrm>
            <a:off x="1957500" y="523950"/>
            <a:ext cx="5229000" cy="1775100"/>
          </a:xfrm>
          <a:prstGeom prst="rect">
            <a:avLst/>
          </a:prstGeom>
          <a:solidFill>
            <a:srgbClr val="3B3B3B">
              <a:alpha val="7344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FFFFFF"/>
                </a:solidFill>
              </a:rPr>
              <a:t>CRÍTICAS</a:t>
            </a:r>
            <a:endParaRPr sz="2100" b="1">
              <a:solidFill>
                <a:srgbClr val="FFFFFF"/>
              </a:solidFill>
            </a:endParaRPr>
          </a:p>
        </p:txBody>
      </p:sp>
      <p:sp>
        <p:nvSpPr>
          <p:cNvPr id="206" name="Google Shape;206;p34"/>
          <p:cNvSpPr txBox="1"/>
          <p:nvPr/>
        </p:nvSpPr>
        <p:spPr>
          <a:xfrm>
            <a:off x="1957600" y="2299075"/>
            <a:ext cx="5229000" cy="2309700"/>
          </a:xfrm>
          <a:prstGeom prst="rect">
            <a:avLst/>
          </a:prstGeom>
          <a:solidFill>
            <a:srgbClr val="E5E7E3">
              <a:alpha val="7344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Trilema Dani Rodrik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Cooperação Internacional Conflituosa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Incentivos: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Efeito Carona (Tragédia dos Comuns)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Vazamento e Deslocamento nos mecanismos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Prática: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Alemanha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Lato"/>
                <a:ea typeface="Lato"/>
                <a:cs typeface="Lato"/>
                <a:sym typeface="Lato"/>
              </a:rPr>
              <a:t>Inglaterra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 r="17457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265500" y="105460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Experiência do Green New Deal na Europa</a:t>
            </a:r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subTitle" idx="4294967295"/>
          </p:nvPr>
        </p:nvSpPr>
        <p:spPr>
          <a:xfrm>
            <a:off x="265500" y="2855125"/>
            <a:ext cx="40452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O caso alemão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Experiência do Green Deal na Europa</a:t>
            </a:r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2500">
                <a:solidFill>
                  <a:srgbClr val="000000"/>
                </a:solidFill>
              </a:rPr>
              <a:t>O caso alemão²¹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2"/>
          </p:nvPr>
        </p:nvSpPr>
        <p:spPr>
          <a:xfrm>
            <a:off x="4939500" y="431975"/>
            <a:ext cx="3837000" cy="44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AutoNum type="arabicParenR"/>
            </a:pPr>
            <a:r>
              <a:rPr lang="pt-BR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Feed-in: </a:t>
            </a:r>
            <a:r>
              <a:rPr lang="pt-BR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contratos de compra de longo prazo</a:t>
            </a:r>
            <a:r>
              <a:rPr lang="pt-BR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estabilidade de preços</a:t>
            </a:r>
            <a:endParaRPr sz="1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AutoNum type="arabicParenR"/>
            </a:pPr>
            <a:r>
              <a:rPr lang="pt-BR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Problemas: criou </a:t>
            </a:r>
            <a:r>
              <a:rPr lang="pt-BR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incentivos ruins</a:t>
            </a:r>
            <a:r>
              <a:rPr lang="pt-BR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sufocando a competição entre produtores de energia renovável</a:t>
            </a:r>
            <a:r>
              <a:rPr lang="pt-BR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(tecnologia estagnou)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AutoNum type="arabicParenR"/>
            </a:pPr>
            <a:r>
              <a:rPr lang="pt-BR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pt-BR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balanço líquido de emprego nesta política foi zero, pelos altos custos de oportunidade e instabilidade de empregos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7"/>
          <p:cNvPicPr preferRelativeResize="0"/>
          <p:nvPr/>
        </p:nvPicPr>
        <p:blipFill rotWithShape="1">
          <a:blip r:embed="rId3">
            <a:alphaModFix/>
          </a:blip>
          <a:srcRect l="5184" r="12645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 txBox="1">
            <a:spLocks noGrp="1"/>
          </p:cNvSpPr>
          <p:nvPr>
            <p:ph type="title"/>
          </p:nvPr>
        </p:nvSpPr>
        <p:spPr>
          <a:xfrm>
            <a:off x="4989900" y="105460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Experiência do Green New Deal na Europa</a:t>
            </a:r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subTitle" idx="4294967295"/>
          </p:nvPr>
        </p:nvSpPr>
        <p:spPr>
          <a:xfrm>
            <a:off x="4989900" y="2855125"/>
            <a:ext cx="40452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O caso inglês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Experiência do Green Deal na Europa</a:t>
            </a:r>
            <a:endParaRPr/>
          </a:p>
        </p:txBody>
      </p:sp>
      <p:sp>
        <p:nvSpPr>
          <p:cNvPr id="233" name="Google Shape;233;p38"/>
          <p:cNvSpPr txBox="1">
            <a:spLocks noGrp="1"/>
          </p:cNvSpPr>
          <p:nvPr>
            <p:ph type="subTitle" idx="1"/>
          </p:nvPr>
        </p:nvSpPr>
        <p:spPr>
          <a:xfrm>
            <a:off x="265500" y="279155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2500">
                <a:solidFill>
                  <a:srgbClr val="000000"/>
                </a:solidFill>
              </a:rPr>
              <a:t>O caso inglês²²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234" name="Google Shape;234;p38"/>
          <p:cNvSpPr txBox="1">
            <a:spLocks noGrp="1"/>
          </p:cNvSpPr>
          <p:nvPr>
            <p:ph type="body" idx="2"/>
          </p:nvPr>
        </p:nvSpPr>
        <p:spPr>
          <a:xfrm>
            <a:off x="4939500" y="431975"/>
            <a:ext cx="3837000" cy="44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causas do fracasso do  Green Deal na Inglaterra foram: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pt-BR"/>
              <a:t>Desenho fraco de política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pt-BR"/>
              <a:t>Apelo financeiro limitado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pt-BR"/>
              <a:t>Pouco engajamento dos consumidores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-235500" y="0"/>
            <a:ext cx="8659200" cy="8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/>
              <a:t>Recomendação do autor para o Green Deal</a:t>
            </a:r>
            <a:endParaRPr sz="2600"/>
          </a:p>
        </p:txBody>
      </p:sp>
      <p:sp>
        <p:nvSpPr>
          <p:cNvPr id="240" name="Google Shape;240;p39"/>
          <p:cNvSpPr txBox="1">
            <a:spLocks noGrp="1"/>
          </p:cNvSpPr>
          <p:nvPr>
            <p:ph type="body" idx="1"/>
          </p:nvPr>
        </p:nvSpPr>
        <p:spPr>
          <a:xfrm>
            <a:off x="337275" y="1236700"/>
            <a:ext cx="8290800" cy="3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pt-BR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intervenção do governo pode apoiar tecnologias sustentáveis através de mecanismos que se </a:t>
            </a:r>
            <a:r>
              <a:rPr lang="pt-BR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aproveitem de incentivos econômicos</a:t>
            </a:r>
            <a:r>
              <a:rPr lang="pt-BR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ou corrijam falhas de mercado. O European Emissions Trading Scheme é um bom exemplo. Outra maneira é </a:t>
            </a:r>
            <a:r>
              <a:rPr lang="pt-BR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financiar P&amp;D</a:t>
            </a:r>
            <a:r>
              <a:rPr lang="pt-BR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pode aumentar a c</a:t>
            </a:r>
            <a:r>
              <a:rPr lang="pt-BR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ompetitividade real do setor</a:t>
            </a:r>
            <a:r>
              <a:rPr lang="pt-BR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pt-BR" sz="17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gerar externalidades positivas.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8776"/>
            <a:ext cx="4496850" cy="400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525" y="306925"/>
            <a:ext cx="3782400" cy="4529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0"/>
          <p:cNvSpPr/>
          <p:nvPr/>
        </p:nvSpPr>
        <p:spPr>
          <a:xfrm>
            <a:off x="0" y="-17550"/>
            <a:ext cx="9144000" cy="5178600"/>
          </a:xfrm>
          <a:prstGeom prst="frame">
            <a:avLst>
              <a:gd name="adj1" fmla="val 1651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0"/>
          <p:cNvSpPr txBox="1"/>
          <p:nvPr/>
        </p:nvSpPr>
        <p:spPr>
          <a:xfrm>
            <a:off x="2175075" y="196875"/>
            <a:ext cx="4350000" cy="4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 caso Brasileiro</a:t>
            </a:r>
            <a:endParaRPr sz="21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/>
        </p:nvSpPr>
        <p:spPr>
          <a:xfrm>
            <a:off x="2214150" y="1986825"/>
            <a:ext cx="4715700" cy="20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172938"/>
                </a:solidFill>
                <a:highlight>
                  <a:srgbClr val="FFFFFF"/>
                </a:highlight>
              </a:rPr>
              <a:t>Eólica: R$ 189,00 / MWh;</a:t>
            </a:r>
            <a:endParaRPr sz="1650">
              <a:solidFill>
                <a:srgbClr val="172938"/>
              </a:solidFill>
              <a:highlight>
                <a:srgbClr val="FFFFFF"/>
              </a:highlight>
            </a:endParaRPr>
          </a:p>
          <a:p>
            <a:pPr marL="457200" lvl="0" indent="0" algn="ctr" rtl="0">
              <a:lnSpc>
                <a:spcPct val="130434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172938"/>
                </a:solidFill>
                <a:highlight>
                  <a:srgbClr val="FFFFFF"/>
                </a:highlight>
              </a:rPr>
              <a:t>Hidrelétrica: R$ 285,00 / MWh;</a:t>
            </a:r>
            <a:endParaRPr sz="1650">
              <a:solidFill>
                <a:srgbClr val="172938"/>
              </a:solidFill>
              <a:highlight>
                <a:srgbClr val="FFFFFF"/>
              </a:highlight>
            </a:endParaRPr>
          </a:p>
          <a:p>
            <a:pPr marL="457200" lvl="0" indent="0" algn="ctr" rtl="0">
              <a:lnSpc>
                <a:spcPct val="130434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172938"/>
                </a:solidFill>
                <a:highlight>
                  <a:srgbClr val="FFFFFF"/>
                </a:highlight>
              </a:rPr>
              <a:t>Solar: R$ 209,00 / MWh; e</a:t>
            </a:r>
            <a:endParaRPr sz="1650">
              <a:solidFill>
                <a:srgbClr val="172938"/>
              </a:solidFill>
              <a:highlight>
                <a:srgbClr val="FFFFFF"/>
              </a:highlight>
            </a:endParaRPr>
          </a:p>
          <a:p>
            <a:pPr marL="457200" lvl="0" indent="0" algn="ctr" rtl="0">
              <a:lnSpc>
                <a:spcPct val="130434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172938"/>
                </a:solidFill>
                <a:highlight>
                  <a:srgbClr val="FFFFFF"/>
                </a:highlight>
              </a:rPr>
              <a:t>Termelétrica: R$ 292,00/MWh.</a:t>
            </a:r>
            <a:endParaRPr sz="1650">
              <a:solidFill>
                <a:srgbClr val="172938"/>
              </a:solidFill>
              <a:highlight>
                <a:srgbClr val="FFFFFF"/>
              </a:highlight>
            </a:endParaRPr>
          </a:p>
          <a:p>
            <a:pPr marL="457200" lvl="0" indent="0" algn="ctr" rtl="0">
              <a:lnSpc>
                <a:spcPct val="130434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650">
                <a:solidFill>
                  <a:srgbClr val="172938"/>
                </a:solidFill>
                <a:highlight>
                  <a:srgbClr val="FFFFFF"/>
                </a:highlight>
              </a:rPr>
              <a:t> UHE: R$ 157,08/MWh.</a:t>
            </a:r>
            <a:endParaRPr sz="1650">
              <a:solidFill>
                <a:srgbClr val="172938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30434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50">
              <a:solidFill>
                <a:srgbClr val="17293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50">
              <a:solidFill>
                <a:srgbClr val="172938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rgbClr val="2021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  <p:sp>
        <p:nvSpPr>
          <p:cNvPr id="254" name="Google Shape;254;p41"/>
          <p:cNvSpPr txBox="1"/>
          <p:nvPr/>
        </p:nvSpPr>
        <p:spPr>
          <a:xfrm>
            <a:off x="2437200" y="1304150"/>
            <a:ext cx="4269600" cy="9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>
                <a:latin typeface="Lato"/>
                <a:ea typeface="Lato"/>
                <a:cs typeface="Lato"/>
                <a:sym typeface="Lato"/>
              </a:rPr>
              <a:t>Preços definidos em leilão da ANEEL²³</a:t>
            </a:r>
            <a:endParaRPr sz="1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96" y="180375"/>
            <a:ext cx="2162725" cy="79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1"/>
          <p:cNvSpPr txBox="1"/>
          <p:nvPr/>
        </p:nvSpPr>
        <p:spPr>
          <a:xfrm>
            <a:off x="3072000" y="653725"/>
            <a:ext cx="30000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 caso Brasileiro</a:t>
            </a:r>
            <a:endParaRPr/>
          </a:p>
        </p:txBody>
      </p:sp>
      <p:sp>
        <p:nvSpPr>
          <p:cNvPr id="257" name="Google Shape;257;p41"/>
          <p:cNvSpPr/>
          <p:nvPr/>
        </p:nvSpPr>
        <p:spPr>
          <a:xfrm>
            <a:off x="0" y="-17550"/>
            <a:ext cx="9144000" cy="5178600"/>
          </a:xfrm>
          <a:prstGeom prst="frame">
            <a:avLst>
              <a:gd name="adj1" fmla="val 1651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863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/>
              <a:t>Referências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/>
              <a:t>¹ Centro Nacional de Prevenção e Combate aos Incencios Florestais (Prevfogo)</a:t>
            </a:r>
            <a:br>
              <a:rPr lang="pt-BR" sz="1200"/>
            </a:br>
            <a:r>
              <a:rPr lang="pt-BR" sz="1200"/>
              <a:t>² Instituto SOS Pantanal</a:t>
            </a:r>
            <a:br>
              <a:rPr lang="pt-BR" sz="1200"/>
            </a:br>
            <a:r>
              <a:rPr lang="pt-BR" sz="1200"/>
              <a:t>³ BBC News Brasil</a:t>
            </a:r>
            <a:br>
              <a:rPr lang="pt-BR" sz="1200"/>
            </a:br>
            <a:r>
              <a:rPr lang="pt-BR" sz="1200"/>
              <a:t>⁴ Carlos Nobre- Doutor em meteorologia pelo Instituto de Tecnologia de Massachussetts (MIT)</a:t>
            </a:r>
            <a:br>
              <a:rPr lang="pt-BR" sz="1200"/>
            </a:br>
            <a:r>
              <a:rPr lang="pt-BR" sz="1200"/>
              <a:t>⁵ NEXO Jornal</a:t>
            </a:r>
            <a:br>
              <a:rPr lang="pt-BR" sz="1200"/>
            </a:br>
            <a:r>
              <a:rPr lang="pt-BR" sz="1200"/>
              <a:t>⁶ Efeitos Estufa e o Aquecimento Global: Uma abordagem Conceitual a partir da Fisica (Artigo)</a:t>
            </a:r>
            <a:br>
              <a:rPr lang="pt-BR" sz="1200"/>
            </a:br>
            <a:r>
              <a:rPr lang="pt-BR" sz="1200"/>
              <a:t>⁷ Banco Mundial</a:t>
            </a:r>
            <a:br>
              <a:rPr lang="pt-BR" sz="1200"/>
            </a:br>
            <a:r>
              <a:rPr lang="pt-BR" sz="1200"/>
              <a:t>⁸ </a:t>
            </a:r>
            <a:r>
              <a:rPr lang="pt-BR" sz="1200">
                <a:solidFill>
                  <a:srgbClr val="FFFFFF"/>
                </a:solidFill>
              </a:rPr>
              <a:t>Fourth Assessment Report of the Intergovernmental Panel on Climate Change. Relatório do Grupo de Trabalho III: Mitigação da Mudança Climática. IPCC (2007), p. 499</a:t>
            </a:r>
            <a:r>
              <a:rPr lang="pt-BR" sz="1200"/>
              <a:t/>
            </a:r>
            <a:br>
              <a:rPr lang="pt-BR" sz="1200"/>
            </a:br>
            <a:r>
              <a:rPr lang="pt-BR" sz="1200"/>
              <a:t>⁹ Securing the Food Supply, World Water Assessment Program. UNESCO, (2001), pp. 192-93</a:t>
            </a:r>
            <a:br>
              <a:rPr lang="pt-BR" sz="1200"/>
            </a:br>
            <a:r>
              <a:rPr lang="pt-BR" sz="1200"/>
              <a:t>¹⁰ </a:t>
            </a:r>
            <a:r>
              <a:rPr lang="pt-BR" sz="1200">
                <a:solidFill>
                  <a:srgbClr val="FFFFFF"/>
                </a:solidFill>
              </a:rPr>
              <a:t>Kamal-Chaoui, L. and Robert, A. Competitive Cities and Climate Change. OECD Regional Development Working Papers 2009/2. OECD, Public Governance and Territorial Development Directorate. 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¹¹ World Urbanisation Prospects: The 2005 Revision. Executive Summary, Fact Sheets, Data Tables. UN Department of Economic and Social Affairs, UN Population Division (2006).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¹² India’s Urban Awakening: Building Inclusive Cities, Sustaining Economic Growth. McKinsey Global Institute (2010)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/>
              <a:t>¹³ Beevers, S. e Carslaw, D. O Impacto da Taxa sobre Congestionamento de Emissões Veiculares em Londres. Ambiente Atmosférico, 39 (2005), pp. 1-5. </a:t>
            </a:r>
            <a:endParaRPr sz="4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>
            <a:spLocks noGrp="1"/>
          </p:cNvSpPr>
          <p:nvPr>
            <p:ph type="title"/>
          </p:nvPr>
        </p:nvSpPr>
        <p:spPr>
          <a:xfrm>
            <a:off x="1185150" y="-362125"/>
            <a:ext cx="6773700" cy="12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/>
              <a:t>Ambiguidades: um caso recente²⁴</a:t>
            </a:r>
            <a:endParaRPr sz="3300"/>
          </a:p>
        </p:txBody>
      </p:sp>
      <p:sp>
        <p:nvSpPr>
          <p:cNvPr id="263" name="Google Shape;263;p42"/>
          <p:cNvSpPr txBox="1">
            <a:spLocks noGrp="1"/>
          </p:cNvSpPr>
          <p:nvPr>
            <p:ph type="body" idx="1"/>
          </p:nvPr>
        </p:nvSpPr>
        <p:spPr>
          <a:xfrm>
            <a:off x="182700" y="1275500"/>
            <a:ext cx="4158900" cy="34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Há uma isenção de custos para o brasileiro produzir sua própria energia elétrica, este esquema se chama Rede Distribuída. Essa </a:t>
            </a:r>
            <a:r>
              <a:rPr lang="pt-BR" sz="11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“isenção” é repassada para os outros consumidores de energia elétrica.</a:t>
            </a:r>
            <a:endParaRPr sz="11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Recentemente, a ANEEL considerou retirar os subsídios, afirmando que o setor já seria capaz de se sustentar.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entanto, houve objeção por parte dos produtores de energia solar. </a:t>
            </a:r>
            <a:r>
              <a:rPr lang="pt-BR" sz="115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ação aumentaria em 60% o custo de suas atividades.</a:t>
            </a:r>
            <a:endParaRPr sz="115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fim, o Presidente Bolsonaro foi contra a medida de retirar os subsídios (que os produtores apelidaram de “taxa do sol”).</a:t>
            </a:r>
            <a:endParaRPr sz="1700"/>
          </a:p>
        </p:txBody>
      </p:sp>
      <p:pic>
        <p:nvPicPr>
          <p:cNvPr id="264" name="Google Shape;264;p42"/>
          <p:cNvPicPr preferRelativeResize="0"/>
          <p:nvPr/>
        </p:nvPicPr>
        <p:blipFill rotWithShape="1">
          <a:blip r:embed="rId3">
            <a:alphaModFix/>
          </a:blip>
          <a:srcRect r="17464"/>
          <a:stretch/>
        </p:blipFill>
        <p:spPr>
          <a:xfrm>
            <a:off x="4341600" y="1432900"/>
            <a:ext cx="4597251" cy="29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3"/>
          <p:cNvSpPr txBox="1">
            <a:spLocks noGrp="1"/>
          </p:cNvSpPr>
          <p:nvPr>
            <p:ph type="body" idx="1"/>
          </p:nvPr>
        </p:nvSpPr>
        <p:spPr>
          <a:xfrm>
            <a:off x="3849475" y="165602"/>
            <a:ext cx="28080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5E696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0" name="Google Shape;270;p43"/>
          <p:cNvSpPr/>
          <p:nvPr/>
        </p:nvSpPr>
        <p:spPr>
          <a:xfrm>
            <a:off x="0" y="-17550"/>
            <a:ext cx="9144000" cy="5178600"/>
          </a:xfrm>
          <a:prstGeom prst="frame">
            <a:avLst>
              <a:gd name="adj1" fmla="val 1651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3"/>
          <p:cNvSpPr txBox="1"/>
          <p:nvPr/>
        </p:nvSpPr>
        <p:spPr>
          <a:xfrm>
            <a:off x="2993675" y="80350"/>
            <a:ext cx="30000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 caso Brasileiro¹⁷</a:t>
            </a:r>
            <a:endParaRPr/>
          </a:p>
        </p:txBody>
      </p:sp>
      <p:pic>
        <p:nvPicPr>
          <p:cNvPr id="272" name="Google Shape;27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00" y="550525"/>
            <a:ext cx="8287700" cy="448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>
            <a:spLocks noGrp="1"/>
          </p:cNvSpPr>
          <p:nvPr>
            <p:ph type="title"/>
          </p:nvPr>
        </p:nvSpPr>
        <p:spPr>
          <a:xfrm>
            <a:off x="294575" y="684125"/>
            <a:ext cx="3946200" cy="11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Acordo Mercosul²⁵</a:t>
            </a:r>
            <a:endParaRPr/>
          </a:p>
        </p:txBody>
      </p:sp>
      <p:sp>
        <p:nvSpPr>
          <p:cNvPr id="278" name="Google Shape;278;p44"/>
          <p:cNvSpPr txBox="1">
            <a:spLocks noGrp="1"/>
          </p:cNvSpPr>
          <p:nvPr>
            <p:ph type="body" idx="2"/>
          </p:nvPr>
        </p:nvSpPr>
        <p:spPr>
          <a:xfrm>
            <a:off x="4939500" y="337550"/>
            <a:ext cx="3837000" cy="40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/>
              <a:t>25%</a:t>
            </a:r>
            <a:r>
              <a:rPr lang="pt-BR"/>
              <a:t> ECONOMIA GLOBAL</a:t>
            </a:r>
            <a:r>
              <a:rPr lang="pt-BR" b="1"/>
              <a:t/>
            </a:r>
            <a:br>
              <a:rPr lang="pt-BR" b="1"/>
            </a:br>
            <a:r>
              <a:rPr lang="pt-BR"/>
              <a:t>1- REDUÇÃO OU ELIMINAÇÃO DE TAXAS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2- TRÂMITE PARA IMPORTAÇÕES E EXPORTAÇÕES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3- LICITAÇÕES PÚBLICAS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4- ACORDO PARIS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/>
              <a:t>O PROBLEMA</a:t>
            </a:r>
            <a:endParaRPr/>
          </a:p>
        </p:txBody>
      </p:sp>
      <p:pic>
        <p:nvPicPr>
          <p:cNvPr id="279" name="Google Shape;27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74" y="1875122"/>
            <a:ext cx="3946201" cy="246637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4"/>
          <p:cNvSpPr txBox="1">
            <a:spLocks noGrp="1"/>
          </p:cNvSpPr>
          <p:nvPr>
            <p:ph type="subTitle" idx="1"/>
          </p:nvPr>
        </p:nvSpPr>
        <p:spPr>
          <a:xfrm>
            <a:off x="245075" y="4341500"/>
            <a:ext cx="40452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Junho/2019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>
            <a:spLocks noGrp="1"/>
          </p:cNvSpPr>
          <p:nvPr>
            <p:ph type="title"/>
          </p:nvPr>
        </p:nvSpPr>
        <p:spPr>
          <a:xfrm>
            <a:off x="294575" y="684125"/>
            <a:ext cx="3946200" cy="11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Acordo de Paris²⁶</a:t>
            </a:r>
            <a:endParaRPr/>
          </a:p>
        </p:txBody>
      </p:sp>
      <p:sp>
        <p:nvSpPr>
          <p:cNvPr id="286" name="Google Shape;286;p45"/>
          <p:cNvSpPr txBox="1">
            <a:spLocks noGrp="1"/>
          </p:cNvSpPr>
          <p:nvPr>
            <p:ph type="body" idx="2"/>
          </p:nvPr>
        </p:nvSpPr>
        <p:spPr>
          <a:xfrm>
            <a:off x="4939500" y="381750"/>
            <a:ext cx="3837000" cy="40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600"/>
              <a:t>1- ESTABELECE UM TETO PARA O AQUECIMENTO</a:t>
            </a:r>
            <a:br>
              <a:rPr lang="pt-BR" sz="1600"/>
            </a:br>
            <a:r>
              <a:rPr lang="pt-BR" sz="1600"/>
              <a:t/>
            </a:r>
            <a:br>
              <a:rPr lang="pt-BR" sz="1600"/>
            </a:br>
            <a:r>
              <a:rPr lang="pt-BR" sz="1600"/>
              <a:t>2- DETERMINA AJUDA AOS PAÍSES POBRES</a:t>
            </a:r>
            <a:br>
              <a:rPr lang="pt-BR" sz="1600"/>
            </a:br>
            <a:r>
              <a:rPr lang="pt-BR" sz="1600"/>
              <a:t/>
            </a:r>
            <a:br>
              <a:rPr lang="pt-BR" sz="1600"/>
            </a:br>
            <a:r>
              <a:rPr lang="pt-BR" sz="1600"/>
              <a:t>3- DIVIDE MAIS AS RESPONSABILIDADES</a:t>
            </a:r>
            <a:br>
              <a:rPr lang="pt-BR" sz="1600"/>
            </a:br>
            <a:r>
              <a:rPr lang="pt-BR" sz="1600"/>
              <a:t/>
            </a:r>
            <a:br>
              <a:rPr lang="pt-BR" sz="1600"/>
            </a:br>
            <a:r>
              <a:rPr lang="pt-BR" sz="1600"/>
              <a:t>4- REVISÃO A CADA CINCO ANOS</a:t>
            </a:r>
            <a:br>
              <a:rPr lang="pt-BR" sz="1600"/>
            </a:br>
            <a:r>
              <a:rPr lang="pt-BR" sz="1600"/>
              <a:t/>
            </a:r>
            <a:br>
              <a:rPr lang="pt-BR" sz="1600"/>
            </a:br>
            <a:r>
              <a:rPr lang="pt-BR" sz="1600"/>
              <a:t>IRREAL -&gt; Simbólico (Kyoto)</a:t>
            </a:r>
            <a:br>
              <a:rPr lang="pt-BR" sz="1600"/>
            </a:br>
            <a:r>
              <a:rPr lang="pt-BR" sz="1600"/>
              <a:t>Possibilidade para Subdesenvolvidos</a:t>
            </a:r>
            <a:endParaRPr sz="3000"/>
          </a:p>
        </p:txBody>
      </p:sp>
      <p:sp>
        <p:nvSpPr>
          <p:cNvPr id="287" name="Google Shape;287;p45"/>
          <p:cNvSpPr txBox="1">
            <a:spLocks noGrp="1"/>
          </p:cNvSpPr>
          <p:nvPr>
            <p:ph type="subTitle" idx="1"/>
          </p:nvPr>
        </p:nvSpPr>
        <p:spPr>
          <a:xfrm>
            <a:off x="245075" y="4341500"/>
            <a:ext cx="40452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2015</a:t>
            </a:r>
            <a:endParaRPr/>
          </a:p>
        </p:txBody>
      </p:sp>
      <p:pic>
        <p:nvPicPr>
          <p:cNvPr id="288" name="Google Shape;288;p45"/>
          <p:cNvPicPr preferRelativeResize="0"/>
          <p:nvPr/>
        </p:nvPicPr>
        <p:blipFill rotWithShape="1">
          <a:blip r:embed="rId3">
            <a:alphaModFix/>
          </a:blip>
          <a:srcRect t="6605" r="1565" b="12343"/>
          <a:stretch/>
        </p:blipFill>
        <p:spPr>
          <a:xfrm>
            <a:off x="432113" y="1974813"/>
            <a:ext cx="3671125" cy="22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AGROECOLOGIA</a:t>
            </a:r>
            <a:endParaRPr/>
          </a:p>
        </p:txBody>
      </p:sp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650475" y="2040250"/>
            <a:ext cx="3999900" cy="28794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Reduzir a pobreza</a:t>
            </a:r>
            <a:b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Ampliar ganhos de produtividade</a:t>
            </a:r>
            <a:b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Disseminação de práticas sustentáveis</a:t>
            </a:r>
            <a:b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Mundo: 525 milhões de fazenda pequenas²⁷</a:t>
            </a:r>
            <a:b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África e Ásia: Demonstração²⁸</a:t>
            </a:r>
            <a:endParaRPr/>
          </a:p>
        </p:txBody>
      </p:sp>
      <p:sp>
        <p:nvSpPr>
          <p:cNvPr id="295" name="Google Shape;295;p46"/>
          <p:cNvSpPr txBox="1"/>
          <p:nvPr/>
        </p:nvSpPr>
        <p:spPr>
          <a:xfrm flipH="1">
            <a:off x="107800" y="1215800"/>
            <a:ext cx="3999300" cy="62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Objetivo: tornar verde a agricultura de países em desenvolvimento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p46"/>
          <p:cNvSpPr txBox="1">
            <a:spLocks noGrp="1"/>
          </p:cNvSpPr>
          <p:nvPr>
            <p:ph type="body" idx="1"/>
          </p:nvPr>
        </p:nvSpPr>
        <p:spPr>
          <a:xfrm>
            <a:off x="4832400" y="1841875"/>
            <a:ext cx="3999900" cy="28794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Gerenciamento integrado de pragas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Gerenciamento integrado de nutrientes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Lavoura de cultura reduzida do solo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Agroflorestal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Aquicultura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Captação de água e integração de animais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6"/>
          <p:cNvSpPr txBox="1"/>
          <p:nvPr/>
        </p:nvSpPr>
        <p:spPr>
          <a:xfrm flipH="1">
            <a:off x="4830800" y="1215800"/>
            <a:ext cx="3999300" cy="62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Práticas de conservação de recursos²⁹: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AGROECOLOGIA</a:t>
            </a:r>
            <a:endParaRPr/>
          </a:p>
        </p:txBody>
      </p:sp>
      <p:sp>
        <p:nvSpPr>
          <p:cNvPr id="303" name="Google Shape;303;p47"/>
          <p:cNvSpPr txBox="1">
            <a:spLocks noGrp="1"/>
          </p:cNvSpPr>
          <p:nvPr>
            <p:ph type="body" idx="1"/>
          </p:nvPr>
        </p:nvSpPr>
        <p:spPr>
          <a:xfrm>
            <a:off x="314995" y="1809800"/>
            <a:ext cx="8517300" cy="30579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Estabelecimento de normas rígidas de regulamentação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Priorização de investimentos e gastos públicos em áreas que estimulem o esverdeamento de setores econômicos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Limitação de gastos em áreas que esgotem o capital natural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Uso de impostos e instrumentos que se baseiam no mercado para mudar a preferência do consumidor e promover o investimento verde e a inovação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Investimento em capacitação e treinamento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Fortalecimento da governança internacional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7"/>
          <p:cNvSpPr txBox="1"/>
          <p:nvPr/>
        </p:nvSpPr>
        <p:spPr>
          <a:xfrm flipH="1">
            <a:off x="311622" y="1183725"/>
            <a:ext cx="8516100" cy="62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Incentivos a Agroecologia³¹: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SISTEMAS AGROFLORESTAIS</a:t>
            </a:r>
            <a:r>
              <a:rPr lang="pt-BR" sz="180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³⁰</a:t>
            </a:r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1"/>
          </p:nvPr>
        </p:nvSpPr>
        <p:spPr>
          <a:xfrm>
            <a:off x="4932293" y="1895350"/>
            <a:ext cx="3900000" cy="3057900"/>
          </a:xfrm>
          <a:prstGeom prst="rect">
            <a:avLst/>
          </a:prstGeom>
          <a:solidFill>
            <a:srgbClr val="EFEFEF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Otimização no uso do solo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Diversificação da propriedade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Melhor aproveitamento do fator mão-de-obra e fixação do homem no campo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Possível maior rentabilidade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8"/>
          <p:cNvSpPr txBox="1"/>
          <p:nvPr/>
        </p:nvSpPr>
        <p:spPr>
          <a:xfrm flipH="1">
            <a:off x="4930804" y="1269275"/>
            <a:ext cx="3899400" cy="62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b="1">
                <a:solidFill>
                  <a:srgbClr val="FFFFFF"/>
                </a:solidFill>
              </a:rPr>
              <a:t>Vantagens para o produtor: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12" name="Google Shape;312;p48"/>
          <p:cNvSpPr txBox="1"/>
          <p:nvPr/>
        </p:nvSpPr>
        <p:spPr>
          <a:xfrm>
            <a:off x="497700" y="1594000"/>
            <a:ext cx="4074300" cy="3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6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São combinações entre floresta e agricultura, que podem ter a função de recuperar áreas degradadas ou proteger a vegetação nativa.</a:t>
            </a:r>
            <a:endParaRPr sz="2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>
            <a:spLocks noGrp="1"/>
          </p:cNvSpPr>
          <p:nvPr>
            <p:ph type="title"/>
          </p:nvPr>
        </p:nvSpPr>
        <p:spPr>
          <a:xfrm>
            <a:off x="509550" y="2160050"/>
            <a:ext cx="8124900" cy="17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/>
              <a:t>Viabilidade econômica do sistema agroflorestal grevílea x café na região norte.</a:t>
            </a:r>
            <a:endParaRPr sz="17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 b="1"/>
              <a:t>Objetivo</a:t>
            </a:r>
            <a:r>
              <a:rPr lang="pt-BR" sz="1400"/>
              <a:t>: apresentar os benefícios econômicos diretos da implantação do componente arbóreo na cultura cafeeira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 b="1"/>
              <a:t>Componente arbóreo</a:t>
            </a:r>
            <a:r>
              <a:rPr lang="pt-BR" sz="1400"/>
              <a:t>: a espécie Grevílea robusta tem sua distribuição natural ao norte de New South Wales e ao sul de Queensland, na região leste da Austrália e tem sido utilizada em sistemas agroflorestais em diferentes regiões subtropicais do mundo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 b="1"/>
              <a:t>Método</a:t>
            </a:r>
            <a:r>
              <a:rPr lang="pt-BR" sz="1400"/>
              <a:t>: para tanto, busca-se comparar os custos de produção por atividade realizada e determinar o aumento da rentabilidade do sistema em função da venda da madeira dos quebra-ventos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400" b="1"/>
              <a:t>Resultados</a:t>
            </a:r>
            <a:r>
              <a:rPr lang="pt-BR" sz="1400"/>
              <a:t>: a utilização do Sistema Agroflorestal Grevílea x Café (SAGC) pode propiciar aumento de renda para o proprietário rural com a utilização de densidades arbóreas em torno de 58 árvores por hectare, média verificada regionalmente</a:t>
            </a:r>
            <a:endParaRPr sz="4600"/>
          </a:p>
        </p:txBody>
      </p:sp>
      <p:sp>
        <p:nvSpPr>
          <p:cNvPr id="318" name="Google Shape;318;p49"/>
          <p:cNvSpPr txBox="1"/>
          <p:nvPr/>
        </p:nvSpPr>
        <p:spPr>
          <a:xfrm>
            <a:off x="0" y="427750"/>
            <a:ext cx="9144000" cy="48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CASO 1(³²)</a:t>
            </a:r>
            <a:endParaRPr sz="2000"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000" y="176175"/>
            <a:ext cx="7320513" cy="49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0"/>
          <p:cNvSpPr/>
          <p:nvPr/>
        </p:nvSpPr>
        <p:spPr>
          <a:xfrm>
            <a:off x="0" y="-17550"/>
            <a:ext cx="9144000" cy="5178600"/>
          </a:xfrm>
          <a:prstGeom prst="frame">
            <a:avLst>
              <a:gd name="adj1" fmla="val 1651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900" y="419638"/>
            <a:ext cx="3605125" cy="45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1"/>
          <p:cNvSpPr txBox="1"/>
          <p:nvPr/>
        </p:nvSpPr>
        <p:spPr>
          <a:xfrm>
            <a:off x="158625" y="2002150"/>
            <a:ext cx="43722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Benefícios para o Ecossistema</a:t>
            </a:r>
            <a:r>
              <a:rPr lang="pt-BR" sz="2000" b="1">
                <a:solidFill>
                  <a:schemeClr val="dk1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³⁰ </a:t>
            </a:r>
            <a:r>
              <a:rPr lang="pt-BR" sz="23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sz="23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p51"/>
          <p:cNvSpPr txBox="1"/>
          <p:nvPr/>
        </p:nvSpPr>
        <p:spPr>
          <a:xfrm>
            <a:off x="5097425" y="0"/>
            <a:ext cx="34494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-25" y="0"/>
            <a:ext cx="9144000" cy="50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/>
              <a:t>Referências</a:t>
            </a:r>
            <a:endParaRPr sz="260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600"/>
              <a:t/>
            </a:r>
            <a:br>
              <a:rPr lang="pt-BR" sz="2600"/>
            </a:br>
            <a:r>
              <a:rPr lang="pt-BR" sz="1200"/>
              <a:t>¹⁴ Rogat, J., Hinostroza, M. e Ernest, K. Promovendo o Transporte Sustentável na América Latina através de Tecnologias de Trânsito de Massa. Colloque international Environnement et transports dans des contextes différents, Ghardaïa, Algerie, 16-18 de fevereiro 2009. Atas, ENP ed., Alger, p. 83-92. </a:t>
            </a:r>
            <a:br>
              <a:rPr lang="pt-BR" sz="1200"/>
            </a:br>
            <a:r>
              <a:rPr lang="pt-BR" sz="1200"/>
              <a:t>¹⁵ EcoPlano (2000). O Famoso Metrô de Zurique</a:t>
            </a:r>
            <a:br>
              <a:rPr lang="pt-BR" sz="1200"/>
            </a:br>
            <a:r>
              <a:rPr lang="pt-BR" sz="1200"/>
              <a:t>¹⁶ Geroliminis, N. and Daganzo, C. F. Uma Revisão de Planos de Logística Verde Utilizados nas Cidades do Mundo. UC Berkeley Center para o Futuro Transporte Urbano: Um Centro de Excelência da Volvo. Estudos do Instituto de Transporte, UC Berkeley (2005).</a:t>
            </a:r>
            <a:br>
              <a:rPr lang="pt-BR" sz="1200"/>
            </a:br>
            <a:r>
              <a:rPr lang="pt-BR" sz="1200">
                <a:solidFill>
                  <a:srgbClr val="FFFFFF"/>
                </a:solidFill>
              </a:rPr>
              <a:t>¹⁷ Covid-19, meio ambiente e políticas públicas. São Paulo, 2020. (Org) Carlos Eduardo Frickman Young- Professor UFRJ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¹⁸ PNUMA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¹⁹ A Global Green New Deal for Climate, Energy and Development (2009)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²⁰ Stern, 2006</a:t>
            </a:r>
            <a:r>
              <a:rPr lang="pt-BR" sz="1200">
                <a:solidFill>
                  <a:srgbClr val="000000"/>
                </a:solidFill>
              </a:rPr>
              <a:t/>
            </a:r>
            <a:br>
              <a:rPr lang="pt-BR" sz="1200">
                <a:solidFill>
                  <a:srgbClr val="000000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²¹Manuel Frondel, Nolan Ritter, Christoph M. Schmidt, and Colin Vance - Economic Impacts from the Promotion of Renewable Energy Technologies – The German Experience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²² A post mortem of the Green Deal: Austerity, Energy Efficiency, and Failure in British Energy Policy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²³https://www.aneel.gov.br/web/guest/sala-de-imprensa-exibicao-2/-/asset_publisher/zXQREz8EVlZ6/content/id/19223109#:~:text=Pre%C3%A7o%20de%20Refer%C3%AAncia%20para%20a,%24%20292%2C00%2FMWh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²⁴ https://economia.uol.com.br/noticias/redacao/2020/01/08/taxa-do-sol-subsidio-bolsonaro-energia-solar.htm 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²⁵</a:t>
            </a:r>
            <a:r>
              <a:rPr lang="pt-BR" sz="1200">
                <a:solidFill>
                  <a:srgbClr val="FFFFF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https://www.nexojornal.com.br/expresso/2015/12/13/O-Acordo-de-Paris-n%C3%A3o-vai-salvar-o-planeta-do-aquecimento-global.-Mas-%C3%A9-um-passo-nessa-dire%C3%A7%C3%A3o</a:t>
            </a:r>
            <a:r>
              <a:rPr lang="pt-BR" sz="1200">
                <a:solidFill>
                  <a:srgbClr val="FFFFFF"/>
                </a:solidFill>
              </a:rPr>
              <a:t/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²⁶</a:t>
            </a:r>
            <a:r>
              <a:rPr lang="pt-BR" sz="1100">
                <a:solidFill>
                  <a:srgbClr val="FFFF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https://www.nexojornal.com.br/expresso/2020/09/20/Como-o-risco-ambiental-afeta-o-acordo-entre-Mercosul-e-Uni%C3%A3o-Eu</a:t>
            </a:r>
            <a:r>
              <a:rPr lang="pt-BR" sz="1200">
                <a:solidFill>
                  <a:srgbClr val="FFFFF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ropeia</a:t>
            </a:r>
            <a:r>
              <a:rPr lang="pt-BR" sz="1200">
                <a:solidFill>
                  <a:srgbClr val="FFFFFF"/>
                </a:solidFill>
              </a:rPr>
              <a:t/>
            </a:r>
            <a:br>
              <a:rPr lang="pt-BR" sz="1200">
                <a:solidFill>
                  <a:srgbClr val="FFFFFF"/>
                </a:solidFill>
              </a:rPr>
            </a:br>
            <a:endParaRPr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2"/>
          <p:cNvSpPr txBox="1">
            <a:spLocks noGrp="1"/>
          </p:cNvSpPr>
          <p:nvPr>
            <p:ph type="title"/>
          </p:nvPr>
        </p:nvSpPr>
        <p:spPr>
          <a:xfrm>
            <a:off x="2203175" y="0"/>
            <a:ext cx="3992100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Análise comparativa entre produtividade e renda³⁶</a:t>
            </a:r>
            <a:endParaRPr sz="2900"/>
          </a:p>
        </p:txBody>
      </p:sp>
      <p:pic>
        <p:nvPicPr>
          <p:cNvPr id="337" name="Google Shape;33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3550" y="957900"/>
            <a:ext cx="4211350" cy="395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>
            <a:spLocks noGrp="1"/>
          </p:cNvSpPr>
          <p:nvPr>
            <p:ph type="title"/>
          </p:nvPr>
        </p:nvSpPr>
        <p:spPr>
          <a:xfrm>
            <a:off x="509550" y="2160050"/>
            <a:ext cx="8124900" cy="17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 b="1"/>
              <a:t>Objetivo</a:t>
            </a:r>
            <a:r>
              <a:rPr lang="pt-BR" sz="1400"/>
              <a:t>: os objetivos deste estudo foram: determinar a rotação econômica de plantios de eucalipto em consórcio com culturas agrícolas e pastagem; analisar o efeito da agregação de valor aos produtos florestais, via aumento do grau de industrialização, na viabilidade econômica do consórcio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 b="1"/>
              <a:t>Método</a:t>
            </a:r>
            <a:r>
              <a:rPr lang="pt-BR" sz="1400"/>
              <a:t>: as unidades de estudo foram compostas por talhões de um clone de híbridos naturais de Eucalyptus urophylla x Eucalyptus camaldulensis, plantado em consórcio com arroz, soja e pastagem no espaçamento 10 x 4 metros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400" b="1"/>
              <a:t>Análise</a:t>
            </a:r>
            <a:r>
              <a:rPr lang="pt-BR" sz="1400"/>
              <a:t>: simularam-se diversos cenários teóricos para detectar a sensibilidade do VPL e do BPE às variações nos preços (madeira, carne bovina, arroz e soja), produtividade (eucalipto, arroz e soja) e percentual de madeira utilizada para serraria e para carvão.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400" b="1"/>
              <a:t>Resultados</a:t>
            </a:r>
            <a:r>
              <a:rPr lang="pt-BR" sz="1400"/>
              <a:t>: a rotação econômica dos plantios de eucalipto situou-se entre 6 e 9 anos, dependendo do sítio. Houve um aumento significativo na viabilidade econômica do sistema agroflorestal, à medida que se agregou valor aos produtos florestais. A viabilidade econômica do sistema depende mais da atividade florestal e da pecuária do que das atividades anuais(arroz e soja)</a:t>
            </a:r>
            <a:endParaRPr sz="1400"/>
          </a:p>
        </p:txBody>
      </p:sp>
      <p:sp>
        <p:nvSpPr>
          <p:cNvPr id="343" name="Google Shape;343;p53"/>
          <p:cNvSpPr txBox="1"/>
          <p:nvPr/>
        </p:nvSpPr>
        <p:spPr>
          <a:xfrm>
            <a:off x="-60275" y="427750"/>
            <a:ext cx="9144000" cy="48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CASO 2 (³³)</a:t>
            </a:r>
            <a:endParaRPr sz="2000" b="1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774" y="112425"/>
            <a:ext cx="6910850" cy="50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4"/>
          <p:cNvSpPr/>
          <p:nvPr/>
        </p:nvSpPr>
        <p:spPr>
          <a:xfrm>
            <a:off x="0" y="-17550"/>
            <a:ext cx="9144000" cy="5178600"/>
          </a:xfrm>
          <a:prstGeom prst="frame">
            <a:avLst>
              <a:gd name="adj1" fmla="val 1651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5"/>
          <p:cNvSpPr txBox="1"/>
          <p:nvPr/>
        </p:nvSpPr>
        <p:spPr>
          <a:xfrm>
            <a:off x="322650" y="185850"/>
            <a:ext cx="8498700" cy="4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Brasil 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tem hoje </a:t>
            </a:r>
            <a:r>
              <a:rPr lang="pt-BR" sz="2300" b="1">
                <a:latin typeface="Lato"/>
                <a:ea typeface="Lato"/>
                <a:cs typeface="Lato"/>
                <a:sym typeface="Lato"/>
              </a:rPr>
              <a:t>1.6</a:t>
            </a:r>
            <a:r>
              <a:rPr lang="pt-BR" b="1">
                <a:latin typeface="Lato"/>
                <a:ea typeface="Lato"/>
                <a:cs typeface="Lato"/>
                <a:sym typeface="Lato"/>
              </a:rPr>
              <a:t> milhões de empregos verdes (3,5% dos empregos totais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)³⁴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>
                <a:latin typeface="Lato"/>
                <a:ea typeface="Lato"/>
                <a:cs typeface="Lato"/>
                <a:sym typeface="Lato"/>
              </a:rPr>
              <a:t>Exemplos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: Water catchment, treatment and distribution; 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Cleaning in buildings and in homes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Collection of non-hazardous waste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Geração de energia a partir de fontes alternativas de baixo impacto ambiental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Agricultura orgânica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Construções verdes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Serviços associados a conservação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Agrofloresta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>
                <a:latin typeface="Lato"/>
                <a:ea typeface="Lato"/>
                <a:cs typeface="Lato"/>
                <a:sym typeface="Lato"/>
              </a:rPr>
              <a:t>Financiamento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: Seletividade na alocação de subsídios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Empresas financiadas com princípios de responsabilidade socioambiental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b="1">
                <a:latin typeface="Lato"/>
                <a:ea typeface="Lato"/>
                <a:cs typeface="Lato"/>
                <a:sym typeface="Lato"/>
              </a:rPr>
              <a:t>Indicadores³⁵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: Canadá IISD; 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EUA Ecological Footprint e Environmental Performance Index; 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PNUMA Vulnerability Index – EVI; 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BRASIL: Indicadores de Desenvolvimento Sustentável – IDS IBGE e Contas públicas ambientais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55"/>
          <p:cNvSpPr txBox="1"/>
          <p:nvPr/>
        </p:nvSpPr>
        <p:spPr>
          <a:xfrm>
            <a:off x="7072325" y="3727025"/>
            <a:ext cx="20367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6"/>
          <p:cNvSpPr txBox="1"/>
          <p:nvPr/>
        </p:nvSpPr>
        <p:spPr>
          <a:xfrm>
            <a:off x="341450" y="963075"/>
            <a:ext cx="8288100" cy="23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Possíveis DIFICULDADES para implementação no Brasil:</a:t>
            </a:r>
            <a:r>
              <a:rPr lang="pt-B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pt-B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pt-B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- Política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- Latifúndios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- Costumes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- Tempo de transição</a:t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/>
            </a:r>
            <a:br>
              <a:rPr lang="pt-BR">
                <a:latin typeface="Lato"/>
                <a:ea typeface="Lato"/>
                <a:cs typeface="Lato"/>
                <a:sym typeface="Lato"/>
              </a:rPr>
            </a:br>
            <a:r>
              <a:rPr lang="pt-BR">
                <a:latin typeface="Lato"/>
                <a:ea typeface="Lato"/>
                <a:cs typeface="Lato"/>
                <a:sym typeface="Lato"/>
              </a:rPr>
              <a:t>- Teto de gastos (incompatível com sustentabilidade)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1" name="Google Shape;361;p56"/>
          <p:cNvSpPr txBox="1"/>
          <p:nvPr/>
        </p:nvSpPr>
        <p:spPr>
          <a:xfrm>
            <a:off x="277350" y="3948050"/>
            <a:ext cx="8589300" cy="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Lato"/>
                <a:ea typeface="Lato"/>
                <a:cs typeface="Lato"/>
                <a:sym typeface="Lato"/>
              </a:rPr>
              <a:t>Interação</a:t>
            </a:r>
            <a:r>
              <a:rPr lang="pt-BR">
                <a:latin typeface="Lato"/>
                <a:ea typeface="Lato"/>
                <a:cs typeface="Lato"/>
                <a:sym typeface="Lato"/>
              </a:rPr>
              <a:t>: https://ourworldindata.org/renewable-energy?fbclid=IwAR05Pw5mAFBEVL-zfuUXuLEnCIkYic2GX5wvujqABSVJnJKHg gjTOuedArI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0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/>
              <a:t>Referências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FFFFFF"/>
                </a:solidFill>
              </a:rPr>
              <a:t>²⁷ Nagayets, O., Small farms: Current Status and Key Trends, Ofi cina de Pesquisa Preparando para o futuro de fazendas pequenas, Wye College, 26–29 Junho de 2005, p. 356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²⁸ Irz, X., L. Lin, C. Thirtle and S. Wiggins. Agricultural Growth and Poverty Alleviation. Development Policy Review 19 (4), (2001), pp. 449–466. 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²⁹ Pretty, J., Nobel, A.D., Bossio, D., Dixon, J., Hine, R.E., Penning De Vries, F.W.T., Morison, J.I.L. Resource Conserving Agriculture Increases Yields in Developing Countries. Ciência e Tecnologia Ambiental, 40, (2006), p. 1114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³⁰ http://revistaseletronicas.fmu.br/index.php/inovae/article/viewFile/1902/1385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³¹ Documento PNUMA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³² VIABILIDADE ECONÔMICA DO SISTEMA AGROFLORESTAL GREVÍLEA X CAFÉ NA REGIÃO NORTE DO PARANÁ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³³ Nogueira de Souza, Álvaro; Donizette de Oliveira, Antônio; Soares Scolforo, José Roberto; Pereira de Rezende, José Luiz; de Mello, José Marcio- Viabilidade econômica de um sistema agroflorestal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³⁴ Relação Anual Informações Sociais (RAIS)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³⁵ Indicadores de Nações: uma Contribuição ao Diálogo da Sustentabilidade: Gestão do Conhecimento / organização, pesquisa, textos e captação de recursos Anne Louette. - 1.ed. São Paulo: WHH – Willis Harman House, 2007. Vários Colaboradores ISBN 978-85-88262-16-4</a:t>
            </a:r>
            <a:br>
              <a:rPr lang="pt-BR" sz="1200">
                <a:solidFill>
                  <a:srgbClr val="FFFFFF"/>
                </a:solidFill>
              </a:rPr>
            </a:br>
            <a:r>
              <a:rPr lang="pt-BR" sz="1200">
                <a:solidFill>
                  <a:srgbClr val="FFFFFF"/>
                </a:solidFill>
              </a:rPr>
              <a:t>³⁶ Vantagens do sistema agroflorestal sobre o sistema convencional no domínio do semi-árido- Alcide Furtado Brito</a:t>
            </a:r>
            <a:br>
              <a:rPr lang="pt-BR" sz="1200">
                <a:solidFill>
                  <a:srgbClr val="FFFFFF"/>
                </a:solidFill>
              </a:rPr>
            </a:br>
            <a:endParaRPr sz="2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162" y="124225"/>
            <a:ext cx="6203676" cy="489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265500" y="-22860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Queimadas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5003675" y="1955400"/>
            <a:ext cx="2684700" cy="12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2,9 MILHÕES DE HECTARES¹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2100"/>
              <a:t>19% DO BIOMA DO PANTANAL²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100"/>
              <a:t>19x CAPITAL SÃO PAULO³</a:t>
            </a:r>
            <a:endParaRPr sz="2100"/>
          </a:p>
        </p:txBody>
      </p:sp>
      <p:sp>
        <p:nvSpPr>
          <p:cNvPr id="91" name="Google Shape;91;p19"/>
          <p:cNvSpPr txBox="1">
            <a:spLocks noGrp="1"/>
          </p:cNvSpPr>
          <p:nvPr>
            <p:ph type="subTitle" idx="1"/>
          </p:nvPr>
        </p:nvSpPr>
        <p:spPr>
          <a:xfrm>
            <a:off x="215275" y="235250"/>
            <a:ext cx="40452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Janeiro a Setembro/2020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675" y="1455000"/>
            <a:ext cx="3436400" cy="34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572000" y="2149525"/>
            <a:ext cx="42603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HUMANOS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427675" y="2149525"/>
            <a:ext cx="4260300" cy="6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NATURAIS</a:t>
            </a: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204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Causas</a:t>
            </a:r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499800" y="2950575"/>
            <a:ext cx="8144400" cy="429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>
                <a:solidFill>
                  <a:srgbClr val="FFFFFF"/>
                </a:solidFill>
              </a:rPr>
              <a:t>Cultura do fogo e expansão da área agrícola (gado e soja)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" name="Google Shape;101;p20"/>
          <p:cNvSpPr/>
          <p:nvPr/>
        </p:nvSpPr>
        <p:spPr>
          <a:xfrm>
            <a:off x="4229850" y="3507425"/>
            <a:ext cx="684300" cy="4293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577350" y="3936725"/>
            <a:ext cx="8144400" cy="6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600" b="1">
                <a:solidFill>
                  <a:schemeClr val="dk1"/>
                </a:solidFill>
              </a:rPr>
              <a:t>80%</a:t>
            </a:r>
            <a:r>
              <a:rPr lang="pt-BR"/>
              <a:t> por grandes propriedades⁴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22400" y="555600"/>
            <a:ext cx="3484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solidFill>
                  <a:srgbClr val="FFFFFF"/>
                </a:solidFill>
              </a:rPr>
              <a:t>Desmatamento⁴</a:t>
            </a:r>
            <a:endParaRPr sz="3500">
              <a:solidFill>
                <a:srgbClr val="FFFFFF"/>
              </a:solidFill>
            </a:endParaRPr>
          </a:p>
        </p:txBody>
      </p:sp>
      <p:grpSp>
        <p:nvGrpSpPr>
          <p:cNvPr id="108" name="Google Shape;108;p21"/>
          <p:cNvGrpSpPr/>
          <p:nvPr/>
        </p:nvGrpSpPr>
        <p:grpSpPr>
          <a:xfrm>
            <a:off x="2417250" y="1578500"/>
            <a:ext cx="4309500" cy="2875500"/>
            <a:chOff x="4808050" y="979700"/>
            <a:chExt cx="4309500" cy="2875500"/>
          </a:xfrm>
        </p:grpSpPr>
        <p:sp>
          <p:nvSpPr>
            <p:cNvPr id="109" name="Google Shape;109;p21"/>
            <p:cNvSpPr/>
            <p:nvPr/>
          </p:nvSpPr>
          <p:spPr>
            <a:xfrm>
              <a:off x="4808050" y="979700"/>
              <a:ext cx="4309500" cy="2875500"/>
            </a:xfrm>
            <a:prstGeom prst="rect">
              <a:avLst/>
            </a:prstGeom>
            <a:solidFill>
              <a:srgbClr val="111111">
                <a:alpha val="7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1"/>
            <p:cNvSpPr txBox="1"/>
            <p:nvPr/>
          </p:nvSpPr>
          <p:spPr>
            <a:xfrm>
              <a:off x="5986742" y="2452128"/>
              <a:ext cx="2073900" cy="524400"/>
            </a:xfrm>
            <a:prstGeom prst="rect">
              <a:avLst/>
            </a:pr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b="1">
                  <a:solidFill>
                    <a:srgbClr val="D9D9D9"/>
                  </a:solidFill>
                  <a:latin typeface="Roboto"/>
                  <a:ea typeface="Roboto"/>
                  <a:cs typeface="Roboto"/>
                  <a:sym typeface="Roboto"/>
                </a:rPr>
                <a:t>20MIL km² -&gt; 5MIL km²</a:t>
              </a:r>
              <a:endParaRPr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21"/>
            <p:cNvSpPr txBox="1"/>
            <p:nvPr/>
          </p:nvSpPr>
          <p:spPr>
            <a:xfrm>
              <a:off x="5986739" y="2988798"/>
              <a:ext cx="2073900" cy="86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endParaRPr sz="11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12" name="Google Shape;112;p21"/>
            <p:cNvGrpSpPr/>
            <p:nvPr/>
          </p:nvGrpSpPr>
          <p:grpSpPr>
            <a:xfrm>
              <a:off x="5338977" y="1625419"/>
              <a:ext cx="3247663" cy="698243"/>
              <a:chOff x="5338808" y="1957150"/>
              <a:chExt cx="2676278" cy="594300"/>
            </a:xfrm>
          </p:grpSpPr>
          <p:sp>
            <p:nvSpPr>
              <p:cNvPr id="113" name="Google Shape;113;p21"/>
              <p:cNvSpPr/>
              <p:nvPr/>
            </p:nvSpPr>
            <p:spPr>
              <a:xfrm>
                <a:off x="5338808" y="1957150"/>
                <a:ext cx="594300" cy="594300"/>
              </a:xfrm>
              <a:prstGeom prst="ellipse">
                <a:avLst/>
              </a:prstGeom>
              <a:noFill/>
              <a:ln w="38100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1"/>
              <p:cNvSpPr txBox="1"/>
              <p:nvPr/>
            </p:nvSpPr>
            <p:spPr>
              <a:xfrm>
                <a:off x="5417558" y="2118324"/>
                <a:ext cx="4368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pt-BR" sz="1100" b="1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2005</a:t>
                </a:r>
                <a:endParaRPr sz="11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5" name="Google Shape;115;p21"/>
              <p:cNvSpPr/>
              <p:nvPr/>
            </p:nvSpPr>
            <p:spPr>
              <a:xfrm>
                <a:off x="7420786" y="1957150"/>
                <a:ext cx="594300" cy="594300"/>
              </a:xfrm>
              <a:prstGeom prst="ellipse">
                <a:avLst/>
              </a:prstGeom>
              <a:noFill/>
              <a:ln w="38100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1"/>
              <p:cNvSpPr txBox="1"/>
              <p:nvPr/>
            </p:nvSpPr>
            <p:spPr>
              <a:xfrm>
                <a:off x="7499536" y="2118324"/>
                <a:ext cx="436800" cy="32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pt-BR" sz="1100" b="1">
                    <a:solidFill>
                      <a:srgbClr val="858585"/>
                    </a:solidFill>
                    <a:latin typeface="Roboto"/>
                    <a:ea typeface="Roboto"/>
                    <a:cs typeface="Roboto"/>
                    <a:sym typeface="Roboto"/>
                  </a:rPr>
                  <a:t>2014</a:t>
                </a:r>
                <a:endParaRPr sz="11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7" name="Google Shape;117;p21"/>
              <p:cNvSpPr/>
              <p:nvPr/>
            </p:nvSpPr>
            <p:spPr>
              <a:xfrm>
                <a:off x="6419150" y="2248113"/>
                <a:ext cx="594300" cy="36900"/>
              </a:xfrm>
              <a:prstGeom prst="roundRect">
                <a:avLst>
                  <a:gd name="adj" fmla="val 50000"/>
                </a:avLst>
              </a:prstGeom>
              <a:solidFill>
                <a:srgbClr val="EFEFEF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5425800" y="555600"/>
            <a:ext cx="3313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solidFill>
                  <a:srgbClr val="FFFFFF"/>
                </a:solidFill>
              </a:rPr>
              <a:t>Produtividade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2915400" y="555600"/>
            <a:ext cx="33132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>
                <a:solidFill>
                  <a:srgbClr val="FFFFFF"/>
                </a:solidFill>
              </a:rPr>
              <a:t>X</a:t>
            </a:r>
            <a:endParaRPr sz="3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Office PowerPoint</Application>
  <PresentationFormat>Apresentação na tela (16:9)</PresentationFormat>
  <Paragraphs>210</Paragraphs>
  <Slides>44</Slides>
  <Notes>44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</vt:lpstr>
      <vt:lpstr>Roboto</vt:lpstr>
      <vt:lpstr>Playfair Display</vt:lpstr>
      <vt:lpstr>Lato</vt:lpstr>
      <vt:lpstr>Coral</vt:lpstr>
      <vt:lpstr>  Global Green New Deal  </vt:lpstr>
      <vt:lpstr>  Grupo 3 Artur Coelho Izabelle Carvalho Miguel Balzano Renato Lutz   </vt:lpstr>
      <vt:lpstr>Referências  ¹ Centro Nacional de Prevenção e Combate aos Incencios Florestais (Prevfogo) ² Instituto SOS Pantanal ³ BBC News Brasil ⁴ Carlos Nobre- Doutor em meteorologia pelo Instituto de Tecnologia de Massachussetts (MIT) ⁵ NEXO Jornal ⁶ Efeitos Estufa e o Aquecimento Global: Uma abordagem Conceitual a partir da Fisica (Artigo) ⁷ Banco Mundial ⁸ Fourth Assessment Report of the Intergovernmental Panel on Climate Change. Relatório do Grupo de Trabalho III: Mitigação da Mudança Climática. IPCC (2007), p. 499 ⁹ Securing the Food Supply, World Water Assessment Program. UNESCO, (2001), pp. 192-93 ¹⁰ Kamal-Chaoui, L. and Robert, A. Competitive Cities and Climate Change. OECD Regional Development Working Papers 2009/2. OECD, Public Governance and Territorial Development Directorate.  ¹¹ World Urbanisation Prospects: The 2005 Revision. Executive Summary, Fact Sheets, Data Tables. UN Department of Economic and Social Affairs, UN Population Division (2006). ¹² India’s Urban Awakening: Building Inclusive Cities, Sustaining Economic Growth. McKinsey Global Institute (2010) ¹³ Beevers, S. e Carslaw, D. O Impacto da Taxa sobre Congestionamento de Emissões Veiculares em Londres. Ambiente Atmosférico, 39 (2005), pp. 1-5. </vt:lpstr>
      <vt:lpstr>Referências  ¹⁴ Rogat, J., Hinostroza, M. e Ernest, K. Promovendo o Transporte Sustentável na América Latina através de Tecnologias de Trânsito de Massa. Colloque international Environnement et transports dans des contextes différents, Ghardaïa, Algerie, 16-18 de fevereiro 2009. Atas, ENP ed., Alger, p. 83-92.  ¹⁵ EcoPlano (2000). O Famoso Metrô de Zurique ¹⁶ Geroliminis, N. and Daganzo, C. F. Uma Revisão de Planos de Logística Verde Utilizados nas Cidades do Mundo. UC Berkeley Center para o Futuro Transporte Urbano: Um Centro de Excelência da Volvo. Estudos do Instituto de Transporte, UC Berkeley (2005). ¹⁷ Covid-19, meio ambiente e políticas públicas. São Paulo, 2020. (Org) Carlos Eduardo Frickman Young- Professor UFRJ ¹⁸ PNUMA ¹⁹ A Global Green New Deal for Climate, Energy and Development (2009) ²⁰ Stern, 2006 ²¹Manuel Frondel, Nolan Ritter, Christoph M. Schmidt, and Colin Vance - Economic Impacts from the Promotion of Renewable Energy Technologies – The German Experience ²² A post mortem of the Green Deal: Austerity, Energy Efficiency, and Failure in British Energy Policy ²³https://www.aneel.gov.br/web/guest/sala-de-imprensa-exibicao-2/-/asset_publisher/zXQREz8EVlZ6/content/id/19223109#:~:text=Pre%C3%A7o%20de%20Refer%C3%AAncia%20para%20a,%24%20292%2C00%2FMWh ²⁴ https://economia.uol.com.br/noticias/redacao/2020/01/08/taxa-do-sol-subsidio-bolsonaro-energia-solar.htm  ²⁵https://www.nexojornal.com.br/expresso/2015/12/13/O-Acordo-de-Paris-n%C3%A3o-vai-salvar-o-planeta-do-aquecimento-global.-Mas-%C3%A9-um-passo-nessa-dire%C3%A7%C3%A3o ²⁶https://www.nexojornal.com.br/expresso/2020/09/20/Como-o-risco-ambiental-afeta-o-acordo-entre-Mercosul-e-Uni%C3%A3o-Europeia </vt:lpstr>
      <vt:lpstr>Referências  ²⁷ Nagayets, O., Small farms: Current Status and Key Trends, Ofi cina de Pesquisa Preparando para o futuro de fazendas pequenas, Wye College, 26–29 Junho de 2005, p. 356 ²⁸ Irz, X., L. Lin, C. Thirtle and S. Wiggins. Agricultural Growth and Poverty Alleviation. Development Policy Review 19 (4), (2001), pp. 449–466.  ²⁹ Pretty, J., Nobel, A.D., Bossio, D., Dixon, J., Hine, R.E., Penning De Vries, F.W.T., Morison, J.I.L. Resource Conserving Agriculture Increases Yields in Developing Countries. Ciência e Tecnologia Ambiental, 40, (2006), p. 1114 ³⁰ http://revistaseletronicas.fmu.br/index.php/inovae/article/viewFile/1902/1385 ³¹ Documento PNUMA ³² VIABILIDADE ECONÔMICA DO SISTEMA AGROFLORESTAL GREVÍLEA X CAFÉ NA REGIÃO NORTE DO PARANÁ ³³ Nogueira de Souza, Álvaro; Donizette de Oliveira, Antônio; Soares Scolforo, José Roberto; Pereira de Rezende, José Luiz; de Mello, José Marcio- Viabilidade econômica de um sistema agroflorestal ³⁴ Relação Anual Informações Sociais (RAIS) ³⁵ Indicadores de Nações: uma Contribuição ao Diálogo da Sustentabilidade: Gestão do Conhecimento / organização, pesquisa, textos e captação de recursos Anne Louette. - 1.ed. São Paulo: WHH – Willis Harman House, 2007. Vários Colaboradores ISBN 978-85-88262-16-4 ³⁶ Vantagens do sistema agroflorestal sobre o sistema convencional no domínio do semi-árido- Alcide Furtado Brito   </vt:lpstr>
      <vt:lpstr>Apresentação do PowerPoint</vt:lpstr>
      <vt:lpstr>Queimadas</vt:lpstr>
      <vt:lpstr>Causas</vt:lpstr>
      <vt:lpstr>Desmatamento⁴</vt:lpstr>
      <vt:lpstr>Externalidades⁴</vt:lpstr>
      <vt:lpstr>Apresentação do PowerPoint</vt:lpstr>
      <vt:lpstr>Aquecimento global⁶</vt:lpstr>
      <vt:lpstr>Consequências</vt:lpstr>
      <vt:lpstr>Motivações para um acordo internacional (Políticas Públicas)</vt:lpstr>
      <vt:lpstr>Externalidades econômicas</vt:lpstr>
      <vt:lpstr>Apresentação do PowerPoint</vt:lpstr>
      <vt:lpstr>UMA PROPOSTA¹⁹ UNDESA - 2009 (ONU)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Experiência do Green New Deal na Europa</vt:lpstr>
      <vt:lpstr>Experiência do Green Deal na Europa</vt:lpstr>
      <vt:lpstr>Experiência do Green New Deal na Europa</vt:lpstr>
      <vt:lpstr>Experiência do Green Deal na Europa</vt:lpstr>
      <vt:lpstr>Recomendação do autor para o Green Deal</vt:lpstr>
      <vt:lpstr>Apresentação do PowerPoint</vt:lpstr>
      <vt:lpstr>Apresentação do PowerPoint</vt:lpstr>
      <vt:lpstr>Ambiguidades: um caso recente²⁴</vt:lpstr>
      <vt:lpstr>Apresentação do PowerPoint</vt:lpstr>
      <vt:lpstr>Acordo Mercosul²⁵</vt:lpstr>
      <vt:lpstr>Acordo de Paris²⁶</vt:lpstr>
      <vt:lpstr>AGROECOLOGIA</vt:lpstr>
      <vt:lpstr>AGROECOLOGIA</vt:lpstr>
      <vt:lpstr>SISTEMAS AGROFLORESTAIS³⁰</vt:lpstr>
      <vt:lpstr>Viabilidade econômica do sistema agroflorestal grevílea x café na região norte. Objetivo: apresentar os benefícios econômicos diretos da implantação do componente arbóreo na cultura cafeeira Componente arbóreo: a espécie Grevílea robusta tem sua distribuição natural ao norte de New South Wales e ao sul de Queensland, na região leste da Austrália e tem sido utilizada em sistemas agroflorestais em diferentes regiões subtropicais do mundo Método: para tanto, busca-se comparar os custos de produção por atividade realizada e determinar o aumento da rentabilidade do sistema em função da venda da madeira dos quebra-ventos Resultados: a utilização do Sistema Agroflorestal Grevílea x Café (SAGC) pode propiciar aumento de renda para o proprietário rural com a utilização de densidades arbóreas em torno de 58 árvores por hectare, média verificada regionalmente</vt:lpstr>
      <vt:lpstr>Apresentação do PowerPoint</vt:lpstr>
      <vt:lpstr>Apresentação do PowerPoint</vt:lpstr>
      <vt:lpstr>Análise comparativa entre produtividade e renda³⁶</vt:lpstr>
      <vt:lpstr>Objetivo: os objetivos deste estudo foram: determinar a rotação econômica de plantios de eucalipto em consórcio com culturas agrícolas e pastagem; analisar o efeito da agregação de valor aos produtos florestais, via aumento do grau de industrialização, na viabilidade econômica do consórcio Método: as unidades de estudo foram compostas por talhões de um clone de híbridos naturais de Eucalyptus urophylla x Eucalyptus camaldulensis, plantado em consórcio com arroz, soja e pastagem no espaçamento 10 x 4 metros Análise: simularam-se diversos cenários teóricos para detectar a sensibilidade do VPL e do BPE às variações nos preços (madeira, carne bovina, arroz e soja), produtividade (eucalipto, arroz e soja) e percentual de madeira utilizada para serraria e para carvão. Resultados: a rotação econômica dos plantios de eucalipto situou-se entre 6 e 9 anos, dependendo do sítio. Houve um aumento significativo na viabilidade econômica do sistema agroflorestal, à medida que se agregou valor aos produtos florestais. A viabilidade econômica do sistema depende mais da atividade florestal e da pecuária do que das atividades anuais(arroz e soja)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Global Green New Deal  </dc:title>
  <dc:creator>Rudinei</dc:creator>
  <cp:lastModifiedBy>Windows User</cp:lastModifiedBy>
  <cp:revision>1</cp:revision>
  <dcterms:modified xsi:type="dcterms:W3CDTF">2020-10-02T12:48:32Z</dcterms:modified>
</cp:coreProperties>
</file>