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67" r:id="rId5"/>
    <p:sldId id="258" r:id="rId6"/>
    <p:sldId id="261" r:id="rId7"/>
    <p:sldId id="268" r:id="rId8"/>
    <p:sldId id="277" r:id="rId9"/>
    <p:sldId id="278" r:id="rId10"/>
    <p:sldId id="269" r:id="rId11"/>
    <p:sldId id="270" r:id="rId12"/>
    <p:sldId id="271" r:id="rId13"/>
    <p:sldId id="272" r:id="rId14"/>
    <p:sldId id="262" r:id="rId15"/>
    <p:sldId id="263" r:id="rId16"/>
    <p:sldId id="273" r:id="rId17"/>
    <p:sldId id="274" r:id="rId18"/>
    <p:sldId id="266" r:id="rId19"/>
    <p:sldId id="280" r:id="rId20"/>
    <p:sldId id="259" r:id="rId21"/>
    <p:sldId id="260" r:id="rId22"/>
    <p:sldId id="264" r:id="rId23"/>
    <p:sldId id="275" r:id="rId24"/>
    <p:sldId id="265" r:id="rId25"/>
    <p:sldId id="279" r:id="rId26"/>
    <p:sldId id="276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04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18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3622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437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9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050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2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47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02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0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95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18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3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65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58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75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63622-2643-48D2-B2E6-9F744AC2597D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327AB3-25B9-42D8-9452-8D76551CAD7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68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green.com.br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ospapa.com.br/2014/03/saiba-mais-sobre-cooperativa-maos-dadas/" TargetMode="External"/><Relationship Id="rId2" Type="http://schemas.openxmlformats.org/officeDocument/2006/relationships/hyperlink" Target="https://www.ribeiraopreto.sp.gov.br/smambiente/servicos/i22edambiental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1.globo.com/sp/ribeirao-preto-franca/noticia/2013/06/cooperativa-de-reciclagem-protesta-na-porta-da-prefeitura-de-ribeirao-sp.html" TargetMode="External"/><Relationship Id="rId5" Type="http://schemas.openxmlformats.org/officeDocument/2006/relationships/hyperlink" Target="http://www.yougreen.com.br/sobre-a-yougreen.html" TargetMode="External"/><Relationship Id="rId4" Type="http://schemas.openxmlformats.org/officeDocument/2006/relationships/hyperlink" Target="http://g1.globo.com/sp/ribeirao-preto-franca/noticia/2013/07/cooperativa-e-prefeitura-de-ribeirao-assinam-contrato-para-triagem-de-lixo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4791" y="2846400"/>
            <a:ext cx="7766936" cy="1646302"/>
          </a:xfrm>
        </p:spPr>
        <p:txBody>
          <a:bodyPr/>
          <a:lstStyle/>
          <a:p>
            <a:r>
              <a:rPr lang="pt-BR" dirty="0" smtClean="0"/>
              <a:t>COOPERATIVA MÃOS DADAS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12901" y="3745896"/>
            <a:ext cx="6572518" cy="1781331"/>
          </a:xfrm>
        </p:spPr>
        <p:txBody>
          <a:bodyPr>
            <a:normAutofit/>
          </a:bodyPr>
          <a:lstStyle/>
          <a:p>
            <a:pPr algn="r"/>
            <a:r>
              <a:rPr lang="pt-BR" sz="1800" dirty="0" smtClean="0"/>
              <a:t>COOPERAÇÃO E FORMAÇÃO COMO POLÍTICAS DE COMBATE A POBREZA, PELO COMÉRCIO JUSTO E TRABALHO DIGNO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618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de cooperativas como forma de combate à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007579" cy="38807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Uma imensa parcela da população enfrenta o problema da falta de trabalho e renda</a:t>
            </a:r>
          </a:p>
          <a:p>
            <a:endParaRPr lang="pt-BR" sz="2400" dirty="0" smtClean="0"/>
          </a:p>
          <a:p>
            <a:r>
              <a:rPr lang="pt-BR" sz="2400" dirty="0" smtClean="0"/>
              <a:t>As cooperativas populares e a economia solidária se colocam como duas alternativas importantes no combate a este problema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Economia solidária e cooperativismo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Propósitos distintos:</a:t>
            </a:r>
          </a:p>
          <a:p>
            <a:pPr lvl="1"/>
            <a:r>
              <a:rPr lang="pt-BR" sz="2000" dirty="0" smtClean="0"/>
              <a:t>Formação de cooperativas para sair da pobreza (privação de recursos)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Organizações de economia solidária buscam a construção de uma sociedade baseada em relações econômicas solidárias</a:t>
            </a:r>
            <a:endParaRPr lang="pt-B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Economia solidária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9290914" cy="38807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Forma de organização da produção, consumo e distribuição de riqueza centrada na valorização do ser humano e não do capital, caracterizada pela igualdade</a:t>
            </a:r>
          </a:p>
          <a:p>
            <a:endParaRPr lang="pt-BR" sz="2400" dirty="0" smtClean="0"/>
          </a:p>
          <a:p>
            <a:r>
              <a:rPr lang="pt-BR" sz="2400" dirty="0" smtClean="0"/>
              <a:t>Autogestão, democracia, solidariedade, cooperação</a:t>
            </a:r>
          </a:p>
          <a:p>
            <a:endParaRPr lang="pt-BR" sz="2400" dirty="0" smtClean="0"/>
          </a:p>
          <a:p>
            <a:r>
              <a:rPr lang="pt-BR" sz="2400" dirty="0" smtClean="0"/>
              <a:t>Trabalho como um meio de emancipação humana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961" y="115095"/>
            <a:ext cx="3426189" cy="1930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3244" y="1722708"/>
            <a:ext cx="9290914" cy="38807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Associação de pessoas ou grupos com os mesmos interesses, a fim de obter vantagens comuns</a:t>
            </a:r>
          </a:p>
          <a:p>
            <a:endParaRPr lang="pt-BR" sz="2400" dirty="0" smtClean="0"/>
          </a:p>
          <a:p>
            <a:r>
              <a:rPr lang="pt-BR" sz="2400" dirty="0" smtClean="0"/>
              <a:t>Tem por fundamento o progresso social </a:t>
            </a:r>
          </a:p>
          <a:p>
            <a:endParaRPr lang="pt-BR" sz="2400" dirty="0" smtClean="0"/>
          </a:p>
          <a:p>
            <a:r>
              <a:rPr lang="pt-BR" sz="2400" dirty="0" smtClean="0"/>
              <a:t>Aqueles que se encontram em situação desvantajosa de competição conseguem, pela soma de esforços, garantir a sobrevivência</a:t>
            </a:r>
            <a:endParaRPr lang="pt-B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</a:t>
            </a:r>
            <a:r>
              <a:rPr lang="pt-BR" dirty="0" err="1" smtClean="0"/>
              <a:t>Yougreen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093" y="1928656"/>
            <a:ext cx="5181600" cy="2914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505495" y="1928656"/>
            <a:ext cx="5740759" cy="4351338"/>
          </a:xfrm>
        </p:spPr>
        <p:txBody>
          <a:bodyPr/>
          <a:lstStyle/>
          <a:p>
            <a:r>
              <a:rPr lang="pt-BR" sz="2400" dirty="0" smtClean="0"/>
              <a:t>13 de Agosto de 2015 </a:t>
            </a:r>
          </a:p>
          <a:p>
            <a:r>
              <a:rPr lang="pt-BR" sz="2400" dirty="0" smtClean="0"/>
              <a:t>Roger </a:t>
            </a:r>
            <a:r>
              <a:rPr lang="pt-BR" sz="2400" dirty="0" err="1"/>
              <a:t>Koeppl</a:t>
            </a:r>
            <a:r>
              <a:rPr lang="pt-BR" sz="2400" dirty="0"/>
              <a:t> </a:t>
            </a:r>
            <a:r>
              <a:rPr lang="pt-BR" sz="2400" dirty="0" smtClean="0"/>
              <a:t>(fundador </a:t>
            </a:r>
            <a:r>
              <a:rPr lang="pt-BR" sz="2400" dirty="0"/>
              <a:t>da </a:t>
            </a:r>
            <a:r>
              <a:rPr lang="pt-BR" sz="2400" dirty="0" err="1" smtClean="0"/>
              <a:t>YouGreen</a:t>
            </a:r>
            <a:r>
              <a:rPr lang="pt-BR" sz="2400" dirty="0" smtClean="0"/>
              <a:t>, </a:t>
            </a:r>
            <a:r>
              <a:rPr lang="pt-BR" sz="2400" dirty="0"/>
              <a:t>uma cooperativa de São </a:t>
            </a:r>
            <a:r>
              <a:rPr lang="pt-BR" sz="2400" dirty="0" smtClean="0"/>
              <a:t>Paulo)</a:t>
            </a:r>
          </a:p>
          <a:p>
            <a:r>
              <a:rPr lang="pt-BR" sz="2400" dirty="0"/>
              <a:t>Larissa do Núcleo de </a:t>
            </a:r>
            <a:r>
              <a:rPr lang="pt-BR" sz="2400" dirty="0" smtClean="0"/>
              <a:t>Empreendedores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sz="2400" dirty="0" smtClean="0">
                <a:hlinkClick r:id="rId3"/>
              </a:rPr>
              <a:t>www.yougreen.com.br</a:t>
            </a:r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3400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YouGreen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1"/>
          </p:nvPr>
        </p:nvSpPr>
        <p:spPr>
          <a:xfrm>
            <a:off x="587182" y="1825625"/>
            <a:ext cx="4834824" cy="3880772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/>
              <a:t>A </a:t>
            </a:r>
            <a:r>
              <a:rPr lang="pt-BR" sz="2000" dirty="0" err="1"/>
              <a:t>YouGreen</a:t>
            </a:r>
            <a:r>
              <a:rPr lang="pt-BR" sz="2000" dirty="0"/>
              <a:t> é uma cooperativa de catadores que realiza o trabalho de Coleta Seletiva, Triagem, Conscientização, Diagnóstico e Logística Reversa de resíduos recicláveis. Nossa missão é elevar a qualidade de vida e renda dos trabalhadores da coleta seletiva por meio da gestão cooperativa e prestação de serviços à sociedade com parcerias e alianças que tenham os mesmos valores, contribuindo com o desenvolvimento de outros grupos de catadores</a:t>
            </a:r>
            <a:r>
              <a:rPr lang="pt-BR" sz="2000" dirty="0" smtClean="0"/>
              <a:t>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5625"/>
            <a:ext cx="5506791" cy="29529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23754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o Combate a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796187" cy="388077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Ela promove inclusão social e econômica de pessoas com menos chances de competirem por uma vaga no mercado formal de trabalho e já foi integrada por cerca de 100 agentes ambientais</a:t>
            </a:r>
            <a:endParaRPr lang="pt-BR" sz="2400" dirty="0"/>
          </a:p>
        </p:txBody>
      </p:sp>
      <p:pic>
        <p:nvPicPr>
          <p:cNvPr id="5" name="Espaço Reservado para Conteúdo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83" y="1930400"/>
            <a:ext cx="3881437" cy="388143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o Combate a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071973" cy="3880773"/>
          </a:xfrm>
        </p:spPr>
        <p:txBody>
          <a:bodyPr>
            <a:noAutofit/>
          </a:bodyPr>
          <a:lstStyle/>
          <a:p>
            <a:r>
              <a:rPr lang="pt-BR" sz="2400" dirty="0" smtClean="0"/>
              <a:t>Os cooperados coletam 50 toneladas de recicláveis por mês com recursos próprios, além de receberem material do Programa de Coleta Seletiva da Prefeitura. </a:t>
            </a:r>
          </a:p>
          <a:p>
            <a:endParaRPr lang="pt-BR" sz="2400" dirty="0" smtClean="0"/>
          </a:p>
          <a:p>
            <a:r>
              <a:rPr lang="pt-BR" sz="2400" dirty="0" smtClean="0"/>
              <a:t>No total, é feita a separação de, aproximadamente, 150 toneladas de material reciclável por mês </a:t>
            </a:r>
          </a:p>
          <a:p>
            <a:endParaRPr lang="pt-BR" sz="2400" dirty="0" smtClean="0"/>
          </a:p>
          <a:p>
            <a:r>
              <a:rPr lang="pt-BR" sz="2400" dirty="0" smtClean="0"/>
              <a:t>Produtos que, se descartados de forma equivocada e irresponsável poderiam prejudicar o meio ambiente.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Ligação com a Prefeitura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483" y="1930400"/>
            <a:ext cx="10025010" cy="38807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Desde 01 de Julho de 2013 foi acordado com a Prefeitura de Ribeirão Preto o valor de R$ 607,00 por tonelada e permissão para venda do material</a:t>
            </a:r>
          </a:p>
          <a:p>
            <a:r>
              <a:rPr lang="pt-BR" sz="2400" dirty="0" smtClean="0"/>
              <a:t>Esse valor tende a garantir pelo menos um salário mínimo para cada funcionário da entidade</a:t>
            </a:r>
          </a:p>
          <a:p>
            <a:r>
              <a:rPr lang="pt-BR" sz="2400" dirty="0"/>
              <a:t> </a:t>
            </a:r>
            <a:r>
              <a:rPr lang="pt-BR" sz="2400" dirty="0" smtClean="0"/>
              <a:t>Instituição </a:t>
            </a:r>
            <a:r>
              <a:rPr lang="pt-BR" sz="2400" dirty="0"/>
              <a:t>contará com repasse municipal suficiente para custear o funcionamento de suas atividades – água, energia elétrica, segurança e manutenção de equipamentos.</a:t>
            </a:r>
          </a:p>
        </p:txBody>
      </p:sp>
    </p:spTree>
    <p:extLst>
      <p:ext uri="{BB962C8B-B14F-4D97-AF65-F5344CB8AC3E}">
        <p14:creationId xmlns:p14="http://schemas.microsoft.com/office/powerpoint/2010/main" val="4220880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https://www.youtube.com/watch?v=F8LsxI8XSAo&amp;feature=youtu.be&amp;t=8s</a:t>
            </a:r>
          </a:p>
        </p:txBody>
      </p:sp>
    </p:spTree>
    <p:extLst>
      <p:ext uri="{BB962C8B-B14F-4D97-AF65-F5344CB8AC3E}">
        <p14:creationId xmlns:p14="http://schemas.microsoft.com/office/powerpoint/2010/main" val="40227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52" y="148510"/>
            <a:ext cx="9144000" cy="6457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1176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96950"/>
            <a:ext cx="9445460" cy="3880773"/>
          </a:xfrm>
        </p:spPr>
        <p:txBody>
          <a:bodyPr>
            <a:noAutofit/>
          </a:bodyPr>
          <a:lstStyle/>
          <a:p>
            <a:r>
              <a:rPr lang="pt-BR" sz="2000" dirty="0"/>
              <a:t>Implantação da COOPERATIVA DE AGENTES AMBIENTAIS MAOS DADAS em julho/2008;</a:t>
            </a:r>
          </a:p>
          <a:p>
            <a:r>
              <a:rPr lang="pt-BR" sz="2000" dirty="0"/>
              <a:t>Implantação da Coleta Seletiva em setembro/2008 nos bairros: A. </a:t>
            </a:r>
            <a:r>
              <a:rPr lang="pt-BR" sz="2000" dirty="0" err="1"/>
              <a:t>Simioni</a:t>
            </a:r>
            <a:r>
              <a:rPr lang="pt-BR" sz="2000" dirty="0"/>
              <a:t>, Quintino II, Avelino Alves Palma, </a:t>
            </a:r>
            <a:r>
              <a:rPr lang="pt-BR" sz="2000" dirty="0" err="1"/>
              <a:t>Pq</a:t>
            </a:r>
            <a:r>
              <a:rPr lang="pt-BR" sz="2000" dirty="0"/>
              <a:t> dos Sabiás, Valentina Figueiredo, Heitor </a:t>
            </a:r>
            <a:r>
              <a:rPr lang="pt-BR" sz="2000" dirty="0" err="1"/>
              <a:t>Rigon</a:t>
            </a:r>
            <a:r>
              <a:rPr lang="pt-BR" sz="2000" dirty="0"/>
              <a:t>, </a:t>
            </a:r>
            <a:r>
              <a:rPr lang="pt-BR" sz="2000" dirty="0" err="1"/>
              <a:t>Marinceck</a:t>
            </a:r>
            <a:r>
              <a:rPr lang="pt-BR" sz="2000" dirty="0"/>
              <a:t>, Jandaia, Geraldo de Carvalho;</a:t>
            </a:r>
          </a:p>
          <a:p>
            <a:r>
              <a:rPr lang="pt-BR" sz="2000" dirty="0"/>
              <a:t>Participação em eventos (shows, feiras) na coleta de materiais recicláveis;</a:t>
            </a:r>
          </a:p>
          <a:p>
            <a:r>
              <a:rPr lang="pt-BR" sz="2000" dirty="0"/>
              <a:t>Envolvimento dos Agentes de Controle de Vetores e dos Agentes de Saúde na educação ambiental da comunidade;</a:t>
            </a:r>
          </a:p>
          <a:p>
            <a:r>
              <a:rPr lang="pt-BR" sz="2000" dirty="0"/>
              <a:t>Humanização da ação da catação com fornecimento de </a:t>
            </a:r>
            <a:r>
              <a:rPr lang="pt-BR" sz="2000" dirty="0" err="1"/>
              <a:t>EPI’s</a:t>
            </a:r>
            <a:r>
              <a:rPr lang="pt-BR" sz="2000" dirty="0"/>
              <a:t> necessários: camisetas, botas, luvas, bonés, etc...</a:t>
            </a:r>
          </a:p>
          <a:p>
            <a:r>
              <a:rPr lang="pt-BR" sz="2000" dirty="0"/>
              <a:t>Cessão e adequação de um caminhão (Sec</a:t>
            </a:r>
            <a:r>
              <a:rPr lang="pt-BR" sz="2000" dirty="0" smtClean="0"/>
              <a:t>. Infra </a:t>
            </a:r>
            <a:r>
              <a:rPr lang="pt-BR" sz="2000" dirty="0"/>
              <a:t>Estrutura) para realização da coleta seletiva</a:t>
            </a:r>
            <a:r>
              <a:rPr lang="pt-BR" sz="2000" dirty="0" smtClean="0"/>
              <a:t>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050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 realizadas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529" y="1606798"/>
            <a:ext cx="9747508" cy="4394757"/>
          </a:xfrm>
        </p:spPr>
        <p:txBody>
          <a:bodyPr>
            <a:normAutofit/>
          </a:bodyPr>
          <a:lstStyle/>
          <a:p>
            <a:r>
              <a:rPr lang="pt-BR" sz="2000" dirty="0" smtClean="0"/>
              <a:t>Elaboração de Projeto ao FUSSESP: padronização dos carrinhos dos Agentes; (já aprovado);</a:t>
            </a:r>
          </a:p>
          <a:p>
            <a:r>
              <a:rPr lang="pt-BR" sz="2000" dirty="0" smtClean="0"/>
              <a:t>Elaboração de Projeto ao MDS: infra estrutura para o Núcleo da Região Norte; (já aprovado);</a:t>
            </a:r>
          </a:p>
          <a:p>
            <a:r>
              <a:rPr lang="pt-BR" sz="2000" dirty="0" smtClean="0"/>
              <a:t>Cessão de cinco áreas em todas regiões para construção de galpões;</a:t>
            </a:r>
          </a:p>
          <a:p>
            <a:r>
              <a:rPr lang="pt-BR" sz="2000" dirty="0" smtClean="0"/>
              <a:t>Elaboração de Lei 11.221, tornando o Projeto diretriz Municipal em maio/2007;</a:t>
            </a:r>
          </a:p>
          <a:p>
            <a:r>
              <a:rPr lang="pt-BR" sz="2000" dirty="0" smtClean="0"/>
              <a:t>Articulação de ações entre as Secretarias envolvidas;</a:t>
            </a:r>
          </a:p>
          <a:p>
            <a:r>
              <a:rPr lang="pt-BR" sz="2000" dirty="0" smtClean="0"/>
              <a:t>Assinatura de PROTOCOLO DE INTENÇÕES entre PREFEITURA MUNICIPAL DE RIBEIRÃO PRETO / BANCO DO BRASIL E PARCEIROS: FACULDADES COC, CIA DE BEBIDAS IPIRANGA, ACI, REDE SAVEGNANGO DE SUPERMERCADOS.</a:t>
            </a:r>
          </a:p>
          <a:p>
            <a:endParaRPr lang="pt-BR" sz="2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7864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489406"/>
              </p:ext>
            </p:extLst>
          </p:nvPr>
        </p:nvGraphicFramePr>
        <p:xfrm>
          <a:off x="257575" y="386365"/>
          <a:ext cx="11462200" cy="6104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1100"/>
                <a:gridCol w="5731100"/>
              </a:tblGrid>
              <a:tr h="529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Antes do Projeto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Depois do Projeto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pt-BR" sz="1400" dirty="0">
                          <a:effectLst/>
                        </a:rPr>
                        <a:t>Catadores de Lixo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Agentes Ambientais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Preconceito da comunidade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Reconhecimento da comunidade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Renda p/ semana cerca de R$20,00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Renda p/semana: cerca de R$80,00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Individualismo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Disponibilidade p/trabalho em grupo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Ações desarticuladas 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Exercício do trabalho em rede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Mexiam no lixo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Retiram material reciclável nas casas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Atividade insalubre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Utilizam uniforme, botas, </a:t>
                      </a:r>
                      <a:r>
                        <a:rPr lang="pt-BR" sz="1400" dirty="0" err="1">
                          <a:effectLst/>
                        </a:rPr>
                        <a:t>etc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Cinco profissionais envolvidos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35 profissionais envolvidos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529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Grupo sem formatação jurídica 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Implantação da Cooperativa Mãos Dadas 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  <a:tr h="809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Existência de Núcleo de Agentes na região Norte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Processo incipiente de constituição de grupos no </a:t>
                      </a:r>
                      <a:r>
                        <a:rPr lang="pt-BR" sz="1400" dirty="0" err="1">
                          <a:effectLst/>
                        </a:rPr>
                        <a:t>Zardim</a:t>
                      </a:r>
                      <a:r>
                        <a:rPr lang="pt-BR" sz="1400" dirty="0">
                          <a:effectLst/>
                        </a:rPr>
                        <a:t> </a:t>
                      </a:r>
                      <a:r>
                        <a:rPr lang="pt-BR" sz="1400" dirty="0" err="1">
                          <a:effectLst/>
                        </a:rPr>
                        <a:t>Zara</a:t>
                      </a:r>
                      <a:r>
                        <a:rPr lang="pt-BR" sz="1400" dirty="0">
                          <a:effectLst/>
                        </a:rPr>
                        <a:t>, </a:t>
                      </a:r>
                      <a:r>
                        <a:rPr lang="pt-BR" sz="1400" dirty="0" err="1">
                          <a:effectLst/>
                        </a:rPr>
                        <a:t>V.Virginia</a:t>
                      </a:r>
                      <a:r>
                        <a:rPr lang="pt-BR" sz="1400" dirty="0">
                          <a:effectLst/>
                        </a:rPr>
                        <a:t> de Bonfim Paulista, </a:t>
                      </a:r>
                      <a:r>
                        <a:rPr lang="pt-BR" sz="1400" dirty="0" err="1">
                          <a:effectLst/>
                        </a:rPr>
                        <a:t>V.Tiberio</a:t>
                      </a:r>
                      <a:r>
                        <a:rPr lang="pt-BR" sz="1400" dirty="0">
                          <a:effectLst/>
                        </a:rPr>
                        <a:t> e Ipiranga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3" marR="65983" marT="65983" marB="6598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15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26265"/>
            <a:ext cx="8596668" cy="13208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Taxonomia da Cooperativa	</a:t>
            </a:r>
            <a:endParaRPr lang="pt-BR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42145"/>
              </p:ext>
            </p:extLst>
          </p:nvPr>
        </p:nvGraphicFramePr>
        <p:xfrm>
          <a:off x="793773" y="1439371"/>
          <a:ext cx="859631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Item a ser analisado pelo pesquisador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Possibilidades de categoria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Formação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Natural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Tipos de Aliança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Horizontal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Orientação das Relações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Fins Sociais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Orientação</a:t>
                      </a:r>
                      <a:r>
                        <a:rPr lang="pt-BR" baseline="0" dirty="0" smtClean="0"/>
                        <a:t> do Elo da Cadeia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i="1" dirty="0" err="1" smtClean="0"/>
                        <a:t>Production-driven</a:t>
                      </a:r>
                      <a:r>
                        <a:rPr lang="pt-BR" baseline="0" dirty="0" smtClean="0"/>
                        <a:t> (Produção)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Presença de</a:t>
                      </a:r>
                      <a:r>
                        <a:rPr lang="pt-BR" baseline="0" dirty="0" smtClean="0"/>
                        <a:t> uma Organização Central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Estimulante</a:t>
                      </a:r>
                      <a:r>
                        <a:rPr lang="pt-BR" baseline="0" dirty="0" smtClean="0"/>
                        <a:t> e Fortalecedor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Governança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Sem Formalização Institucional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Institucionalização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Informal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 de Análise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Atores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Tipo</a:t>
                      </a:r>
                      <a:r>
                        <a:rPr lang="pt-BR" baseline="0" dirty="0" smtClean="0"/>
                        <a:t> de Competição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Entre Organizações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Proximidade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Organizacional</a:t>
                      </a:r>
                      <a:endParaRPr lang="pt-BR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Necessidades</a:t>
                      </a:r>
                      <a:r>
                        <a:rPr lang="pt-BR" baseline="0" dirty="0" smtClean="0"/>
                        <a:t> e Sinergias das Alianças</a:t>
                      </a:r>
                      <a:endParaRPr lang="pt-BR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Fortalecimento</a:t>
                      </a:r>
                      <a:endParaRPr lang="pt-BR" dirty="0"/>
                    </a:p>
                  </a:txBody>
                  <a:tcPr marL="74751" marR="74751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2400" dirty="0" smtClean="0">
                <a:hlinkClick r:id="rId2"/>
              </a:rPr>
              <a:t>https://www.ribeiraopreto.sp.gov.br/smambiente/servicos/i22edambiental.php</a:t>
            </a:r>
            <a:endParaRPr lang="pt-BR" sz="2400" dirty="0" smtClean="0"/>
          </a:p>
          <a:p>
            <a:r>
              <a:rPr lang="pt-BR" sz="2400" dirty="0" smtClean="0">
                <a:hlinkClick r:id="rId3"/>
              </a:rPr>
              <a:t>http://www.marcospapa.com.br/2014/03/saiba-mais-sobre-cooperativa-maos-dadas/</a:t>
            </a:r>
            <a:endParaRPr lang="pt-BR" sz="2400" dirty="0" smtClean="0"/>
          </a:p>
          <a:p>
            <a:r>
              <a:rPr lang="pt-BR" sz="2400" dirty="0" smtClean="0">
                <a:hlinkClick r:id="rId4"/>
              </a:rPr>
              <a:t>http://g1.globo.com/sp/ribeirao-preto-franca/noticia/2013/07/cooperativa-e-prefeitura-de-ribeirao-assinam-contrato-para-triagem-de-lixo.html</a:t>
            </a:r>
            <a:endParaRPr lang="pt-BR" sz="2400" dirty="0" smtClean="0"/>
          </a:p>
          <a:p>
            <a:r>
              <a:rPr lang="pt-BR" sz="2400" dirty="0" smtClean="0">
                <a:hlinkClick r:id="rId5"/>
              </a:rPr>
              <a:t>http://www.yougreen.com.br/sobre-a-yougreen.html</a:t>
            </a:r>
            <a:endParaRPr lang="pt-BR" sz="2400" dirty="0" smtClean="0"/>
          </a:p>
          <a:p>
            <a:r>
              <a:rPr lang="pt-BR" sz="2400" dirty="0" smtClean="0">
                <a:hlinkClick r:id="rId6"/>
              </a:rPr>
              <a:t>http://g1.globo.com/sp/ribeirao-preto-franca/noticia/2013/06/cooperativa-de-reciclagem-protesta-na-porta-da-prefeitura-de-ribeirao-sp.html</a:t>
            </a:r>
            <a:endParaRPr lang="pt-BR" sz="2400" dirty="0" smtClean="0"/>
          </a:p>
          <a:p>
            <a:r>
              <a:rPr lang="pt-BR" sz="2400" dirty="0" smtClean="0">
                <a:hlinkClick r:id="rId4"/>
              </a:rPr>
              <a:t>http://g1.globo.com/sp/ribeirao-preto-franca/noticia/2013/07/cooperativa-e-prefeitura-de-ribeirao-assinam-contrato-para-triagem-de-lixo.html</a:t>
            </a:r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0609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439" y="97562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 smtClean="0"/>
          </a:p>
          <a:p>
            <a:pPr marL="0" indent="0" algn="ctr">
              <a:buNone/>
            </a:pPr>
            <a:endParaRPr lang="pt-BR" sz="4800" dirty="0"/>
          </a:p>
          <a:p>
            <a:pPr marL="0" indent="0" algn="ctr">
              <a:buNone/>
            </a:pPr>
            <a:r>
              <a:rPr lang="pt-BR" sz="5400" dirty="0" smtClean="0"/>
              <a:t>OBRIGADO</a:t>
            </a:r>
            <a:r>
              <a:rPr lang="pt-BR" sz="4800" dirty="0" smtClean="0"/>
              <a:t>!!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83492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Alunos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Ana Júlia </a:t>
            </a:r>
            <a:r>
              <a:rPr lang="pt-BR" sz="2400" dirty="0" err="1" smtClean="0"/>
              <a:t>Roveri</a:t>
            </a:r>
            <a:r>
              <a:rPr lang="pt-BR" sz="2400" dirty="0" smtClean="0"/>
              <a:t>                                    9283055</a:t>
            </a:r>
            <a:endParaRPr lang="pt-BR" sz="2400" dirty="0" smtClean="0"/>
          </a:p>
          <a:p>
            <a:r>
              <a:rPr lang="pt-BR" sz="2400" dirty="0" smtClean="0"/>
              <a:t>Isabela Peixoto </a:t>
            </a:r>
            <a:r>
              <a:rPr lang="pt-BR" sz="2400" dirty="0" err="1" smtClean="0"/>
              <a:t>Corbi</a:t>
            </a:r>
            <a:r>
              <a:rPr lang="pt-BR" sz="2400" dirty="0" smtClean="0"/>
              <a:t> Oliveira </a:t>
            </a:r>
            <a:r>
              <a:rPr lang="pt-BR" sz="2400" dirty="0" smtClean="0"/>
              <a:t>Silva        9362265</a:t>
            </a:r>
            <a:endParaRPr lang="pt-BR" sz="2400" dirty="0" smtClean="0"/>
          </a:p>
          <a:p>
            <a:r>
              <a:rPr lang="pt-BR" sz="2400" dirty="0" smtClean="0"/>
              <a:t>Eduardo Rosa de Lima </a:t>
            </a:r>
            <a:r>
              <a:rPr lang="pt-BR" sz="2400" dirty="0" smtClean="0"/>
              <a:t>Junior                 9390771</a:t>
            </a:r>
            <a:endParaRPr lang="pt-BR" sz="2400" dirty="0" smtClean="0"/>
          </a:p>
          <a:p>
            <a:r>
              <a:rPr lang="pt-BR" sz="2400" dirty="0" smtClean="0"/>
              <a:t>Daniella </a:t>
            </a:r>
            <a:r>
              <a:rPr lang="pt-BR" sz="2400" dirty="0" err="1" smtClean="0"/>
              <a:t>Giazzi</a:t>
            </a:r>
            <a:r>
              <a:rPr lang="pt-BR" sz="2400" dirty="0" smtClean="0"/>
              <a:t> </a:t>
            </a:r>
            <a:r>
              <a:rPr lang="pt-BR" sz="2400" dirty="0" err="1" smtClean="0"/>
              <a:t>Roveri</a:t>
            </a:r>
            <a:r>
              <a:rPr lang="pt-BR" sz="2400" smtClean="0"/>
              <a:t>                           </a:t>
            </a:r>
            <a:r>
              <a:rPr lang="pt-BR" sz="2400" dirty="0" smtClean="0"/>
              <a:t>905530</a:t>
            </a:r>
            <a:endParaRPr lang="pt-BR" sz="2400" dirty="0" smtClean="0"/>
          </a:p>
          <a:p>
            <a:r>
              <a:rPr lang="pt-BR" sz="2400" dirty="0" smtClean="0"/>
              <a:t>Mateus </a:t>
            </a:r>
            <a:r>
              <a:rPr lang="pt-BR" sz="2400" dirty="0" err="1" smtClean="0"/>
              <a:t>Cavallari</a:t>
            </a:r>
            <a:r>
              <a:rPr lang="pt-BR" sz="2400" dirty="0" smtClean="0"/>
              <a:t> </a:t>
            </a:r>
            <a:r>
              <a:rPr lang="pt-BR" sz="2400" dirty="0" err="1" smtClean="0"/>
              <a:t>Tacili</a:t>
            </a:r>
            <a:r>
              <a:rPr lang="pt-BR" sz="2400" dirty="0" smtClean="0"/>
              <a:t>                           8524882                       </a:t>
            </a:r>
            <a:endParaRPr lang="pt-BR" sz="2400" dirty="0" smtClean="0"/>
          </a:p>
          <a:p>
            <a:r>
              <a:rPr lang="pt-BR" sz="2400" dirty="0" smtClean="0"/>
              <a:t>José Luis Orsi </a:t>
            </a:r>
            <a:r>
              <a:rPr lang="pt-BR" sz="2400" dirty="0" smtClean="0"/>
              <a:t>Martins                            8070615</a:t>
            </a:r>
            <a:endParaRPr lang="pt-BR" sz="2400" dirty="0" smtClean="0"/>
          </a:p>
          <a:p>
            <a:r>
              <a:rPr lang="pt-BR" sz="2400" dirty="0" err="1" smtClean="0"/>
              <a:t>Pietra</a:t>
            </a:r>
            <a:r>
              <a:rPr lang="pt-BR" sz="2400" dirty="0" smtClean="0"/>
              <a:t> Torres </a:t>
            </a:r>
            <a:r>
              <a:rPr lang="pt-BR" sz="2400" dirty="0" err="1" smtClean="0"/>
              <a:t>Favarin</a:t>
            </a:r>
            <a:r>
              <a:rPr lang="pt-BR" sz="2400" dirty="0" smtClean="0"/>
              <a:t>                             9362286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História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Início em Março de 2005, bairro </a:t>
            </a:r>
            <a:r>
              <a:rPr lang="pt-BR" sz="2400" dirty="0"/>
              <a:t>Adelino </a:t>
            </a:r>
            <a:r>
              <a:rPr lang="pt-BR" sz="2400" dirty="0" err="1"/>
              <a:t>Simioni</a:t>
            </a:r>
            <a:r>
              <a:rPr lang="pt-BR" sz="2400" dirty="0"/>
              <a:t>, Região </a:t>
            </a:r>
            <a:r>
              <a:rPr lang="pt-BR" sz="2400" dirty="0" smtClean="0"/>
              <a:t>Norte Ribeirão Preto.</a:t>
            </a:r>
          </a:p>
          <a:p>
            <a:endParaRPr lang="pt-BR" sz="2400" dirty="0" smtClean="0"/>
          </a:p>
          <a:p>
            <a:r>
              <a:rPr lang="pt-BR" sz="2400" dirty="0" smtClean="0"/>
              <a:t>Oficializada em Julho de 2008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48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seu Nome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Escolhida pelos próprios catadores.</a:t>
            </a:r>
          </a:p>
          <a:p>
            <a:endParaRPr lang="pt-BR" sz="2400" dirty="0" smtClean="0"/>
          </a:p>
          <a:p>
            <a:r>
              <a:rPr lang="pt-BR" sz="2400" dirty="0" smtClean="0"/>
              <a:t>Necessidade de somar esforços com todos os segmentos da sociedade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352" y="3898237"/>
            <a:ext cx="21336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Identificar</a:t>
            </a:r>
            <a:r>
              <a:rPr lang="pt-BR" sz="2000" dirty="0"/>
              <a:t>, cadastrar,  constituir e consolidar grupos de catadores,  em todas </a:t>
            </a:r>
            <a:r>
              <a:rPr lang="pt-BR" sz="2000" dirty="0" smtClean="0"/>
              <a:t>as Regiões </a:t>
            </a:r>
            <a:r>
              <a:rPr lang="pt-BR" sz="2000" dirty="0"/>
              <a:t>do Município de Ribeirão </a:t>
            </a:r>
            <a:r>
              <a:rPr lang="pt-BR" sz="2000" dirty="0" smtClean="0"/>
              <a:t>Preto. </a:t>
            </a:r>
            <a:r>
              <a:rPr lang="pt-BR" sz="2000" dirty="0"/>
              <a:t>Criando uma rede de inclusão social e de reciclagem de resíduos em todo o </a:t>
            </a:r>
            <a:r>
              <a:rPr lang="pt-BR" sz="2000" dirty="0" smtClean="0"/>
              <a:t>Município.</a:t>
            </a:r>
          </a:p>
          <a:p>
            <a:endParaRPr lang="pt-BR" sz="2000" dirty="0" smtClean="0"/>
          </a:p>
          <a:p>
            <a:r>
              <a:rPr lang="pt-BR" sz="2000" dirty="0" smtClean="0"/>
              <a:t>Proporcionar a inclusão social e econômica dos catadores de lixo, que, dadas as condições de extrema pobreza e exclusão, têm poucas chances de competir para uma vaga no mercado e, também, contribuir para a gestão ambiental correta dos resíduos.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3914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Cooperativa Mãos Dadas e Apoio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Banco do Brasil (Desenvolvimento Regional Sustentável), </a:t>
            </a:r>
            <a:endParaRPr lang="pt-BR" sz="2400" dirty="0" smtClean="0"/>
          </a:p>
          <a:p>
            <a:r>
              <a:rPr lang="pt-BR" sz="2400" dirty="0" smtClean="0"/>
              <a:t>Faculdades </a:t>
            </a:r>
            <a:r>
              <a:rPr lang="pt-BR" sz="2400" dirty="0"/>
              <a:t>COC,  </a:t>
            </a:r>
            <a:endParaRPr lang="pt-BR" sz="2400" dirty="0" smtClean="0"/>
          </a:p>
          <a:p>
            <a:r>
              <a:rPr lang="pt-BR" sz="2400" dirty="0" smtClean="0"/>
              <a:t>Associação </a:t>
            </a:r>
            <a:r>
              <a:rPr lang="pt-BR" sz="2400" dirty="0"/>
              <a:t>Comercial e Industrial, </a:t>
            </a:r>
            <a:endParaRPr lang="pt-BR" sz="2400" dirty="0" smtClean="0"/>
          </a:p>
          <a:p>
            <a:r>
              <a:rPr lang="pt-BR" sz="2400" dirty="0" smtClean="0"/>
              <a:t>Cia </a:t>
            </a:r>
            <a:r>
              <a:rPr lang="pt-BR" sz="2400" dirty="0"/>
              <a:t>de Bebidas Ipiranga, </a:t>
            </a:r>
            <a:endParaRPr lang="pt-BR" sz="2400" dirty="0" smtClean="0"/>
          </a:p>
          <a:p>
            <a:r>
              <a:rPr lang="pt-BR" sz="2400" dirty="0" smtClean="0"/>
              <a:t>Rede </a:t>
            </a:r>
            <a:r>
              <a:rPr lang="pt-BR" sz="2400" dirty="0" err="1" smtClean="0"/>
              <a:t>Savegnago</a:t>
            </a:r>
            <a:r>
              <a:rPr lang="pt-BR" sz="2400" dirty="0" smtClean="0"/>
              <a:t> </a:t>
            </a:r>
            <a:r>
              <a:rPr lang="pt-BR" sz="2400" dirty="0"/>
              <a:t>de Supermercados, </a:t>
            </a:r>
            <a:endParaRPr lang="pt-BR" sz="2400" dirty="0" smtClean="0"/>
          </a:p>
          <a:p>
            <a:r>
              <a:rPr lang="pt-BR" sz="2400" dirty="0" smtClean="0"/>
              <a:t>Ministério </a:t>
            </a:r>
            <a:r>
              <a:rPr lang="pt-BR" sz="2400" dirty="0"/>
              <a:t>Público Estadual Promotoria da Comunidade.</a:t>
            </a:r>
          </a:p>
        </p:txBody>
      </p:sp>
    </p:spTree>
    <p:extLst>
      <p:ext uri="{BB962C8B-B14F-4D97-AF65-F5344CB8AC3E}">
        <p14:creationId xmlns:p14="http://schemas.microsoft.com/office/powerpoint/2010/main" val="19207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sz="2400" dirty="0" smtClean="0"/>
              <a:t>“A pobreza é uma situação econômica caracterizada por uma carência marcada na satisfação das necessidades básicas.”</a:t>
            </a:r>
            <a:endParaRPr lang="pt-B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870 milhões de pessoas são atingidas pela fome no planeta, isso significa que uma em cada 8 pessoas dorme com fome todas as noites, dessas 75% vivem na zona rural (FAO, 2012). 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A </a:t>
            </a:r>
            <a:r>
              <a:rPr lang="pt-BR" sz="2000" dirty="0"/>
              <a:t>fome mata mais pessoas anualmente do que AIDS, malária e tuberculose juntas. (Organização Mundial de Saúde -OMS, 2011). 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Um </a:t>
            </a:r>
            <a:r>
              <a:rPr lang="pt-BR" sz="2000" dirty="0"/>
              <a:t>terço das mortes de crianças menores de cinco anos de idade nos países em desenvolvimento estão ligadas à desnutrição. (UNICEF, 2006)</a:t>
            </a:r>
          </a:p>
        </p:txBody>
      </p:sp>
    </p:spTree>
    <p:extLst>
      <p:ext uri="{BB962C8B-B14F-4D97-AF65-F5344CB8AC3E}">
        <p14:creationId xmlns:p14="http://schemas.microsoft.com/office/powerpoint/2010/main" val="86519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Estima-se que até 2050 a produção de alimentos terá que aumentar 60% para atender a demanda mundial, porém, a porcentagem de terra cultivável só pode aumentar em 20% (FAO, 2012</a:t>
            </a:r>
            <a:r>
              <a:rPr lang="pt-BR" sz="2000" dirty="0" smtClean="0"/>
              <a:t>).</a:t>
            </a:r>
          </a:p>
          <a:p>
            <a:endParaRPr lang="pt-BR" sz="2000" dirty="0" smtClean="0"/>
          </a:p>
          <a:p>
            <a:r>
              <a:rPr lang="pt-BR" sz="2000" dirty="0" smtClean="0"/>
              <a:t> </a:t>
            </a:r>
            <a:r>
              <a:rPr lang="pt-BR" sz="2000" dirty="0"/>
              <a:t>No Brasil 16,2 milhões de pessoas vivem abaixo da linha </a:t>
            </a:r>
            <a:r>
              <a:rPr lang="pt-BR" sz="2000" dirty="0" smtClean="0"/>
              <a:t>de </a:t>
            </a:r>
            <a:r>
              <a:rPr lang="pt-BR" sz="2000" dirty="0"/>
              <a:t>pobreza, sendo que 47% destes vivem no meio rural (Censo IBGE, 2010). 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Das </a:t>
            </a:r>
            <a:r>
              <a:rPr lang="pt-BR" sz="2000" dirty="0"/>
              <a:t>307 mil pessoas que vivem em situação de extrema pobreza </a:t>
            </a:r>
            <a:r>
              <a:rPr lang="pt-BR" sz="2000" dirty="0" smtClean="0"/>
              <a:t>no </a:t>
            </a:r>
            <a:r>
              <a:rPr lang="pt-BR" sz="2000" dirty="0"/>
              <a:t>RS, 107 mil são do meio rural (35%) (Censo 2010, IBGE).</a:t>
            </a:r>
          </a:p>
        </p:txBody>
      </p:sp>
    </p:spTree>
    <p:extLst>
      <p:ext uri="{BB962C8B-B14F-4D97-AF65-F5344CB8AC3E}">
        <p14:creationId xmlns:p14="http://schemas.microsoft.com/office/powerpoint/2010/main" val="1768687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1143</Words>
  <Application>Microsoft Office PowerPoint</Application>
  <PresentationFormat>Widescreen</PresentationFormat>
  <Paragraphs>161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 3</vt:lpstr>
      <vt:lpstr>Facetado</vt:lpstr>
      <vt:lpstr>COOPERATIVA MÃOS DADAS </vt:lpstr>
      <vt:lpstr>Apresentação do PowerPoint</vt:lpstr>
      <vt:lpstr>Cooperativa Mãos Dadas e História </vt:lpstr>
      <vt:lpstr>Cooperativa Mãos Dadas e seu Nome</vt:lpstr>
      <vt:lpstr>Cooperativa Mãos Dadas e Objetivo</vt:lpstr>
      <vt:lpstr>Cooperativa Mãos Dadas e Apoio</vt:lpstr>
      <vt:lpstr>Pobreza</vt:lpstr>
      <vt:lpstr>Pobreza</vt:lpstr>
      <vt:lpstr>Pobreza</vt:lpstr>
      <vt:lpstr>Desenvolvimento de cooperativas como forma de combate à pobreza</vt:lpstr>
      <vt:lpstr>Economia solidária e cooperativismo</vt:lpstr>
      <vt:lpstr>Economia solidária</vt:lpstr>
      <vt:lpstr>Cooperativismo</vt:lpstr>
      <vt:lpstr>Cooperativa Mãos Dadas e Yougreen</vt:lpstr>
      <vt:lpstr>YouGreen</vt:lpstr>
      <vt:lpstr>Cooperativa Mãos Dadas e o Combate a Pobreza</vt:lpstr>
      <vt:lpstr>Cooperativa Mãos Dadas e o Combate a Pobreza</vt:lpstr>
      <vt:lpstr>Ligação com a Prefeitura</vt:lpstr>
      <vt:lpstr>Vídeo</vt:lpstr>
      <vt:lpstr>Ações realizadas</vt:lpstr>
      <vt:lpstr>Ações realizadas</vt:lpstr>
      <vt:lpstr>Apresentação do PowerPoint</vt:lpstr>
      <vt:lpstr>Taxonomia da Cooperativa </vt:lpstr>
      <vt:lpstr>Referências</vt:lpstr>
      <vt:lpstr>Apresentação do PowerPoint</vt:lpstr>
      <vt:lpstr>Alunos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COOPERATIVA MÃOS DADAS</dc:title>
  <dc:creator>Mateus</dc:creator>
  <cp:lastModifiedBy>Mateus</cp:lastModifiedBy>
  <cp:revision>33</cp:revision>
  <dcterms:created xsi:type="dcterms:W3CDTF">2016-04-29T00:39:11Z</dcterms:created>
  <dcterms:modified xsi:type="dcterms:W3CDTF">2016-05-03T18:32:07Z</dcterms:modified>
</cp:coreProperties>
</file>