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4"/>
  </p:notesMasterIdLst>
  <p:sldIdLst>
    <p:sldId id="284" r:id="rId2"/>
    <p:sldId id="275" r:id="rId3"/>
    <p:sldId id="276" r:id="rId4"/>
    <p:sldId id="277" r:id="rId5"/>
    <p:sldId id="278" r:id="rId6"/>
    <p:sldId id="281" r:id="rId7"/>
    <p:sldId id="282" r:id="rId8"/>
    <p:sldId id="260" r:id="rId9"/>
    <p:sldId id="287" r:id="rId10"/>
    <p:sldId id="286" r:id="rId11"/>
    <p:sldId id="269" r:id="rId12"/>
    <p:sldId id="28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9F7B-81A9-454B-B861-303726149E23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B2D43-F7E9-46DF-B5E1-1DFF1D046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58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6436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B2D43-F7E9-46DF-B5E1-1DFF1D0468C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72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21d0bbe53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21d0bbe53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287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9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42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73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70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70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99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05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78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82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44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29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2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21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29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37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35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85F2-22C7-4E3E-8ECC-EC395B0AB2DB}" type="datetimeFigureOut">
              <a:rPr lang="pt-BR" smtClean="0"/>
              <a:t>19/03/2022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428C0E-1789-44EA-A683-31806E345E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17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cc@fsp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tsb-dmon-xi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n.org.br/wp-content/uploads/resolucoes/Res_600_2018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iblioteca.fsp.usp.br/wp-content/uploads/2021/04/Diretrizes_TCC1_2021-1.pdf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415050" y="980728"/>
            <a:ext cx="8219700" cy="242639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FACULDADE DE SAÚDE PÚBLICA DA UNIVERSIDADE DE SÃO PAULO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</a:pP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CURSO DE GRADUAÇÃO EM NUTRIÇÃO – 9º SEMESTRE – 2022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</a:pPr>
            <a:endParaRPr sz="1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0"/>
              </a:spcBef>
            </a:pPr>
            <a:endParaRPr sz="1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spcBef>
                <a:spcPts val="0"/>
              </a:spcBef>
            </a:pPr>
            <a:endParaRPr sz="1200" b="1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endParaRPr sz="1200" b="1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pt-BR" sz="2200" b="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DISCIPLINA INTERDEPARTAMENTAL – 0060028</a:t>
            </a:r>
            <a:endParaRPr sz="2200" b="1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pt-BR" sz="2200" b="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TRABALHO DE CONCLUSÃO DE CURSO - I</a:t>
            </a:r>
            <a:endParaRPr sz="2200" b="1" dirty="0">
              <a:solidFill>
                <a:srgbClr val="000000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</a:pPr>
            <a:endParaRPr sz="20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4542262"/>
            <a:ext cx="5361300" cy="52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pt-BR" sz="2000" dirty="0"/>
              <a:t>1º Encontro: 17 de março de 2022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17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Moodle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679" b="29021"/>
          <a:stretch/>
        </p:blipFill>
        <p:spPr>
          <a:xfrm>
            <a:off x="1765110" y="1628800"/>
            <a:ext cx="727138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4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19287" cy="1280890"/>
          </a:xfrm>
        </p:spPr>
        <p:txBody>
          <a:bodyPr/>
          <a:lstStyle/>
          <a:p>
            <a:r>
              <a:rPr lang="pt-BR" dirty="0"/>
              <a:t>Comitê de Ética em Pesquisa (CEP) da FSP/USP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2060848"/>
            <a:ext cx="6518017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Os protocolos da pesquisa que envolvem </a:t>
            </a:r>
            <a:r>
              <a:rPr lang="pt-BR" sz="2000" b="1" dirty="0"/>
              <a:t>seres humanos </a:t>
            </a:r>
            <a:r>
              <a:rPr lang="pt-BR" sz="2000" dirty="0"/>
              <a:t>devem ser enviados ao Comitê de Ética, no máximo, até o início do 2º.semestre.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A submissão é </a:t>
            </a:r>
            <a:r>
              <a:rPr lang="pt-BR" sz="2000" b="1" dirty="0"/>
              <a:t>online</a:t>
            </a:r>
            <a:r>
              <a:rPr lang="pt-BR" sz="2000" dirty="0"/>
              <a:t>, pelo sistema </a:t>
            </a:r>
            <a:r>
              <a:rPr lang="pt-BR" sz="2000" b="1" dirty="0"/>
              <a:t>Plataforma Brasil</a:t>
            </a:r>
            <a:r>
              <a:rPr lang="pt-BR" sz="2000" dirty="0"/>
              <a:t> (http://plataformabrasil.saude.gov.br), </a:t>
            </a:r>
            <a:r>
              <a:rPr lang="pt-BR" sz="2000" b="1" dirty="0"/>
              <a:t>em nome do orientador</a:t>
            </a:r>
            <a:r>
              <a:rPr lang="pt-BR" sz="2000" dirty="0"/>
              <a:t>. </a:t>
            </a:r>
          </a:p>
          <a:p>
            <a:r>
              <a:rPr lang="pt-BR" sz="2000" dirty="0"/>
              <a:t>O estudante de graduação não pode ser o pesquisador responsável nesse sistema, mas o orientador pode cadastrá-lo como </a:t>
            </a:r>
            <a:r>
              <a:rPr lang="pt-BR" sz="2000" b="1" dirty="0"/>
              <a:t>assistente</a:t>
            </a:r>
            <a:r>
              <a:rPr lang="pt-BR" sz="2000" dirty="0"/>
              <a:t>, possibilitando-o incluir e modificar as informações necessárias. </a:t>
            </a:r>
          </a:p>
        </p:txBody>
      </p:sp>
    </p:spTree>
    <p:extLst>
      <p:ext uri="{BB962C8B-B14F-4D97-AF65-F5344CB8AC3E}">
        <p14:creationId xmlns:p14="http://schemas.microsoft.com/office/powerpoint/2010/main" val="397425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201" y="116632"/>
            <a:ext cx="6589199" cy="1280890"/>
          </a:xfrm>
        </p:spPr>
        <p:txBody>
          <a:bodyPr/>
          <a:lstStyle/>
          <a:p>
            <a:r>
              <a:rPr lang="pt-BR" dirty="0" smtClean="0"/>
              <a:t>Calendário 2022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51060"/>
              </p:ext>
            </p:extLst>
          </p:nvPr>
        </p:nvGraphicFramePr>
        <p:xfrm>
          <a:off x="1691680" y="1052735"/>
          <a:ext cx="7272808" cy="5616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4797"/>
                <a:gridCol w="2324299"/>
                <a:gridCol w="4273712"/>
              </a:tblGrid>
              <a:tr h="447647">
                <a:tc>
                  <a:txBody>
                    <a:bodyPr/>
                    <a:lstStyle/>
                    <a:p>
                      <a:pPr marL="103505" marR="1016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Data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Horário (h) e forma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1915" marR="8128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Atividade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210157">
                <a:tc>
                  <a:txBody>
                    <a:bodyPr/>
                    <a:lstStyle/>
                    <a:p>
                      <a:pPr marL="10477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17/3 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18 às 20 - remota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Encontro geral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210157">
                <a:tc>
                  <a:txBody>
                    <a:bodyPr/>
                    <a:lstStyle/>
                    <a:p>
                      <a:pPr marL="10477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30/3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19 às 20 - presencial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Como delinear o tema do seu TCC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211178">
                <a:tc>
                  <a:txBody>
                    <a:bodyPr/>
                    <a:lstStyle/>
                    <a:p>
                      <a:pPr marL="10477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07/4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18 às 20 - presencial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Tipos de trabalhos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08325">
                <a:tc>
                  <a:txBody>
                    <a:bodyPr/>
                    <a:lstStyle/>
                    <a:p>
                      <a:pPr marL="10477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11/4 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Agendar 9 às 20 – remota ou presencial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Encontros individuais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08325">
                <a:tc>
                  <a:txBody>
                    <a:bodyPr/>
                    <a:lstStyle/>
                    <a:p>
                      <a:pPr marL="10477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14/4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Agendar 9 às 12 – remota ou presencial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Encontros individuais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08325">
                <a:tc>
                  <a:txBody>
                    <a:bodyPr/>
                    <a:lstStyle/>
                    <a:p>
                      <a:pPr marL="10350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27/4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Agendar 9 às 20 – remota ou presencial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Encontros individuais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94000">
                <a:tc>
                  <a:txBody>
                    <a:bodyPr/>
                    <a:lstStyle/>
                    <a:p>
                      <a:pPr marL="104140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27/4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Moodle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224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Prazo para inserir o termo de aceite assinado pelo seu orientador no moodle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211178">
                <a:tc>
                  <a:txBody>
                    <a:bodyPr/>
                    <a:lstStyle/>
                    <a:p>
                      <a:pPr marL="104775" marR="1003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10/5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19 às 20 - presencial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Estrutura do projeto de TCC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97603">
                <a:tc>
                  <a:txBody>
                    <a:bodyPr/>
                    <a:lstStyle/>
                    <a:p>
                      <a:pPr marL="104775" marR="1003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19/5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14 às16 - remota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Encontro dos professores da disciplina com orientadores; presença facultativa do estudante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08325">
                <a:tc>
                  <a:txBody>
                    <a:bodyPr/>
                    <a:lstStyle/>
                    <a:p>
                      <a:pPr marL="102870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29/5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Enviar para seu </a:t>
                      </a:r>
                      <a:endParaRPr lang="pt-BR" sz="1200" dirty="0">
                        <a:effectLst/>
                      </a:endParaRPr>
                    </a:p>
                    <a:p>
                      <a:pPr marL="831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orientador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Encaminhar </a:t>
                      </a:r>
                      <a:r>
                        <a:rPr lang="pt-PT" sz="1200" u="sng" dirty="0">
                          <a:effectLst/>
                        </a:rPr>
                        <a:t>minuta</a:t>
                      </a:r>
                      <a:r>
                        <a:rPr lang="pt-PT" sz="1200" dirty="0">
                          <a:effectLst/>
                        </a:rPr>
                        <a:t> do seu projeto de TCC para o  orientador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36125">
                <a:tc>
                  <a:txBody>
                    <a:bodyPr/>
                    <a:lstStyle/>
                    <a:p>
                      <a:pPr marL="104775" marR="101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09/6 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18 às 20 – presencial e remota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Plantão de dúvidas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08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  09/6 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Caso precise, o orientador submete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 Prazo final para o orientador inserir  o projeto na Plataforma Brasil, se for o caso.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28477">
                <a:tc>
                  <a:txBody>
                    <a:bodyPr/>
                    <a:lstStyle/>
                    <a:p>
                      <a:pPr marL="104775" marR="1003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30/6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Moodle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 Prazo final para o aluno Inserir o projeto aprovado e assinado pelo orientador no moodle.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  <a:tr h="428477">
                <a:tc>
                  <a:txBody>
                    <a:bodyPr/>
                    <a:lstStyle/>
                    <a:p>
                      <a:pPr marL="104775" marR="1003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07/7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Orientador</a:t>
                      </a:r>
                      <a:endParaRPr lang="pt-BR" sz="12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185" marR="812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Prazo máximo para o orientador enviar a nota e a frequência do aluno para o email </a:t>
                      </a:r>
                      <a:r>
                        <a:rPr lang="pt-PT" sz="1200" u="sng" dirty="0">
                          <a:effectLst/>
                          <a:hlinkClick r:id="rId2"/>
                        </a:rPr>
                        <a:t>tcc@fsp.usp.br</a:t>
                      </a:r>
                      <a:r>
                        <a:rPr lang="pt-PT" sz="1200" dirty="0">
                          <a:effectLst/>
                        </a:rPr>
                        <a:t> </a:t>
                      </a:r>
                      <a:endParaRPr lang="pt-BR" sz="12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1578442" y="-313464"/>
            <a:ext cx="16221647" cy="47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15376" tIns="46023" rIns="245032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1000" b="1" i="0" u="none" strike="noStrike" cap="none" normalizeH="0" baseline="0" smtClean="0">
                <a:ln>
                  <a:noFill/>
                </a:ln>
                <a:solidFill>
                  <a:srgbClr val="1D21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Calendário</a:t>
            </a:r>
            <a:endParaRPr kumimoji="0" lang="pt-PT" altLang="pt-BR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42416" y="-891480"/>
            <a:ext cx="6600451" cy="2262781"/>
          </a:xfrm>
        </p:spPr>
        <p:txBody>
          <a:bodyPr/>
          <a:lstStyle/>
          <a:p>
            <a:r>
              <a:rPr lang="pt-BR" dirty="0" smtClean="0"/>
              <a:t>Hoje</a:t>
            </a:r>
            <a:endParaRPr lang="pt-BR" dirty="0"/>
          </a:p>
        </p:txBody>
      </p:sp>
      <p:sp>
        <p:nvSpPr>
          <p:cNvPr id="4" name="Google Shape;140;p15"/>
          <p:cNvSpPr txBox="1">
            <a:spLocks/>
          </p:cNvSpPr>
          <p:nvPr/>
        </p:nvSpPr>
        <p:spPr>
          <a:xfrm>
            <a:off x="771404" y="1628800"/>
            <a:ext cx="8049068" cy="326085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ts val="1100"/>
            </a:pPr>
            <a: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Apresentação dos responsáveis pela disciplina</a:t>
            </a:r>
            <a:b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Áreas de atuação – CFN 600/2018</a:t>
            </a:r>
            <a:b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Diretrizes para os projetos de trabalho de conclusão de curso</a:t>
            </a:r>
            <a:b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Orientação sobre a submissão dos trabalhos na Plataforma Brasil, se for o caso do Comitê de Ética em Pesquisa</a:t>
            </a:r>
            <a:r>
              <a:rPr lang="pt-BR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Calendário 2022</a:t>
            </a:r>
            <a: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 Tarefa 1 – Tema e orientador (provisório)</a:t>
            </a:r>
          </a:p>
          <a:p>
            <a:pPr>
              <a:spcBef>
                <a:spcPts val="800"/>
              </a:spcBef>
              <a:spcAft>
                <a:spcPts val="1600"/>
              </a:spcAft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82921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/>
              <a:t>Professoras responsáveis:</a:t>
            </a:r>
            <a:r>
              <a:rPr lang="pt-PT" dirty="0"/>
              <a:t> Angela M Belloni Cuenca (HCV) e Elizabeth Aparecida Ferraz da Silva Torres (HNT)</a:t>
            </a:r>
            <a:br>
              <a:rPr lang="pt-PT" dirty="0"/>
            </a:br>
            <a:r>
              <a:rPr lang="pt-PT" b="1" dirty="0"/>
              <a:t>Colaboradores:</a:t>
            </a:r>
            <a:r>
              <a:rPr lang="pt-PT" dirty="0"/>
              <a:t> Nutricionista Maria Carolina Batista Von Atzingen, Bibliotecário José Estorniolo Filho.</a:t>
            </a:r>
            <a:br>
              <a:rPr lang="pt-PT" dirty="0"/>
            </a:br>
            <a:r>
              <a:rPr lang="pt-PT" b="1" dirty="0"/>
              <a:t>Estagiárias PAE:</a:t>
            </a:r>
            <a:r>
              <a:rPr lang="pt-PT" dirty="0"/>
              <a:t> Danielly Santos dos Anjos Cardoso, Felipe dos Reis Campos, Maria Rosa da Silva.</a:t>
            </a:r>
            <a:endParaRPr lang="pt-BR" dirty="0"/>
          </a:p>
          <a:p>
            <a:r>
              <a:rPr lang="pt-PT" b="1" dirty="0"/>
              <a:t>Monitora: </a:t>
            </a:r>
            <a:r>
              <a:rPr lang="pt-PT" dirty="0"/>
              <a:t>Ana Giulia Forjaz Grassi</a:t>
            </a:r>
            <a:br>
              <a:rPr lang="pt-PT" dirty="0"/>
            </a:br>
            <a:r>
              <a:rPr lang="pt-PT" b="1" dirty="0"/>
              <a:t>E-mail da disciplina: </a:t>
            </a:r>
            <a:r>
              <a:rPr lang="pt-PT" dirty="0"/>
              <a:t>tcc@fsp.usp.br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153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TCC1 e TCC2</a:t>
            </a:r>
          </a:p>
          <a:p>
            <a:endParaRPr lang="pt-PT" b="1" dirty="0"/>
          </a:p>
          <a:p>
            <a:r>
              <a:rPr lang="pt-PT" dirty="0" smtClean="0"/>
              <a:t>Objetivo TCC1: </a:t>
            </a:r>
            <a:r>
              <a:rPr lang="pt-PT" dirty="0"/>
              <a:t>desenvolver um </a:t>
            </a:r>
            <a:r>
              <a:rPr lang="pt-PT" b="1" dirty="0"/>
              <a:t>projeto</a:t>
            </a:r>
            <a:r>
              <a:rPr lang="pt-PT" dirty="0"/>
              <a:t> de trabalho de conclusão de curso sob orientação, a fim de demonstrar sua capacidade de integrar conhecimento teóricos e práticos decorrentes de sua formação </a:t>
            </a:r>
            <a:r>
              <a:rPr lang="pt-PT" dirty="0" smtClean="0"/>
              <a:t>acadêmica</a:t>
            </a:r>
          </a:p>
          <a:p>
            <a:r>
              <a:rPr lang="pt-PT" b="1" dirty="0" smtClean="0"/>
              <a:t>30h / 2 créditos</a:t>
            </a:r>
          </a:p>
          <a:p>
            <a:r>
              <a:rPr lang="pt-PT" b="1" dirty="0" smtClean="0"/>
              <a:t>Link </a:t>
            </a:r>
            <a:r>
              <a:rPr lang="pt-PT" b="1" dirty="0"/>
              <a:t>do meet para os </a:t>
            </a:r>
            <a:r>
              <a:rPr lang="pt-PT" b="1" dirty="0" smtClean="0"/>
              <a:t>encontros remotos:</a:t>
            </a:r>
            <a:r>
              <a:rPr lang="pt-PT" b="1" dirty="0"/>
              <a:t> </a:t>
            </a:r>
            <a:r>
              <a:rPr lang="pt-PT" b="1" u="sng" dirty="0">
                <a:hlinkClick r:id="rId2"/>
              </a:rPr>
              <a:t>https://meet.google.com/tsb-dmon-xiq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384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7;p16"/>
          <p:cNvSpPr/>
          <p:nvPr/>
        </p:nvSpPr>
        <p:spPr>
          <a:xfrm>
            <a:off x="1821150" y="1311386"/>
            <a:ext cx="5609380" cy="104910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dirty="0"/>
          </a:p>
        </p:txBody>
      </p:sp>
      <p:sp>
        <p:nvSpPr>
          <p:cNvPr id="202" name="Google Shape;202;p24"/>
          <p:cNvSpPr txBox="1">
            <a:spLocks noGrp="1"/>
          </p:cNvSpPr>
          <p:nvPr>
            <p:ph type="title"/>
          </p:nvPr>
        </p:nvSpPr>
        <p:spPr>
          <a:xfrm>
            <a:off x="917775" y="3053825"/>
            <a:ext cx="8020279" cy="954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100"/>
            </a:pPr>
            <a:r>
              <a:rPr lang="pt-BR" sz="2000" dirty="0">
                <a:solidFill>
                  <a:srgbClr val="000000"/>
                </a:solidFill>
              </a:rPr>
              <a:t>Link: </a:t>
            </a:r>
            <a:r>
              <a:rPr lang="pt-BR" sz="2000" u="sng" dirty="0">
                <a:solidFill>
                  <a:schemeClr val="hlink"/>
                </a:solidFill>
                <a:hlinkClick r:id="rId3"/>
              </a:rPr>
              <a:t>http://www.cfn.org.br/wp-content/uploads/resolucoes/Res_600_2018.htm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204" name="Google Shape;204;p24"/>
          <p:cNvSpPr txBox="1"/>
          <p:nvPr/>
        </p:nvSpPr>
        <p:spPr>
          <a:xfrm>
            <a:off x="1502300" y="1243200"/>
            <a:ext cx="64578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buClr>
                <a:srgbClr val="000000"/>
              </a:buClr>
              <a:buSzPts val="1100"/>
            </a:pPr>
            <a:r>
              <a:rPr lang="pt-BR" sz="2800" b="1" dirty="0">
                <a:solidFill>
                  <a:srgbClr val="333333"/>
                </a:solidFill>
              </a:rPr>
              <a:t>Áreas de atuação –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  <a:buClr>
                <a:srgbClr val="000000"/>
              </a:buClr>
              <a:buSzPts val="1100"/>
            </a:pPr>
            <a:r>
              <a:rPr lang="pt-BR" sz="2800" b="1" dirty="0">
                <a:solidFill>
                  <a:srgbClr val="333333"/>
                </a:solidFill>
              </a:rPr>
              <a:t>CFN 600/2018</a:t>
            </a:r>
            <a:endParaRPr sz="2800" b="1" dirty="0"/>
          </a:p>
        </p:txBody>
      </p:sp>
    </p:spTree>
    <p:extLst>
      <p:ext uri="{BB962C8B-B14F-4D97-AF65-F5344CB8AC3E}">
        <p14:creationId xmlns:p14="http://schemas.microsoft.com/office/powerpoint/2010/main" val="21495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596336" cy="1280890"/>
          </a:xfrm>
        </p:spPr>
        <p:txBody>
          <a:bodyPr>
            <a:noAutofit/>
          </a:bodyPr>
          <a:lstStyle/>
          <a:p>
            <a:r>
              <a:rPr lang="pt-BR" sz="2800" u="sng" dirty="0">
                <a:solidFill>
                  <a:schemeClr val="tx1"/>
                </a:solidFill>
                <a:hlinkClick r:id="rId2"/>
              </a:rPr>
              <a:t>Diretrizes para os Projetos de Trabalhos de Conclusão de Curso – TCC1</a:t>
            </a:r>
            <a:endParaRPr lang="pt-BR" sz="2800" u="sng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19518" t="9760" r="16878" b="7970"/>
          <a:stretch/>
        </p:blipFill>
        <p:spPr>
          <a:xfrm>
            <a:off x="0" y="1397522"/>
            <a:ext cx="9036496" cy="546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Instruções gerais do TCC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5695" y="1616968"/>
            <a:ext cx="6768753" cy="462034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dirty="0"/>
              <a:t>Trabalho acadêmico original no formato de </a:t>
            </a:r>
            <a:r>
              <a:rPr lang="pt-BR" sz="2600" dirty="0" smtClean="0"/>
              <a:t>monografia, em português;</a:t>
            </a:r>
            <a:endParaRPr lang="pt-BR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dirty="0"/>
              <a:t>Avaliado em defesa pública, na forma oral, por uma Banca Examinadora sugerida pelo orientador;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dirty="0"/>
              <a:t>Pode ser elaborado e apresentado individualmente ou por grupo de dois estudantes;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dirty="0"/>
              <a:t>A aproximação da prática profissional do nutricionista durante os estágios pode ser um espaço de contextualização do tema selecionado;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600" dirty="0"/>
              <a:t>Cabe ao estudante a escolha do orientador, e o tema será definido em concordância com ele e em conformidade com as Diretrizes Curriculares Nacionais para o Curso de </a:t>
            </a:r>
            <a:r>
              <a:rPr lang="pt-BR" sz="2600" dirty="0" smtClean="0"/>
              <a:t>Nutrição.</a:t>
            </a:r>
            <a:endParaRPr lang="pt-BR" sz="2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5632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Orientadores de TCC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1484784"/>
            <a:ext cx="7094081" cy="5112568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 smtClean="0"/>
              <a:t>Preferencialmente </a:t>
            </a:r>
            <a:r>
              <a:rPr lang="pt-BR" sz="2000" dirty="0"/>
              <a:t>professores responsáveis por disciplinas obrigatórias do Curso de Nutrição da FSP/USP, </a:t>
            </a:r>
          </a:p>
          <a:p>
            <a:r>
              <a:rPr lang="pt-BR" sz="2000" dirty="0"/>
              <a:t>Professores temporários, visitantes ou seniores da FSP/USP, </a:t>
            </a:r>
          </a:p>
          <a:p>
            <a:r>
              <a:rPr lang="pt-BR" sz="2000" dirty="0"/>
              <a:t>Técnicos de nível superior com doutorado, doutorandos e pós-doutores da </a:t>
            </a:r>
            <a:r>
              <a:rPr lang="pt-BR" sz="2000" dirty="0" smtClean="0"/>
              <a:t>FSP, </a:t>
            </a:r>
            <a:endParaRPr lang="pt-BR" sz="2000" dirty="0"/>
          </a:p>
          <a:p>
            <a:r>
              <a:rPr lang="pt-BR" sz="2000" dirty="0"/>
              <a:t>Pesquisadores com doutorado integrante de Núcleos de Apoio às Atividades de Cultura e Extensão (NACE) ou de Núcleos de Apoio à Pesquisa (NAP) da USP coordenados por docentes FSP, </a:t>
            </a:r>
          </a:p>
          <a:p>
            <a:r>
              <a:rPr lang="pt-BR" sz="2000" dirty="0"/>
              <a:t>Nutricionistas das instituições concedentes de estágio obrigatório e não obrigatório, desde que aprovados pelos professores responsáveis pela disciplina, e </a:t>
            </a:r>
          </a:p>
          <a:p>
            <a:r>
              <a:rPr lang="pt-BR" sz="2000" dirty="0"/>
              <a:t>Professores da </a:t>
            </a:r>
            <a:r>
              <a:rPr lang="pt-BR" sz="2000" dirty="0" smtClean="0"/>
              <a:t>USP.</a:t>
            </a:r>
          </a:p>
          <a:p>
            <a:pPr marL="0" indent="0">
              <a:buNone/>
            </a:pPr>
            <a:r>
              <a:rPr lang="pt-BR" sz="1700" dirty="0" smtClean="0"/>
              <a:t> (p.6 das Diretrizes)</a:t>
            </a:r>
          </a:p>
        </p:txBody>
      </p:sp>
    </p:spTree>
    <p:extLst>
      <p:ext uri="{BB962C8B-B14F-4D97-AF65-F5344CB8AC3E}">
        <p14:creationId xmlns:p14="http://schemas.microsoft.com/office/powerpoint/2010/main" val="27015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PROJETO DE TCC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2415" y="2132856"/>
            <a:ext cx="6591985" cy="3778366"/>
          </a:xfrm>
        </p:spPr>
        <p:txBody>
          <a:bodyPr>
            <a:normAutofit/>
          </a:bodyPr>
          <a:lstStyle/>
          <a:p>
            <a:r>
              <a:rPr lang="pt-BR" sz="2400" dirty="0"/>
              <a:t>Pesquisa Científica:  Revisão Bibliográfica, Análise Documental, Pesquisa de Campo ou Pesquisa Experimental </a:t>
            </a:r>
          </a:p>
          <a:p>
            <a:endParaRPr lang="pt-BR" sz="2400" dirty="0"/>
          </a:p>
          <a:p>
            <a:r>
              <a:rPr lang="pt-BR" sz="2400" dirty="0"/>
              <a:t>Análise Crítica de Relato de Experiência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4645056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657</TotalTime>
  <Words>605</Words>
  <Application>Microsoft Office PowerPoint</Application>
  <PresentationFormat>Apresentação na tela (4:3)</PresentationFormat>
  <Paragraphs>97</Paragraphs>
  <Slides>12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Arial MT</vt:lpstr>
      <vt:lpstr>Calibri</vt:lpstr>
      <vt:lpstr>Century Gothic</vt:lpstr>
      <vt:lpstr>Segoe UI</vt:lpstr>
      <vt:lpstr>Times New Roman</vt:lpstr>
      <vt:lpstr>Wingdings 3</vt:lpstr>
      <vt:lpstr>Cacho</vt:lpstr>
      <vt:lpstr>FACULDADE DE SAÚDE PÚBLICA DA UNIVERSIDADE DE SÃO PAULO CURSO DE GRADUAÇÃO EM NUTRIÇÃO – 9º SEMESTRE – 2022     DISCIPLINA INTERDEPARTAMENTAL – 0060028 TRABALHO DE CONCLUSÃO DE CURSO - I </vt:lpstr>
      <vt:lpstr>Hoje</vt:lpstr>
      <vt:lpstr>Equipe</vt:lpstr>
      <vt:lpstr>A disciplina</vt:lpstr>
      <vt:lpstr>Link: http://www.cfn.org.br/wp-content/uploads/resolucoes/Res_600_2018.htm</vt:lpstr>
      <vt:lpstr>Diretrizes para os Projetos de Trabalhos de Conclusão de Curso – TCC1</vt:lpstr>
      <vt:lpstr>Instruções gerais do TCC</vt:lpstr>
      <vt:lpstr>Orientadores de TCC</vt:lpstr>
      <vt:lpstr>TIPOS DE PROJETO DE TCC </vt:lpstr>
      <vt:lpstr>Moodle</vt:lpstr>
      <vt:lpstr>Comitê de Ética em Pesquisa (CEP) da FSP/USP</vt:lpstr>
      <vt:lpstr>Calendário 2022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Rafaela</dc:creator>
  <cp:lastModifiedBy>Usuario</cp:lastModifiedBy>
  <cp:revision>49</cp:revision>
  <dcterms:created xsi:type="dcterms:W3CDTF">2017-03-16T18:05:24Z</dcterms:created>
  <dcterms:modified xsi:type="dcterms:W3CDTF">2022-03-19T22:53:53Z</dcterms:modified>
</cp:coreProperties>
</file>