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B780D40-49A6-4BDC-B310-DF63057DCAE0}">
  <a:tblStyle styleId="{BB780D40-49A6-4BDC-B310-DF63057DCAE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8" d="100"/>
          <a:sy n="98" d="100"/>
        </p:scale>
        <p:origin x="-27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83300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2" name="Shape 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a:solidFill>
                  <a:srgbClr val="888888"/>
                </a:solidFill>
                <a:latin typeface="Calibri"/>
                <a:ea typeface="Calibri"/>
                <a:cs typeface="Calibri"/>
                <a:sym typeface="Calibri"/>
              </a:rPr>
              <a:t>‹nº›</a:t>
            </a:fld>
            <a:endParaRPr lang="pt-B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e texto verticai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a:solidFill>
                  <a:srgbClr val="888888"/>
                </a:solidFill>
                <a:latin typeface="Calibri"/>
                <a:ea typeface="Calibri"/>
                <a:cs typeface="Calibri"/>
                <a:sym typeface="Calibri"/>
              </a:rPr>
              <a:t>‹nº›</a:t>
            </a:fld>
            <a:endParaRPr lang="pt-B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35000"/>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a:solidFill>
                  <a:srgbClr val="888888"/>
                </a:solidFill>
                <a:latin typeface="Calibri"/>
                <a:ea typeface="Calibri"/>
                <a:cs typeface="Calibri"/>
                <a:sym typeface="Calibri"/>
              </a:rPr>
              <a:t>‹nº›</a:t>
            </a:fld>
            <a:endParaRPr lang="pt-B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971600" y="3371507"/>
            <a:ext cx="3384375" cy="2289739"/>
          </a:xfrm>
          <a:prstGeom prst="rect">
            <a:avLst/>
          </a:prstGeom>
          <a:solidFill>
            <a:srgbClr val="494429">
              <a:alpha val="80000"/>
            </a:srgbClr>
          </a:solidFill>
          <a:ln>
            <a:noFill/>
          </a:ln>
        </p:spPr>
        <p:txBody>
          <a:bodyPr lIns="91425" tIns="90000" rIns="91425" bIns="90000" anchor="ctr" anchorCtr="0">
            <a:noAutofit/>
          </a:bodyPr>
          <a:lstStyle/>
          <a:p>
            <a:pPr marL="0" marR="0" lvl="0" indent="0" algn="ctr" rtl="0">
              <a:spcBef>
                <a:spcPts val="0"/>
              </a:spcBef>
              <a:buSzPct val="25000"/>
              <a:buNone/>
            </a:pPr>
            <a:r>
              <a:rPr lang="pt-BR" sz="8000" b="0" i="0" u="none" strike="noStrike" cap="none">
                <a:solidFill>
                  <a:schemeClr val="lt1"/>
                </a:solidFill>
                <a:latin typeface="Arial"/>
                <a:ea typeface="Arial"/>
                <a:cs typeface="Arial"/>
                <a:sym typeface="Arial"/>
              </a:rPr>
              <a:t>SYN’s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“É pertinente ao trabalho aqui descrito como </a:t>
            </a:r>
            <a:r>
              <a:rPr lang="pt-BR" sz="1800" i="1">
                <a:solidFill>
                  <a:schemeClr val="lt1"/>
                </a:solidFill>
                <a:latin typeface="Calibri"/>
                <a:ea typeface="Calibri"/>
                <a:cs typeface="Calibri"/>
                <a:sym typeface="Calibri"/>
              </a:rPr>
              <a:t>Team Syntegrity</a:t>
            </a:r>
            <a:r>
              <a:rPr lang="pt-BR" sz="1800">
                <a:solidFill>
                  <a:schemeClr val="lt1"/>
                </a:solidFill>
                <a:latin typeface="Calibri"/>
                <a:ea typeface="Calibri"/>
                <a:cs typeface="Calibri"/>
                <a:sym typeface="Calibri"/>
              </a:rPr>
              <a:t> observar que esses modelos são todos baseados em subsistemas homeostáticos interligados, e não são hierárquicos (...). As ideias essenciais eram que o cérebro está empenhado em equilibrar os relatórios (...). Essa abordagem pertence às filosofias do idealismo subjetivo, na medida em que contemplam realidades internas e não externas.”</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“A estrutura que buscamos deve refletir a noção de uma democracia perfeita, como foi argumentado antes. Certamente significa que nenhum indivíduo, e inicialmente nenhuma causa, deve ter ascendência sobre qualquer outro. Então, em busca de poliedros sobre os quais construir modelos de </a:t>
            </a:r>
            <a:r>
              <a:rPr lang="pt-BR" sz="1800" i="1">
                <a:solidFill>
                  <a:schemeClr val="lt1"/>
                </a:solidFill>
                <a:latin typeface="Calibri"/>
                <a:ea typeface="Calibri"/>
                <a:cs typeface="Calibri"/>
                <a:sym typeface="Calibri"/>
              </a:rPr>
              <a:t>tensegrity</a:t>
            </a:r>
            <a:r>
              <a:rPr lang="pt-BR" sz="1800">
                <a:solidFill>
                  <a:schemeClr val="lt1"/>
                </a:solidFill>
                <a:latin typeface="Calibri"/>
                <a:ea typeface="Calibri"/>
                <a:cs typeface="Calibri"/>
                <a:sym typeface="Calibri"/>
              </a:rPr>
              <a:t> democrática, deve-se considerar apenas os poliedros regulares: figuras sem topo, sem fundo, sem lados - de fato, sem características pelas quais possam ser especialmente orientadas.”</a:t>
            </a:r>
          </a:p>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37" name="Shape 137"/>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Um infoset não esta fechado, portanto recebe estímulos externos que reverberam no sistema</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“Esse conceito de reverberação veio a significar para mim a instrumentalidade da </a:t>
            </a:r>
            <a:r>
              <a:rPr lang="pt-BR" sz="1800" i="1">
                <a:solidFill>
                  <a:schemeClr val="lt1"/>
                </a:solidFill>
                <a:latin typeface="Calibri"/>
                <a:ea typeface="Calibri"/>
                <a:cs typeface="Calibri"/>
                <a:sym typeface="Calibri"/>
              </a:rPr>
              <a:t>tensegrity</a:t>
            </a:r>
            <a:r>
              <a:rPr lang="pt-BR" sz="1800">
                <a:solidFill>
                  <a:schemeClr val="lt1"/>
                </a:solidFill>
                <a:latin typeface="Calibri"/>
                <a:ea typeface="Calibri"/>
                <a:cs typeface="Calibri"/>
                <a:sym typeface="Calibri"/>
              </a:rPr>
              <a:t> dentro do </a:t>
            </a:r>
            <a:r>
              <a:rPr lang="pt-BR" sz="1800" i="1">
                <a:solidFill>
                  <a:schemeClr val="lt1"/>
                </a:solidFill>
                <a:latin typeface="Calibri"/>
                <a:ea typeface="Calibri"/>
                <a:cs typeface="Calibri"/>
                <a:sym typeface="Calibri"/>
              </a:rPr>
              <a:t>infoset</a:t>
            </a:r>
            <a:r>
              <a:rPr lang="pt-BR" sz="1800">
                <a:solidFill>
                  <a:schemeClr val="lt1"/>
                </a:solidFill>
                <a:latin typeface="Calibri"/>
                <a:ea typeface="Calibri"/>
                <a:cs typeface="Calibri"/>
                <a:sym typeface="Calibri"/>
              </a:rPr>
              <a:t>: gera sinergia. Assim, quando aconteceu que os colaboradores descobriram o termo de Fuller, a </a:t>
            </a:r>
            <a:r>
              <a:rPr lang="pt-BR" sz="1800" i="1">
                <a:solidFill>
                  <a:schemeClr val="lt1"/>
                </a:solidFill>
                <a:latin typeface="Calibri"/>
                <a:ea typeface="Calibri"/>
                <a:cs typeface="Calibri"/>
                <a:sym typeface="Calibri"/>
              </a:rPr>
              <a:t>tensegrity</a:t>
            </a:r>
            <a:r>
              <a:rPr lang="pt-BR" sz="1800">
                <a:solidFill>
                  <a:schemeClr val="lt1"/>
                </a:solidFill>
                <a:latin typeface="Calibri"/>
                <a:ea typeface="Calibri"/>
                <a:cs typeface="Calibri"/>
                <a:sym typeface="Calibri"/>
              </a:rPr>
              <a:t> tinha sido expropriada para uso comercial por arquitetos, Boris Freesman sugeriu que minha própria ênfase na sinergia atribuível à reverberação deveria ser reconhecida. Ele cunhou a palavra </a:t>
            </a:r>
            <a:r>
              <a:rPr lang="pt-BR" sz="1800" i="1">
                <a:solidFill>
                  <a:schemeClr val="lt1"/>
                </a:solidFill>
                <a:latin typeface="Calibri"/>
                <a:ea typeface="Calibri"/>
                <a:cs typeface="Calibri"/>
                <a:sym typeface="Calibri"/>
              </a:rPr>
              <a:t>syntegrity</a:t>
            </a:r>
            <a:r>
              <a:rPr lang="pt-BR" sz="1800">
                <a:solidFill>
                  <a:schemeClr val="lt1"/>
                </a:solidFill>
                <a:latin typeface="Calibri"/>
                <a:ea typeface="Calibri"/>
                <a:cs typeface="Calibri"/>
                <a:sym typeface="Calibri"/>
              </a:rPr>
              <a:t>, que reúne a sinergia </a:t>
            </a:r>
            <a:r>
              <a:rPr lang="pt-BR" sz="1800" i="1">
                <a:solidFill>
                  <a:schemeClr val="lt1"/>
                </a:solidFill>
                <a:latin typeface="Calibri"/>
                <a:ea typeface="Calibri"/>
                <a:cs typeface="Calibri"/>
                <a:sym typeface="Calibri"/>
              </a:rPr>
              <a:t>tensegrity</a:t>
            </a:r>
            <a:r>
              <a:rPr lang="pt-BR" sz="1800">
                <a:solidFill>
                  <a:schemeClr val="lt1"/>
                </a:solidFill>
                <a:latin typeface="Calibri"/>
                <a:ea typeface="Calibri"/>
                <a:cs typeface="Calibri"/>
                <a:sym typeface="Calibri"/>
              </a:rPr>
              <a:t>, e </a:t>
            </a:r>
            <a:r>
              <a:rPr lang="pt-BR" sz="1800" i="1">
                <a:solidFill>
                  <a:schemeClr val="lt1"/>
                </a:solidFill>
                <a:latin typeface="Calibri"/>
                <a:ea typeface="Calibri"/>
                <a:cs typeface="Calibri"/>
                <a:sym typeface="Calibri"/>
              </a:rPr>
              <a:t>Team Syntegrity</a:t>
            </a:r>
            <a:r>
              <a:rPr lang="pt-BR" sz="1800">
                <a:solidFill>
                  <a:schemeClr val="lt1"/>
                </a:solidFill>
                <a:latin typeface="Calibri"/>
                <a:ea typeface="Calibri"/>
                <a:cs typeface="Calibri"/>
                <a:sym typeface="Calibri"/>
              </a:rPr>
              <a:t> tem sido o nome para esta técnica desde então. Mas claro, ele depende do fechamento estrutural. Então, como é uma rede de </a:t>
            </a:r>
            <a:r>
              <a:rPr lang="pt-BR" sz="1800" i="1">
                <a:solidFill>
                  <a:schemeClr val="lt1"/>
                </a:solidFill>
                <a:latin typeface="Calibri"/>
                <a:ea typeface="Calibri"/>
                <a:cs typeface="Calibri"/>
                <a:sym typeface="Calibri"/>
              </a:rPr>
              <a:t>infoset</a:t>
            </a:r>
            <a:r>
              <a:rPr lang="pt-BR" sz="1800">
                <a:solidFill>
                  <a:schemeClr val="lt1"/>
                </a:solidFill>
                <a:latin typeface="Calibri"/>
                <a:ea typeface="Calibri"/>
                <a:cs typeface="Calibri"/>
                <a:sym typeface="Calibri"/>
              </a:rPr>
              <a:t> ser estruturalmente fechada? As redes Bavelas estavam estruturalmente fechadas num espaço plano euclidiano; mas as cúpulas Fullerianas são essencialmente tridimensionais. A resposta pode ser encontrada em qualquer poliedro convexo.”</a:t>
            </a:r>
          </a:p>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43" name="Shape 143"/>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“Sem prosseguir com todos os argumentos relevantes aqui, decidi basear minhas principais experiências no icosaedro e considerar as bordas como representando os membros do conjunto de informações (ou seja, 30) e os vértices como representando tópicos ou questões-chave (ou seja, 12), com o resultado de arestas que se unem em cada vértice (ou seja, 5) seriam protagonistas para cada tópico.”</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 Cada equipe de cinco em cada vértice nomeia um membro cada como um crítico para a primeira equipe vizinha mais próxima, então todo o espaço icosaédrico é entrelaçado com componentes de tensão. A consequência para cada um é que não somente ele ou ela é um membro de duas equipes, mas também um crítico de duas equipes vizinhas. Há agora 120 papéis sendo executados no </a:t>
            </a:r>
            <a:r>
              <a:rPr lang="pt-BR" sz="1800" i="1">
                <a:solidFill>
                  <a:schemeClr val="lt1"/>
                </a:solidFill>
                <a:latin typeface="Calibri"/>
                <a:ea typeface="Calibri"/>
                <a:cs typeface="Calibri"/>
                <a:sym typeface="Calibri"/>
              </a:rPr>
              <a:t>infoset</a:t>
            </a:r>
            <a:r>
              <a:rPr lang="pt-BR" sz="1800">
                <a:solidFill>
                  <a:schemeClr val="lt1"/>
                </a:solidFill>
                <a:latin typeface="Calibri"/>
                <a:ea typeface="Calibri"/>
                <a:cs typeface="Calibri"/>
                <a:sym typeface="Calibri"/>
              </a:rPr>
              <a:t>.”</a:t>
            </a:r>
          </a:p>
        </p:txBody>
      </p:sp>
      <p:sp>
        <p:nvSpPr>
          <p:cNvPr id="149" name="Shape 149"/>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“O fato é que em um grupo de n membros, existem n (n-1) relações - permitindo o inegável fato de que essas relações são direcionais. (...) Assim, a conectividade total de um </a:t>
            </a:r>
            <a:r>
              <a:rPr lang="pt-BR" sz="1800" i="1">
                <a:solidFill>
                  <a:schemeClr val="lt1"/>
                </a:solidFill>
                <a:latin typeface="Calibri"/>
                <a:ea typeface="Calibri"/>
                <a:cs typeface="Calibri"/>
                <a:sym typeface="Calibri"/>
              </a:rPr>
              <a:t>infoset</a:t>
            </a:r>
            <a:r>
              <a:rPr lang="pt-BR" sz="1800">
                <a:solidFill>
                  <a:schemeClr val="lt1"/>
                </a:solidFill>
                <a:latin typeface="Calibri"/>
                <a:ea typeface="Calibri"/>
                <a:cs typeface="Calibri"/>
                <a:sym typeface="Calibri"/>
              </a:rPr>
              <a:t> composto por 30 é 870.”</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“Tensegrity, um aspecto crucial do conceito de syntegrity, significa integridade de tensão, e refere-se a arranjos (chamado de protocolo) para a realização de procedimentos dentro do grupo para manter a sua produtividade e criatividade.”</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“Há três partes para o Protocolo: o Problema Jostle, que é a fase inicial, o Leilão de Tópicos, que aloca os papéis, e as interações de </a:t>
            </a:r>
            <a:r>
              <a:rPr lang="pt-BR" sz="1800" i="1">
                <a:solidFill>
                  <a:schemeClr val="lt1"/>
                </a:solidFill>
                <a:latin typeface="Calibri"/>
                <a:ea typeface="Calibri"/>
                <a:cs typeface="Calibri"/>
                <a:sym typeface="Calibri"/>
              </a:rPr>
              <a:t>syntegrity</a:t>
            </a:r>
            <a:r>
              <a:rPr lang="pt-BR" sz="1800">
                <a:solidFill>
                  <a:schemeClr val="lt1"/>
                </a:solidFill>
                <a:latin typeface="Calibri"/>
                <a:ea typeface="Calibri"/>
                <a:cs typeface="Calibri"/>
                <a:sym typeface="Calibri"/>
              </a:rPr>
              <a:t>, chamado Resultado, que se seguem. O protocolo tem o mesmo design básico, porém o </a:t>
            </a:r>
            <a:r>
              <a:rPr lang="pt-BR" sz="1800" i="1">
                <a:solidFill>
                  <a:schemeClr val="lt1"/>
                </a:solidFill>
                <a:latin typeface="Calibri"/>
                <a:ea typeface="Calibri"/>
                <a:cs typeface="Calibri"/>
                <a:sym typeface="Calibri"/>
              </a:rPr>
              <a:t>Infoset</a:t>
            </a:r>
            <a:r>
              <a:rPr lang="pt-BR" sz="1800">
                <a:solidFill>
                  <a:schemeClr val="lt1"/>
                </a:solidFill>
                <a:latin typeface="Calibri"/>
                <a:ea typeface="Calibri"/>
                <a:cs typeface="Calibri"/>
                <a:sym typeface="Calibri"/>
              </a:rPr>
              <a:t> decide trabalhar em termos de tempo e lugar.”</a:t>
            </a:r>
          </a:p>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55" name="Shape 155"/>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683568" y="692695"/>
            <a:ext cx="7776864" cy="5400599"/>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Stafford Beer desenvolve um protocolo para aplicar sua teoria colaborativa e não-hierárquica, baseada na forma de icosaedro, composta de três etapas com dinâmica de tempo para as atividades serem desenvolvidas em grupo. O grupo de trabalho deve ter 30 pessoas (representadas pelas 30 arestas de um icosaedro) e 12 tópicos de discussão pré-estabelecidos pelo próprio grupo (representado pelos 12 vértices de um icosaedro).</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Beer realizou quatro estudos de casos, dois deles realizados antes do desenvolvimento do protocolo, o qual cometeu alguns erros, e, foi desenvolvido o protocolo para o terceiro, sendo reajustado para o quarto estudo de caso.</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l" rtl="0">
              <a:spcBef>
                <a:spcPts val="0"/>
              </a:spcBef>
              <a:buSzPct val="25000"/>
              <a:buNone/>
            </a:pPr>
            <a:r>
              <a:rPr lang="pt-BR" sz="1800">
                <a:solidFill>
                  <a:schemeClr val="lt1"/>
                </a:solidFill>
                <a:latin typeface="Calibri"/>
                <a:ea typeface="Calibri"/>
                <a:cs typeface="Calibri"/>
                <a:sym typeface="Calibri"/>
              </a:rPr>
              <a:t>As atividades se iniciam com o desenvolvimento das Declarações de Importância, que se caracteriza como uma </a:t>
            </a:r>
            <a:r>
              <a:rPr lang="pt-BR" sz="1800" i="1">
                <a:solidFill>
                  <a:schemeClr val="lt1"/>
                </a:solidFill>
                <a:latin typeface="Calibri"/>
                <a:ea typeface="Calibri"/>
                <a:cs typeface="Calibri"/>
                <a:sym typeface="Calibri"/>
              </a:rPr>
              <a:t>brain-storm</a:t>
            </a:r>
            <a:r>
              <a:rPr lang="pt-BR" sz="1800">
                <a:solidFill>
                  <a:schemeClr val="lt1"/>
                </a:solidFill>
                <a:latin typeface="Calibri"/>
                <a:ea typeface="Calibri"/>
                <a:cs typeface="Calibri"/>
                <a:sym typeface="Calibri"/>
              </a:rPr>
              <a:t> inicial realizada em ambientes mais descontraídos. Neste momento, começa a se criar a consciência do grupo.</a:t>
            </a:r>
          </a:p>
          <a:p>
            <a:pPr marL="0" marR="0" lvl="0" indent="0" algn="l" rtl="0">
              <a:spcBef>
                <a:spcPts val="0"/>
              </a:spcBef>
              <a:buSzPct val="25000"/>
              <a:buNone/>
            </a:pPr>
            <a:r>
              <a:rPr lang="pt-BR" sz="1800">
                <a:solidFill>
                  <a:schemeClr val="lt1"/>
                </a:solidFill>
                <a:latin typeface="Calibri"/>
                <a:ea typeface="Calibri"/>
                <a:cs typeface="Calibri"/>
                <a:sym typeface="Calibri"/>
              </a:rPr>
              <a:t>Essa etapa mostra que na integração do grupo para discutir ideias, podem surgir 870 interações entre as 30 pessoas envolvidas. [ n(n-1), no qual n=30, portanto, 30x29 = 870].</a:t>
            </a:r>
          </a:p>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61" name="Shape 161"/>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ctr" rtl="0">
              <a:spcBef>
                <a:spcPts val="0"/>
              </a:spcBef>
              <a:buSzPct val="25000"/>
              <a:buNone/>
            </a:pPr>
            <a:r>
              <a:rPr lang="pt-BR" sz="1800">
                <a:solidFill>
                  <a:schemeClr val="lt1"/>
                </a:solidFill>
                <a:latin typeface="Calibri"/>
                <a:ea typeface="Calibri"/>
                <a:cs typeface="Calibri"/>
                <a:sym typeface="Calibri"/>
              </a:rPr>
              <a:t>OS CICLOS DE SYNTEGRATION CONFIGURAM-SE EM QUATRO:</a:t>
            </a:r>
          </a:p>
          <a:p>
            <a:pPr marL="0" marR="0" lvl="0" indent="0" algn="ctr" rtl="0">
              <a:spcBef>
                <a:spcPts val="0"/>
              </a:spcBef>
              <a:buNone/>
            </a:pPr>
            <a:endParaRPr sz="1800">
              <a:solidFill>
                <a:schemeClr val="lt1"/>
              </a:solidFill>
              <a:latin typeface="Calibri"/>
              <a:ea typeface="Calibri"/>
              <a:cs typeface="Calibri"/>
              <a:sym typeface="Calibri"/>
            </a:endParaRPr>
          </a:p>
          <a:p>
            <a:pPr marL="285750" marR="0" lvl="0" indent="-285750" algn="l" rtl="0">
              <a:spcBef>
                <a:spcPts val="0"/>
              </a:spcBef>
              <a:buClr>
                <a:schemeClr val="lt1"/>
              </a:buClr>
              <a:buSzPct val="100000"/>
              <a:buFont typeface="Noto Sans Symbols"/>
              <a:buChar char="➢"/>
            </a:pPr>
            <a:r>
              <a:rPr lang="pt-BR" sz="1800" u="sng">
                <a:solidFill>
                  <a:schemeClr val="lt1"/>
                </a:solidFill>
                <a:latin typeface="Calibri"/>
                <a:ea typeface="Calibri"/>
                <a:cs typeface="Calibri"/>
                <a:sym typeface="Calibri"/>
              </a:rPr>
              <a:t>Syntegration Episódio 1: The Importance Filter</a:t>
            </a:r>
          </a:p>
          <a:p>
            <a:pPr marL="265113" marR="0" lvl="0" indent="-11113" algn="l" rtl="0">
              <a:spcBef>
                <a:spcPts val="0"/>
              </a:spcBef>
              <a:buSzPct val="25000"/>
              <a:buNone/>
            </a:pPr>
            <a:r>
              <a:rPr lang="pt-BR" sz="1800">
                <a:solidFill>
                  <a:schemeClr val="lt1"/>
                </a:solidFill>
                <a:latin typeface="Calibri"/>
                <a:ea typeface="Calibri"/>
                <a:cs typeface="Calibri"/>
                <a:sym typeface="Calibri"/>
              </a:rPr>
              <a:t>Brain-storm/ SIs/ Filtros que retiram o que tem pouca qualidade. 870 interações possíveis.</a:t>
            </a:r>
          </a:p>
          <a:p>
            <a:pPr marL="285750" marR="0" lvl="0" indent="-285750" algn="l" rtl="0">
              <a:spcBef>
                <a:spcPts val="0"/>
              </a:spcBef>
              <a:buClr>
                <a:schemeClr val="lt1"/>
              </a:buClr>
              <a:buSzPct val="100000"/>
              <a:buFont typeface="Noto Sans Symbols"/>
              <a:buChar char="➢"/>
            </a:pPr>
            <a:r>
              <a:rPr lang="pt-BR" sz="1800" u="sng">
                <a:solidFill>
                  <a:schemeClr val="lt1"/>
                </a:solidFill>
                <a:latin typeface="Calibri"/>
                <a:ea typeface="Calibri"/>
                <a:cs typeface="Calibri"/>
                <a:sym typeface="Calibri"/>
              </a:rPr>
              <a:t>Syntegration Episódio 2: Problem Jostle</a:t>
            </a:r>
          </a:p>
          <a:p>
            <a:pPr marL="265113" marR="0" lvl="0" indent="-11113" algn="l" rtl="0">
              <a:spcBef>
                <a:spcPts val="0"/>
              </a:spcBef>
              <a:buSzPct val="25000"/>
              <a:buNone/>
            </a:pPr>
            <a:r>
              <a:rPr lang="pt-BR" sz="1800">
                <a:solidFill>
                  <a:schemeClr val="lt1"/>
                </a:solidFill>
                <a:latin typeface="Calibri"/>
                <a:ea typeface="Calibri"/>
                <a:cs typeface="Calibri"/>
                <a:sym typeface="Calibri"/>
              </a:rPr>
              <a:t>Estabelecimento de 12 tópicos (CSIs)</a:t>
            </a:r>
          </a:p>
          <a:p>
            <a:pPr marL="285750" marR="0" lvl="0" indent="-285750" algn="l" rtl="0">
              <a:spcBef>
                <a:spcPts val="0"/>
              </a:spcBef>
              <a:buClr>
                <a:schemeClr val="lt1"/>
              </a:buClr>
              <a:buSzPct val="100000"/>
              <a:buFont typeface="Noto Sans Symbols"/>
              <a:buChar char="➢"/>
            </a:pPr>
            <a:r>
              <a:rPr lang="pt-BR" sz="1800" u="sng">
                <a:solidFill>
                  <a:schemeClr val="lt1"/>
                </a:solidFill>
                <a:latin typeface="Calibri"/>
                <a:ea typeface="Calibri"/>
                <a:cs typeface="Calibri"/>
                <a:sym typeface="Calibri"/>
              </a:rPr>
              <a:t>Syntegration Episódio 3: Redução Hexádica (em seis)</a:t>
            </a:r>
          </a:p>
          <a:p>
            <a:pPr marL="265113" marR="0" lvl="0" indent="-11113" algn="just" rtl="0">
              <a:spcBef>
                <a:spcPts val="0"/>
              </a:spcBef>
              <a:buSzPct val="25000"/>
              <a:buNone/>
            </a:pPr>
            <a:r>
              <a:rPr lang="pt-BR" sz="1800">
                <a:solidFill>
                  <a:schemeClr val="lt1"/>
                </a:solidFill>
                <a:latin typeface="Calibri"/>
                <a:ea typeface="Calibri"/>
                <a:cs typeface="Calibri"/>
                <a:sym typeface="Calibri"/>
              </a:rPr>
              <a:t>Comparação entre 3 pontos para selecionar os opostos, com o objetivo de ir diminuindo as quantidades de SIs através de combinação tripla/ Construção de tabela com 12 colunas com os tópicos e 6 linhas com os polos.</a:t>
            </a:r>
          </a:p>
          <a:p>
            <a:pPr marL="285750" marR="0" lvl="0" indent="-285750" algn="l" rtl="0">
              <a:spcBef>
                <a:spcPts val="0"/>
              </a:spcBef>
              <a:buClr>
                <a:schemeClr val="lt1"/>
              </a:buClr>
              <a:buSzPct val="100000"/>
              <a:buFont typeface="Noto Sans Symbols"/>
              <a:buChar char="➢"/>
            </a:pPr>
            <a:r>
              <a:rPr lang="pt-BR" sz="1800" u="sng">
                <a:solidFill>
                  <a:schemeClr val="lt1"/>
                </a:solidFill>
                <a:latin typeface="Calibri"/>
                <a:ea typeface="Calibri"/>
                <a:cs typeface="Calibri"/>
                <a:sym typeface="Calibri"/>
              </a:rPr>
              <a:t>Syntegration Episódio 4: The Topic Auction</a:t>
            </a:r>
          </a:p>
          <a:p>
            <a:pPr marL="265113" marR="0" lvl="0" indent="-11113" algn="just" rtl="0">
              <a:spcBef>
                <a:spcPts val="0"/>
              </a:spcBef>
              <a:buSzPct val="25000"/>
              <a:buNone/>
            </a:pPr>
            <a:r>
              <a:rPr lang="pt-BR" sz="1800">
                <a:solidFill>
                  <a:schemeClr val="lt1"/>
                </a:solidFill>
                <a:latin typeface="Calibri"/>
                <a:ea typeface="Calibri"/>
                <a:cs typeface="Calibri"/>
                <a:sym typeface="Calibri"/>
              </a:rPr>
              <a:t>Ligação entre polos opostos dos tópicos (vértices), seus membros (arestas) e críticos para combinações de interações.</a:t>
            </a:r>
          </a:p>
          <a:p>
            <a:pPr marL="285750" marR="0" lvl="0" indent="-285750" algn="l" rtl="0">
              <a:spcBef>
                <a:spcPts val="0"/>
              </a:spcBef>
              <a:buClr>
                <a:schemeClr val="dk1"/>
              </a:buClr>
              <a:buFont typeface="Noto Sans Symbols"/>
              <a:buNone/>
            </a:pPr>
            <a:endParaRPr sz="1800">
              <a:solidFill>
                <a:schemeClr val="lt1"/>
              </a:solidFill>
              <a:latin typeface="Calibri"/>
              <a:ea typeface="Calibri"/>
              <a:cs typeface="Calibri"/>
              <a:sym typeface="Calibri"/>
            </a:endParaRPr>
          </a:p>
        </p:txBody>
      </p:sp>
      <p:sp>
        <p:nvSpPr>
          <p:cNvPr id="167" name="Shape 167"/>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None/>
            </a:pPr>
            <a:endParaRPr sz="1800">
              <a:solidFill>
                <a:schemeClr val="lt1"/>
              </a:solidFill>
              <a:latin typeface="Calibri"/>
              <a:ea typeface="Calibri"/>
              <a:cs typeface="Calibri"/>
              <a:sym typeface="Calibri"/>
            </a:endParaRPr>
          </a:p>
        </p:txBody>
      </p:sp>
      <p:graphicFrame>
        <p:nvGraphicFramePr>
          <p:cNvPr id="173" name="Shape 173"/>
          <p:cNvGraphicFramePr/>
          <p:nvPr/>
        </p:nvGraphicFramePr>
        <p:xfrm>
          <a:off x="1475655" y="260644"/>
          <a:ext cx="3000000" cy="3000000"/>
        </p:xfrm>
        <a:graphic>
          <a:graphicData uri="http://schemas.openxmlformats.org/drawingml/2006/table">
            <a:tbl>
              <a:tblPr firstRow="1" firstCol="1" bandRow="1">
                <a:noFill/>
                <a:tableStyleId>{BB780D40-49A6-4BDC-B310-DF63057DCAE0}</a:tableStyleId>
              </a:tblPr>
              <a:tblGrid>
                <a:gridCol w="1169525"/>
                <a:gridCol w="5455225"/>
              </a:tblGrid>
              <a:tr h="301475">
                <a:tc gridSpan="2">
                  <a:txBody>
                    <a:bodyPr/>
                    <a:lstStyle/>
                    <a:p>
                      <a:pPr marL="0" marR="0" lvl="0" indent="0" algn="l" rtl="0">
                        <a:lnSpc>
                          <a:spcPct val="150000"/>
                        </a:lnSpc>
                        <a:spcBef>
                          <a:spcPts val="0"/>
                        </a:spcBef>
                        <a:spcAft>
                          <a:spcPts val="0"/>
                        </a:spcAft>
                        <a:buSzPct val="25000"/>
                        <a:buNone/>
                      </a:pPr>
                      <a:r>
                        <a:rPr lang="pt-BR" sz="1400" u="none" strike="noStrike" cap="none"/>
                        <a:t>Programação da Syntegrity</a:t>
                      </a:r>
                    </a:p>
                  </a:txBody>
                  <a:tcPr marL="56575" marR="56575" marT="0" marB="0" anchor="ctr">
                    <a:solidFill>
                      <a:srgbClr val="D6E3BC"/>
                    </a:solidFill>
                  </a:tcPr>
                </a:tc>
                <a:tc hMerge="1">
                  <a:txBody>
                    <a:bodyPr/>
                    <a:lstStyle/>
                    <a:p>
                      <a:endParaRPr lang="pt-BR"/>
                    </a:p>
                  </a:txBody>
                  <a:tcPr/>
                </a:tc>
              </a:tr>
              <a:tr h="301475">
                <a:tc gridSpan="2">
                  <a:txBody>
                    <a:bodyPr/>
                    <a:lstStyle/>
                    <a:p>
                      <a:pPr marL="0" marR="0" lvl="0" indent="0" algn="l" rtl="0">
                        <a:lnSpc>
                          <a:spcPct val="150000"/>
                        </a:lnSpc>
                        <a:spcBef>
                          <a:spcPts val="0"/>
                        </a:spcBef>
                        <a:spcAft>
                          <a:spcPts val="0"/>
                        </a:spcAft>
                        <a:buSzPct val="25000"/>
                        <a:buNone/>
                      </a:pPr>
                      <a:r>
                        <a:rPr lang="pt-BR" sz="1400" u="none" strike="noStrike" cap="none"/>
                        <a:t>1º Dia</a:t>
                      </a:r>
                    </a:p>
                  </a:txBody>
                  <a:tcPr marL="56575" marR="56575" marT="0" marB="0" anchor="ctr">
                    <a:solidFill>
                      <a:srgbClr val="D6E3BC"/>
                    </a:solidFill>
                  </a:tcPr>
                </a:tc>
                <a:tc hMerge="1">
                  <a:txBody>
                    <a:bodyPr/>
                    <a:lstStyle/>
                    <a:p>
                      <a:endParaRPr lang="pt-BR"/>
                    </a:p>
                  </a:txBody>
                  <a:tcPr/>
                </a:tc>
              </a:tr>
              <a:tr h="635350">
                <a:tc>
                  <a:txBody>
                    <a:bodyPr/>
                    <a:lstStyle/>
                    <a:p>
                      <a:pPr marL="0" marR="0" lvl="0" indent="0" algn="l" rtl="0">
                        <a:lnSpc>
                          <a:spcPct val="150000"/>
                        </a:lnSpc>
                        <a:spcBef>
                          <a:spcPts val="0"/>
                        </a:spcBef>
                        <a:spcAft>
                          <a:spcPts val="0"/>
                        </a:spcAft>
                        <a:buSzPct val="25000"/>
                        <a:buNone/>
                      </a:pPr>
                      <a:r>
                        <a:rPr lang="pt-BR" sz="1400" u="none" strike="noStrike" cap="none"/>
                        <a:t>À tarde</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Chegada/ Recepção/ Coquetel/ Jantar/ Endereço de boas vindas e explicações/ Coletas das Declarações de Importância (SIs)</a:t>
                      </a:r>
                    </a:p>
                  </a:txBody>
                  <a:tcPr marL="56575" marR="56575" marT="0" marB="0" anchor="ctr">
                    <a:solidFill>
                      <a:srgbClr val="D6E3BC"/>
                    </a:solidFill>
                  </a:tcPr>
                </a:tc>
              </a:tr>
              <a:tr h="301475">
                <a:tc>
                  <a:txBody>
                    <a:bodyPr/>
                    <a:lstStyle/>
                    <a:p>
                      <a:pPr marL="0" marR="0" lvl="0" indent="0" algn="l" rtl="0">
                        <a:lnSpc>
                          <a:spcPct val="150000"/>
                        </a:lnSpc>
                        <a:spcBef>
                          <a:spcPts val="0"/>
                        </a:spcBef>
                        <a:spcAft>
                          <a:spcPts val="0"/>
                        </a:spcAft>
                        <a:buSzPct val="25000"/>
                        <a:buNone/>
                      </a:pPr>
                      <a:r>
                        <a:rPr lang="pt-BR" sz="1400" u="none" strike="noStrike" cap="none"/>
                        <a:t>À noite</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Preparação do cronograma das SIs/ Preparação da sala</a:t>
                      </a:r>
                    </a:p>
                  </a:txBody>
                  <a:tcPr marL="56575" marR="56575" marT="0" marB="0" anchor="ctr">
                    <a:solidFill>
                      <a:srgbClr val="D6E3BC"/>
                    </a:solidFill>
                  </a:tcPr>
                </a:tc>
              </a:tr>
              <a:tr h="301475">
                <a:tc gridSpan="2">
                  <a:txBody>
                    <a:bodyPr/>
                    <a:lstStyle/>
                    <a:p>
                      <a:pPr marL="0" marR="0" lvl="0" indent="0" algn="l" rtl="0">
                        <a:lnSpc>
                          <a:spcPct val="150000"/>
                        </a:lnSpc>
                        <a:spcBef>
                          <a:spcPts val="0"/>
                        </a:spcBef>
                        <a:spcAft>
                          <a:spcPts val="0"/>
                        </a:spcAft>
                        <a:buSzPct val="25000"/>
                        <a:buNone/>
                      </a:pPr>
                      <a:r>
                        <a:rPr lang="pt-BR" sz="1400" u="none" strike="noStrike" cap="none"/>
                        <a:t>2º Dia</a:t>
                      </a:r>
                    </a:p>
                  </a:txBody>
                  <a:tcPr marL="56575" marR="56575" marT="0" marB="0" anchor="ctr">
                    <a:solidFill>
                      <a:srgbClr val="D6E3BC"/>
                    </a:solidFill>
                  </a:tcPr>
                </a:tc>
                <a:tc hMerge="1">
                  <a:txBody>
                    <a:bodyPr/>
                    <a:lstStyle/>
                    <a:p>
                      <a:endParaRPr lang="pt-BR"/>
                    </a:p>
                  </a:txBody>
                  <a:tcPr/>
                </a:tc>
              </a:tr>
              <a:tr h="970325">
                <a:tc>
                  <a:txBody>
                    <a:bodyPr/>
                    <a:lstStyle/>
                    <a:p>
                      <a:pPr marL="0" marR="0" lvl="0" indent="0" algn="l" rtl="0">
                        <a:lnSpc>
                          <a:spcPct val="150000"/>
                        </a:lnSpc>
                        <a:spcBef>
                          <a:spcPts val="0"/>
                        </a:spcBef>
                        <a:spcAft>
                          <a:spcPts val="0"/>
                        </a:spcAft>
                        <a:buSzPct val="25000"/>
                        <a:buNone/>
                      </a:pPr>
                      <a:r>
                        <a:rPr lang="pt-BR" sz="1400" u="none" strike="noStrike" cap="none"/>
                        <a:t>Dia todo</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Problema Jostle para Declarações de Importância Agregadas (ASIs)/ Redução Hexádica para Declarações de Importância Consolidadas (CSIs)/ Leilão de tópicos</a:t>
                      </a:r>
                    </a:p>
                  </a:txBody>
                  <a:tcPr marL="56575" marR="56575" marT="0" marB="0" anchor="ctr">
                    <a:solidFill>
                      <a:srgbClr val="D6E3BC"/>
                    </a:solidFill>
                  </a:tcPr>
                </a:tc>
              </a:tr>
              <a:tr h="635350">
                <a:tc>
                  <a:txBody>
                    <a:bodyPr/>
                    <a:lstStyle/>
                    <a:p>
                      <a:pPr marL="0" marR="0" lvl="0" indent="0" algn="l" rtl="0">
                        <a:lnSpc>
                          <a:spcPct val="150000"/>
                        </a:lnSpc>
                        <a:spcBef>
                          <a:spcPts val="0"/>
                        </a:spcBef>
                        <a:spcAft>
                          <a:spcPts val="0"/>
                        </a:spcAft>
                        <a:buSzPct val="25000"/>
                        <a:buNone/>
                      </a:pPr>
                      <a:r>
                        <a:rPr lang="pt-BR" sz="1400" u="none" strike="noStrike" cap="none"/>
                        <a:t>À noite</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Consolidação dos cronogramas de tópicos e membros/ Preparação dos relógios de votação</a:t>
                      </a:r>
                    </a:p>
                  </a:txBody>
                  <a:tcPr marL="56575" marR="56575" marT="0" marB="0" anchor="ctr">
                    <a:solidFill>
                      <a:srgbClr val="D6E3BC"/>
                    </a:solidFill>
                  </a:tcPr>
                </a:tc>
              </a:tr>
              <a:tr h="301475">
                <a:tc gridSpan="2">
                  <a:txBody>
                    <a:bodyPr/>
                    <a:lstStyle/>
                    <a:p>
                      <a:pPr marL="0" marR="0" lvl="0" indent="0" algn="l" rtl="0">
                        <a:lnSpc>
                          <a:spcPct val="150000"/>
                        </a:lnSpc>
                        <a:spcBef>
                          <a:spcPts val="0"/>
                        </a:spcBef>
                        <a:spcAft>
                          <a:spcPts val="0"/>
                        </a:spcAft>
                        <a:buSzPct val="25000"/>
                        <a:buNone/>
                      </a:pPr>
                      <a:r>
                        <a:rPr lang="pt-BR" sz="1400" u="none" strike="noStrike" cap="none"/>
                        <a:t>3º Dia</a:t>
                      </a:r>
                    </a:p>
                  </a:txBody>
                  <a:tcPr marL="56575" marR="56575" marT="0" marB="0" anchor="ctr">
                    <a:solidFill>
                      <a:srgbClr val="D6E3BC"/>
                    </a:solidFill>
                  </a:tcPr>
                </a:tc>
                <a:tc hMerge="1">
                  <a:txBody>
                    <a:bodyPr/>
                    <a:lstStyle/>
                    <a:p>
                      <a:endParaRPr lang="pt-BR"/>
                    </a:p>
                  </a:txBody>
                  <a:tcPr/>
                </a:tc>
              </a:tr>
              <a:tr h="301475">
                <a:tc>
                  <a:txBody>
                    <a:bodyPr/>
                    <a:lstStyle/>
                    <a:p>
                      <a:pPr marL="0" marR="0" lvl="0" indent="0" algn="l" rtl="0">
                        <a:lnSpc>
                          <a:spcPct val="150000"/>
                        </a:lnSpc>
                        <a:spcBef>
                          <a:spcPts val="0"/>
                        </a:spcBef>
                        <a:spcAft>
                          <a:spcPts val="0"/>
                        </a:spcAft>
                        <a:buSzPct val="25000"/>
                        <a:buNone/>
                      </a:pPr>
                      <a:r>
                        <a:rPr lang="pt-BR" sz="1400" u="none" strike="noStrike" cap="none"/>
                        <a:t>Dia todo</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Resolução dos resultados/ Episódio 1 e 2, com votação</a:t>
                      </a:r>
                    </a:p>
                  </a:txBody>
                  <a:tcPr marL="56575" marR="56575" marT="0" marB="0" anchor="ctr">
                    <a:solidFill>
                      <a:srgbClr val="D6E3BC"/>
                    </a:solidFill>
                  </a:tcPr>
                </a:tc>
              </a:tr>
              <a:tr h="635350">
                <a:tc>
                  <a:txBody>
                    <a:bodyPr/>
                    <a:lstStyle/>
                    <a:p>
                      <a:pPr marL="0" marR="0" lvl="0" indent="0" algn="l" rtl="0">
                        <a:lnSpc>
                          <a:spcPct val="150000"/>
                        </a:lnSpc>
                        <a:spcBef>
                          <a:spcPts val="0"/>
                        </a:spcBef>
                        <a:spcAft>
                          <a:spcPts val="0"/>
                        </a:spcAft>
                        <a:buSzPct val="25000"/>
                        <a:buNone/>
                      </a:pPr>
                      <a:r>
                        <a:rPr lang="pt-BR" sz="1400" u="none" strike="noStrike" cap="none"/>
                        <a:t>À noite</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Análise dos votos, consolidação dos rascunhos das Declarações de Importância Finais (FSIs)</a:t>
                      </a:r>
                    </a:p>
                  </a:txBody>
                  <a:tcPr marL="56575" marR="56575" marT="0" marB="0" anchor="ctr">
                    <a:solidFill>
                      <a:srgbClr val="D6E3BC"/>
                    </a:solidFill>
                  </a:tcPr>
                </a:tc>
              </a:tr>
              <a:tr h="301475">
                <a:tc gridSpan="2">
                  <a:txBody>
                    <a:bodyPr/>
                    <a:lstStyle/>
                    <a:p>
                      <a:pPr marL="0" marR="0" lvl="0" indent="0" algn="l" rtl="0">
                        <a:lnSpc>
                          <a:spcPct val="150000"/>
                        </a:lnSpc>
                        <a:spcBef>
                          <a:spcPts val="0"/>
                        </a:spcBef>
                        <a:spcAft>
                          <a:spcPts val="0"/>
                        </a:spcAft>
                        <a:buSzPct val="25000"/>
                        <a:buNone/>
                      </a:pPr>
                      <a:r>
                        <a:rPr lang="pt-BR" sz="1400" u="none" strike="noStrike" cap="none"/>
                        <a:t>4º Dia</a:t>
                      </a:r>
                    </a:p>
                  </a:txBody>
                  <a:tcPr marL="56575" marR="56575" marT="0" marB="0" anchor="ctr">
                    <a:solidFill>
                      <a:srgbClr val="D6E3BC"/>
                    </a:solidFill>
                  </a:tcPr>
                </a:tc>
                <a:tc hMerge="1">
                  <a:txBody>
                    <a:bodyPr/>
                    <a:lstStyle/>
                    <a:p>
                      <a:endParaRPr lang="pt-BR"/>
                    </a:p>
                  </a:txBody>
                  <a:tcPr/>
                </a:tc>
              </a:tr>
              <a:tr h="301475">
                <a:tc>
                  <a:txBody>
                    <a:bodyPr/>
                    <a:lstStyle/>
                    <a:p>
                      <a:pPr marL="0" marR="0" lvl="0" indent="0" algn="l" rtl="0">
                        <a:lnSpc>
                          <a:spcPct val="150000"/>
                        </a:lnSpc>
                        <a:spcBef>
                          <a:spcPts val="0"/>
                        </a:spcBef>
                        <a:spcAft>
                          <a:spcPts val="0"/>
                        </a:spcAft>
                        <a:buSzPct val="25000"/>
                        <a:buNone/>
                      </a:pPr>
                      <a:r>
                        <a:rPr lang="pt-BR" sz="1400" u="none" strike="noStrike" cap="none"/>
                        <a:t>Manhã</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Resolução dos resultados/ Episódio 3, com votação</a:t>
                      </a:r>
                    </a:p>
                  </a:txBody>
                  <a:tcPr marL="56575" marR="56575" marT="0" marB="0" anchor="ctr">
                    <a:solidFill>
                      <a:srgbClr val="D6E3BC"/>
                    </a:solidFill>
                  </a:tcPr>
                </a:tc>
              </a:tr>
              <a:tr h="301475">
                <a:tc>
                  <a:txBody>
                    <a:bodyPr/>
                    <a:lstStyle/>
                    <a:p>
                      <a:pPr marL="0" marR="0" lvl="0" indent="0" algn="l" rtl="0">
                        <a:lnSpc>
                          <a:spcPct val="150000"/>
                        </a:lnSpc>
                        <a:spcBef>
                          <a:spcPts val="0"/>
                        </a:spcBef>
                        <a:spcAft>
                          <a:spcPts val="0"/>
                        </a:spcAft>
                        <a:buSzPct val="25000"/>
                        <a:buNone/>
                      </a:pPr>
                      <a:r>
                        <a:rPr lang="pt-BR" sz="1400" u="none" strike="noStrike" cap="none"/>
                        <a:t>Almoço</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Publicação das FSIs para cada membro</a:t>
                      </a:r>
                    </a:p>
                  </a:txBody>
                  <a:tcPr marL="56575" marR="56575" marT="0" marB="0" anchor="ctr">
                    <a:solidFill>
                      <a:srgbClr val="D6E3BC"/>
                    </a:solidFill>
                  </a:tcPr>
                </a:tc>
              </a:tr>
              <a:tr h="301475">
                <a:tc>
                  <a:txBody>
                    <a:bodyPr/>
                    <a:lstStyle/>
                    <a:p>
                      <a:pPr marL="0" marR="0" lvl="0" indent="0" algn="l" rtl="0">
                        <a:lnSpc>
                          <a:spcPct val="150000"/>
                        </a:lnSpc>
                        <a:spcBef>
                          <a:spcPts val="0"/>
                        </a:spcBef>
                        <a:spcAft>
                          <a:spcPts val="0"/>
                        </a:spcAft>
                        <a:buSzPct val="25000"/>
                        <a:buNone/>
                      </a:pPr>
                      <a:r>
                        <a:rPr lang="pt-BR" sz="1400" u="none" strike="noStrike" cap="none"/>
                        <a:t>À tarde</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Conclusão da seção</a:t>
                      </a:r>
                    </a:p>
                  </a:txBody>
                  <a:tcPr marL="56575" marR="56575" marT="0" marB="0" anchor="ctr">
                    <a:solidFill>
                      <a:srgbClr val="D6E3BC"/>
                    </a:solidFill>
                  </a:tcPr>
                </a:tc>
              </a:tr>
              <a:tr h="301475">
                <a:tc>
                  <a:txBody>
                    <a:bodyPr/>
                    <a:lstStyle/>
                    <a:p>
                      <a:pPr marL="0" marR="0" lvl="0" indent="0" algn="l" rtl="0">
                        <a:lnSpc>
                          <a:spcPct val="150000"/>
                        </a:lnSpc>
                        <a:spcBef>
                          <a:spcPts val="0"/>
                        </a:spcBef>
                        <a:spcAft>
                          <a:spcPts val="0"/>
                        </a:spcAft>
                        <a:buSzPct val="25000"/>
                        <a:buNone/>
                      </a:pPr>
                      <a:r>
                        <a:rPr lang="pt-BR" sz="1400" u="none" strike="noStrike" cap="none"/>
                        <a:t>Hora do chá</a:t>
                      </a:r>
                    </a:p>
                  </a:txBody>
                  <a:tcPr marL="56575" marR="56575" marT="0" marB="0" anchor="ctr">
                    <a:solidFill>
                      <a:srgbClr val="D6E3BC"/>
                    </a:solidFill>
                  </a:tcPr>
                </a:tc>
                <a:tc>
                  <a:txBody>
                    <a:bodyPr/>
                    <a:lstStyle/>
                    <a:p>
                      <a:pPr marL="0" marR="0" lvl="0" indent="0" algn="l" rtl="0">
                        <a:lnSpc>
                          <a:spcPct val="150000"/>
                        </a:lnSpc>
                        <a:spcBef>
                          <a:spcPts val="0"/>
                        </a:spcBef>
                        <a:spcAft>
                          <a:spcPts val="0"/>
                        </a:spcAft>
                        <a:buSzPct val="25000"/>
                        <a:buNone/>
                      </a:pPr>
                      <a:r>
                        <a:rPr lang="pt-BR" sz="1400" u="none" strike="noStrike" cap="none"/>
                        <a:t>Partida</a:t>
                      </a:r>
                    </a:p>
                  </a:txBody>
                  <a:tcPr marL="56575" marR="56575" marT="0" marB="0" anchor="ctr">
                    <a:solidFill>
                      <a:srgbClr val="D6E3B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SYN’s</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None/>
            </a:pPr>
            <a:endParaRPr sz="1800">
              <a:solidFill>
                <a:schemeClr val="lt1"/>
              </a:solidFill>
              <a:latin typeface="Calibri"/>
              <a:ea typeface="Calibri"/>
              <a:cs typeface="Calibri"/>
              <a:sym typeface="Calibri"/>
            </a:endParaRPr>
          </a:p>
        </p:txBody>
      </p:sp>
      <p:graphicFrame>
        <p:nvGraphicFramePr>
          <p:cNvPr id="179" name="Shape 179"/>
          <p:cNvGraphicFramePr/>
          <p:nvPr/>
        </p:nvGraphicFramePr>
        <p:xfrm>
          <a:off x="395535" y="1700808"/>
          <a:ext cx="3000000" cy="3000000"/>
        </p:xfrm>
        <a:graphic>
          <a:graphicData uri="http://schemas.openxmlformats.org/drawingml/2006/table">
            <a:tbl>
              <a:tblPr firstRow="1" firstCol="1" bandRow="1">
                <a:noFill/>
                <a:tableStyleId>{BB780D40-49A6-4BDC-B310-DF63057DCAE0}</a:tableStyleId>
              </a:tblPr>
              <a:tblGrid>
                <a:gridCol w="1584175"/>
                <a:gridCol w="1224125"/>
                <a:gridCol w="1728200"/>
                <a:gridCol w="2736300"/>
                <a:gridCol w="1080125"/>
              </a:tblGrid>
              <a:tr h="623025">
                <a:tc>
                  <a:txBody>
                    <a:bodyPr/>
                    <a:lstStyle/>
                    <a:p>
                      <a:pPr marL="0" marR="0" lvl="0" indent="0" algn="ctr" rtl="0">
                        <a:spcBef>
                          <a:spcPts val="0"/>
                        </a:spcBef>
                        <a:spcAft>
                          <a:spcPts val="0"/>
                        </a:spcAft>
                        <a:buSzPct val="25000"/>
                        <a:buNone/>
                      </a:pPr>
                      <a:r>
                        <a:rPr lang="pt-BR" sz="1400" u="none" strike="noStrike" cap="none"/>
                        <a:t>Autor</a:t>
                      </a:r>
                    </a:p>
                  </a:txBody>
                  <a:tcPr marL="36200" marR="36200" marT="36200" marB="36200" anchor="ctr">
                    <a:solidFill>
                      <a:srgbClr val="D6E3BC"/>
                    </a:solidFill>
                  </a:tcPr>
                </a:tc>
                <a:tc>
                  <a:txBody>
                    <a:bodyPr/>
                    <a:lstStyle/>
                    <a:p>
                      <a:pPr marL="0" marR="0" lvl="0" indent="0" algn="ctr" rtl="0">
                        <a:spcBef>
                          <a:spcPts val="0"/>
                        </a:spcBef>
                        <a:spcAft>
                          <a:spcPts val="0"/>
                        </a:spcAft>
                        <a:buSzPct val="25000"/>
                        <a:buNone/>
                      </a:pPr>
                      <a:r>
                        <a:rPr lang="pt-BR" sz="1400" u="none" strike="noStrike" cap="none"/>
                        <a:t>Profissão</a:t>
                      </a:r>
                    </a:p>
                  </a:txBody>
                  <a:tcPr marL="36200" marR="36200" marT="36200" marB="36200" anchor="ctr">
                    <a:solidFill>
                      <a:srgbClr val="D6E3BC"/>
                    </a:solidFill>
                  </a:tcPr>
                </a:tc>
                <a:tc>
                  <a:txBody>
                    <a:bodyPr/>
                    <a:lstStyle/>
                    <a:p>
                      <a:pPr marL="0" marR="0" lvl="0" indent="0" algn="ctr" rtl="0">
                        <a:spcBef>
                          <a:spcPts val="0"/>
                        </a:spcBef>
                        <a:spcAft>
                          <a:spcPts val="0"/>
                        </a:spcAft>
                        <a:buSzPct val="25000"/>
                        <a:buNone/>
                      </a:pPr>
                      <a:r>
                        <a:rPr lang="pt-BR" sz="1400" u="none" strike="noStrike" cap="none"/>
                        <a:t>SYN/SYM...</a:t>
                      </a:r>
                    </a:p>
                  </a:txBody>
                  <a:tcPr marL="36200" marR="36200" marT="36200" marB="36200" anchor="ctr">
                    <a:solidFill>
                      <a:srgbClr val="D6E3BC"/>
                    </a:solidFill>
                  </a:tcPr>
                </a:tc>
                <a:tc>
                  <a:txBody>
                    <a:bodyPr/>
                    <a:lstStyle/>
                    <a:p>
                      <a:pPr marL="0" marR="0" lvl="0" indent="0" algn="ctr" rtl="0">
                        <a:spcBef>
                          <a:spcPts val="0"/>
                        </a:spcBef>
                        <a:spcAft>
                          <a:spcPts val="0"/>
                        </a:spcAft>
                        <a:buSzPct val="25000"/>
                        <a:buNone/>
                      </a:pPr>
                      <a:r>
                        <a:rPr lang="pt-BR" sz="1400" u="none" strike="noStrike" cap="none"/>
                        <a:t>Publicação</a:t>
                      </a:r>
                    </a:p>
                  </a:txBody>
                  <a:tcPr marL="36200" marR="36200" marT="36200" marB="36200" anchor="ctr">
                    <a:solidFill>
                      <a:srgbClr val="D6E3BC"/>
                    </a:solidFill>
                  </a:tcPr>
                </a:tc>
                <a:tc>
                  <a:txBody>
                    <a:bodyPr/>
                    <a:lstStyle/>
                    <a:p>
                      <a:pPr marL="0" marR="0" lvl="0" indent="0" algn="ctr" rtl="0">
                        <a:spcBef>
                          <a:spcPts val="0"/>
                        </a:spcBef>
                        <a:spcAft>
                          <a:spcPts val="0"/>
                        </a:spcAft>
                        <a:buSzPct val="25000"/>
                        <a:buNone/>
                      </a:pPr>
                      <a:r>
                        <a:rPr lang="pt-BR" sz="1400" u="none" strike="noStrike" cap="none"/>
                        <a:t>Data da Publicação</a:t>
                      </a:r>
                    </a:p>
                  </a:txBody>
                  <a:tcPr marL="36200" marR="36200" marT="36200" marB="36200" anchor="ctr">
                    <a:solidFill>
                      <a:srgbClr val="D6E3BC"/>
                    </a:solidFill>
                  </a:tcPr>
                </a:tc>
              </a:tr>
              <a:tr h="874750">
                <a:tc>
                  <a:txBody>
                    <a:bodyPr/>
                    <a:lstStyle/>
                    <a:p>
                      <a:pPr marL="0" marR="0" lvl="0" indent="0" algn="l" rtl="0">
                        <a:spcBef>
                          <a:spcPts val="0"/>
                        </a:spcBef>
                        <a:spcAft>
                          <a:spcPts val="0"/>
                        </a:spcAft>
                        <a:buSzPct val="25000"/>
                        <a:buNone/>
                      </a:pPr>
                      <a:r>
                        <a:rPr lang="pt-BR" sz="1400" u="none" strike="noStrike" cap="none"/>
                        <a:t>Buckminster Fuller</a:t>
                      </a:r>
                    </a:p>
                    <a:p>
                      <a:pPr marL="0" marR="0" lvl="0" indent="0" algn="l" rtl="0">
                        <a:spcBef>
                          <a:spcPts val="600"/>
                        </a:spcBef>
                        <a:spcAft>
                          <a:spcPts val="0"/>
                        </a:spcAft>
                        <a:buSzPct val="25000"/>
                        <a:buNone/>
                      </a:pPr>
                      <a:r>
                        <a:rPr lang="pt-BR" sz="1400" u="none" strike="noStrike" cap="none"/>
                        <a:t>(1895 – 1983)</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Arquiteto</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SYNERGETIC/ SYNERGY</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SYNERGETICS: Explorations in the Geometry of</a:t>
                      </a:r>
                    </a:p>
                    <a:p>
                      <a:pPr marL="0" marR="0" lvl="0" indent="0" algn="l" rtl="0">
                        <a:spcBef>
                          <a:spcPts val="0"/>
                        </a:spcBef>
                        <a:spcAft>
                          <a:spcPts val="0"/>
                        </a:spcAft>
                        <a:buSzPct val="25000"/>
                        <a:buNone/>
                      </a:pPr>
                      <a:r>
                        <a:rPr lang="pt-BR" sz="1400" u="none" strike="noStrike" cap="none"/>
                        <a:t>Thinking</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1975, 1979</a:t>
                      </a:r>
                    </a:p>
                  </a:txBody>
                  <a:tcPr marL="36200" marR="36200" marT="36200" marB="36200" anchor="ctr">
                    <a:solidFill>
                      <a:srgbClr val="D6E3BC"/>
                    </a:solidFill>
                  </a:tcPr>
                </a:tc>
              </a:tr>
              <a:tr h="874750">
                <a:tc>
                  <a:txBody>
                    <a:bodyPr/>
                    <a:lstStyle/>
                    <a:p>
                      <a:pPr marL="0" marR="0" lvl="0" indent="0" algn="l" rtl="0">
                        <a:spcBef>
                          <a:spcPts val="0"/>
                        </a:spcBef>
                        <a:spcAft>
                          <a:spcPts val="0"/>
                        </a:spcAft>
                        <a:buSzPct val="25000"/>
                        <a:buNone/>
                      </a:pPr>
                      <a:r>
                        <a:rPr lang="pt-BR" sz="1400" u="none" strike="noStrike" cap="none"/>
                        <a:t>Stafford Beer</a:t>
                      </a:r>
                    </a:p>
                    <a:p>
                      <a:pPr marL="0" marR="0" lvl="0" indent="0" algn="l" rtl="0">
                        <a:spcBef>
                          <a:spcPts val="600"/>
                        </a:spcBef>
                        <a:spcAft>
                          <a:spcPts val="0"/>
                        </a:spcAft>
                        <a:buSzPct val="25000"/>
                        <a:buNone/>
                      </a:pPr>
                      <a:r>
                        <a:rPr lang="pt-BR" sz="1400" u="none" strike="noStrike" cap="none"/>
                        <a:t>(1926 – 2002)</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Gerenciador de sistemas</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SYNTEGRITY</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Beyond Dispute: The Inventions of Team Syntegrity</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1994</a:t>
                      </a:r>
                    </a:p>
                  </a:txBody>
                  <a:tcPr marL="36200" marR="36200" marT="36200" marB="36200" anchor="ctr">
                    <a:solidFill>
                      <a:srgbClr val="D6E3BC"/>
                    </a:solidFill>
                  </a:tcPr>
                </a:tc>
              </a:tr>
              <a:tr h="748875">
                <a:tc>
                  <a:txBody>
                    <a:bodyPr/>
                    <a:lstStyle/>
                    <a:p>
                      <a:pPr marL="0" marR="0" lvl="0" indent="0" algn="l" rtl="0">
                        <a:spcBef>
                          <a:spcPts val="0"/>
                        </a:spcBef>
                        <a:spcAft>
                          <a:spcPts val="0"/>
                        </a:spcAft>
                        <a:buSzPct val="25000"/>
                        <a:buNone/>
                      </a:pPr>
                      <a:r>
                        <a:rPr lang="pt-BR" sz="1400" u="none" strike="noStrike" cap="none"/>
                        <a:t>Kisho Kurokawa</a:t>
                      </a:r>
                    </a:p>
                    <a:p>
                      <a:pPr marL="0" marR="0" lvl="0" indent="0" algn="l" rtl="0">
                        <a:spcBef>
                          <a:spcPts val="600"/>
                        </a:spcBef>
                        <a:spcAft>
                          <a:spcPts val="0"/>
                        </a:spcAft>
                        <a:buSzPct val="25000"/>
                        <a:buNone/>
                      </a:pPr>
                      <a:r>
                        <a:rPr lang="pt-BR" sz="1400" u="none" strike="noStrike" cap="none"/>
                        <a:t>(1934 – 2007)</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Arquiteto</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SYMBIOSIS</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The Philosophy of Symbiosis</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199</a:t>
                      </a:r>
                      <a:r>
                        <a:rPr lang="pt-BR"/>
                        <a:t>4</a:t>
                      </a:r>
                    </a:p>
                  </a:txBody>
                  <a:tcPr marL="36200" marR="36200" marT="36200" marB="36200" anchor="ctr">
                    <a:solidFill>
                      <a:srgbClr val="D6E3BC"/>
                    </a:solidFill>
                  </a:tcPr>
                </a:tc>
              </a:tr>
              <a:tr h="623025">
                <a:tc>
                  <a:txBody>
                    <a:bodyPr/>
                    <a:lstStyle/>
                    <a:p>
                      <a:pPr marL="0" marR="0" lvl="0" indent="0" algn="l" rtl="0">
                        <a:spcBef>
                          <a:spcPts val="0"/>
                        </a:spcBef>
                        <a:spcAft>
                          <a:spcPts val="0"/>
                        </a:spcAft>
                        <a:buSzPct val="25000"/>
                        <a:buNone/>
                      </a:pPr>
                      <a:r>
                        <a:rPr lang="pt-BR"/>
                        <a:t>Roy </a:t>
                      </a:r>
                      <a:r>
                        <a:rPr lang="pt-BR" sz="1400" u="none" strike="noStrike" cap="none"/>
                        <a:t>Ascott</a:t>
                      </a:r>
                    </a:p>
                    <a:p>
                      <a:pPr marL="0" marR="0" lvl="0" indent="0" algn="l" rtl="0">
                        <a:spcBef>
                          <a:spcPts val="0"/>
                        </a:spcBef>
                        <a:spcAft>
                          <a:spcPts val="0"/>
                        </a:spcAft>
                        <a:buSzPct val="25000"/>
                        <a:buNone/>
                      </a:pPr>
                      <a:r>
                        <a:rPr lang="pt-BR"/>
                        <a:t>(1934 - )</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Ciberneticista</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SYNCRETIC</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 </a:t>
                      </a:r>
                    </a:p>
                  </a:txBody>
                  <a:tcPr marL="36200" marR="36200" marT="36200" marB="36200" anchor="ctr">
                    <a:solidFill>
                      <a:srgbClr val="D6E3BC"/>
                    </a:solidFill>
                  </a:tcPr>
                </a:tc>
                <a:tc>
                  <a:txBody>
                    <a:bodyPr/>
                    <a:lstStyle/>
                    <a:p>
                      <a:pPr marL="0" marR="0" lvl="0" indent="0" algn="l" rtl="0">
                        <a:spcBef>
                          <a:spcPts val="0"/>
                        </a:spcBef>
                        <a:spcAft>
                          <a:spcPts val="0"/>
                        </a:spcAft>
                        <a:buSzPct val="25000"/>
                        <a:buNone/>
                      </a:pPr>
                      <a:r>
                        <a:rPr lang="pt-BR" sz="1400" u="none" strike="noStrike" cap="none"/>
                        <a:t> </a:t>
                      </a:r>
                    </a:p>
                  </a:txBody>
                  <a:tcPr marL="36200" marR="36200" marT="36200" marB="36200" anchor="ctr">
                    <a:solidFill>
                      <a:srgbClr val="D6E3BC"/>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REFERÊNCIAS BIBLIOGRÁFICAS</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l" rtl="0">
              <a:spcBef>
                <a:spcPts val="0"/>
              </a:spcBef>
              <a:buSzPct val="25000"/>
              <a:buNone/>
            </a:pPr>
            <a:r>
              <a:rPr lang="pt-BR" sz="1800">
                <a:solidFill>
                  <a:schemeClr val="lt1"/>
                </a:solidFill>
                <a:latin typeface="Calibri"/>
                <a:ea typeface="Calibri"/>
                <a:cs typeface="Calibri"/>
                <a:sym typeface="Calibri"/>
              </a:rPr>
              <a:t>BEER, S. </a:t>
            </a:r>
            <a:r>
              <a:rPr lang="pt-BR" sz="1800" b="1">
                <a:solidFill>
                  <a:schemeClr val="lt1"/>
                </a:solidFill>
                <a:latin typeface="Calibri"/>
                <a:ea typeface="Calibri"/>
                <a:cs typeface="Calibri"/>
                <a:sym typeface="Calibri"/>
              </a:rPr>
              <a:t>Beyond Dispute: The Invention of Team Syntegrity</a:t>
            </a:r>
            <a:r>
              <a:rPr lang="pt-BR" sz="1800">
                <a:solidFill>
                  <a:schemeClr val="lt1"/>
                </a:solidFill>
                <a:latin typeface="Calibri"/>
                <a:ea typeface="Calibri"/>
                <a:cs typeface="Calibri"/>
                <a:sym typeface="Calibri"/>
              </a:rPr>
              <a:t>. England: John Wiley &amp; Sons Ltd, 1994.</a:t>
            </a:r>
          </a:p>
          <a:p>
            <a:pPr marL="0" marR="0" lvl="0" indent="0" algn="l" rtl="0">
              <a:spcBef>
                <a:spcPts val="0"/>
              </a:spcBef>
              <a:buNone/>
            </a:pPr>
            <a:endParaRPr sz="1800">
              <a:solidFill>
                <a:schemeClr val="lt1"/>
              </a:solidFill>
              <a:latin typeface="Calibri"/>
              <a:ea typeface="Calibri"/>
              <a:cs typeface="Calibri"/>
              <a:sym typeface="Calibri"/>
            </a:endParaRPr>
          </a:p>
          <a:p>
            <a:pPr marL="0" marR="0" lvl="0" indent="0" algn="l" rtl="0">
              <a:spcBef>
                <a:spcPts val="0"/>
              </a:spcBef>
              <a:buSzPct val="25000"/>
              <a:buNone/>
            </a:pPr>
            <a:r>
              <a:rPr lang="pt-BR" sz="1800">
                <a:solidFill>
                  <a:schemeClr val="lt1"/>
                </a:solidFill>
                <a:latin typeface="Calibri"/>
                <a:ea typeface="Calibri"/>
                <a:cs typeface="Calibri"/>
                <a:sym typeface="Calibri"/>
              </a:rPr>
              <a:t>FULLER, B. </a:t>
            </a:r>
            <a:r>
              <a:rPr lang="pt-BR" sz="1800" b="1">
                <a:solidFill>
                  <a:schemeClr val="lt1"/>
                </a:solidFill>
                <a:latin typeface="Calibri"/>
                <a:ea typeface="Calibri"/>
                <a:cs typeface="Calibri"/>
                <a:sym typeface="Calibri"/>
              </a:rPr>
              <a:t>SYNERGETICS: Explorations in the Geometry of Thinking</a:t>
            </a:r>
            <a:r>
              <a:rPr lang="pt-BR" sz="1800">
                <a:solidFill>
                  <a:schemeClr val="lt1"/>
                </a:solidFill>
                <a:latin typeface="Calibri"/>
                <a:ea typeface="Calibri"/>
                <a:cs typeface="Calibri"/>
                <a:sym typeface="Calibri"/>
              </a:rPr>
              <a:t>. Macmillan Publishing Co. Inc., 1975, 1979.</a:t>
            </a:r>
          </a:p>
          <a:p>
            <a:pPr marL="0" marR="0" lvl="0" indent="0" algn="l" rtl="0">
              <a:spcBef>
                <a:spcPts val="0"/>
              </a:spcBef>
              <a:buNone/>
            </a:pPr>
            <a:endParaRPr sz="1800">
              <a:solidFill>
                <a:schemeClr val="lt1"/>
              </a:solidFill>
              <a:latin typeface="Calibri"/>
              <a:ea typeface="Calibri"/>
              <a:cs typeface="Calibri"/>
              <a:sym typeface="Calibri"/>
            </a:endParaRPr>
          </a:p>
          <a:p>
            <a:pPr marL="0" marR="0" lvl="0" indent="0" algn="l" rtl="0">
              <a:spcBef>
                <a:spcPts val="0"/>
              </a:spcBef>
              <a:buSzPct val="25000"/>
              <a:buNone/>
            </a:pPr>
            <a:r>
              <a:rPr lang="pt-BR" sz="1800">
                <a:solidFill>
                  <a:schemeClr val="lt1"/>
                </a:solidFill>
                <a:latin typeface="Calibri"/>
                <a:ea typeface="Calibri"/>
                <a:cs typeface="Calibri"/>
                <a:sym typeface="Calibri"/>
              </a:rPr>
              <a:t>NITTBAUR, G. </a:t>
            </a:r>
            <a:r>
              <a:rPr lang="pt-BR" sz="1800" b="1">
                <a:solidFill>
                  <a:schemeClr val="lt1"/>
                </a:solidFill>
                <a:latin typeface="Calibri"/>
                <a:ea typeface="Calibri"/>
                <a:cs typeface="Calibri"/>
                <a:sym typeface="Calibri"/>
              </a:rPr>
              <a:t>Stafford Beer’s Syntegration as a Renascence of the Ancient Greek Agora in Present-day Organizations</a:t>
            </a:r>
            <a:r>
              <a:rPr lang="pt-BR" sz="1800">
                <a:solidFill>
                  <a:schemeClr val="lt1"/>
                </a:solidFill>
                <a:latin typeface="Calibri"/>
                <a:ea typeface="Calibri"/>
                <a:cs typeface="Calibri"/>
                <a:sym typeface="Calibri"/>
              </a:rPr>
              <a:t>. Austria: I-KNOW’05, 2005.</a:t>
            </a:r>
          </a:p>
          <a:p>
            <a:pPr marL="0" marR="0" lvl="0" indent="0" algn="l" rtl="0">
              <a:spcBef>
                <a:spcPts val="0"/>
              </a:spcBef>
              <a:buNone/>
            </a:pPr>
            <a:endParaRPr sz="1800">
              <a:solidFill>
                <a:schemeClr val="lt1"/>
              </a:solidFill>
              <a:latin typeface="Calibri"/>
              <a:ea typeface="Calibri"/>
              <a:cs typeface="Calibri"/>
              <a:sym typeface="Calibri"/>
            </a:endParaRPr>
          </a:p>
          <a:p>
            <a:pPr marL="0" marR="0" lvl="0" indent="0" algn="l"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i="0" u="none" strike="noStrike" cap="none">
                <a:solidFill>
                  <a:schemeClr val="lt1"/>
                </a:solidFill>
                <a:latin typeface="Calibri"/>
                <a:ea typeface="Calibri"/>
                <a:cs typeface="Calibri"/>
                <a:sym typeface="Calibri"/>
              </a:rPr>
              <a:t>DEFINIÇÕES</a:t>
            </a:r>
          </a:p>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a:p>
            <a:pPr marL="0" marR="0" lvl="0" indent="0" algn="just" rtl="0">
              <a:spcBef>
                <a:spcPts val="0"/>
              </a:spcBef>
              <a:buSzPct val="25000"/>
              <a:buNone/>
            </a:pPr>
            <a:r>
              <a:rPr lang="pt-BR" sz="1800" b="0" i="0" u="none" strike="noStrike" cap="none">
                <a:solidFill>
                  <a:schemeClr val="lt1"/>
                </a:solidFill>
                <a:latin typeface="Calibri"/>
                <a:ea typeface="Calibri"/>
                <a:cs typeface="Calibri"/>
                <a:sym typeface="Calibri"/>
              </a:rPr>
              <a:t>Syn – palavra do grego que significa junto, cooperação</a:t>
            </a:r>
          </a:p>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a:p>
            <a:pPr marL="0" marR="0" lvl="0" indent="0" algn="just" rtl="0">
              <a:spcBef>
                <a:spcPts val="0"/>
              </a:spcBef>
              <a:buSzPct val="25000"/>
              <a:buNone/>
            </a:pPr>
            <a:r>
              <a:rPr lang="pt-BR" sz="1800" b="0" i="0" u="none" strike="noStrike" cap="none">
                <a:solidFill>
                  <a:schemeClr val="lt1"/>
                </a:solidFill>
                <a:latin typeface="Calibri"/>
                <a:ea typeface="Calibri"/>
                <a:cs typeface="Calibri"/>
                <a:sym typeface="Calibri"/>
              </a:rPr>
              <a:t>Synergy – palavra grega da composição de </a:t>
            </a:r>
            <a:r>
              <a:rPr lang="pt-BR" sz="1800" b="0" i="1" u="none" strike="noStrike" cap="none">
                <a:solidFill>
                  <a:schemeClr val="lt1"/>
                </a:solidFill>
                <a:latin typeface="Calibri"/>
                <a:ea typeface="Calibri"/>
                <a:cs typeface="Calibri"/>
                <a:sym typeface="Calibri"/>
              </a:rPr>
              <a:t>syn</a:t>
            </a:r>
            <a:r>
              <a:rPr lang="pt-BR" sz="1800" b="0" i="0" u="none" strike="noStrike" cap="none">
                <a:solidFill>
                  <a:schemeClr val="lt1"/>
                </a:solidFill>
                <a:latin typeface="Calibri"/>
                <a:ea typeface="Calibri"/>
                <a:cs typeface="Calibri"/>
                <a:sym typeface="Calibri"/>
              </a:rPr>
              <a:t>- junto, e </a:t>
            </a:r>
            <a:r>
              <a:rPr lang="pt-BR" sz="1800" b="0" i="1" u="none" strike="noStrike" cap="none">
                <a:solidFill>
                  <a:schemeClr val="lt1"/>
                </a:solidFill>
                <a:latin typeface="Calibri"/>
                <a:ea typeface="Calibri"/>
                <a:cs typeface="Calibri"/>
                <a:sym typeface="Calibri"/>
              </a:rPr>
              <a:t>ergos</a:t>
            </a:r>
            <a:r>
              <a:rPr lang="pt-BR" sz="1800" b="0" i="0" u="none" strike="noStrike" cap="none">
                <a:solidFill>
                  <a:schemeClr val="lt1"/>
                </a:solidFill>
                <a:latin typeface="Calibri"/>
                <a:ea typeface="Calibri"/>
                <a:cs typeface="Calibri"/>
                <a:sym typeface="Calibri"/>
              </a:rPr>
              <a:t>- trabalho. Ou seja, o trabalho conjunto de duas ou mais partes que, se separadas, não possuem as mesmas propriedades de quando estão unidas. De acordo com o </a:t>
            </a:r>
            <a:r>
              <a:rPr lang="pt-BR" sz="1800" b="0" i="1" u="none" strike="noStrike" cap="none">
                <a:solidFill>
                  <a:schemeClr val="lt1"/>
                </a:solidFill>
                <a:latin typeface="Calibri"/>
                <a:ea typeface="Calibri"/>
                <a:cs typeface="Calibri"/>
                <a:sym typeface="Calibri"/>
              </a:rPr>
              <a:t>British Dictionary</a:t>
            </a:r>
            <a:r>
              <a:rPr lang="pt-BR" sz="1800" b="0" i="0" u="none" strike="noStrike" cap="none">
                <a:solidFill>
                  <a:schemeClr val="lt1"/>
                </a:solidFill>
                <a:latin typeface="Calibri"/>
                <a:ea typeface="Calibri"/>
                <a:cs typeface="Calibri"/>
                <a:sym typeface="Calibri"/>
              </a:rPr>
              <a:t>, é a competência para sucesso ou produtividade de uma organização de indivíduo ou grupo, através de fusão.</a:t>
            </a:r>
          </a:p>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a:p>
            <a:pPr marL="0" marR="0" lvl="0" indent="0" algn="just" rtl="0">
              <a:spcBef>
                <a:spcPts val="0"/>
              </a:spcBef>
              <a:buSzPct val="25000"/>
              <a:buNone/>
            </a:pPr>
            <a:r>
              <a:rPr lang="pt-BR" sz="1800" b="0" i="0" u="none" strike="noStrike" cap="none">
                <a:solidFill>
                  <a:schemeClr val="lt1"/>
                </a:solidFill>
                <a:latin typeface="Calibri"/>
                <a:ea typeface="Calibri"/>
                <a:cs typeface="Calibri"/>
                <a:sym typeface="Calibri"/>
              </a:rPr>
              <a:t>O termo </a:t>
            </a:r>
            <a:r>
              <a:rPr lang="pt-BR" sz="1800" b="0" i="1" u="none" strike="noStrike" cap="none">
                <a:solidFill>
                  <a:schemeClr val="lt1"/>
                </a:solidFill>
                <a:latin typeface="Calibri"/>
                <a:ea typeface="Calibri"/>
                <a:cs typeface="Calibri"/>
                <a:sym typeface="Calibri"/>
              </a:rPr>
              <a:t>Synergy</a:t>
            </a:r>
            <a:r>
              <a:rPr lang="pt-BR" sz="1800" b="0" i="0" u="none" strike="noStrike" cap="none">
                <a:solidFill>
                  <a:schemeClr val="lt1"/>
                </a:solidFill>
                <a:latin typeface="Calibri"/>
                <a:ea typeface="Calibri"/>
                <a:cs typeface="Calibri"/>
                <a:sym typeface="Calibri"/>
              </a:rPr>
              <a:t> surge da necessidade de explicar a conjunção de mais elementos que trabalham colaborativamente, para que sejam compreendidas as qualidades dos mesmos, de maneira holística.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i="0" u="none" strike="noStrike" cap="none">
                <a:solidFill>
                  <a:schemeClr val="lt1"/>
                </a:solidFill>
                <a:latin typeface="Calibri"/>
                <a:ea typeface="Calibri"/>
                <a:cs typeface="Calibri"/>
                <a:sym typeface="Calibri"/>
              </a:rPr>
              <a:t>SYNERGY DE BUCKMINSTER FULLER</a:t>
            </a:r>
          </a:p>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a:p>
            <a:pPr marL="0" marR="0" lvl="0" indent="0" algn="just" rtl="0">
              <a:spcBef>
                <a:spcPts val="0"/>
              </a:spcBef>
              <a:buSzPct val="25000"/>
              <a:buNone/>
            </a:pPr>
            <a:r>
              <a:rPr lang="pt-BR" sz="1800" b="0" i="0" u="none" strike="noStrike" cap="none">
                <a:solidFill>
                  <a:schemeClr val="lt1"/>
                </a:solidFill>
                <a:latin typeface="Calibri"/>
                <a:ea typeface="Calibri"/>
                <a:cs typeface="Calibri"/>
                <a:sym typeface="Calibri"/>
              </a:rPr>
              <a:t>Para Buckminster Fuller: </a:t>
            </a:r>
            <a:r>
              <a:rPr lang="pt-BR" sz="1800" b="0" i="1" u="none" strike="noStrike" cap="none">
                <a:solidFill>
                  <a:schemeClr val="lt1"/>
                </a:solidFill>
                <a:latin typeface="Calibri"/>
                <a:ea typeface="Calibri"/>
                <a:cs typeface="Calibri"/>
                <a:sym typeface="Calibri"/>
              </a:rPr>
              <a:t>Synergy</a:t>
            </a:r>
            <a:r>
              <a:rPr lang="pt-BR" sz="1800" b="0" i="0" u="none" strike="noStrike" cap="none">
                <a:solidFill>
                  <a:schemeClr val="lt1"/>
                </a:solidFill>
                <a:latin typeface="Calibri"/>
                <a:ea typeface="Calibri"/>
                <a:cs typeface="Calibri"/>
                <a:sym typeface="Calibri"/>
              </a:rPr>
              <a:t>  significa comportamento de sistemas integrais, agregados e inteiros, imprevisíveis por comportamentos de qualquer um de seus componentes ou subconjuntos de seus componentes tomados separadamente do todo.</a:t>
            </a:r>
          </a:p>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a:p>
            <a:pPr marL="0" marR="0" lvl="0" indent="0" algn="just" rtl="0">
              <a:spcBef>
                <a:spcPts val="0"/>
              </a:spcBef>
              <a:buSzPct val="25000"/>
              <a:buNone/>
            </a:pPr>
            <a:r>
              <a:rPr lang="pt-BR" sz="1800" b="0" i="0" u="none" strike="noStrike" cap="none">
                <a:solidFill>
                  <a:schemeClr val="lt1"/>
                </a:solidFill>
                <a:latin typeface="Calibri"/>
                <a:ea typeface="Calibri"/>
                <a:cs typeface="Calibri"/>
                <a:sym typeface="Calibri"/>
              </a:rPr>
              <a:t>O termo surge em seus trabalhos na busca pela melhor geometria energética, ou seja, poliedros capazes de promover essa conjunção colaborativa, que remete a sustentabilidade da forma.</a:t>
            </a:r>
          </a:p>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a:p>
            <a:pPr marL="0" marR="0" lvl="0" indent="0" algn="just" rtl="0">
              <a:spcBef>
                <a:spcPts val="0"/>
              </a:spcBef>
              <a:buSzPct val="25000"/>
              <a:buNone/>
            </a:pPr>
            <a:r>
              <a:rPr lang="pt-BR" sz="1800" b="0" i="0" u="none" strike="noStrike" cap="none">
                <a:solidFill>
                  <a:schemeClr val="lt1"/>
                </a:solidFill>
                <a:latin typeface="Calibri"/>
                <a:ea typeface="Calibri"/>
                <a:cs typeface="Calibri"/>
                <a:sym typeface="Calibri"/>
              </a:rPr>
              <a:t>O pensamento de Fuller desenvolve estudos matemáticos e geométricos para definir conexões relacionáveis com o formato das geodésicas. As geodésicas são composições triangulares capazes de se sustentar através de uma estrutura de tensão do todo, ao invés da compressão dos pontos, ou seja, uma sinergia das energias de poliedros arranjados.</a:t>
            </a:r>
          </a:p>
        </p:txBody>
      </p:sp>
      <p:sp>
        <p:nvSpPr>
          <p:cNvPr id="95" name="Shape 95"/>
          <p:cNvSpPr/>
          <p:nvPr/>
        </p:nvSpPr>
        <p:spPr>
          <a:xfrm>
            <a:off x="6565360" y="5949280"/>
            <a:ext cx="189507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b="0" i="0" u="none" strike="noStrike" cap="none">
                <a:solidFill>
                  <a:schemeClr val="dk1"/>
                </a:solidFill>
                <a:latin typeface="Calibri"/>
                <a:ea typeface="Calibri"/>
                <a:cs typeface="Calibri"/>
                <a:sym typeface="Calibri"/>
              </a:rPr>
              <a:t>(FULLER, 1975-79)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ICOSAEDRO DE BUCKMINSTER FULLER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O Icosaedro possui: 20 faces, 12 vértices, 30 arestas, no qual, de cada vértice saem 5 arestas.</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A importância do Icosaedro se deve pelo fato de 5 ser o maior número de arestas que podem sair de um vértice em um poliedro, conectando-se de maneira direta a mais 5 outros vértices, e de maneira indireta a 10 vértices.</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Cada vértice possui ligação de 5 triângulos equiláteros, cada qual com 60 graus de ângulo. A soma dos 5 ângulos, ou seja, 5x60º = 300º, significa que, se houvesse mais um triangulo partindo desse vértice, a soma de seus ângulos seria 360º, impossibilitando de ser um poliedro e convertendo-se em um plano. Portanto, o numero máximo de triângulos, ou arestas, que podem partir de um vértice é 5. </a:t>
            </a:r>
          </a:p>
        </p:txBody>
      </p:sp>
      <p:sp>
        <p:nvSpPr>
          <p:cNvPr id="101" name="Shape 101"/>
          <p:cNvSpPr/>
          <p:nvPr/>
        </p:nvSpPr>
        <p:spPr>
          <a:xfrm>
            <a:off x="6565360" y="5949280"/>
            <a:ext cx="189507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(FULLER, 1975-79)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683568" y="786472"/>
            <a:ext cx="7776864" cy="5184575"/>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ICOSAEDRO DE BUCKMINSTER FULLER</a:t>
            </a:r>
          </a:p>
          <a:p>
            <a:pPr marL="0" marR="0" lvl="0" indent="0" algn="just" rtl="0">
              <a:spcBef>
                <a:spcPts val="0"/>
              </a:spcBef>
              <a:buNone/>
            </a:pPr>
            <a:endParaRPr sz="1800">
              <a:solidFill>
                <a:schemeClr val="lt1"/>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2880051" y="1002495"/>
            <a:ext cx="5580379" cy="5450839"/>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Estuda e se inspira nos estudos de Fuller, pois reconhece na natureza certo equilíbrio que pode ser transferido para as questões de disposições e gerenciamentos sociais. Apropria-se de uma forma, e das qualidades conceituais da mesma, como o Icosaedro e a transforma em uma iniciativa empresarial.</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Para Fuller, o Icosaedro, por ser uma estrutura que apresenta tensão em seu todo, ou seja, na integridade da forma, nomeou essa força de </a:t>
            </a:r>
            <a:r>
              <a:rPr lang="pt-BR" sz="1800" i="1">
                <a:solidFill>
                  <a:schemeClr val="lt1"/>
                </a:solidFill>
                <a:latin typeface="Calibri"/>
                <a:ea typeface="Calibri"/>
                <a:cs typeface="Calibri"/>
                <a:sym typeface="Calibri"/>
              </a:rPr>
              <a:t>Tensegrity</a:t>
            </a:r>
            <a:r>
              <a:rPr lang="pt-BR" sz="1800">
                <a:solidFill>
                  <a:schemeClr val="lt1"/>
                </a:solidFill>
                <a:latin typeface="Calibri"/>
                <a:ea typeface="Calibri"/>
                <a:cs typeface="Calibri"/>
                <a:sym typeface="Calibri"/>
              </a:rPr>
              <a:t> (</a:t>
            </a:r>
            <a:r>
              <a:rPr lang="pt-BR" sz="1800" i="1">
                <a:solidFill>
                  <a:schemeClr val="lt1"/>
                </a:solidFill>
                <a:latin typeface="Calibri"/>
                <a:ea typeface="Calibri"/>
                <a:cs typeface="Calibri"/>
                <a:sym typeface="Calibri"/>
              </a:rPr>
              <a:t>Tensile</a:t>
            </a:r>
            <a:r>
              <a:rPr lang="pt-BR" sz="1800">
                <a:solidFill>
                  <a:schemeClr val="lt1"/>
                </a:solidFill>
                <a:latin typeface="Calibri"/>
                <a:ea typeface="Calibri"/>
                <a:cs typeface="Calibri"/>
                <a:sym typeface="Calibri"/>
              </a:rPr>
              <a:t> + </a:t>
            </a:r>
            <a:r>
              <a:rPr lang="pt-BR" sz="1800" i="1">
                <a:solidFill>
                  <a:schemeClr val="lt1"/>
                </a:solidFill>
                <a:latin typeface="Calibri"/>
                <a:ea typeface="Calibri"/>
                <a:cs typeface="Calibri"/>
                <a:sym typeface="Calibri"/>
              </a:rPr>
              <a:t>Integrity</a:t>
            </a:r>
            <a:r>
              <a:rPr lang="pt-BR" sz="1800">
                <a:solidFill>
                  <a:schemeClr val="lt1"/>
                </a:solidFill>
                <a:latin typeface="Calibri"/>
                <a:ea typeface="Calibri"/>
                <a:cs typeface="Calibri"/>
                <a:sym typeface="Calibri"/>
              </a:rPr>
              <a:t>). Surge então o termo </a:t>
            </a:r>
            <a:r>
              <a:rPr lang="pt-BR" sz="1800" i="1">
                <a:solidFill>
                  <a:schemeClr val="lt1"/>
                </a:solidFill>
                <a:latin typeface="Calibri"/>
                <a:ea typeface="Calibri"/>
                <a:cs typeface="Calibri"/>
                <a:sym typeface="Calibri"/>
              </a:rPr>
              <a:t>Syntegrity</a:t>
            </a:r>
            <a:r>
              <a:rPr lang="pt-BR" sz="1800">
                <a:solidFill>
                  <a:schemeClr val="lt1"/>
                </a:solidFill>
                <a:latin typeface="Calibri"/>
                <a:ea typeface="Calibri"/>
                <a:cs typeface="Calibri"/>
                <a:sym typeface="Calibri"/>
              </a:rPr>
              <a:t> (</a:t>
            </a:r>
            <a:r>
              <a:rPr lang="pt-BR" sz="1800" i="1">
                <a:solidFill>
                  <a:schemeClr val="lt1"/>
                </a:solidFill>
                <a:latin typeface="Calibri"/>
                <a:ea typeface="Calibri"/>
                <a:cs typeface="Calibri"/>
                <a:sym typeface="Calibri"/>
              </a:rPr>
              <a:t>Synergy</a:t>
            </a:r>
            <a:r>
              <a:rPr lang="pt-BR" sz="1800">
                <a:solidFill>
                  <a:schemeClr val="lt1"/>
                </a:solidFill>
                <a:latin typeface="Calibri"/>
                <a:ea typeface="Calibri"/>
                <a:cs typeface="Calibri"/>
                <a:sym typeface="Calibri"/>
              </a:rPr>
              <a:t> + </a:t>
            </a:r>
            <a:r>
              <a:rPr lang="pt-BR" sz="1800" i="1">
                <a:solidFill>
                  <a:schemeClr val="lt1"/>
                </a:solidFill>
                <a:latin typeface="Calibri"/>
                <a:ea typeface="Calibri"/>
                <a:cs typeface="Calibri"/>
                <a:sym typeface="Calibri"/>
              </a:rPr>
              <a:t>Tensegrity</a:t>
            </a:r>
            <a:r>
              <a:rPr lang="pt-BR" sz="1800">
                <a:solidFill>
                  <a:schemeClr val="lt1"/>
                </a:solidFill>
                <a:latin typeface="Calibri"/>
                <a:ea typeface="Calibri"/>
                <a:cs typeface="Calibri"/>
                <a:sym typeface="Calibri"/>
              </a:rPr>
              <a:t>), palavra cunhada por Boris Freesman e que foi usada desde então para a técnica desenvolvida por Beer em seu conceito de </a:t>
            </a:r>
            <a:r>
              <a:rPr lang="pt-BR" sz="1800" i="1">
                <a:solidFill>
                  <a:schemeClr val="lt1"/>
                </a:solidFill>
                <a:latin typeface="Calibri"/>
                <a:ea typeface="Calibri"/>
                <a:cs typeface="Calibri"/>
                <a:sym typeface="Calibri"/>
              </a:rPr>
              <a:t>Team Syntegrity</a:t>
            </a:r>
            <a:r>
              <a:rPr lang="pt-BR" sz="1800">
                <a:solidFill>
                  <a:schemeClr val="lt1"/>
                </a:solidFill>
                <a:latin typeface="Calibri"/>
                <a:ea typeface="Calibri"/>
                <a:cs typeface="Calibri"/>
                <a:sym typeface="Calibri"/>
              </a:rPr>
              <a:t> (BEER, 1994).</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De acordo com Beer, um Icosaedro representa uma “democracia perfeita”, “não hierárquica” e “não hierática”. É um poliedro não piramidal, que possui 6 eixos conectados a cada 2 dos 12 vértices, em polos opostos (BEER, 1994).</a:t>
            </a:r>
          </a:p>
        </p:txBody>
      </p:sp>
      <p:sp>
        <p:nvSpPr>
          <p:cNvPr id="113" name="Shape 113"/>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683568" y="1052736"/>
            <a:ext cx="7776864" cy="4680520"/>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Em um Icosaedro, os vértices representam os grupos ou tópicos de trabalho.</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As arestas representam os agentes envolvidos na formulação da organização operacional.</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Cada agente se conecta a dois vértices, e, portanto, faz parte diretamente de dois grupos; compondo-se assim de 30 agentes responsáveis pela discussão de dois tópicos diferentes.</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SzPct val="25000"/>
              <a:buNone/>
            </a:pPr>
            <a:r>
              <a:rPr lang="pt-BR" sz="1800">
                <a:solidFill>
                  <a:schemeClr val="lt1"/>
                </a:solidFill>
                <a:latin typeface="Calibri"/>
                <a:ea typeface="Calibri"/>
                <a:cs typeface="Calibri"/>
                <a:sym typeface="Calibri"/>
              </a:rPr>
              <a:t>Para Beer, 30 pessoas oferecem um balanço de poder, capazes de manter essa democracia.</a:t>
            </a:r>
          </a:p>
          <a:p>
            <a:pPr marL="0" marR="0" lvl="0" indent="0" algn="just" rtl="0">
              <a:spcBef>
                <a:spcPts val="0"/>
              </a:spcBef>
              <a:buNone/>
            </a:pPr>
            <a:endParaRPr sz="1800">
              <a:solidFill>
                <a:schemeClr val="lt1"/>
              </a:solidFill>
              <a:latin typeface="Calibri"/>
              <a:ea typeface="Calibri"/>
              <a:cs typeface="Calibri"/>
              <a:sym typeface="Calibri"/>
            </a:endParaRPr>
          </a:p>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19" name="Shape 119"/>
          <p:cNvSpPr/>
          <p:nvPr/>
        </p:nvSpPr>
        <p:spPr>
          <a:xfrm>
            <a:off x="7081528" y="5949280"/>
            <a:ext cx="137890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800">
                <a:solidFill>
                  <a:schemeClr val="dk1"/>
                </a:solidFill>
                <a:latin typeface="Calibri"/>
                <a:ea typeface="Calibri"/>
                <a:cs typeface="Calibri"/>
                <a:sym typeface="Calibri"/>
              </a:rPr>
              <a:t>(BEER, 1994)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264536" y="1772816"/>
            <a:ext cx="8597318" cy="2880320"/>
          </a:xfrm>
          <a:prstGeom prst="rect">
            <a:avLst/>
          </a:prstGeom>
          <a:noFill/>
          <a:ln>
            <a:noFill/>
          </a:ln>
        </p:spPr>
      </p:pic>
      <p:sp>
        <p:nvSpPr>
          <p:cNvPr id="125" name="Shape 125"/>
          <p:cNvSpPr/>
          <p:nvPr/>
        </p:nvSpPr>
        <p:spPr>
          <a:xfrm>
            <a:off x="6596909" y="5949280"/>
            <a:ext cx="1863523" cy="3693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pt-BR" sz="1800">
                <a:solidFill>
                  <a:schemeClr val="dk1"/>
                </a:solidFill>
                <a:latin typeface="Calibri"/>
                <a:ea typeface="Calibri"/>
                <a:cs typeface="Calibri"/>
                <a:sym typeface="Calibri"/>
              </a:rPr>
              <a:t>(NITTBAUR, 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683568" y="786472"/>
            <a:ext cx="7776864" cy="5184575"/>
          </a:xfrm>
          <a:prstGeom prst="rect">
            <a:avLst/>
          </a:prstGeom>
          <a:solidFill>
            <a:srgbClr val="494429">
              <a:alpha val="80000"/>
            </a:srgbClr>
          </a:solidFill>
          <a:ln w="25400" cap="flat" cmpd="sng">
            <a:solidFill>
              <a:srgbClr val="395E89"/>
            </a:solidFill>
            <a:prstDash val="solid"/>
            <a:round/>
            <a:headEnd type="none" w="med" len="med"/>
            <a:tailEnd type="none" w="med" len="med"/>
          </a:ln>
        </p:spPr>
        <p:txBody>
          <a:bodyPr lIns="91425" tIns="90000" rIns="91425" bIns="90000" anchor="t" anchorCtr="0">
            <a:noAutofit/>
          </a:bodyPr>
          <a:lstStyle/>
          <a:p>
            <a:pPr marL="0" marR="0" lvl="0" indent="0" algn="just" rtl="0">
              <a:spcBef>
                <a:spcPts val="0"/>
              </a:spcBef>
              <a:buSzPct val="25000"/>
              <a:buNone/>
            </a:pPr>
            <a:r>
              <a:rPr lang="pt-BR" sz="2000" b="1">
                <a:solidFill>
                  <a:schemeClr val="lt1"/>
                </a:solidFill>
                <a:latin typeface="Calibri"/>
                <a:ea typeface="Calibri"/>
                <a:cs typeface="Calibri"/>
                <a:sym typeface="Calibri"/>
              </a:rPr>
              <a:t>SYNTEGRITY DE STAFFORD BEER</a:t>
            </a:r>
          </a:p>
          <a:p>
            <a:pPr marL="0" marR="0" lvl="0" indent="0" algn="just" rtl="0">
              <a:spcBef>
                <a:spcPts val="0"/>
              </a:spcBef>
              <a:buNone/>
            </a:pPr>
            <a:endParaRPr sz="1800">
              <a:solidFill>
                <a:schemeClr val="lt1"/>
              </a:solidFill>
              <a:latin typeface="Calibri"/>
              <a:ea typeface="Calibri"/>
              <a:cs typeface="Calibri"/>
              <a:sym typeface="Calibri"/>
            </a:endParaRPr>
          </a:p>
        </p:txBody>
      </p:sp>
      <p:pic>
        <p:nvPicPr>
          <p:cNvPr id="131" name="Shape 131"/>
          <p:cNvPicPr preferRelativeResize="0"/>
          <p:nvPr/>
        </p:nvPicPr>
        <p:blipFill rotWithShape="1">
          <a:blip r:embed="rId3">
            <a:alphaModFix/>
          </a:blip>
          <a:srcRect/>
          <a:stretch/>
        </p:blipFill>
        <p:spPr>
          <a:xfrm>
            <a:off x="2880686" y="786472"/>
            <a:ext cx="5579745" cy="6085204"/>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Apresentação na tela (4:3)</PresentationFormat>
  <Paragraphs>156</Paragraphs>
  <Slides>18</Slides>
  <Notes>18</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 para utilização das aulas</dc:creator>
  <cp:lastModifiedBy>Usuario para utilização das aulas</cp:lastModifiedBy>
  <cp:revision>1</cp:revision>
  <dcterms:modified xsi:type="dcterms:W3CDTF">2017-05-23T12:57:26Z</dcterms:modified>
</cp:coreProperties>
</file>