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2"/>
  </p:notesMasterIdLst>
  <p:sldIdLst>
    <p:sldId id="602" r:id="rId2"/>
    <p:sldId id="353" r:id="rId3"/>
    <p:sldId id="591" r:id="rId4"/>
    <p:sldId id="601" r:id="rId5"/>
    <p:sldId id="362" r:id="rId6"/>
    <p:sldId id="327" r:id="rId7"/>
    <p:sldId id="328" r:id="rId8"/>
    <p:sldId id="329" r:id="rId9"/>
    <p:sldId id="330" r:id="rId10"/>
    <p:sldId id="357" r:id="rId11"/>
    <p:sldId id="331" r:id="rId12"/>
    <p:sldId id="361" r:id="rId13"/>
    <p:sldId id="363" r:id="rId14"/>
    <p:sldId id="364" r:id="rId15"/>
    <p:sldId id="365" r:id="rId16"/>
    <p:sldId id="366" r:id="rId17"/>
    <p:sldId id="367" r:id="rId18"/>
    <p:sldId id="595" r:id="rId19"/>
    <p:sldId id="368" r:id="rId20"/>
    <p:sldId id="369" r:id="rId21"/>
    <p:sldId id="370" r:id="rId22"/>
    <p:sldId id="596" r:id="rId23"/>
    <p:sldId id="371" r:id="rId24"/>
    <p:sldId id="593" r:id="rId25"/>
    <p:sldId id="594" r:id="rId26"/>
    <p:sldId id="597" r:id="rId27"/>
    <p:sldId id="598" r:id="rId28"/>
    <p:sldId id="599" r:id="rId29"/>
    <p:sldId id="421" r:id="rId30"/>
    <p:sldId id="422" r:id="rId31"/>
    <p:sldId id="423" r:id="rId32"/>
    <p:sldId id="424" r:id="rId33"/>
    <p:sldId id="425" r:id="rId34"/>
    <p:sldId id="381" r:id="rId35"/>
    <p:sldId id="382" r:id="rId36"/>
    <p:sldId id="404" r:id="rId37"/>
    <p:sldId id="383" r:id="rId38"/>
    <p:sldId id="408" r:id="rId39"/>
    <p:sldId id="592" r:id="rId40"/>
    <p:sldId id="434" r:id="rId41"/>
    <p:sldId id="43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05" r:id="rId51"/>
    <p:sldId id="406" r:id="rId52"/>
    <p:sldId id="407" r:id="rId53"/>
    <p:sldId id="386" r:id="rId54"/>
    <p:sldId id="387" r:id="rId55"/>
    <p:sldId id="388" r:id="rId56"/>
    <p:sldId id="390" r:id="rId57"/>
    <p:sldId id="389" r:id="rId58"/>
    <p:sldId id="396" r:id="rId59"/>
    <p:sldId id="391" r:id="rId60"/>
    <p:sldId id="39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6B481-48A2-4D74-8DE6-288B88A32BCD}" v="3" dt="2025-04-28T16:39:27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CA5B0-9F29-4C38-8452-3FD417CC92A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7AD83F-CC2E-415E-B589-65BD13B9CAAB}">
      <dgm:prSet phldrT="[Texto]"/>
      <dgm:spPr/>
      <dgm:t>
        <a:bodyPr/>
        <a:lstStyle/>
        <a:p>
          <a:r>
            <a:rPr lang="pt-BR" dirty="0"/>
            <a:t>Padrão Ouro</a:t>
          </a:r>
        </a:p>
        <a:p>
          <a:r>
            <a:rPr lang="pt-BR" dirty="0"/>
            <a:t>Até IGM/crise 30</a:t>
          </a:r>
        </a:p>
      </dgm:t>
    </dgm:pt>
    <dgm:pt modelId="{DECD117E-E6A8-4FEF-93DD-D48BF514D359}" type="parTrans" cxnId="{890CBAEF-1183-4EB6-93CD-FC17BAE08712}">
      <dgm:prSet/>
      <dgm:spPr/>
      <dgm:t>
        <a:bodyPr/>
        <a:lstStyle/>
        <a:p>
          <a:endParaRPr lang="pt-BR"/>
        </a:p>
      </dgm:t>
    </dgm:pt>
    <dgm:pt modelId="{469F1EDC-5ADD-4C31-9D1B-D6E47E7B3039}" type="sibTrans" cxnId="{890CBAEF-1183-4EB6-93CD-FC17BAE08712}">
      <dgm:prSet/>
      <dgm:spPr/>
      <dgm:t>
        <a:bodyPr/>
        <a:lstStyle/>
        <a:p>
          <a:endParaRPr lang="pt-BR"/>
        </a:p>
      </dgm:t>
    </dgm:pt>
    <dgm:pt modelId="{59C5C67A-A41C-4F6D-B70F-AE49AD2B2335}">
      <dgm:prSet phldrT="[Texto]"/>
      <dgm:spPr/>
      <dgm:t>
        <a:bodyPr/>
        <a:lstStyle/>
        <a:p>
          <a:r>
            <a:rPr lang="pt-BR" dirty="0"/>
            <a:t>Entre guerras – não sistema </a:t>
          </a:r>
        </a:p>
        <a:p>
          <a:r>
            <a:rPr lang="pt-BR" dirty="0"/>
            <a:t>14-45</a:t>
          </a:r>
        </a:p>
      </dgm:t>
    </dgm:pt>
    <dgm:pt modelId="{3C7775D3-2F73-4CA2-BC78-F4D54E6CEB85}" type="parTrans" cxnId="{B9982355-5285-41CC-AD95-BF0B0E132D55}">
      <dgm:prSet/>
      <dgm:spPr/>
      <dgm:t>
        <a:bodyPr/>
        <a:lstStyle/>
        <a:p>
          <a:endParaRPr lang="pt-BR"/>
        </a:p>
      </dgm:t>
    </dgm:pt>
    <dgm:pt modelId="{90C5BF79-F682-451C-8BC9-38FDD1FEA7A2}" type="sibTrans" cxnId="{B9982355-5285-41CC-AD95-BF0B0E132D55}">
      <dgm:prSet/>
      <dgm:spPr/>
      <dgm:t>
        <a:bodyPr/>
        <a:lstStyle/>
        <a:p>
          <a:endParaRPr lang="pt-BR"/>
        </a:p>
      </dgm:t>
    </dgm:pt>
    <dgm:pt modelId="{064F4652-E2E8-45A1-AF3A-A67B40A39F9E}">
      <dgm:prSet phldrT="[Texto]"/>
      <dgm:spPr/>
      <dgm:t>
        <a:bodyPr/>
        <a:lstStyle/>
        <a:p>
          <a:r>
            <a:rPr lang="pt-BR" dirty="0"/>
            <a:t>Sistema de </a:t>
          </a:r>
          <a:r>
            <a:rPr lang="pt-BR" dirty="0" err="1"/>
            <a:t>Bretton</a:t>
          </a:r>
          <a:r>
            <a:rPr lang="pt-BR" dirty="0"/>
            <a:t> Woods</a:t>
          </a:r>
        </a:p>
        <a:p>
          <a:r>
            <a:rPr lang="pt-BR" dirty="0"/>
            <a:t>1945 - 1973</a:t>
          </a:r>
        </a:p>
      </dgm:t>
    </dgm:pt>
    <dgm:pt modelId="{6FF5B128-0B28-40FA-9938-BD1438B1364E}" type="parTrans" cxnId="{59DFF812-D168-406E-8C92-CE83A405D05F}">
      <dgm:prSet/>
      <dgm:spPr/>
      <dgm:t>
        <a:bodyPr/>
        <a:lstStyle/>
        <a:p>
          <a:endParaRPr lang="pt-BR"/>
        </a:p>
      </dgm:t>
    </dgm:pt>
    <dgm:pt modelId="{2201A8F9-FFD6-434A-BA1D-7398F86A17BB}" type="sibTrans" cxnId="{59DFF812-D168-406E-8C92-CE83A405D05F}">
      <dgm:prSet/>
      <dgm:spPr/>
      <dgm:t>
        <a:bodyPr/>
        <a:lstStyle/>
        <a:p>
          <a:endParaRPr lang="pt-BR"/>
        </a:p>
      </dgm:t>
    </dgm:pt>
    <dgm:pt modelId="{FEA3A358-C874-4A82-B9CE-CBD9483112A3}">
      <dgm:prSet phldrT="[Texto]"/>
      <dgm:spPr/>
      <dgm:t>
        <a:bodyPr/>
        <a:lstStyle/>
        <a:p>
          <a:r>
            <a:rPr lang="pt-BR" dirty="0"/>
            <a:t>Sistema atual</a:t>
          </a:r>
        </a:p>
        <a:p>
          <a:r>
            <a:rPr lang="pt-BR" dirty="0"/>
            <a:t>73 – hoje </a:t>
          </a:r>
        </a:p>
      </dgm:t>
    </dgm:pt>
    <dgm:pt modelId="{AEAA9351-DC3A-4F9E-B232-C5D20BE9A1EA}" type="parTrans" cxnId="{CD4BC6D6-5D49-4433-8E74-9513E91A6A04}">
      <dgm:prSet/>
      <dgm:spPr/>
      <dgm:t>
        <a:bodyPr/>
        <a:lstStyle/>
        <a:p>
          <a:endParaRPr lang="pt-BR"/>
        </a:p>
      </dgm:t>
    </dgm:pt>
    <dgm:pt modelId="{656E6258-A012-4892-A3C3-2D11E64D06E1}" type="sibTrans" cxnId="{CD4BC6D6-5D49-4433-8E74-9513E91A6A04}">
      <dgm:prSet/>
      <dgm:spPr/>
      <dgm:t>
        <a:bodyPr/>
        <a:lstStyle/>
        <a:p>
          <a:endParaRPr lang="pt-BR"/>
        </a:p>
      </dgm:t>
    </dgm:pt>
    <dgm:pt modelId="{EE83FA75-F339-4E9E-91AB-FE7A21ABAEFF}" type="pres">
      <dgm:prSet presAssocID="{A15CA5B0-9F29-4C38-8452-3FD417CC92A6}" presName="Name0" presStyleCnt="0">
        <dgm:presLayoutVars>
          <dgm:dir/>
          <dgm:resizeHandles val="exact"/>
        </dgm:presLayoutVars>
      </dgm:prSet>
      <dgm:spPr/>
    </dgm:pt>
    <dgm:pt modelId="{7B37D20C-64CF-4C60-8327-FC8C3FDB4702}" type="pres">
      <dgm:prSet presAssocID="{5F7AD83F-CC2E-415E-B589-65BD13B9CAAB}" presName="compNode" presStyleCnt="0"/>
      <dgm:spPr/>
    </dgm:pt>
    <dgm:pt modelId="{52E8DECB-A3D2-462E-8133-D85FCD7B3AB7}" type="pres">
      <dgm:prSet presAssocID="{5F7AD83F-CC2E-415E-B589-65BD13B9CAAB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FE4E1F-DC42-490E-9632-3CA5A3EDB9CB}" type="pres">
      <dgm:prSet presAssocID="{5F7AD83F-CC2E-415E-B589-65BD13B9CAAB}" presName="textRect" presStyleLbl="revTx" presStyleIdx="0" presStyleCnt="4">
        <dgm:presLayoutVars>
          <dgm:bulletEnabled val="1"/>
        </dgm:presLayoutVars>
      </dgm:prSet>
      <dgm:spPr/>
    </dgm:pt>
    <dgm:pt modelId="{9E598A1F-8EE6-40D2-A64F-5E63C212F4AA}" type="pres">
      <dgm:prSet presAssocID="{469F1EDC-5ADD-4C31-9D1B-D6E47E7B3039}" presName="sibTrans" presStyleLbl="sibTrans2D1" presStyleIdx="0" presStyleCnt="0"/>
      <dgm:spPr/>
    </dgm:pt>
    <dgm:pt modelId="{E71ADBC4-60C9-4A09-8592-BDA0B215F424}" type="pres">
      <dgm:prSet presAssocID="{59C5C67A-A41C-4F6D-B70F-AE49AD2B2335}" presName="compNode" presStyleCnt="0"/>
      <dgm:spPr/>
    </dgm:pt>
    <dgm:pt modelId="{AE194736-08DB-4890-8D2F-53A1084E9248}" type="pres">
      <dgm:prSet presAssocID="{59C5C67A-A41C-4F6D-B70F-AE49AD2B2335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D35248-B0A6-4E7A-BC77-F09F427A8F16}" type="pres">
      <dgm:prSet presAssocID="{59C5C67A-A41C-4F6D-B70F-AE49AD2B2335}" presName="textRect" presStyleLbl="revTx" presStyleIdx="1" presStyleCnt="4">
        <dgm:presLayoutVars>
          <dgm:bulletEnabled val="1"/>
        </dgm:presLayoutVars>
      </dgm:prSet>
      <dgm:spPr/>
    </dgm:pt>
    <dgm:pt modelId="{A815AEFF-E331-4668-BBF1-A400A2D1FFB6}" type="pres">
      <dgm:prSet presAssocID="{90C5BF79-F682-451C-8BC9-38FDD1FEA7A2}" presName="sibTrans" presStyleLbl="sibTrans2D1" presStyleIdx="0" presStyleCnt="0"/>
      <dgm:spPr/>
    </dgm:pt>
    <dgm:pt modelId="{75FFD5F7-2480-4E7E-9DC9-3A1648E99CA3}" type="pres">
      <dgm:prSet presAssocID="{064F4652-E2E8-45A1-AF3A-A67B40A39F9E}" presName="compNode" presStyleCnt="0"/>
      <dgm:spPr/>
    </dgm:pt>
    <dgm:pt modelId="{FE4C2C68-E853-413A-86A7-65DCB12AC9FB}" type="pres">
      <dgm:prSet presAssocID="{064F4652-E2E8-45A1-AF3A-A67B40A39F9E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48DBDBD-3741-4D0B-8603-A3AA26CBCEEE}" type="pres">
      <dgm:prSet presAssocID="{064F4652-E2E8-45A1-AF3A-A67B40A39F9E}" presName="textRect" presStyleLbl="revTx" presStyleIdx="2" presStyleCnt="4">
        <dgm:presLayoutVars>
          <dgm:bulletEnabled val="1"/>
        </dgm:presLayoutVars>
      </dgm:prSet>
      <dgm:spPr/>
    </dgm:pt>
    <dgm:pt modelId="{C5DFE448-9F34-4ECA-8254-C3AE8360C62F}" type="pres">
      <dgm:prSet presAssocID="{2201A8F9-FFD6-434A-BA1D-7398F86A17BB}" presName="sibTrans" presStyleLbl="sibTrans2D1" presStyleIdx="0" presStyleCnt="0"/>
      <dgm:spPr/>
    </dgm:pt>
    <dgm:pt modelId="{D7F615E5-103F-4F37-84F8-E283D55F12F8}" type="pres">
      <dgm:prSet presAssocID="{FEA3A358-C874-4A82-B9CE-CBD9483112A3}" presName="compNode" presStyleCnt="0"/>
      <dgm:spPr/>
    </dgm:pt>
    <dgm:pt modelId="{12FA0B1C-B2BE-460B-94F1-30A2813F8162}" type="pres">
      <dgm:prSet presAssocID="{FEA3A358-C874-4A82-B9CE-CBD9483112A3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BF9699D-44C1-4EBC-8C27-79EEAB1941E8}" type="pres">
      <dgm:prSet presAssocID="{FEA3A358-C874-4A82-B9CE-CBD9483112A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9DFF812-D168-406E-8C92-CE83A405D05F}" srcId="{A15CA5B0-9F29-4C38-8452-3FD417CC92A6}" destId="{064F4652-E2E8-45A1-AF3A-A67B40A39F9E}" srcOrd="2" destOrd="0" parTransId="{6FF5B128-0B28-40FA-9938-BD1438B1364E}" sibTransId="{2201A8F9-FFD6-434A-BA1D-7398F86A17BB}"/>
    <dgm:cxn modelId="{9E144B52-DFF1-41B6-995B-F3CE5FBFC6FA}" type="presOf" srcId="{59C5C67A-A41C-4F6D-B70F-AE49AD2B2335}" destId="{62D35248-B0A6-4E7A-BC77-F09F427A8F16}" srcOrd="0" destOrd="0" presId="urn:microsoft.com/office/officeart/2005/8/layout/pList1"/>
    <dgm:cxn modelId="{B9982355-5285-41CC-AD95-BF0B0E132D55}" srcId="{A15CA5B0-9F29-4C38-8452-3FD417CC92A6}" destId="{59C5C67A-A41C-4F6D-B70F-AE49AD2B2335}" srcOrd="1" destOrd="0" parTransId="{3C7775D3-2F73-4CA2-BC78-F4D54E6CEB85}" sibTransId="{90C5BF79-F682-451C-8BC9-38FDD1FEA7A2}"/>
    <dgm:cxn modelId="{BB9C7981-3778-4EAF-BE55-1BAF87AADD77}" type="presOf" srcId="{90C5BF79-F682-451C-8BC9-38FDD1FEA7A2}" destId="{A815AEFF-E331-4668-BBF1-A400A2D1FFB6}" srcOrd="0" destOrd="0" presId="urn:microsoft.com/office/officeart/2005/8/layout/pList1"/>
    <dgm:cxn modelId="{FC917F8D-3C46-4FC2-A82E-D3DB84AF4662}" type="presOf" srcId="{5F7AD83F-CC2E-415E-B589-65BD13B9CAAB}" destId="{53FE4E1F-DC42-490E-9632-3CA5A3EDB9CB}" srcOrd="0" destOrd="0" presId="urn:microsoft.com/office/officeart/2005/8/layout/pList1"/>
    <dgm:cxn modelId="{CFF66DD0-8156-4F19-A244-197551B9B6F7}" type="presOf" srcId="{064F4652-E2E8-45A1-AF3A-A67B40A39F9E}" destId="{E48DBDBD-3741-4D0B-8603-A3AA26CBCEEE}" srcOrd="0" destOrd="0" presId="urn:microsoft.com/office/officeart/2005/8/layout/pList1"/>
    <dgm:cxn modelId="{090B9ED3-649C-43AD-9AF3-F02D73108266}" type="presOf" srcId="{469F1EDC-5ADD-4C31-9D1B-D6E47E7B3039}" destId="{9E598A1F-8EE6-40D2-A64F-5E63C212F4AA}" srcOrd="0" destOrd="0" presId="urn:microsoft.com/office/officeart/2005/8/layout/pList1"/>
    <dgm:cxn modelId="{CD4BC6D6-5D49-4433-8E74-9513E91A6A04}" srcId="{A15CA5B0-9F29-4C38-8452-3FD417CC92A6}" destId="{FEA3A358-C874-4A82-B9CE-CBD9483112A3}" srcOrd="3" destOrd="0" parTransId="{AEAA9351-DC3A-4F9E-B232-C5D20BE9A1EA}" sibTransId="{656E6258-A012-4892-A3C3-2D11E64D06E1}"/>
    <dgm:cxn modelId="{3B6D3EDA-C68A-4E22-9B21-9855801396F3}" type="presOf" srcId="{FEA3A358-C874-4A82-B9CE-CBD9483112A3}" destId="{7BF9699D-44C1-4EBC-8C27-79EEAB1941E8}" srcOrd="0" destOrd="0" presId="urn:microsoft.com/office/officeart/2005/8/layout/pList1"/>
    <dgm:cxn modelId="{FEE80BE5-9B10-46B0-8373-988E2AD83F10}" type="presOf" srcId="{2201A8F9-FFD6-434A-BA1D-7398F86A17BB}" destId="{C5DFE448-9F34-4ECA-8254-C3AE8360C62F}" srcOrd="0" destOrd="0" presId="urn:microsoft.com/office/officeart/2005/8/layout/pList1"/>
    <dgm:cxn modelId="{E4324AEB-4DF1-4F74-AAB6-4F3237AA6F53}" type="presOf" srcId="{A15CA5B0-9F29-4C38-8452-3FD417CC92A6}" destId="{EE83FA75-F339-4E9E-91AB-FE7A21ABAEFF}" srcOrd="0" destOrd="0" presId="urn:microsoft.com/office/officeart/2005/8/layout/pList1"/>
    <dgm:cxn modelId="{890CBAEF-1183-4EB6-93CD-FC17BAE08712}" srcId="{A15CA5B0-9F29-4C38-8452-3FD417CC92A6}" destId="{5F7AD83F-CC2E-415E-B589-65BD13B9CAAB}" srcOrd="0" destOrd="0" parTransId="{DECD117E-E6A8-4FEF-93DD-D48BF514D359}" sibTransId="{469F1EDC-5ADD-4C31-9D1B-D6E47E7B3039}"/>
    <dgm:cxn modelId="{4B2FCE61-BA13-4221-BFDA-763A5A5D9DFA}" type="presParOf" srcId="{EE83FA75-F339-4E9E-91AB-FE7A21ABAEFF}" destId="{7B37D20C-64CF-4C60-8327-FC8C3FDB4702}" srcOrd="0" destOrd="0" presId="urn:microsoft.com/office/officeart/2005/8/layout/pList1"/>
    <dgm:cxn modelId="{19852A64-C87B-45CA-A0AF-4FF6083E035C}" type="presParOf" srcId="{7B37D20C-64CF-4C60-8327-FC8C3FDB4702}" destId="{52E8DECB-A3D2-462E-8133-D85FCD7B3AB7}" srcOrd="0" destOrd="0" presId="urn:microsoft.com/office/officeart/2005/8/layout/pList1"/>
    <dgm:cxn modelId="{A225F758-1B0F-4A00-86B3-7835D96A31D9}" type="presParOf" srcId="{7B37D20C-64CF-4C60-8327-FC8C3FDB4702}" destId="{53FE4E1F-DC42-490E-9632-3CA5A3EDB9CB}" srcOrd="1" destOrd="0" presId="urn:microsoft.com/office/officeart/2005/8/layout/pList1"/>
    <dgm:cxn modelId="{A865C341-322B-4A65-914D-059FD1C836E7}" type="presParOf" srcId="{EE83FA75-F339-4E9E-91AB-FE7A21ABAEFF}" destId="{9E598A1F-8EE6-40D2-A64F-5E63C212F4AA}" srcOrd="1" destOrd="0" presId="urn:microsoft.com/office/officeart/2005/8/layout/pList1"/>
    <dgm:cxn modelId="{90D58D79-E5F1-415E-91B6-67F6123740E4}" type="presParOf" srcId="{EE83FA75-F339-4E9E-91AB-FE7A21ABAEFF}" destId="{E71ADBC4-60C9-4A09-8592-BDA0B215F424}" srcOrd="2" destOrd="0" presId="urn:microsoft.com/office/officeart/2005/8/layout/pList1"/>
    <dgm:cxn modelId="{CDA2BE85-9BDF-4B5B-8B42-93EC56D271D3}" type="presParOf" srcId="{E71ADBC4-60C9-4A09-8592-BDA0B215F424}" destId="{AE194736-08DB-4890-8D2F-53A1084E9248}" srcOrd="0" destOrd="0" presId="urn:microsoft.com/office/officeart/2005/8/layout/pList1"/>
    <dgm:cxn modelId="{7BDBF76B-13ED-4316-B6B1-1AEC09B36E6D}" type="presParOf" srcId="{E71ADBC4-60C9-4A09-8592-BDA0B215F424}" destId="{62D35248-B0A6-4E7A-BC77-F09F427A8F16}" srcOrd="1" destOrd="0" presId="urn:microsoft.com/office/officeart/2005/8/layout/pList1"/>
    <dgm:cxn modelId="{4FE0B4C2-DBBD-4F8B-888E-7D49EB41656B}" type="presParOf" srcId="{EE83FA75-F339-4E9E-91AB-FE7A21ABAEFF}" destId="{A815AEFF-E331-4668-BBF1-A400A2D1FFB6}" srcOrd="3" destOrd="0" presId="urn:microsoft.com/office/officeart/2005/8/layout/pList1"/>
    <dgm:cxn modelId="{8F24F4C6-F981-419F-B2EB-281C824882F0}" type="presParOf" srcId="{EE83FA75-F339-4E9E-91AB-FE7A21ABAEFF}" destId="{75FFD5F7-2480-4E7E-9DC9-3A1648E99CA3}" srcOrd="4" destOrd="0" presId="urn:microsoft.com/office/officeart/2005/8/layout/pList1"/>
    <dgm:cxn modelId="{6A0BE119-0BC0-4C92-A4C3-1A8D9A32551E}" type="presParOf" srcId="{75FFD5F7-2480-4E7E-9DC9-3A1648E99CA3}" destId="{FE4C2C68-E853-413A-86A7-65DCB12AC9FB}" srcOrd="0" destOrd="0" presId="urn:microsoft.com/office/officeart/2005/8/layout/pList1"/>
    <dgm:cxn modelId="{083BC3D9-925A-409D-8132-8450E75D59E4}" type="presParOf" srcId="{75FFD5F7-2480-4E7E-9DC9-3A1648E99CA3}" destId="{E48DBDBD-3741-4D0B-8603-A3AA26CBCEEE}" srcOrd="1" destOrd="0" presId="urn:microsoft.com/office/officeart/2005/8/layout/pList1"/>
    <dgm:cxn modelId="{A59284EE-5329-48B0-AACF-66BE90B380DF}" type="presParOf" srcId="{EE83FA75-F339-4E9E-91AB-FE7A21ABAEFF}" destId="{C5DFE448-9F34-4ECA-8254-C3AE8360C62F}" srcOrd="5" destOrd="0" presId="urn:microsoft.com/office/officeart/2005/8/layout/pList1"/>
    <dgm:cxn modelId="{BFF6DD22-D414-415C-BFFD-19A7164A66D5}" type="presParOf" srcId="{EE83FA75-F339-4E9E-91AB-FE7A21ABAEFF}" destId="{D7F615E5-103F-4F37-84F8-E283D55F12F8}" srcOrd="6" destOrd="0" presId="urn:microsoft.com/office/officeart/2005/8/layout/pList1"/>
    <dgm:cxn modelId="{BF51A0CF-FDED-4B4D-96AE-0064D16BC25E}" type="presParOf" srcId="{D7F615E5-103F-4F37-84F8-E283D55F12F8}" destId="{12FA0B1C-B2BE-460B-94F1-30A2813F8162}" srcOrd="0" destOrd="0" presId="urn:microsoft.com/office/officeart/2005/8/layout/pList1"/>
    <dgm:cxn modelId="{ADAD0566-8F05-4E0C-AFC5-A016CAD13C6D}" type="presParOf" srcId="{D7F615E5-103F-4F37-84F8-E283D55F12F8}" destId="{7BF9699D-44C1-4EBC-8C27-79EEAB1941E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8DECB-A3D2-462E-8133-D85FCD7B3AB7}">
      <dsp:nvSpPr>
        <dsp:cNvPr id="0" name=""/>
        <dsp:cNvSpPr/>
      </dsp:nvSpPr>
      <dsp:spPr>
        <a:xfrm>
          <a:off x="4189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4E1F-DC42-490E-9632-3CA5A3EDB9CB}">
      <dsp:nvSpPr>
        <dsp:cNvPr id="0" name=""/>
        <dsp:cNvSpPr/>
      </dsp:nvSpPr>
      <dsp:spPr>
        <a:xfrm>
          <a:off x="4189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Padrão Ouro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Até IGM/crise 30</a:t>
          </a:r>
        </a:p>
      </dsp:txBody>
      <dsp:txXfrm>
        <a:off x="4189" y="2185014"/>
        <a:ext cx="1993875" cy="739727"/>
      </dsp:txXfrm>
    </dsp:sp>
    <dsp:sp modelId="{AE194736-08DB-4890-8D2F-53A1084E9248}">
      <dsp:nvSpPr>
        <dsp:cNvPr id="0" name=""/>
        <dsp:cNvSpPr/>
      </dsp:nvSpPr>
      <dsp:spPr>
        <a:xfrm>
          <a:off x="2197537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35248-B0A6-4E7A-BC77-F09F427A8F16}">
      <dsp:nvSpPr>
        <dsp:cNvPr id="0" name=""/>
        <dsp:cNvSpPr/>
      </dsp:nvSpPr>
      <dsp:spPr>
        <a:xfrm>
          <a:off x="2197537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Entre guerras – não sistema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14-45</a:t>
          </a:r>
        </a:p>
      </dsp:txBody>
      <dsp:txXfrm>
        <a:off x="2197537" y="2185014"/>
        <a:ext cx="1993875" cy="739727"/>
      </dsp:txXfrm>
    </dsp:sp>
    <dsp:sp modelId="{FE4C2C68-E853-413A-86A7-65DCB12AC9FB}">
      <dsp:nvSpPr>
        <dsp:cNvPr id="0" name=""/>
        <dsp:cNvSpPr/>
      </dsp:nvSpPr>
      <dsp:spPr>
        <a:xfrm>
          <a:off x="4390884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DBDBD-3741-4D0B-8603-A3AA26CBCEEE}">
      <dsp:nvSpPr>
        <dsp:cNvPr id="0" name=""/>
        <dsp:cNvSpPr/>
      </dsp:nvSpPr>
      <dsp:spPr>
        <a:xfrm>
          <a:off x="4390884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Sistema de </a:t>
          </a:r>
          <a:r>
            <a:rPr lang="pt-BR" sz="1500" kern="1200" dirty="0" err="1"/>
            <a:t>Bretton</a:t>
          </a:r>
          <a:r>
            <a:rPr lang="pt-BR" sz="1500" kern="1200" dirty="0"/>
            <a:t> Woods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1945 - 1973</a:t>
          </a:r>
        </a:p>
      </dsp:txBody>
      <dsp:txXfrm>
        <a:off x="4390884" y="2185014"/>
        <a:ext cx="1993875" cy="739727"/>
      </dsp:txXfrm>
    </dsp:sp>
    <dsp:sp modelId="{12FA0B1C-B2BE-460B-94F1-30A2813F8162}">
      <dsp:nvSpPr>
        <dsp:cNvPr id="0" name=""/>
        <dsp:cNvSpPr/>
      </dsp:nvSpPr>
      <dsp:spPr>
        <a:xfrm>
          <a:off x="6584231" y="811234"/>
          <a:ext cx="1993875" cy="137378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9699D-44C1-4EBC-8C27-79EEAB1941E8}">
      <dsp:nvSpPr>
        <dsp:cNvPr id="0" name=""/>
        <dsp:cNvSpPr/>
      </dsp:nvSpPr>
      <dsp:spPr>
        <a:xfrm>
          <a:off x="6584231" y="2185014"/>
          <a:ext cx="1993875" cy="73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Sistema atual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73 – hoje </a:t>
          </a:r>
        </a:p>
      </dsp:txBody>
      <dsp:txXfrm>
        <a:off x="6584231" y="2185014"/>
        <a:ext cx="1993875" cy="73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46AE2-16CC-48AF-8041-E093B43EAF13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FC16-AB09-48CA-94C9-E427855406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69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556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58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252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5454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112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692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71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332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693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620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758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A3700-7E8B-B28C-CC7E-C8A7E6712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7CF4926-DB4A-B059-1B64-AB2BF044B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C3FA43-393D-43EB-5ADA-60B39486D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1E0952-AAB1-1F05-B139-0AFEBFC3E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0EAD6-33CE-4633-B8DB-F940C0721C97}" type="slidenum">
              <a:rPr lang="pt-BR" altLang="pt-BR" smtClean="0"/>
              <a:pPr/>
              <a:t>39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248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99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99E10-CCFF-45AD-A04C-103DDA796A63}" type="slidenum">
              <a:rPr lang="pt-BR"/>
              <a:pPr/>
              <a:t>50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03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C9312-D7F0-4211-A2EE-07A98BA79C56}" type="slidenum">
              <a:rPr lang="pt-BR"/>
              <a:pPr/>
              <a:t>51</a:t>
            </a:fld>
            <a:endParaRPr lang="pt-BR"/>
          </a:p>
        </p:txBody>
      </p:sp>
      <p:sp>
        <p:nvSpPr>
          <p:cNvPr id="15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52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6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1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1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3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53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8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7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9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57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7B7352-04EF-43C4-9C3D-4CAB1845DC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1AC0F-AEF4-D0AD-F0BF-8B1D48968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– ondas de integração e  integração monetária (FINAL)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66C332-270E-DD59-1A4A-3720FE51E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Amaury Gremaud</a:t>
            </a:r>
          </a:p>
        </p:txBody>
      </p:sp>
    </p:spTree>
    <p:extLst>
      <p:ext uri="{BB962C8B-B14F-4D97-AF65-F5344CB8AC3E}">
        <p14:creationId xmlns:p14="http://schemas.microsoft.com/office/powerpoint/2010/main" val="338429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FURTADO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 integração, por ser parte da </a:t>
            </a:r>
            <a:r>
              <a:rPr lang="pt-BR" b="1" dirty="0"/>
              <a:t>estratégia de planejamento para o desenvolvimento econômico,</a:t>
            </a:r>
            <a:r>
              <a:rPr lang="pt-BR" dirty="0"/>
              <a:t> depende de algum grau de convergência política. </a:t>
            </a:r>
            <a:r>
              <a:rPr lang="pt-BR" dirty="0">
                <a:solidFill>
                  <a:srgbClr val="FF0000"/>
                </a:solidFill>
              </a:rPr>
              <a:t>=&gt; </a:t>
            </a:r>
            <a:r>
              <a:rPr lang="es-ES" dirty="0">
                <a:solidFill>
                  <a:srgbClr val="FF0000"/>
                </a:solidFill>
              </a:rPr>
              <a:t>integración x convergencia política.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Nesse sentido, “a teoria da integração constitui uma </a:t>
            </a:r>
            <a:r>
              <a:rPr lang="pt-BR" b="1" u="sng" dirty="0"/>
              <a:t>etapa superior da teoria do desenvolvimento econômico </a:t>
            </a:r>
            <a:r>
              <a:rPr lang="pt-BR" dirty="0"/>
              <a:t>e a política de integração uma </a:t>
            </a:r>
            <a:r>
              <a:rPr lang="pt-BR" b="1" u="sng" dirty="0"/>
              <a:t>forma avançada de política de desenvolvimento</a:t>
            </a:r>
            <a:r>
              <a:rPr lang="pt-BR" dirty="0"/>
              <a:t>” (Furtado, Celso. Teoria e Política do Desenvolvimento Econômico. São Paulo: Abril Cultural, 1983). </a:t>
            </a:r>
            <a:r>
              <a:rPr lang="pt-BR" dirty="0">
                <a:solidFill>
                  <a:srgbClr val="FF0000"/>
                </a:solidFill>
              </a:rPr>
              <a:t>=&gt; </a:t>
            </a:r>
            <a:r>
              <a:rPr lang="es-ES" dirty="0">
                <a:solidFill>
                  <a:srgbClr val="FF0000"/>
                </a:solidFill>
              </a:rPr>
              <a:t>integración económica regional x políticas nacionales de desarrollo.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: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9908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1960 – formada a ALALC: Associação Latino-Americana de Livre Comércio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92314" y="1639889"/>
            <a:ext cx="7991475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Foi criada a partir das recomendações da CEPAL, em 1960.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Era uma área de livre-comércio que integrada por todos os Estados da América do Sul (menos as Guianas) e também pelo México, com o objetivo de estabelecer a liberalização total em até 12 anos.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Negociação por listas de produtos: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1960: 4.268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1966: 9.054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1970: 11.070 concessões</a:t>
            </a:r>
          </a:p>
          <a:p>
            <a:pPr marL="645750" indent="-285750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charset="0"/>
              </a:rPr>
              <a:t>1972: 11.242 concessões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Experiência frustrada: questões políticas (ditaduras) e falta de tradição de comércio </a:t>
            </a:r>
            <a:r>
              <a:rPr lang="pt-BR" sz="1600" dirty="0" err="1">
                <a:latin typeface="Arial" charset="0"/>
              </a:rPr>
              <a:t>intra-regional</a:t>
            </a:r>
            <a:r>
              <a:rPr lang="pt-BR" sz="1600" dirty="0">
                <a:latin typeface="Arial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t-BR" sz="1600" dirty="0"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t-BR" sz="1600" dirty="0">
                <a:latin typeface="Arial" charset="0"/>
              </a:rPr>
              <a:t>1980 – ALALC é substituída pela ALADI (Associação Latino-americana de Integração).</a:t>
            </a:r>
          </a:p>
          <a:p>
            <a:pPr>
              <a:defRPr/>
            </a:pPr>
            <a:endParaRPr lang="pt-BR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369305"/>
            <a:ext cx="9083827" cy="61193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11215" y="1248508"/>
            <a:ext cx="7174523" cy="325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1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/>
              <a:t>Estruturalismo Frances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pt-BR" dirty="0"/>
              <a:t>Aula passada: estruturalismo </a:t>
            </a:r>
            <a:r>
              <a:rPr lang="pt-BR" dirty="0" err="1"/>
              <a:t>cepalino</a:t>
            </a:r>
            <a:r>
              <a:rPr lang="pt-BR" dirty="0"/>
              <a:t>,  concepção (motivação) para integração em contraponto às ideias de Jacob </a:t>
            </a:r>
            <a:r>
              <a:rPr lang="pt-BR" dirty="0" err="1"/>
              <a:t>Vinner</a:t>
            </a:r>
            <a:r>
              <a:rPr lang="pt-BR" dirty="0"/>
              <a:t> </a:t>
            </a:r>
          </a:p>
          <a:p>
            <a:r>
              <a:rPr lang="pt-BR" dirty="0" err="1"/>
              <a:t>Briceno</a:t>
            </a:r>
            <a:r>
              <a:rPr lang="pt-BR" dirty="0"/>
              <a:t> Ruiz – </a:t>
            </a:r>
            <a:r>
              <a:rPr lang="pt-BR" dirty="0" err="1"/>
              <a:t>Las</a:t>
            </a:r>
            <a:r>
              <a:rPr lang="pt-BR" dirty="0"/>
              <a:t> teorias de </a:t>
            </a:r>
            <a:r>
              <a:rPr lang="pt-BR" dirty="0" err="1"/>
              <a:t>integracion</a:t>
            </a:r>
            <a:r>
              <a:rPr lang="pt-BR" dirty="0"/>
              <a:t> regional, mas ala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eurocentrismo</a:t>
            </a:r>
            <a:endParaRPr lang="pt-BR" dirty="0"/>
          </a:p>
          <a:p>
            <a:pPr lvl="1"/>
            <a:r>
              <a:rPr lang="pt-BR" dirty="0"/>
              <a:t>Ideias de </a:t>
            </a:r>
            <a:r>
              <a:rPr lang="pt-BR" dirty="0" err="1"/>
              <a:t>Perroux</a:t>
            </a:r>
            <a:r>
              <a:rPr lang="pt-BR" dirty="0"/>
              <a:t> e </a:t>
            </a:r>
            <a:r>
              <a:rPr lang="pt-BR" dirty="0" err="1"/>
              <a:t>Marchal</a:t>
            </a:r>
            <a:r>
              <a:rPr lang="pt-BR" dirty="0"/>
              <a:t> sobre regionalização </a:t>
            </a:r>
          </a:p>
          <a:p>
            <a:pPr lvl="1"/>
            <a:r>
              <a:rPr lang="pt-BR" dirty="0"/>
              <a:t>Conceberam a integração econômica não apenas como um mecanismo de liberalização tarifária, mas como um processo de unificação dos sistemas econômicos sob o princípio da solidariedade. Essa ideia de integração solidária acabou sendo crucial para a visão estruturalista e, de alguma forma, foi articulada com o tema do desenvolvimento. </a:t>
            </a:r>
          </a:p>
          <a:p>
            <a:pPr lvl="2"/>
            <a:r>
              <a:rPr lang="pt-BR" dirty="0"/>
              <a:t>No entanto, talvez devido ao status da economia industrial de todos os membros do que então constituiu as Comunidades Europeias, o estruturalismo francês não teve como centro de reflexão a forma como a integração contribuiu para a transformação produtiva dos países membros.</a:t>
            </a:r>
          </a:p>
          <a:p>
            <a:pPr lvl="1"/>
            <a:r>
              <a:rPr lang="pt-BR" dirty="0"/>
              <a:t>critica o que descreve como o método liberal de integração, que se baseia na liberalização do comércio, o método liberal gera interdependência, mas não solidariedade, </a:t>
            </a:r>
          </a:p>
          <a:p>
            <a:pPr lvl="2"/>
            <a:r>
              <a:rPr lang="pt-BR" dirty="0"/>
              <a:t>só pode haver troca bem sucedida se for precedida de uma mudança nas estruturas econômicas; isso contradiz a suposição liberal de que o próprio livre comércio gera mudanças estruturais.</a:t>
            </a:r>
          </a:p>
          <a:p>
            <a:pPr lvl="2"/>
            <a:r>
              <a:rPr lang="pt-BR" dirty="0"/>
              <a:t>O Estado deve desencadear um processo contínuo, socialmente equilibrado e harmonioso por meio de políticas em varias </a:t>
            </a:r>
            <a:r>
              <a:rPr lang="pt-BR" dirty="0" err="1"/>
              <a:t>areas</a:t>
            </a:r>
            <a:r>
              <a:rPr lang="pt-BR" dirty="0"/>
              <a:t>. Se a integração não é simplesmente justaposição ou adição, então é crucial implementar ou coordenar políticas comuns que deve levar à criação de uma área territorial constituída por uma rede de laços estreitos de solidariedade. Essa ideia de solidariedade implica que o progresso de alguém beneficia a todos. </a:t>
            </a:r>
          </a:p>
          <a:p>
            <a:pPr lvl="2"/>
            <a:r>
              <a:rPr lang="pt-BR" dirty="0"/>
              <a:t>Uma integração é solidária quando "todos os colaboradores contribuem para o resultado do esforço comum e que a parte de cada um depende do esforço de todos“ e pressupõe  uma certa igualdade de oportunidades que permitem que todos aqueles que participam da rede sejam vencedores e impeçam que um componente da rede domine os outros. Não envolve apenas a integração econômica, mas a integração social".</a:t>
            </a:r>
          </a:p>
        </p:txBody>
      </p:sp>
    </p:spTree>
    <p:extLst>
      <p:ext uri="{BB962C8B-B14F-4D97-AF65-F5344CB8AC3E}">
        <p14:creationId xmlns:p14="http://schemas.microsoft.com/office/powerpoint/2010/main" val="324570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69" y="1395808"/>
            <a:ext cx="9376461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87" y="2807680"/>
            <a:ext cx="9365792" cy="3962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85483" y="663388"/>
            <a:ext cx="1127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Período de crises da AL: ISI, petróleo, dívida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segunda onda de integração  foi descrita como revisionista; alimenta-se da decepção causada pela etapa anterior sem se inspirar na adoção de um novo paradigma.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Tb “</a:t>
            </a:r>
            <a:r>
              <a:rPr lang="pt-BR" dirty="0" err="1"/>
              <a:t>Euroesclorese</a:t>
            </a:r>
            <a:r>
              <a:rPr lang="pt-BR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Ambições estão sendo redimensionadas. O ALALC é substituído pelo ALADI, com o mesmo objetivo de longo prazo de criar uma Área de Livre Comércio latino-americano, mas com mais flexibilidade para alcançá-la, por exemplo, permite a celebração de acordos parciais.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62400" y="134471"/>
            <a:ext cx="519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FASE REVISIONISTA </a:t>
            </a:r>
          </a:p>
        </p:txBody>
      </p:sp>
    </p:spTree>
    <p:extLst>
      <p:ext uri="{BB962C8B-B14F-4D97-AF65-F5344CB8AC3E}">
        <p14:creationId xmlns:p14="http://schemas.microsoft.com/office/powerpoint/2010/main" val="251319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517" y="1196858"/>
            <a:ext cx="11474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AL (quase) democratizada, reestruturação do diálogo político.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No final da década de 1980, a América Latina aderiu fortemente ao neoliberalismo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Período do regionalismo aberto – que passa a ser defendido inclusive pela CEPAL dentro da ideia de  transformação produtiva com equidade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Os Estados Unidos assinam um acordo de livre comércio com o México e o Canadá (NAFTA, 1992) e propõem sua expansão para o resto do continente, com a Área de Livre Comércio das Américas (FTAA).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Os acordos históricos na América Central, no Caribe e na região andina estão sendo renegociados nos moldes do “novo regionalismo” ou do "regionalismo aberto"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21224" y="609600"/>
            <a:ext cx="721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REGIONALISMO ABERTO</a:t>
            </a:r>
          </a:p>
        </p:txBody>
      </p:sp>
    </p:spTree>
    <p:extLst>
      <p:ext uri="{BB962C8B-B14F-4D97-AF65-F5344CB8AC3E}">
        <p14:creationId xmlns:p14="http://schemas.microsoft.com/office/powerpoint/2010/main" val="379545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6257" y="351694"/>
            <a:ext cx="10515600" cy="791308"/>
          </a:xfrm>
        </p:spPr>
        <p:txBody>
          <a:bodyPr/>
          <a:lstStyle/>
          <a:p>
            <a:r>
              <a:rPr lang="pt-BR" dirty="0"/>
              <a:t>Regionalismo aberto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398" y="1295398"/>
            <a:ext cx="10946708" cy="5360377"/>
          </a:xfrm>
        </p:spPr>
        <p:txBody>
          <a:bodyPr>
            <a:normAutofit/>
          </a:bodyPr>
          <a:lstStyle/>
          <a:p>
            <a:r>
              <a:rPr lang="pt-BR" sz="2800" dirty="0"/>
              <a:t>O regionalismo aberto é uma forma de integração econômica que se concentra na liberalização tarifária </a:t>
            </a:r>
            <a:r>
              <a:rPr lang="pt-BR" sz="2800" dirty="0" err="1"/>
              <a:t>intra-regional</a:t>
            </a:r>
            <a:r>
              <a:rPr lang="pt-BR" sz="2800" dirty="0"/>
              <a:t>, mas sem discriminar o resto do mundo.</a:t>
            </a:r>
          </a:p>
          <a:p>
            <a:pPr lvl="1"/>
            <a:r>
              <a:rPr lang="pt-BR" sz="2400" dirty="0"/>
              <a:t>Origem movimento na </a:t>
            </a:r>
            <a:r>
              <a:rPr lang="pt-BR" sz="2400" dirty="0" err="1"/>
              <a:t>Asia</a:t>
            </a:r>
            <a:r>
              <a:rPr lang="pt-BR" sz="2400" dirty="0"/>
              <a:t>, Japão sudeste </a:t>
            </a:r>
            <a:r>
              <a:rPr lang="pt-BR" sz="2400" dirty="0" err="1"/>
              <a:t>asiatico</a:t>
            </a:r>
            <a:endParaRPr lang="pt-BR" sz="2400" dirty="0"/>
          </a:p>
          <a:p>
            <a:pPr lvl="1"/>
            <a:r>
              <a:rPr lang="pt-BR" sz="2400" dirty="0"/>
              <a:t>A liberalização dos fluxos comerciais </a:t>
            </a:r>
            <a:r>
              <a:rPr lang="pt-BR" sz="2400" dirty="0" err="1"/>
              <a:t>intra-regionais</a:t>
            </a:r>
            <a:r>
              <a:rPr lang="pt-BR" sz="2400" dirty="0"/>
              <a:t> não é considerada incompatível com a abertura multilateral: não é preciso vir às custas do outro; pelo contrário, os dois devem ser compatíveis</a:t>
            </a:r>
          </a:p>
          <a:p>
            <a:pPr lvl="1"/>
            <a:r>
              <a:rPr lang="pt-BR" sz="2400" dirty="0"/>
              <a:t>Esse regionalismo aberto esteve associado às reformas econômicas que estão sendo implementadas em várias regiões em desenvolvimento, inclusive abertura financeira </a:t>
            </a:r>
          </a:p>
          <a:p>
            <a:pPr lvl="1"/>
            <a:r>
              <a:rPr lang="pt-BR" sz="2400" dirty="0"/>
              <a:t>O objetivo da política de integração é a inserção nacional na economia global e o mecanismo-chave reside nas reduções tarifárias, independentemente do nível de desenvolvimento dos Estados participantes. A questão do desenvolvimento desaparece nas discussões sobre o regionalismo.</a:t>
            </a:r>
          </a:p>
        </p:txBody>
      </p:sp>
    </p:spTree>
    <p:extLst>
      <p:ext uri="{BB962C8B-B14F-4D97-AF65-F5344CB8AC3E}">
        <p14:creationId xmlns:p14="http://schemas.microsoft.com/office/powerpoint/2010/main" val="156428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B65F8-ADE6-AB9E-87FD-8577085F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Cepal e o regionalismo aberto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1A7196-2E76-5CC1-71A7-FED5777F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CEPAL, com Gerth Rosenthal e Fernando </a:t>
            </a:r>
            <a:r>
              <a:rPr lang="pt-BR" dirty="0" err="1"/>
              <a:t>Fajnzylberg</a:t>
            </a:r>
            <a:r>
              <a:rPr lang="pt-BR" dirty="0"/>
              <a:t>, transformação produtiva com equidade, através da qual se mostra uma maior preocupação com os equilíbrios macroeconômicos e uma inserção na economia mundial, embora sem negligenciar a necessidade de superar um padrão de produção focado em matérias-primas,  soma-se a isso uma maior preocupação com a equidade, ou seja, a participação de todos os setores da sociedade nos benefícios do crescimento econômico.</a:t>
            </a:r>
          </a:p>
          <a:p>
            <a:pPr lvl="1"/>
            <a:r>
              <a:rPr lang="es-ES" dirty="0"/>
              <a:t>“</a:t>
            </a:r>
            <a:r>
              <a:rPr lang="es-ES" sz="2900" b="1" i="1" dirty="0"/>
              <a:t>El regionalismo abierto en América Latina y el Caribe. La integración económica al servicio de la trasformación productiva </a:t>
            </a:r>
            <a:r>
              <a:rPr lang="pt-BR" sz="2900" b="1" i="1" dirty="0" err="1"/>
              <a:t>con</a:t>
            </a:r>
            <a:r>
              <a:rPr lang="pt-BR" sz="2900" b="1" i="1" dirty="0"/>
              <a:t> </a:t>
            </a:r>
            <a:r>
              <a:rPr lang="pt-BR" sz="2900" b="1" i="1" dirty="0" err="1"/>
              <a:t>equidad</a:t>
            </a:r>
            <a:r>
              <a:rPr lang="pt-BR" dirty="0"/>
              <a:t>”.</a:t>
            </a:r>
          </a:p>
          <a:p>
            <a:pPr lvl="1"/>
            <a:r>
              <a:rPr lang="pt-BR" sz="1900" dirty="0"/>
              <a:t>a integração é um complemento à abertura que buscam melhorar a inserção dos países latino-americanos na economia mundial</a:t>
            </a:r>
          </a:p>
          <a:p>
            <a:pPr lvl="1"/>
            <a:r>
              <a:rPr lang="pt-BR" sz="1900" dirty="0"/>
              <a:t>Levando em consideração cadeias global de valor, globalização, fluxos de capitais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517" y="1196858"/>
            <a:ext cx="114748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 abertura é rápida e substancial, com tarifas médias para a América Latina subindo de 100% no início da década de 1980 para 30% uma década depois, e 10% no início dos anos 2000.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Existe algum crescimento econômico impulsionado pelo comércio </a:t>
            </a:r>
            <a:r>
              <a:rPr lang="pt-BR" sz="2800" dirty="0" err="1"/>
              <a:t>intra-regional</a:t>
            </a:r>
            <a:r>
              <a:rPr lang="pt-BR" sz="28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No MERCOSUL, o comércio </a:t>
            </a:r>
            <a:r>
              <a:rPr lang="pt-BR" sz="2800" dirty="0" err="1"/>
              <a:t>intra-regional</a:t>
            </a:r>
            <a:r>
              <a:rPr lang="pt-BR" sz="2800" dirty="0"/>
              <a:t> representa 25,2% do total em 1998, contra apenas 8,9% em 1990.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/>
              <a:t>No entanto, este progresso foi abruptamente interrompido pelas crises financeiras do final da década: a desvalorização brasileira de 1999 e, especialmente, a crise argentina de 2001 trouxeram o comércio de volta ao nível do início da década de 1990.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21224" y="609600"/>
            <a:ext cx="721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REGIONALISMO ABERTO</a:t>
            </a:r>
          </a:p>
        </p:txBody>
      </p:sp>
    </p:spTree>
    <p:extLst>
      <p:ext uri="{BB962C8B-B14F-4D97-AF65-F5344CB8AC3E}">
        <p14:creationId xmlns:p14="http://schemas.microsoft.com/office/powerpoint/2010/main" val="107060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3238" y="4920591"/>
            <a:ext cx="6954716" cy="146304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Integração Fragmentada</a:t>
            </a:r>
            <a:br>
              <a:rPr lang="pt-BR" dirty="0"/>
            </a:br>
            <a:r>
              <a:rPr lang="pt-BR" sz="4000" dirty="0"/>
              <a:t>Ondas formando um mar revolto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8625254" y="4967654"/>
            <a:ext cx="3185746" cy="145552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68" b="11268"/>
          <a:stretch>
            <a:fillRect/>
          </a:stretch>
        </p:blipFill>
        <p:spPr>
          <a:xfrm>
            <a:off x="0" y="-17463"/>
            <a:ext cx="12188825" cy="4572001"/>
          </a:xfrm>
          <a:prstGeom prst="rect">
            <a:avLst/>
          </a:prstGeom>
        </p:spPr>
      </p:pic>
      <p:pic>
        <p:nvPicPr>
          <p:cNvPr id="15362" name="Picture 2" descr="Obra De Arte &gt;&gt; Ruth Miriam Da Natureza &gt;&gt; Netuno - Mar revol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54" y="2988190"/>
            <a:ext cx="4725377" cy="37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8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11" y="601735"/>
            <a:ext cx="9655377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900808"/>
            <a:ext cx="11689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Mudanças politicas na América interrompem o período neoliberal.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Existe um projeto de revitalização do regionalismo que ressuscita o estruturalismo  da CEPAL (e o estruturalismo francês), sem questionar completamente o regionalismo aberto, em um contexto de boom nas exportações de matérias-primas a partir de 2003, mas se caracteriza por uma visão </a:t>
            </a:r>
            <a:r>
              <a:rPr lang="pt-BR" sz="2800" dirty="0" err="1"/>
              <a:t>pos</a:t>
            </a:r>
            <a:r>
              <a:rPr lang="pt-BR" sz="2800" dirty="0"/>
              <a:t> liberal  (novo estruturalismo, novo desenvolvimentismo)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800" dirty="0"/>
              <a:t>originalmente concebida como uma alternativa à ALCA dos Estados Unidos. A alternativa se transforma na Aliança Bolivariana para as Américas (ALBA), a partir de Chaves na Venezuela, ao mesmo tempo que Lula acentua a virada sul-americana da diplomacia brasileira e esta a frente da criação da UNASUL e formalizou um diálogo latino-americano, no âmbito da CELAC.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70094" y="340659"/>
            <a:ext cx="796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Regionalismo Pós Liberal ou pós hegemônico</a:t>
            </a:r>
          </a:p>
        </p:txBody>
      </p:sp>
    </p:spTree>
    <p:extLst>
      <p:ext uri="{BB962C8B-B14F-4D97-AF65-F5344CB8AC3E}">
        <p14:creationId xmlns:p14="http://schemas.microsoft.com/office/powerpoint/2010/main" val="3576452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5A6074-91B5-9EBA-6A06-C724B4EA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972152"/>
            <a:ext cx="9720073" cy="5337208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Este novo regionalismo procura se dar uma  direção mais pragmática aos projetos regionais, por exemplo com  a IIRSA,  e na criação de mecanismos inovadores de cooperação internacional, inclusive valendo-se de financiamentos a partir de riqueza petrolífera venezuelana e/ou de recursos com base no BNDES brasileiro.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600" dirty="0"/>
              <a:t>As empresas estatais estão associadas em consórcios, para a produção de bens de consumo (por exemplo, alimentos) ou para o fornecimento de bens públicos regionais (educação, saúde, etc.).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600" dirty="0"/>
              <a:t>Objetivos sociais ganham grande destaque, porém infraestrutura e defesa são partes importantes das agendas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600" dirty="0"/>
              <a:t>Dentro destas iniciativas a  dimensão comercial não está ausente, mas é colocada a serviço do interesse comum.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 clássica opção de livre comércio continua existindo  muitos países assinam acordos bilaterais com os Estados Unidos, aqueles que compartilham a fachada do Pacífico se organizam para impulsionar a integração na região Ásia-Pacífico, criando a Aliança do Pacífico (Chile, Peru, Colômbia, México)  que aparece como uma espécie de "</a:t>
            </a:r>
            <a:r>
              <a:rPr lang="pt-BR" sz="2400" dirty="0" err="1"/>
              <a:t>anti-MERCOSUL</a:t>
            </a:r>
            <a:r>
              <a:rPr lang="pt-BR" sz="2400" dirty="0"/>
              <a:t>".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46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08" y="1283784"/>
            <a:ext cx="9731583" cy="4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454F550-0055-0DBF-4B17-741E53A9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523734"/>
            <a:ext cx="9974067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C4625-11EF-94D4-F485-7F14C211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Regionalismo Liquido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6549B2-0E64-A372-171A-640CC4A16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latin typeface="AGaramondPro-Regular"/>
              </a:rPr>
              <a:t>O Regionalismo Líquido é caracterizado pelo baixo comprometimento dos atores (especialmente governos e atores estatais), as normas e estruturas regionais são voláteis e mutáveis, projetadas para não se cristalizar ou se perpetuar. </a:t>
            </a:r>
          </a:p>
          <a:p>
            <a:pPr lvl="1"/>
            <a:r>
              <a:rPr lang="pt-BR" sz="1400" dirty="0">
                <a:latin typeface="AGaramondPro-Regular"/>
              </a:rPr>
              <a:t>os processos de integração perdem sua capacidade de proporcionar previsibilidade e confiança aos participantes, que passam a interagir em um contexto em que limites e padrões são constantemente alterados ou, no mínimo, estressados.</a:t>
            </a:r>
          </a:p>
          <a:p>
            <a:r>
              <a:rPr lang="pt-BR" sz="1800" dirty="0">
                <a:latin typeface="AGaramondPro-Regular"/>
              </a:rPr>
              <a:t>O Regionalismo Líquido leva a uma dinâmica cíclica perigosa: </a:t>
            </a:r>
          </a:p>
          <a:p>
            <a:pPr lvl="1"/>
            <a:r>
              <a:rPr lang="pt-BR" sz="1400" dirty="0">
                <a:latin typeface="AGaramondPro-Regular"/>
              </a:rPr>
              <a:t>o desenvolvimento de processos mais leves, flexíveis e dinâmicos incentiva menos compromissos regionais, o que, por sua vez, aumenta a insegurança nos processos de integração. </a:t>
            </a:r>
          </a:p>
          <a:p>
            <a:pPr lvl="1"/>
            <a:r>
              <a:rPr lang="pt-BR" sz="1400" dirty="0">
                <a:latin typeface="AGaramondPro-Regular"/>
              </a:rPr>
              <a:t>Essa instabilidade aumenta a desconfiança dos atores e a percepção sobre os custos excessivos de integração (à medida que os ganhos se tornam cada vez mais remotos e menos visíveis). </a:t>
            </a:r>
          </a:p>
          <a:p>
            <a:pPr lvl="1"/>
            <a:r>
              <a:rPr lang="pt-BR" sz="1400" dirty="0">
                <a:latin typeface="AGaramondPro-Regular"/>
              </a:rPr>
              <a:t>Consequentemente, essa tendência favorece um crescente desinteresse e baixo comprometimento por parte dos atores políticos, que tendem a buscar outras alternativas para viabilizar seus interesses. </a:t>
            </a:r>
          </a:p>
          <a:p>
            <a:pPr lvl="1"/>
            <a:r>
              <a:rPr lang="pt-BR" sz="1400" dirty="0">
                <a:latin typeface="AGaramondPro-Regular"/>
              </a:rPr>
              <a:t>Isso levará os atores a defenderem uma maior flexibilidade - entendida como uma redução dos laços integracionistas -, reforçando todo o ciclo.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36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4FE6B-7543-BE72-9DA7-10F6F2338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91697-463C-88F6-74AD-9DD04533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Oliver </a:t>
            </a:r>
            <a:r>
              <a:rPr lang="pt-BR" dirty="0" err="1"/>
              <a:t>Dabène</a:t>
            </a:r>
            <a:r>
              <a:rPr lang="pt-BR" dirty="0"/>
              <a:t> – problemas que levam a  uma integração fragmentária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398EC-5BA1-1B2B-1EB3-878AAD88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Instabilidade econômica e Crises</a:t>
            </a:r>
          </a:p>
          <a:p>
            <a:pPr lvl="1"/>
            <a:r>
              <a:rPr lang="pt-BR" dirty="0"/>
              <a:t>os processos de integração mais frequentemente avançam por ciclos e enfrentam crises externas e internas.  A América Latina não é exceção. No entanto, as crises são tão sérias que levam os atores a questionar a própria sobrevivência de seu processo de integração. Os políticos nunca votam pela dissolução de um acordo, na maioria das vezes optando por total indiferença.</a:t>
            </a:r>
          </a:p>
          <a:p>
            <a:r>
              <a:rPr lang="pt-BR" dirty="0"/>
              <a:t> Baixa interpendência comercial </a:t>
            </a:r>
          </a:p>
          <a:p>
            <a:pPr lvl="1"/>
            <a:r>
              <a:rPr lang="pt-BR" dirty="0"/>
              <a:t>Historicamente - a lógica extrovertida do livre comércio que emergiu condena a América Latina à amarga desilusão com a integração, já que o comércio </a:t>
            </a:r>
            <a:r>
              <a:rPr lang="pt-BR" dirty="0" err="1"/>
              <a:t>intra-zona</a:t>
            </a:r>
            <a:r>
              <a:rPr lang="pt-BR" dirty="0"/>
              <a:t> está fazendo pouco progresso.</a:t>
            </a:r>
          </a:p>
          <a:p>
            <a:pPr marL="0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571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C97FC-A287-49A5-137F-52C70A668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A8241F-6966-FCF9-E640-DC686616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306"/>
            <a:ext cx="10515600" cy="57466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Fortes assimetrias</a:t>
            </a:r>
          </a:p>
          <a:p>
            <a:pPr lvl="1"/>
            <a:r>
              <a:rPr lang="pt-BR" dirty="0"/>
              <a:t>O problema da distribuição desigual dos ganhos de livre comércio está no centro das crises de integração. </a:t>
            </a:r>
          </a:p>
          <a:p>
            <a:pPr lvl="1"/>
            <a:r>
              <a:rPr lang="pt-BR" dirty="0"/>
              <a:t>A integração regional na América Latina ampliou as desigualdades entre os Estados.</a:t>
            </a:r>
          </a:p>
          <a:p>
            <a:pPr lvl="2"/>
            <a:r>
              <a:rPr lang="pt-BR" dirty="0"/>
              <a:t>o modelo Cepal de complementaridade industrial deveria elevar o nível relativo dos países menos desenvolvidos ao nível de seus parceiros. Não foi implementado, ou muito parcialmente na América Central</a:t>
            </a:r>
          </a:p>
          <a:p>
            <a:pPr lvl="2"/>
            <a:r>
              <a:rPr lang="pt-BR" dirty="0"/>
              <a:t>O Fundo de Convergência Estrutural do MERCOSUL (FOCEM) representa uma tentativa tímida, mas louvável de apoiar as regiões mais pobres da região.</a:t>
            </a:r>
          </a:p>
          <a:p>
            <a:r>
              <a:rPr lang="pt-BR" dirty="0"/>
              <a:t>Baixa institucionalização. </a:t>
            </a:r>
          </a:p>
          <a:p>
            <a:pPr lvl="1"/>
            <a:r>
              <a:rPr lang="pt-BR" dirty="0"/>
              <a:t>Os processos de integração na América Latina têm uma agenda muito ampla, mas suas capacidades institucionais são fracas. </a:t>
            </a:r>
          </a:p>
          <a:p>
            <a:pPr lvl="2"/>
            <a:r>
              <a:rPr lang="pt-BR" dirty="0"/>
              <a:t>CAN e MERCOSUL têm muitos corpos, mas seus meios são insignificantes e, acima de tudo, sua capacidade de tomada de decisão é quase nula. Os processos permanecem intergovernamentais, deixando pouco espaço para os órgãos comunitários. </a:t>
            </a:r>
          </a:p>
          <a:p>
            <a:pPr lvl="1"/>
            <a:r>
              <a:rPr lang="pt-BR" dirty="0"/>
              <a:t>Outro debate importante (talvez mais que econômico no âmbito da ciência politica) em trono da ideia de Estado nação e supranacionalidade – Europa </a:t>
            </a:r>
          </a:p>
          <a:p>
            <a:pPr lvl="2"/>
            <a:r>
              <a:rPr lang="pt-BR" dirty="0"/>
              <a:t>Funcionalismo , </a:t>
            </a:r>
            <a:r>
              <a:rPr lang="pt-BR" dirty="0" err="1"/>
              <a:t>neo</a:t>
            </a:r>
            <a:r>
              <a:rPr lang="pt-BR" dirty="0"/>
              <a:t> funcionalismo, </a:t>
            </a:r>
          </a:p>
          <a:p>
            <a:r>
              <a:rPr lang="pt-BR" dirty="0"/>
              <a:t>Geometria Variável</a:t>
            </a:r>
          </a:p>
          <a:p>
            <a:pPr lvl="1"/>
            <a:r>
              <a:rPr lang="pt-BR" dirty="0"/>
              <a:t>Sobreposições institucionais causam inconsistências que impedem a governança regional. </a:t>
            </a:r>
          </a:p>
          <a:p>
            <a:pPr marL="0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854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D4CCA-AFEE-2F9D-6768-09F28D43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1E307-F4DF-30BB-C2C2-E293FF0D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685"/>
            <a:ext cx="10515600" cy="53592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Influências externas/dependência. </a:t>
            </a:r>
          </a:p>
          <a:p>
            <a:pPr lvl="1"/>
            <a:r>
              <a:rPr lang="pt-BR" dirty="0"/>
              <a:t>Nas décadas de 1950 e 1960, a CEPAL e seu secretário-geral </a:t>
            </a:r>
            <a:r>
              <a:rPr lang="pt-BR" dirty="0" err="1"/>
              <a:t>Raúl</a:t>
            </a:r>
            <a:r>
              <a:rPr lang="pt-BR" dirty="0"/>
              <a:t> </a:t>
            </a:r>
            <a:r>
              <a:rPr lang="pt-BR" dirty="0" err="1"/>
              <a:t>Prebisch</a:t>
            </a:r>
            <a:r>
              <a:rPr lang="pt-BR" dirty="0"/>
              <a:t> estavam na origem de uma teoria que influenciou toda uma geração de acordos de integração no mundo em desenvolvimento. No entanto, o modelo Cepal foi imediatamente desafiado pela concepção norte-americana centrada no livre comércio. </a:t>
            </a:r>
          </a:p>
          <a:p>
            <a:pPr lvl="2"/>
            <a:r>
              <a:rPr lang="pt-BR" dirty="0"/>
              <a:t>A rivalidade entre os paradigmas estruturalista e neoclássico explica em grande parte a natureza híbrida dos acordos assinados na década de 1960 (MCCA, ALALC). </a:t>
            </a:r>
          </a:p>
          <a:p>
            <a:pPr lvl="1"/>
            <a:r>
              <a:rPr lang="pt-BR" dirty="0"/>
              <a:t>Na década de 1970, a Europa começou a exportar seu "modelo" de integração, tanto em seu componente econômico (união aduaneira) quanto político (forte institucionalização com características supranacionais). </a:t>
            </a:r>
          </a:p>
          <a:p>
            <a:pPr lvl="1"/>
            <a:r>
              <a:rPr lang="pt-BR" dirty="0"/>
              <a:t>Quando a América Latina se converte em regionalismo aberto, entra nas fileiras da Ortodoxia, mas ainda está sujeita às influências cruzadas e muitas vezes competindo com a Europa e os Estados Unidos. </a:t>
            </a:r>
          </a:p>
          <a:p>
            <a:pPr lvl="2"/>
            <a:r>
              <a:rPr lang="pt-BR" dirty="0"/>
              <a:t>A Europa financia as instituições comunitárias na América Central, nos Andes e no MERCOSUL,</a:t>
            </a:r>
          </a:p>
          <a:p>
            <a:pPr lvl="2"/>
            <a:r>
              <a:rPr lang="pt-BR" dirty="0"/>
              <a:t>os Estados Unidos tentam impor a agenda do NAFTA e a ALCA. </a:t>
            </a:r>
          </a:p>
          <a:p>
            <a:pPr lvl="1"/>
            <a:r>
              <a:rPr lang="pt-BR" dirty="0"/>
              <a:t>Essas influências externas tendem a aliviar a responsabilidade dos Estados-Membros pelo engajamento coletivo.</a:t>
            </a:r>
          </a:p>
        </p:txBody>
      </p:sp>
    </p:spTree>
    <p:extLst>
      <p:ext uri="{BB962C8B-B14F-4D97-AF65-F5344CB8AC3E}">
        <p14:creationId xmlns:p14="http://schemas.microsoft.com/office/powerpoint/2010/main" val="1851110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41538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1701"/>
            <a:ext cx="42624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73152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24000" y="2738439"/>
            <a:ext cx="9144000" cy="23193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Sistema Monetário Internacional:</a:t>
            </a: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 conceitos e definições: </a:t>
            </a:r>
            <a:br>
              <a:rPr lang="pt-BR" altLang="pt-BR" sz="2700">
                <a:solidFill>
                  <a:schemeClr val="bg1"/>
                </a:solidFill>
              </a:rPr>
            </a:b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Prof. Amaury Gremaud</a:t>
            </a: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FEARP / PROLAM USP</a:t>
            </a:r>
            <a:br>
              <a:rPr lang="pt-BR" altLang="pt-BR" sz="2700">
                <a:solidFill>
                  <a:schemeClr val="bg1"/>
                </a:solidFill>
              </a:rPr>
            </a:br>
            <a:r>
              <a:rPr lang="pt-BR" altLang="pt-BR" sz="27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369305"/>
            <a:ext cx="9083827" cy="61193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3175A8-E65D-3080-1C08-E470B0F3D90F}"/>
              </a:ext>
            </a:extLst>
          </p:cNvPr>
          <p:cNvSpPr txBox="1"/>
          <p:nvPr/>
        </p:nvSpPr>
        <p:spPr>
          <a:xfrm>
            <a:off x="9430086" y="934609"/>
            <a:ext cx="241565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Regionalismo Fechado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Desenvolvimentismo / estruturalismo latino americano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3B0CA243-5A46-8736-D545-B8998BE8E5E9}"/>
              </a:ext>
            </a:extLst>
          </p:cNvPr>
          <p:cNvSpPr txBox="1"/>
          <p:nvPr/>
        </p:nvSpPr>
        <p:spPr>
          <a:xfrm>
            <a:off x="9430086" y="2643953"/>
            <a:ext cx="2415654" cy="10310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Fase Revisionista</a:t>
            </a:r>
          </a:p>
          <a:p>
            <a:pPr algn="ctr"/>
            <a:endParaRPr lang="pt-BR" sz="700" b="1" dirty="0"/>
          </a:p>
          <a:p>
            <a:pPr algn="ctr"/>
            <a:r>
              <a:rPr lang="pt-BR" b="1" dirty="0"/>
              <a:t>Perspectiva liberal  - segunda ordem 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ACCB2561-FE6B-72E3-A8B0-69508C5CEC93}"/>
              </a:ext>
            </a:extLst>
          </p:cNvPr>
          <p:cNvSpPr txBox="1"/>
          <p:nvPr/>
        </p:nvSpPr>
        <p:spPr>
          <a:xfrm>
            <a:off x="9430086" y="3922352"/>
            <a:ext cx="2415654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Regionalismo Aberto</a:t>
            </a:r>
          </a:p>
          <a:p>
            <a:pPr algn="ctr"/>
            <a:r>
              <a:rPr lang="pt-BR" b="1" dirty="0"/>
              <a:t>Neoliberalismo</a:t>
            </a:r>
          </a:p>
          <a:p>
            <a:pPr algn="ctr"/>
            <a:endParaRPr lang="pt-BR" sz="800" b="1" dirty="0"/>
          </a:p>
          <a:p>
            <a:pPr algn="ctr"/>
            <a:r>
              <a:rPr lang="pt-BR" sz="1600" b="1" dirty="0"/>
              <a:t>Transformação produtiva com equidade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587DC0-FBD8-C5D6-FE82-4C3FA854AC28}"/>
              </a:ext>
            </a:extLst>
          </p:cNvPr>
          <p:cNvSpPr txBox="1"/>
          <p:nvPr/>
        </p:nvSpPr>
        <p:spPr>
          <a:xfrm>
            <a:off x="9430087" y="5265005"/>
            <a:ext cx="2415654" cy="14157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Regionalismo Pós Liberal ou pós hegemônico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err="1">
                <a:solidFill>
                  <a:schemeClr val="bg1"/>
                </a:solidFill>
              </a:rPr>
              <a:t>Neo</a:t>
            </a:r>
            <a:r>
              <a:rPr lang="pt-BR" sz="1600" b="1" dirty="0">
                <a:solidFill>
                  <a:schemeClr val="bg1"/>
                </a:solidFill>
              </a:rPr>
              <a:t> desenvolvimentismo</a:t>
            </a:r>
          </a:p>
        </p:txBody>
      </p:sp>
    </p:spTree>
    <p:extLst>
      <p:ext uri="{BB962C8B-B14F-4D97-AF65-F5344CB8AC3E}">
        <p14:creationId xmlns:p14="http://schemas.microsoft.com/office/powerpoint/2010/main" val="40492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846263" y="1092201"/>
            <a:ext cx="78867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</a:t>
            </a:r>
            <a:br>
              <a:rPr lang="pt-BR" altLang="pt-BR" dirty="0"/>
            </a:br>
            <a:r>
              <a:rPr lang="pt-BR" altLang="pt-BR" dirty="0"/>
              <a:t>Internacional</a:t>
            </a:r>
            <a:r>
              <a:rPr lang="en-US" altLang="pt-BR" dirty="0"/>
              <a:t>: </a:t>
            </a:r>
            <a:r>
              <a:rPr lang="en-US" altLang="pt-BR" dirty="0" err="1"/>
              <a:t>definição</a:t>
            </a:r>
            <a:endParaRPr lang="pt-BR" altLang="pt-BR" dirty="0"/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4589464" y="2386013"/>
            <a:ext cx="5526087" cy="3086100"/>
          </a:xfrm>
        </p:spPr>
        <p:txBody>
          <a:bodyPr/>
          <a:lstStyle/>
          <a:p>
            <a:pPr marL="257175" indent="-257175" algn="ctr">
              <a:buNone/>
              <a:defRPr/>
            </a:pPr>
            <a:r>
              <a:rPr lang="en-US" altLang="pt-BR" sz="2925" dirty="0"/>
              <a:t>	</a:t>
            </a:r>
            <a:r>
              <a:rPr lang="pt-BR" altLang="pt-BR" sz="2925" dirty="0"/>
              <a:t>Conjunto de regras ou convenções </a:t>
            </a:r>
          </a:p>
          <a:p>
            <a:pPr marL="257175" indent="-257175">
              <a:buNone/>
              <a:defRPr/>
            </a:pPr>
            <a:r>
              <a:rPr lang="pt-BR" altLang="pt-BR" sz="2925" dirty="0"/>
              <a:t>			(</a:t>
            </a:r>
            <a:r>
              <a:rPr lang="pt-BR" altLang="pt-BR" sz="2925" u="sng" dirty="0"/>
              <a:t>escritas ou tácitas</a:t>
            </a:r>
            <a:r>
              <a:rPr lang="pt-BR" altLang="pt-BR" sz="2925" dirty="0"/>
              <a:t>) </a:t>
            </a:r>
          </a:p>
          <a:p>
            <a:pPr marL="257175" indent="-257175" algn="ctr">
              <a:buNone/>
              <a:defRPr/>
            </a:pPr>
            <a:r>
              <a:rPr lang="pt-BR" altLang="pt-BR" sz="2925" dirty="0"/>
              <a:t>		que regulam as relações</a:t>
            </a:r>
            <a:r>
              <a:rPr lang="en-US" altLang="pt-BR" sz="2925" dirty="0"/>
              <a:t> 	</a:t>
            </a:r>
            <a:r>
              <a:rPr lang="pt-BR" altLang="pt-BR" sz="2925" dirty="0"/>
              <a:t>monetárias/financeiras </a:t>
            </a:r>
            <a:r>
              <a:rPr lang="en-US" altLang="pt-BR" sz="2925" dirty="0"/>
              <a:t>	</a:t>
            </a:r>
            <a:r>
              <a:rPr lang="pt-BR" altLang="pt-BR" sz="2925" dirty="0"/>
              <a:t>internacionais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1464" y="3157538"/>
          <a:ext cx="13620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74960" imgH="2288198" progId="MS_ClipArt_Gallery.2">
                  <p:embed/>
                </p:oleObj>
              </mc:Choice>
              <mc:Fallback>
                <p:oleObj name="Clip" r:id="rId3" imgW="1874960" imgH="2288198" progId="MS_ClipArt_Gallery.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4" y="3157538"/>
                        <a:ext cx="1362075" cy="15430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6331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04" y="1482726"/>
            <a:ext cx="4240212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495550" y="11287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</a:t>
            </a:r>
            <a:br>
              <a:rPr lang="pt-BR" altLang="pt-BR" dirty="0"/>
            </a:br>
            <a:r>
              <a:rPr lang="pt-BR" altLang="pt-BR" dirty="0"/>
              <a:t>Internacional</a:t>
            </a:r>
            <a:r>
              <a:rPr lang="en-US" altLang="pt-BR" dirty="0"/>
              <a:t>: </a:t>
            </a:r>
            <a:br>
              <a:rPr lang="en-US" altLang="pt-BR" dirty="0"/>
            </a:br>
            <a:r>
              <a:rPr lang="en-US" altLang="pt-BR" dirty="0" err="1"/>
              <a:t>Objetivos</a:t>
            </a:r>
            <a:r>
              <a:rPr lang="en-US" altLang="pt-BR" dirty="0"/>
              <a:t> (1)</a:t>
            </a:r>
            <a:endParaRPr lang="pt-BR" altLang="pt-BR" dirty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791308" y="2427288"/>
            <a:ext cx="6506307" cy="4079020"/>
          </a:xfrm>
        </p:spPr>
        <p:txBody>
          <a:bodyPr/>
          <a:lstStyle/>
          <a:p>
            <a:pPr marL="257175" indent="-257175">
              <a:lnSpc>
                <a:spcPct val="120000"/>
              </a:lnSpc>
              <a:buNone/>
              <a:defRPr/>
            </a:pPr>
            <a:r>
              <a:rPr lang="en-US" altLang="pt-BR" dirty="0"/>
              <a:t>1. </a:t>
            </a:r>
            <a:r>
              <a:rPr lang="pt-BR" altLang="pt-BR" sz="1725" dirty="0"/>
              <a:t>Dar fluidez (ou não) às transações internacionais de modo a garantir o máximo de ganhos/benefícios  a partir:</a:t>
            </a:r>
          </a:p>
          <a:p>
            <a:pPr marL="557213" lvl="1" indent="-214313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725" dirty="0"/>
              <a:t> das trocas internacionais (evitar escambo internacional)</a:t>
            </a:r>
          </a:p>
          <a:p>
            <a:pPr marL="557213" lvl="1" indent="-214313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725" dirty="0"/>
              <a:t> do movimentação de capital (possibilitar financiamento internacional)</a:t>
            </a:r>
          </a:p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r>
              <a:rPr lang="pt-BR" altLang="pt-BR" sz="1650" dirty="0"/>
              <a:t> </a:t>
            </a:r>
            <a:r>
              <a:rPr lang="pt-BR" altLang="pt-BR" sz="1725" dirty="0"/>
              <a:t>Fluidez = existência da transação, baixo custo de transação, diminuição de riscos desnecessários</a:t>
            </a:r>
          </a:p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endParaRPr lang="pt-BR" altLang="pt-BR" sz="1725" dirty="0"/>
          </a:p>
          <a:p>
            <a:pPr marL="257175" indent="-257175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r>
              <a:rPr lang="pt-BR" altLang="pt-BR" sz="1725" dirty="0"/>
              <a:t>Problema 1. ate onde ganhos ? Distribuição deles</a:t>
            </a:r>
          </a:p>
        </p:txBody>
      </p:sp>
    </p:spTree>
    <p:extLst>
      <p:ext uri="{BB962C8B-B14F-4D97-AF65-F5344CB8AC3E}">
        <p14:creationId xmlns:p14="http://schemas.microsoft.com/office/powerpoint/2010/main" val="1040132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08213" y="836613"/>
            <a:ext cx="79311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Internacional</a:t>
            </a:r>
            <a:r>
              <a:rPr lang="en-US" altLang="pt-BR" dirty="0"/>
              <a:t>: </a:t>
            </a:r>
            <a:br>
              <a:rPr lang="en-US" altLang="pt-BR" dirty="0"/>
            </a:br>
            <a:r>
              <a:rPr lang="en-US" altLang="pt-BR" dirty="0" err="1"/>
              <a:t>Objetivos</a:t>
            </a:r>
            <a:r>
              <a:rPr lang="en-US" altLang="pt-BR" dirty="0"/>
              <a:t> (2)</a:t>
            </a:r>
            <a:endParaRPr lang="pt-BR" altLang="pt-BR" dirty="0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3402624" y="2373924"/>
            <a:ext cx="8185638" cy="4484076"/>
          </a:xfrm>
        </p:spPr>
        <p:txBody>
          <a:bodyPr/>
          <a:lstStyle/>
          <a:p>
            <a:pPr marL="257175" indent="-257175">
              <a:buNone/>
              <a:defRPr/>
            </a:pPr>
            <a:r>
              <a:rPr lang="en-US" altLang="pt-BR" sz="2800" dirty="0"/>
              <a:t>2. “</a:t>
            </a:r>
            <a:r>
              <a:rPr lang="pt-BR" altLang="pt-BR" sz="2800" dirty="0"/>
              <a:t>Coordenar” políticas nacionais em função  dos problemas decorrentes da interdependência internacional:  </a:t>
            </a:r>
            <a:r>
              <a:rPr lang="pt-BR" altLang="pt-BR" sz="2800" b="1" dirty="0"/>
              <a:t>problema da consistência</a:t>
            </a:r>
            <a:endParaRPr lang="pt-BR" altLang="pt-BR" sz="2800" dirty="0"/>
          </a:p>
          <a:p>
            <a:pPr marL="600075" lvl="1" indent="-257175">
              <a:buSzPct val="90000"/>
              <a:buFont typeface="Wingdings" panose="05000000000000000000" pitchFamily="2" charset="2"/>
              <a:buChar char="à"/>
              <a:defRPr/>
            </a:pPr>
            <a:r>
              <a:rPr lang="pt-BR" altLang="pt-BR" sz="2400" dirty="0"/>
              <a:t>Soma dos déficits e superávits dos BP em determinado momento deve ser zero e/ou </a:t>
            </a:r>
          </a:p>
          <a:p>
            <a:pPr marL="600075" lvl="1" indent="-257175">
              <a:buSzPct val="90000"/>
              <a:buFont typeface="Wingdings" panose="05000000000000000000" pitchFamily="2" charset="2"/>
              <a:buChar char="à"/>
              <a:defRPr/>
            </a:pPr>
            <a:r>
              <a:rPr lang="pt-BR" altLang="pt-BR" sz="2400" dirty="0"/>
              <a:t>Todos os países não podem desvalorizar a sua moeda juntos</a:t>
            </a:r>
          </a:p>
          <a:p>
            <a:pPr marL="557213" lvl="1" indent="-214313">
              <a:defRPr/>
            </a:pPr>
            <a:endParaRPr lang="pt-BR" altLang="pt-BR" sz="2400" dirty="0"/>
          </a:p>
          <a:p>
            <a:pPr marL="557213" lvl="1" indent="-214313">
              <a:defRPr/>
            </a:pPr>
            <a:r>
              <a:rPr lang="pt-BR" altLang="pt-BR" sz="2400" dirty="0"/>
              <a:t>Ajustes automáticos</a:t>
            </a:r>
          </a:p>
          <a:p>
            <a:pPr marL="557213" lvl="1" indent="-214313">
              <a:defRPr/>
            </a:pPr>
            <a:r>
              <a:rPr lang="pt-BR" altLang="pt-BR" sz="2400" dirty="0"/>
              <a:t>N’</a:t>
            </a:r>
            <a:r>
              <a:rPr lang="pt-BR" altLang="pt-BR" sz="2400" dirty="0" err="1"/>
              <a:t>essimo</a:t>
            </a:r>
            <a:r>
              <a:rPr lang="pt-BR" altLang="pt-BR" sz="2400" dirty="0"/>
              <a:t> país abre mão de política própria</a:t>
            </a:r>
          </a:p>
          <a:p>
            <a:pPr marL="557213" lvl="1" indent="-214313">
              <a:defRPr/>
            </a:pPr>
            <a:r>
              <a:rPr lang="pt-BR" altLang="pt-BR" sz="2400" dirty="0"/>
              <a:t>Coordenação</a:t>
            </a:r>
          </a:p>
        </p:txBody>
      </p:sp>
      <p:pic>
        <p:nvPicPr>
          <p:cNvPr id="1126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78" y="3251323"/>
            <a:ext cx="18145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Quatro fases do SMI </a:t>
            </a:r>
            <a:br>
              <a:rPr lang="pt-BR" altLang="pt-BR"/>
            </a:br>
            <a:r>
              <a:rPr lang="pt-BR" altLang="pt-BR"/>
              <a:t>no século XX ?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863636" y="2202726"/>
          <a:ext cx="8582297" cy="373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793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77863"/>
            <a:ext cx="26320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SMI: 5 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6995" y="2084832"/>
            <a:ext cx="7772400" cy="4572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o ativo de reserva?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o regime de cambio  (formação de preços)?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o regime de cambio (acessibilidade)?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Como se dão os ajustes nos balanços de pagamentos?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pt-BR" dirty="0"/>
              <a:t>Qual a institucionalidade ?</a:t>
            </a:r>
          </a:p>
        </p:txBody>
      </p:sp>
    </p:spTree>
    <p:extLst>
      <p:ext uri="{BB962C8B-B14F-4D97-AF65-F5344CB8AC3E}">
        <p14:creationId xmlns:p14="http://schemas.microsoft.com/office/powerpoint/2010/main" val="989836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843089" y="1217613"/>
            <a:ext cx="6700837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dirty="0"/>
              <a:t>O Sistema Monetário Internacional: regras básicas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xfrm>
            <a:off x="2162908" y="2187576"/>
            <a:ext cx="7019192" cy="4037378"/>
          </a:xfrm>
        </p:spPr>
        <p:txBody>
          <a:bodyPr>
            <a:normAutofit fontScale="92500" lnSpcReduction="20000"/>
          </a:bodyPr>
          <a:lstStyle/>
          <a:p>
            <a:pPr marL="257175" indent="-257175" algn="ctr">
              <a:buNone/>
              <a:defRPr/>
            </a:pPr>
            <a:endParaRPr lang="pt-BR" altLang="pt-BR" sz="2250" dirty="0"/>
          </a:p>
          <a:p>
            <a:pPr marL="257175" indent="-257175">
              <a:buNone/>
              <a:defRPr/>
            </a:pPr>
            <a:r>
              <a:rPr lang="pt-BR" altLang="pt-BR" sz="2600" dirty="0"/>
              <a:t>1.  </a:t>
            </a:r>
            <a:r>
              <a:rPr lang="pt-BR" altLang="pt-BR" sz="2600" u="sng" dirty="0"/>
              <a:t>Ativo de reserva</a:t>
            </a:r>
            <a:r>
              <a:rPr lang="pt-BR" altLang="pt-BR" sz="2600" dirty="0"/>
              <a:t>:</a:t>
            </a:r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Qual moeda é aceita.</a:t>
            </a:r>
            <a:endParaRPr lang="en-US" altLang="pt-BR" sz="2600" dirty="0"/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como meio liquidação de.</a:t>
            </a:r>
            <a:endParaRPr lang="en-US" altLang="pt-BR" sz="2600" dirty="0"/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 pagamentos internacionais ?</a:t>
            </a:r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sz="2600" dirty="0"/>
              <a:t> Ouro, libra, dólar . . .</a:t>
            </a:r>
          </a:p>
          <a:p>
            <a:pPr marL="257175" indent="-257175">
              <a:lnSpc>
                <a:spcPct val="120000"/>
              </a:lnSpc>
              <a:buNone/>
              <a:defRPr/>
            </a:pPr>
            <a:endParaRPr lang="pt-BR" altLang="pt-BR" dirty="0"/>
          </a:p>
          <a:p>
            <a:pPr marL="257175" indent="-257175">
              <a:lnSpc>
                <a:spcPct val="120000"/>
              </a:lnSpc>
              <a:buNone/>
              <a:defRPr/>
            </a:pPr>
            <a:r>
              <a:rPr lang="pt-BR" altLang="pt-BR" dirty="0"/>
              <a:t>(qual a moeda de reserva? – fica “em caixa” nos países)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645696"/>
              </p:ext>
            </p:extLst>
          </p:nvPr>
        </p:nvGraphicFramePr>
        <p:xfrm>
          <a:off x="7050088" y="2646485"/>
          <a:ext cx="16129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532456" imgH="2286577" progId="MS_ClipArt_Gallery.2">
                  <p:embed/>
                </p:oleObj>
              </mc:Choice>
              <mc:Fallback>
                <p:oleObj name="Clip" r:id="rId3" imgW="1532456" imgH="2286577" progId="MS_ClipArt_Gallery.2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2646485"/>
                        <a:ext cx="16129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2555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580" y="0"/>
            <a:ext cx="10515600" cy="1325563"/>
          </a:xfrm>
        </p:spPr>
        <p:txBody>
          <a:bodyPr/>
          <a:lstStyle/>
          <a:p>
            <a:r>
              <a:rPr lang="pt-BR" dirty="0"/>
              <a:t>Única, comum , Local 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2440" y="2338027"/>
            <a:ext cx="5181600" cy="4351338"/>
          </a:xfrm>
        </p:spPr>
        <p:txBody>
          <a:bodyPr>
            <a:normAutofit/>
          </a:bodyPr>
          <a:lstStyle/>
          <a:p>
            <a:r>
              <a:rPr lang="pt-BR" sz="2800" dirty="0"/>
              <a:t>Em que moeda países recebem ou fazem os pagamentos ? (Mantidas como reserva)</a:t>
            </a:r>
          </a:p>
          <a:p>
            <a:pPr lvl="1"/>
            <a:r>
              <a:rPr lang="pt-BR" sz="2400" dirty="0"/>
              <a:t>Moedas nacionais livremente aceitas </a:t>
            </a:r>
          </a:p>
          <a:p>
            <a:pPr lvl="1"/>
            <a:r>
              <a:rPr lang="pt-BR" sz="2400" dirty="0"/>
              <a:t>Existe uma moeda internacional </a:t>
            </a:r>
          </a:p>
          <a:p>
            <a:pPr lvl="2"/>
            <a:r>
              <a:rPr lang="pt-BR" sz="1800" dirty="0"/>
              <a:t>Emitida por um organismo internacional </a:t>
            </a:r>
          </a:p>
          <a:p>
            <a:pPr lvl="2"/>
            <a:r>
              <a:rPr lang="pt-BR" sz="1800" dirty="0"/>
              <a:t>Emitida por um pais e aceita pelos outros </a:t>
            </a:r>
          </a:p>
          <a:p>
            <a:pPr lvl="1"/>
            <a:r>
              <a:rPr lang="pt-BR" sz="2400" dirty="0"/>
              <a:t>Existem varias moedas internacionalmente aceitas </a:t>
            </a:r>
          </a:p>
          <a:p>
            <a:pPr lvl="2"/>
            <a:r>
              <a:rPr lang="pt-BR" sz="1800" dirty="0"/>
              <a:t>Hierarquia de moedas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0992" y="2338753"/>
            <a:ext cx="5165188" cy="4312655"/>
          </a:xfrm>
        </p:spPr>
        <p:txBody>
          <a:bodyPr>
            <a:normAutofit/>
          </a:bodyPr>
          <a:lstStyle/>
          <a:p>
            <a:r>
              <a:rPr lang="pt-BR" sz="2400" dirty="0"/>
              <a:t>Se existe mais de uma moeda , como elas se relacionam </a:t>
            </a:r>
          </a:p>
          <a:p>
            <a:pPr lvl="1"/>
            <a:r>
              <a:rPr lang="pt-BR" sz="2000" dirty="0"/>
              <a:t>Moeda nacional – moeda internacional </a:t>
            </a:r>
          </a:p>
          <a:p>
            <a:pPr marL="457200" lvl="1" indent="0">
              <a:buNone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 Como funciona o mercado de cambio 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000" dirty="0"/>
              <a:t>Conversibilidade entre as moedas</a:t>
            </a:r>
          </a:p>
          <a:p>
            <a:pPr marL="457200" lvl="1" indent="0">
              <a:buNone/>
            </a:pPr>
            <a:r>
              <a:rPr lang="pt-BR" sz="2000" dirty="0"/>
              <a:t> (controles de acesso - fluxos)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000" dirty="0"/>
              <a:t>Mecanismo de formação de preços (cambio fixo x flutuante)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2440" y="1151081"/>
            <a:ext cx="11231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Moedas são ofertadas a princípio nacionalmente,  mas temos o internacionalismo das trocas e fluxos financeiros </a:t>
            </a:r>
          </a:p>
        </p:txBody>
      </p:sp>
    </p:spTree>
    <p:extLst>
      <p:ext uri="{BB962C8B-B14F-4D97-AF65-F5344CB8AC3E}">
        <p14:creationId xmlns:p14="http://schemas.microsoft.com/office/powerpoint/2010/main" val="4767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 problema da confiança </a:t>
            </a:r>
            <a:br>
              <a:rPr lang="pt-BR" altLang="pt-BR"/>
            </a:br>
            <a:r>
              <a:rPr lang="pt-BR" altLang="pt-BR"/>
              <a:t>e da liquidez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836739" y="2195514"/>
            <a:ext cx="6931025" cy="3805237"/>
          </a:xfrm>
        </p:spPr>
        <p:txBody>
          <a:bodyPr>
            <a:normAutofit/>
          </a:bodyPr>
          <a:lstStyle/>
          <a:p>
            <a:pPr marL="257175" indent="-257175">
              <a:defRPr/>
            </a:pPr>
            <a:r>
              <a:rPr lang="pt-BR" altLang="pt-BR" dirty="0"/>
              <a:t>Um país que emite uma moeda internacional tem ganhos:</a:t>
            </a:r>
          </a:p>
          <a:p>
            <a:pPr marL="557213" lvl="1" indent="-214313">
              <a:defRPr/>
            </a:pPr>
            <a:r>
              <a:rPr lang="pt-BR" altLang="pt-BR" dirty="0"/>
              <a:t>Emite-se uma obrigação sem juros com a qual se pode comprar produtos e/ou aplicações com retorno</a:t>
            </a:r>
          </a:p>
          <a:p>
            <a:pPr marL="257175" indent="-257175">
              <a:defRPr/>
            </a:pPr>
            <a:r>
              <a:rPr lang="pt-BR" altLang="pt-BR" dirty="0"/>
              <a:t>Mas dilema de (Robert) </a:t>
            </a:r>
            <a:r>
              <a:rPr lang="pt-BR" altLang="pt-BR" dirty="0" err="1"/>
              <a:t>Triffin</a:t>
            </a:r>
            <a:r>
              <a:rPr lang="pt-BR" altLang="pt-BR" dirty="0"/>
              <a:t>:</a:t>
            </a:r>
          </a:p>
          <a:p>
            <a:pPr marL="600075" lvl="1" indent="-257175">
              <a:defRPr/>
            </a:pPr>
            <a:r>
              <a:rPr lang="pt-BR" altLang="pt-BR" dirty="0"/>
              <a:t>Emissor da moeda internacional – tem que dar liquidez internacional</a:t>
            </a:r>
          </a:p>
          <a:p>
            <a:pPr marL="942975" lvl="2" indent="-257175">
              <a:defRPr/>
            </a:pPr>
            <a:r>
              <a:rPr lang="pt-BR" altLang="pt-BR" dirty="0"/>
              <a:t>Problema da liquidez</a:t>
            </a:r>
          </a:p>
          <a:p>
            <a:pPr marL="600075" lvl="1" indent="-257175">
              <a:defRPr/>
            </a:pPr>
            <a:r>
              <a:rPr lang="pt-BR" altLang="pt-BR" dirty="0"/>
              <a:t>Problema como convencer  usuários que sua moeda possui valor estável </a:t>
            </a:r>
          </a:p>
          <a:p>
            <a:pPr marL="942975" lvl="2" indent="-257175">
              <a:defRPr/>
            </a:pPr>
            <a:r>
              <a:rPr lang="pt-BR" altLang="pt-BR" dirty="0"/>
              <a:t>Problema da confiança</a:t>
            </a:r>
          </a:p>
          <a:p>
            <a:pPr marL="600075" lvl="1" indent="-257175">
              <a:defRPr/>
            </a:pPr>
            <a:r>
              <a:rPr lang="pt-BR" altLang="pt-BR" dirty="0"/>
              <a:t>Problema até onde ganhos de liquidez implicam em perda de confiança</a:t>
            </a:r>
          </a:p>
        </p:txBody>
      </p:sp>
      <p:pic>
        <p:nvPicPr>
          <p:cNvPr id="1946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9" y="2630488"/>
            <a:ext cx="148748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aixaDeTexto 2"/>
          <p:cNvSpPr txBox="1">
            <a:spLocks noChangeArrowheads="1"/>
          </p:cNvSpPr>
          <p:nvPr/>
        </p:nvSpPr>
        <p:spPr bwMode="auto">
          <a:xfrm>
            <a:off x="9058276" y="4667251"/>
            <a:ext cx="121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Robert Triffin</a:t>
            </a:r>
          </a:p>
        </p:txBody>
      </p:sp>
    </p:spTree>
    <p:extLst>
      <p:ext uri="{BB962C8B-B14F-4D97-AF65-F5344CB8AC3E}">
        <p14:creationId xmlns:p14="http://schemas.microsoft.com/office/powerpoint/2010/main" val="3468445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88552" y="2941243"/>
            <a:ext cx="3203448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lvl="2"/>
            <a:r>
              <a:rPr lang="pt-BR" dirty="0"/>
              <a:t>Sistema de moeda Local (SML),       Acordo Reciproco de Compensação (RCA)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88552" y="2941243"/>
            <a:ext cx="978408" cy="1572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" y="155449"/>
            <a:ext cx="11807952" cy="8138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800" dirty="0"/>
              <a:t>Regiões ou blocos regionais podem buscar soluções comuns para suas transações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6032" y="1325220"/>
            <a:ext cx="11423904" cy="5632704"/>
          </a:xfrm>
        </p:spPr>
        <p:txBody>
          <a:bodyPr>
            <a:normAutofit fontScale="92500" lnSpcReduction="20000"/>
          </a:bodyPr>
          <a:lstStyle/>
          <a:p>
            <a:pPr marL="457200" lvl="3" indent="0">
              <a:buNone/>
            </a:pPr>
            <a:r>
              <a:rPr lang="pt-BR" sz="2600" dirty="0"/>
              <a:t>   Vários arranjos são possíveis - Bloco – Países A, B e C</a:t>
            </a:r>
          </a:p>
          <a:p>
            <a:pPr marL="0" indent="0">
              <a:buNone/>
            </a:pPr>
            <a:r>
              <a:rPr lang="pt-BR" dirty="0"/>
              <a:t>Exemplo 1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Cada um tem sua moeda – transações internas aos </a:t>
            </a:r>
            <a:r>
              <a:rPr lang="pt-BR" dirty="0" err="1"/>
              <a:t>paises</a:t>
            </a:r>
            <a:r>
              <a:rPr lang="pt-BR" dirty="0"/>
              <a:t>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com moeda externa (US$)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 também com base na moeda externa  </a:t>
            </a:r>
          </a:p>
          <a:p>
            <a:r>
              <a:rPr lang="pt-BR" dirty="0"/>
              <a:t>Exemplo 2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com moeda externa (US$)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si, pelo menos em parte, com suas moedas locais </a:t>
            </a:r>
          </a:p>
          <a:p>
            <a:r>
              <a:rPr lang="pt-BR" dirty="0"/>
              <a:t>Exemplo 3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Cada um tem sua moeda – transações internas se fazem com ela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com base em um moeda internacional (US$)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si, pelo menos em parte, com uma moeda comum criada para isto </a:t>
            </a:r>
          </a:p>
          <a:p>
            <a:r>
              <a:rPr lang="pt-BR" dirty="0"/>
              <a:t>Exemplo 4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Abandono das moedas nacionais, criação de uma moeda única para transações internas ao bloco e a cada um dos países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Transacionando com resto do mundo em um moeda internacional (US$)  - so uma taxa de cambio para todos os países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/>
              <a:t>Transacionam entre si com base na moeda única </a:t>
            </a:r>
          </a:p>
          <a:p>
            <a:pPr marL="914400" lvl="1" indent="-457200">
              <a:buFont typeface="+mj-lt"/>
              <a:buAutoNum type="alphaLcPeriod"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590276" y="4286896"/>
            <a:ext cx="120548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SUR</a:t>
            </a:r>
          </a:p>
          <a:p>
            <a:pPr algn="ctr"/>
            <a:r>
              <a:rPr lang="pt-BR" b="1" dirty="0"/>
              <a:t>Moeda comum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114788" y="6211667"/>
            <a:ext cx="18211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EURO moeda </a:t>
            </a:r>
            <a:r>
              <a:rPr lang="pt-BR" b="1" dirty="0" err="1"/>
              <a:t>unica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477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52B62-791C-84FB-3555-86550C5C9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991B8F0-965B-898C-D47B-9BBA6D2C4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84638"/>
            <a:ext cx="9144000" cy="46806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2A7182B-CCB0-143C-236A-B96817A7BBFF}"/>
              </a:ext>
            </a:extLst>
          </p:cNvPr>
          <p:cNvSpPr txBox="1"/>
          <p:nvPr/>
        </p:nvSpPr>
        <p:spPr>
          <a:xfrm>
            <a:off x="2639616" y="6243541"/>
            <a:ext cx="15121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UEP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430DBB-51B8-D6B0-B596-D97B9BA861D9}"/>
              </a:ext>
            </a:extLst>
          </p:cNvPr>
          <p:cNvSpPr txBox="1"/>
          <p:nvPr/>
        </p:nvSpPr>
        <p:spPr>
          <a:xfrm>
            <a:off x="4151784" y="6257637"/>
            <a:ext cx="9361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AME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DFE9B-4395-1F86-EC04-7ECC50FF1CAE}"/>
              </a:ext>
            </a:extLst>
          </p:cNvPr>
          <p:cNvSpPr txBox="1"/>
          <p:nvPr/>
        </p:nvSpPr>
        <p:spPr>
          <a:xfrm>
            <a:off x="5069632" y="6272346"/>
            <a:ext cx="66861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solidFill>
                  <a:schemeClr val="bg1"/>
                </a:solidFill>
              </a:rPr>
              <a:t>Snake</a:t>
            </a:r>
            <a:r>
              <a:rPr lang="pt-BR" sz="1400" dirty="0"/>
              <a:t> 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B6E5C2-DBE2-3C3B-CA71-18B483064254}"/>
              </a:ext>
            </a:extLst>
          </p:cNvPr>
          <p:cNvSpPr txBox="1"/>
          <p:nvPr/>
        </p:nvSpPr>
        <p:spPr>
          <a:xfrm>
            <a:off x="5738248" y="6272345"/>
            <a:ext cx="253624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0CDE88-2CE2-FD69-4393-940B61D0E62C}"/>
              </a:ext>
            </a:extLst>
          </p:cNvPr>
          <p:cNvSpPr txBox="1"/>
          <p:nvPr/>
        </p:nvSpPr>
        <p:spPr>
          <a:xfrm>
            <a:off x="3305690" y="4337908"/>
            <a:ext cx="1296144" cy="64633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União aduaneira 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1ACD2E5-5B42-A231-1E1E-A6C0033BA414}"/>
              </a:ext>
            </a:extLst>
          </p:cNvPr>
          <p:cNvCxnSpPr>
            <a:cxnSpLocks/>
          </p:cNvCxnSpPr>
          <p:nvPr/>
        </p:nvCxnSpPr>
        <p:spPr>
          <a:xfrm flipV="1">
            <a:off x="4223792" y="4077072"/>
            <a:ext cx="144016" cy="36004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F40AC6-DB46-147E-A196-D801844E5566}"/>
              </a:ext>
            </a:extLst>
          </p:cNvPr>
          <p:cNvSpPr txBox="1"/>
          <p:nvPr/>
        </p:nvSpPr>
        <p:spPr>
          <a:xfrm>
            <a:off x="3305690" y="4928440"/>
            <a:ext cx="1296144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Mercado comum 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EC30B9A-7FF6-776B-FE28-DA141F965621}"/>
              </a:ext>
            </a:extLst>
          </p:cNvPr>
          <p:cNvCxnSpPr>
            <a:cxnSpLocks/>
          </p:cNvCxnSpPr>
          <p:nvPr/>
        </p:nvCxnSpPr>
        <p:spPr>
          <a:xfrm flipV="1">
            <a:off x="4619836" y="4509120"/>
            <a:ext cx="1476164" cy="69628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47D1CC-9164-BB49-6C54-96B4B4A01570}"/>
              </a:ext>
            </a:extLst>
          </p:cNvPr>
          <p:cNvSpPr txBox="1"/>
          <p:nvPr/>
        </p:nvSpPr>
        <p:spPr>
          <a:xfrm>
            <a:off x="3314691" y="5511855"/>
            <a:ext cx="129614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União Monetária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A51C5B-F0ED-D3B2-6914-45D80B38FFF2}"/>
              </a:ext>
            </a:extLst>
          </p:cNvPr>
          <p:cNvSpPr txBox="1"/>
          <p:nvPr/>
        </p:nvSpPr>
        <p:spPr>
          <a:xfrm>
            <a:off x="2351584" y="850818"/>
            <a:ext cx="27363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Bretton </a:t>
            </a:r>
            <a:r>
              <a:rPr lang="pt-BR" dirty="0" err="1"/>
              <a:t>woods</a:t>
            </a:r>
            <a:r>
              <a:rPr lang="pt-BR" dirty="0"/>
              <a:t> System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6E1D04-F25A-4293-6B58-4AB294F263B2}"/>
              </a:ext>
            </a:extLst>
          </p:cNvPr>
          <p:cNvSpPr txBox="1"/>
          <p:nvPr/>
        </p:nvSpPr>
        <p:spPr>
          <a:xfrm>
            <a:off x="4151784" y="2145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Rompimento BW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99E44B-9A2A-011B-BE4C-ECD0F8ED5896}"/>
              </a:ext>
            </a:extLst>
          </p:cNvPr>
          <p:cNvSpPr txBox="1"/>
          <p:nvPr/>
        </p:nvSpPr>
        <p:spPr>
          <a:xfrm>
            <a:off x="5069632" y="864977"/>
            <a:ext cx="5598368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Novo sistema monetário: taxas flutuantes e fluxos livres 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DCEB9A71-7DD2-5F48-E9D9-77B6C70E38E0}"/>
              </a:ext>
            </a:extLst>
          </p:cNvPr>
          <p:cNvSpPr/>
          <p:nvPr/>
        </p:nvSpPr>
        <p:spPr>
          <a:xfrm rot="5400000">
            <a:off x="4668014" y="-561177"/>
            <a:ext cx="839748" cy="23882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99E8E0-D399-01B1-59D0-0F6161315BC5}"/>
              </a:ext>
            </a:extLst>
          </p:cNvPr>
          <p:cNvSpPr txBox="1"/>
          <p:nvPr/>
        </p:nvSpPr>
        <p:spPr>
          <a:xfrm>
            <a:off x="8269968" y="6266411"/>
            <a:ext cx="214651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Euro </a:t>
            </a:r>
          </a:p>
        </p:txBody>
      </p:sp>
    </p:spTree>
    <p:extLst>
      <p:ext uri="{BB962C8B-B14F-4D97-AF65-F5344CB8AC3E}">
        <p14:creationId xmlns:p14="http://schemas.microsoft.com/office/powerpoint/2010/main" val="33764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D466C-3283-9A84-032F-72C2A9CE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F9E1AC-3358-53BA-B781-7880FD83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523734"/>
            <a:ext cx="9974067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24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União Monetária:</a:t>
            </a:r>
            <a:b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implicações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976031" y="963877"/>
            <a:ext cx="6801441" cy="4930246"/>
          </a:xfrm>
        </p:spPr>
        <p:txBody>
          <a:bodyPr anchor="ctr"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pt-BR" sz="3600" dirty="0"/>
              <a:t> Autoridade Monetária (BC) única</a:t>
            </a:r>
          </a:p>
          <a:p>
            <a:pPr lvl="1">
              <a:buFont typeface="Wingdings" pitchFamily="2" charset="2"/>
              <a:buChar char="q"/>
            </a:pPr>
            <a:r>
              <a:rPr lang="pt-BR" sz="3600" dirty="0"/>
              <a:t> Moeda única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 cada pais abre mão de uma política monetária e cambial própria</a:t>
            </a:r>
          </a:p>
          <a:p>
            <a:pPr lvl="1">
              <a:buFont typeface="Wingdings" pitchFamily="2" charset="2"/>
              <a:buChar char="q"/>
            </a:pPr>
            <a:r>
              <a:rPr lang="pt-BR" sz="3600" dirty="0"/>
              <a:t> taxa de cambio interna definida no momento da união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 política cambial conjunta, não existe política cambial interna ao bloco.</a:t>
            </a:r>
          </a:p>
          <a:p>
            <a:pPr lvl="2">
              <a:buFont typeface="Monotype Sorts" pitchFamily="2" charset="2"/>
              <a:buChar char="g"/>
            </a:pPr>
            <a:endParaRPr lang="pt-BR" sz="24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alpha val="80000"/>
                  </a:schemeClr>
                </a:solidFill>
              </a:rPr>
              <a:t>A Gremaud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62144D-20D9-4709-9E07-9F24599B0B9E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se quer 4 ou 3 ou 2?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2564" y="2469124"/>
            <a:ext cx="5181600" cy="4351338"/>
          </a:xfrm>
        </p:spPr>
        <p:txBody>
          <a:bodyPr/>
          <a:lstStyle/>
          <a:p>
            <a:r>
              <a:rPr lang="pt-BR" sz="2400" dirty="0"/>
              <a:t>Normalmente:</a:t>
            </a:r>
          </a:p>
          <a:p>
            <a:pPr lvl="1"/>
            <a:r>
              <a:rPr lang="pt-BR" sz="2000" dirty="0"/>
              <a:t>Fomentar o bloco e as transações </a:t>
            </a:r>
            <a:r>
              <a:rPr lang="pt-BR" sz="2000" dirty="0" err="1"/>
              <a:t>intrabloco</a:t>
            </a:r>
            <a:r>
              <a:rPr lang="pt-BR" sz="2000" dirty="0"/>
              <a:t> </a:t>
            </a:r>
          </a:p>
          <a:p>
            <a:pPr lvl="2"/>
            <a:r>
              <a:rPr lang="pt-BR" sz="1600" dirty="0"/>
              <a:t>Facilitar – operacionalmente - operações</a:t>
            </a:r>
          </a:p>
          <a:p>
            <a:pPr lvl="2"/>
            <a:r>
              <a:rPr lang="pt-BR" sz="1600" dirty="0"/>
              <a:t>diminuir custos de transação </a:t>
            </a:r>
          </a:p>
          <a:p>
            <a:pPr lvl="1"/>
            <a:r>
              <a:rPr lang="pt-BR" sz="2000" dirty="0"/>
              <a:t>Diminuir vulnerabilidade externa </a:t>
            </a:r>
          </a:p>
          <a:p>
            <a:pPr lvl="2"/>
            <a:r>
              <a:rPr lang="pt-BR" sz="1600" dirty="0"/>
              <a:t>Diminuir efeito de custos e oscilações fora de seu controle </a:t>
            </a:r>
          </a:p>
          <a:p>
            <a:pPr lvl="2"/>
            <a:r>
              <a:rPr lang="pt-BR" sz="1600" dirty="0"/>
              <a:t>Diminuir dependência de moeda externa </a:t>
            </a:r>
          </a:p>
          <a:p>
            <a:pPr lvl="2"/>
            <a:endParaRPr lang="pt-BR" sz="1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13348" y="2257255"/>
            <a:ext cx="5181600" cy="4351338"/>
          </a:xfrm>
        </p:spPr>
        <p:txBody>
          <a:bodyPr/>
          <a:lstStyle/>
          <a:p>
            <a:r>
              <a:rPr lang="pt-BR" dirty="0"/>
              <a:t>Até onde isto efetivamente vai ocorrer:</a:t>
            </a:r>
          </a:p>
          <a:p>
            <a:pPr lvl="1"/>
            <a:r>
              <a:rPr lang="pt-BR" dirty="0"/>
              <a:t>Ate onde não vai se criar novos custos ou novas burocracias operacionais </a:t>
            </a:r>
          </a:p>
          <a:p>
            <a:pPr lvl="1"/>
            <a:r>
              <a:rPr lang="pt-BR" dirty="0"/>
              <a:t>Dependência x credibilidade(confiança) nas novas instituições </a:t>
            </a:r>
          </a:p>
          <a:p>
            <a:r>
              <a:rPr lang="pt-BR" dirty="0"/>
              <a:t>Até onde existe um novo tipo de dependência </a:t>
            </a:r>
          </a:p>
          <a:p>
            <a:pPr lvl="1"/>
            <a:r>
              <a:rPr lang="pt-BR" dirty="0"/>
              <a:t>Hierarquia entre moedas do bloco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06424" y="5450527"/>
            <a:ext cx="95554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 que ser quer com a integração ? Ate onde ela vai ?</a:t>
            </a:r>
          </a:p>
        </p:txBody>
      </p:sp>
    </p:spTree>
    <p:extLst>
      <p:ext uri="{BB962C8B-B14F-4D97-AF65-F5344CB8AC3E}">
        <p14:creationId xmlns:p14="http://schemas.microsoft.com/office/powerpoint/2010/main" val="38275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União Monetária: bases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988840"/>
            <a:ext cx="8784976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dirty="0"/>
              <a:t>Teóricas: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Área Monetária Ótima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Teoria da Integração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Coordenação de políticas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Federalismo e Estabilização</a:t>
            </a:r>
          </a:p>
          <a:p>
            <a:pPr>
              <a:lnSpc>
                <a:spcPct val="90000"/>
              </a:lnSpc>
            </a:pPr>
            <a:r>
              <a:rPr lang="pt-BR" dirty="0"/>
              <a:t>Práticas: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Unificação monetária norte-americana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Europa: Coordenação, Serpente e SME, UME- Euro</a:t>
            </a:r>
          </a:p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Gremaud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91B-1CBB-4F75-85B9-AF44B4E0BC8A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336360" y="3356992"/>
          <a:ext cx="838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95360" imgH="2658600" progId="">
                  <p:embed/>
                </p:oleObj>
              </mc:Choice>
              <mc:Fallback>
                <p:oleObj name="Clip" r:id="rId2" imgW="1395360" imgH="2658600" progId="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360" y="3356992"/>
                        <a:ext cx="838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9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AMO – Área Monetária Ótima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87785" y="2480321"/>
            <a:ext cx="10359631" cy="3554573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Definição: 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uma área de moeda ótima (AMO) é uma região geográfica em que seria benéfico estabelecer uma moeda única.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</a:rPr>
              <a:t> A teoria da AMO foi desenvolvida na década de 1960, principalmente por Robert Mundell (Nobel 1999).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Uma AMO pode combinar vários países, mas também pode ser parte de um país.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 Por exemplo, pode ser benéfico separar o Canadá (ou o Brasil) em duas áreas separadas, a costa leste e costa oeste, com moedas diferentes e cambio flutuante entre elas</a:t>
            </a:r>
          </a:p>
        </p:txBody>
      </p:sp>
    </p:spTree>
    <p:extLst>
      <p:ext uri="{BB962C8B-B14F-4D97-AF65-F5344CB8AC3E}">
        <p14:creationId xmlns:p14="http://schemas.microsoft.com/office/powerpoint/2010/main" val="1030268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 ...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6622" y="1499616"/>
            <a:ext cx="10225455" cy="4539952"/>
          </a:xfrm>
        </p:spPr>
        <p:txBody>
          <a:bodyPr>
            <a:normAutofit fontScale="92500"/>
          </a:bodyPr>
          <a:lstStyle/>
          <a:p>
            <a:r>
              <a:rPr lang="pt-BR" sz="3200" dirty="0"/>
              <a:t>A teoria da AMO tenta avaliar a adequação de uma </a:t>
            </a:r>
            <a:r>
              <a:rPr lang="pt-BR" sz="3400" dirty="0"/>
              <a:t>União Monetária entre países. </a:t>
            </a:r>
          </a:p>
          <a:p>
            <a:pPr lvl="1"/>
            <a:r>
              <a:rPr lang="pt-BR" sz="3400" dirty="0"/>
              <a:t>Esta união monetária deverá produzir </a:t>
            </a:r>
            <a:r>
              <a:rPr lang="pt-BR" sz="3400" u="sng" dirty="0"/>
              <a:t>benefícios </a:t>
            </a:r>
            <a:r>
              <a:rPr lang="pt-BR" sz="3400" dirty="0"/>
              <a:t>econômicos, tais como </a:t>
            </a:r>
            <a:r>
              <a:rPr lang="pt-BR" sz="3400" u="sng" dirty="0"/>
              <a:t>a eliminação dos custos de transação</a:t>
            </a:r>
            <a:r>
              <a:rPr lang="pt-BR" sz="3400" dirty="0"/>
              <a:t>. </a:t>
            </a:r>
          </a:p>
          <a:p>
            <a:pPr lvl="1"/>
            <a:r>
              <a:rPr lang="pt-BR" sz="3400" dirty="0"/>
              <a:t>No entanto, isso implica em </a:t>
            </a:r>
            <a:r>
              <a:rPr lang="pt-BR" sz="3400" u="sng" dirty="0"/>
              <a:t>custos</a:t>
            </a:r>
            <a:r>
              <a:rPr lang="pt-BR" sz="3400" dirty="0"/>
              <a:t>, especialmente os de </a:t>
            </a:r>
            <a:r>
              <a:rPr lang="pt-BR" sz="3400" u="sng" dirty="0"/>
              <a:t>abandonar a sua própria política monetária </a:t>
            </a:r>
            <a:r>
              <a:rPr lang="pt-BR" sz="3400" dirty="0"/>
              <a:t>e assim influir na sua taxa de cambio</a:t>
            </a:r>
          </a:p>
          <a:p>
            <a:pPr lvl="2"/>
            <a:r>
              <a:rPr lang="pt-BR" sz="2600" dirty="0"/>
              <a:t>Os países que formam uma União Monetária, renunciam a sua principal ferramenta para </a:t>
            </a:r>
            <a:r>
              <a:rPr lang="pt-BR" sz="2600" u="sng" dirty="0"/>
              <a:t>controle de choques assimétricos </a:t>
            </a:r>
          </a:p>
          <a:p>
            <a:pPr lvl="2"/>
            <a:r>
              <a:rPr lang="pt-BR" sz="2600" dirty="0"/>
              <a:t>Até onde estes choques são importantes ?</a:t>
            </a:r>
          </a:p>
        </p:txBody>
      </p:sp>
    </p:spTree>
    <p:extLst>
      <p:ext uri="{BB962C8B-B14F-4D97-AF65-F5344CB8AC3E}">
        <p14:creationId xmlns:p14="http://schemas.microsoft.com/office/powerpoint/2010/main" val="1633754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 descr="http://upload.wikimedia.org/wikipedia/commons/b/b0/Cout-benef-U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916832"/>
            <a:ext cx="5688632" cy="468052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 e Integração</a:t>
            </a:r>
          </a:p>
        </p:txBody>
      </p:sp>
    </p:spTree>
    <p:extLst>
      <p:ext uri="{BB962C8B-B14F-4D97-AF65-F5344CB8AC3E}">
        <p14:creationId xmlns:p14="http://schemas.microsoft.com/office/powerpoint/2010/main" val="848632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27C245-974C-48CE-9CF5-F9E1229A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questão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choques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assimétricos</a:t>
            </a:r>
            <a:r>
              <a:rPr lang="en-US" sz="4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8DF77D-41E3-4A2B-BDDF-5A6703F564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5013" y="963613"/>
            <a:ext cx="6376987" cy="4930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países</a:t>
            </a:r>
            <a:r>
              <a:rPr lang="en-US" sz="4000" dirty="0"/>
              <a:t> que </a:t>
            </a:r>
            <a:r>
              <a:rPr lang="en-US" sz="4000" dirty="0" err="1"/>
              <a:t>formam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União</a:t>
            </a:r>
            <a:r>
              <a:rPr lang="en-US" sz="4000" dirty="0"/>
              <a:t> </a:t>
            </a:r>
            <a:r>
              <a:rPr lang="en-US" sz="4000" dirty="0" err="1"/>
              <a:t>Monetária</a:t>
            </a:r>
            <a:r>
              <a:rPr lang="en-US" sz="4000" dirty="0"/>
              <a:t>, </a:t>
            </a:r>
            <a:r>
              <a:rPr lang="en-US" sz="4000" dirty="0" err="1"/>
              <a:t>renunciam</a:t>
            </a:r>
            <a:r>
              <a:rPr lang="en-US" sz="4000" dirty="0"/>
              <a:t> a </a:t>
            </a:r>
            <a:r>
              <a:rPr lang="en-US" sz="4000" dirty="0" err="1"/>
              <a:t>algumas</a:t>
            </a:r>
            <a:r>
              <a:rPr lang="en-US" sz="4000" dirty="0"/>
              <a:t> de </a:t>
            </a:r>
            <a:r>
              <a:rPr lang="en-US" sz="4000" dirty="0" err="1"/>
              <a:t>sua</a:t>
            </a:r>
            <a:r>
              <a:rPr lang="en-US" sz="4000" dirty="0"/>
              <a:t> </a:t>
            </a:r>
            <a:r>
              <a:rPr lang="en-US" sz="4000" dirty="0" err="1"/>
              <a:t>principais</a:t>
            </a:r>
            <a:r>
              <a:rPr lang="en-US" sz="4000" dirty="0"/>
              <a:t> ferramentas para o </a:t>
            </a:r>
            <a:r>
              <a:rPr lang="en-US" sz="4000" u="sng" dirty="0" err="1"/>
              <a:t>controle</a:t>
            </a:r>
            <a:r>
              <a:rPr lang="en-US" sz="4000" u="sng" dirty="0"/>
              <a:t> (</a:t>
            </a:r>
            <a:r>
              <a:rPr lang="en-US" sz="4000" u="sng" dirty="0" err="1"/>
              <a:t>enfrentamento</a:t>
            </a:r>
            <a:r>
              <a:rPr lang="en-US" sz="4000" u="sng" dirty="0"/>
              <a:t>) de </a:t>
            </a:r>
            <a:r>
              <a:rPr lang="en-US" sz="4000" u="sng" dirty="0" err="1"/>
              <a:t>choques</a:t>
            </a:r>
            <a:r>
              <a:rPr lang="en-US" sz="4000" u="sng" dirty="0"/>
              <a:t> </a:t>
            </a:r>
            <a:r>
              <a:rPr lang="en-US" sz="4000" u="sng" dirty="0" err="1"/>
              <a:t>assimétricos</a:t>
            </a:r>
            <a:r>
              <a:rPr lang="en-US" sz="4000" u="sng" dirty="0"/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2637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Robert Mundell e as AMO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0912" y="261257"/>
            <a:ext cx="6949440" cy="6697327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Mundell distingue o caso, em que as taxas de câmbio são flexíveis dos de uma União Monetária (que no fundo tem um sistema de cambio fixo entre seus países). </a:t>
            </a:r>
          </a:p>
          <a:p>
            <a:r>
              <a:rPr lang="pt-BR" sz="2400" dirty="0">
                <a:solidFill>
                  <a:srgbClr val="000000"/>
                </a:solidFill>
              </a:rPr>
              <a:t>Em caso de choques assimétricos, se a demanda se move de um país (A) para outro (B), ele causará desemprego em A e inflação em B. 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Uma desvalorização da moeda de A em relação a B irá permitir um reequilíbrio da situação .</a:t>
            </a:r>
          </a:p>
          <a:p>
            <a:pPr lvl="1"/>
            <a:r>
              <a:rPr lang="pt-BR" sz="2800" dirty="0">
                <a:solidFill>
                  <a:srgbClr val="000000"/>
                </a:solidFill>
              </a:rPr>
              <a:t>Se não houver condições para uma desvalorização da moeda, apenas uma mobilidade dos fatores permitirá o </a:t>
            </a:r>
            <a:r>
              <a:rPr lang="pt-BR" sz="2800" dirty="0" err="1">
                <a:solidFill>
                  <a:srgbClr val="000000"/>
                </a:solidFill>
              </a:rPr>
              <a:t>reequilibrio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43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AMO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47528" y="1916832"/>
            <a:ext cx="4191000" cy="4343400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/>
              <a:t>AMO: tradicional</a:t>
            </a:r>
          </a:p>
          <a:p>
            <a:pPr lvl="1"/>
            <a:r>
              <a:rPr lang="pt-BR" sz="3200" dirty="0"/>
              <a:t>Simetria</a:t>
            </a:r>
          </a:p>
          <a:p>
            <a:pPr lvl="1"/>
            <a:r>
              <a:rPr lang="pt-BR" sz="3200" dirty="0"/>
              <a:t>Mobilidade de fatores</a:t>
            </a:r>
          </a:p>
          <a:p>
            <a:pPr lvl="1"/>
            <a:r>
              <a:rPr lang="pt-BR" sz="3200" dirty="0" err="1"/>
              <a:t>Mackinon</a:t>
            </a:r>
            <a:r>
              <a:rPr lang="pt-BR" sz="3200" dirty="0"/>
              <a:t>: grau de abertura</a:t>
            </a:r>
          </a:p>
          <a:p>
            <a:pPr lvl="1"/>
            <a:r>
              <a:rPr lang="pt-BR" sz="3200" dirty="0" err="1"/>
              <a:t>Kenen</a:t>
            </a:r>
            <a:r>
              <a:rPr lang="pt-BR" sz="3200" dirty="0"/>
              <a:t>: grau de diversificação da estrutura </a:t>
            </a:r>
            <a:r>
              <a:rPr lang="pt-BR" sz="3600" dirty="0"/>
              <a:t>produtiva</a:t>
            </a:r>
            <a:endParaRPr lang="pt-BR" sz="32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7067608" y="1579260"/>
            <a:ext cx="4499992" cy="4160169"/>
          </a:xfrm>
        </p:spPr>
        <p:txBody>
          <a:bodyPr>
            <a:normAutofit fontScale="92500" lnSpcReduction="10000"/>
          </a:bodyPr>
          <a:lstStyle/>
          <a:p>
            <a:r>
              <a:rPr lang="pt-BR" sz="3900" dirty="0"/>
              <a:t>AMO: atualização</a:t>
            </a:r>
          </a:p>
          <a:p>
            <a:pPr lvl="1"/>
            <a:r>
              <a:rPr lang="pt-BR" sz="3500" dirty="0"/>
              <a:t>Homogeneidade de preferencias</a:t>
            </a:r>
          </a:p>
          <a:p>
            <a:pPr lvl="1"/>
            <a:r>
              <a:rPr lang="pt-BR" sz="3500" dirty="0"/>
              <a:t>Língua comum </a:t>
            </a:r>
          </a:p>
          <a:p>
            <a:pPr lvl="1"/>
            <a:r>
              <a:rPr lang="pt-BR" sz="3500" dirty="0"/>
              <a:t>Sentimento de pertencimento a algo comum - objetivos comuns</a:t>
            </a:r>
          </a:p>
          <a:p>
            <a:pPr lvl="1"/>
            <a:r>
              <a:rPr lang="pt-BR" sz="3500" dirty="0"/>
              <a:t>Distancia em tamanho das economia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995736" y="604380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Black" pitchFamily="34" charset="0"/>
              </a:rPr>
              <a:t>Debates: ex ante ou pode ser alcançado </a:t>
            </a:r>
            <a:r>
              <a:rPr lang="pt-BR" b="1" dirty="0" err="1">
                <a:latin typeface="Arial Black" pitchFamily="34" charset="0"/>
              </a:rPr>
              <a:t>ex-post</a:t>
            </a:r>
            <a:endParaRPr lang="pt-BR" b="1" dirty="0">
              <a:latin typeface="Arial Black" pitchFamily="34" charset="0"/>
            </a:endParaRPr>
          </a:p>
          <a:p>
            <a:r>
              <a:rPr lang="pt-BR" b="1" dirty="0">
                <a:latin typeface="Arial Black" pitchFamily="34" charset="0"/>
              </a:rPr>
              <a:t>	até onde flexibilização</a:t>
            </a:r>
          </a:p>
        </p:txBody>
      </p:sp>
    </p:spTree>
    <p:extLst>
      <p:ext uri="{BB962C8B-B14F-4D97-AF65-F5344CB8AC3E}">
        <p14:creationId xmlns:p14="http://schemas.microsoft.com/office/powerpoint/2010/main" val="17129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>
          <a:xfrm>
            <a:off x="2205404" y="360365"/>
            <a:ext cx="7886700" cy="3802062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80000"/>
              </a:lnSpc>
              <a:buNone/>
              <a:defRPr/>
            </a:pPr>
            <a:r>
              <a:rPr lang="en-US" altLang="pt-BR" sz="3200" dirty="0"/>
              <a:t>2. </a:t>
            </a:r>
            <a:r>
              <a:rPr lang="pt-BR" altLang="pt-BR" sz="3200" u="sng" dirty="0"/>
              <a:t>Regime Cambial</a:t>
            </a:r>
            <a:r>
              <a:rPr lang="pt-BR" altLang="pt-BR" sz="3200" dirty="0"/>
              <a:t>: (formação dos preços)</a:t>
            </a:r>
          </a:p>
          <a:p>
            <a:pPr marL="257175" indent="-257175">
              <a:lnSpc>
                <a:spcPct val="200000"/>
              </a:lnSpc>
              <a:buNone/>
              <a:defRPr/>
            </a:pPr>
            <a:r>
              <a:rPr lang="pt-BR" altLang="pt-BR" sz="2400" dirty="0"/>
              <a:t>Qual a relação entre as diferentes moedas </a:t>
            </a:r>
            <a:r>
              <a:rPr lang="pt-BR" altLang="pt-BR" sz="2400" dirty="0" err="1"/>
              <a:t>nacionai</a:t>
            </a:r>
            <a:r>
              <a:rPr lang="en-US" altLang="pt-BR" sz="2400" dirty="0"/>
              <a:t>s ?</a:t>
            </a:r>
          </a:p>
          <a:p>
            <a:pPr marL="257175" indent="-257175">
              <a:lnSpc>
                <a:spcPct val="200000"/>
              </a:lnSpc>
              <a:buNone/>
              <a:defRPr/>
            </a:pPr>
            <a:r>
              <a:rPr lang="en-US" altLang="pt-BR" sz="2400" dirty="0"/>
              <a:t>Como </a:t>
            </a:r>
            <a:r>
              <a:rPr lang="en-US" altLang="pt-BR" sz="2400" dirty="0" err="1"/>
              <a:t>funciona</a:t>
            </a:r>
            <a:r>
              <a:rPr lang="en-US" altLang="pt-BR" sz="2400" dirty="0"/>
              <a:t> o Mercado de </a:t>
            </a:r>
            <a:r>
              <a:rPr lang="en-US" altLang="pt-BR" sz="2400" dirty="0" err="1"/>
              <a:t>cambio</a:t>
            </a:r>
            <a:r>
              <a:rPr lang="en-US" altLang="pt-BR" sz="2400" dirty="0"/>
              <a:t>  ?</a:t>
            </a:r>
            <a:endParaRPr lang="pt-BR" altLang="pt-BR" sz="2400" dirty="0"/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7642226" y="2684463"/>
          <a:ext cx="215106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86000" imgH="2184956" progId="MS_ClipArt_Gallery.2">
                  <p:embed/>
                </p:oleObj>
              </mc:Choice>
              <mc:Fallback>
                <p:oleObj name="Clip" r:id="rId3" imgW="2286000" imgH="2184956" progId="MS_ClipArt_Gallery.2">
                  <p:embed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6" y="2684463"/>
                        <a:ext cx="2151063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3879850" y="4346575"/>
            <a:ext cx="468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409950" y="4400551"/>
            <a:ext cx="1028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latin typeface="Times New Roman" panose="02020603050405020304" pitchFamily="18" charset="0"/>
              </a:rPr>
              <a:t>Cambio fixo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324850" y="4400551"/>
            <a:ext cx="10112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>
                <a:latin typeface="Times New Roman" panose="02020603050405020304" pitchFamily="18" charset="0"/>
              </a:rPr>
              <a:t>Cambio Flexível</a:t>
            </a: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838950" y="4914900"/>
            <a:ext cx="1028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6724650" y="4400551"/>
            <a:ext cx="1143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>
                <a:latin typeface="Times New Roman" panose="02020603050405020304" pitchFamily="18" charset="0"/>
              </a:rPr>
              <a:t>Flutuação suja</a:t>
            </a:r>
            <a:endParaRPr lang="pt-BR" altLang="pt-BR" sz="1800">
              <a:latin typeface="Times New Roman" panose="02020603050405020304" pitchFamily="18" charset="0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895850" y="4457700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>
                <a:latin typeface="Times New Roman" panose="02020603050405020304" pitchFamily="18" charset="0"/>
              </a:rPr>
              <a:t>Bandas</a:t>
            </a:r>
            <a:endParaRPr lang="pt-BR" altLang="pt-BR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896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2" grpId="0" autoUpdateAnimBg="0"/>
      <p:bldP spid="121863" grpId="0" autoUpdateAnimBg="0"/>
      <p:bldP spid="121864" grpId="0" autoUpdateAnimBg="0"/>
      <p:bldP spid="121865" grpId="0" autoUpdateAnimBg="0"/>
      <p:bldP spid="1218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7052" y="1008199"/>
            <a:ext cx="11779623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primeira onda nasceu no contexto do pós-guerra, quando a América Latina participou debateu  construção do sistema interamericano (OEA , Aliança para o Progresso, BID) , assistiu a criação dos órgão multilaterais internacionais e o inicio do movimento europeu, por outro lado a América Latina refletiu sobre estratégias próprias de desenvolvimento (CEPAL).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Primeira onda atenção inicial – América Central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No nível político,  pela tentativa dos centro-americanos de reviver um projeto federal abandonado desde 1838.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Um "Pacto da União Confederada dos Estados da América Central" foi assinado em 1947 em San Salvador, mas o passo não foi dado.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Em 1951, era menos ambicioso, mas enfrentou as divisões políticas da época e não resistiu à intervenção militar dos EUA na Guatemala em 1954.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Debate OEA (UPA) x CEPAL, mais tarde, já na década de 1960 programa Aliança para o Progresso de Kennedy.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Economicamente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/>
              <a:t>Vinner</a:t>
            </a:r>
            <a:r>
              <a:rPr lang="pt-BR" dirty="0"/>
              <a:t> – </a:t>
            </a:r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best</a:t>
            </a:r>
            <a:r>
              <a:rPr lang="pt-BR" dirty="0"/>
              <a:t> (ganhos e desvios de comercio) x  </a:t>
            </a:r>
            <a:r>
              <a:rPr lang="pt-BR" dirty="0" err="1"/>
              <a:t>Prebisch</a:t>
            </a:r>
            <a:r>
              <a:rPr lang="pt-BR" dirty="0"/>
              <a:t> - teoria do intercâmbio desigual: deterioração dos termos do comércio se deterioram, recomendação de industrialização – necessidade de  base regional.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O modelo Cepal baseia-se na complementaridade industrial e na liberalização do comércio no âmbito das uniões aduaneiras. Essa concepção de planejamento, desenvolvimentista e protecionista se opõe ao modelo de livre comércio defendido pelos Estados Unidos.  - visto como </a:t>
            </a:r>
            <a:r>
              <a:rPr lang="pt-BR" u="sng" dirty="0"/>
              <a:t>modelo regionalismo fechado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Os acordos assinados entre 1958 e 1960 na América Central (MCCA) carregam a marca dessas influências concorrentes, assim como ALALC – mas não </a:t>
            </a:r>
            <a:r>
              <a:rPr lang="pt-BR" dirty="0" err="1"/>
              <a:t>vao</a:t>
            </a:r>
            <a:r>
              <a:rPr lang="pt-BR" dirty="0"/>
              <a:t> para frente (guerras, golpes e dificuldades inerentes a integração – assimetrias)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dirty="0"/>
              <a:t>Começa sub divisão – origens do CAN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7859" y="221696"/>
            <a:ext cx="10538011" cy="845111"/>
          </a:xfrm>
        </p:spPr>
        <p:txBody>
          <a:bodyPr/>
          <a:lstStyle/>
          <a:p>
            <a:pPr algn="ctr"/>
            <a:r>
              <a:rPr lang="pt-BR" dirty="0"/>
              <a:t>Regionalismo fechado</a:t>
            </a:r>
          </a:p>
        </p:txBody>
      </p:sp>
    </p:spTree>
    <p:extLst>
      <p:ext uri="{BB962C8B-B14F-4D97-AF65-F5344CB8AC3E}">
        <p14:creationId xmlns:p14="http://schemas.microsoft.com/office/powerpoint/2010/main" val="1065345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opções cambiais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3751" y="2565401"/>
          <a:ext cx="79168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0390476" imgH="1448002" progId="PBrush">
                  <p:embed/>
                </p:oleObj>
              </mc:Choice>
              <mc:Fallback>
                <p:oleObj name="Bitmap Image" r:id="rId3" imgW="10390476" imgH="1448002" progId="PBrush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565401"/>
                        <a:ext cx="7916863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 Explicativo 3 3"/>
          <p:cNvSpPr/>
          <p:nvPr/>
        </p:nvSpPr>
        <p:spPr bwMode="auto">
          <a:xfrm>
            <a:off x="7824192" y="1124744"/>
            <a:ext cx="2520280" cy="172819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8164"/>
              <a:gd name="adj6" fmla="val -39703"/>
              <a:gd name="adj7" fmla="val 99874"/>
              <a:gd name="adj8" fmla="val -299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Formação 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preços -</a:t>
            </a:r>
            <a:endParaRPr lang="pt-BR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 taxa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cambio</a:t>
            </a:r>
          </a:p>
        </p:txBody>
      </p:sp>
      <p:sp>
        <p:nvSpPr>
          <p:cNvPr id="6" name="Texto Explicativo 3 5"/>
          <p:cNvSpPr/>
          <p:nvPr/>
        </p:nvSpPr>
        <p:spPr bwMode="auto">
          <a:xfrm>
            <a:off x="3287688" y="5157192"/>
            <a:ext cx="6840760" cy="129614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8693"/>
              <a:gd name="adj6" fmla="val -29833"/>
              <a:gd name="adj7" fmla="val -73717"/>
              <a:gd name="adj8" fmla="val -159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Existência ou não de controle sobre fluxos de recursos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externos – possibilidade  de trocar livremente, 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imes New Roman" pitchFamily="18" charset="0"/>
              </a:rPr>
              <a:t>qualquer situação, recursos externos por internos</a:t>
            </a:r>
          </a:p>
        </p:txBody>
      </p:sp>
    </p:spTree>
    <p:extLst>
      <p:ext uri="{BB962C8B-B14F-4D97-AF65-F5344CB8AC3E}">
        <p14:creationId xmlns:p14="http://schemas.microsoft.com/office/powerpoint/2010/main" val="2867729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332656"/>
            <a:ext cx="8001000" cy="1143000"/>
          </a:xfrm>
          <a:ln/>
        </p:spPr>
        <p:txBody>
          <a:bodyPr vert="horz" lIns="92160" tIns="46080" rIns="92160" bIns="46080" rtlCol="0" anchor="ctr" anchorCtr="0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Tipos</a:t>
            </a:r>
            <a:r>
              <a:rPr lang="en-GB" dirty="0"/>
              <a:t> de </a:t>
            </a:r>
            <a:r>
              <a:rPr lang="en-GB" dirty="0" err="1"/>
              <a:t>Controles</a:t>
            </a:r>
            <a:r>
              <a:rPr lang="en-GB" dirty="0"/>
              <a:t> de </a:t>
            </a:r>
            <a:r>
              <a:rPr lang="en-GB" dirty="0" err="1"/>
              <a:t>fluxos</a:t>
            </a: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0101" y="1916833"/>
            <a:ext cx="4608513" cy="4752529"/>
          </a:xfrm>
          <a:ln/>
        </p:spPr>
        <p:txBody>
          <a:bodyPr vert="horz" lIns="92160" tIns="46080" rIns="92160" bIns="46080" rtlCol="0">
            <a:normAutofit fontScale="92500" lnSpcReduction="10000"/>
          </a:bodyPr>
          <a:lstStyle/>
          <a:p>
            <a:pPr marL="341313" indent="-341313" defTabSz="449263"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Qual</a:t>
            </a:r>
            <a:r>
              <a:rPr lang="en-GB" b="1" dirty="0"/>
              <a:t> a forma do </a:t>
            </a:r>
            <a:r>
              <a:rPr lang="en-GB" b="1" dirty="0" err="1"/>
              <a:t>controle</a:t>
            </a:r>
            <a:r>
              <a:rPr lang="en-GB" b="1" dirty="0"/>
              <a:t> ? </a:t>
            </a:r>
          </a:p>
          <a:p>
            <a:pPr marL="341313" indent="-341313" defTabSz="449263"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Diretos</a:t>
            </a:r>
            <a:r>
              <a:rPr lang="en-GB" b="1" dirty="0"/>
              <a:t> – </a:t>
            </a:r>
            <a:r>
              <a:rPr lang="en-GB" b="1" dirty="0" err="1"/>
              <a:t>controles</a:t>
            </a:r>
            <a:r>
              <a:rPr lang="en-GB" b="1" dirty="0"/>
              <a:t> </a:t>
            </a:r>
            <a:r>
              <a:rPr lang="en-GB" b="1" dirty="0" err="1"/>
              <a:t>administrativos</a:t>
            </a:r>
            <a:endParaRPr lang="en-GB" b="1" dirty="0"/>
          </a:p>
          <a:p>
            <a:pPr marL="741363" lvl="1" indent="-284163" defTabSz="449263">
              <a:spcBef>
                <a:spcPts val="800"/>
              </a:spcBef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Controle</a:t>
            </a:r>
            <a:r>
              <a:rPr lang="en-GB" b="1" dirty="0"/>
              <a:t> de volume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Limites</a:t>
            </a:r>
            <a:r>
              <a:rPr lang="en-GB" sz="1800" b="1" dirty="0"/>
              <a:t> </a:t>
            </a:r>
            <a:r>
              <a:rPr lang="en-GB" sz="1800" b="1" dirty="0" err="1"/>
              <a:t>quantitativos</a:t>
            </a:r>
            <a:r>
              <a:rPr lang="en-GB" sz="1800" b="1" dirty="0"/>
              <a:t> (</a:t>
            </a:r>
            <a:r>
              <a:rPr lang="en-GB" sz="1800" b="1" dirty="0" err="1"/>
              <a:t>proibição</a:t>
            </a:r>
            <a:r>
              <a:rPr lang="en-GB" sz="1800" b="1" dirty="0"/>
              <a:t>)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Procedimentos</a:t>
            </a:r>
            <a:r>
              <a:rPr lang="en-GB" sz="1800" b="1" dirty="0"/>
              <a:t> de </a:t>
            </a:r>
            <a:r>
              <a:rPr lang="en-GB" sz="1800" b="1" dirty="0" err="1"/>
              <a:t>aprovação</a:t>
            </a:r>
            <a:r>
              <a:rPr lang="en-GB" sz="1800" b="1" dirty="0"/>
              <a:t> </a:t>
            </a:r>
          </a:p>
          <a:p>
            <a:pPr marL="341313" indent="-341313" defTabSz="449263"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Indiretos</a:t>
            </a:r>
            <a:r>
              <a:rPr lang="en-GB" b="1" dirty="0"/>
              <a:t> – </a:t>
            </a:r>
            <a:r>
              <a:rPr lang="en-GB" b="1" dirty="0" err="1"/>
              <a:t>controles</a:t>
            </a:r>
            <a:r>
              <a:rPr lang="en-GB" b="1" dirty="0"/>
              <a:t> </a:t>
            </a:r>
            <a:r>
              <a:rPr lang="en-GB" b="1" dirty="0" err="1"/>
              <a:t>baseados</a:t>
            </a:r>
            <a:r>
              <a:rPr lang="en-GB" b="1" dirty="0"/>
              <a:t> no </a:t>
            </a:r>
            <a:r>
              <a:rPr lang="en-GB" b="1" dirty="0" err="1"/>
              <a:t>mercado</a:t>
            </a:r>
            <a:endParaRPr lang="en-GB" b="1" dirty="0"/>
          </a:p>
          <a:p>
            <a:pPr marL="741363" lvl="1" indent="-284163" defTabSz="449263">
              <a:spcBef>
                <a:spcPts val="800"/>
              </a:spcBef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Aumento</a:t>
            </a:r>
            <a:r>
              <a:rPr lang="en-GB" b="1" dirty="0"/>
              <a:t> do </a:t>
            </a:r>
            <a:r>
              <a:rPr lang="en-GB" b="1" dirty="0" err="1"/>
              <a:t>custo</a:t>
            </a:r>
            <a:endParaRPr lang="en-GB" b="1" dirty="0"/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Taxas</a:t>
            </a:r>
            <a:r>
              <a:rPr lang="en-GB" sz="1800" b="1" dirty="0"/>
              <a:t> </a:t>
            </a:r>
            <a:r>
              <a:rPr lang="en-GB" sz="1800" b="1" dirty="0" err="1"/>
              <a:t>múltiplas</a:t>
            </a:r>
            <a:r>
              <a:rPr lang="en-GB" sz="1800" b="1" dirty="0"/>
              <a:t> de </a:t>
            </a:r>
            <a:r>
              <a:rPr lang="en-GB" sz="1800" b="1" dirty="0" err="1"/>
              <a:t>câmbio</a:t>
            </a:r>
            <a:endParaRPr lang="en-GB" sz="1800" b="1" dirty="0"/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Taxação</a:t>
            </a:r>
            <a:r>
              <a:rPr lang="en-GB" sz="1800" b="1" dirty="0"/>
              <a:t> (</a:t>
            </a:r>
            <a:r>
              <a:rPr lang="en-GB" sz="1800" b="1" dirty="0" err="1"/>
              <a:t>saídas</a:t>
            </a:r>
            <a:r>
              <a:rPr lang="en-GB" sz="1800" b="1" dirty="0"/>
              <a:t> e </a:t>
            </a:r>
            <a:r>
              <a:rPr lang="en-GB" sz="1800" b="1" dirty="0" err="1"/>
              <a:t>entradas</a:t>
            </a:r>
            <a:r>
              <a:rPr lang="en-GB" sz="1800" b="1" dirty="0"/>
              <a:t>)</a:t>
            </a:r>
          </a:p>
          <a:p>
            <a:pPr marL="1141413" lvl="2" indent="-28416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/>
              <a:t>Depositos</a:t>
            </a:r>
            <a:r>
              <a:rPr lang="en-GB" sz="1800" b="1" dirty="0"/>
              <a:t> </a:t>
            </a:r>
            <a:r>
              <a:rPr lang="en-GB" sz="1800" b="1" dirty="0" err="1"/>
              <a:t>compulsórios</a:t>
            </a:r>
            <a:r>
              <a:rPr lang="en-GB" sz="1800" b="1" dirty="0"/>
              <a:t>, “</a:t>
            </a:r>
            <a:r>
              <a:rPr lang="en-GB" sz="1800" b="1" dirty="0" err="1"/>
              <a:t>quarentenas</a:t>
            </a:r>
            <a:r>
              <a:rPr lang="en-GB" sz="1800" b="1" dirty="0"/>
              <a:t>”</a:t>
            </a:r>
          </a:p>
          <a:p>
            <a:pPr marL="341313" indent="-341313" defTabSz="449263">
              <a:spcBef>
                <a:spcPts val="800"/>
              </a:spcBef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/>
              <a:t>Prudenciais</a:t>
            </a:r>
            <a:r>
              <a:rPr lang="en-GB" b="1" dirty="0"/>
              <a:t> </a:t>
            </a:r>
            <a:endParaRPr lang="en-GB" sz="3200" b="1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75521" y="2060848"/>
            <a:ext cx="4248473" cy="453650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pt-BR" sz="3200" b="1" dirty="0"/>
              <a:t>Controle sobre qual fluxo?</a:t>
            </a:r>
          </a:p>
          <a:p>
            <a:r>
              <a:rPr lang="pt-BR" sz="3200" b="1" dirty="0"/>
              <a:t>Entrada ou saída</a:t>
            </a:r>
          </a:p>
          <a:p>
            <a:pPr lvl="1"/>
            <a:r>
              <a:rPr lang="pt-BR" sz="2800" b="1" dirty="0"/>
              <a:t>Fluxos da Conta de capital e financeira</a:t>
            </a:r>
          </a:p>
          <a:p>
            <a:pPr lvl="2"/>
            <a:r>
              <a:rPr lang="pt-BR" b="1" dirty="0" err="1"/>
              <a:t>Portfolio</a:t>
            </a:r>
            <a:endParaRPr lang="pt-BR" b="1" dirty="0"/>
          </a:p>
          <a:p>
            <a:pPr lvl="2"/>
            <a:r>
              <a:rPr lang="pt-BR" b="1" dirty="0"/>
              <a:t>IED</a:t>
            </a:r>
          </a:p>
          <a:p>
            <a:pPr lvl="2"/>
            <a:r>
              <a:rPr lang="pt-BR" b="1" dirty="0"/>
              <a:t>Curto x longo prazo</a:t>
            </a:r>
          </a:p>
          <a:p>
            <a:pPr lvl="1"/>
            <a:r>
              <a:rPr lang="pt-BR" sz="2800" b="1" dirty="0"/>
              <a:t>Fluxos das Conta de Transações correntes</a:t>
            </a:r>
          </a:p>
          <a:p>
            <a:pPr lvl="2"/>
            <a:r>
              <a:rPr lang="pt-BR" b="1" dirty="0"/>
              <a:t>Remessas de lucros e pagamento de juros</a:t>
            </a:r>
          </a:p>
          <a:p>
            <a:pPr lvl="2"/>
            <a:r>
              <a:rPr lang="pt-BR" b="1" dirty="0"/>
              <a:t>importações</a:t>
            </a:r>
            <a:endParaRPr lang="pt-BR" sz="1600" b="1" dirty="0"/>
          </a:p>
          <a:p>
            <a:pPr lvl="1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36729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 Gremaud</a:t>
            </a:r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CA3583-E158-4E3F-9BE8-0171C2F7D30E}" type="slidenum">
              <a:rPr lang="pt-BR" altLang="pt-BR">
                <a:solidFill>
                  <a:srgbClr val="909191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pt-BR" altLang="pt-BR">
              <a:solidFill>
                <a:srgbClr val="909191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88913"/>
            <a:ext cx="10261600" cy="93821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Regimes Cambiais: um leque de possibilidades – formação de preços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8063" y="1452563"/>
            <a:ext cx="6273799" cy="51927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sz="2600" u="sng" dirty="0"/>
              <a:t>Não Cambio</a:t>
            </a:r>
            <a:r>
              <a:rPr lang="pt-BR" sz="2600" dirty="0"/>
              <a:t>  (não moeda)</a:t>
            </a:r>
          </a:p>
          <a:p>
            <a:pPr lvl="1">
              <a:defRPr/>
            </a:pPr>
            <a:r>
              <a:rPr lang="pt-BR" sz="1900" dirty="0"/>
              <a:t>Dolarização</a:t>
            </a:r>
          </a:p>
          <a:p>
            <a:pPr>
              <a:defRPr/>
            </a:pPr>
            <a:r>
              <a:rPr lang="pt-BR" sz="2600" u="sng" dirty="0">
                <a:solidFill>
                  <a:srgbClr val="FF0000"/>
                </a:solidFill>
              </a:rPr>
              <a:t>Política cambial (monetária) compartilhada</a:t>
            </a:r>
          </a:p>
          <a:p>
            <a:pPr lvl="1">
              <a:defRPr/>
            </a:pPr>
            <a:r>
              <a:rPr lang="pt-BR" sz="1900" dirty="0">
                <a:solidFill>
                  <a:srgbClr val="FF0000"/>
                </a:solidFill>
              </a:rPr>
              <a:t>União Monetária</a:t>
            </a:r>
          </a:p>
          <a:p>
            <a:pPr>
              <a:defRPr/>
            </a:pPr>
            <a:r>
              <a:rPr lang="pt-BR" sz="2600" u="sng" dirty="0"/>
              <a:t>Não Política cambial</a:t>
            </a:r>
            <a:endParaRPr lang="pt-BR" sz="2600" dirty="0"/>
          </a:p>
          <a:p>
            <a:pPr lvl="1">
              <a:defRPr/>
            </a:pPr>
            <a:r>
              <a:rPr lang="pt-BR" sz="2600" dirty="0" err="1"/>
              <a:t>Currency</a:t>
            </a:r>
            <a:r>
              <a:rPr lang="pt-BR" sz="2600" dirty="0"/>
              <a:t> </a:t>
            </a:r>
            <a:r>
              <a:rPr lang="pt-BR" sz="2600" dirty="0" err="1"/>
              <a:t>Board</a:t>
            </a:r>
            <a:endParaRPr lang="pt-BR" sz="2600" dirty="0"/>
          </a:p>
          <a:p>
            <a:pPr lvl="1">
              <a:defRPr/>
            </a:pPr>
            <a:r>
              <a:rPr lang="pt-BR" sz="2600" dirty="0"/>
              <a:t>Cambio Fixo</a:t>
            </a:r>
          </a:p>
          <a:p>
            <a:pPr lvl="2">
              <a:defRPr/>
            </a:pPr>
            <a:r>
              <a:rPr lang="pt-BR" sz="2200" dirty="0"/>
              <a:t>1 moeda (qual), cesta de moedas</a:t>
            </a:r>
          </a:p>
          <a:p>
            <a:pPr lvl="1">
              <a:defRPr/>
            </a:pPr>
            <a:r>
              <a:rPr lang="pt-BR" sz="2600" dirty="0" err="1"/>
              <a:t>Crawling</a:t>
            </a:r>
            <a:r>
              <a:rPr lang="pt-BR" sz="2600" dirty="0"/>
              <a:t> </a:t>
            </a:r>
            <a:r>
              <a:rPr lang="pt-BR" sz="2600" dirty="0" err="1"/>
              <a:t>Peg</a:t>
            </a:r>
            <a:endParaRPr lang="pt-BR" sz="2600" dirty="0"/>
          </a:p>
          <a:p>
            <a:pPr>
              <a:defRPr/>
            </a:pPr>
            <a:r>
              <a:rPr lang="pt-BR" sz="2600" u="sng" dirty="0"/>
              <a:t>Bandas</a:t>
            </a:r>
          </a:p>
          <a:p>
            <a:pPr lvl="1">
              <a:defRPr/>
            </a:pPr>
            <a:r>
              <a:rPr lang="pt-BR" sz="1900" dirty="0"/>
              <a:t>Bandas curta ou Larga</a:t>
            </a:r>
          </a:p>
          <a:p>
            <a:pPr lvl="1">
              <a:defRPr/>
            </a:pPr>
            <a:r>
              <a:rPr lang="pt-BR" sz="1900" dirty="0" err="1"/>
              <a:t>Crawling</a:t>
            </a:r>
            <a:r>
              <a:rPr lang="pt-BR" sz="1900" dirty="0"/>
              <a:t> </a:t>
            </a:r>
            <a:r>
              <a:rPr lang="pt-BR" sz="1900" dirty="0" err="1"/>
              <a:t>Band</a:t>
            </a:r>
            <a:r>
              <a:rPr lang="pt-BR" sz="1900" dirty="0"/>
              <a:t>,</a:t>
            </a:r>
          </a:p>
          <a:p>
            <a:pPr lvl="1">
              <a:defRPr/>
            </a:pPr>
            <a:r>
              <a:rPr lang="pt-BR" sz="1900" dirty="0"/>
              <a:t>Zonas Alvo</a:t>
            </a:r>
          </a:p>
          <a:p>
            <a:pPr lvl="1">
              <a:defRPr/>
            </a:pPr>
            <a:r>
              <a:rPr lang="pt-BR" sz="1900" dirty="0"/>
              <a:t>Bandas assimétricas</a:t>
            </a:r>
          </a:p>
          <a:p>
            <a:pPr lvl="1">
              <a:defRPr/>
            </a:pPr>
            <a:endParaRPr lang="pt-BR" b="1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3604" y="1452563"/>
            <a:ext cx="5568950" cy="5000625"/>
          </a:xfrm>
        </p:spPr>
        <p:txBody>
          <a:bodyPr/>
          <a:lstStyle/>
          <a:p>
            <a:pPr lvl="1"/>
            <a:r>
              <a:rPr lang="pt-BR" altLang="pt-BR" sz="2800" dirty="0"/>
              <a:t>Flutuação Suja, Administrada (Coordenada)</a:t>
            </a:r>
          </a:p>
          <a:p>
            <a:pPr lvl="2"/>
            <a:r>
              <a:rPr lang="pt-BR" altLang="pt-BR" sz="2400" dirty="0"/>
              <a:t>Existe (qual) sentido da intervenção? </a:t>
            </a:r>
          </a:p>
          <a:p>
            <a:pPr lvl="3"/>
            <a:r>
              <a:rPr lang="pt-BR" altLang="pt-BR" sz="2000" dirty="0"/>
              <a:t>Medo da desvalorização</a:t>
            </a:r>
          </a:p>
          <a:p>
            <a:pPr lvl="3"/>
            <a:r>
              <a:rPr lang="pt-BR" altLang="pt-BR" sz="2000" dirty="0"/>
              <a:t>Mercantilismo moderno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2400" dirty="0"/>
              <a:t>Existe (qual) ancora nominal ?</a:t>
            </a:r>
          </a:p>
          <a:p>
            <a:pPr lvl="3"/>
            <a:r>
              <a:rPr lang="pt-BR" altLang="pt-BR" sz="2000" dirty="0"/>
              <a:t>Metas Inflacionárias</a:t>
            </a:r>
          </a:p>
          <a:p>
            <a:pPr lvl="3"/>
            <a:r>
              <a:rPr lang="pt-BR" altLang="pt-BR" sz="2000" dirty="0"/>
              <a:t>Metas de agregados monetários</a:t>
            </a:r>
          </a:p>
          <a:p>
            <a:pPr lvl="1"/>
            <a:r>
              <a:rPr lang="pt-BR" altLang="pt-BR" sz="2800" dirty="0"/>
              <a:t>Flutuação Livre</a:t>
            </a:r>
          </a:p>
          <a:p>
            <a:pPr lvl="2">
              <a:buFont typeface="Wingdings" panose="05000000000000000000" pitchFamily="2" charset="2"/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16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body" idx="1"/>
          </p:nvPr>
        </p:nvSpPr>
        <p:spPr>
          <a:xfrm>
            <a:off x="1345224" y="655761"/>
            <a:ext cx="8865578" cy="3533775"/>
          </a:xfrm>
        </p:spPr>
        <p:txBody>
          <a:bodyPr>
            <a:noAutofit/>
          </a:bodyPr>
          <a:lstStyle/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3200" dirty="0"/>
              <a:t>3. Ainda o regime cambial 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3200" u="sng" dirty="0"/>
              <a:t>Quais as regras para a mobilidade do capital privado: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endParaRPr lang="pt-BR" altLang="pt-BR" sz="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2800" dirty="0"/>
              <a:t> Qual a possibilidade (ou facilidade) dos agentes 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2800" dirty="0"/>
              <a:t>trocarem sua moeda por alguma outra?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2800" dirty="0"/>
              <a:t> Até onde os fluxos de capital entre os países 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sz="2800" dirty="0"/>
              <a:t>é possível ou é facilitada?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800" dirty="0"/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800" dirty="0"/>
              <a:t>Liberdade plena, restrições </a:t>
            </a:r>
            <a:endParaRPr lang="pt-BR" altLang="pt-BR" sz="3200" dirty="0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34466"/>
              </p:ext>
            </p:extLst>
          </p:nvPr>
        </p:nvGraphicFramePr>
        <p:xfrm>
          <a:off x="8568533" y="3382353"/>
          <a:ext cx="3284538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452813" imgH="3459163" progId="MS_ClipArt_Gallery.2">
                  <p:embed/>
                </p:oleObj>
              </mc:Choice>
              <mc:Fallback>
                <p:oleObj name="Clip" r:id="rId3" imgW="3452813" imgH="3459163" progId="MS_ClipArt_Gallery.2">
                  <p:embed/>
                  <p:pic>
                    <p:nvPicPr>
                      <p:cNvPr id="1280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533" y="3382353"/>
                        <a:ext cx="3284538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5486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13014" y="404813"/>
            <a:ext cx="6842125" cy="971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120" tIns="34560" rIns="69120" bIns="34560" rtlCol="0" anchor="ctr">
            <a:normAutofit/>
          </a:bodyPr>
          <a:lstStyle/>
          <a:p>
            <a:pPr defTabSz="33655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pt-BR"/>
              <a:t>Tipos de Controles de fluxos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>
          <a:xfrm>
            <a:off x="6699007" y="1376362"/>
            <a:ext cx="4906839" cy="3671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120" tIns="34560" rIns="69120" bIns="34560" rtlCol="0">
            <a:noAutofit/>
          </a:bodyPr>
          <a:lstStyle/>
          <a:p>
            <a:pPr marL="255588" indent="-255588" defTabSz="336550">
              <a:spcBef>
                <a:spcPts val="675"/>
              </a:spcBef>
              <a:buNone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Qual</a:t>
            </a:r>
            <a:r>
              <a:rPr lang="en-GB" altLang="pt-BR" sz="2000" b="1" dirty="0"/>
              <a:t> a forma do </a:t>
            </a:r>
            <a:r>
              <a:rPr lang="en-GB" altLang="pt-BR" sz="2000" b="1" dirty="0" err="1"/>
              <a:t>controle</a:t>
            </a:r>
            <a:r>
              <a:rPr lang="en-GB" altLang="pt-BR" sz="2000" b="1" dirty="0"/>
              <a:t> ? </a:t>
            </a:r>
          </a:p>
          <a:p>
            <a:pPr marL="255588" indent="-255588" defTabSz="336550">
              <a:spcBef>
                <a:spcPts val="675"/>
              </a:spcBef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Diretos</a:t>
            </a:r>
            <a:r>
              <a:rPr lang="en-GB" altLang="pt-BR" sz="2000" b="1" dirty="0"/>
              <a:t> – </a:t>
            </a:r>
            <a:r>
              <a:rPr lang="en-GB" altLang="pt-BR" sz="2000" b="1" dirty="0" err="1"/>
              <a:t>controles</a:t>
            </a:r>
            <a:r>
              <a:rPr lang="en-GB" altLang="pt-BR" sz="2000" b="1" dirty="0"/>
              <a:t> </a:t>
            </a:r>
            <a:r>
              <a:rPr lang="en-GB" altLang="pt-BR" sz="2000" b="1" dirty="0" err="1"/>
              <a:t>administrativos</a:t>
            </a:r>
            <a:endParaRPr lang="en-GB" altLang="pt-BR" sz="2000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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Controle</a:t>
            </a:r>
            <a:r>
              <a:rPr lang="en-GB" altLang="pt-BR" b="1" dirty="0"/>
              <a:t> de volume</a:t>
            </a:r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Limites</a:t>
            </a:r>
            <a:r>
              <a:rPr lang="en-GB" altLang="pt-BR" b="1" dirty="0"/>
              <a:t> </a:t>
            </a:r>
            <a:r>
              <a:rPr lang="en-GB" altLang="pt-BR" b="1" dirty="0" err="1"/>
              <a:t>quantitativos</a:t>
            </a:r>
            <a:endParaRPr lang="en-GB" altLang="pt-BR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Procedimentos</a:t>
            </a:r>
            <a:r>
              <a:rPr lang="en-GB" altLang="pt-BR" b="1" dirty="0"/>
              <a:t> de </a:t>
            </a:r>
            <a:r>
              <a:rPr lang="en-GB" altLang="pt-BR" b="1" dirty="0" err="1"/>
              <a:t>aprovação</a:t>
            </a:r>
            <a:r>
              <a:rPr lang="en-GB" altLang="pt-BR" b="1" dirty="0"/>
              <a:t> </a:t>
            </a:r>
          </a:p>
          <a:p>
            <a:pPr marL="255588" indent="-255588" defTabSz="336550">
              <a:spcBef>
                <a:spcPts val="675"/>
              </a:spcBef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Indiretos</a:t>
            </a:r>
            <a:r>
              <a:rPr lang="en-GB" altLang="pt-BR" sz="2000" b="1" dirty="0"/>
              <a:t> – </a:t>
            </a:r>
            <a:r>
              <a:rPr lang="en-GB" altLang="pt-BR" sz="2000" b="1" dirty="0" err="1"/>
              <a:t>controles</a:t>
            </a:r>
            <a:r>
              <a:rPr lang="en-GB" altLang="pt-BR" sz="2000" b="1" dirty="0"/>
              <a:t> </a:t>
            </a:r>
            <a:r>
              <a:rPr lang="en-GB" altLang="pt-BR" sz="2000" b="1" dirty="0" err="1"/>
              <a:t>baseados</a:t>
            </a:r>
            <a:r>
              <a:rPr lang="en-GB" altLang="pt-BR" sz="2000" b="1" dirty="0"/>
              <a:t> no </a:t>
            </a:r>
            <a:r>
              <a:rPr lang="en-GB" altLang="pt-BR" sz="2000" b="1" dirty="0" err="1"/>
              <a:t>mercado</a:t>
            </a:r>
            <a:endParaRPr lang="en-GB" altLang="pt-BR" sz="2000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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Aumento</a:t>
            </a:r>
            <a:r>
              <a:rPr lang="en-GB" altLang="pt-BR" b="1" dirty="0"/>
              <a:t> do </a:t>
            </a:r>
            <a:r>
              <a:rPr lang="en-GB" altLang="pt-BR" b="1" dirty="0" err="1"/>
              <a:t>custo</a:t>
            </a:r>
            <a:endParaRPr lang="en-GB" altLang="pt-BR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Taxas</a:t>
            </a:r>
            <a:r>
              <a:rPr lang="en-GB" altLang="pt-BR" b="1" dirty="0"/>
              <a:t> </a:t>
            </a:r>
            <a:r>
              <a:rPr lang="en-GB" altLang="pt-BR" b="1" dirty="0" err="1"/>
              <a:t>múltiplas</a:t>
            </a:r>
            <a:r>
              <a:rPr lang="en-GB" altLang="pt-BR" b="1" dirty="0"/>
              <a:t> de </a:t>
            </a:r>
            <a:r>
              <a:rPr lang="en-GB" altLang="pt-BR" b="1" dirty="0" err="1"/>
              <a:t>câmbio</a:t>
            </a:r>
            <a:endParaRPr lang="en-GB" altLang="pt-BR" b="1" dirty="0"/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Taxação</a:t>
            </a:r>
            <a:r>
              <a:rPr lang="en-GB" altLang="pt-BR" b="1" dirty="0"/>
              <a:t> (</a:t>
            </a:r>
            <a:r>
              <a:rPr lang="en-GB" altLang="pt-BR" b="1" dirty="0" err="1"/>
              <a:t>saídas</a:t>
            </a:r>
            <a:r>
              <a:rPr lang="en-GB" altLang="pt-BR" b="1" dirty="0"/>
              <a:t> e entradas)</a:t>
            </a:r>
          </a:p>
          <a:p>
            <a:pPr marL="555625" lvl="1" indent="-212725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 dirty="0" err="1"/>
              <a:t>Depositos</a:t>
            </a:r>
            <a:r>
              <a:rPr lang="en-GB" altLang="pt-BR" b="1" dirty="0"/>
              <a:t> </a:t>
            </a:r>
            <a:r>
              <a:rPr lang="en-GB" altLang="pt-BR" b="1" dirty="0" err="1"/>
              <a:t>compulsórios</a:t>
            </a:r>
            <a:r>
              <a:rPr lang="en-GB" altLang="pt-BR" b="1" dirty="0"/>
              <a:t>, “</a:t>
            </a:r>
            <a:r>
              <a:rPr lang="en-GB" altLang="pt-BR" b="1" dirty="0" err="1"/>
              <a:t>quarentenas</a:t>
            </a:r>
            <a:r>
              <a:rPr lang="en-GB" altLang="pt-BR" b="1" dirty="0"/>
              <a:t>”</a:t>
            </a:r>
          </a:p>
          <a:p>
            <a:pPr marL="255588" indent="-255588" defTabSz="336550"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000" b="1" dirty="0" err="1"/>
              <a:t>Controles</a:t>
            </a:r>
            <a:r>
              <a:rPr lang="en-GB" altLang="pt-BR" sz="2000" b="1" dirty="0"/>
              <a:t> </a:t>
            </a:r>
            <a:r>
              <a:rPr lang="en-GB" altLang="pt-BR" sz="2000" b="1" dirty="0" err="1"/>
              <a:t>Prudenciais</a:t>
            </a:r>
            <a:r>
              <a:rPr lang="en-GB" altLang="pt-BR" sz="2000" b="1" dirty="0"/>
              <a:t> </a:t>
            </a:r>
            <a:endParaRPr lang="en-GB" altLang="pt-BR" sz="2400" b="1" dirty="0"/>
          </a:p>
        </p:txBody>
      </p:sp>
      <p:sp>
        <p:nvSpPr>
          <p:cNvPr id="27652" name="Rectangle 4"/>
          <p:cNvSpPr>
            <a:spLocks noGrp="1"/>
          </p:cNvSpPr>
          <p:nvPr>
            <p:ph type="body" sz="half" idx="2"/>
          </p:nvPr>
        </p:nvSpPr>
        <p:spPr>
          <a:xfrm>
            <a:off x="975946" y="1376362"/>
            <a:ext cx="4854943" cy="4980475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pt-BR" altLang="pt-BR" sz="2400" b="1" dirty="0"/>
              <a:t>Controle sobre qual fluxo ?</a:t>
            </a:r>
          </a:p>
          <a:p>
            <a:r>
              <a:rPr lang="pt-BR" altLang="pt-BR" sz="2400" b="1" dirty="0"/>
              <a:t>Entrada ou saída</a:t>
            </a:r>
          </a:p>
          <a:p>
            <a:r>
              <a:rPr lang="pt-BR" altLang="pt-BR" sz="2400" b="1" dirty="0"/>
              <a:t>Fluxos da Conta de capital e financeira</a:t>
            </a:r>
          </a:p>
          <a:p>
            <a:pPr lvl="1"/>
            <a:r>
              <a:rPr lang="pt-BR" altLang="pt-BR" sz="2000" b="1" dirty="0"/>
              <a:t>Portfolio</a:t>
            </a:r>
          </a:p>
          <a:p>
            <a:pPr lvl="1"/>
            <a:r>
              <a:rPr lang="pt-BR" altLang="pt-BR" sz="2000" b="1" dirty="0"/>
              <a:t>IED</a:t>
            </a:r>
          </a:p>
          <a:p>
            <a:pPr lvl="1"/>
            <a:r>
              <a:rPr lang="pt-BR" altLang="pt-BR" sz="2000" b="1" dirty="0"/>
              <a:t>Curto x longo prazo</a:t>
            </a:r>
          </a:p>
          <a:p>
            <a:r>
              <a:rPr lang="pt-BR" altLang="pt-BR" sz="2400" b="1" dirty="0"/>
              <a:t>Fluxos das Conta de Transações correntes</a:t>
            </a:r>
          </a:p>
          <a:p>
            <a:pPr lvl="1"/>
            <a:r>
              <a:rPr lang="pt-BR" altLang="pt-BR" sz="2000" b="1" dirty="0"/>
              <a:t>Remessas de lucros e pagamento de juros</a:t>
            </a:r>
          </a:p>
          <a:p>
            <a:pPr lvl="1">
              <a:buFont typeface="Wingdings 2" panose="05020102010507070707" pitchFamily="18" charset="2"/>
              <a:buNone/>
            </a:pPr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198020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1380392" y="1673226"/>
            <a:ext cx="10163908" cy="3756025"/>
          </a:xfrm>
        </p:spPr>
        <p:txBody>
          <a:bodyPr>
            <a:noAutofit/>
          </a:bodyPr>
          <a:lstStyle/>
          <a:p>
            <a:pPr>
              <a:buFont typeface="Monotype Sorts"/>
              <a:buNone/>
              <a:defRPr/>
            </a:pPr>
            <a:r>
              <a:rPr lang="pt-BR" altLang="pt-BR" sz="2800" dirty="0"/>
              <a:t>4. </a:t>
            </a:r>
            <a:r>
              <a:rPr lang="pt-BR" altLang="pt-BR" sz="2800" u="sng" dirty="0"/>
              <a:t>Mecanismos de Ajuste</a:t>
            </a:r>
          </a:p>
          <a:p>
            <a:pPr>
              <a:buFont typeface="Monotype Sorts"/>
              <a:buNone/>
              <a:defRPr/>
            </a:pPr>
            <a:endParaRPr lang="pt-BR" altLang="pt-BR" sz="2800" dirty="0"/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r>
              <a:rPr lang="pt-BR" altLang="pt-BR" sz="2800" dirty="0"/>
              <a:t>Regras para se efetuar</a:t>
            </a:r>
            <a:r>
              <a:rPr lang="en-US" altLang="pt-BR" sz="2800" dirty="0"/>
              <a:t> </a:t>
            </a:r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r>
              <a:rPr lang="pt-BR" altLang="pt-BR" sz="2800" dirty="0"/>
              <a:t>eventuais desajustes</a:t>
            </a:r>
            <a:r>
              <a:rPr lang="en-US" altLang="pt-BR" sz="2800" dirty="0"/>
              <a:t> </a:t>
            </a:r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r>
              <a:rPr lang="pt-BR" altLang="pt-BR" sz="2800" dirty="0"/>
              <a:t>no Balanço de Pagamentos</a:t>
            </a:r>
          </a:p>
          <a:p>
            <a:pPr>
              <a:lnSpc>
                <a:spcPct val="110000"/>
              </a:lnSpc>
              <a:buFont typeface="Monotype Sorts"/>
              <a:buNone/>
              <a:defRPr/>
            </a:pPr>
            <a:endParaRPr lang="pt-BR" altLang="pt-BR" sz="28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  Mecanismos automáticos,  Regras impostas ou acordadas com instituições (FMI)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6435725" y="2286000"/>
          <a:ext cx="3468688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86383" imgH="1741569" progId="MS_ClipArt_Gallery.2">
                  <p:embed/>
                </p:oleObj>
              </mc:Choice>
              <mc:Fallback>
                <p:oleObj name="Clip" r:id="rId3" imgW="2286383" imgH="1741569" progId="MS_ClipArt_Gallery.2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2286000"/>
                        <a:ext cx="3468688" cy="26431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9361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 txBox="1">
            <a:spLocks noGrp="1"/>
          </p:cNvSpPr>
          <p:nvPr/>
        </p:nvSpPr>
        <p:spPr>
          <a:xfrm>
            <a:off x="4868863" y="5754688"/>
            <a:ext cx="2171700" cy="2286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pt-BR" sz="1050">
                <a:solidFill>
                  <a:schemeClr val="tx2"/>
                </a:solidFill>
              </a:rPr>
              <a:t>A Gremaud</a:t>
            </a:r>
          </a:p>
        </p:txBody>
      </p:sp>
      <p:sp>
        <p:nvSpPr>
          <p:cNvPr id="38915" name="Espaço Reservado para Número de Slide 5"/>
          <p:cNvSpPr>
            <a:spLocks noGrp="1"/>
          </p:cNvSpPr>
          <p:nvPr/>
        </p:nvSpPr>
        <p:spPr bwMode="auto">
          <a:xfrm>
            <a:off x="2730500" y="5697538"/>
            <a:ext cx="287338" cy="2841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94DB3E12-6F1E-4A75-BC96-E60D48B5DCAA}" type="slidenum">
              <a:rPr lang="pt-BR" altLang="pt-BR" sz="105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56</a:t>
            </a:fld>
            <a:endParaRPr lang="pt-BR" altLang="pt-BR" sz="105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160464"/>
            <a:ext cx="6000750" cy="865187"/>
          </a:xfrm>
        </p:spPr>
        <p:txBody>
          <a:bodyPr/>
          <a:lstStyle/>
          <a:p>
            <a:pPr eaLnBrk="1" hangingPunct="1"/>
            <a:r>
              <a:rPr lang="pt-BR" altLang="pt-BR"/>
              <a:t>Ajuste em Câmbio flexível</a:t>
            </a:r>
          </a:p>
        </p:txBody>
      </p:sp>
      <p:graphicFrame>
        <p:nvGraphicFramePr>
          <p:cNvPr id="71683" name="Object 5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318036448"/>
              </p:ext>
            </p:extLst>
          </p:nvPr>
        </p:nvGraphicFramePr>
        <p:xfrm>
          <a:off x="4532313" y="2632075"/>
          <a:ext cx="549910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534284" imgH="4343477" progId="MSGraph.Chart.8">
                  <p:embed followColorScheme="full"/>
                </p:oleObj>
              </mc:Choice>
              <mc:Fallback>
                <p:oleObj name="Chart" r:id="rId2" imgW="8534284" imgH="4343477" progId="MSGraph.Chart.8">
                  <p:embed followColorScheme="full"/>
                  <p:pic>
                    <p:nvPicPr>
                      <p:cNvPr id="71683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2632075"/>
                        <a:ext cx="5499100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854454"/>
              </p:ext>
            </p:extLst>
          </p:nvPr>
        </p:nvGraphicFramePr>
        <p:xfrm>
          <a:off x="1705963" y="2136532"/>
          <a:ext cx="7533287" cy="346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4" imgW="5686044" imgH="1930908" progId="Word.Document.8">
                  <p:embed/>
                </p:oleObj>
              </mc:Choice>
              <mc:Fallback>
                <p:oleObj name="Documento" r:id="rId4" imgW="5686044" imgH="1930908" progId="Word.Document.8">
                  <p:embed/>
                  <p:pic>
                    <p:nvPicPr>
                      <p:cNvPr id="716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63" y="2136532"/>
                        <a:ext cx="7533287" cy="3464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3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68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 txBox="1">
            <a:spLocks noGrp="1"/>
          </p:cNvSpPr>
          <p:nvPr/>
        </p:nvSpPr>
        <p:spPr>
          <a:xfrm>
            <a:off x="4868863" y="5754688"/>
            <a:ext cx="2171700" cy="2286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pt-BR" sz="1050">
                <a:solidFill>
                  <a:schemeClr val="tx2"/>
                </a:solidFill>
              </a:rPr>
              <a:t>A Gremaud</a:t>
            </a:r>
          </a:p>
        </p:txBody>
      </p:sp>
      <p:sp>
        <p:nvSpPr>
          <p:cNvPr id="39939" name="Espaço Reservado para Número de Slide 5"/>
          <p:cNvSpPr>
            <a:spLocks noGrp="1"/>
          </p:cNvSpPr>
          <p:nvPr/>
        </p:nvSpPr>
        <p:spPr bwMode="auto">
          <a:xfrm>
            <a:off x="2730500" y="5751514"/>
            <a:ext cx="287338" cy="2301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B17E6C5F-EE01-4EAF-95A3-1B90D8A01F47}" type="slidenum">
              <a:rPr lang="pt-BR" altLang="pt-BR" sz="105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57</a:t>
            </a:fld>
            <a:endParaRPr lang="pt-BR" altLang="pt-BR" sz="105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1428750"/>
            <a:ext cx="6000750" cy="857250"/>
          </a:xfrm>
        </p:spPr>
        <p:txBody>
          <a:bodyPr/>
          <a:lstStyle/>
          <a:p>
            <a:pPr eaLnBrk="1" hangingPunct="1"/>
            <a:r>
              <a:rPr lang="pt-BR" altLang="pt-BR"/>
              <a:t>Ajuste em câmbio fixo</a:t>
            </a:r>
          </a:p>
        </p:txBody>
      </p:sp>
      <p:graphicFrame>
        <p:nvGraphicFramePr>
          <p:cNvPr id="72707" name="Object 5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750026776"/>
              </p:ext>
            </p:extLst>
          </p:nvPr>
        </p:nvGraphicFramePr>
        <p:xfrm>
          <a:off x="856659" y="2709314"/>
          <a:ext cx="10993032" cy="261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611368" imgH="1207008" progId="Word.Document.8">
                  <p:embed/>
                </p:oleObj>
              </mc:Choice>
              <mc:Fallback>
                <p:oleObj name="Documento" r:id="rId2" imgW="5611368" imgH="1207008" progId="Word.Document.8">
                  <p:embed/>
                  <p:pic>
                    <p:nvPicPr>
                      <p:cNvPr id="7270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59" y="2709314"/>
                        <a:ext cx="10993032" cy="261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557588" y="1430338"/>
            <a:ext cx="5562600" cy="3835400"/>
            <a:chOff x="1008" y="1059"/>
            <a:chExt cx="3768" cy="2733"/>
          </a:xfrm>
        </p:grpSpPr>
        <p:sp>
          <p:nvSpPr>
            <p:cNvPr id="44038" name="AutoShape 3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4039" name="Oval 4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4040" name="Oval 5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4041" name="Oval 6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5772151" y="1484313"/>
            <a:ext cx="11334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333399"/>
                </a:solidFill>
                <a:latin typeface="Arial" panose="020B0604020202020204" pitchFamily="34" charset="0"/>
              </a:rPr>
              <a:t>Cambio fixo</a:t>
            </a:r>
            <a:r>
              <a:rPr lang="pt-BR" altLang="pt-BR" sz="2100" b="1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3773488" y="4564064"/>
            <a:ext cx="1295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500" b="1">
                <a:solidFill>
                  <a:srgbClr val="333399"/>
                </a:solidFill>
                <a:latin typeface="Arial" panose="020B0604020202020204" pitchFamily="34" charset="0"/>
              </a:rPr>
              <a:t>Mobilidade  de capital</a:t>
            </a: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7770814" y="4508501"/>
            <a:ext cx="11334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333399"/>
                </a:solidFill>
                <a:latin typeface="Arial" panose="020B0604020202020204" pitchFamily="34" charset="0"/>
              </a:rPr>
              <a:t>Autonomia política monetária</a:t>
            </a:r>
          </a:p>
        </p:txBody>
      </p:sp>
    </p:spTree>
    <p:extLst>
      <p:ext uri="{BB962C8B-B14F-4D97-AF65-F5344CB8AC3E}">
        <p14:creationId xmlns:p14="http://schemas.microsoft.com/office/powerpoint/2010/main" val="2443991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body" idx="1"/>
          </p:nvPr>
        </p:nvSpPr>
        <p:spPr>
          <a:xfrm>
            <a:off x="2168525" y="1530350"/>
            <a:ext cx="5257800" cy="2922588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None/>
              <a:defRPr/>
            </a:pPr>
            <a:r>
              <a:rPr lang="pt-BR" altLang="pt-BR" sz="2250" u="sng" dirty="0"/>
              <a:t> 5. Marco institucional específico</a:t>
            </a:r>
          </a:p>
          <a:p>
            <a:pPr marL="257175" indent="-257175">
              <a:buNone/>
              <a:defRPr/>
            </a:pPr>
            <a:endParaRPr lang="pt-BR" altLang="pt-BR" sz="2250" u="sng" dirty="0"/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pt-BR" altLang="pt-BR" dirty="0"/>
              <a:t>Existência ou não de instituições  supranacionais organizadoras                               e reguladoras do sistema                                        e seu poder de atuação ?</a:t>
            </a:r>
          </a:p>
          <a:p>
            <a:pPr marL="257175" indent="-257175">
              <a:lnSpc>
                <a:spcPct val="110000"/>
              </a:lnSpc>
              <a:buNone/>
              <a:defRPr/>
            </a:pPr>
            <a:endParaRPr lang="en-US" altLang="pt-BR" dirty="0"/>
          </a:p>
          <a:p>
            <a:pPr marL="257175" indent="-257175">
              <a:lnSpc>
                <a:spcPct val="110000"/>
              </a:lnSpc>
              <a:buNone/>
              <a:defRPr/>
            </a:pPr>
            <a:r>
              <a:rPr lang="en-US" altLang="pt-BR" dirty="0" err="1"/>
              <a:t>Qual</a:t>
            </a:r>
            <a:r>
              <a:rPr lang="en-US" altLang="pt-BR" dirty="0"/>
              <a:t> </a:t>
            </a:r>
            <a:r>
              <a:rPr lang="en-US" altLang="pt-BR" dirty="0" err="1"/>
              <a:t>seu</a:t>
            </a:r>
            <a:r>
              <a:rPr lang="en-US" altLang="pt-BR" dirty="0"/>
              <a:t> </a:t>
            </a:r>
            <a:r>
              <a:rPr lang="en-US" altLang="pt-BR" dirty="0" err="1"/>
              <a:t>papel</a:t>
            </a:r>
            <a:r>
              <a:rPr lang="en-US" altLang="pt-BR" dirty="0"/>
              <a:t> e </a:t>
            </a:r>
            <a:r>
              <a:rPr lang="en-US" altLang="pt-BR" dirty="0" err="1"/>
              <a:t>poder</a:t>
            </a:r>
            <a:r>
              <a:rPr lang="en-US" altLang="pt-BR" dirty="0"/>
              <a:t> ?</a:t>
            </a:r>
            <a:endParaRPr lang="pt-BR" altLang="pt-BR" sz="2250" i="1" dirty="0"/>
          </a:p>
        </p:txBody>
      </p:sp>
      <p:graphicFrame>
        <p:nvGraphicFramePr>
          <p:cNvPr id="132099" name="Object 3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6659564" y="3038476"/>
          <a:ext cx="31464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48520" imgH="2286519" progId="MS_ClipArt_Gallery.2">
                  <p:embed/>
                </p:oleObj>
              </mc:Choice>
              <mc:Fallback>
                <p:oleObj name="Clip" r:id="rId3" imgW="1848520" imgH="2286519" progId="MS_ClipArt_Gallery.2">
                  <p:embed/>
                  <p:pic>
                    <p:nvPicPr>
                      <p:cNvPr id="13209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4" y="3038476"/>
                        <a:ext cx="314642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9538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perspectiva neoclássica ou estática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4339" name="Retângulo 1"/>
          <p:cNvSpPr>
            <a:spLocks noChangeArrowheads="1"/>
          </p:cNvSpPr>
          <p:nvPr/>
        </p:nvSpPr>
        <p:spPr bwMode="auto">
          <a:xfrm>
            <a:off x="606669" y="1916113"/>
            <a:ext cx="1078816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A abordagem neoclássica considera o livre comércio internacional multilateral como a melhor alternativa.  Esta conclusão tem como base o </a:t>
            </a:r>
            <a:r>
              <a:rPr lang="pt-BR" altLang="pt-BR" sz="2000" u="sng" dirty="0">
                <a:cs typeface="Arial" panose="020B0604020202020204" pitchFamily="34" charset="0"/>
              </a:rPr>
              <a:t>princípio das vantagens comparativas</a:t>
            </a:r>
            <a:r>
              <a:rPr lang="pt-BR" altLang="pt-BR" sz="2000" dirty="0"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2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Logo, o multilateralismo seria superior ao regionalismo 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first</a:t>
            </a:r>
            <a:r>
              <a:rPr lang="pt-BR" altLang="pt-BR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best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20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altLang="pt-BR" sz="2000" dirty="0">
                <a:cs typeface="Arial" panose="020B0604020202020204" pitchFamily="34" charset="0"/>
              </a:rPr>
              <a:t>Mas, se por algum motivo, o multilateralismo não é possível, a integração regional surge como “segunda melhor opção” 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second</a:t>
            </a:r>
            <a:r>
              <a:rPr lang="pt-BR" altLang="pt-BR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best</a:t>
            </a:r>
            <a:r>
              <a:rPr lang="pt-BR" altLang="pt-BR" sz="2000" b="1" dirty="0">
                <a:solidFill>
                  <a:srgbClr val="FF0000"/>
                </a:solidFill>
                <a:cs typeface="Arial" panose="020B0604020202020204" pitchFamily="34" charset="0"/>
              </a:rPr>
              <a:t>), </a:t>
            </a:r>
            <a:r>
              <a:rPr lang="pt-BR" altLang="pt-BR" sz="2000" dirty="0">
                <a:cs typeface="Arial" panose="020B0604020202020204" pitchFamily="34" charset="0"/>
              </a:rPr>
              <a:t>desde que atenda aos critérios de “criação e desvio de comércio”.</a:t>
            </a:r>
          </a:p>
        </p:txBody>
      </p:sp>
    </p:spTree>
    <p:extLst>
      <p:ext uri="{BB962C8B-B14F-4D97-AF65-F5344CB8AC3E}">
        <p14:creationId xmlns:p14="http://schemas.microsoft.com/office/powerpoint/2010/main" val="26344901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title"/>
          </p:nvPr>
        </p:nvSpPr>
        <p:spPr>
          <a:xfrm>
            <a:off x="2184400" y="1212850"/>
            <a:ext cx="5829300" cy="476250"/>
          </a:xfrm>
        </p:spPr>
        <p:txBody>
          <a:bodyPr/>
          <a:lstStyle/>
          <a:p>
            <a:r>
              <a:rPr lang="pt-BR" altLang="pt-BR" sz="2700"/>
              <a:t>Uma visão histórica ... </a:t>
            </a:r>
          </a:p>
        </p:txBody>
      </p:sp>
      <p:graphicFrame>
        <p:nvGraphicFramePr>
          <p:cNvPr id="78850" name="Object 2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1804989" y="2012950"/>
          <a:ext cx="8294687" cy="761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7763121" imgH="8087467" progId="Word.Document.8">
                  <p:embed/>
                </p:oleObj>
              </mc:Choice>
              <mc:Fallback>
                <p:oleObj name="Documento" r:id="rId3" imgW="7763121" imgH="8087467" progId="Word.Document.8">
                  <p:embed/>
                  <p:pic>
                    <p:nvPicPr>
                      <p:cNvPr id="7885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9" y="2012950"/>
                        <a:ext cx="8294687" cy="7615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173913" y="4348164"/>
            <a:ext cx="1168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Times New Roman" panose="02020603050405020304" pitchFamily="18" charset="0"/>
              </a:rPr>
              <a:t>Controles</a:t>
            </a:r>
          </a:p>
        </p:txBody>
      </p:sp>
    </p:spTree>
    <p:extLst>
      <p:ext uri="{BB962C8B-B14F-4D97-AF65-F5344CB8AC3E}">
        <p14:creationId xmlns:p14="http://schemas.microsoft.com/office/powerpoint/2010/main" val="16476588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a perspectiva neoclássica ou estática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3238" y="1844676"/>
            <a:ext cx="1150913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altLang="pt-BR" sz="2000" u="sng" dirty="0">
                <a:solidFill>
                  <a:srgbClr val="000000"/>
                </a:solidFill>
                <a:latin typeface="Arial" charset="0"/>
              </a:rPr>
              <a:t>Criação de comércio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sz="2000" dirty="0">
                <a:latin typeface="Arial" charset="0"/>
              </a:rPr>
              <a:t>ocorre quando se substitui a produção de um determinado produto pela importação de um outro mais eficiente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altLang="pt-BR" sz="2000" u="sng" dirty="0">
                <a:solidFill>
                  <a:srgbClr val="000000"/>
                </a:solidFill>
                <a:latin typeface="Arial" charset="0"/>
              </a:rPr>
              <a:t>Desvio de comércio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sz="2000" dirty="0">
                <a:latin typeface="Arial" charset="0"/>
              </a:rPr>
              <a:t>ocorre quando a opção importar algo de um país que não é o mais eficiente</a:t>
            </a: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charset="0"/>
              </a:rPr>
              <a:t>* Em um acordo de integração, há tanto criação como desvio de comércio. Na abordagem neoclássica, a integração somente faz sentido se prevalecer a criação de comércio.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pt-BR" altLang="pt-BR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4" name="CaixaDeTexto 2"/>
          <p:cNvSpPr txBox="1">
            <a:spLocks noChangeArrowheads="1"/>
          </p:cNvSpPr>
          <p:nvPr/>
        </p:nvSpPr>
        <p:spPr bwMode="auto">
          <a:xfrm>
            <a:off x="1981201" y="5295900"/>
            <a:ext cx="8075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/>
              <a:t>Referências: </a:t>
            </a:r>
          </a:p>
          <a:p>
            <a:r>
              <a:rPr lang="pt-BR" altLang="pt-BR" sz="1400"/>
              <a:t>MEAD, James Edward. </a:t>
            </a:r>
            <a:r>
              <a:rPr lang="pt-BR" altLang="pt-BR" sz="1400" i="1"/>
              <a:t>The theory of customs unions. </a:t>
            </a:r>
            <a:r>
              <a:rPr lang="pt-BR" altLang="pt-BR" sz="1400"/>
              <a:t>Amsterdã: North-Holland Pub. Co., 1955.</a:t>
            </a:r>
          </a:p>
          <a:p>
            <a:r>
              <a:rPr lang="pt-BR" altLang="pt-BR" sz="1400"/>
              <a:t>VINER, Jacob. </a:t>
            </a:r>
            <a:r>
              <a:rPr lang="pt-BR" altLang="pt-BR" sz="1400" i="1"/>
              <a:t>The customs unions issue</a:t>
            </a:r>
            <a:r>
              <a:rPr lang="pt-BR" altLang="pt-BR" sz="1400"/>
              <a:t>. Nova Iorque, Oxford University Press, 2014.</a:t>
            </a:r>
          </a:p>
        </p:txBody>
      </p:sp>
    </p:spTree>
    <p:extLst>
      <p:ext uri="{BB962C8B-B14F-4D97-AF65-F5344CB8AC3E}">
        <p14:creationId xmlns:p14="http://schemas.microsoft.com/office/powerpoint/2010/main" val="356658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a perspectiva desenvolvimentista ou dinâmica.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464527" y="1595021"/>
            <a:ext cx="112629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400" dirty="0"/>
              <a:t>Análise da integração deve ser dinâmica, e não estática, como propõe os neoclássicos.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/>
              <a:t>Princípio geral: a integração traz efeitos dinâmicos que podem contribuir para o desenvolvimento econômico entre nações menos desenvolvidas =&gt; ações conjuntas são melhores do que ações isoladas no mundo capitalista do pós-guerra.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/>
              <a:t>Para a CEPAL, a integração econômica regional deve fazer parte de uma estratégia mais ampla: a </a:t>
            </a:r>
            <a:r>
              <a:rPr lang="pt-BR" altLang="pt-BR" sz="2400" u="sng" dirty="0"/>
              <a:t>estratégia de industrialização</a:t>
            </a:r>
            <a:r>
              <a:rPr lang="pt-BR" altLang="pt-BR" sz="2400" dirty="0"/>
              <a:t>. A Comissão apresentou diretrizes para a formação de um mercado comum latino-americano.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es-MX" sz="2400" dirty="0"/>
              <a:t>Texto básico: </a:t>
            </a:r>
            <a:r>
              <a:rPr lang="es-MX" sz="2400" i="1" dirty="0">
                <a:solidFill>
                  <a:srgbClr val="FF0000"/>
                </a:solidFill>
              </a:rPr>
              <a:t>El Mercado Común Latinoamericano</a:t>
            </a:r>
            <a:r>
              <a:rPr lang="pt-BR" sz="2400" dirty="0"/>
              <a:t>, (1959),</a:t>
            </a:r>
            <a:endParaRPr lang="pt-BR" altLang="pt-BR" sz="2400" dirty="0"/>
          </a:p>
          <a:p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59338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981200" y="277813"/>
            <a:ext cx="822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Integração econômica regional: a perspectiva desenvolvimentista ou dinâmica.</a:t>
            </a:r>
            <a:endParaRPr lang="pt-BR" altLang="pt-BR" sz="3600" i="1" u="sng">
              <a:solidFill>
                <a:srgbClr val="006633"/>
              </a:solidFill>
              <a:latin typeface="Garamond" panose="02020404030301010803" pitchFamily="18" charset="0"/>
            </a:endParaRPr>
          </a:p>
        </p:txBody>
      </p:sp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808892" y="1639888"/>
            <a:ext cx="917489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1600" dirty="0"/>
              <a:t>Os objetivos da integração na América Latina, segundo a CEPAL:</a:t>
            </a:r>
          </a:p>
          <a:p>
            <a:pPr algn="just"/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Ampliação dos mercados, permitindo a exploração de economias de escala;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Especialização regional, com base em um conceito de “vantagens comparativas regionais”, de acordo com a produtividade dos fatores de produção e disponibilidade de matérias primas =&gt; a integração dentro da concepção de planejamento econômico regional =&gt; mercado + Estado;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Manter as produções primárias e ampliá-las com a integração;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Fazer frente ao protecionismo agrícola europeu (maior poder de barganha);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altLang="pt-BR" sz="16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altLang="pt-BR" sz="1600" dirty="0"/>
              <a:t>Ampliar as exportações industriais da América Latina, aproveitando as mudanças tecnológicas na Europa (que deixa de produzir bens de baixa tecnologia). </a:t>
            </a:r>
            <a:endParaRPr lang="pt-BR" altLang="pt-BR" dirty="0"/>
          </a:p>
        </p:txBody>
      </p:sp>
      <p:sp>
        <p:nvSpPr>
          <p:cNvPr id="2" name="Retângulo 1"/>
          <p:cNvSpPr/>
          <p:nvPr/>
        </p:nvSpPr>
        <p:spPr>
          <a:xfrm>
            <a:off x="1227992" y="5581115"/>
            <a:ext cx="10272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Neste sentido, </a:t>
            </a:r>
            <a:r>
              <a:rPr lang="pt-BR" b="1"/>
              <a:t>a integração</a:t>
            </a:r>
            <a:r>
              <a:rPr lang="pt-BR"/>
              <a:t> </a:t>
            </a:r>
            <a:r>
              <a:rPr lang="pt-BR" b="1"/>
              <a:t>econômica regional como parte das estratégias de desenvolvimento nacional</a:t>
            </a: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=&gt; </a:t>
            </a:r>
            <a:r>
              <a:rPr lang="es-ES" dirty="0">
                <a:solidFill>
                  <a:srgbClr val="FF0000"/>
                </a:solidFill>
              </a:rPr>
              <a:t>La integración debe estar impulsada por una planificación regional compatible con los intereses políticos nacionales.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241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2690</TotalTime>
  <Words>4765</Words>
  <Application>Microsoft Office PowerPoint</Application>
  <PresentationFormat>Widescreen</PresentationFormat>
  <Paragraphs>453</Paragraphs>
  <Slides>60</Slides>
  <Notes>15</Notes>
  <HiddenSlides>7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60</vt:i4>
      </vt:variant>
    </vt:vector>
  </HeadingPairs>
  <TitlesOfParts>
    <vt:vector size="78" baseType="lpstr">
      <vt:lpstr>AGaramondPro-Regular</vt:lpstr>
      <vt:lpstr>Arial</vt:lpstr>
      <vt:lpstr>Arial Black</vt:lpstr>
      <vt:lpstr>Calibri</vt:lpstr>
      <vt:lpstr>Franklin Gothic Book</vt:lpstr>
      <vt:lpstr>Garamond</vt:lpstr>
      <vt:lpstr>Monotype Sorts</vt:lpstr>
      <vt:lpstr>Times New Roman</vt:lpstr>
      <vt:lpstr>Tw Cen MT</vt:lpstr>
      <vt:lpstr>Tw Cen MT Condensed</vt:lpstr>
      <vt:lpstr>Wingdings</vt:lpstr>
      <vt:lpstr>Wingdings 2</vt:lpstr>
      <vt:lpstr>Wingdings 3</vt:lpstr>
      <vt:lpstr>Integral</vt:lpstr>
      <vt:lpstr>Clip</vt:lpstr>
      <vt:lpstr>Bitmap Image</vt:lpstr>
      <vt:lpstr>Gráfico do Microsoft Graph</vt:lpstr>
      <vt:lpstr>Documento</vt:lpstr>
      <vt:lpstr>Aula – ondas de integração e  integração monetária (FINAL) </vt:lpstr>
      <vt:lpstr>Integração Fragmentada Ondas formando um mar revolto</vt:lpstr>
      <vt:lpstr>Apresentação do PowerPoint</vt:lpstr>
      <vt:lpstr>Apresentação do PowerPoint</vt:lpstr>
      <vt:lpstr>Regionalismo fechado</vt:lpstr>
      <vt:lpstr>Apresentação do PowerPoint</vt:lpstr>
      <vt:lpstr>Apresentação do PowerPoint</vt:lpstr>
      <vt:lpstr>Apresentação do PowerPoint</vt:lpstr>
      <vt:lpstr>Apresentação do PowerPoint</vt:lpstr>
      <vt:lpstr>FURTADO</vt:lpstr>
      <vt:lpstr>Apresentação do PowerPoint</vt:lpstr>
      <vt:lpstr>Apresentação do PowerPoint</vt:lpstr>
      <vt:lpstr>Estruturalismo Frances</vt:lpstr>
      <vt:lpstr>Apresentação do PowerPoint</vt:lpstr>
      <vt:lpstr>Apresentação do PowerPoint</vt:lpstr>
      <vt:lpstr>Apresentação do PowerPoint</vt:lpstr>
      <vt:lpstr>Regionalismo aberto</vt:lpstr>
      <vt:lpstr>Cepal e o regionalismo aberto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Regionalismo Liquido </vt:lpstr>
      <vt:lpstr>Oliver Dabène – problemas que levam a  uma integração fragmentária </vt:lpstr>
      <vt:lpstr>Apresentação do PowerPoint</vt:lpstr>
      <vt:lpstr>Apresentação do PowerPoint</vt:lpstr>
      <vt:lpstr> Sistema Monetário Internacional:  conceitos e definições:   Prof. Amaury Gremaud FEARP / PROLAM USP  </vt:lpstr>
      <vt:lpstr>O Sistema Monetário  Internacional: definição</vt:lpstr>
      <vt:lpstr>O Sistema Monetário  Internacional:  Objetivos (1)</vt:lpstr>
      <vt:lpstr>O Sistema Monetário Internacional:  Objetivos (2)</vt:lpstr>
      <vt:lpstr>Quatro fases do SMI  no século XX ?</vt:lpstr>
      <vt:lpstr>SMI: 5 questões</vt:lpstr>
      <vt:lpstr>O Sistema Monetário Internacional: regras básicas</vt:lpstr>
      <vt:lpstr>Única, comum , Local ? </vt:lpstr>
      <vt:lpstr>O problema da confiança  e da liquidez</vt:lpstr>
      <vt:lpstr>Regiões ou blocos regionais podem buscar soluções comuns para suas transações </vt:lpstr>
      <vt:lpstr>Apresentação do PowerPoint</vt:lpstr>
      <vt:lpstr>União Monetária:  implicações</vt:lpstr>
      <vt:lpstr>Por que se quer 4 ou 3 ou 2?</vt:lpstr>
      <vt:lpstr>União Monetária: bases</vt:lpstr>
      <vt:lpstr>AMO – Área Monetária Ótima</vt:lpstr>
      <vt:lpstr>AMO ... </vt:lpstr>
      <vt:lpstr>AMO e Integração</vt:lpstr>
      <vt:lpstr>A questão dos choques assimétricos </vt:lpstr>
      <vt:lpstr>Robert Mundell e as AMO</vt:lpstr>
      <vt:lpstr>Critérios para uma AMO</vt:lpstr>
      <vt:lpstr>Apresentação do PowerPoint</vt:lpstr>
      <vt:lpstr>As opções cambiais</vt:lpstr>
      <vt:lpstr>Tipos de Controles de fluxos</vt:lpstr>
      <vt:lpstr>Regimes Cambiais: um leque de possibilidades – formação de preços </vt:lpstr>
      <vt:lpstr>Apresentação do PowerPoint</vt:lpstr>
      <vt:lpstr>Tipos de Controles de fluxos</vt:lpstr>
      <vt:lpstr>Apresentação do PowerPoint</vt:lpstr>
      <vt:lpstr>Ajuste em Câmbio flexível</vt:lpstr>
      <vt:lpstr>Ajuste em câmbio fixo</vt:lpstr>
      <vt:lpstr>Apresentação do PowerPoint</vt:lpstr>
      <vt:lpstr>Apresentação do PowerPoint</vt:lpstr>
      <vt:lpstr>Uma visão histórica 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Comércio e integração: uma introdução</dc:title>
  <dc:creator>Amaury Gremaud</dc:creator>
  <cp:lastModifiedBy>Amaury Gremaud</cp:lastModifiedBy>
  <cp:revision>67</cp:revision>
  <dcterms:created xsi:type="dcterms:W3CDTF">2017-05-12T13:59:27Z</dcterms:created>
  <dcterms:modified xsi:type="dcterms:W3CDTF">2025-04-28T17:04:13Z</dcterms:modified>
</cp:coreProperties>
</file>