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39"/>
  </p:notesMasterIdLst>
  <p:sldIdLst>
    <p:sldId id="256" r:id="rId2"/>
    <p:sldId id="257" r:id="rId3"/>
    <p:sldId id="265" r:id="rId4"/>
    <p:sldId id="258" r:id="rId5"/>
    <p:sldId id="289" r:id="rId6"/>
    <p:sldId id="290" r:id="rId7"/>
    <p:sldId id="293" r:id="rId8"/>
    <p:sldId id="294" r:id="rId9"/>
    <p:sldId id="295" r:id="rId10"/>
    <p:sldId id="291" r:id="rId11"/>
    <p:sldId id="296" r:id="rId12"/>
    <p:sldId id="297" r:id="rId13"/>
    <p:sldId id="298" r:id="rId14"/>
    <p:sldId id="299" r:id="rId15"/>
    <p:sldId id="300" r:id="rId16"/>
    <p:sldId id="308" r:id="rId17"/>
    <p:sldId id="302" r:id="rId18"/>
    <p:sldId id="304" r:id="rId19"/>
    <p:sldId id="306" r:id="rId20"/>
    <p:sldId id="307" r:id="rId21"/>
    <p:sldId id="309" r:id="rId22"/>
    <p:sldId id="292" r:id="rId23"/>
    <p:sldId id="311" r:id="rId24"/>
    <p:sldId id="310" r:id="rId25"/>
    <p:sldId id="317" r:id="rId26"/>
    <p:sldId id="259" r:id="rId27"/>
    <p:sldId id="261" r:id="rId28"/>
    <p:sldId id="312" r:id="rId29"/>
    <p:sldId id="313" r:id="rId30"/>
    <p:sldId id="315" r:id="rId31"/>
    <p:sldId id="314" r:id="rId32"/>
    <p:sldId id="316" r:id="rId33"/>
    <p:sldId id="318" r:id="rId34"/>
    <p:sldId id="264" r:id="rId35"/>
    <p:sldId id="319" r:id="rId36"/>
    <p:sldId id="288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D52D68B-3E13-40A0-B92E-238DC141C248}">
          <p14:sldIdLst>
            <p14:sldId id="256"/>
            <p14:sldId id="257"/>
            <p14:sldId id="265"/>
            <p14:sldId id="258"/>
            <p14:sldId id="289"/>
            <p14:sldId id="290"/>
            <p14:sldId id="293"/>
            <p14:sldId id="294"/>
            <p14:sldId id="295"/>
            <p14:sldId id="291"/>
            <p14:sldId id="296"/>
            <p14:sldId id="297"/>
            <p14:sldId id="298"/>
            <p14:sldId id="299"/>
            <p14:sldId id="300"/>
            <p14:sldId id="308"/>
            <p14:sldId id="302"/>
            <p14:sldId id="304"/>
            <p14:sldId id="306"/>
            <p14:sldId id="307"/>
            <p14:sldId id="309"/>
            <p14:sldId id="292"/>
            <p14:sldId id="311"/>
            <p14:sldId id="310"/>
            <p14:sldId id="317"/>
            <p14:sldId id="259"/>
            <p14:sldId id="261"/>
            <p14:sldId id="312"/>
            <p14:sldId id="313"/>
            <p14:sldId id="315"/>
            <p14:sldId id="314"/>
            <p14:sldId id="316"/>
            <p14:sldId id="318"/>
            <p14:sldId id="264"/>
            <p14:sldId id="319"/>
            <p14:sldId id="288"/>
            <p14:sldId id="287"/>
          </p14:sldIdLst>
        </p14:section>
        <p14:section name="Seção sem Título" id="{D30CCD4C-55C3-4A80-BDE7-8BCF25A51B9D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9AD8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68" d="100"/>
          <a:sy n="68" d="100"/>
        </p:scale>
        <p:origin x="-7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ED62-A26B-462E-960C-0D9DECD40B7F}" type="datetimeFigureOut">
              <a:rPr lang="pt-BR" smtClean="0"/>
              <a:t>08/04/2017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D7A69-D629-4F76-9535-C9FFFC5B6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4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8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2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6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0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6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9" name="Conector reto 8"/>
          <p:cNvCxnSpPr/>
          <p:nvPr/>
        </p:nvCxnSpPr>
        <p:spPr>
          <a:xfrm>
            <a:off x="1356360" y="513588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340053" y="4111631"/>
            <a:ext cx="982980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Principais Órgãos de Governança Corporativa – Aula 5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03842" y="6090842"/>
            <a:ext cx="382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Adriana Fiorani Pennabel</a:t>
            </a:r>
          </a:p>
          <a:p>
            <a:pPr algn="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PPGAO – Governança Corporativa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109915" y="6490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01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24200" y="5662608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“O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tem como grande missão atuar como um guardião 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valores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organização, promovendo a criação sustentável de valor de maneira a assegurar sua</a:t>
            </a:r>
          </a:p>
          <a:p>
            <a:pPr algn="ctr"/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perenidade e sucesso no longo 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prazo” (SILVEIRA, 2015, pa. 191)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14720" y="1856450"/>
            <a:ext cx="913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uardião dos interesses dos proprietários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Elo entre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acionistas e os administradores da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Decide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as grandes questões do negócio 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executivos a favor dos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acionistas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obrigatório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as companhias de capital aberto e sociedades de economia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mista e recomendado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maioria das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organizações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força interna de controle das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corporações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Membros são eleitos pela Assembleia Geral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699" y="1682056"/>
            <a:ext cx="9104421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Dentre as tarefas do Conselho de Administração, destacam-se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Fixar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diretrizes estratégicas do negócio,</a:t>
            </a: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Decidir sobre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investimento, ﬁnanciamento e destinação de resultados, </a:t>
            </a: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Decidir sobre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questões de fusões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aquisições, </a:t>
            </a: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Deﬁnir o pacote de remuneração dos altos executivos, </a:t>
            </a: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Eleger, monitorar e substituir o diretor-presidente e demais diretores, </a:t>
            </a: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Planejar a sucessão do presidente e dos outros executivos-chave,</a:t>
            </a:r>
          </a:p>
          <a:p>
            <a:pPr marL="800100" lvl="1" indent="-342900"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um processo estruturado para nomeação de novos conselheiros, </a:t>
            </a:r>
          </a:p>
        </p:txBody>
      </p:sp>
    </p:spTree>
    <p:extLst>
      <p:ext uri="{BB962C8B-B14F-4D97-AF65-F5344CB8AC3E}">
        <p14:creationId xmlns:p14="http://schemas.microsoft.com/office/powerpoint/2010/main" val="25931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2699" y="1576321"/>
            <a:ext cx="9104421" cy="426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Dentre as tarefas do Conselho de Administração, destacam-se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Deﬁnir a tolerância ao risco da organização, incluindo sua política de gerenciamento de riscos e sistema de controles internos,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Escolher a auditoria independente, aprovar seu plano de trabalho, negociar seus honorários e avaliar seu desempenho,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Investigar possíveis fraudes ﬁnanceiras e de informação para o público,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Deﬁnir a política de dividendos da empresa,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Revisitar periodicamente as práticas de governança adotadas pela companhia,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Assegurar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presença e disseminação de um código de conduta pela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27236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8233" y="1392738"/>
            <a:ext cx="900888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Formado por representantes dos proprietários, controladores e minoritários,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conselheiros externos independentes (</a:t>
            </a:r>
            <a:r>
              <a:rPr lang="pt-BR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outsiders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) e até representantes de outros </a:t>
            </a:r>
            <a:r>
              <a:rPr lang="pt-B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stakeholders (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em concepções mais abertas)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Calibri" panose="020F0502020204030204" pitchFamily="34" charset="0"/>
            </a:endParaRP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Dimensões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e constituição dos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Conselhos: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recomenda-se tamanho mediano – 7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membros,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+2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ou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-2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constituição mista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, com a presença de </a:t>
            </a: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outsiders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conselheiros com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capacitações complementares (competência-integridade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)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revitalização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por substituições programadas de seus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membros</a:t>
            </a:r>
          </a:p>
        </p:txBody>
      </p:sp>
    </p:spTree>
    <p:extLst>
      <p:ext uri="{BB962C8B-B14F-4D97-AF65-F5344CB8AC3E}">
        <p14:creationId xmlns:p14="http://schemas.microsoft.com/office/powerpoint/2010/main" val="20443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8233" y="1392738"/>
            <a:ext cx="90088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Conforme Lei das SA: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d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eliberação colegiada (não individual)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m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ínimo de 3 membros</a:t>
            </a:r>
            <a:endParaRPr lang="pt-BR" sz="22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o corpo"/>
              <a:ea typeface="Calibri" panose="020F0502020204030204" pitchFamily="34" charset="0"/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p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resença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m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áximo de 1/3 de diretores da companhia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revitalização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por substituições programadas de seus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membros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</a:rPr>
              <a:t>acionista controlador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</a:rPr>
              <a:t>tem a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</a:rPr>
              <a:t>prerrogativa de eleger a maioria de seus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</a:rPr>
              <a:t>membros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</a:rPr>
              <a:t>acionistas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</a:rPr>
              <a:t>minoritários que possuem 15% das ações com direito a voto ou ações sem direito a voto que representem no mínimo 10% do capital total da companhia também tem direito de eleger ao menos um membro para o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</a:rPr>
              <a:t>Conselho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Calibri" panose="020F0502020204030204" pitchFamily="34" charset="0"/>
              </a:rPr>
              <a:t>3 deveres que devem ser cumpridos – diligência (cuidado), lealdade e informação.</a:t>
            </a:r>
          </a:p>
        </p:txBody>
      </p:sp>
    </p:spTree>
    <p:extLst>
      <p:ext uri="{BB962C8B-B14F-4D97-AF65-F5344CB8AC3E}">
        <p14:creationId xmlns:p14="http://schemas.microsoft.com/office/powerpoint/2010/main" val="34026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73777" y="1379091"/>
            <a:ext cx="917334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Há diferentes tipo de graus de envolvimento do Conselho de Administração na governança das empresas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Meio termo – decisões de controle e monitoramento estratégico, mas não com o dia a dia da gestão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Calibri" panose="020F0502020204030204" pitchFamily="34" charset="0"/>
            </a:endParaRPr>
          </a:p>
          <a:p>
            <a:pPr marL="342900" lvl="1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CEO e Chairman – posições ocupadas por pessoas distintas em prol da independência do Conselho</a:t>
            </a:r>
          </a:p>
          <a:p>
            <a:pPr marL="342900" lvl="1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Calibri" panose="020F0502020204030204" pitchFamily="34" charset="0"/>
            </a:endParaRPr>
          </a:p>
          <a:p>
            <a:pPr marL="342900" lvl="1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Calibri" panose="020F0502020204030204" pitchFamily="34" charset="0"/>
              </a:rPr>
              <a:t>Figura do conselheiro independente ganha importância – como avaliar a independência?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tempo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no cargo como “conselheiro independente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”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existência de relacionamento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social prévio com o diretor-presidente ou o acionista controlador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;</a:t>
            </a:r>
          </a:p>
          <a:p>
            <a:pPr marL="2628900" lvl="5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relevância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da manutenção de um bom círculo social para o sucesso da carreira do conselheiro.</a:t>
            </a:r>
          </a:p>
          <a:p>
            <a:pPr marL="342900" lvl="1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91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251290" y="1072009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375041" y="1384628"/>
            <a:ext cx="913998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Principais características dos conselheiros independentes: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independência,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qualificação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,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dedicação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e interesse nos resultados da companhia.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</a:endParaRP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</a:endParaRPr>
          </a:p>
          <a:p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Na visão do IBGC: 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alinhamento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com os valores da organização e seu código 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conduta, 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capacidade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de defender seus pontos de vista a partir de julgamento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próprio,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disponibilidade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de tempo 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motivação,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visão estratégica,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conhecimento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das melhores práticas de governança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corporativa,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capacidade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de trabalho em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equipe,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capacidade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de ler e entender relatórios gerenciais, contábeis 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ﬁnanceiros,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noções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de legislação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societária,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percepção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</a:rPr>
              <a:t>sobre o perﬁl de risco da organização</a:t>
            </a:r>
          </a:p>
          <a:p>
            <a:r>
              <a:rPr lang="pt-BR" dirty="0" smtClean="0">
                <a:latin typeface="Calibri corpo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578221" y="560672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98975" y="2532556"/>
            <a:ext cx="3777638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P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residente </a:t>
            </a:r>
            <a:r>
              <a:rPr lang="pt-B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do Conselho de Administração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–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papel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fundamental para o bom funcionamento do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órgão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o corp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55476" y="1722976"/>
            <a:ext cx="5491644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Assegurar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que os temas relevantes estejam presentes na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pauta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o corp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755476" y="2663450"/>
            <a:ext cx="5491644" cy="108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Garantir que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os conselheiros recebam as informações precisas, completas e a tempo adequado para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deliberações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o corp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87112" y="3833398"/>
            <a:ext cx="556000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Atuar para que haja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participação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ativa,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a fim de contribuir ao máximo para 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o corpo"/>
                <a:ea typeface="TimesNewRomanPSMT"/>
                <a:cs typeface="Times New Roman" panose="02020603050405020304" pitchFamily="18" charset="0"/>
              </a:rPr>
              <a:t>organização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o corp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47003" y="5026925"/>
            <a:ext cx="811080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TimesNewRomanPSMT"/>
                <a:cs typeface="Times New Roman" panose="02020603050405020304" pitchFamily="18" charset="0"/>
              </a:rPr>
              <a:t>liderança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TimesNewRomanPSMT"/>
                <a:cs typeface="Times New Roman" panose="02020603050405020304" pitchFamily="18" charset="0"/>
              </a:rPr>
              <a:t>do órgão para garantir sua independência em relação à Diretoria Executiva. 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TimesNewRomanPSM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TimesNewRomanPSMT"/>
                <a:cs typeface="Times New Roman" panose="02020603050405020304" pitchFamily="18" charset="0"/>
              </a:rPr>
              <a:t>prestação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corpo"/>
                <a:ea typeface="TimesNewRomanPSMT"/>
                <a:cs typeface="Times New Roman" panose="02020603050405020304" pitchFamily="18" charset="0"/>
              </a:rPr>
              <a:t>de contas para os acionistas, possibilitando a existência de canal contínuo para comunicação.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Calibri corp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have esquerda 12"/>
          <p:cNvSpPr/>
          <p:nvPr/>
        </p:nvSpPr>
        <p:spPr>
          <a:xfrm>
            <a:off x="5281863" y="1616099"/>
            <a:ext cx="405249" cy="3057579"/>
          </a:xfrm>
          <a:prstGeom prst="leftBrac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6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91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251290" y="1072009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270760" y="1693892"/>
            <a:ext cx="8871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9AD800"/>
              </a:buClr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5 modelos de Conselho de Administração, segundo </a:t>
            </a:r>
            <a:r>
              <a:rPr lang="pt-B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Nadler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 (ROSSETTI; ANDRADE, 2011):</a:t>
            </a:r>
          </a:p>
          <a:p>
            <a:pPr marL="342900" indent="-342900" algn="just">
              <a:lnSpc>
                <a:spcPct val="150000"/>
              </a:lnSpc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Passivo – participação mínima e responsabilidade limitada</a:t>
            </a:r>
          </a:p>
          <a:p>
            <a:pPr marL="342900" indent="-342900" algn="just">
              <a:lnSpc>
                <a:spcPct val="150000"/>
              </a:lnSpc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Certificador – maior ênfase na supervisão da diretoria</a:t>
            </a:r>
          </a:p>
          <a:p>
            <a:pPr marL="342900" indent="-342900" algn="just">
              <a:lnSpc>
                <a:spcPct val="150000"/>
              </a:lnSpc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Envolvido – parceria entre Conselho e Diretoria pela boa governança</a:t>
            </a:r>
          </a:p>
          <a:p>
            <a:pPr marL="342900" indent="-342900" algn="just">
              <a:lnSpc>
                <a:spcPct val="150000"/>
              </a:lnSpc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Interventor – Conselho envolvido na tomada de decisão (crise)</a:t>
            </a:r>
          </a:p>
          <a:p>
            <a:pPr marL="342900" indent="-342900" algn="just">
              <a:lnSpc>
                <a:spcPct val="150000"/>
              </a:lnSpc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Operador – maior envolvimento do Conselho, Diretoria só implementar decisões</a:t>
            </a:r>
          </a:p>
          <a:p>
            <a:pPr marL="342900" indent="-342900" algn="just">
              <a:lnSpc>
                <a:spcPct val="150000"/>
              </a:lnSpc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91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251290" y="1072009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270760" y="1610618"/>
            <a:ext cx="887129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 que pode comprometer a eficácia do Conselho?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assimetria de informações direção-conselho, </a:t>
            </a: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poder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barganha do executivo principal com os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conselheiros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efeito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reverso produzido por bons resultados corporativos (quanto mais o Conselho contribuir para o bom desempenho corporativo, mais se fortalece a liderança dos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executivos).</a:t>
            </a:r>
          </a:p>
          <a:p>
            <a:pPr algn="just">
              <a:lnSpc>
                <a:spcPct val="150000"/>
              </a:lnSpc>
              <a:buClr>
                <a:srgbClr val="9AD800"/>
              </a:buClr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Atributos essenciais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conselheiros: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integridade, competência e envolvimento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construtivo.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9890760" y="548640"/>
            <a:ext cx="161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84120" y="1370691"/>
            <a:ext cx="90678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Governança Corporativa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– principais atores e órgãos de governança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Assembleia Geral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Diretoria Executiva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Órgãos de Auditoria e Fiscalização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13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91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251290" y="1072009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578221" y="548640"/>
            <a:ext cx="492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70760" y="1634682"/>
            <a:ext cx="887129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Avaliação é fundamental para auxiliar no aumento da eficácia da companhia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Trata-se de processo formal e estruturado de avaliação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Há inúmeras barreiras internas nas organizações para implementação de avaliação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Comitês de assessoramento aparecem como alternativa para melhorar a atuação dos Conselhos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Grupos formados por conselheiros para avaliar assuntos específicos que serão deliberados pelo órgão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Comitês não deliberam, apenas analisam e fazem recomendações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São compostos idealmente por conselheiros independentes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Comitês permanentes – 3 membros, +1 ou -1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91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251290" y="1072009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800601" y="54864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 - Comitês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70760" y="1369987"/>
            <a:ext cx="88712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nriquecerem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pauta das discussões no Conselho, trazendo análise mais aprofundada da questão a ser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deliberada –  maior contribuição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o processo de tomada de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decisão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Principais Comitês, conforme recomendações internacionais: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Comitê de auditoria -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Supervisão da integridade e da qualidade das práticas contábeis e dos demonstrativos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resultados, análise de riscos, etc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Comitê de remuneração -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elaboração de proposta de remuneração dos altos executivos, coordenação do processo de definição do pacote de remuneração e demais benefícios dos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administradores, etc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Comitê de nomeação/governança corporativa -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coordenação do processo de seleção de novos conselheiros,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recomendação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Conselho de mudanças em sua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estrutura, etc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Comitê de risco –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avaliação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aprimoramento das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práticas de gestão de risco,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 com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diretoria os diversos tipos de risco a que a organização está exposta e procedimentos para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minimizá-los, etc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7851161" y="512505"/>
            <a:ext cx="339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Diretoria Executiva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20118" y="1609786"/>
            <a:ext cx="8927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 executor das estratégias corporativas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Responsável por decisões de gestão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oparticipação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definição e aprovação de políticas para funções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corporativas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onitoramento dos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das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operações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eleito pelo Conselho de Administração e a ele se reporta, assim como também é por ele avaliado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administrar as relações entre os públicos de interesse da companhia, bem como criar ambiente ético e meritocrático na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organização</a:t>
            </a:r>
          </a:p>
        </p:txBody>
      </p:sp>
    </p:spTree>
    <p:extLst>
      <p:ext uri="{BB962C8B-B14F-4D97-AF65-F5344CB8AC3E}">
        <p14:creationId xmlns:p14="http://schemas.microsoft.com/office/powerpoint/2010/main" val="24480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7947415" y="512505"/>
            <a:ext cx="329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Diretoria Executiva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99084" y="1630680"/>
            <a:ext cx="85480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Principais funções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formulação de estratégias,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gestão do negócio e áreas funcionais e apuração confiável dos relatórios,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definição e implementação do </a:t>
            </a:r>
            <a:r>
              <a:rPr lang="pt-BR" sz="2200" i="1" dirty="0"/>
              <a:t>business </a:t>
            </a:r>
            <a:r>
              <a:rPr lang="pt-BR" sz="2200" i="1" dirty="0" err="1"/>
              <a:t>plan</a:t>
            </a:r>
            <a:r>
              <a:rPr lang="pt-BR" sz="2200" dirty="0"/>
              <a:t> e orçamentos alinhados à estratégia,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implementação de medidas corretivas no caso de desvios em relação a </a:t>
            </a:r>
            <a:r>
              <a:rPr lang="pt-BR" sz="2200" dirty="0" smtClean="0"/>
              <a:t>metas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/>
              <a:t>envolvimento </a:t>
            </a:r>
            <a:r>
              <a:rPr lang="pt-BR" sz="2200" dirty="0"/>
              <a:t>na gestão de riscos corporativos</a:t>
            </a:r>
          </a:p>
        </p:txBody>
      </p:sp>
    </p:spTree>
    <p:extLst>
      <p:ext uri="{BB962C8B-B14F-4D97-AF65-F5344CB8AC3E}">
        <p14:creationId xmlns:p14="http://schemas.microsoft.com/office/powerpoint/2010/main" val="12702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854952" y="548640"/>
            <a:ext cx="433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Diretoria Executiva - CEO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20119" y="1473059"/>
            <a:ext cx="892700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/>
              <a:t>Liderança da Diretoria Executiva é representada pelo CEO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executiva da organização,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busca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constante de eficácia estratégica, excelência operacional, criação de valor e maximização do retorno dos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investimentos</a:t>
            </a:r>
          </a:p>
          <a:p>
            <a:pPr marL="342900" lvl="1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/>
              <a:t>Principais atributos:</a:t>
            </a:r>
          </a:p>
          <a:p>
            <a:pPr marL="800100" lvl="2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integridade </a:t>
            </a:r>
            <a:r>
              <a:rPr lang="pt-BR" sz="2000" dirty="0" smtClean="0"/>
              <a:t>– o postura </a:t>
            </a:r>
            <a:r>
              <a:rPr lang="pt-BR" sz="2000" dirty="0"/>
              <a:t>ética, alinhamento com as crenças e </a:t>
            </a:r>
            <a:r>
              <a:rPr lang="pt-BR" sz="2000" dirty="0" smtClean="0"/>
              <a:t>valores </a:t>
            </a:r>
          </a:p>
          <a:p>
            <a:pPr marL="800100" lvl="2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compromisso – interação com o CA </a:t>
            </a:r>
            <a:r>
              <a:rPr lang="pt-BR" sz="2000" dirty="0"/>
              <a:t>e compromisso </a:t>
            </a:r>
            <a:r>
              <a:rPr lang="pt-BR" sz="2000" dirty="0" smtClean="0"/>
              <a:t>com objetivos/ acionistas</a:t>
            </a:r>
          </a:p>
          <a:p>
            <a:pPr marL="800100" lvl="2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capacitação – visão </a:t>
            </a:r>
            <a:r>
              <a:rPr lang="pt-BR" sz="2000" dirty="0"/>
              <a:t>sistêmica e abordagem multidisciplinar na </a:t>
            </a:r>
            <a:r>
              <a:rPr lang="pt-BR" sz="2000" dirty="0" smtClean="0"/>
              <a:t>gestão</a:t>
            </a:r>
          </a:p>
          <a:p>
            <a:pPr marL="800100" lvl="2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eficácia – capacidade </a:t>
            </a:r>
            <a:r>
              <a:rPr lang="pt-BR" sz="2000" dirty="0"/>
              <a:t>de pensar e agir </a:t>
            </a:r>
            <a:r>
              <a:rPr lang="pt-BR" sz="2000" dirty="0" smtClean="0"/>
              <a:t>estrategicamente</a:t>
            </a:r>
          </a:p>
          <a:p>
            <a:pPr marL="800100" lvl="2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comportamento positivo – promoção </a:t>
            </a:r>
            <a:r>
              <a:rPr lang="pt-BR" sz="2000" dirty="0"/>
              <a:t>do clima organizacional </a:t>
            </a:r>
            <a:r>
              <a:rPr lang="pt-BR" sz="2000" dirty="0" smtClean="0"/>
              <a:t>positivo</a:t>
            </a:r>
          </a:p>
          <a:p>
            <a:pPr marL="800100" lvl="2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capacidade </a:t>
            </a:r>
            <a:r>
              <a:rPr lang="pt-BR" sz="2000" dirty="0"/>
              <a:t>de decisão </a:t>
            </a:r>
            <a:r>
              <a:rPr lang="pt-BR" sz="2000" dirty="0" smtClean="0"/>
              <a:t>– assumir posições </a:t>
            </a:r>
            <a:r>
              <a:rPr lang="pt-BR" sz="2000" dirty="0"/>
              <a:t>de tomada de decisão especialmente de maior complexidade</a:t>
            </a:r>
            <a:r>
              <a:rPr lang="pt-BR" sz="2000" dirty="0" smtClean="0"/>
              <a:t>, </a:t>
            </a:r>
          </a:p>
          <a:p>
            <a:pPr marL="800100" lvl="2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capacidade </a:t>
            </a:r>
            <a:r>
              <a:rPr lang="pt-BR" sz="2000" dirty="0"/>
              <a:t>de escuta </a:t>
            </a:r>
            <a:r>
              <a:rPr lang="pt-BR" sz="2000" dirty="0" smtClean="0"/>
              <a:t>– atenção </a:t>
            </a:r>
            <a:r>
              <a:rPr lang="pt-BR" sz="2000" dirty="0"/>
              <a:t>a questionamentos e busca por </a:t>
            </a:r>
            <a:r>
              <a:rPr lang="pt-BR" sz="2000" dirty="0" smtClean="0"/>
              <a:t>alinhamentos</a:t>
            </a:r>
            <a:r>
              <a:rPr lang="pt-BR" sz="2000" dirty="0"/>
              <a:t>.</a:t>
            </a:r>
          </a:p>
          <a:p>
            <a:pPr lvl="1" algn="just">
              <a:buClr>
                <a:srgbClr val="C00000"/>
              </a:buClr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4343400" y="548640"/>
            <a:ext cx="684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Diretoria Executiva – Comitês de Gestão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20119" y="1473059"/>
            <a:ext cx="89270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/>
              <a:t>Órgãos internos com o objetivo de tomar decisões </a:t>
            </a:r>
            <a:r>
              <a:rPr lang="pt-BR" sz="2400" dirty="0"/>
              <a:t>sob uma perspectiva multidisciplinar e interdepartamental, sobre temas-chave para a </a:t>
            </a:r>
            <a:r>
              <a:rPr lang="pt-BR" sz="2400" dirty="0" smtClean="0"/>
              <a:t>empresa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Formados por 5 a 9 membros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Comitês mais comuns: </a:t>
            </a:r>
            <a:r>
              <a:rPr lang="pt-BR" sz="2400" dirty="0"/>
              <a:t>estratégia, investimentos, novos negócios, novos produtos, ética e </a:t>
            </a:r>
            <a:r>
              <a:rPr lang="pt-BR" sz="2400" i="1" dirty="0"/>
              <a:t>compliance</a:t>
            </a:r>
            <a:r>
              <a:rPr lang="pt-BR" sz="2400" dirty="0"/>
              <a:t>, marketing, política de preços, qualidade, tecnologia da informação e </a:t>
            </a:r>
            <a:r>
              <a:rPr lang="pt-BR" sz="2400" dirty="0" smtClean="0"/>
              <a:t>tributário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Deliberam </a:t>
            </a:r>
            <a:r>
              <a:rPr lang="pt-BR" sz="2400" dirty="0"/>
              <a:t>sobre temas de sua competência e são úteis por facilitar o fluxo de informações entre diferentes </a:t>
            </a:r>
            <a:r>
              <a:rPr lang="pt-BR" sz="2400" dirty="0" smtClean="0"/>
              <a:t>áreas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Fornecem pareceres </a:t>
            </a:r>
            <a:r>
              <a:rPr lang="pt-BR" sz="2400" dirty="0"/>
              <a:t>e pontos de vista sobre matérias a serem deliberadas pela Diretoria Executiva</a:t>
            </a:r>
            <a:endParaRPr lang="pt-BR" sz="2200" dirty="0" smtClean="0"/>
          </a:p>
          <a:p>
            <a:pPr lvl="1" algn="just">
              <a:buClr>
                <a:srgbClr val="C00000"/>
              </a:buClr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609230" y="548640"/>
            <a:ext cx="579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Processo decisório na alta gestão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53" y="1425963"/>
            <a:ext cx="6423660" cy="48110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6907" y="6221797"/>
            <a:ext cx="659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Processo decisório da alta gestão segundo Fama e Jensen, 1983 (SILVEIRA, 2010 e 2015)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360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7095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50305" y="497265"/>
            <a:ext cx="583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Órgãos de Auditoria e Fiscalização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906374" y="1290818"/>
            <a:ext cx="2234879" cy="618190"/>
            <a:chOff x="3215425" y="1447234"/>
            <a:chExt cx="2234879" cy="618190"/>
          </a:xfrm>
        </p:grpSpPr>
        <p:sp>
          <p:nvSpPr>
            <p:cNvPr id="2" name="Retângulo 1"/>
            <p:cNvSpPr/>
            <p:nvPr/>
          </p:nvSpPr>
          <p:spPr>
            <a:xfrm>
              <a:off x="3215425" y="1579306"/>
              <a:ext cx="22348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Conselho Fiscal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68408" y="1447234"/>
              <a:ext cx="2128912" cy="618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161506" y="1777351"/>
            <a:ext cx="92203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Órgão eleito pela Assembleia Geral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Função: examinar, verificar, fiscalizar e avaliar as contas e atos da administração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Não possui papel administrativo ativo na companhia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Informa, opina, sugere, denuncia, garantindo o exercício do direito dos proprietários de fiscalizar a gestão do negócio, o resultado apresentado pelos administrados e as variações patrimoniais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Não é obrigatório, não faz parte da legislação de diversos países (EUA, Reino Unido, Alemanha, França)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Brasil – é facultativo (a critério da Assembleia), não exigindo funcionamento permanente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3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16969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50305" y="497265"/>
            <a:ext cx="583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Órgãos de Auditoria e Fiscalização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834193" y="1290818"/>
            <a:ext cx="2234879" cy="618190"/>
            <a:chOff x="3215425" y="1447234"/>
            <a:chExt cx="2234879" cy="618190"/>
          </a:xfrm>
        </p:grpSpPr>
        <p:sp>
          <p:nvSpPr>
            <p:cNvPr id="2" name="Retângulo 1"/>
            <p:cNvSpPr/>
            <p:nvPr/>
          </p:nvSpPr>
          <p:spPr>
            <a:xfrm>
              <a:off x="3215425" y="1579306"/>
              <a:ext cx="22348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Conselho Fiscal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68408" y="1447234"/>
              <a:ext cx="2128912" cy="618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209635" y="1606338"/>
            <a:ext cx="9220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Principais funções: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Fiscalizar os atos dos administradores,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Opinar sobre o relatório anual da administração,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Analisar trimestralmente balancetes e demonstrações financeiras do exercício social,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Denunciar aos órgãos da administração crimes, fraudes ou erros e sugerir providências,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Analisar e opinar sobre recomendações de auditores internos e externos,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Fiscalizar transações entre partes interessadas,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Convocar Assembleia Geral Ordinária (se houver retardamento da convocação por parte dos órgãos da administração) e Extraordinária (quando houver ocorrência de motivos graves ou urgentes), etc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07265" y="6383802"/>
            <a:ext cx="50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**questionamentos sobre a utilidade do órgão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7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16969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50305" y="497265"/>
            <a:ext cx="583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Órgãos de Auditoria e Fiscalização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578521" y="1290818"/>
            <a:ext cx="2610872" cy="901513"/>
            <a:chOff x="3215425" y="1447234"/>
            <a:chExt cx="2234879" cy="901513"/>
          </a:xfrm>
        </p:grpSpPr>
        <p:sp>
          <p:nvSpPr>
            <p:cNvPr id="2" name="Retângulo 1"/>
            <p:cNvSpPr/>
            <p:nvPr/>
          </p:nvSpPr>
          <p:spPr>
            <a:xfrm>
              <a:off x="3215425" y="1579306"/>
              <a:ext cx="223487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Comitê de Auditoria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68408" y="1447234"/>
              <a:ext cx="2128912" cy="618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061522" y="2003785"/>
            <a:ext cx="92203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 constituído pelo Conselho de Administração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Obrigatório nos EUA (SOX), para empresas de capital aberto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Principais funções: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Supervisão da integridade e da qualidade das práticas contábeis e dos demonstrativos convencionais de resultados,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Verificação da conformidade dos atos da administração em relação ao ordenamento legal e estatutos sociais,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Orientação das relações da companhia com os analistas, os mercados e os investidores,</a:t>
            </a:r>
          </a:p>
          <a:p>
            <a:pPr marL="1714500" lvl="3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Levantamento e análise de riscos vitais.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629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186149" y="548640"/>
            <a:ext cx="632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Governança Corporativa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8074" r="15518" b="14870"/>
          <a:stretch/>
        </p:blipFill>
        <p:spPr>
          <a:xfrm rot="16200000">
            <a:off x="4632902" y="45975"/>
            <a:ext cx="4759687" cy="735740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716810" y="6104519"/>
            <a:ext cx="659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Modelo de governança corporativa (ROSSETTI; ANDRADE, 2011)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521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16969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50305" y="497265"/>
            <a:ext cx="583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Órgãos de Auditoria e Fiscalização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892716" y="1290818"/>
            <a:ext cx="3296677" cy="618190"/>
            <a:chOff x="3268408" y="1447234"/>
            <a:chExt cx="2181896" cy="618190"/>
          </a:xfrm>
        </p:grpSpPr>
        <p:sp>
          <p:nvSpPr>
            <p:cNvPr id="2" name="Retângulo 1"/>
            <p:cNvSpPr/>
            <p:nvPr/>
          </p:nvSpPr>
          <p:spPr>
            <a:xfrm>
              <a:off x="3268408" y="1579306"/>
              <a:ext cx="21818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Auditoria Independente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68408" y="1447234"/>
              <a:ext cx="2128912" cy="618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061522" y="2210833"/>
            <a:ext cx="9220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 externo que atende aos interesses dos proprietários, do CA, do Comitê de Auditoria, além de analistas e investidores do mercado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Responsável pela análise de demonstrações contábeis da empresa, a fim de verificar: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conformidade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às normas exigidas no país e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exterior para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aquelas que emitem títulos no mercado financeiro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externo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Correção quanto à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realidade da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empresa, seus resultados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variações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patrimoniais.</a:t>
            </a:r>
          </a:p>
        </p:txBody>
      </p:sp>
    </p:spTree>
    <p:extLst>
      <p:ext uri="{BB962C8B-B14F-4D97-AF65-F5344CB8AC3E}">
        <p14:creationId xmlns:p14="http://schemas.microsoft.com/office/powerpoint/2010/main" val="26139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16969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50305" y="497265"/>
            <a:ext cx="583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Órgãos de Auditoria e Fiscalização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892716" y="1290818"/>
            <a:ext cx="3296677" cy="618190"/>
            <a:chOff x="3268408" y="1447234"/>
            <a:chExt cx="2181896" cy="618190"/>
          </a:xfrm>
        </p:grpSpPr>
        <p:sp>
          <p:nvSpPr>
            <p:cNvPr id="2" name="Retângulo 1"/>
            <p:cNvSpPr/>
            <p:nvPr/>
          </p:nvSpPr>
          <p:spPr>
            <a:xfrm>
              <a:off x="3268408" y="1579306"/>
              <a:ext cx="21818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Auditoria Independente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68408" y="1447234"/>
              <a:ext cx="2128912" cy="618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061522" y="2379272"/>
            <a:ext cx="9220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Brasil, a Lei das SA, traz como obrigatória a auditoria das demonstrações financeiras das empresas de capital aberto, realizada por auditores externos/independentes registrados na CVM 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Auditoria Independente é contratada e avaliada pelo Conselho de Administração, seguindo recomendações do Comitê de Auditoria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 independente em relação à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 passar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rotatividade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 possuir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competência técnica e atualização.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127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16969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450305" y="497265"/>
            <a:ext cx="583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Órgãos de Auditoria e Fiscalização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710863" y="1290818"/>
            <a:ext cx="2478530" cy="618190"/>
            <a:chOff x="3268408" y="1447234"/>
            <a:chExt cx="2181896" cy="618190"/>
          </a:xfrm>
        </p:grpSpPr>
        <p:sp>
          <p:nvSpPr>
            <p:cNvPr id="2" name="Retângulo 1"/>
            <p:cNvSpPr/>
            <p:nvPr/>
          </p:nvSpPr>
          <p:spPr>
            <a:xfrm>
              <a:off x="3268408" y="1579306"/>
              <a:ext cx="21818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Auditoria Interna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268408" y="1447234"/>
              <a:ext cx="2128912" cy="6181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2061522" y="2186760"/>
            <a:ext cx="9220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Normalmente, não é destacada como órgão de governança corporativa, mas um serviço corporativo que apoia a Diretoria Executiva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relacionada nesse grupo por possuir relações significativas com os órgãos de governança de auditoria e fiscalização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 de controle interno da companhia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Responsável pela verificação da adequação e efetividade do gerenciamento de riscos operacionais em relação a exigências internas e externas</a:t>
            </a:r>
          </a:p>
          <a:p>
            <a:pPr marL="1714500" lvl="6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Função principal: organizar o ambiente interno de controle, focado em </a:t>
            </a:r>
            <a:r>
              <a:rPr lang="pt-B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  <a:r>
              <a:rPr lang="pt-BR" sz="2400" dirty="0" smtClean="0"/>
              <a:t>	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871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16969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9080108" y="497265"/>
            <a:ext cx="2129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  <a:endParaRPr lang="pt-BR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26752" y="1385198"/>
            <a:ext cx="92203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/>
              <a:t>Representa a conformidade </a:t>
            </a:r>
            <a:r>
              <a:rPr lang="pt-BR" sz="2200" dirty="0"/>
              <a:t>de uma empresa com relação a normas internas e externas, como por exemplo regulamentações, leis e políticas </a:t>
            </a:r>
            <a:r>
              <a:rPr lang="pt-BR" sz="2200" dirty="0" smtClean="0"/>
              <a:t>corporativas</a:t>
            </a:r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342900" lvl="3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 smtClean="0"/>
              <a:t>Etapas para adoção de práticas de </a:t>
            </a:r>
            <a:r>
              <a:rPr lang="pt-BR" sz="2200" i="1" dirty="0" smtClean="0"/>
              <a:t>compliance</a:t>
            </a:r>
            <a:r>
              <a:rPr lang="pt-BR" sz="2200" dirty="0" smtClean="0"/>
              <a:t>: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Identificação dos principais regramentos aplicáveis,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Elaboração das diretrizes, políticas e normas internas,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Estruturação organizacional da área de </a:t>
            </a:r>
            <a:r>
              <a:rPr lang="pt-BR" i="1" dirty="0"/>
              <a:t>compliance</a:t>
            </a:r>
            <a:r>
              <a:rPr lang="pt-BR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Avaliação dos principais riscos e ameaças de não conformidade,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Implantação de ações de treinamento, conscientização e comunicação,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Criação de canal de denúncia para reporte de violações por funcionários e outros </a:t>
            </a:r>
            <a:r>
              <a:rPr lang="pt-BR" i="1" dirty="0"/>
              <a:t>stakeholders</a:t>
            </a:r>
            <a:r>
              <a:rPr lang="pt-BR" dirty="0"/>
              <a:t>,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Monitoramento periódico e independente das práticas adotadas,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Documentação de todas as atividades de </a:t>
            </a:r>
            <a:r>
              <a:rPr lang="pt-BR" i="1" dirty="0"/>
              <a:t>compliance</a:t>
            </a:r>
            <a:r>
              <a:rPr lang="pt-BR" dirty="0"/>
              <a:t>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Incorporação do </a:t>
            </a:r>
            <a:r>
              <a:rPr lang="pt-BR" i="1" dirty="0"/>
              <a:t>compliance</a:t>
            </a:r>
            <a:r>
              <a:rPr lang="pt-BR" dirty="0"/>
              <a:t> na avaliação dos </a:t>
            </a:r>
            <a:r>
              <a:rPr lang="pt-BR" dirty="0" smtClean="0"/>
              <a:t>executivos,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Criação </a:t>
            </a:r>
            <a:r>
              <a:rPr lang="pt-BR" dirty="0"/>
              <a:t>de indicadores para avaliação do programa de </a:t>
            </a:r>
            <a:r>
              <a:rPr lang="pt-BR" i="1" dirty="0"/>
              <a:t>compliance</a:t>
            </a:r>
            <a:r>
              <a:rPr lang="pt-BR" dirty="0"/>
              <a:t>.</a:t>
            </a:r>
            <a:r>
              <a:rPr lang="pt-BR" dirty="0" smtClean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746636" y="2865122"/>
            <a:ext cx="1392024" cy="315456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84306" y="2865122"/>
            <a:ext cx="13166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pt-BR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ompliance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pt-BR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envolve a implementação de cultura 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de confiança e integridade, com a participação direta da alta gestão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4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280160" y="1081594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655784" y="512059"/>
            <a:ext cx="151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Revisão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06" y="1477340"/>
            <a:ext cx="7686960" cy="45294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831727" y="6006795"/>
            <a:ext cx="659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Modelo genérico de governança corporativa (SILVEIRA, 2015)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829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280160" y="1081594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988432" y="512059"/>
            <a:ext cx="218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Conclusões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00116" y="1451180"/>
            <a:ext cx="916469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Triângulo da Governança (Propriedade-Conselho-Diretoria)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Conselhos de Administração fortes e atuantes geram benefícios para a eficácia da governança corporativa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Importante interação entre os atores/órgãos de governança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 dos órgãos de governança varia conforme cultura corporativa de países e regiões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Eficácia da governança envolve </a:t>
            </a:r>
            <a:r>
              <a:rPr lang="pt-B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empowerment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Conselho de Administração, desenvolvimento da Diretoria Executiva, e monitoramento estratégico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280160" y="1081594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988432" y="512059"/>
            <a:ext cx="218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Referências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06221" y="2300627"/>
            <a:ext cx="9164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ROSSETTI</a:t>
            </a:r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J. P.; ANDRADE. A. Governança Corporativa: fundamentos, desenvolvimento e tendências. 7 ed. São Paulo: Atlas, 2011 – cap. </a:t>
            </a:r>
            <a:r>
              <a:rPr lang="pt-B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</a:t>
            </a:r>
          </a:p>
          <a:p>
            <a:pPr algn="just"/>
            <a:endParaRPr lang="pt-BR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SILVEIRA, A. D. M. Governança corporativa no Brasil e no mundo: teoria e prática. Rio de Janeiro: Elsevier, 2010 – cap. </a:t>
            </a:r>
            <a:r>
              <a:rPr lang="pt-B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7.</a:t>
            </a:r>
          </a:p>
          <a:p>
            <a:pPr algn="just"/>
            <a:endParaRPr lang="pt-BR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SILVEIRA, A. D. M. Governança corporativa no Brasil e no mundo: teoria e prática. 2. Ed. Rio de Janeiro: Elsevier, 2015 – cap. </a:t>
            </a:r>
            <a:r>
              <a:rPr lang="pt-B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8" name="Conector reto 7"/>
          <p:cNvCxnSpPr/>
          <p:nvPr/>
        </p:nvCxnSpPr>
        <p:spPr>
          <a:xfrm>
            <a:off x="1280160" y="6090335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9425164" y="5479858"/>
            <a:ext cx="1745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Dúvidas?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5714" y="887104"/>
            <a:ext cx="4490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Obrigada!</a:t>
            </a:r>
            <a:endParaRPr lang="pt-BR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06" y="1477340"/>
            <a:ext cx="7686960" cy="452945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03259" y="6167205"/>
            <a:ext cx="6591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Modelo genérico de governança corporativa (SILVEIRA, 2015)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86149" y="548640"/>
            <a:ext cx="632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Governança Corporativa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43806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589361" y="548640"/>
            <a:ext cx="791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Principais Órgãos de Governança Corporativa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23731" y="5594554"/>
            <a:ext cx="73233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Atores com atuação autônoma e independente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Formação da alta administração é reflexo da cultura corporativa dominante em cada país/região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10052" y="1280788"/>
            <a:ext cx="744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Órgãos sociais titulares de poderes-função (triângulo da Governança)</a:t>
            </a:r>
            <a:endParaRPr lang="pt-BR" sz="2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5527343" y="2001604"/>
            <a:ext cx="2879678" cy="781832"/>
            <a:chOff x="5138382" y="3395307"/>
            <a:chExt cx="2879678" cy="781832"/>
          </a:xfrm>
        </p:grpSpPr>
        <p:sp>
          <p:nvSpPr>
            <p:cNvPr id="10" name="Elipse 9"/>
            <p:cNvSpPr/>
            <p:nvPr/>
          </p:nvSpPr>
          <p:spPr>
            <a:xfrm>
              <a:off x="5138382" y="3395307"/>
              <a:ext cx="2879678" cy="781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509759" y="3575061"/>
              <a:ext cx="213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Assembleia Geral</a:t>
              </a:r>
              <a:endPara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Elipse 11"/>
          <p:cNvSpPr/>
          <p:nvPr/>
        </p:nvSpPr>
        <p:spPr>
          <a:xfrm>
            <a:off x="3339380" y="4228266"/>
            <a:ext cx="2879678" cy="7818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394335" y="4265239"/>
            <a:ext cx="289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de Administração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027249" y="4265239"/>
            <a:ext cx="2879678" cy="7818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455345" y="4419127"/>
            <a:ext cx="239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Diretoria Executiva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H="1">
            <a:off x="5134708" y="2761222"/>
            <a:ext cx="945622" cy="1467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796400" y="2761222"/>
            <a:ext cx="1003256" cy="1467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6278211" y="4647318"/>
            <a:ext cx="1716070" cy="8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274444" y="2796521"/>
            <a:ext cx="171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(Propriedade)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407021" y="5016293"/>
            <a:ext cx="234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(Interação construtiva)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143679" y="4978086"/>
            <a:ext cx="366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(Alinhamento presidente-gestores)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320119" y="1857145"/>
            <a:ext cx="89270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Pontos em comum na estrutura dos mais altos órgãos de governança corporativa:</a:t>
            </a:r>
          </a:p>
          <a:p>
            <a:pPr marL="342900" lvl="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Princípios, propósitos e credos fundamentais são as bases para a articulação dos processos de gestão;</a:t>
            </a:r>
          </a:p>
          <a:p>
            <a:pPr marL="342900" lvl="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Existência de pelo menos três atores envolvidos – propriedade,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Conselho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Administração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Diretoria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xecutiva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342900" lvl="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Demandas e entregas de cada unidade de negócios, como metas estratégicas e resultados;</a:t>
            </a:r>
          </a:p>
          <a:p>
            <a:pPr marL="342900" lvl="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Demandas e entregas de cada unidade de serviços compartilhados à alta administração, como políticas e suporte.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89361" y="548640"/>
            <a:ext cx="791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Principais Órgãos de Governança Corporativa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8159223" y="512505"/>
            <a:ext cx="307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Assembleia Geral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20118" y="1542200"/>
            <a:ext cx="8927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Órgão soberano, composto por acionistas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 sobre temas e questões de alto impacto nos destinos da companhia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nico órgão que realmente exerce poder, dado que os demais órgãos recebem poder outorgado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Poder focado na defesa do negócio, sua continuidade e desenvolvimento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Possui poder para autorizar pedido de concordata e decretação de falência, bem como o encerramento das atividades da empresa mesmo em situações em que há liquidez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 sobre alianças estratégicas, fusões, aquisições, cisões</a:t>
            </a:r>
          </a:p>
        </p:txBody>
      </p:sp>
    </p:spTree>
    <p:extLst>
      <p:ext uri="{BB962C8B-B14F-4D97-AF65-F5344CB8AC3E}">
        <p14:creationId xmlns:p14="http://schemas.microsoft.com/office/powerpoint/2010/main" val="24597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8159223" y="512505"/>
            <a:ext cx="307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Assembleia Geral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20118" y="1542200"/>
            <a:ext cx="89270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Competências previstas, conforme Lei das SA: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Aprovação da remuneração proposta para administradores,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 das contas dos administradores e deliberação sobre demonstrações financeiras,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Deliberação sobre operações de reestruturação societária, dissolução e liquidação da sociedade,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Deliberação sobre a destinação do lucro do exercício e distribuição de dividendos,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Autorização para emissão de debêntures,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Aprovação de redução ou aumento de capital,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Deliberação sobre a avaliação de bens a serem usados na formação do capital social,</a:t>
            </a:r>
          </a:p>
          <a:p>
            <a:pPr marL="800100" lvl="1" indent="-342900" algn="just">
              <a:buClr>
                <a:srgbClr val="993366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Alteração do estatuto e contrato social.</a:t>
            </a: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670" y="-4937"/>
            <a:ext cx="12192000" cy="6862937"/>
            <a:chOff x="-15670" y="-4937"/>
            <a:chExt cx="12192000" cy="6862937"/>
          </a:xfrm>
        </p:grpSpPr>
        <p:sp>
          <p:nvSpPr>
            <p:cNvPr id="4" name="Retângulo 3"/>
            <p:cNvSpPr/>
            <p:nvPr/>
          </p:nvSpPr>
          <p:spPr>
            <a:xfrm>
              <a:off x="-15670" y="-4937"/>
              <a:ext cx="1219200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Atraso 5"/>
            <p:cNvSpPr/>
            <p:nvPr/>
          </p:nvSpPr>
          <p:spPr>
            <a:xfrm rot="10800000">
              <a:off x="838200" y="0"/>
              <a:ext cx="11338130" cy="685800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5" name="Conector reto 4"/>
          <p:cNvCxnSpPr/>
          <p:nvPr/>
        </p:nvCxnSpPr>
        <p:spPr>
          <a:xfrm>
            <a:off x="1356360" y="1082040"/>
            <a:ext cx="9890760" cy="1524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8159223" y="512505"/>
            <a:ext cx="307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Assembleia Geral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20118" y="1323832"/>
            <a:ext cx="8927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Assembleia Geral Ordinária – convocada após 4 primeiros meses após encerramento do exercício social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Deliberações sobre prestação de contas dos executivos (análise do ambiente de negócios, demonstrações financeiras e patrimoniais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Definições sobre destinação do lucro líquido (dividendos, novas provisões ou investimentos)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Eleição dos membros dos Conselhos de Administração e Fiscal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Clr>
                <a:srgbClr val="9AD800"/>
              </a:buClr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Assembleia Geral Extraordinária – convocada para deliberações sobre assuntos graves e urgentes ou ainda quando a convocação da Assembleia Ordinária não está seguindo os prazos legalmente estabelecidos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Reforma de estatuto, demissão de </a:t>
            </a:r>
            <a:r>
              <a:rPr lang="pt-BR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execuivtos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transferência de controle</a:t>
            </a:r>
          </a:p>
        </p:txBody>
      </p:sp>
    </p:spTree>
    <p:extLst>
      <p:ext uri="{BB962C8B-B14F-4D97-AF65-F5344CB8AC3E}">
        <p14:creationId xmlns:p14="http://schemas.microsoft.com/office/powerpoint/2010/main" val="22066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4509</TotalTime>
  <Words>2765</Words>
  <Application>Microsoft Office PowerPoint</Application>
  <PresentationFormat>Personalizar</PresentationFormat>
  <Paragraphs>289</Paragraphs>
  <Slides>37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Elizabeth Krauter</cp:lastModifiedBy>
  <cp:revision>200</cp:revision>
  <dcterms:created xsi:type="dcterms:W3CDTF">2017-03-18T23:51:19Z</dcterms:created>
  <dcterms:modified xsi:type="dcterms:W3CDTF">2017-04-08T19:16:13Z</dcterms:modified>
</cp:coreProperties>
</file>