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70" r:id="rId9"/>
    <p:sldId id="271" r:id="rId10"/>
    <p:sldId id="272" r:id="rId11"/>
    <p:sldId id="262" r:id="rId12"/>
    <p:sldId id="268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3"/>
    <p:restoredTop sz="93568"/>
  </p:normalViewPr>
  <p:slideViewPr>
    <p:cSldViewPr snapToGrid="0" snapToObjects="1">
      <p:cViewPr varScale="1">
        <p:scale>
          <a:sx n="72" d="100"/>
          <a:sy n="72" d="100"/>
        </p:scale>
        <p:origin x="6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6619-BB19-4BBD-8A14-4EA5F571018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9137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</a:t>
            </a:r>
            <a:r>
              <a:rPr lang="pt-BR" dirty="0" err="1"/>
              <a:t>I</a:t>
            </a:r>
            <a:r>
              <a:rPr lang="pt-BR" dirty="0"/>
              <a:t>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6D67B30-24AE-4951-BBB3-32B96B93F14F}" type="slidenum">
              <a:rPr lang="en-US" altLang="pt-BR" sz="1200"/>
              <a:pPr/>
              <a:t>10</a:t>
            </a:fld>
            <a:endParaRPr lang="en-US" altLang="pt-BR" sz="12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smtClean="0">
                <a:ea typeface="MS PGothic" panose="020B0600070205080204" pitchFamily="34" charset="-128"/>
              </a:rPr>
              <a:t>Results Cont.</a:t>
            </a:r>
            <a:br>
              <a:rPr lang="en-US" altLang="pt-BR" smtClean="0">
                <a:ea typeface="MS PGothic" panose="020B0600070205080204" pitchFamily="34" charset="-128"/>
              </a:rPr>
            </a:br>
            <a:r>
              <a:rPr lang="en-US" altLang="pt-BR" sz="1900">
                <a:ea typeface="MS PGothic" panose="020B0600070205080204" pitchFamily="34" charset="-128"/>
              </a:rPr>
              <a:t>Snapshot at Table 3 - Predicted Probabilities of Repression Across Time</a:t>
            </a:r>
            <a:endParaRPr lang="en-US" altLang="pt-BR" smtClean="0">
              <a:ea typeface="MS PGothic" panose="020B0600070205080204" pitchFamily="34" charset="-128"/>
            </a:endParaRPr>
          </a:p>
        </p:txBody>
      </p:sp>
      <p:graphicFrame>
        <p:nvGraphicFramePr>
          <p:cNvPr id="61537" name="Group 97"/>
          <p:cNvGraphicFramePr>
            <a:graphicFrameLocks noGrp="1"/>
          </p:cNvGraphicFramePr>
          <p:nvPr>
            <p:ph type="tbl" idx="1"/>
          </p:nvPr>
        </p:nvGraphicFramePr>
        <p:xfrm>
          <a:off x="2090738" y="2209800"/>
          <a:ext cx="8001000" cy="3381408"/>
        </p:xfrm>
        <a:graphic>
          <a:graphicData uri="http://schemas.openxmlformats.org/drawingml/2006/table">
            <a:tbl>
              <a:tblPr/>
              <a:tblGrid>
                <a:gridCol w="1414462"/>
                <a:gridCol w="1252538"/>
                <a:gridCol w="1333500"/>
                <a:gridCol w="1333500"/>
                <a:gridCol w="1333500"/>
                <a:gridCol w="1333500"/>
              </a:tblGrid>
              <a:tr h="46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Probability of Repression at Time 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66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Repression at Time 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(y=1/x)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Pr(y=2/x)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Pr(y=3/x)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Pr(y=4/x)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Pr(y=5/x)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Pr(y=4/x):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PTA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PTA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0.07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0.07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Pr(y=3/x):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PTA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PTA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100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2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C71C77-FE03-1845-8FEF-772E0167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 </a:t>
            </a:r>
            <a:r>
              <a:rPr lang="pt-BR" sz="4000" dirty="0" err="1"/>
              <a:t>Parisian</a:t>
            </a:r>
            <a:r>
              <a:rPr lang="pt-BR" sz="4000" dirty="0"/>
              <a:t> </a:t>
            </a:r>
            <a:r>
              <a:rPr lang="pt-BR" sz="4000" dirty="0" err="1"/>
              <a:t>Siren</a:t>
            </a:r>
            <a:r>
              <a:rPr lang="pt-BR" sz="4000" dirty="0"/>
              <a:t> Song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348" y="1825625"/>
            <a:ext cx="8897304" cy="4351338"/>
          </a:xfrm>
        </p:spPr>
      </p:pic>
      <p:sp>
        <p:nvSpPr>
          <p:cNvPr id="5" name="CaixaDeTexto 4"/>
          <p:cNvSpPr txBox="1"/>
          <p:nvPr/>
        </p:nvSpPr>
        <p:spPr>
          <a:xfrm>
            <a:off x="1647348" y="6361043"/>
            <a:ext cx="8464061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J. W. </a:t>
            </a:r>
            <a:r>
              <a:rPr lang="pt-BR" dirty="0" err="1" smtClean="0"/>
              <a:t>Waterhouse’s</a:t>
            </a:r>
            <a:r>
              <a:rPr lang="pt-BR" dirty="0" smtClean="0"/>
              <a:t> Ulysses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Sirens</a:t>
            </a:r>
            <a:r>
              <a:rPr lang="pt-BR" dirty="0" smtClean="0"/>
              <a:t> (1891)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99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37" y="1624012"/>
            <a:ext cx="6105525" cy="360997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43237" y="5539409"/>
            <a:ext cx="412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J. W. </a:t>
            </a:r>
            <a:r>
              <a:rPr lang="pt-BR" dirty="0" err="1" smtClean="0"/>
              <a:t>Waterhouse</a:t>
            </a:r>
            <a:r>
              <a:rPr lang="pt-BR" dirty="0" smtClean="0"/>
              <a:t> (1891)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18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3682F0-17D3-1D4C-B79B-B243E6B24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 </a:t>
            </a:r>
            <a:r>
              <a:rPr lang="pt-BR" sz="4000" dirty="0" err="1"/>
              <a:t>Parisian</a:t>
            </a:r>
            <a:r>
              <a:rPr lang="pt-BR" sz="4000" dirty="0"/>
              <a:t> </a:t>
            </a:r>
            <a:r>
              <a:rPr lang="pt-BR" sz="4000" dirty="0" err="1"/>
              <a:t>Siren</a:t>
            </a:r>
            <a:r>
              <a:rPr lang="pt-BR" sz="4000" dirty="0"/>
              <a:t> </a:t>
            </a:r>
            <a:r>
              <a:rPr lang="pt-BR" sz="4000" dirty="0" smtClean="0"/>
              <a:t>Song</a:t>
            </a:r>
            <a:r>
              <a:rPr lang="pt-BR" sz="1600" dirty="0" smtClean="0"/>
              <a:t>*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2F09DF-1E56-134C-ACC4-675EF1312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Comparação entre os protocolos de Quioto (1997) e Montreal (1987)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Problemas ambientais semelhantes: mudança climática e a diminuição da camada de ozônio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Desenhos de governança distintos: orquestrado v. experimental</a:t>
            </a:r>
          </a:p>
          <a:p>
            <a:r>
              <a:rPr lang="pt-BR" dirty="0" smtClean="0"/>
              <a:t>Contextualização dos Acordos de Paris no âmbito dos dois protocolos, no que diz respeito ao desenho institucional</a:t>
            </a:r>
          </a:p>
          <a:p>
            <a:pPr lvl="1"/>
            <a:r>
              <a:rPr lang="pt-BR" dirty="0" smtClean="0"/>
              <a:t>Papel da perspectiva </a:t>
            </a:r>
            <a:r>
              <a:rPr lang="pt-BR" dirty="0" err="1" smtClean="0"/>
              <a:t>policêntrica</a:t>
            </a:r>
            <a:r>
              <a:rPr lang="pt-BR" dirty="0" smtClean="0"/>
              <a:t> (</a:t>
            </a:r>
            <a:r>
              <a:rPr lang="pt-BR" dirty="0" err="1" smtClean="0"/>
              <a:t>Ostrom</a:t>
            </a:r>
            <a:r>
              <a:rPr lang="pt-BR" dirty="0" smtClean="0"/>
              <a:t> 2009)</a:t>
            </a:r>
          </a:p>
          <a:p>
            <a:pPr lvl="1"/>
            <a:r>
              <a:rPr lang="pt-BR" dirty="0" smtClean="0"/>
              <a:t>Acordos de Paris como um convite à socialização, com vistas a construir e fortalecer identidades cooperativas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7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pt-BR" dirty="0"/>
          </a:p>
          <a:p>
            <a:r>
              <a:rPr lang="pt-BR" dirty="0"/>
              <a:t>Alexander </a:t>
            </a:r>
            <a:r>
              <a:rPr lang="pt-BR" dirty="0" err="1"/>
              <a:t>Wendt</a:t>
            </a:r>
            <a:r>
              <a:rPr lang="pt-BR" dirty="0"/>
              <a:t> (1992)</a:t>
            </a:r>
          </a:p>
          <a:p>
            <a:pPr marL="457200" lvl="1" indent="0">
              <a:buNone/>
            </a:pPr>
            <a:r>
              <a:rPr lang="pt-BR" i="1" dirty="0"/>
              <a:t>“</a:t>
            </a:r>
            <a:r>
              <a:rPr lang="pt-BR" i="1" dirty="0" err="1"/>
              <a:t>Anarchy</a:t>
            </a:r>
            <a:r>
              <a:rPr lang="pt-BR" i="1" dirty="0"/>
              <a:t> </a:t>
            </a:r>
            <a:r>
              <a:rPr lang="pt-BR" i="1" dirty="0" err="1"/>
              <a:t>is</a:t>
            </a:r>
            <a:r>
              <a:rPr lang="pt-BR" i="1" dirty="0"/>
              <a:t> </a:t>
            </a:r>
            <a:r>
              <a:rPr lang="pt-BR" i="1" dirty="0" err="1"/>
              <a:t>what</a:t>
            </a:r>
            <a:r>
              <a:rPr lang="pt-BR" i="1" dirty="0"/>
              <a:t> </a:t>
            </a:r>
            <a:r>
              <a:rPr lang="pt-BR" i="1" dirty="0" err="1"/>
              <a:t>states</a:t>
            </a:r>
            <a:r>
              <a:rPr lang="pt-BR" i="1" dirty="0"/>
              <a:t> </a:t>
            </a:r>
            <a:r>
              <a:rPr lang="pt-BR" i="1" dirty="0" err="1"/>
              <a:t>make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it. The social </a:t>
            </a:r>
            <a:r>
              <a:rPr lang="pt-BR" i="1" dirty="0" err="1"/>
              <a:t>construction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power</a:t>
            </a:r>
            <a:r>
              <a:rPr lang="pt-BR" i="1" dirty="0"/>
              <a:t> </a:t>
            </a:r>
            <a:r>
              <a:rPr lang="pt-BR" i="1" dirty="0" err="1"/>
              <a:t>politics</a:t>
            </a:r>
            <a:r>
              <a:rPr lang="pt-BR" i="1" dirty="0"/>
              <a:t>.”</a:t>
            </a:r>
            <a:endParaRPr lang="pt-BR" dirty="0"/>
          </a:p>
          <a:p>
            <a:r>
              <a:rPr lang="pt-BR" dirty="0" err="1" smtClean="0"/>
              <a:t>Emilie</a:t>
            </a:r>
            <a:r>
              <a:rPr lang="pt-BR" dirty="0" smtClean="0"/>
              <a:t> </a:t>
            </a:r>
            <a:r>
              <a:rPr lang="pt-BR" dirty="0" err="1" smtClean="0"/>
              <a:t>Hafner</a:t>
            </a:r>
            <a:r>
              <a:rPr lang="pt-BR" dirty="0" smtClean="0"/>
              <a:t>-Burton (2005)</a:t>
            </a:r>
          </a:p>
          <a:p>
            <a:pPr marL="457200" lvl="1" indent="0">
              <a:buNone/>
            </a:pPr>
            <a:r>
              <a:rPr lang="en-US" dirty="0" smtClean="0"/>
              <a:t>“Trading </a:t>
            </a:r>
            <a:r>
              <a:rPr lang="en-US" dirty="0"/>
              <a:t>Human Rights: How Preferential Trade Agreements Influence Government Repression.” </a:t>
            </a:r>
            <a:r>
              <a:rPr lang="en-US" i="1" dirty="0"/>
              <a:t>International Organization</a:t>
            </a:r>
            <a:r>
              <a:rPr lang="en-US" dirty="0"/>
              <a:t> Vol. 59(Summer), pp. 593-629.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 smtClean="0"/>
              <a:t>José </a:t>
            </a:r>
            <a:r>
              <a:rPr lang="pt-BR" dirty="0" smtClean="0"/>
              <a:t>Eli </a:t>
            </a:r>
            <a:r>
              <a:rPr lang="pt-BR" dirty="0"/>
              <a:t>da Veiga (2016)</a:t>
            </a:r>
          </a:p>
          <a:p>
            <a:pPr marL="457200" lvl="1" indent="0">
              <a:buNone/>
            </a:pPr>
            <a:r>
              <a:rPr lang="pt-BR" i="1" dirty="0"/>
              <a:t>“A </a:t>
            </a:r>
            <a:r>
              <a:rPr lang="pt-BR" i="1" dirty="0" err="1"/>
              <a:t>Parisian</a:t>
            </a:r>
            <a:r>
              <a:rPr lang="pt-BR" i="1" dirty="0"/>
              <a:t> </a:t>
            </a:r>
            <a:r>
              <a:rPr lang="pt-BR" i="1" dirty="0" err="1"/>
              <a:t>siren</a:t>
            </a:r>
            <a:r>
              <a:rPr lang="pt-BR" i="1" dirty="0"/>
              <a:t> </a:t>
            </a:r>
            <a:r>
              <a:rPr lang="pt-BR" i="1" dirty="0" err="1"/>
              <a:t>song</a:t>
            </a:r>
            <a:r>
              <a:rPr lang="pt-BR" i="1" dirty="0"/>
              <a:t>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20C6CA-250D-9740-8667-193A4619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Wendt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The Social </a:t>
            </a:r>
            <a:r>
              <a:rPr lang="pt-BR" sz="4000" dirty="0" err="1"/>
              <a:t>Construction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Power </a:t>
            </a:r>
            <a:r>
              <a:rPr lang="pt-BR" sz="4000" dirty="0" err="1"/>
              <a:t>Politics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A8D361-AEE3-D04D-801B-1ED6FFBB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Papel do racionalismo e da Teoria da Escolha Racional nas correntes realista e </a:t>
            </a:r>
            <a:r>
              <a:rPr lang="pt-BR" dirty="0" smtClean="0"/>
              <a:t>liberal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Concepção comportamental de processos e instituições</a:t>
            </a:r>
          </a:p>
          <a:p>
            <a:pPr marL="1371600" lvl="3" indent="0">
              <a:buNone/>
            </a:pPr>
            <a:r>
              <a:rPr lang="pt-BR" sz="2000" dirty="0" smtClean="0"/>
              <a:t>“(...) </a:t>
            </a:r>
            <a:r>
              <a:rPr lang="pt-BR" sz="2000" dirty="0" err="1"/>
              <a:t>rationalism</a:t>
            </a:r>
            <a:r>
              <a:rPr lang="pt-BR" sz="2000" dirty="0"/>
              <a:t> </a:t>
            </a:r>
            <a:r>
              <a:rPr lang="pt-BR" sz="2000" dirty="0" err="1"/>
              <a:t>offers</a:t>
            </a:r>
            <a:r>
              <a:rPr lang="pt-BR" sz="2000" dirty="0"/>
              <a:t> a </a:t>
            </a:r>
            <a:r>
              <a:rPr lang="pt-BR" sz="2000" dirty="0" err="1"/>
              <a:t>fundamentally</a:t>
            </a:r>
            <a:r>
              <a:rPr lang="pt-BR" sz="2000" dirty="0"/>
              <a:t> </a:t>
            </a:r>
            <a:r>
              <a:rPr lang="pt-BR" sz="2000" dirty="0" err="1"/>
              <a:t>behavioral</a:t>
            </a:r>
            <a:r>
              <a:rPr lang="pt-BR" sz="2000" dirty="0"/>
              <a:t> </a:t>
            </a:r>
            <a:r>
              <a:rPr lang="pt-BR" sz="2000" dirty="0" err="1"/>
              <a:t>conception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both</a:t>
            </a:r>
            <a:r>
              <a:rPr lang="pt-BR" sz="2000" dirty="0"/>
              <a:t> </a:t>
            </a:r>
            <a:r>
              <a:rPr lang="pt-BR" sz="2000" dirty="0" err="1"/>
              <a:t>process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institutions</a:t>
            </a:r>
            <a:r>
              <a:rPr lang="pt-BR" sz="2000" dirty="0"/>
              <a:t>: </a:t>
            </a:r>
            <a:r>
              <a:rPr lang="pt-BR" sz="2000" dirty="0" err="1"/>
              <a:t>they</a:t>
            </a:r>
            <a:r>
              <a:rPr lang="pt-BR" sz="2000" dirty="0"/>
              <a:t> </a:t>
            </a:r>
            <a:r>
              <a:rPr lang="pt-BR" sz="2000" dirty="0" err="1"/>
              <a:t>change</a:t>
            </a:r>
            <a:r>
              <a:rPr lang="pt-BR" sz="2000" dirty="0"/>
              <a:t> </a:t>
            </a:r>
            <a:r>
              <a:rPr lang="pt-BR" sz="2000" dirty="0" err="1"/>
              <a:t>behavior</a:t>
            </a:r>
            <a:r>
              <a:rPr lang="pt-BR" sz="2000" dirty="0"/>
              <a:t> </a:t>
            </a:r>
            <a:r>
              <a:rPr lang="pt-BR" sz="2000" dirty="0" err="1"/>
              <a:t>but</a:t>
            </a:r>
            <a:r>
              <a:rPr lang="pt-BR" sz="2000" dirty="0"/>
              <a:t> </a:t>
            </a:r>
            <a:r>
              <a:rPr lang="pt-BR" sz="2000" dirty="0" err="1"/>
              <a:t>not</a:t>
            </a:r>
            <a:r>
              <a:rPr lang="pt-BR" sz="2000" dirty="0"/>
              <a:t> </a:t>
            </a:r>
            <a:r>
              <a:rPr lang="pt-BR" sz="2000" dirty="0" err="1"/>
              <a:t>identities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interests</a:t>
            </a:r>
            <a:r>
              <a:rPr lang="pt-BR" sz="2000" dirty="0"/>
              <a:t> (p. 392).”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pt-BR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Concepção cognitiva (intersubjetiva) de processo</a:t>
            </a:r>
          </a:p>
          <a:p>
            <a:pPr marL="1371600" lvl="3" indent="0">
              <a:buNone/>
            </a:pPr>
            <a:r>
              <a:rPr lang="pt-BR" sz="2000" dirty="0" smtClean="0"/>
              <a:t>“[</a:t>
            </a:r>
            <a:r>
              <a:rPr lang="pt-BR" sz="2000" dirty="0" err="1"/>
              <a:t>constructivists</a:t>
            </a:r>
            <a:r>
              <a:rPr lang="pt-BR" sz="2000" dirty="0"/>
              <a:t>] </a:t>
            </a:r>
            <a:r>
              <a:rPr lang="pt-BR" sz="2000" dirty="0" err="1"/>
              <a:t>share</a:t>
            </a:r>
            <a:r>
              <a:rPr lang="pt-BR" sz="2000" dirty="0"/>
              <a:t> a </a:t>
            </a:r>
            <a:r>
              <a:rPr lang="pt-BR" sz="2000" dirty="0" err="1"/>
              <a:t>cognitive</a:t>
            </a:r>
            <a:r>
              <a:rPr lang="pt-BR" sz="2000" dirty="0"/>
              <a:t>, </a:t>
            </a:r>
            <a:r>
              <a:rPr lang="pt-BR" sz="2000" dirty="0" err="1"/>
              <a:t>intersubjective</a:t>
            </a:r>
            <a:r>
              <a:rPr lang="pt-BR" sz="2000" dirty="0"/>
              <a:t> </a:t>
            </a:r>
            <a:r>
              <a:rPr lang="pt-BR" sz="2000" dirty="0" err="1"/>
              <a:t>conception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process</a:t>
            </a:r>
            <a:r>
              <a:rPr lang="pt-BR" sz="2000" dirty="0"/>
              <a:t> in </a:t>
            </a:r>
            <a:r>
              <a:rPr lang="pt-BR" sz="2000" dirty="0" err="1"/>
              <a:t>which</a:t>
            </a:r>
            <a:r>
              <a:rPr lang="pt-BR" sz="2000" dirty="0"/>
              <a:t> </a:t>
            </a:r>
            <a:r>
              <a:rPr lang="pt-BR" sz="2000" dirty="0" err="1"/>
              <a:t>identities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interests</a:t>
            </a:r>
            <a:r>
              <a:rPr lang="pt-BR" sz="2000" dirty="0"/>
              <a:t> are </a:t>
            </a:r>
            <a:r>
              <a:rPr lang="pt-BR" sz="2000" dirty="0" err="1"/>
              <a:t>endogenous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interaction</a:t>
            </a:r>
            <a:r>
              <a:rPr lang="pt-BR" sz="2000" dirty="0"/>
              <a:t>, </a:t>
            </a:r>
            <a:r>
              <a:rPr lang="pt-BR" sz="2000" dirty="0" err="1"/>
              <a:t>rather</a:t>
            </a:r>
            <a:r>
              <a:rPr lang="pt-BR" sz="2000" dirty="0"/>
              <a:t> </a:t>
            </a:r>
            <a:r>
              <a:rPr lang="pt-BR" sz="2000" dirty="0" err="1"/>
              <a:t>than</a:t>
            </a:r>
            <a:r>
              <a:rPr lang="pt-BR" sz="2000" dirty="0"/>
              <a:t> a </a:t>
            </a:r>
            <a:r>
              <a:rPr lang="pt-BR" sz="2000" dirty="0" err="1"/>
              <a:t>rationalist-behavioral</a:t>
            </a:r>
            <a:r>
              <a:rPr lang="pt-BR" sz="2000" dirty="0"/>
              <a:t> </a:t>
            </a:r>
            <a:r>
              <a:rPr lang="pt-BR" sz="2000" dirty="0" err="1"/>
              <a:t>one</a:t>
            </a:r>
            <a:r>
              <a:rPr lang="pt-BR" sz="2000" dirty="0"/>
              <a:t> in </a:t>
            </a:r>
            <a:r>
              <a:rPr lang="pt-BR" sz="2000" dirty="0" err="1"/>
              <a:t>which</a:t>
            </a:r>
            <a:r>
              <a:rPr lang="pt-BR" sz="2000" dirty="0"/>
              <a:t> </a:t>
            </a:r>
            <a:r>
              <a:rPr lang="pt-BR" sz="2000" dirty="0" err="1"/>
              <a:t>they</a:t>
            </a:r>
            <a:r>
              <a:rPr lang="pt-BR" sz="2000" dirty="0"/>
              <a:t> are </a:t>
            </a:r>
            <a:r>
              <a:rPr lang="pt-BR" sz="2000" dirty="0" err="1"/>
              <a:t>exogenous</a:t>
            </a:r>
            <a:r>
              <a:rPr lang="pt-BR" sz="2000" dirty="0"/>
              <a:t> (p. 394).”</a:t>
            </a:r>
          </a:p>
        </p:txBody>
      </p:sp>
    </p:spTree>
    <p:extLst>
      <p:ext uri="{BB962C8B-B14F-4D97-AF65-F5344CB8AC3E}">
        <p14:creationId xmlns:p14="http://schemas.microsoft.com/office/powerpoint/2010/main" val="51639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58BE79-503C-3D45-B8B8-681D43F6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Wendt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The Social </a:t>
            </a:r>
            <a:r>
              <a:rPr lang="pt-BR" sz="4000" dirty="0" err="1"/>
              <a:t>Construction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Power </a:t>
            </a:r>
            <a:r>
              <a:rPr lang="pt-BR" sz="4000" dirty="0" err="1"/>
              <a:t>Politics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D450DB-CFEB-DA40-9776-1112BB80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Agenda de pesquisa:</a:t>
            </a:r>
          </a:p>
          <a:p>
            <a:pPr marL="457200" lvl="1" indent="0">
              <a:buNone/>
            </a:pPr>
            <a:r>
              <a:rPr lang="pt-BR" dirty="0"/>
              <a:t>1) As instituições internacionais podem transformar a identidade e os interesses dos estados?</a:t>
            </a:r>
          </a:p>
          <a:p>
            <a:pPr marL="457200" lvl="1" indent="0">
              <a:buNone/>
            </a:pPr>
            <a:r>
              <a:rPr lang="pt-BR" dirty="0"/>
              <a:t>2) Mas, como o fazem</a:t>
            </a:r>
            <a:r>
              <a:rPr lang="pt-BR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 Distinção entre processos comportamentais e processos cognitivos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0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B8435D-F78D-584A-8F71-8762DE40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Wendt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The Social </a:t>
            </a:r>
            <a:r>
              <a:rPr lang="pt-BR" sz="4000" dirty="0" err="1"/>
              <a:t>Construction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Power </a:t>
            </a:r>
            <a:r>
              <a:rPr lang="pt-BR" sz="4000" dirty="0" err="1"/>
              <a:t>Politics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C4CB1E-B162-844C-A881-6367D5456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457200" lvl="1" indent="0">
              <a:buNone/>
            </a:pPr>
            <a:r>
              <a:rPr lang="pt-BR" dirty="0" smtClean="0"/>
              <a:t>Centralidade da noção de “self-help”</a:t>
            </a:r>
          </a:p>
          <a:p>
            <a:pPr marL="457200" lvl="1" indent="0">
              <a:buNone/>
            </a:pPr>
            <a:r>
              <a:rPr lang="pt-BR" dirty="0" smtClean="0"/>
              <a:t>Anarquia e a noção de “self-help”</a:t>
            </a: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pPr marL="914400" lvl="2" indent="0">
              <a:buNone/>
            </a:pPr>
            <a:r>
              <a:rPr lang="pt-BR" dirty="0" smtClean="0"/>
              <a:t>“</a:t>
            </a:r>
            <a:r>
              <a:rPr lang="pt-BR" dirty="0"/>
              <a:t>I </a:t>
            </a:r>
            <a:r>
              <a:rPr lang="pt-BR" dirty="0" err="1"/>
              <a:t>argue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self-help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power</a:t>
            </a:r>
            <a:r>
              <a:rPr lang="pt-BR" dirty="0"/>
              <a:t> </a:t>
            </a:r>
            <a:r>
              <a:rPr lang="pt-BR" dirty="0" err="1"/>
              <a:t>politics</a:t>
            </a:r>
            <a:r>
              <a:rPr lang="pt-BR" dirty="0"/>
              <a:t> do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follow</a:t>
            </a:r>
            <a:r>
              <a:rPr lang="pt-BR" dirty="0"/>
              <a:t> </a:t>
            </a:r>
            <a:r>
              <a:rPr lang="pt-BR" dirty="0" err="1"/>
              <a:t>either</a:t>
            </a:r>
            <a:r>
              <a:rPr lang="pt-BR" dirty="0"/>
              <a:t> </a:t>
            </a:r>
            <a:r>
              <a:rPr lang="pt-BR" dirty="0" err="1"/>
              <a:t>logically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causally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anarchy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today</a:t>
            </a:r>
            <a:r>
              <a:rPr lang="pt-BR" dirty="0"/>
              <a:t> 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find</a:t>
            </a:r>
            <a:r>
              <a:rPr lang="pt-BR" dirty="0"/>
              <a:t> </a:t>
            </a:r>
            <a:r>
              <a:rPr lang="pt-BR" dirty="0" err="1"/>
              <a:t>ourselves</a:t>
            </a:r>
            <a:r>
              <a:rPr lang="pt-BR" dirty="0"/>
              <a:t> in a self-help world,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due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process</a:t>
            </a:r>
            <a:r>
              <a:rPr lang="pt-BR" dirty="0"/>
              <a:t>,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(p. 394).”</a:t>
            </a:r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r>
              <a:rPr lang="pt-BR" dirty="0"/>
              <a:t>“Self-help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power</a:t>
            </a:r>
            <a:r>
              <a:rPr lang="pt-BR" dirty="0"/>
              <a:t> </a:t>
            </a:r>
            <a:r>
              <a:rPr lang="pt-BR" dirty="0" err="1"/>
              <a:t>politics</a:t>
            </a:r>
            <a:r>
              <a:rPr lang="pt-BR" dirty="0"/>
              <a:t> are </a:t>
            </a:r>
            <a:r>
              <a:rPr lang="pt-BR" dirty="0" err="1"/>
              <a:t>institutions</a:t>
            </a:r>
            <a:r>
              <a:rPr lang="pt-BR" dirty="0"/>
              <a:t>,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essential</a:t>
            </a:r>
            <a:r>
              <a:rPr lang="pt-BR" dirty="0"/>
              <a:t> </a:t>
            </a:r>
            <a:r>
              <a:rPr lang="pt-BR" dirty="0" err="1"/>
              <a:t>features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anarchy</a:t>
            </a:r>
            <a:r>
              <a:rPr lang="pt-BR" dirty="0"/>
              <a:t>. </a:t>
            </a:r>
            <a:r>
              <a:rPr lang="pt-BR" i="1" dirty="0" err="1"/>
              <a:t>Anarchy</a:t>
            </a:r>
            <a:r>
              <a:rPr lang="pt-BR" i="1" dirty="0"/>
              <a:t> </a:t>
            </a:r>
            <a:r>
              <a:rPr lang="pt-BR" i="1" dirty="0" err="1"/>
              <a:t>is</a:t>
            </a:r>
            <a:r>
              <a:rPr lang="pt-BR" i="1" dirty="0"/>
              <a:t> </a:t>
            </a:r>
            <a:r>
              <a:rPr lang="pt-BR" i="1" dirty="0" err="1"/>
              <a:t>what</a:t>
            </a:r>
            <a:r>
              <a:rPr lang="pt-BR" i="1" dirty="0"/>
              <a:t> </a:t>
            </a:r>
            <a:r>
              <a:rPr lang="pt-BR" i="1" dirty="0" err="1"/>
              <a:t>states</a:t>
            </a:r>
            <a:r>
              <a:rPr lang="pt-BR" i="1" dirty="0"/>
              <a:t> </a:t>
            </a:r>
            <a:r>
              <a:rPr lang="pt-BR" i="1" dirty="0" err="1"/>
              <a:t>make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it </a:t>
            </a:r>
            <a:r>
              <a:rPr lang="pt-BR" dirty="0"/>
              <a:t>(p. 395).”</a:t>
            </a:r>
          </a:p>
        </p:txBody>
      </p:sp>
    </p:spTree>
    <p:extLst>
      <p:ext uri="{BB962C8B-B14F-4D97-AF65-F5344CB8AC3E}">
        <p14:creationId xmlns:p14="http://schemas.microsoft.com/office/powerpoint/2010/main" val="313646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7B72EA-5925-C14C-A07C-C06416C8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Wendt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The Social </a:t>
            </a:r>
            <a:r>
              <a:rPr lang="pt-BR" sz="4000" dirty="0" err="1"/>
              <a:t>Construction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Power </a:t>
            </a:r>
            <a:r>
              <a:rPr lang="pt-BR" sz="4000" dirty="0" err="1"/>
              <a:t>Politics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942A4A-1238-0F4D-8119-418634D55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Como identidades e interesses são transformados em um contexto de anarquia?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Através </a:t>
            </a:r>
            <a:r>
              <a:rPr lang="pt-BR" dirty="0"/>
              <a:t>do instituto da soberania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Através </a:t>
            </a:r>
            <a:r>
              <a:rPr lang="pt-BR" dirty="0"/>
              <a:t>da evolução da cooperação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Através </a:t>
            </a:r>
            <a:r>
              <a:rPr lang="pt-BR" dirty="0"/>
              <a:t>de esforços voltados para transformar identidades egoístas em identidades coletivas</a:t>
            </a:r>
          </a:p>
        </p:txBody>
      </p:sp>
    </p:spTree>
    <p:extLst>
      <p:ext uri="{BB962C8B-B14F-4D97-AF65-F5344CB8AC3E}">
        <p14:creationId xmlns:p14="http://schemas.microsoft.com/office/powerpoint/2010/main" val="15455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C9E919-AA6C-474F-A8F6-A3AB4AB8B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Kenneth </a:t>
            </a:r>
            <a:r>
              <a:rPr lang="pt-BR" sz="4000" dirty="0" err="1"/>
              <a:t>Waltz</a:t>
            </a:r>
            <a:r>
              <a:rPr lang="pt-BR" sz="4000" dirty="0"/>
              <a:t>, Man </a:t>
            </a:r>
            <a:r>
              <a:rPr lang="pt-BR" sz="4000" dirty="0" err="1"/>
              <a:t>the</a:t>
            </a:r>
            <a:r>
              <a:rPr lang="pt-BR" sz="4000" dirty="0"/>
              <a:t> </a:t>
            </a:r>
            <a:r>
              <a:rPr lang="pt-BR" sz="4000" dirty="0" err="1"/>
              <a:t>State</a:t>
            </a:r>
            <a:r>
              <a:rPr lang="pt-BR" sz="4000" dirty="0"/>
              <a:t> </a:t>
            </a:r>
            <a:r>
              <a:rPr lang="pt-BR" sz="4000" dirty="0" err="1"/>
              <a:t>and</a:t>
            </a:r>
            <a:r>
              <a:rPr lang="pt-BR" sz="4000" dirty="0"/>
              <a:t>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674C89-4153-3444-9D02-B9EE40201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As três imagens que </a:t>
            </a:r>
            <a:r>
              <a:rPr lang="pt-BR" dirty="0" err="1"/>
              <a:t>Waltz</a:t>
            </a:r>
            <a:r>
              <a:rPr lang="pt-BR" dirty="0"/>
              <a:t> mobiliza para explicar as causas da guerra: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Os </a:t>
            </a:r>
            <a:r>
              <a:rPr lang="pt-BR" dirty="0" smtClean="0"/>
              <a:t>indivíduos</a:t>
            </a:r>
            <a:endParaRPr lang="pt-BR" dirty="0"/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Os estados, na sua constituição </a:t>
            </a:r>
            <a:r>
              <a:rPr lang="pt-BR" dirty="0" smtClean="0"/>
              <a:t>doméstica</a:t>
            </a:r>
            <a:endParaRPr lang="pt-BR" dirty="0"/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O sistema internacional</a:t>
            </a:r>
          </a:p>
          <a:p>
            <a:r>
              <a:rPr lang="pt-BR" dirty="0"/>
              <a:t>Como as ”imagens” </a:t>
            </a:r>
            <a:r>
              <a:rPr lang="pt-BR" dirty="0" smtClean="0"/>
              <a:t>precisam ser complementadas para explicar a transição de estrutura para ação</a:t>
            </a:r>
            <a:r>
              <a:rPr lang="pt-BR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Papel da quarta “imagem,” a estrutura intersubjetivamente construída de identidades e </a:t>
            </a:r>
            <a:r>
              <a:rPr lang="pt-BR" dirty="0" err="1" smtClean="0"/>
              <a:t>interessses</a:t>
            </a:r>
            <a:endParaRPr lang="pt-BR" dirty="0" smtClean="0"/>
          </a:p>
          <a:p>
            <a:pPr marL="914400" lvl="2" indent="0">
              <a:buNone/>
            </a:pPr>
            <a:r>
              <a:rPr lang="pt-BR" sz="1800" dirty="0" smtClean="0"/>
              <a:t>“In </a:t>
            </a:r>
            <a:r>
              <a:rPr lang="pt-BR" sz="1800" dirty="0" err="1" smtClean="0"/>
              <a:t>order</a:t>
            </a:r>
            <a:r>
              <a:rPr lang="pt-BR" sz="1800" dirty="0" smtClean="0"/>
              <a:t> </a:t>
            </a:r>
            <a:r>
              <a:rPr lang="pt-BR" sz="1800" dirty="0" err="1" smtClean="0"/>
              <a:t>to</a:t>
            </a:r>
            <a:r>
              <a:rPr lang="pt-BR" sz="1800" dirty="0" smtClean="0"/>
              <a:t> go </a:t>
            </a:r>
            <a:r>
              <a:rPr lang="pt-BR" sz="1800" dirty="0" err="1" smtClean="0"/>
              <a:t>from</a:t>
            </a:r>
            <a:r>
              <a:rPr lang="pt-BR" sz="1800" dirty="0" smtClean="0"/>
              <a:t> </a:t>
            </a:r>
            <a:r>
              <a:rPr lang="pt-BR" sz="1800" dirty="0" err="1" smtClean="0"/>
              <a:t>structure</a:t>
            </a:r>
            <a:r>
              <a:rPr lang="pt-BR" sz="1800" dirty="0" smtClean="0"/>
              <a:t> </a:t>
            </a:r>
            <a:r>
              <a:rPr lang="pt-BR" sz="1800" dirty="0" err="1" smtClean="0"/>
              <a:t>to</a:t>
            </a:r>
            <a:r>
              <a:rPr lang="pt-BR" sz="1800" dirty="0" smtClean="0"/>
              <a:t> </a:t>
            </a:r>
            <a:r>
              <a:rPr lang="pt-BR" sz="1800" dirty="0" err="1" smtClean="0"/>
              <a:t>action</a:t>
            </a:r>
            <a:r>
              <a:rPr lang="pt-BR" sz="1800" dirty="0" smtClean="0"/>
              <a:t>, </a:t>
            </a:r>
            <a:r>
              <a:rPr lang="pt-BR" sz="1800" dirty="0" err="1" smtClean="0"/>
              <a:t>we</a:t>
            </a:r>
            <a:r>
              <a:rPr lang="pt-BR" sz="1800" dirty="0" smtClean="0"/>
              <a:t> </a:t>
            </a:r>
            <a:r>
              <a:rPr lang="pt-BR" sz="1800" dirty="0" err="1" smtClean="0"/>
              <a:t>need</a:t>
            </a:r>
            <a:r>
              <a:rPr lang="pt-BR" sz="1800" dirty="0" smtClean="0"/>
              <a:t> </a:t>
            </a:r>
            <a:r>
              <a:rPr lang="pt-BR" sz="1800" dirty="0" err="1" smtClean="0"/>
              <a:t>to</a:t>
            </a:r>
            <a:r>
              <a:rPr lang="pt-BR" sz="1800" dirty="0" smtClean="0"/>
              <a:t> </a:t>
            </a:r>
            <a:r>
              <a:rPr lang="pt-BR" sz="1800" dirty="0" err="1" smtClean="0"/>
              <a:t>add</a:t>
            </a:r>
            <a:r>
              <a:rPr lang="pt-BR" sz="1800" dirty="0" smtClean="0"/>
              <a:t> a </a:t>
            </a:r>
            <a:r>
              <a:rPr lang="pt-BR" sz="1800" dirty="0" err="1" smtClean="0"/>
              <a:t>forth</a:t>
            </a:r>
            <a:r>
              <a:rPr lang="pt-BR" sz="1800" dirty="0" smtClean="0"/>
              <a:t> [</a:t>
            </a:r>
            <a:r>
              <a:rPr lang="pt-BR" sz="1800" dirty="0" err="1" smtClean="0"/>
              <a:t>definition</a:t>
            </a:r>
            <a:r>
              <a:rPr lang="pt-BR" sz="1800" dirty="0" smtClean="0"/>
              <a:t> </a:t>
            </a:r>
            <a:r>
              <a:rPr lang="pt-BR" sz="1800" dirty="0" err="1" smtClean="0"/>
              <a:t>of</a:t>
            </a:r>
            <a:r>
              <a:rPr lang="pt-BR" sz="1800" dirty="0" smtClean="0"/>
              <a:t> </a:t>
            </a:r>
            <a:r>
              <a:rPr lang="pt-BR" sz="1800" dirty="0" err="1" smtClean="0"/>
              <a:t>structure</a:t>
            </a:r>
            <a:r>
              <a:rPr lang="pt-BR" sz="1800" dirty="0" smtClean="0"/>
              <a:t>]: </a:t>
            </a:r>
            <a:r>
              <a:rPr lang="pt-BR" sz="1800" dirty="0" err="1" smtClean="0"/>
              <a:t>the</a:t>
            </a:r>
            <a:r>
              <a:rPr lang="pt-BR" sz="1800" dirty="0" smtClean="0"/>
              <a:t> </a:t>
            </a:r>
            <a:r>
              <a:rPr lang="pt-BR" sz="1800" u="sng" dirty="0" err="1" smtClean="0"/>
              <a:t>intersubjectively</a:t>
            </a:r>
            <a:r>
              <a:rPr lang="pt-BR" sz="1800" u="sng" dirty="0" smtClean="0"/>
              <a:t> </a:t>
            </a:r>
            <a:r>
              <a:rPr lang="pt-BR" sz="1800" u="sng" dirty="0" err="1" smtClean="0"/>
              <a:t>constituted</a:t>
            </a:r>
            <a:r>
              <a:rPr lang="pt-BR" sz="1800" u="sng" dirty="0" smtClean="0"/>
              <a:t> </a:t>
            </a:r>
            <a:r>
              <a:rPr lang="pt-BR" sz="1800" dirty="0" err="1" smtClean="0"/>
              <a:t>structure</a:t>
            </a:r>
            <a:r>
              <a:rPr lang="pt-BR" sz="1800" dirty="0" smtClean="0"/>
              <a:t> </a:t>
            </a:r>
            <a:r>
              <a:rPr lang="pt-BR" sz="1800" dirty="0" err="1" smtClean="0"/>
              <a:t>of</a:t>
            </a:r>
            <a:r>
              <a:rPr lang="pt-BR" sz="1800" dirty="0" smtClean="0"/>
              <a:t> </a:t>
            </a:r>
            <a:r>
              <a:rPr lang="pt-BR" sz="1800" u="sng" dirty="0" err="1" smtClean="0"/>
              <a:t>identities</a:t>
            </a:r>
            <a:r>
              <a:rPr lang="pt-BR" sz="1800" u="sng" dirty="0" smtClean="0"/>
              <a:t> </a:t>
            </a:r>
            <a:r>
              <a:rPr lang="pt-BR" sz="1800" u="sng" dirty="0" err="1" smtClean="0"/>
              <a:t>and</a:t>
            </a:r>
            <a:r>
              <a:rPr lang="pt-BR" sz="1800" u="sng" dirty="0" smtClean="0"/>
              <a:t> </a:t>
            </a:r>
            <a:r>
              <a:rPr lang="pt-BR" sz="1800" u="sng" dirty="0" err="1" smtClean="0"/>
              <a:t>interests</a:t>
            </a:r>
            <a:r>
              <a:rPr lang="pt-BR" sz="1800" u="sng" dirty="0" smtClean="0"/>
              <a:t> </a:t>
            </a:r>
            <a:r>
              <a:rPr lang="pt-BR" sz="1800" dirty="0" smtClean="0"/>
              <a:t>in </a:t>
            </a:r>
            <a:r>
              <a:rPr lang="pt-BR" sz="1800" dirty="0" err="1" smtClean="0"/>
              <a:t>the</a:t>
            </a:r>
            <a:r>
              <a:rPr lang="pt-BR" sz="1800" dirty="0" smtClean="0"/>
              <a:t> system (p. 401).”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4908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D97B245-0C63-4F7D-A84B-586E47110C95}" type="slidenum">
              <a:rPr lang="en-US" altLang="pt-BR" sz="1200"/>
              <a:pPr/>
              <a:t>8</a:t>
            </a:fld>
            <a:endParaRPr lang="en-US" altLang="pt-BR" sz="12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 smtClean="0"/>
              <a:t>Instituições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Repressão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en-US" altLang="pt-BR" sz="2800" dirty="0"/>
              <a:t>Emilie </a:t>
            </a:r>
            <a:r>
              <a:rPr lang="en-US" altLang="pt-BR" sz="2800" dirty="0" err="1"/>
              <a:t>Hafner</a:t>
            </a:r>
            <a:r>
              <a:rPr lang="en-US" altLang="pt-BR" sz="2800" dirty="0"/>
              <a:t>-Burton</a:t>
            </a:r>
            <a:endParaRPr lang="en-US" altLang="pt-BR" dirty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pt-BR" sz="2300" u="sng"/>
          </a:p>
          <a:p>
            <a:pPr algn="ctr" eaLnBrk="1" hangingPunct="1">
              <a:buFontTx/>
              <a:buNone/>
            </a:pPr>
            <a:r>
              <a:rPr lang="en-US" altLang="pt-BR" sz="2300" u="sng"/>
              <a:t>Acordos de PreferênciaComercial</a:t>
            </a:r>
            <a:endParaRPr lang="en-US" altLang="pt-BR" sz="2300"/>
          </a:p>
          <a:p>
            <a:pPr eaLnBrk="1" hangingPunct="1"/>
            <a:endParaRPr lang="en-US" altLang="pt-BR" sz="2000"/>
          </a:p>
          <a:p>
            <a:pPr eaLnBrk="1" hangingPunct="1"/>
            <a:r>
              <a:rPr lang="en-US" altLang="pt-BR" sz="2000"/>
              <a:t>Incentivos materiais para mudar o comportamento</a:t>
            </a:r>
          </a:p>
          <a:p>
            <a:pPr eaLnBrk="1" hangingPunct="1"/>
            <a:r>
              <a:rPr lang="en-US" altLang="pt-BR" sz="2000"/>
              <a:t>Mecanismos de “enforcement”</a:t>
            </a:r>
            <a:endParaRPr lang="en-US" altLang="ja-JP" sz="2000">
              <a:ea typeface="MS PGothic" panose="020B0600070205080204" pitchFamily="34" charset="-128"/>
            </a:endParaRPr>
          </a:p>
          <a:p>
            <a:pPr eaLnBrk="1" hangingPunct="1"/>
            <a:r>
              <a:rPr lang="ja-JP" altLang="en-US" sz="2000">
                <a:ea typeface="MS PGothic" panose="020B0600070205080204" pitchFamily="34" charset="-128"/>
              </a:rPr>
              <a:t>“</a:t>
            </a:r>
            <a:r>
              <a:rPr lang="en-US" altLang="ja-JP" sz="2000">
                <a:ea typeface="MS PGothic" panose="020B0600070205080204" pitchFamily="34" charset="-128"/>
              </a:rPr>
              <a:t>Soft</a:t>
            </a:r>
            <a:r>
              <a:rPr lang="ja-JP" altLang="en-US" sz="2000">
                <a:ea typeface="MS PGothic" panose="020B0600070205080204" pitchFamily="34" charset="-128"/>
              </a:rPr>
              <a:t>”</a:t>
            </a:r>
            <a:r>
              <a:rPr lang="en-US" altLang="ja-JP" sz="2000">
                <a:ea typeface="MS PGothic" panose="020B0600070205080204" pitchFamily="34" charset="-128"/>
              </a:rPr>
              <a:t> e </a:t>
            </a:r>
            <a:r>
              <a:rPr lang="ja-JP" altLang="en-US" sz="2000">
                <a:ea typeface="MS PGothic" panose="020B0600070205080204" pitchFamily="34" charset="-128"/>
              </a:rPr>
              <a:t>“</a:t>
            </a:r>
            <a:r>
              <a:rPr lang="en-US" altLang="ja-JP" sz="2000">
                <a:ea typeface="MS PGothic" panose="020B0600070205080204" pitchFamily="34" charset="-128"/>
              </a:rPr>
              <a:t>hard</a:t>
            </a:r>
            <a:r>
              <a:rPr lang="ja-JP" altLang="en-US" sz="2000">
                <a:ea typeface="MS PGothic" panose="020B0600070205080204" pitchFamily="34" charset="-128"/>
              </a:rPr>
              <a:t>”</a:t>
            </a:r>
            <a:r>
              <a:rPr lang="en-US" altLang="ja-JP" sz="2000">
                <a:ea typeface="MS PGothic" panose="020B0600070205080204" pitchFamily="34" charset="-128"/>
              </a:rPr>
              <a:t> em forma</a:t>
            </a:r>
          </a:p>
          <a:p>
            <a:pPr eaLnBrk="1" hangingPunct="1"/>
            <a:r>
              <a:rPr lang="en-US" altLang="pt-BR" sz="2000"/>
              <a:t>Comumente de natureza bilateral</a:t>
            </a:r>
          </a:p>
          <a:p>
            <a:pPr eaLnBrk="1" hangingPunct="1"/>
            <a:endParaRPr lang="en-US" altLang="pt-BR" sz="230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pt-BR" sz="2300" u="sng" dirty="0"/>
          </a:p>
          <a:p>
            <a:pPr algn="ctr" eaLnBrk="1" hangingPunct="1">
              <a:buFontTx/>
              <a:buNone/>
            </a:pPr>
            <a:r>
              <a:rPr lang="en-US" altLang="pt-BR" sz="2300" u="sng" dirty="0" err="1"/>
              <a:t>Acordos</a:t>
            </a:r>
            <a:r>
              <a:rPr lang="en-US" altLang="pt-BR" sz="2300" u="sng" dirty="0"/>
              <a:t> de </a:t>
            </a:r>
            <a:r>
              <a:rPr lang="en-US" altLang="pt-BR" sz="2300" u="sng" dirty="0" err="1"/>
              <a:t>Direitos</a:t>
            </a:r>
            <a:r>
              <a:rPr lang="en-US" altLang="pt-BR" sz="2300" u="sng" dirty="0"/>
              <a:t> </a:t>
            </a:r>
            <a:r>
              <a:rPr lang="en-US" altLang="pt-BR" sz="2300" u="sng" dirty="0" err="1"/>
              <a:t>Humanos</a:t>
            </a:r>
            <a:endParaRPr lang="en-US" altLang="pt-BR" sz="2300" dirty="0"/>
          </a:p>
          <a:p>
            <a:pPr eaLnBrk="1" hangingPunct="1"/>
            <a:endParaRPr lang="en-US" altLang="pt-BR" sz="2000" dirty="0"/>
          </a:p>
          <a:p>
            <a:pPr eaLnBrk="1" hangingPunct="1"/>
            <a:r>
              <a:rPr lang="en-US" altLang="pt-BR" sz="2000" dirty="0" err="1"/>
              <a:t>Ausência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incentivos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materiais</a:t>
            </a:r>
            <a:endParaRPr lang="en-US" altLang="pt-BR" sz="2000" dirty="0"/>
          </a:p>
          <a:p>
            <a:pPr eaLnBrk="1" hangingPunct="1"/>
            <a:r>
              <a:rPr lang="en-US" altLang="pt-BR" sz="2000" dirty="0" err="1"/>
              <a:t>Ausência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mecanismos</a:t>
            </a:r>
            <a:r>
              <a:rPr lang="en-US" altLang="pt-BR" sz="2000" dirty="0"/>
              <a:t> de “enforcement</a:t>
            </a:r>
          </a:p>
          <a:p>
            <a:pPr eaLnBrk="1" hangingPunct="1"/>
            <a:r>
              <a:rPr lang="ja-JP" altLang="en-US" sz="2000" dirty="0">
                <a:ea typeface="MS PGothic" panose="020B0600070205080204" pitchFamily="34" charset="-128"/>
              </a:rPr>
              <a:t>“</a:t>
            </a:r>
            <a:r>
              <a:rPr lang="en-US" altLang="ja-JP" sz="2000" dirty="0">
                <a:ea typeface="MS PGothic" panose="020B0600070205080204" pitchFamily="34" charset="-128"/>
              </a:rPr>
              <a:t>Soft</a:t>
            </a:r>
            <a:r>
              <a:rPr lang="ja-JP" altLang="en-US" sz="2000" dirty="0">
                <a:ea typeface="MS PGothic" panose="020B0600070205080204" pitchFamily="34" charset="-128"/>
              </a:rPr>
              <a:t>”</a:t>
            </a:r>
            <a:r>
              <a:rPr lang="en-US" altLang="ja-JP" sz="2000" dirty="0">
                <a:ea typeface="MS PGothic" panose="020B0600070205080204" pitchFamily="34" charset="-128"/>
              </a:rPr>
              <a:t> </a:t>
            </a:r>
            <a:r>
              <a:rPr lang="en-US" altLang="ja-JP" sz="2000" dirty="0" err="1">
                <a:ea typeface="MS PGothic" panose="020B0600070205080204" pitchFamily="34" charset="-128"/>
              </a:rPr>
              <a:t>em</a:t>
            </a:r>
            <a:r>
              <a:rPr lang="en-US" altLang="ja-JP" sz="2000" dirty="0">
                <a:ea typeface="MS PGothic" panose="020B0600070205080204" pitchFamily="34" charset="-128"/>
              </a:rPr>
              <a:t> forma</a:t>
            </a:r>
          </a:p>
          <a:p>
            <a:pPr eaLnBrk="1" hangingPunct="1"/>
            <a:endParaRPr lang="en-US" altLang="pt-BR" sz="2300" dirty="0"/>
          </a:p>
        </p:txBody>
      </p:sp>
    </p:spTree>
    <p:extLst>
      <p:ext uri="{BB962C8B-B14F-4D97-AF65-F5344CB8AC3E}">
        <p14:creationId xmlns:p14="http://schemas.microsoft.com/office/powerpoint/2010/main" val="158304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D701658-513C-4D4E-88A7-55C97C8DF29B}" type="slidenum">
              <a:rPr lang="en-US" altLang="pt-BR" sz="1200"/>
              <a:pPr/>
              <a:t>9</a:t>
            </a:fld>
            <a:endParaRPr lang="en-US" altLang="pt-BR" sz="12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smtClean="0"/>
              <a:t>Análise e Resultados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pt-BR" smtClean="0"/>
          </a:p>
          <a:p>
            <a:pPr eaLnBrk="1" hangingPunct="1"/>
            <a:r>
              <a:rPr lang="pt-PT" altLang="pt-BR" smtClean="0"/>
              <a:t>176 países (1976-2001)</a:t>
            </a:r>
          </a:p>
          <a:p>
            <a:pPr eaLnBrk="1" hangingPunct="1"/>
            <a:r>
              <a:rPr lang="pt-PT" altLang="pt-BR" smtClean="0"/>
              <a:t>Acordos de direitos humanos e acordos de preferência comercial de natureza “soft” não afetam a probabilidade de repressão</a:t>
            </a:r>
          </a:p>
          <a:p>
            <a:pPr eaLnBrk="1" hangingPunct="1"/>
            <a:r>
              <a:rPr lang="pt-PT" altLang="pt-BR" smtClean="0"/>
              <a:t>Países que fazem parte de acordos de preferência comercial com cláusulas de direitos humanos de natureza “hard” são mais propensos a reduzir práticas repressivas</a:t>
            </a:r>
          </a:p>
        </p:txBody>
      </p:sp>
    </p:spTree>
    <p:extLst>
      <p:ext uri="{BB962C8B-B14F-4D97-AF65-F5344CB8AC3E}">
        <p14:creationId xmlns:p14="http://schemas.microsoft.com/office/powerpoint/2010/main" val="26537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9817</TotalTime>
  <Words>693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Wingdings</vt:lpstr>
      <vt:lpstr>Office Theme</vt:lpstr>
      <vt:lpstr>Teoria das Relações Internacionais I: Teorias Clássicas </vt:lpstr>
      <vt:lpstr>Roteiro</vt:lpstr>
      <vt:lpstr>Wendt The Social Construction of Power Politics</vt:lpstr>
      <vt:lpstr>Wendt The Social Construction of Power Politics</vt:lpstr>
      <vt:lpstr>Wendt The Social Construction of Power Politics</vt:lpstr>
      <vt:lpstr>Wendt The Social Construction of Power Politics</vt:lpstr>
      <vt:lpstr>Kenneth Waltz, Man the State and War</vt:lpstr>
      <vt:lpstr>Instituições e Repressão Emilie Hafner-Burton</vt:lpstr>
      <vt:lpstr>Análise e Resultados</vt:lpstr>
      <vt:lpstr>Results Cont. Snapshot at Table 3 - Predicted Probabilities of Repression Across Time</vt:lpstr>
      <vt:lpstr>A Parisian Siren Song</vt:lpstr>
      <vt:lpstr>Apresentação do PowerPoint</vt:lpstr>
      <vt:lpstr>A Parisian Siren Song*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55</cp:revision>
  <dcterms:created xsi:type="dcterms:W3CDTF">2018-08-02T19:58:24Z</dcterms:created>
  <dcterms:modified xsi:type="dcterms:W3CDTF">2018-09-13T22:19:30Z</dcterms:modified>
</cp:coreProperties>
</file>