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54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96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460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42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5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40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55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232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41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001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103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2B701-2E10-4F17-84BF-B26C21B53971}" type="datetimeFigureOut">
              <a:rPr lang="pt-BR" smtClean="0"/>
              <a:t>04/04/2016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72512-263B-4AD7-87DB-BAE8BB323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98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Aula </a:t>
            </a:r>
            <a:r>
              <a:rPr lang="pt-BR" dirty="0"/>
              <a:t>9</a:t>
            </a:r>
            <a:r>
              <a:rPr lang="pt-BR" dirty="0" smtClean="0"/>
              <a:t> </a:t>
            </a:r>
            <a:r>
              <a:rPr lang="pt-BR" dirty="0" smtClean="0"/>
              <a:t>Industrialização 1930-45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Profa. Eliana Tadeu Terci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4055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Política Econômica e Nacionalismo no Estado Novo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1930-45 – esboço do projeto de industrialização: medidas contidas na “Carta de São Lourenço” – (pg. 4) projeto nacional industrializante </a:t>
            </a:r>
            <a:r>
              <a:rPr lang="pt-BR" dirty="0" smtClean="0">
                <a:cs typeface="Arial" panose="020B0604020202020204" pitchFamily="34" charset="0"/>
              </a:rPr>
              <a:t>→ criar indústria de base, infraestrutura e reequipar as forças armadas:</a:t>
            </a:r>
          </a:p>
          <a:p>
            <a:pPr>
              <a:buFont typeface="Arial" charset="0"/>
              <a:buChar char="•"/>
              <a:defRPr/>
            </a:pPr>
            <a:r>
              <a:rPr lang="en-US" altLang="pt-BR" b="1" dirty="0" err="1"/>
              <a:t>Substituição</a:t>
            </a:r>
            <a:r>
              <a:rPr lang="en-US" altLang="pt-BR" b="1" dirty="0"/>
              <a:t>:</a:t>
            </a:r>
            <a:r>
              <a:rPr lang="en-US" altLang="pt-BR" dirty="0"/>
              <a:t> bens de </a:t>
            </a:r>
            <a:r>
              <a:rPr lang="en-US" altLang="pt-BR" dirty="0" err="1"/>
              <a:t>consumo</a:t>
            </a:r>
            <a:r>
              <a:rPr lang="en-US" altLang="pt-BR" dirty="0"/>
              <a:t> </a:t>
            </a:r>
            <a:r>
              <a:rPr lang="en-US" altLang="pt-BR" dirty="0" err="1"/>
              <a:t>não</a:t>
            </a:r>
            <a:r>
              <a:rPr lang="en-US" altLang="pt-BR" dirty="0"/>
              <a:t> </a:t>
            </a:r>
            <a:r>
              <a:rPr lang="en-US" altLang="pt-BR" dirty="0" err="1"/>
              <a:t>duráveis</a:t>
            </a:r>
            <a:r>
              <a:rPr lang="en-US" altLang="pt-BR" dirty="0"/>
              <a:t>, </a:t>
            </a:r>
            <a:r>
              <a:rPr lang="en-US" altLang="pt-BR" dirty="0" err="1"/>
              <a:t>intermediários</a:t>
            </a:r>
            <a:r>
              <a:rPr lang="en-US" altLang="pt-BR" dirty="0"/>
              <a:t> + </a:t>
            </a:r>
            <a:r>
              <a:rPr lang="en-US" altLang="pt-BR" dirty="0" err="1"/>
              <a:t>setores</a:t>
            </a:r>
            <a:r>
              <a:rPr lang="en-US" altLang="pt-BR" dirty="0"/>
              <a:t> a cargo do Estado:  </a:t>
            </a:r>
            <a:r>
              <a:rPr lang="en-US" altLang="pt-BR" dirty="0" err="1"/>
              <a:t>siderurgica</a:t>
            </a:r>
            <a:r>
              <a:rPr lang="en-US" altLang="pt-BR" dirty="0"/>
              <a:t>, </a:t>
            </a:r>
            <a:r>
              <a:rPr lang="en-US" altLang="pt-BR" dirty="0" err="1"/>
              <a:t>mineração</a:t>
            </a:r>
            <a:r>
              <a:rPr lang="en-US" altLang="pt-BR" dirty="0"/>
              <a:t>, </a:t>
            </a:r>
            <a:r>
              <a:rPr lang="en-US" altLang="pt-BR" dirty="0" err="1"/>
              <a:t>álcalis</a:t>
            </a:r>
            <a:r>
              <a:rPr lang="en-US" altLang="pt-BR" dirty="0"/>
              <a:t> e </a:t>
            </a:r>
            <a:r>
              <a:rPr lang="en-US" altLang="pt-BR" dirty="0" err="1"/>
              <a:t>motores</a:t>
            </a:r>
            <a:r>
              <a:rPr lang="en-US" altLang="pt-BR" dirty="0"/>
              <a:t>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pt-BR" b="1" dirty="0" err="1"/>
              <a:t>Reaparelhamento</a:t>
            </a:r>
            <a:r>
              <a:rPr lang="en-US" altLang="pt-BR" b="1" dirty="0"/>
              <a:t> do Estado</a:t>
            </a:r>
            <a:r>
              <a:rPr lang="en-US" altLang="pt-BR" dirty="0"/>
              <a:t>: </a:t>
            </a:r>
            <a:r>
              <a:rPr lang="en-US" altLang="pt-BR" dirty="0" err="1"/>
              <a:t>departamento</a:t>
            </a:r>
            <a:r>
              <a:rPr lang="en-US" altLang="pt-BR" dirty="0"/>
              <a:t> </a:t>
            </a:r>
            <a:r>
              <a:rPr lang="en-US" altLang="pt-BR" dirty="0" err="1"/>
              <a:t>nacional</a:t>
            </a:r>
            <a:r>
              <a:rPr lang="en-US" altLang="pt-BR" dirty="0"/>
              <a:t> do café, </a:t>
            </a:r>
            <a:r>
              <a:rPr lang="en-US" altLang="pt-BR" dirty="0" err="1"/>
              <a:t>Institutos</a:t>
            </a:r>
            <a:r>
              <a:rPr lang="en-US" altLang="pt-BR" dirty="0"/>
              <a:t> (</a:t>
            </a:r>
            <a:r>
              <a:rPr lang="en-US" altLang="pt-BR" dirty="0" err="1"/>
              <a:t>açúcar</a:t>
            </a:r>
            <a:r>
              <a:rPr lang="en-US" altLang="pt-BR" dirty="0"/>
              <a:t>, mate, </a:t>
            </a:r>
            <a:r>
              <a:rPr lang="en-US" altLang="pt-BR" dirty="0" err="1"/>
              <a:t>pinho</a:t>
            </a:r>
            <a:r>
              <a:rPr lang="en-US" altLang="pt-BR" dirty="0"/>
              <a:t>, </a:t>
            </a:r>
            <a:r>
              <a:rPr lang="en-US" altLang="pt-BR" dirty="0" err="1"/>
              <a:t>cacau</a:t>
            </a:r>
            <a:r>
              <a:rPr lang="en-US" altLang="pt-BR" dirty="0"/>
              <a:t> e </a:t>
            </a:r>
            <a:r>
              <a:rPr lang="en-US" altLang="pt-BR" dirty="0" err="1"/>
              <a:t>sal</a:t>
            </a:r>
            <a:r>
              <a:rPr lang="en-US" altLang="pt-BR" dirty="0"/>
              <a:t>), </a:t>
            </a:r>
            <a:r>
              <a:rPr lang="en-US" altLang="pt-BR" dirty="0" err="1"/>
              <a:t>Conselhos</a:t>
            </a:r>
            <a:r>
              <a:rPr lang="en-US" altLang="pt-BR" dirty="0"/>
              <a:t> </a:t>
            </a:r>
            <a:r>
              <a:rPr lang="en-US" altLang="pt-BR" dirty="0" err="1"/>
              <a:t>Nacionais</a:t>
            </a:r>
            <a:r>
              <a:rPr lang="en-US" altLang="pt-BR" dirty="0"/>
              <a:t> de Base (</a:t>
            </a:r>
            <a:r>
              <a:rPr lang="en-US" altLang="pt-BR" dirty="0" err="1"/>
              <a:t>petróleo</a:t>
            </a:r>
            <a:r>
              <a:rPr lang="en-US" altLang="pt-BR" dirty="0"/>
              <a:t>, </a:t>
            </a:r>
            <a:r>
              <a:rPr lang="en-US" altLang="pt-BR" dirty="0" err="1"/>
              <a:t>água</a:t>
            </a:r>
            <a:r>
              <a:rPr lang="en-US" altLang="pt-BR" dirty="0"/>
              <a:t>, </a:t>
            </a:r>
            <a:r>
              <a:rPr lang="en-US" altLang="pt-BR" dirty="0" err="1"/>
              <a:t>elétrica</a:t>
            </a:r>
            <a:r>
              <a:rPr lang="en-US" altLang="pt-BR" dirty="0"/>
              <a:t>, minas e </a:t>
            </a:r>
            <a:r>
              <a:rPr lang="en-US" altLang="pt-BR" dirty="0" err="1"/>
              <a:t>metalurgia</a:t>
            </a:r>
            <a:r>
              <a:rPr lang="en-US" altLang="pt-BR" dirty="0"/>
              <a:t>), </a:t>
            </a:r>
            <a:r>
              <a:rPr lang="en-US" altLang="pt-BR" dirty="0" err="1"/>
              <a:t>comércio</a:t>
            </a:r>
            <a:r>
              <a:rPr lang="en-US" altLang="pt-BR" dirty="0"/>
              <a:t> exterior, </a:t>
            </a:r>
            <a:r>
              <a:rPr lang="en-US" altLang="pt-BR" dirty="0" err="1"/>
              <a:t>Economia</a:t>
            </a:r>
            <a:r>
              <a:rPr lang="en-US" altLang="pt-BR" dirty="0"/>
              <a:t> e </a:t>
            </a:r>
            <a:r>
              <a:rPr lang="en-US" altLang="pt-BR" dirty="0" err="1"/>
              <a:t>Finanças</a:t>
            </a:r>
            <a:r>
              <a:rPr lang="en-US" altLang="pt-BR" dirty="0"/>
              <a:t>, </a:t>
            </a:r>
            <a:r>
              <a:rPr lang="en-US" altLang="pt-BR" dirty="0" err="1"/>
              <a:t>Departamentos</a:t>
            </a:r>
            <a:r>
              <a:rPr lang="en-US" altLang="pt-BR" dirty="0"/>
              <a:t> de </a:t>
            </a:r>
            <a:r>
              <a:rPr lang="en-US" altLang="pt-BR" dirty="0" err="1"/>
              <a:t>Seguro</a:t>
            </a:r>
            <a:r>
              <a:rPr lang="en-US" altLang="pt-BR" dirty="0"/>
              <a:t> </a:t>
            </a:r>
            <a:r>
              <a:rPr lang="en-US" altLang="pt-BR" dirty="0" err="1"/>
              <a:t>Privado</a:t>
            </a:r>
            <a:r>
              <a:rPr lang="en-US" altLang="pt-BR" dirty="0"/>
              <a:t> e da </a:t>
            </a:r>
            <a:r>
              <a:rPr lang="en-US" altLang="pt-BR" dirty="0" err="1"/>
              <a:t>Produção</a:t>
            </a:r>
            <a:r>
              <a:rPr lang="en-US" altLang="pt-BR" dirty="0"/>
              <a:t>, </a:t>
            </a:r>
            <a:r>
              <a:rPr lang="en-US" altLang="pt-BR" dirty="0" err="1"/>
              <a:t>Comissões</a:t>
            </a:r>
            <a:r>
              <a:rPr lang="en-US" altLang="pt-BR" dirty="0"/>
              <a:t> </a:t>
            </a:r>
            <a:r>
              <a:rPr lang="en-US" altLang="pt-BR" dirty="0" err="1"/>
              <a:t>nos</a:t>
            </a:r>
            <a:r>
              <a:rPr lang="en-US" altLang="pt-BR" dirty="0"/>
              <a:t> </a:t>
            </a:r>
            <a:r>
              <a:rPr lang="en-US" altLang="pt-BR" dirty="0" err="1"/>
              <a:t>planos</a:t>
            </a:r>
            <a:r>
              <a:rPr lang="en-US" altLang="pt-BR" dirty="0"/>
              <a:t> </a:t>
            </a:r>
            <a:r>
              <a:rPr lang="en-US" altLang="pt-BR" dirty="0" err="1"/>
              <a:t>Siderúrgico</a:t>
            </a:r>
            <a:r>
              <a:rPr lang="en-US" altLang="pt-BR" dirty="0"/>
              <a:t> Nacional, </a:t>
            </a:r>
            <a:r>
              <a:rPr lang="en-US" altLang="pt-BR" dirty="0" err="1"/>
              <a:t>Textil</a:t>
            </a:r>
            <a:r>
              <a:rPr lang="en-US" altLang="pt-BR" dirty="0"/>
              <a:t> de </a:t>
            </a:r>
            <a:r>
              <a:rPr lang="en-US" altLang="pt-BR" dirty="0" err="1"/>
              <a:t>Combustíveis</a:t>
            </a:r>
            <a:r>
              <a:rPr lang="en-US" altLang="pt-BR" dirty="0"/>
              <a:t> e </a:t>
            </a:r>
            <a:r>
              <a:rPr lang="en-US" altLang="pt-BR" dirty="0" err="1"/>
              <a:t>Lubrificantes</a:t>
            </a:r>
            <a:r>
              <a:rPr lang="en-US" altLang="pt-BR" dirty="0"/>
              <a:t>, </a:t>
            </a:r>
            <a:r>
              <a:rPr lang="en-US" altLang="pt-BR" dirty="0" err="1"/>
              <a:t>Ferrovias</a:t>
            </a:r>
            <a:r>
              <a:rPr lang="en-US" altLang="pt-BR" dirty="0"/>
              <a:t>, do Vale do Rio </a:t>
            </a:r>
            <a:r>
              <a:rPr lang="en-US" altLang="pt-BR" dirty="0" err="1"/>
              <a:t>Doce</a:t>
            </a:r>
            <a:r>
              <a:rPr lang="en-US" altLang="pt-BR" dirty="0"/>
              <a:t> , da </a:t>
            </a:r>
            <a:r>
              <a:rPr lang="en-US" altLang="pt-BR" dirty="0" err="1"/>
              <a:t>Indústria</a:t>
            </a:r>
            <a:r>
              <a:rPr lang="en-US" altLang="pt-BR" dirty="0"/>
              <a:t> de Material </a:t>
            </a:r>
            <a:r>
              <a:rPr lang="en-US" altLang="pt-BR" dirty="0" err="1"/>
              <a:t>Elétrico</a:t>
            </a:r>
            <a:r>
              <a:rPr lang="en-US" altLang="pt-BR" dirty="0"/>
              <a:t> etc.</a:t>
            </a:r>
          </a:p>
          <a:p>
            <a:pPr>
              <a:buFont typeface="Arial" charset="0"/>
              <a:buChar char="•"/>
              <a:defRPr/>
            </a:pPr>
            <a:r>
              <a:rPr lang="en-US" altLang="pt-BR" b="1" dirty="0" err="1"/>
              <a:t>Orientação</a:t>
            </a:r>
            <a:r>
              <a:rPr lang="en-US" altLang="pt-BR" b="1" dirty="0"/>
              <a:t> </a:t>
            </a:r>
            <a:r>
              <a:rPr lang="en-US" altLang="pt-BR" b="1" dirty="0" err="1"/>
              <a:t>fascista</a:t>
            </a:r>
            <a:r>
              <a:rPr lang="en-US" altLang="pt-BR" b="1" dirty="0"/>
              <a:t> </a:t>
            </a:r>
            <a:r>
              <a:rPr lang="en-US" altLang="pt-BR" dirty="0"/>
              <a:t>– </a:t>
            </a:r>
            <a:r>
              <a:rPr lang="en-US" altLang="pt-BR" dirty="0" err="1"/>
              <a:t>industrialização</a:t>
            </a:r>
            <a:r>
              <a:rPr lang="en-US" altLang="pt-BR" dirty="0"/>
              <a:t> = </a:t>
            </a:r>
            <a:r>
              <a:rPr lang="en-US" altLang="pt-BR" dirty="0" err="1"/>
              <a:t>ideologia</a:t>
            </a:r>
            <a:r>
              <a:rPr lang="en-US" altLang="pt-BR" dirty="0"/>
              <a:t>: </a:t>
            </a:r>
            <a:r>
              <a:rPr lang="en-US" altLang="pt-BR" dirty="0" err="1"/>
              <a:t>controlar</a:t>
            </a:r>
            <a:r>
              <a:rPr lang="en-US" altLang="pt-BR" dirty="0"/>
              <a:t> o </a:t>
            </a:r>
            <a:r>
              <a:rPr lang="en-US" altLang="pt-BR" dirty="0" err="1"/>
              <a:t>câmbio</a:t>
            </a:r>
            <a:r>
              <a:rPr lang="en-US" altLang="pt-BR" dirty="0"/>
              <a:t> e </a:t>
            </a:r>
            <a:r>
              <a:rPr lang="en-US" altLang="pt-BR" dirty="0" err="1"/>
              <a:t>moratória</a:t>
            </a:r>
            <a:r>
              <a:rPr lang="en-US" altLang="pt-BR" dirty="0"/>
              <a:t> para </a:t>
            </a:r>
            <a:r>
              <a:rPr lang="en-US" altLang="pt-BR" dirty="0" err="1"/>
              <a:t>viabilizar</a:t>
            </a:r>
            <a:r>
              <a:rPr lang="en-US" altLang="pt-BR" dirty="0"/>
              <a:t> as </a:t>
            </a:r>
            <a:r>
              <a:rPr lang="en-US" altLang="pt-BR" dirty="0" err="1"/>
              <a:t>obras</a:t>
            </a:r>
            <a:r>
              <a:rPr lang="en-US" altLang="pt-BR" dirty="0"/>
              <a:t> </a:t>
            </a:r>
            <a:r>
              <a:rPr lang="en-US" altLang="pt-BR" dirty="0" err="1"/>
              <a:t>públicas</a:t>
            </a:r>
            <a:r>
              <a:rPr lang="en-US" altLang="pt-BR" dirty="0"/>
              <a:t> e o </a:t>
            </a:r>
            <a:r>
              <a:rPr lang="en-US" altLang="pt-BR" dirty="0" err="1"/>
              <a:t>reaparelhamento</a:t>
            </a:r>
            <a:r>
              <a:rPr lang="en-US" altLang="pt-BR" dirty="0"/>
              <a:t> </a:t>
            </a:r>
            <a:r>
              <a:rPr lang="en-US" altLang="pt-BR" dirty="0" err="1"/>
              <a:t>militar</a:t>
            </a:r>
            <a:r>
              <a:rPr lang="en-US" altLang="pt-BR" dirty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altLang="pt-BR" b="1" dirty="0" err="1" smtClean="0"/>
              <a:t>Financiamento</a:t>
            </a:r>
            <a:r>
              <a:rPr lang="en-US" altLang="pt-BR" dirty="0" smtClean="0"/>
              <a:t>: Banco </a:t>
            </a:r>
            <a:r>
              <a:rPr lang="en-US" altLang="pt-BR" dirty="0"/>
              <a:t>do </a:t>
            </a:r>
            <a:r>
              <a:rPr lang="en-US" altLang="pt-BR" dirty="0" err="1"/>
              <a:t>Brasil</a:t>
            </a:r>
            <a:r>
              <a:rPr lang="en-US" altLang="pt-BR" dirty="0"/>
              <a:t>, </a:t>
            </a:r>
            <a:r>
              <a:rPr lang="en-US" altLang="pt-BR" dirty="0" err="1"/>
              <a:t>através</a:t>
            </a:r>
            <a:r>
              <a:rPr lang="en-US" altLang="pt-BR" dirty="0"/>
              <a:t> da CREAI (</a:t>
            </a:r>
            <a:r>
              <a:rPr lang="en-US" altLang="pt-BR" dirty="0" err="1"/>
              <a:t>Carteira</a:t>
            </a:r>
            <a:r>
              <a:rPr lang="en-US" altLang="pt-BR" dirty="0"/>
              <a:t> de </a:t>
            </a:r>
            <a:r>
              <a:rPr lang="en-US" altLang="pt-BR" dirty="0" err="1"/>
              <a:t>Crédito</a:t>
            </a:r>
            <a:r>
              <a:rPr lang="en-US" altLang="pt-BR" dirty="0"/>
              <a:t> </a:t>
            </a:r>
            <a:r>
              <a:rPr lang="en-US" altLang="pt-BR" dirty="0" err="1"/>
              <a:t>Agrícola</a:t>
            </a:r>
            <a:r>
              <a:rPr lang="en-US" altLang="pt-BR" dirty="0"/>
              <a:t> e Industrial) </a:t>
            </a:r>
          </a:p>
          <a:p>
            <a:pPr>
              <a:buFont typeface="Arial" charset="0"/>
              <a:buChar char="•"/>
              <a:defRPr/>
            </a:pPr>
            <a:r>
              <a:rPr lang="en-US" altLang="pt-BR" dirty="0" err="1"/>
              <a:t>Formação</a:t>
            </a:r>
            <a:r>
              <a:rPr lang="en-US" altLang="pt-BR" dirty="0"/>
              <a:t> do </a:t>
            </a:r>
            <a:r>
              <a:rPr lang="en-US" altLang="pt-BR" dirty="0" err="1"/>
              <a:t>mercado</a:t>
            </a:r>
            <a:r>
              <a:rPr lang="en-US" altLang="pt-BR" dirty="0"/>
              <a:t> de </a:t>
            </a:r>
            <a:r>
              <a:rPr lang="en-US" altLang="pt-BR" dirty="0" err="1"/>
              <a:t>trabalho</a:t>
            </a:r>
            <a:r>
              <a:rPr lang="en-US" altLang="pt-BR" dirty="0"/>
              <a:t> </a:t>
            </a:r>
            <a:r>
              <a:rPr lang="en-US" altLang="pt-BR" b="1" dirty="0"/>
              <a:t>CLT</a:t>
            </a:r>
            <a:r>
              <a:rPr lang="en-US" altLang="pt-BR" dirty="0"/>
              <a:t> (1945)</a:t>
            </a:r>
          </a:p>
          <a:p>
            <a:pPr marL="0" indent="0">
              <a:buNone/>
            </a:pPr>
            <a:endParaRPr lang="pt-BR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19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Política Econômica e Nacionalismo no Estado Novo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>
                <a:cs typeface="Arial" panose="020B0604020202020204" pitchFamily="34" charset="0"/>
              </a:rPr>
              <a:t>Meta maior: implantar a grande siderurgia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cs typeface="Arial" panose="020B0604020202020204" pitchFamily="34" charset="0"/>
              </a:rPr>
              <a:t>Significado </a:t>
            </a:r>
            <a:r>
              <a:rPr lang="pt-BR" dirty="0">
                <a:cs typeface="Arial" panose="020B0604020202020204" pitchFamily="34" charset="0"/>
              </a:rPr>
              <a:t>do termo “projeto nacional” (p.5) </a:t>
            </a:r>
            <a:r>
              <a:rPr lang="pt-BR" dirty="0" smtClean="0">
                <a:cs typeface="Arial" panose="020B0604020202020204" pitchFamily="34" charset="0"/>
              </a:rPr>
              <a:t>– apoio na burguesia industrial</a:t>
            </a:r>
            <a:endParaRPr lang="pt-BR" dirty="0"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cs typeface="Arial" panose="020B0604020202020204" pitchFamily="34" charset="0"/>
              </a:rPr>
              <a:t>Razões do Estado Novo: i) consolidar a nação (p.6) </a:t>
            </a:r>
            <a:r>
              <a:rPr lang="pt-BR" dirty="0" err="1">
                <a:cs typeface="Arial" panose="020B0604020202020204" pitchFamily="34" charset="0"/>
              </a:rPr>
              <a:t>ii</a:t>
            </a:r>
            <a:r>
              <a:rPr lang="pt-BR" dirty="0">
                <a:cs typeface="Arial" panose="020B0604020202020204" pitchFamily="34" charset="0"/>
              </a:rPr>
              <a:t>) mudar a posição do Brasil na Divisão Internacional do Trabalho (DIT) (p.7)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>
                <a:cs typeface="Arial" panose="020B0604020202020204" pitchFamily="34" charset="0"/>
              </a:rPr>
              <a:t>Industrializar o país implicava nova relação com o capital estrangeiro</a:t>
            </a:r>
          </a:p>
          <a:p>
            <a:pPr marL="1162050" indent="-1162050">
              <a:buNone/>
            </a:pPr>
            <a:r>
              <a:rPr lang="pt-BR" dirty="0">
                <a:cs typeface="Arial" panose="020B0604020202020204" pitchFamily="34" charset="0"/>
              </a:rPr>
              <a:t>	- discurso não era xenófobo, mas aproveitando-se da conjuntura de guerra imperialista, visava assegurar que as decisões de política econômica fossem tomadas a partir de interesses internos: ampliar mercados; </a:t>
            </a:r>
            <a:r>
              <a:rPr lang="pt-BR" dirty="0" smtClean="0">
                <a:cs typeface="Arial" panose="020B0604020202020204" pitchFamily="34" charset="0"/>
              </a:rPr>
              <a:t>fontes de financiamento </a:t>
            </a:r>
            <a:r>
              <a:rPr lang="pt-BR" dirty="0">
                <a:cs typeface="Arial" panose="020B0604020202020204" pitchFamily="34" charset="0"/>
              </a:rPr>
              <a:t>e tecnologia </a:t>
            </a:r>
            <a:r>
              <a:rPr lang="pt-BR" dirty="0" smtClean="0">
                <a:cs typeface="Arial" panose="020B0604020202020204" pitchFamily="34" charset="0"/>
              </a:rPr>
              <a:t>e ao mesmo tempo aproveitar-se da </a:t>
            </a:r>
            <a:r>
              <a:rPr lang="pt-BR" dirty="0" smtClean="0">
                <a:cs typeface="Arial" panose="020B0604020202020204" pitchFamily="34" charset="0"/>
              </a:rPr>
              <a:t>situação internacional competitiva (</a:t>
            </a:r>
            <a:r>
              <a:rPr lang="pt-BR" dirty="0" smtClean="0">
                <a:cs typeface="Arial" panose="020B0604020202020204" pitchFamily="34" charset="0"/>
              </a:rPr>
              <a:t>r</a:t>
            </a:r>
            <a:r>
              <a:rPr lang="pt-BR" dirty="0" smtClean="0">
                <a:cs typeface="Arial" panose="020B0604020202020204" pitchFamily="34" charset="0"/>
              </a:rPr>
              <a:t>estrição </a:t>
            </a:r>
            <a:r>
              <a:rPr lang="pt-BR" dirty="0" smtClean="0">
                <a:cs typeface="Arial" panose="020B0604020202020204" pitchFamily="34" charset="0"/>
              </a:rPr>
              <a:t>de </a:t>
            </a:r>
            <a:r>
              <a:rPr lang="pt-BR" dirty="0" smtClean="0">
                <a:cs typeface="Arial" panose="020B0604020202020204" pitchFamily="34" charset="0"/>
              </a:rPr>
              <a:t>divisas).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19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Política Econômica e Nacionalismo no Estado Novo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2925" indent="-542925">
              <a:buAutoNum type="arabicPeriod" startAt="4"/>
            </a:pPr>
            <a:r>
              <a:rPr lang="pt-BR" dirty="0" smtClean="0"/>
              <a:t>Situação mundial determinava que a vinda de capital estrangeiro dependia de acordo governo a governo (p.9)</a:t>
            </a:r>
          </a:p>
          <a:p>
            <a:pPr marL="1074738" indent="-1074738">
              <a:buNone/>
            </a:pPr>
            <a:r>
              <a:rPr lang="pt-BR" dirty="0"/>
              <a:t>	</a:t>
            </a:r>
            <a:r>
              <a:rPr lang="pt-BR" dirty="0" smtClean="0"/>
              <a:t>- </a:t>
            </a:r>
            <a:r>
              <a:rPr lang="pt-BR" dirty="0"/>
              <a:t>M</a:t>
            </a:r>
            <a:r>
              <a:rPr lang="pt-BR" dirty="0" smtClean="0"/>
              <a:t>issão Aranha aproximou Brasil e EUA  (financiar a indústria de base, ampliar a infraestrutura e reequipar as forças armadas)  – resultados parcos em virtude da “política estadunidense para a AL”; porém a manobra de Vargas no discurso do encouraçado Minas Gerais, conseguiu o financiamento da Usina de Volta Redonda (p.10/11) </a:t>
            </a:r>
          </a:p>
          <a:p>
            <a:pPr marL="1074738" indent="-1074738">
              <a:buNone/>
            </a:pPr>
            <a:r>
              <a:rPr lang="pt-BR" dirty="0"/>
              <a:t> </a:t>
            </a:r>
            <a:r>
              <a:rPr lang="pt-BR" dirty="0" smtClean="0"/>
              <a:t>             maiores detalhes http://cpdoc.fgv.br/producao/dossies/AEraVargas1/anos37-45/EstadoEconomia/CSN </a:t>
            </a:r>
          </a:p>
          <a:p>
            <a:pPr marL="542925" indent="-542925">
              <a:buNone/>
            </a:pPr>
            <a:r>
              <a:rPr lang="pt-BR" dirty="0" smtClean="0"/>
              <a:t>5.    Cia Vale do Rio Doce tinha mais sinergia com a “política estadunidense   para a AL” (p. 12)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19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Política Econômica e Nacionalismo no Estado Novo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6959"/>
          </a:xfrm>
        </p:spPr>
        <p:txBody>
          <a:bodyPr>
            <a:normAutofit fontScale="92500" lnSpcReduction="20000"/>
          </a:bodyPr>
          <a:lstStyle/>
          <a:p>
            <a:pPr marL="630238" indent="-630238">
              <a:buNone/>
            </a:pPr>
            <a:r>
              <a:rPr lang="pt-BR" dirty="0" smtClean="0"/>
              <a:t>6.    Acordos de comércio (flexibilização cambial)  ampliavam dependência do Brasil com os EUA, limitava a independência da política externa (p.12);</a:t>
            </a:r>
          </a:p>
          <a:p>
            <a:pPr marL="630238" indent="-630238">
              <a:buAutoNum type="arabicPeriod" startAt="7"/>
            </a:pPr>
            <a:r>
              <a:rPr lang="pt-BR" dirty="0" smtClean="0"/>
              <a:t>Até que ponto o Brasil tinha cacife para levar a cabo sua intenção de industrializar o país contando com aporte financeiro e tecnológico externos? (p.13) </a:t>
            </a:r>
          </a:p>
          <a:p>
            <a:pPr marL="630238" indent="-630238">
              <a:buAutoNum type="arabicPeriod" startAt="7"/>
            </a:pPr>
            <a:r>
              <a:rPr lang="pt-BR" dirty="0" smtClean="0"/>
              <a:t>Até que ponto se poderia manter a contradição: uma ditadura apoiar as democracias na luta contra o nazi-fascismo? (p. 14)</a:t>
            </a:r>
          </a:p>
          <a:p>
            <a:pPr marL="630238" indent="-630238">
              <a:buAutoNum type="arabicPeriod" startAt="7"/>
            </a:pPr>
            <a:r>
              <a:rPr lang="pt-BR" dirty="0" smtClean="0"/>
              <a:t>Inclinação populista do discurso: ampliar as bases do regime </a:t>
            </a:r>
            <a:r>
              <a:rPr lang="pt-BR" dirty="0" smtClean="0">
                <a:cs typeface="Arial" panose="020B0604020202020204" pitchFamily="34" charset="0"/>
              </a:rPr>
              <a:t>→ cria a CLT em 1945 visando controlar o movimento operário. Em </a:t>
            </a:r>
            <a:r>
              <a:rPr lang="pt-BR" smtClean="0">
                <a:cs typeface="Arial" panose="020B0604020202020204" pitchFamily="34" charset="0"/>
              </a:rPr>
              <a:t>nada distributivista(?)</a:t>
            </a:r>
            <a:endParaRPr lang="pt-BR" dirty="0" smtClean="0">
              <a:cs typeface="Arial" panose="020B0604020202020204" pitchFamily="34" charset="0"/>
            </a:endParaRPr>
          </a:p>
          <a:p>
            <a:pPr marL="630238" indent="-630238">
              <a:buAutoNum type="arabicPeriod" startAt="7"/>
            </a:pPr>
            <a:r>
              <a:rPr lang="pt-BR" dirty="0">
                <a:cs typeface="Arial" panose="020B0604020202020204" pitchFamily="34" charset="0"/>
              </a:rPr>
              <a:t>Pilares do projeto nacional esboçado: nacionalismo, populismo e industrialização – proposta de desenvolvimento associado ao capital estrangeiro</a:t>
            </a:r>
            <a:r>
              <a:rPr lang="pt-BR" dirty="0" smtClean="0">
                <a:cs typeface="Arial" panose="020B0604020202020204" pitchFamily="34" charset="0"/>
              </a:rPr>
              <a:t>.</a:t>
            </a:r>
            <a:endParaRPr lang="pt-BR" dirty="0" smtClean="0"/>
          </a:p>
          <a:p>
            <a:pPr marL="630238" indent="-630238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198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N</a:t>
            </a:r>
            <a:r>
              <a:rPr lang="pt-BR" dirty="0" smtClean="0"/>
              <a:t>acionalismo e economia: 2º. Governo Vargas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Controvérsia: projeto varguista constituía um projeto nacional desenvolvimentista? </a:t>
            </a:r>
            <a:r>
              <a:rPr lang="pt-BR" dirty="0" err="1" smtClean="0"/>
              <a:t>Cepalinos</a:t>
            </a:r>
            <a:r>
              <a:rPr lang="pt-BR" dirty="0" smtClean="0"/>
              <a:t> X FHC X tese da “virada nacionalista” do </a:t>
            </a:r>
            <a:r>
              <a:rPr lang="pt-BR" dirty="0" err="1" smtClean="0"/>
              <a:t>Skidmore</a:t>
            </a:r>
            <a:r>
              <a:rPr lang="pt-BR" dirty="0" smtClean="0"/>
              <a:t> e ainda os que negam o nacionalismo de Vargas (p. 17-18)</a:t>
            </a:r>
          </a:p>
          <a:p>
            <a:r>
              <a:rPr lang="pt-BR" dirty="0" smtClean="0"/>
              <a:t>Tese do autor: reflexões </a:t>
            </a:r>
            <a:r>
              <a:rPr lang="pt-BR" dirty="0" err="1" smtClean="0"/>
              <a:t>ahistóricas</a:t>
            </a:r>
            <a:r>
              <a:rPr lang="pt-BR" dirty="0" smtClean="0"/>
              <a:t> e fundamentadas na racionalidade do “tipo ideal”.</a:t>
            </a:r>
          </a:p>
          <a:p>
            <a:r>
              <a:rPr lang="pt-BR" dirty="0" smtClean="0"/>
              <a:t>Conjuntura: inflação, desequilíbrio das contas públicas, mas melhora do comércio exterior e da política internacional (EUA) em relação a AL. </a:t>
            </a:r>
            <a:r>
              <a:rPr lang="pt-BR" dirty="0" smtClean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pt-BR" altLang="pt-BR" dirty="0" smtClean="0">
                <a:ea typeface="Calibri" panose="020F0502020204030204" pitchFamily="34" charset="0"/>
                <a:cs typeface="Calibri" panose="020F0502020204030204" pitchFamily="34" charset="0"/>
              </a:rPr>
              <a:t>	i)Plano 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Nacional de Reaparelhamento Econômico , (1951) projetos da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CMBEU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 para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modernização da agricultura, indústria de base, energia e transporte 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= U$ 380 mi. a serem cobertos com empréstimo de U$ 500 mi. (</a:t>
            </a:r>
            <a:r>
              <a:rPr lang="pt-BR" altLang="pt-BR" dirty="0" err="1">
                <a:ea typeface="Calibri" panose="020F0502020204030204" pitchFamily="34" charset="0"/>
                <a:cs typeface="Calibri" panose="020F0502020204030204" pitchFamily="34" charset="0"/>
              </a:rPr>
              <a:t>Eximbank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 e Bird)</a:t>
            </a:r>
          </a:p>
          <a:p>
            <a:pPr>
              <a:lnSpc>
                <a:spcPct val="80000"/>
              </a:lnSpc>
              <a:buNone/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	- Para a administração e gestão de créditos (moeda estrangeira e públicos) do PNRE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foi criado o BNDE 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t-BR" altLang="pt-BR" dirty="0" err="1">
                <a:ea typeface="Calibri" panose="020F0502020204030204" pitchFamily="34" charset="0"/>
                <a:cs typeface="Calibri" panose="020F0502020204030204" pitchFamily="34" charset="0"/>
              </a:rPr>
              <a:t>tx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. adicional ao IR + parte das reservas das cias. de seguro e capitalização), </a:t>
            </a:r>
          </a:p>
          <a:p>
            <a:pPr>
              <a:lnSpc>
                <a:spcPct val="80000"/>
              </a:lnSpc>
              <a:buNone/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altLang="pt-BR" dirty="0" err="1">
                <a:ea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) Plano Nacional de Eletrificação  - criação da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Eletrobrás</a:t>
            </a:r>
          </a:p>
          <a:p>
            <a:pPr>
              <a:lnSpc>
                <a:spcPct val="80000"/>
              </a:lnSpc>
              <a:buNone/>
            </a:pP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altLang="pt-BR" dirty="0" err="1">
                <a:ea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pt-BR" altLang="pt-BR" dirty="0"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pt-BR" altLang="pt-BR" dirty="0">
                <a:effectLst>
                  <a:outerShdw blurRad="38100" dist="38100" dir="2700000" algn="tl">
                    <a:srgbClr val="C0C0C0"/>
                  </a:outerShdw>
                </a:effectLst>
                <a:ea typeface="Calibri" panose="020F0502020204030204" pitchFamily="34" charset="0"/>
                <a:cs typeface="Calibri" panose="020F0502020204030204" pitchFamily="34" charset="0"/>
              </a:rPr>
              <a:t>Petrobrás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20208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N</a:t>
            </a:r>
            <a:r>
              <a:rPr lang="pt-BR" dirty="0" smtClean="0"/>
              <a:t>acionalismo e economia: 2º. Governo Vargas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dois aspectos da política econômica do governo: adoção de políticas ortodoxas contrárias ao desenvolvimentismo e a aceitação do capital estrangeiro.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Ortodoxia Política </a:t>
            </a:r>
            <a:r>
              <a:rPr lang="pt-BR" dirty="0">
                <a:latin typeface="Calibri" panose="020F0502020204030204" pitchFamily="34" charset="0"/>
              </a:rPr>
              <a:t>→ ortodoxia (UDN) X heterodoxia (CEPAL) discutindo os conceitos (p. 19/20)</a:t>
            </a:r>
          </a:p>
          <a:p>
            <a:pPr marL="901700" indent="-901700">
              <a:buNone/>
            </a:pPr>
            <a:r>
              <a:rPr lang="pt-BR" dirty="0">
                <a:latin typeface="Calibri" panose="020F0502020204030204" pitchFamily="34" charset="0"/>
              </a:rPr>
              <a:t>	- Comissão Mista Brasil-EUA – duas fases “sanear e empreender” – Campos Salles – Rodrigues Alves: sanear as finanças e financiar os grandes projetos de infraestrutura (EXIMBANC e Banco Mundial) 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020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Nacionalismo e economia: 2º. Governo Vargas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1700" indent="-901700">
              <a:buNone/>
            </a:pPr>
            <a:r>
              <a:rPr lang="pt-BR" dirty="0"/>
              <a:t>	</a:t>
            </a:r>
            <a:r>
              <a:rPr lang="pt-BR" dirty="0" smtClean="0"/>
              <a:t>- autor mostra que o discurso não era ortodoxo (p. 21) – causas e formas de combater a inflação;</a:t>
            </a:r>
          </a:p>
          <a:p>
            <a:pPr marL="901700" indent="-901700">
              <a:buNone/>
            </a:pPr>
            <a:r>
              <a:rPr lang="pt-BR" dirty="0"/>
              <a:t>	</a:t>
            </a:r>
            <a:r>
              <a:rPr lang="pt-BR" dirty="0" smtClean="0"/>
              <a:t>- combina crescimento com saneamento financeiro, mantém a taxa de câmbio fixa até o colapso de 1952 </a:t>
            </a:r>
            <a:r>
              <a:rPr lang="pt-BR" dirty="0" smtClean="0">
                <a:latin typeface="Calibri" panose="020F0502020204030204" pitchFamily="34" charset="0"/>
              </a:rPr>
              <a:t>→ </a:t>
            </a:r>
            <a:r>
              <a:rPr lang="pt-BR" b="1" dirty="0" smtClean="0">
                <a:latin typeface="Calibri" panose="020F0502020204030204" pitchFamily="34" charset="0"/>
              </a:rPr>
              <a:t>instrução 70 da SUMOC</a:t>
            </a:r>
            <a:r>
              <a:rPr lang="pt-BR" dirty="0" smtClean="0">
                <a:latin typeface="Calibri" panose="020F0502020204030204" pitchFamily="34" charset="0"/>
              </a:rPr>
              <a:t> (regime de taxas múltiplas), ao invés de desvalorizar o cruzeiro. (p. 22/23) → contraria interesses agraristas. </a:t>
            </a:r>
          </a:p>
          <a:p>
            <a:pPr marL="901700" indent="-901700">
              <a:buNone/>
            </a:pPr>
            <a:r>
              <a:rPr lang="pt-BR" dirty="0">
                <a:latin typeface="Calibri" panose="020F0502020204030204" pitchFamily="34" charset="0"/>
              </a:rPr>
              <a:t>	</a:t>
            </a:r>
            <a:r>
              <a:rPr lang="pt-BR" dirty="0" smtClean="0">
                <a:latin typeface="Calibri" panose="020F0502020204030204" pitchFamily="34" charset="0"/>
              </a:rPr>
              <a:t>- criação </a:t>
            </a:r>
            <a:r>
              <a:rPr lang="pt-BR" dirty="0" smtClean="0"/>
              <a:t> de diversos órgãos e empresas: BNDE (1952) e Petrobrás (1954); CNPq; CACEX; SUMOC (política monetária, cambial e de Comércio exterior) (24)</a:t>
            </a:r>
          </a:p>
          <a:p>
            <a:pPr marL="901700" indent="-901700">
              <a:buNone/>
            </a:pPr>
            <a:endParaRPr lang="pt-BR" dirty="0" smtClean="0"/>
          </a:p>
          <a:p>
            <a:pPr marL="901700" indent="-901700">
              <a:buNone/>
            </a:pPr>
            <a:endParaRPr lang="pt-BR" dirty="0" smtClean="0"/>
          </a:p>
          <a:p>
            <a:pPr marL="901700" indent="-90170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9611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Nacionalismo e economia: 2º. Governo Vargas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 startAt="2"/>
            </a:pPr>
            <a:r>
              <a:rPr lang="pt-BR" dirty="0" smtClean="0"/>
              <a:t>A Questão do Nacionalismo: por que nacional se não era xenófobo? </a:t>
            </a:r>
          </a:p>
          <a:p>
            <a:pPr marL="901700" indent="-901700">
              <a:buNone/>
            </a:pPr>
            <a:r>
              <a:rPr lang="pt-BR" dirty="0"/>
              <a:t>	</a:t>
            </a:r>
            <a:r>
              <a:rPr lang="pt-BR" dirty="0" smtClean="0"/>
              <a:t>- oposições extremadas: UDN acusava o governo de xenofobia e o PCB de aliado do imperialismo!! (p.24)</a:t>
            </a:r>
          </a:p>
          <a:p>
            <a:pPr marL="901700" indent="-901700">
              <a:buNone/>
            </a:pPr>
            <a:r>
              <a:rPr lang="pt-BR" dirty="0"/>
              <a:t>	</a:t>
            </a:r>
            <a:r>
              <a:rPr lang="pt-BR" dirty="0" smtClean="0"/>
              <a:t>- discurso nacionalista </a:t>
            </a:r>
            <a:r>
              <a:rPr lang="pt-BR" dirty="0" smtClean="0">
                <a:latin typeface="Calibri" panose="020F0502020204030204" pitchFamily="34" charset="0"/>
              </a:rPr>
              <a:t>→ </a:t>
            </a:r>
            <a:r>
              <a:rPr lang="pt-BR" dirty="0" smtClean="0">
                <a:latin typeface="Calibri" panose="020F0502020204030204" pitchFamily="34" charset="0"/>
              </a:rPr>
              <a:t>desenvolvimento e autonomia nacional = ideologia </a:t>
            </a:r>
            <a:r>
              <a:rPr lang="pt-BR" dirty="0" smtClean="0">
                <a:latin typeface="Calibri" panose="020F0502020204030204" pitchFamily="34" charset="0"/>
              </a:rPr>
              <a:t>nacionalista </a:t>
            </a:r>
          </a:p>
          <a:p>
            <a:pPr marL="901700" indent="-901700">
              <a:buNone/>
            </a:pPr>
            <a:r>
              <a:rPr lang="pt-BR" dirty="0">
                <a:latin typeface="Calibri" panose="020F0502020204030204" pitchFamily="34" charset="0"/>
              </a:rPr>
              <a:t>	</a:t>
            </a:r>
            <a:r>
              <a:rPr lang="pt-BR" dirty="0" smtClean="0">
                <a:latin typeface="Calibri" panose="020F0502020204030204" pitchFamily="34" charset="0"/>
              </a:rPr>
              <a:t>- mediante a hegemonia estadunidense e em ambiente de guerra fria cabia estabelecer a </a:t>
            </a:r>
            <a:r>
              <a:rPr lang="pt-BR" b="1" i="1" dirty="0" smtClean="0">
                <a:latin typeface="Calibri" panose="020F0502020204030204" pitchFamily="34" charset="0"/>
              </a:rPr>
              <a:t>forma </a:t>
            </a:r>
            <a:r>
              <a:rPr lang="pt-BR" dirty="0" smtClean="0">
                <a:latin typeface="Calibri" panose="020F0502020204030204" pitchFamily="34" charset="0"/>
              </a:rPr>
              <a:t> de alinhamento com os EUA (p. 25/26) </a:t>
            </a:r>
          </a:p>
          <a:p>
            <a:pPr marL="901700" indent="-901700">
              <a:buNone/>
            </a:pPr>
            <a:r>
              <a:rPr lang="pt-BR" dirty="0">
                <a:latin typeface="Calibri" panose="020F0502020204030204" pitchFamily="34" charset="0"/>
              </a:rPr>
              <a:t>	</a:t>
            </a:r>
            <a:r>
              <a:rPr lang="pt-BR" dirty="0" smtClean="0">
                <a:latin typeface="Calibri" panose="020F0502020204030204" pitchFamily="34" charset="0"/>
              </a:rPr>
              <a:t>- formação da Comissão Mista Brasil-EUA no âmbito </a:t>
            </a:r>
            <a:r>
              <a:rPr lang="pt-BR" dirty="0" smtClean="0">
                <a:latin typeface="Calibri" panose="020F0502020204030204" pitchFamily="34" charset="0"/>
              </a:rPr>
              <a:t>do; </a:t>
            </a:r>
            <a:r>
              <a:rPr lang="pt-BR" i="1" dirty="0" smtClean="0">
                <a:latin typeface="Calibri" panose="020F0502020204030204" pitchFamily="34" charset="0"/>
              </a:rPr>
              <a:t>nacionalismo</a:t>
            </a:r>
            <a:r>
              <a:rPr lang="pt-BR" dirty="0" smtClean="0">
                <a:latin typeface="Calibri" panose="020F0502020204030204" pitchFamily="34" charset="0"/>
              </a:rPr>
              <a:t> </a:t>
            </a:r>
            <a:r>
              <a:rPr lang="pt-BR" i="1" dirty="0" smtClean="0">
                <a:latin typeface="Calibri" panose="020F0502020204030204" pitchFamily="34" charset="0"/>
              </a:rPr>
              <a:t>possível</a:t>
            </a:r>
            <a:r>
              <a:rPr lang="pt-BR" dirty="0" smtClean="0">
                <a:latin typeface="Calibri" panose="020F0502020204030204" pitchFamily="34" charset="0"/>
              </a:rPr>
              <a:t>! </a:t>
            </a:r>
          </a:p>
          <a:p>
            <a:pPr marL="901700" indent="-901700">
              <a:buNone/>
            </a:pPr>
            <a:r>
              <a:rPr lang="pt-BR" dirty="0">
                <a:latin typeface="Calibri" panose="020F0502020204030204" pitchFamily="34" charset="0"/>
              </a:rPr>
              <a:t> </a:t>
            </a:r>
            <a:r>
              <a:rPr lang="pt-BR" dirty="0" smtClean="0">
                <a:latin typeface="Calibri" panose="020F0502020204030204" pitchFamily="34" charset="0"/>
              </a:rPr>
              <a:t>            </a:t>
            </a:r>
            <a:r>
              <a:rPr lang="pt-BR" dirty="0" smtClean="0">
                <a:latin typeface="Calibri" panose="020F0502020204030204" pitchFamily="34" charset="0"/>
              </a:rPr>
              <a:t>Plano </a:t>
            </a:r>
            <a:r>
              <a:rPr lang="pt-BR" dirty="0" smtClean="0">
                <a:latin typeface="Calibri" panose="020F0502020204030204" pitchFamily="34" charset="0"/>
              </a:rPr>
              <a:t>Marshall – mudança do governo americano e exigência de </a:t>
            </a:r>
            <a:r>
              <a:rPr lang="pt-BR" i="1" dirty="0" smtClean="0">
                <a:latin typeface="Calibri" panose="020F0502020204030204" pitchFamily="34" charset="0"/>
              </a:rPr>
              <a:t>alinhamento</a:t>
            </a:r>
            <a:r>
              <a:rPr lang="pt-BR" dirty="0" smtClean="0">
                <a:latin typeface="Calibri" panose="020F0502020204030204" pitchFamily="34" charset="0"/>
              </a:rPr>
              <a:t> </a:t>
            </a:r>
            <a:r>
              <a:rPr lang="pt-BR" i="1" dirty="0" smtClean="0">
                <a:latin typeface="Calibri" panose="020F0502020204030204" pitchFamily="34" charset="0"/>
              </a:rPr>
              <a:t>automático</a:t>
            </a:r>
            <a:r>
              <a:rPr lang="pt-BR" dirty="0" smtClean="0">
                <a:latin typeface="Calibri" panose="020F0502020204030204" pitchFamily="34" charset="0"/>
              </a:rPr>
              <a:t> na guerra fria → (p. 27/28) manter controle nacional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774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594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Aula 9 Industrialização 1930-45</vt:lpstr>
      <vt:lpstr>Política Econômica e Nacionalismo no Estado Novo</vt:lpstr>
      <vt:lpstr>Política Econômica e Nacionalismo no Estado Novo</vt:lpstr>
      <vt:lpstr>Política Econômica e Nacionalismo no Estado Novo</vt:lpstr>
      <vt:lpstr>Política Econômica e Nacionalismo no Estado Novo</vt:lpstr>
      <vt:lpstr>Nacionalismo e economia: 2º. Governo Vargas</vt:lpstr>
      <vt:lpstr>Nacionalismo e economia: 2º. Governo Vargas</vt:lpstr>
      <vt:lpstr>Nacionalismo e economia: 2º. Governo Vargas</vt:lpstr>
      <vt:lpstr>Nacionalismo e economia: 2º. Governo Vargas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7 Industrialização 1930-45</dc:title>
  <dc:creator>Eliana Terci</dc:creator>
  <cp:lastModifiedBy>Eliana Terci</cp:lastModifiedBy>
  <cp:revision>21</cp:revision>
  <dcterms:created xsi:type="dcterms:W3CDTF">2015-04-21T13:37:17Z</dcterms:created>
  <dcterms:modified xsi:type="dcterms:W3CDTF">2016-04-04T18:25:54Z</dcterms:modified>
</cp:coreProperties>
</file>