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84" r:id="rId3"/>
    <p:sldId id="276" r:id="rId4"/>
    <p:sldId id="257" r:id="rId5"/>
    <p:sldId id="267" r:id="rId6"/>
    <p:sldId id="258" r:id="rId7"/>
    <p:sldId id="260" r:id="rId8"/>
    <p:sldId id="259" r:id="rId9"/>
    <p:sldId id="269" r:id="rId10"/>
    <p:sldId id="279" r:id="rId11"/>
    <p:sldId id="270" r:id="rId12"/>
    <p:sldId id="271" r:id="rId13"/>
    <p:sldId id="278" r:id="rId14"/>
    <p:sldId id="272" r:id="rId15"/>
    <p:sldId id="274" r:id="rId16"/>
    <p:sldId id="275" r:id="rId17"/>
    <p:sldId id="291" r:id="rId18"/>
    <p:sldId id="289" r:id="rId19"/>
    <p:sldId id="290" r:id="rId20"/>
    <p:sldId id="292" r:id="rId21"/>
    <p:sldId id="261" r:id="rId22"/>
    <p:sldId id="277" r:id="rId23"/>
    <p:sldId id="273" r:id="rId24"/>
    <p:sldId id="268" r:id="rId25"/>
    <p:sldId id="263" r:id="rId26"/>
    <p:sldId id="262" r:id="rId27"/>
    <p:sldId id="265" r:id="rId28"/>
    <p:sldId id="285" r:id="rId29"/>
    <p:sldId id="287" r:id="rId30"/>
    <p:sldId id="286" r:id="rId31"/>
    <p:sldId id="264" r:id="rId32"/>
    <p:sldId id="293" r:id="rId33"/>
    <p:sldId id="266" r:id="rId34"/>
    <p:sldId id="294" r:id="rId35"/>
    <p:sldId id="295" r:id="rId36"/>
    <p:sldId id="296" r:id="rId37"/>
    <p:sldId id="302" r:id="rId38"/>
    <p:sldId id="297" r:id="rId39"/>
    <p:sldId id="298" r:id="rId40"/>
    <p:sldId id="299" r:id="rId41"/>
    <p:sldId id="300" r:id="rId42"/>
    <p:sldId id="301" r:id="rId43"/>
    <p:sldId id="304"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3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67603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2838715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581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4048532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8351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202149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592528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241966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2232046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5F4DFAD-2F18-42FE-9025-C64D78226DD3}" type="datetimeFigureOut">
              <a:rPr lang="pt-BR" smtClean="0"/>
              <a:t>09/05/2016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773552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5F4DFAD-2F18-42FE-9025-C64D78226DD3}" type="datetimeFigureOut">
              <a:rPr lang="pt-BR" smtClean="0"/>
              <a:t>09/05/2016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270322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5F4DFAD-2F18-42FE-9025-C64D78226DD3}" type="datetimeFigureOut">
              <a:rPr lang="pt-BR" smtClean="0"/>
              <a:t>09/05/2016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799720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5F4DFAD-2F18-42FE-9025-C64D78226DD3}" type="datetimeFigureOut">
              <a:rPr lang="pt-BR" smtClean="0"/>
              <a:t>09/05/2016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1122271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4DFAD-2F18-42FE-9025-C64D78226DD3}" type="datetimeFigureOut">
              <a:rPr lang="pt-BR" smtClean="0"/>
              <a:t>09/05/2016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50260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05F4DFAD-2F18-42FE-9025-C64D78226DD3}" type="datetimeFigureOut">
              <a:rPr lang="pt-BR" smtClean="0"/>
              <a:t>09/05/2016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2567808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05F4DFAD-2F18-42FE-9025-C64D78226DD3}" type="datetimeFigureOut">
              <a:rPr lang="pt-BR" smtClean="0"/>
              <a:t>09/05/2016</a:t>
            </a:fld>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4C328-C834-4B5C-BC7B-3918B6E54311}" type="slidenum">
              <a:rPr lang="pt-BR" smtClean="0"/>
              <a:t>‹nº›</a:t>
            </a:fld>
            <a:endParaRPr lang="pt-BR"/>
          </a:p>
        </p:txBody>
      </p:sp>
    </p:spTree>
    <p:extLst>
      <p:ext uri="{BB962C8B-B14F-4D97-AF65-F5344CB8AC3E}">
        <p14:creationId xmlns:p14="http://schemas.microsoft.com/office/powerpoint/2010/main" val="370520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F4DFAD-2F18-42FE-9025-C64D78226DD3}" type="datetimeFigureOut">
              <a:rPr lang="pt-BR" smtClean="0"/>
              <a:t>09/05/2016</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34C328-C834-4B5C-BC7B-3918B6E54311}" type="slidenum">
              <a:rPr lang="pt-BR" smtClean="0"/>
              <a:t>‹nº›</a:t>
            </a:fld>
            <a:endParaRPr lang="pt-BR"/>
          </a:p>
        </p:txBody>
      </p:sp>
    </p:spTree>
    <p:extLst>
      <p:ext uri="{BB962C8B-B14F-4D97-AF65-F5344CB8AC3E}">
        <p14:creationId xmlns:p14="http://schemas.microsoft.com/office/powerpoint/2010/main" val="3442494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9ECtemQ28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xame.abril.com.br/negocios/dino/noticias/coop-retorna-r-15-milhoes-de-sobras-aos-seus-cooperados.s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ortalcoop.com.br/relatorioassembleia2016" TargetMode="External"/><Relationship Id="rId2" Type="http://schemas.openxmlformats.org/officeDocument/2006/relationships/hyperlink" Target="http://www.portalcoop.com.br/relatoriosocial201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210OP15mwUA" TargetMode="External"/><Relationship Id="rId2" Type="http://schemas.openxmlformats.org/officeDocument/2006/relationships/hyperlink" Target="https://www.youtube.com/watch?v=gWX66P9PUV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HbRxzN6Vv8" TargetMode="External"/><Relationship Id="rId2" Type="http://schemas.openxmlformats.org/officeDocument/2006/relationships/hyperlink" Target="https://www.youtube.com/watch?v=dCkgk8i9a0c"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8145" y="1111827"/>
            <a:ext cx="8525858" cy="2939009"/>
          </a:xfrm>
        </p:spPr>
        <p:txBody>
          <a:bodyPr>
            <a:noAutofit/>
          </a:bodyPr>
          <a:lstStyle/>
          <a:p>
            <a:pPr algn="ctr"/>
            <a:r>
              <a:rPr lang="pt-BR" sz="4800" dirty="0">
                <a:ln w="0"/>
                <a:effectLst>
                  <a:outerShdw blurRad="38100" dist="25400" dir="5400000" algn="ctr" rotWithShape="0">
                    <a:srgbClr val="6E747A">
                      <a:alpha val="43000"/>
                    </a:srgbClr>
                  </a:outerShdw>
                </a:effectLst>
              </a:rPr>
              <a:t>C</a:t>
            </a:r>
            <a:r>
              <a:rPr lang="pt-BR" sz="4800" dirty="0" smtClean="0">
                <a:ln w="0"/>
                <a:effectLst>
                  <a:outerShdw blurRad="38100" dist="25400" dir="5400000" algn="ctr" rotWithShape="0">
                    <a:srgbClr val="6E747A">
                      <a:alpha val="43000"/>
                    </a:srgbClr>
                  </a:outerShdw>
                </a:effectLst>
              </a:rPr>
              <a:t>ooperativas de consumo:</a:t>
            </a:r>
            <a:br>
              <a:rPr lang="pt-BR" sz="4800" dirty="0" smtClean="0">
                <a:ln w="0"/>
                <a:effectLst>
                  <a:outerShdw blurRad="38100" dist="25400" dir="5400000" algn="ctr" rotWithShape="0">
                    <a:srgbClr val="6E747A">
                      <a:alpha val="43000"/>
                    </a:srgbClr>
                  </a:outerShdw>
                </a:effectLst>
              </a:rPr>
            </a:br>
            <a:r>
              <a:rPr lang="pt-BR" sz="4800" dirty="0" smtClean="0">
                <a:ln w="0"/>
                <a:effectLst>
                  <a:outerShdw blurRad="38100" dist="25400" dir="5400000" algn="ctr" rotWithShape="0">
                    <a:srgbClr val="6E747A">
                      <a:alpha val="43000"/>
                    </a:srgbClr>
                  </a:outerShdw>
                </a:effectLst>
              </a:rPr>
              <a:t>Coop e Rede 10</a:t>
            </a:r>
            <a:endParaRPr lang="pt-BR" sz="4800" dirty="0">
              <a:ln w="0"/>
              <a:effectLst>
                <a:outerShdw blurRad="38100" dist="25400" dir="5400000" algn="ctr" rotWithShape="0">
                  <a:srgbClr val="6E747A">
                    <a:alpha val="43000"/>
                  </a:srgbClr>
                </a:outerShdw>
              </a:effectLst>
            </a:endParaRPr>
          </a:p>
        </p:txBody>
      </p:sp>
      <p:sp>
        <p:nvSpPr>
          <p:cNvPr id="3" name="Subtítulo 2"/>
          <p:cNvSpPr>
            <a:spLocks noGrp="1"/>
          </p:cNvSpPr>
          <p:nvPr>
            <p:ph type="subTitle" idx="1"/>
          </p:nvPr>
        </p:nvSpPr>
        <p:spPr>
          <a:xfrm>
            <a:off x="1507067" y="4395355"/>
            <a:ext cx="7766936" cy="752377"/>
          </a:xfrm>
        </p:spPr>
        <p:txBody>
          <a:bodyPr>
            <a:normAutofit/>
          </a:bodyPr>
          <a:lstStyle/>
          <a:p>
            <a:pPr algn="ctr"/>
            <a:endParaRPr lang="pt-BR" sz="2000" dirty="0">
              <a:solidFill>
                <a:schemeClr val="tx1">
                  <a:lumMod val="75000"/>
                  <a:lumOff val="25000"/>
                </a:schemeClr>
              </a:solidFill>
            </a:endParaRPr>
          </a:p>
        </p:txBody>
      </p:sp>
    </p:spTree>
    <p:extLst>
      <p:ext uri="{BB962C8B-B14F-4D97-AF65-F5344CB8AC3E}">
        <p14:creationId xmlns:p14="http://schemas.microsoft.com/office/powerpoint/2010/main" val="983847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D34817"/>
                </a:solidFill>
              </a:rPr>
              <a:t>A Coop – História</a:t>
            </a:r>
            <a:endParaRPr lang="pt-BR" dirty="0"/>
          </a:p>
        </p:txBody>
      </p:sp>
      <p:sp>
        <p:nvSpPr>
          <p:cNvPr id="3" name="Espaço Reservado para Conteúdo 2"/>
          <p:cNvSpPr>
            <a:spLocks noGrp="1"/>
          </p:cNvSpPr>
          <p:nvPr>
            <p:ph idx="1"/>
          </p:nvPr>
        </p:nvSpPr>
        <p:spPr/>
        <p:txBody>
          <a:bodyPr/>
          <a:lstStyle/>
          <a:p>
            <a:r>
              <a:rPr lang="pt-BR" sz="2000" dirty="0"/>
              <a:t>Vídeo institucional - Coopero por um Mundo Melhor</a:t>
            </a:r>
          </a:p>
          <a:p>
            <a:r>
              <a:rPr lang="pt-BR" sz="2000" dirty="0">
                <a:hlinkClick r:id="rId2"/>
              </a:rPr>
              <a:t>https://www.youtube.com/watch?v=9ECtemQ28OM</a:t>
            </a:r>
            <a:endParaRPr lang="pt-BR" sz="2000" dirty="0"/>
          </a:p>
          <a:p>
            <a:endParaRPr lang="pt-BR" dirty="0"/>
          </a:p>
        </p:txBody>
      </p:sp>
    </p:spTree>
    <p:extLst>
      <p:ext uri="{BB962C8B-B14F-4D97-AF65-F5344CB8AC3E}">
        <p14:creationId xmlns:p14="http://schemas.microsoft.com/office/powerpoint/2010/main" val="2143431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Como se tornar um cooperado</a:t>
            </a:r>
          </a:p>
        </p:txBody>
      </p:sp>
      <p:sp>
        <p:nvSpPr>
          <p:cNvPr id="3" name="Espaço Reservado para Conteúdo 2"/>
          <p:cNvSpPr>
            <a:spLocks noGrp="1"/>
          </p:cNvSpPr>
          <p:nvPr>
            <p:ph idx="1"/>
          </p:nvPr>
        </p:nvSpPr>
        <p:spPr/>
        <p:txBody>
          <a:bodyPr>
            <a:normAutofit/>
          </a:bodyPr>
          <a:lstStyle/>
          <a:p>
            <a:r>
              <a:rPr lang="pt-BR" sz="2000" dirty="0"/>
              <a:t>Para pessoas físicas basta ser maior de 18 anos, ir atém uma loja Coop com CPF e comprovante de residência.</a:t>
            </a:r>
          </a:p>
          <a:p>
            <a:endParaRPr lang="pt-BR" sz="2000" dirty="0"/>
          </a:p>
          <a:p>
            <a:r>
              <a:rPr lang="pt-BR" sz="2000" dirty="0"/>
              <a:t>Já para pessoas jurídicas é necessário que elas não tenham fins lucrativos.</a:t>
            </a:r>
          </a:p>
          <a:p>
            <a:endParaRPr lang="pt-BR" sz="2000" dirty="0"/>
          </a:p>
          <a:p>
            <a:r>
              <a:rPr lang="pt-BR" sz="2000" dirty="0"/>
              <a:t>Para Cooperativas, é necessário que elas sejam singulares à Coop</a:t>
            </a:r>
            <a:r>
              <a:rPr lang="pt-BR" sz="2000" dirty="0" smtClean="0"/>
              <a:t>.</a:t>
            </a:r>
          </a:p>
          <a:p>
            <a:endParaRPr lang="pt-BR" sz="2000" dirty="0"/>
          </a:p>
          <a:p>
            <a:r>
              <a:rPr lang="pt-BR" sz="2000" dirty="0"/>
              <a:t>https://www.youtube.com/watch?v=SHbRxzN6Vv8</a:t>
            </a:r>
            <a:endParaRPr lang="pt-BR" sz="2000" dirty="0"/>
          </a:p>
        </p:txBody>
      </p:sp>
    </p:spTree>
    <p:extLst>
      <p:ext uri="{BB962C8B-B14F-4D97-AF65-F5344CB8AC3E}">
        <p14:creationId xmlns:p14="http://schemas.microsoft.com/office/powerpoint/2010/main" val="8822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24069"/>
            <a:ext cx="8596668" cy="1320800"/>
          </a:xfrm>
        </p:spPr>
        <p:txBody>
          <a:bodyPr>
            <a:normAutofit fontScale="90000"/>
          </a:bodyPr>
          <a:lstStyle/>
          <a:p>
            <a:r>
              <a:rPr lang="pt-BR" dirty="0"/>
              <a:t>O que é ser um cooperado ?</a:t>
            </a:r>
            <a:br>
              <a:rPr lang="pt-BR" dirty="0"/>
            </a:br>
            <a:r>
              <a:rPr lang="pt-BR" b="1" dirty="0"/>
              <a:t>Direitos</a:t>
            </a:r>
            <a:r>
              <a:rPr lang="pt-BR" dirty="0"/>
              <a:t/>
            </a:r>
            <a:br>
              <a:rPr lang="pt-BR" dirty="0"/>
            </a:br>
            <a:endParaRPr lang="pt-BR" dirty="0"/>
          </a:p>
        </p:txBody>
      </p:sp>
      <p:sp>
        <p:nvSpPr>
          <p:cNvPr id="3" name="Espaço Reservado para Conteúdo 2"/>
          <p:cNvSpPr>
            <a:spLocks noGrp="1"/>
          </p:cNvSpPr>
          <p:nvPr>
            <p:ph idx="1"/>
          </p:nvPr>
        </p:nvSpPr>
        <p:spPr/>
        <p:txBody>
          <a:bodyPr/>
          <a:lstStyle/>
          <a:p>
            <a:pPr>
              <a:lnSpc>
                <a:spcPct val="200000"/>
              </a:lnSpc>
            </a:pPr>
            <a:r>
              <a:rPr lang="pt-BR" sz="2000" dirty="0"/>
              <a:t>Ser consumidor e usuário dos serviços oferecidos pela cooperativa.</a:t>
            </a:r>
          </a:p>
          <a:p>
            <a:pPr>
              <a:lnSpc>
                <a:spcPct val="200000"/>
              </a:lnSpc>
            </a:pPr>
            <a:r>
              <a:rPr lang="pt-BR" sz="2000" dirty="0" smtClean="0"/>
              <a:t>Participar </a:t>
            </a:r>
            <a:r>
              <a:rPr lang="pt-BR" sz="2000" dirty="0"/>
              <a:t>das atividades econômicas, sociais e educativas.</a:t>
            </a:r>
          </a:p>
          <a:p>
            <a:pPr>
              <a:lnSpc>
                <a:spcPct val="200000"/>
              </a:lnSpc>
            </a:pPr>
            <a:r>
              <a:rPr lang="pt-BR" sz="2000" dirty="0" smtClean="0"/>
              <a:t>Receber </a:t>
            </a:r>
            <a:r>
              <a:rPr lang="pt-BR" sz="2000" dirty="0"/>
              <a:t>retorno das sobras proporcional ao valor de operações.</a:t>
            </a:r>
          </a:p>
          <a:p>
            <a:pPr>
              <a:lnSpc>
                <a:spcPct val="200000"/>
              </a:lnSpc>
            </a:pPr>
            <a:r>
              <a:rPr lang="pt-BR" sz="2000" dirty="0" smtClean="0"/>
              <a:t>Participar </a:t>
            </a:r>
            <a:r>
              <a:rPr lang="pt-BR" sz="2000" dirty="0"/>
              <a:t>das assembleias gerais, decidindo pelo voto os assuntos de interesse da sociedade.</a:t>
            </a:r>
          </a:p>
          <a:p>
            <a:pPr marL="0" indent="0">
              <a:buNone/>
            </a:pPr>
            <a:endParaRPr lang="pt-BR" dirty="0"/>
          </a:p>
        </p:txBody>
      </p:sp>
    </p:spTree>
    <p:extLst>
      <p:ext uri="{BB962C8B-B14F-4D97-AF65-F5344CB8AC3E}">
        <p14:creationId xmlns:p14="http://schemas.microsoft.com/office/powerpoint/2010/main" val="1631082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6041362"/>
            <a:ext cx="11326091" cy="8166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a:stretch>
            <a:fillRect/>
          </a:stretch>
        </p:blipFill>
        <p:spPr>
          <a:xfrm>
            <a:off x="1384069" y="901746"/>
            <a:ext cx="8509459" cy="4598230"/>
          </a:xfrm>
          <a:prstGeom prst="rect">
            <a:avLst/>
          </a:prstGeom>
        </p:spPr>
      </p:pic>
      <p:sp>
        <p:nvSpPr>
          <p:cNvPr id="5" name="Retângulo 4"/>
          <p:cNvSpPr/>
          <p:nvPr/>
        </p:nvSpPr>
        <p:spPr>
          <a:xfrm>
            <a:off x="502226" y="6120245"/>
            <a:ext cx="10273147" cy="646331"/>
          </a:xfrm>
          <a:prstGeom prst="rect">
            <a:avLst/>
          </a:prstGeom>
        </p:spPr>
        <p:txBody>
          <a:bodyPr wrap="square">
            <a:spAutoFit/>
          </a:bodyPr>
          <a:lstStyle/>
          <a:p>
            <a:r>
              <a:rPr lang="pt-BR" dirty="0">
                <a:solidFill>
                  <a:schemeClr val="tx1">
                    <a:lumMod val="75000"/>
                    <a:lumOff val="25000"/>
                  </a:schemeClr>
                </a:solidFill>
                <a:hlinkClick r:id="rId3"/>
              </a:rPr>
              <a:t>http://exame.abril.com.br/negocios/dino/noticias/coop-retorna-r-15-milhoes-de-sobras-aos-seus-cooperados.shtml</a:t>
            </a:r>
            <a:endParaRPr lang="pt-BR" dirty="0">
              <a:solidFill>
                <a:schemeClr val="tx1">
                  <a:lumMod val="75000"/>
                  <a:lumOff val="25000"/>
                </a:schemeClr>
              </a:solidFill>
            </a:endParaRPr>
          </a:p>
        </p:txBody>
      </p:sp>
      <p:pic>
        <p:nvPicPr>
          <p:cNvPr id="9" name="Imagem 8"/>
          <p:cNvPicPr>
            <a:picLocks noChangeAspect="1"/>
          </p:cNvPicPr>
          <p:nvPr/>
        </p:nvPicPr>
        <p:blipFill>
          <a:blip r:embed="rId4"/>
          <a:stretch>
            <a:fillRect/>
          </a:stretch>
        </p:blipFill>
        <p:spPr>
          <a:xfrm>
            <a:off x="1743233" y="1145286"/>
            <a:ext cx="7455293" cy="4111149"/>
          </a:xfrm>
          <a:prstGeom prst="rect">
            <a:avLst/>
          </a:prstGeom>
        </p:spPr>
      </p:pic>
    </p:spTree>
    <p:extLst>
      <p:ext uri="{BB962C8B-B14F-4D97-AF65-F5344CB8AC3E}">
        <p14:creationId xmlns:p14="http://schemas.microsoft.com/office/powerpoint/2010/main" val="413773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1303"/>
            <a:ext cx="8596668" cy="1414369"/>
          </a:xfrm>
        </p:spPr>
        <p:txBody>
          <a:bodyPr>
            <a:noAutofit/>
          </a:bodyPr>
          <a:lstStyle/>
          <a:p>
            <a:r>
              <a:rPr lang="pt-BR" sz="3200" dirty="0"/>
              <a:t>O que é ser um cooperado ?</a:t>
            </a:r>
            <a:br>
              <a:rPr lang="pt-BR" sz="3200" dirty="0"/>
            </a:br>
            <a:r>
              <a:rPr lang="pt-BR" sz="3200" b="1" dirty="0"/>
              <a:t>Deveres</a:t>
            </a:r>
            <a:r>
              <a:rPr lang="pt-BR" dirty="0"/>
              <a:t/>
            </a:r>
            <a:br>
              <a:rPr lang="pt-BR" dirty="0"/>
            </a:br>
            <a:endParaRPr lang="pt-BR" dirty="0"/>
          </a:p>
        </p:txBody>
      </p:sp>
      <p:sp>
        <p:nvSpPr>
          <p:cNvPr id="3" name="Espaço Reservado para Conteúdo 2"/>
          <p:cNvSpPr>
            <a:spLocks noGrp="1"/>
          </p:cNvSpPr>
          <p:nvPr>
            <p:ph idx="1"/>
          </p:nvPr>
        </p:nvSpPr>
        <p:spPr>
          <a:xfrm>
            <a:off x="677334" y="1745672"/>
            <a:ext cx="8596668" cy="4716965"/>
          </a:xfrm>
        </p:spPr>
        <p:txBody>
          <a:bodyPr>
            <a:normAutofit lnSpcReduction="10000"/>
          </a:bodyPr>
          <a:lstStyle/>
          <a:p>
            <a:pPr>
              <a:lnSpc>
                <a:spcPct val="150000"/>
              </a:lnSpc>
            </a:pPr>
            <a:r>
              <a:rPr lang="pt-BR" sz="2000" dirty="0"/>
              <a:t>Debater ideias e decidir, pelo voto, objetivos e metas.</a:t>
            </a:r>
          </a:p>
          <a:p>
            <a:pPr>
              <a:lnSpc>
                <a:spcPct val="150000"/>
              </a:lnSpc>
            </a:pPr>
            <a:r>
              <a:rPr lang="pt-BR" sz="2000" dirty="0" smtClean="0"/>
              <a:t>Respeitar </a:t>
            </a:r>
            <a:r>
              <a:rPr lang="pt-BR" sz="2000" dirty="0"/>
              <a:t>as decisões votadas nas assembleias gerais que representam a vontade da maioria.</a:t>
            </a:r>
          </a:p>
          <a:p>
            <a:pPr>
              <a:lnSpc>
                <a:spcPct val="150000"/>
              </a:lnSpc>
            </a:pPr>
            <a:r>
              <a:rPr lang="pt-BR" sz="2000" dirty="0" smtClean="0"/>
              <a:t>Zelar </a:t>
            </a:r>
            <a:r>
              <a:rPr lang="pt-BR" sz="2000" dirty="0"/>
              <a:t>pelo interesse comum e autonomia da sociedade. </a:t>
            </a:r>
          </a:p>
          <a:p>
            <a:pPr>
              <a:lnSpc>
                <a:spcPct val="150000"/>
              </a:lnSpc>
            </a:pPr>
            <a:r>
              <a:rPr lang="pt-BR" sz="2000" dirty="0" smtClean="0"/>
              <a:t>Denunciar</a:t>
            </a:r>
            <a:r>
              <a:rPr lang="pt-BR" sz="2000" dirty="0"/>
              <a:t>, sempre, os procedimentos indevidos.</a:t>
            </a:r>
          </a:p>
          <a:p>
            <a:pPr>
              <a:lnSpc>
                <a:spcPct val="150000"/>
              </a:lnSpc>
            </a:pPr>
            <a:r>
              <a:rPr lang="pt-BR" sz="2000" dirty="0" smtClean="0"/>
              <a:t>Colaborar </a:t>
            </a:r>
            <a:r>
              <a:rPr lang="pt-BR" sz="2000" dirty="0"/>
              <a:t>no planejamento, funcionamento, avaliação e fiscalização das atividades.</a:t>
            </a:r>
          </a:p>
          <a:p>
            <a:pPr>
              <a:lnSpc>
                <a:spcPct val="150000"/>
              </a:lnSpc>
            </a:pPr>
            <a:r>
              <a:rPr lang="pt-BR" sz="2000" dirty="0" smtClean="0"/>
              <a:t>Estimular </a:t>
            </a:r>
            <a:r>
              <a:rPr lang="pt-BR" sz="2000" dirty="0"/>
              <a:t>a integração da cooperativa com o movimento cooperativista.</a:t>
            </a:r>
          </a:p>
          <a:p>
            <a:endParaRPr lang="pt-BR" dirty="0"/>
          </a:p>
        </p:txBody>
      </p:sp>
    </p:spTree>
    <p:extLst>
      <p:ext uri="{BB962C8B-B14F-4D97-AF65-F5344CB8AC3E}">
        <p14:creationId xmlns:p14="http://schemas.microsoft.com/office/powerpoint/2010/main" val="1396934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Coop - Social</a:t>
            </a:r>
            <a:r>
              <a:rPr lang="pt-BR" dirty="0"/>
              <a:t/>
            </a:r>
            <a:br>
              <a:rPr lang="pt-BR" dirty="0"/>
            </a:br>
            <a:endParaRPr lang="pt-BR" dirty="0"/>
          </a:p>
        </p:txBody>
      </p:sp>
      <p:sp>
        <p:nvSpPr>
          <p:cNvPr id="3" name="Espaço Reservado para Conteúdo 2"/>
          <p:cNvSpPr>
            <a:spLocks noGrp="1"/>
          </p:cNvSpPr>
          <p:nvPr>
            <p:ph idx="1"/>
          </p:nvPr>
        </p:nvSpPr>
        <p:spPr>
          <a:xfrm>
            <a:off x="677334" y="1693719"/>
            <a:ext cx="8596668" cy="4717472"/>
          </a:xfrm>
        </p:spPr>
        <p:txBody>
          <a:bodyPr>
            <a:normAutofit/>
          </a:bodyPr>
          <a:lstStyle/>
          <a:p>
            <a:pPr algn="just"/>
            <a:r>
              <a:rPr lang="pt-BR" sz="2000" dirty="0"/>
              <a:t>Na Coop, os cooperados decidem em assembleias como os recursos provenientes das sobras serão utilizados, sendo revertidos para projetos de entidades beneficentes</a:t>
            </a:r>
            <a:r>
              <a:rPr lang="pt-BR" sz="2000" dirty="0" smtClean="0"/>
              <a:t>.</a:t>
            </a:r>
          </a:p>
          <a:p>
            <a:pPr algn="just"/>
            <a:endParaRPr lang="pt-BR" sz="2000" dirty="0"/>
          </a:p>
          <a:p>
            <a:pPr algn="just"/>
            <a:r>
              <a:rPr lang="pt-BR" sz="2000" dirty="0"/>
              <a:t>Os produtos da marca Coop, têm a rotulagem ambiental, que indica corretamente o material das embalagens para facilitar o trabalho de separação da coleta seletiva. </a:t>
            </a:r>
            <a:endParaRPr lang="pt-BR" sz="2000" dirty="0" smtClean="0"/>
          </a:p>
          <a:p>
            <a:pPr algn="just"/>
            <a:endParaRPr lang="pt-BR" sz="2000" dirty="0"/>
          </a:p>
          <a:p>
            <a:pPr algn="just"/>
            <a:r>
              <a:rPr lang="pt-BR" sz="2000" dirty="0"/>
              <a:t>Além de contar com cursos e workshops gratuitos sobre diversos temas para incentivar a educação e disseminar o conhecimento entre seus associados.</a:t>
            </a:r>
          </a:p>
        </p:txBody>
      </p:sp>
    </p:spTree>
    <p:extLst>
      <p:ext uri="{BB962C8B-B14F-4D97-AF65-F5344CB8AC3E}">
        <p14:creationId xmlns:p14="http://schemas.microsoft.com/office/powerpoint/2010/main" val="4229876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Coop - Social</a:t>
            </a:r>
            <a:r>
              <a:rPr lang="pt-BR" dirty="0"/>
              <a:t/>
            </a:r>
            <a:br>
              <a:rPr lang="pt-BR" dirty="0"/>
            </a:br>
            <a:endParaRPr lang="pt-BR" dirty="0"/>
          </a:p>
        </p:txBody>
      </p:sp>
      <p:sp>
        <p:nvSpPr>
          <p:cNvPr id="3" name="Espaço Reservado para Conteúdo 2"/>
          <p:cNvSpPr>
            <a:spLocks noGrp="1"/>
          </p:cNvSpPr>
          <p:nvPr>
            <p:ph idx="1"/>
          </p:nvPr>
        </p:nvSpPr>
        <p:spPr>
          <a:xfrm>
            <a:off x="677334" y="1270000"/>
            <a:ext cx="8596668" cy="4998028"/>
          </a:xfrm>
        </p:spPr>
        <p:txBody>
          <a:bodyPr>
            <a:noAutofit/>
          </a:bodyPr>
          <a:lstStyle/>
          <a:p>
            <a:pPr algn="just"/>
            <a:r>
              <a:rPr lang="pt-BR" sz="2000" dirty="0"/>
              <a:t>A Coop também têm iniciativas como o Troco do bem, onde </a:t>
            </a:r>
            <a:r>
              <a:rPr lang="pt-BR" sz="2000" dirty="0" smtClean="0"/>
              <a:t>doa </a:t>
            </a:r>
            <a:r>
              <a:rPr lang="pt-BR" sz="2000" dirty="0"/>
              <a:t>parte do </a:t>
            </a:r>
            <a:r>
              <a:rPr lang="pt-BR" sz="2000" dirty="0" smtClean="0"/>
              <a:t>troco </a:t>
            </a:r>
            <a:r>
              <a:rPr lang="pt-BR" sz="2000" dirty="0"/>
              <a:t>da compra ou todo </a:t>
            </a:r>
            <a:r>
              <a:rPr lang="pt-BR" sz="2000" dirty="0" smtClean="0"/>
              <a:t>ele; </a:t>
            </a:r>
            <a:r>
              <a:rPr lang="pt-BR" sz="2000" dirty="0"/>
              <a:t>este dinheiro é revertido a ajudas algumas unidades das APAES do Estado de São Paulo</a:t>
            </a:r>
            <a:r>
              <a:rPr lang="pt-BR" sz="2000" dirty="0" smtClean="0"/>
              <a:t>.</a:t>
            </a:r>
          </a:p>
          <a:p>
            <a:pPr algn="just"/>
            <a:endParaRPr lang="pt-BR" sz="2000" dirty="0"/>
          </a:p>
          <a:p>
            <a:pPr algn="just"/>
            <a:r>
              <a:rPr lang="pt-BR" sz="2000" dirty="0"/>
              <a:t>Em 2002 a Coop começou o projeto “Escola vai à Coop”, onde leva os princípios do cooperativismo aos futuros cidadãos em todas as comunidades onde a Coop atua, além de reforçar o aprendizado das matérias didáticas, como matemática, ciências e português</a:t>
            </a:r>
            <a:r>
              <a:rPr lang="pt-BR" sz="2000" dirty="0" smtClean="0"/>
              <a:t>.</a:t>
            </a:r>
          </a:p>
          <a:p>
            <a:pPr algn="just"/>
            <a:endParaRPr lang="pt-BR" sz="2000" dirty="0"/>
          </a:p>
          <a:p>
            <a:pPr algn="just"/>
            <a:r>
              <a:rPr lang="pt-BR" sz="2000" dirty="0"/>
              <a:t>Na Coop você pode doar sua nota fiscal paulista e </a:t>
            </a:r>
            <a:r>
              <a:rPr lang="pt-BR" sz="2000" dirty="0" smtClean="0"/>
              <a:t>beneficiar </a:t>
            </a:r>
            <a:r>
              <a:rPr lang="pt-BR" sz="2000" dirty="0"/>
              <a:t>as diversas entidades beneficentes que estão cadastradas na Secretaria Estadual de Assistência e Desenvolvimento Social – SEADS.</a:t>
            </a:r>
          </a:p>
        </p:txBody>
      </p:sp>
    </p:spTree>
    <p:extLst>
      <p:ext uri="{BB962C8B-B14F-4D97-AF65-F5344CB8AC3E}">
        <p14:creationId xmlns:p14="http://schemas.microsoft.com/office/powerpoint/2010/main" val="1330076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6078682" cy="6858000"/>
          </a:xfrm>
          <a:prstGeom prst="rect">
            <a:avLst/>
          </a:prstGeom>
        </p:spPr>
      </p:pic>
      <p:pic>
        <p:nvPicPr>
          <p:cNvPr id="5" name="Imagem 4"/>
          <p:cNvPicPr>
            <a:picLocks noChangeAspect="1"/>
          </p:cNvPicPr>
          <p:nvPr/>
        </p:nvPicPr>
        <p:blipFill>
          <a:blip r:embed="rId3"/>
          <a:stretch>
            <a:fillRect/>
          </a:stretch>
        </p:blipFill>
        <p:spPr>
          <a:xfrm>
            <a:off x="6078682" y="0"/>
            <a:ext cx="6113318" cy="6858000"/>
          </a:xfrm>
          <a:prstGeom prst="rect">
            <a:avLst/>
          </a:prstGeom>
        </p:spPr>
      </p:pic>
    </p:spTree>
    <p:extLst>
      <p:ext uri="{BB962C8B-B14F-4D97-AF65-F5344CB8AC3E}">
        <p14:creationId xmlns:p14="http://schemas.microsoft.com/office/powerpoint/2010/main" val="3839799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1493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1938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593918"/>
            <a:ext cx="8596668" cy="3880773"/>
          </a:xfrm>
        </p:spPr>
        <p:txBody>
          <a:bodyPr>
            <a:normAutofit lnSpcReduction="10000"/>
          </a:bodyPr>
          <a:lstStyle/>
          <a:p>
            <a:pPr marL="0" indent="0">
              <a:buNone/>
            </a:pPr>
            <a:r>
              <a:rPr lang="pt-BR" sz="2000" dirty="0" smtClean="0">
                <a:solidFill>
                  <a:srgbClr val="000000"/>
                </a:solidFill>
              </a:rPr>
              <a:t>“</a:t>
            </a:r>
            <a:r>
              <a:rPr lang="pt-BR" sz="2400" dirty="0" smtClean="0">
                <a:solidFill>
                  <a:srgbClr val="000000"/>
                </a:solidFill>
              </a:rPr>
              <a:t>Cooperativismo </a:t>
            </a:r>
            <a:r>
              <a:rPr lang="pt-BR" sz="2400" dirty="0">
                <a:solidFill>
                  <a:srgbClr val="000000"/>
                </a:solidFill>
              </a:rPr>
              <a:t>é um sistema que permite às pessoas se organizarem num empreendimento de autogestão para fazer frente às suas aspirações econômicas e sociais comuns. Reunidos numa cooperativa, os sócios cooperados não apenas reduzem custos como ganham maior poder de barganha, uma vez que negociam em grupo o seu produto ou a sua força de trabalho, e assim conseguem se inserir e competir no mercado</a:t>
            </a:r>
            <a:r>
              <a:rPr lang="pt-BR" sz="2400" dirty="0" smtClean="0">
                <a:solidFill>
                  <a:srgbClr val="000000"/>
                </a:solidFill>
              </a:rPr>
              <a:t>.”</a:t>
            </a:r>
          </a:p>
          <a:p>
            <a:pPr marL="0" indent="0">
              <a:buNone/>
            </a:pPr>
            <a:endParaRPr lang="pt-BR" sz="2400" dirty="0">
              <a:solidFill>
                <a:srgbClr val="000000"/>
              </a:solidFill>
            </a:endParaRPr>
          </a:p>
          <a:p>
            <a:pPr marL="0" indent="0">
              <a:buNone/>
            </a:pPr>
            <a:r>
              <a:rPr lang="pt-BR" sz="2400" b="1" dirty="0" smtClean="0">
                <a:solidFill>
                  <a:srgbClr val="000000"/>
                </a:solidFill>
              </a:rPr>
              <a:t>Revista </a:t>
            </a:r>
            <a:r>
              <a:rPr lang="pt-BR" sz="2400" b="1" dirty="0" err="1" smtClean="0">
                <a:solidFill>
                  <a:srgbClr val="000000"/>
                </a:solidFill>
              </a:rPr>
              <a:t>MundoCoop</a:t>
            </a:r>
            <a:r>
              <a:rPr lang="pt-BR" sz="2400" b="1" dirty="0" smtClean="0">
                <a:solidFill>
                  <a:srgbClr val="000000"/>
                </a:solidFill>
              </a:rPr>
              <a:t>.</a:t>
            </a:r>
            <a:endParaRPr lang="pt-BR" sz="2400" b="1" dirty="0"/>
          </a:p>
        </p:txBody>
      </p:sp>
    </p:spTree>
    <p:extLst>
      <p:ext uri="{BB962C8B-B14F-4D97-AF65-F5344CB8AC3E}">
        <p14:creationId xmlns:p14="http://schemas.microsoft.com/office/powerpoint/2010/main" val="1429499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3372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a:t>
            </a:r>
            <a:r>
              <a:rPr lang="pt-BR" dirty="0" smtClean="0"/>
              <a:t>Coop - Social</a:t>
            </a:r>
            <a:endParaRPr lang="pt-BR" dirty="0"/>
          </a:p>
        </p:txBody>
      </p:sp>
      <p:sp>
        <p:nvSpPr>
          <p:cNvPr id="3" name="Espaço Reservado para Conteúdo 2"/>
          <p:cNvSpPr>
            <a:spLocks noGrp="1"/>
          </p:cNvSpPr>
          <p:nvPr>
            <p:ph idx="1"/>
          </p:nvPr>
        </p:nvSpPr>
        <p:spPr>
          <a:xfrm>
            <a:off x="677334" y="2078183"/>
            <a:ext cx="8596668" cy="3963180"/>
          </a:xfrm>
        </p:spPr>
        <p:txBody>
          <a:bodyPr>
            <a:normAutofit/>
          </a:bodyPr>
          <a:lstStyle/>
          <a:p>
            <a:r>
              <a:rPr lang="pt-BR" sz="2000" dirty="0"/>
              <a:t>Relatório Social 2014</a:t>
            </a:r>
          </a:p>
          <a:p>
            <a:pPr marL="0" indent="0">
              <a:buNone/>
            </a:pPr>
            <a:r>
              <a:rPr lang="pt-BR" sz="2000" dirty="0">
                <a:hlinkClick r:id="rId2"/>
              </a:rPr>
              <a:t>http://www.portalcoop.com.br/relatoriosocial2014</a:t>
            </a:r>
            <a:endParaRPr lang="pt-BR" sz="2000" dirty="0"/>
          </a:p>
          <a:p>
            <a:endParaRPr lang="pt-BR" sz="2000" dirty="0"/>
          </a:p>
          <a:p>
            <a:endParaRPr lang="pt-BR" sz="2000" dirty="0"/>
          </a:p>
          <a:p>
            <a:endParaRPr lang="pt-BR" sz="2000" dirty="0"/>
          </a:p>
          <a:p>
            <a:r>
              <a:rPr lang="pt-BR" sz="2000" dirty="0"/>
              <a:t>Relatório da Assembleia Geral 2016</a:t>
            </a:r>
          </a:p>
          <a:p>
            <a:r>
              <a:rPr lang="pt-BR" sz="2000" dirty="0" smtClean="0">
                <a:hlinkClick r:id="rId3"/>
              </a:rPr>
              <a:t>http://www.portalcoop.com.br/relatorioassembleia2016</a:t>
            </a:r>
            <a:endParaRPr lang="pt-BR" sz="2000" dirty="0"/>
          </a:p>
        </p:txBody>
      </p:sp>
    </p:spTree>
    <p:extLst>
      <p:ext uri="{BB962C8B-B14F-4D97-AF65-F5344CB8AC3E}">
        <p14:creationId xmlns:p14="http://schemas.microsoft.com/office/powerpoint/2010/main" val="585279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Valor ao Cooperado</a:t>
            </a:r>
            <a:endParaRPr lang="pt-BR" dirty="0"/>
          </a:p>
        </p:txBody>
      </p:sp>
      <p:sp>
        <p:nvSpPr>
          <p:cNvPr id="3" name="Espaço Reservado para Conteúdo 2"/>
          <p:cNvSpPr>
            <a:spLocks noGrp="1"/>
          </p:cNvSpPr>
          <p:nvPr>
            <p:ph idx="1"/>
          </p:nvPr>
        </p:nvSpPr>
        <p:spPr>
          <a:xfrm>
            <a:off x="677334" y="1930401"/>
            <a:ext cx="8596668" cy="4110962"/>
          </a:xfrm>
        </p:spPr>
        <p:txBody>
          <a:bodyPr/>
          <a:lstStyle/>
          <a:p>
            <a:pPr fontAlgn="t"/>
            <a:r>
              <a:rPr lang="pt-BR" sz="2000" dirty="0" smtClean="0"/>
              <a:t>Vídeo institucional - </a:t>
            </a:r>
            <a:r>
              <a:rPr lang="pt-BR" sz="2000" dirty="0"/>
              <a:t>Indo às compras com as crianças</a:t>
            </a:r>
          </a:p>
          <a:p>
            <a:r>
              <a:rPr lang="pt-BR" sz="2000" dirty="0" smtClean="0">
                <a:hlinkClick r:id="rId2"/>
              </a:rPr>
              <a:t>https</a:t>
            </a:r>
            <a:r>
              <a:rPr lang="pt-BR" sz="2000" dirty="0">
                <a:hlinkClick r:id="rId2"/>
              </a:rPr>
              <a:t>://</a:t>
            </a:r>
            <a:r>
              <a:rPr lang="pt-BR" sz="2000" dirty="0" smtClean="0">
                <a:hlinkClick r:id="rId2"/>
              </a:rPr>
              <a:t>www.youtube.com/watch?v=gWX66P9PUVc</a:t>
            </a:r>
            <a:endParaRPr lang="pt-BR" sz="2000" dirty="0" smtClean="0"/>
          </a:p>
          <a:p>
            <a:endParaRPr lang="pt-BR" sz="2000" dirty="0"/>
          </a:p>
          <a:p>
            <a:r>
              <a:rPr lang="pt-BR" sz="2000" dirty="0"/>
              <a:t>Quem faz a Coop - SIPATMA </a:t>
            </a:r>
            <a:r>
              <a:rPr lang="pt-BR" sz="2000" dirty="0" smtClean="0"/>
              <a:t>2014</a:t>
            </a:r>
          </a:p>
          <a:p>
            <a:r>
              <a:rPr lang="pt-BR" sz="2000" dirty="0">
                <a:hlinkClick r:id="rId3"/>
              </a:rPr>
              <a:t>https://www.youtube.com/watch?v=210OP15mwUA</a:t>
            </a:r>
            <a:endParaRPr lang="pt-BR" sz="2000" dirty="0"/>
          </a:p>
          <a:p>
            <a:endParaRPr lang="pt-BR" dirty="0"/>
          </a:p>
        </p:txBody>
      </p:sp>
    </p:spTree>
    <p:extLst>
      <p:ext uri="{BB962C8B-B14F-4D97-AF65-F5344CB8AC3E}">
        <p14:creationId xmlns:p14="http://schemas.microsoft.com/office/powerpoint/2010/main" val="336136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Coop - Parcerias </a:t>
            </a:r>
          </a:p>
        </p:txBody>
      </p:sp>
      <p:sp>
        <p:nvSpPr>
          <p:cNvPr id="3" name="Espaço Reservado para Conteúdo 2"/>
          <p:cNvSpPr>
            <a:spLocks noGrp="1"/>
          </p:cNvSpPr>
          <p:nvPr>
            <p:ph idx="1"/>
          </p:nvPr>
        </p:nvSpPr>
        <p:spPr/>
        <p:txBody>
          <a:bodyPr/>
          <a:lstStyle/>
          <a:p>
            <a:pPr algn="just">
              <a:lnSpc>
                <a:spcPct val="150000"/>
              </a:lnSpc>
            </a:pPr>
            <a:r>
              <a:rPr lang="pt-BR" sz="2000" dirty="0"/>
              <a:t>A Coop possui o cartão Private Label Coop Fácil, em parceria com o Banco Bradesco, e mantém convênios com cerca de 500 empresas, por meio do Coop Fácil Alimentação e Coop Fácil Drogaria.</a:t>
            </a:r>
          </a:p>
          <a:p>
            <a:pPr algn="just">
              <a:lnSpc>
                <a:spcPct val="150000"/>
              </a:lnSpc>
            </a:pPr>
            <a:endParaRPr lang="pt-BR" sz="2000" dirty="0"/>
          </a:p>
          <a:p>
            <a:pPr algn="just">
              <a:lnSpc>
                <a:spcPct val="150000"/>
              </a:lnSpc>
            </a:pPr>
            <a:r>
              <a:rPr lang="pt-BR" sz="2000" dirty="0"/>
              <a:t>Estas parcerias beneficiam cerca de 10 mil pessoas que adquirem medicamentos e produtos alimentícios com condições especiais.</a:t>
            </a:r>
          </a:p>
          <a:p>
            <a:endParaRPr lang="pt-BR" dirty="0"/>
          </a:p>
          <a:p>
            <a:endParaRPr lang="pt-BR" dirty="0"/>
          </a:p>
        </p:txBody>
      </p:sp>
    </p:spTree>
    <p:extLst>
      <p:ext uri="{BB962C8B-B14F-4D97-AF65-F5344CB8AC3E}">
        <p14:creationId xmlns:p14="http://schemas.microsoft.com/office/powerpoint/2010/main" val="4184593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65909"/>
          </a:xfrm>
        </p:spPr>
        <p:txBody>
          <a:bodyPr/>
          <a:lstStyle/>
          <a:p>
            <a:r>
              <a:rPr lang="pt-BR" dirty="0"/>
              <a:t>A Coop</a:t>
            </a:r>
          </a:p>
        </p:txBody>
      </p:sp>
      <p:pic>
        <p:nvPicPr>
          <p:cNvPr id="2050" name="Picture 2" descr="http://www.abcdoabc.com.br/images/abc/droga-coop-Demarchi.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0491" y="1475509"/>
            <a:ext cx="8463511" cy="501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24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Unidades Coop</a:t>
            </a:r>
          </a:p>
        </p:txBody>
      </p:sp>
      <p:sp>
        <p:nvSpPr>
          <p:cNvPr id="3" name="Espaço Reservado para Conteúdo 2"/>
          <p:cNvSpPr>
            <a:spLocks noGrp="1"/>
          </p:cNvSpPr>
          <p:nvPr>
            <p:ph idx="1"/>
          </p:nvPr>
        </p:nvSpPr>
        <p:spPr/>
        <p:txBody>
          <a:bodyPr/>
          <a:lstStyle/>
          <a:p>
            <a:r>
              <a:rPr lang="pt-BR" sz="2000" dirty="0"/>
              <a:t>ABC Paulista</a:t>
            </a:r>
          </a:p>
          <a:p>
            <a:r>
              <a:rPr lang="pt-BR" sz="2000" dirty="0"/>
              <a:t>Vale do Paraíba</a:t>
            </a:r>
          </a:p>
          <a:p>
            <a:r>
              <a:rPr lang="pt-BR" sz="2000" dirty="0"/>
              <a:t>Baixada Santista</a:t>
            </a:r>
          </a:p>
          <a:p>
            <a:r>
              <a:rPr lang="pt-BR" sz="2000" dirty="0"/>
              <a:t>Sorocaba e região</a:t>
            </a:r>
          </a:p>
          <a:p>
            <a:endParaRPr lang="pt-BR" dirty="0"/>
          </a:p>
        </p:txBody>
      </p:sp>
    </p:spTree>
    <p:extLst>
      <p:ext uri="{BB962C8B-B14F-4D97-AF65-F5344CB8AC3E}">
        <p14:creationId xmlns:p14="http://schemas.microsoft.com/office/powerpoint/2010/main" val="3888941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Cooperativismo- Consumo</a:t>
            </a:r>
          </a:p>
        </p:txBody>
      </p:sp>
      <p:sp>
        <p:nvSpPr>
          <p:cNvPr id="3" name="Espaço Reservado para Conteúdo 2"/>
          <p:cNvSpPr>
            <a:spLocks noGrp="1"/>
          </p:cNvSpPr>
          <p:nvPr>
            <p:ph idx="1"/>
          </p:nvPr>
        </p:nvSpPr>
        <p:spPr>
          <a:xfrm>
            <a:off x="677334" y="1652155"/>
            <a:ext cx="8596668" cy="4914900"/>
          </a:xfrm>
        </p:spPr>
        <p:txBody>
          <a:bodyPr>
            <a:normAutofit/>
          </a:bodyPr>
          <a:lstStyle/>
          <a:p>
            <a:pPr algn="just"/>
            <a:r>
              <a:rPr lang="pt-BR" sz="2000" dirty="0"/>
              <a:t>As cooperativas de consumo buscam abastecer seus cooperados fazendo compras em comum, tornando o preço mais baixo e mantendo a qualidade dos produtos</a:t>
            </a:r>
            <a:r>
              <a:rPr lang="pt-BR" sz="2000" dirty="0" smtClean="0"/>
              <a:t>.</a:t>
            </a:r>
          </a:p>
          <a:p>
            <a:pPr algn="just"/>
            <a:endParaRPr lang="pt-BR" sz="2000" dirty="0"/>
          </a:p>
          <a:p>
            <a:pPr algn="just"/>
            <a:r>
              <a:rPr lang="pt-BR" sz="2000" dirty="0"/>
              <a:t>O Centro de Distribuição da Coop se localiza em Santo André, sendo assim os fornecedores centralizam a entrega em um único local e não em cada uma das unidades</a:t>
            </a:r>
            <a:r>
              <a:rPr lang="pt-BR" sz="2000" dirty="0" smtClean="0"/>
              <a:t>.</a:t>
            </a:r>
          </a:p>
          <a:p>
            <a:pPr algn="just"/>
            <a:endParaRPr lang="pt-BR" sz="2000" dirty="0" smtClean="0"/>
          </a:p>
          <a:p>
            <a:pPr algn="just"/>
            <a:r>
              <a:rPr lang="pt-BR" sz="2000" dirty="0"/>
              <a:t>A Cooperativa disponibiliza também aos cooperados uma linha de produtos de fabricação própria </a:t>
            </a:r>
            <a:r>
              <a:rPr lang="pt-BR" sz="2000" i="1" dirty="0"/>
              <a:t>Delícias da Coop</a:t>
            </a:r>
            <a:r>
              <a:rPr lang="pt-BR" sz="2000" dirty="0"/>
              <a:t>, de marcas próprias Coop Plus e Marcas Exclusivas por fazer parte da COOPBRASIL – Cooperativa Central de Consumo e da Rede Brasil de Supermercados.</a:t>
            </a:r>
            <a:endParaRPr lang="pt-BR" sz="2000" dirty="0"/>
          </a:p>
        </p:txBody>
      </p:sp>
    </p:spTree>
    <p:extLst>
      <p:ext uri="{BB962C8B-B14F-4D97-AF65-F5344CB8AC3E}">
        <p14:creationId xmlns:p14="http://schemas.microsoft.com/office/powerpoint/2010/main" val="509164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CoopBrasil</a:t>
            </a:r>
            <a:endParaRPr lang="pt-BR" dirty="0"/>
          </a:p>
        </p:txBody>
      </p:sp>
      <p:sp>
        <p:nvSpPr>
          <p:cNvPr id="3" name="Espaço Reservado para Conteúdo 2"/>
          <p:cNvSpPr>
            <a:spLocks noGrp="1"/>
          </p:cNvSpPr>
          <p:nvPr>
            <p:ph idx="1"/>
          </p:nvPr>
        </p:nvSpPr>
        <p:spPr/>
        <p:txBody>
          <a:bodyPr>
            <a:normAutofit/>
          </a:bodyPr>
          <a:lstStyle/>
          <a:p>
            <a:pPr>
              <a:lnSpc>
                <a:spcPct val="150000"/>
              </a:lnSpc>
            </a:pPr>
            <a:r>
              <a:rPr lang="pt-BR" sz="2000" dirty="0" smtClean="0"/>
              <a:t>A </a:t>
            </a:r>
            <a:r>
              <a:rPr lang="pt-BR" sz="2000" dirty="0" err="1" smtClean="0"/>
              <a:t>CoopBrasil</a:t>
            </a:r>
            <a:r>
              <a:rPr lang="pt-BR" sz="2000" dirty="0" smtClean="0"/>
              <a:t> tem por objetivo organizar, em comum e em maior escala, os serviços econômicos e assistenciais de interesse de filiadas, integrando e orientando suas atividades, bem como facilitando a utilização recíprocas dos serviços, tendo por objetivo social a negociação coletiva de bens e serviços para aquisição, pelas suas filiadas, nas melhores condições possíveis.</a:t>
            </a:r>
          </a:p>
        </p:txBody>
      </p:sp>
    </p:spTree>
    <p:extLst>
      <p:ext uri="{BB962C8B-B14F-4D97-AF65-F5344CB8AC3E}">
        <p14:creationId xmlns:p14="http://schemas.microsoft.com/office/powerpoint/2010/main" val="1012981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nSpc>
                <a:spcPct val="150000"/>
              </a:lnSpc>
            </a:pPr>
            <a:r>
              <a:rPr lang="pt-BR" sz="2000" dirty="0"/>
              <a:t>Um grupo de 11 cooperativas que busca a integração de vários processos. Desde 2011, movimentaram R$ 2,4 milhões em 2014. O grupo de cooperativas – que soma cerca de 50 itens de várias categorias como biscoitos, massas, arroz, feijão, chocolates, vinagre, batata frita, sacos para lixo, doces, café, além de produtos sazonais como ovos de Páscoa – aposta na negociação coletiva, na redução de custos e nos ganhos em escala para ganhar novos mercados.</a:t>
            </a:r>
          </a:p>
          <a:p>
            <a:endParaRPr lang="pt-BR" dirty="0"/>
          </a:p>
        </p:txBody>
      </p:sp>
      <p:sp>
        <p:nvSpPr>
          <p:cNvPr id="4" name="Título 1"/>
          <p:cNvSpPr>
            <a:spLocks noGrp="1"/>
          </p:cNvSpPr>
          <p:nvPr>
            <p:ph type="title"/>
          </p:nvPr>
        </p:nvSpPr>
        <p:spPr/>
        <p:txBody>
          <a:bodyPr/>
          <a:lstStyle/>
          <a:p>
            <a:r>
              <a:rPr lang="pt-BR" dirty="0" err="1" smtClean="0"/>
              <a:t>CoopBrasil</a:t>
            </a:r>
            <a:endParaRPr lang="pt-BR" dirty="0"/>
          </a:p>
        </p:txBody>
      </p:sp>
    </p:spTree>
    <p:extLst>
      <p:ext uri="{BB962C8B-B14F-4D97-AF65-F5344CB8AC3E}">
        <p14:creationId xmlns:p14="http://schemas.microsoft.com/office/powerpoint/2010/main" val="1463309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213293" y="1647064"/>
            <a:ext cx="7524750" cy="4638675"/>
          </a:xfrm>
          <a:prstGeom prst="rect">
            <a:avLst/>
          </a:prstGeom>
        </p:spPr>
      </p:pic>
      <p:sp>
        <p:nvSpPr>
          <p:cNvPr id="5" name="Título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mtClean="0"/>
              <a:t>CoopBrasil</a:t>
            </a:r>
            <a:endParaRPr lang="pt-BR" dirty="0"/>
          </a:p>
        </p:txBody>
      </p:sp>
    </p:spTree>
    <p:extLst>
      <p:ext uri="{BB962C8B-B14F-4D97-AF65-F5344CB8AC3E}">
        <p14:creationId xmlns:p14="http://schemas.microsoft.com/office/powerpoint/2010/main" val="2551388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Seja bem vindo a Coop</a:t>
            </a:r>
            <a:br>
              <a:rPr lang="pt-BR" dirty="0" smtClean="0"/>
            </a:br>
            <a:r>
              <a:rPr lang="pt-BR" sz="2000" dirty="0" smtClean="0">
                <a:solidFill>
                  <a:schemeClr val="tx1">
                    <a:lumMod val="75000"/>
                    <a:lumOff val="25000"/>
                  </a:schemeClr>
                </a:solidFill>
                <a:latin typeface="+mn-lt"/>
                <a:ea typeface="+mn-ea"/>
                <a:cs typeface="+mn-cs"/>
              </a:rPr>
              <a:t>A </a:t>
            </a:r>
            <a:r>
              <a:rPr lang="pt-BR" sz="2000" dirty="0">
                <a:solidFill>
                  <a:schemeClr val="tx1">
                    <a:lumMod val="75000"/>
                    <a:lumOff val="25000"/>
                  </a:schemeClr>
                </a:solidFill>
                <a:latin typeface="+mn-lt"/>
                <a:ea typeface="+mn-ea"/>
                <a:cs typeface="+mn-cs"/>
              </a:rPr>
              <a:t>maior cooperativa de consumo da américa latina</a:t>
            </a:r>
          </a:p>
        </p:txBody>
      </p:sp>
      <p:sp>
        <p:nvSpPr>
          <p:cNvPr id="3" name="Espaço Reservado para Conteúdo 2"/>
          <p:cNvSpPr>
            <a:spLocks noGrp="1"/>
          </p:cNvSpPr>
          <p:nvPr>
            <p:ph idx="1"/>
          </p:nvPr>
        </p:nvSpPr>
        <p:spPr>
          <a:xfrm>
            <a:off x="677334" y="2244437"/>
            <a:ext cx="8596668" cy="3796926"/>
          </a:xfrm>
        </p:spPr>
        <p:txBody>
          <a:bodyPr/>
          <a:lstStyle/>
          <a:p>
            <a:r>
              <a:rPr lang="pt-BR" sz="2000" dirty="0" smtClean="0"/>
              <a:t>Vídeo institucional – Seja bem vindo</a:t>
            </a:r>
          </a:p>
          <a:p>
            <a:r>
              <a:rPr lang="pt-BR" sz="2000" dirty="0">
                <a:hlinkClick r:id="rId2"/>
              </a:rPr>
              <a:t>https://</a:t>
            </a:r>
            <a:r>
              <a:rPr lang="pt-BR" sz="2000" dirty="0" smtClean="0">
                <a:hlinkClick r:id="rId2"/>
              </a:rPr>
              <a:t>www.youtube.com/watch?v=dCkgk8i9a0c</a:t>
            </a:r>
            <a:endParaRPr lang="pt-BR" sz="2000" dirty="0" smtClean="0"/>
          </a:p>
          <a:p>
            <a:endParaRPr lang="pt-BR" dirty="0"/>
          </a:p>
          <a:p>
            <a:pPr marL="0" indent="0">
              <a:buNone/>
            </a:pPr>
            <a:endParaRPr lang="pt-BR" dirty="0"/>
          </a:p>
          <a:p>
            <a:endParaRPr lang="pt-BR" dirty="0" smtClean="0">
              <a:hlinkClick r:id="rId3"/>
            </a:endParaRPr>
          </a:p>
          <a:p>
            <a:endParaRPr lang="pt-BR" dirty="0"/>
          </a:p>
        </p:txBody>
      </p:sp>
      <p:pic>
        <p:nvPicPr>
          <p:cNvPr id="4" name="Picture 2" descr="http://cdn1.mundodastribos.com/wp-admin/uploads/2011/02/Coop-Cooperativa-de-Consu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7059" y="609599"/>
            <a:ext cx="1465792" cy="109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79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77334" y="609600"/>
            <a:ext cx="8596668" cy="1320800"/>
          </a:xfrm>
        </p:spPr>
        <p:txBody>
          <a:bodyPr/>
          <a:lstStyle/>
          <a:p>
            <a:r>
              <a:rPr lang="pt-BR" dirty="0" err="1" smtClean="0"/>
              <a:t>CoopBrasil</a:t>
            </a:r>
            <a:endParaRPr lang="pt-BR" dirty="0"/>
          </a:p>
        </p:txBody>
      </p:sp>
      <p:pic>
        <p:nvPicPr>
          <p:cNvPr id="5" name="Imagem 4"/>
          <p:cNvPicPr>
            <a:picLocks noChangeAspect="1"/>
          </p:cNvPicPr>
          <p:nvPr/>
        </p:nvPicPr>
        <p:blipFill>
          <a:blip r:embed="rId2"/>
          <a:stretch>
            <a:fillRect/>
          </a:stretch>
        </p:blipFill>
        <p:spPr>
          <a:xfrm>
            <a:off x="966337" y="1442434"/>
            <a:ext cx="5416868" cy="5029200"/>
          </a:xfrm>
          <a:prstGeom prst="rect">
            <a:avLst/>
          </a:prstGeom>
        </p:spPr>
      </p:pic>
    </p:spTree>
    <p:extLst>
      <p:ext uri="{BB962C8B-B14F-4D97-AF65-F5344CB8AC3E}">
        <p14:creationId xmlns:p14="http://schemas.microsoft.com/office/powerpoint/2010/main" val="3359290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Porque uma cooperativa?</a:t>
            </a:r>
            <a:endParaRPr lang="pt-BR" dirty="0"/>
          </a:p>
        </p:txBody>
      </p:sp>
      <p:sp>
        <p:nvSpPr>
          <p:cNvPr id="3" name="Espaço Reservado para Conteúdo 2"/>
          <p:cNvSpPr>
            <a:spLocks noGrp="1"/>
          </p:cNvSpPr>
          <p:nvPr>
            <p:ph idx="1"/>
          </p:nvPr>
        </p:nvSpPr>
        <p:spPr/>
        <p:txBody>
          <a:bodyPr/>
          <a:lstStyle/>
          <a:p>
            <a:r>
              <a:rPr lang="pt-BR" sz="2000" dirty="0"/>
              <a:t>Modificação da forma de concorrência, dos padrões de competitividade;</a:t>
            </a:r>
          </a:p>
          <a:p>
            <a:r>
              <a:rPr lang="pt-BR" sz="2000" dirty="0"/>
              <a:t>Estratégias de distribuição  e compras como diferencial para as empresas, principal elo entre indústria e consumidor;</a:t>
            </a:r>
          </a:p>
          <a:p>
            <a:r>
              <a:rPr lang="pt-BR" sz="2000" dirty="0"/>
              <a:t>Formação de Redes e cooperativas para poderem competir com os grandes players;</a:t>
            </a:r>
          </a:p>
          <a:p>
            <a:endParaRPr lang="pt-BR" dirty="0"/>
          </a:p>
        </p:txBody>
      </p:sp>
    </p:spTree>
    <p:extLst>
      <p:ext uri="{BB962C8B-B14F-4D97-AF65-F5344CB8AC3E}">
        <p14:creationId xmlns:p14="http://schemas.microsoft.com/office/powerpoint/2010/main" val="2408417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Características comuns entre cooperativas de consumo:</a:t>
            </a:r>
            <a:endParaRPr lang="pt-BR" dirty="0"/>
          </a:p>
        </p:txBody>
      </p:sp>
      <p:sp>
        <p:nvSpPr>
          <p:cNvPr id="3" name="Espaço Reservado para Conteúdo 2"/>
          <p:cNvSpPr>
            <a:spLocks noGrp="1"/>
          </p:cNvSpPr>
          <p:nvPr>
            <p:ph idx="1"/>
          </p:nvPr>
        </p:nvSpPr>
        <p:spPr/>
        <p:txBody>
          <a:bodyPr/>
          <a:lstStyle/>
          <a:p>
            <a:r>
              <a:rPr lang="pt-BR" sz="2000" dirty="0"/>
              <a:t>Criação de uma organização central de compras;</a:t>
            </a:r>
          </a:p>
          <a:p>
            <a:r>
              <a:rPr lang="pt-BR" sz="2000" dirty="0"/>
              <a:t>Capacidade de comprar grandes quantidades a preços mais baixos;</a:t>
            </a:r>
          </a:p>
          <a:p>
            <a:r>
              <a:rPr lang="pt-BR" sz="2000" dirty="0"/>
              <a:t>Venda de produtos similares entre elas;</a:t>
            </a:r>
          </a:p>
          <a:p>
            <a:r>
              <a:rPr lang="pt-BR" sz="2000" dirty="0"/>
              <a:t>Adoção de esforços promocionais e estratégias conjuntas;</a:t>
            </a:r>
          </a:p>
          <a:p>
            <a:r>
              <a:rPr lang="pt-BR" sz="2000" dirty="0"/>
              <a:t>Favorece custos e objetivo estratégicos;</a:t>
            </a:r>
          </a:p>
          <a:p>
            <a:r>
              <a:rPr lang="pt-BR" sz="2000" dirty="0"/>
              <a:t>Compartilhamento de custos, tecnologias, financiamentos.</a:t>
            </a:r>
          </a:p>
          <a:p>
            <a:endParaRPr lang="pt-BR" dirty="0"/>
          </a:p>
        </p:txBody>
      </p:sp>
    </p:spTree>
    <p:extLst>
      <p:ext uri="{BB962C8B-B14F-4D97-AF65-F5344CB8AC3E}">
        <p14:creationId xmlns:p14="http://schemas.microsoft.com/office/powerpoint/2010/main" val="367847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Rede 10</a:t>
            </a:r>
          </a:p>
        </p:txBody>
      </p:sp>
      <p:pic>
        <p:nvPicPr>
          <p:cNvPr id="3076" name="Picture 4" descr="http://www.minalice.com.br/images/clientes/rede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340" y="207818"/>
            <a:ext cx="1631662" cy="1409266"/>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p:txBody>
          <a:bodyPr/>
          <a:lstStyle/>
          <a:p>
            <a:r>
              <a:rPr lang="pt-BR" sz="2000" dirty="0"/>
              <a:t>Iniciou suas atividades em outubro de 2000;</a:t>
            </a:r>
          </a:p>
          <a:p>
            <a:r>
              <a:rPr lang="pt-BR" sz="2000" dirty="0"/>
              <a:t>21 lojas associadas na região de Ribeirão Preto;</a:t>
            </a:r>
          </a:p>
          <a:p>
            <a:r>
              <a:rPr lang="pt-BR" sz="2000" dirty="0"/>
              <a:t>Divisão desde 2005:</a:t>
            </a:r>
          </a:p>
          <a:p>
            <a:pPr marL="0" indent="0">
              <a:buNone/>
            </a:pPr>
            <a:r>
              <a:rPr lang="pt-BR" sz="2000" dirty="0"/>
              <a:t>-ASSOCIAÇÃO SUPERMERCADISTA DE RIBEIRÃO PRETO E REGIÃO REDE </a:t>
            </a:r>
            <a:r>
              <a:rPr lang="pt-BR" sz="2000" dirty="0" smtClean="0"/>
              <a:t>10 </a:t>
            </a:r>
            <a:r>
              <a:rPr lang="pt-BR" sz="2000" dirty="0" smtClean="0">
                <a:sym typeface="Wingdings" panose="05000000000000000000" pitchFamily="2" charset="2"/>
              </a:rPr>
              <a:t> </a:t>
            </a:r>
            <a:r>
              <a:rPr lang="pt-BR" sz="2000" dirty="0" smtClean="0"/>
              <a:t>Responsável </a:t>
            </a:r>
            <a:r>
              <a:rPr lang="pt-BR" sz="2000" dirty="0"/>
              <a:t>pela administração e pelo social do Grupo REDE 10;</a:t>
            </a:r>
          </a:p>
          <a:p>
            <a:pPr marL="0" indent="0">
              <a:buNone/>
            </a:pPr>
            <a:r>
              <a:rPr lang="pt-BR" sz="2000" dirty="0"/>
              <a:t>-REDE 10 DISTRIBUIDORA ATACADISTA DE PRODUTOS ALIMENTÍCIOS </a:t>
            </a:r>
            <a:r>
              <a:rPr lang="pt-BR" sz="2000" dirty="0" smtClean="0"/>
              <a:t>LTDA </a:t>
            </a:r>
            <a:r>
              <a:rPr lang="pt-BR" sz="2000" dirty="0" smtClean="0">
                <a:sym typeface="Wingdings" panose="05000000000000000000" pitchFamily="2" charset="2"/>
              </a:rPr>
              <a:t> </a:t>
            </a:r>
            <a:r>
              <a:rPr lang="pt-BR" sz="2000" dirty="0" smtClean="0"/>
              <a:t>Responsável </a:t>
            </a:r>
            <a:r>
              <a:rPr lang="pt-BR" sz="2000" dirty="0"/>
              <a:t>pela parte operacional do Grupo REDE 10.</a:t>
            </a:r>
          </a:p>
          <a:p>
            <a:endParaRPr lang="pt-BR" dirty="0"/>
          </a:p>
        </p:txBody>
      </p:sp>
    </p:spTree>
    <p:extLst>
      <p:ext uri="{BB962C8B-B14F-4D97-AF65-F5344CB8AC3E}">
        <p14:creationId xmlns:p14="http://schemas.microsoft.com/office/powerpoint/2010/main" val="3225487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Benefícios da Rede 10</a:t>
            </a:r>
          </a:p>
        </p:txBody>
      </p:sp>
      <p:sp>
        <p:nvSpPr>
          <p:cNvPr id="3" name="Espaço Reservado para Conteúdo 2"/>
          <p:cNvSpPr>
            <a:spLocks noGrp="1"/>
          </p:cNvSpPr>
          <p:nvPr>
            <p:ph idx="1"/>
          </p:nvPr>
        </p:nvSpPr>
        <p:spPr/>
        <p:txBody>
          <a:bodyPr/>
          <a:lstStyle/>
          <a:p>
            <a:r>
              <a:rPr lang="pt-BR" sz="2000" dirty="0"/>
              <a:t>Troca de informações e experiência entre os associados em reuniões periódicas;</a:t>
            </a:r>
          </a:p>
          <a:p>
            <a:r>
              <a:rPr lang="pt-BR" sz="2000" dirty="0"/>
              <a:t>Maior poder de compra;</a:t>
            </a:r>
          </a:p>
          <a:p>
            <a:r>
              <a:rPr lang="pt-BR" sz="2000" dirty="0"/>
              <a:t>Competitividade frente as grandes redes supermercadistas;</a:t>
            </a:r>
          </a:p>
          <a:p>
            <a:r>
              <a:rPr lang="pt-BR" sz="2000" dirty="0"/>
              <a:t>Mix de produtos de primeira linha nacional;</a:t>
            </a:r>
          </a:p>
          <a:p>
            <a:pPr marL="0" indent="0">
              <a:buNone/>
            </a:pPr>
            <a:r>
              <a:rPr lang="pt-BR" sz="2000" dirty="0"/>
              <a:t>	-Antes da Rede os mesmos supermercados não conseguiam ofertar isso aos seus clientes;</a:t>
            </a:r>
          </a:p>
          <a:p>
            <a:r>
              <a:rPr lang="pt-BR" sz="2000" dirty="0"/>
              <a:t>Negociação com grandes fornecedores, inclusive empresas multinacionais.</a:t>
            </a:r>
          </a:p>
          <a:p>
            <a:pPr lvl="1"/>
            <a:r>
              <a:rPr lang="pt-BR" sz="1800" i="1" dirty="0"/>
              <a:t>http://</a:t>
            </a:r>
            <a:r>
              <a:rPr lang="pt-BR" sz="1800" i="1" dirty="0" smtClean="0"/>
              <a:t>www.rede10supermercados.com.br/parceiros</a:t>
            </a:r>
            <a:endParaRPr lang="pt-BR" sz="1800" i="1" dirty="0"/>
          </a:p>
          <a:p>
            <a:endParaRPr lang="pt-BR" dirty="0"/>
          </a:p>
        </p:txBody>
      </p:sp>
    </p:spTree>
    <p:extLst>
      <p:ext uri="{BB962C8B-B14F-4D97-AF65-F5344CB8AC3E}">
        <p14:creationId xmlns:p14="http://schemas.microsoft.com/office/powerpoint/2010/main" val="51594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dirty="0"/>
              <a:t>Criação de uma Sede:</a:t>
            </a:r>
          </a:p>
          <a:p>
            <a:pPr lvl="1"/>
            <a:r>
              <a:rPr lang="pt-BR" sz="2000" dirty="0"/>
              <a:t>Centro de distribuição:</a:t>
            </a:r>
          </a:p>
          <a:p>
            <a:pPr lvl="2"/>
            <a:r>
              <a:rPr lang="pt-BR" sz="1800" dirty="0"/>
              <a:t>Armazenamento de produtos em sombra ou câmara fria;</a:t>
            </a:r>
          </a:p>
          <a:p>
            <a:pPr lvl="2"/>
            <a:r>
              <a:rPr lang="pt-BR" sz="1800" dirty="0"/>
              <a:t>Frota própria, com e sem refrigeração;</a:t>
            </a:r>
          </a:p>
          <a:p>
            <a:pPr lvl="1"/>
            <a:r>
              <a:rPr lang="pt-BR" sz="2000" dirty="0"/>
              <a:t>Departamentos administrativos e de compras;</a:t>
            </a:r>
          </a:p>
          <a:p>
            <a:pPr lvl="1"/>
            <a:r>
              <a:rPr lang="pt-BR" sz="2000" dirty="0"/>
              <a:t>Salas para reuniões e treinamentos;</a:t>
            </a:r>
          </a:p>
          <a:p>
            <a:r>
              <a:rPr lang="pt-BR" sz="2400" dirty="0"/>
              <a:t>Área própria no CEAGESP: maior qualidade e preço mais baixo;</a:t>
            </a:r>
          </a:p>
          <a:p>
            <a:endParaRPr lang="pt-BR" dirty="0"/>
          </a:p>
        </p:txBody>
      </p:sp>
      <p:sp>
        <p:nvSpPr>
          <p:cNvPr id="4" name="Título 1"/>
          <p:cNvSpPr>
            <a:spLocks noGrp="1"/>
          </p:cNvSpPr>
          <p:nvPr>
            <p:ph type="title"/>
          </p:nvPr>
        </p:nvSpPr>
        <p:spPr/>
        <p:txBody>
          <a:bodyPr/>
          <a:lstStyle/>
          <a:p>
            <a:r>
              <a:rPr lang="pt-BR" dirty="0"/>
              <a:t>Benefícios da Rede 10</a:t>
            </a:r>
          </a:p>
        </p:txBody>
      </p:sp>
    </p:spTree>
    <p:extLst>
      <p:ext uri="{BB962C8B-B14F-4D97-AF65-F5344CB8AC3E}">
        <p14:creationId xmlns:p14="http://schemas.microsoft.com/office/powerpoint/2010/main" val="187015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400" dirty="0" err="1"/>
              <a:t>Tablóide</a:t>
            </a:r>
            <a:r>
              <a:rPr lang="pt-BR" sz="2400" dirty="0"/>
              <a:t> de ofertas: divulgação de ofertas para a rede como um todo;</a:t>
            </a:r>
          </a:p>
          <a:p>
            <a:r>
              <a:rPr lang="pt-BR" sz="2400" dirty="0" smtClean="0"/>
              <a:t>Mix </a:t>
            </a:r>
            <a:r>
              <a:rPr lang="pt-BR" sz="2400" dirty="0"/>
              <a:t>de propaganda feito através de uma agência de publicidade;</a:t>
            </a:r>
          </a:p>
          <a:p>
            <a:pPr lvl="1"/>
            <a:r>
              <a:rPr lang="pt-BR" sz="2000" dirty="0"/>
              <a:t>Comunicação intensiva que segue as tendências das grandes redes varejistas, gerando maior visibilidade da marca;</a:t>
            </a:r>
          </a:p>
          <a:p>
            <a:pPr lvl="1"/>
            <a:r>
              <a:rPr lang="pt-BR" sz="2000" dirty="0" smtClean="0"/>
              <a:t>Comunicação </a:t>
            </a:r>
            <a:r>
              <a:rPr lang="pt-BR" sz="2000" dirty="0"/>
              <a:t>personalizada ocorre apenas na fachada da loja.</a:t>
            </a:r>
          </a:p>
          <a:p>
            <a:endParaRPr lang="pt-BR" dirty="0"/>
          </a:p>
        </p:txBody>
      </p:sp>
      <p:sp>
        <p:nvSpPr>
          <p:cNvPr id="5" name="Título 1"/>
          <p:cNvSpPr>
            <a:spLocks noGrp="1"/>
          </p:cNvSpPr>
          <p:nvPr>
            <p:ph type="title"/>
          </p:nvPr>
        </p:nvSpPr>
        <p:spPr/>
        <p:txBody>
          <a:bodyPr/>
          <a:lstStyle/>
          <a:p>
            <a:r>
              <a:rPr lang="pt-BR" dirty="0"/>
              <a:t>Benefícios da Rede 10</a:t>
            </a:r>
          </a:p>
        </p:txBody>
      </p:sp>
    </p:spTree>
    <p:extLst>
      <p:ext uri="{BB962C8B-B14F-4D97-AF65-F5344CB8AC3E}">
        <p14:creationId xmlns:p14="http://schemas.microsoft.com/office/powerpoint/2010/main" val="96731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2165890" y="380570"/>
            <a:ext cx="7860221" cy="6096858"/>
          </a:xfrm>
          <a:prstGeom prst="rect">
            <a:avLst/>
          </a:prstGeom>
        </p:spPr>
      </p:pic>
    </p:spTree>
    <p:extLst>
      <p:ext uri="{BB962C8B-B14F-4D97-AF65-F5344CB8AC3E}">
        <p14:creationId xmlns:p14="http://schemas.microsoft.com/office/powerpoint/2010/main" val="411767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dirty="0"/>
              <a:t>Grandes campanhas de prêmios são realizadas anualmente.</a:t>
            </a:r>
          </a:p>
          <a:p>
            <a:pPr marL="0" indent="0">
              <a:buNone/>
            </a:pPr>
            <a:r>
              <a:rPr lang="pt-BR" sz="2400" dirty="0"/>
              <a:t>	- Todas as lojas, independentemente do 	tamanho e do faturamento, recebem os 	mesmos prêmios em quantidades 	semelhantes;</a:t>
            </a:r>
          </a:p>
          <a:p>
            <a:pPr marL="0" indent="0">
              <a:buNone/>
            </a:pPr>
            <a:r>
              <a:rPr lang="pt-BR" sz="2400" dirty="0"/>
              <a:t>	 - </a:t>
            </a:r>
            <a:r>
              <a:rPr lang="pt-BR" i="1" dirty="0"/>
              <a:t>https://www.youtube.com/watch?v=dGi-Xs9MQj8</a:t>
            </a:r>
          </a:p>
          <a:p>
            <a:endParaRPr lang="pt-BR" dirty="0"/>
          </a:p>
        </p:txBody>
      </p:sp>
      <p:sp>
        <p:nvSpPr>
          <p:cNvPr id="4" name="Título 1"/>
          <p:cNvSpPr>
            <a:spLocks noGrp="1"/>
          </p:cNvSpPr>
          <p:nvPr>
            <p:ph type="title"/>
          </p:nvPr>
        </p:nvSpPr>
        <p:spPr>
          <a:xfrm>
            <a:off x="677334" y="609600"/>
            <a:ext cx="8596668" cy="1320800"/>
          </a:xfrm>
        </p:spPr>
        <p:txBody>
          <a:bodyPr/>
          <a:lstStyle/>
          <a:p>
            <a:r>
              <a:rPr lang="pt-BR" dirty="0"/>
              <a:t>Benefícios da Rede 10</a:t>
            </a:r>
          </a:p>
        </p:txBody>
      </p:sp>
    </p:spTree>
    <p:extLst>
      <p:ext uri="{BB962C8B-B14F-4D97-AF65-F5344CB8AC3E}">
        <p14:creationId xmlns:p14="http://schemas.microsoft.com/office/powerpoint/2010/main" val="3040481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Ações sociais</a:t>
            </a:r>
            <a:br>
              <a:rPr lang="pt-BR" dirty="0" smtClean="0"/>
            </a:br>
            <a:endParaRPr lang="pt-BR" dirty="0"/>
          </a:p>
        </p:txBody>
      </p:sp>
      <p:sp>
        <p:nvSpPr>
          <p:cNvPr id="3" name="Espaço Reservado para Conteúdo 2"/>
          <p:cNvSpPr>
            <a:spLocks noGrp="1"/>
          </p:cNvSpPr>
          <p:nvPr>
            <p:ph idx="1"/>
          </p:nvPr>
        </p:nvSpPr>
        <p:spPr/>
        <p:txBody>
          <a:bodyPr/>
          <a:lstStyle/>
          <a:p>
            <a:r>
              <a:rPr lang="pt-BR" sz="2400" dirty="0"/>
              <a:t>Apoio à projetos de conscientização em sustentabilidade;</a:t>
            </a:r>
          </a:p>
          <a:p>
            <a:r>
              <a:rPr lang="pt-BR" sz="2400" dirty="0"/>
              <a:t>Financiamento do Projeto nadando na frente, atendendo crianças carentes e melhorando sua qualidade de vida;</a:t>
            </a:r>
          </a:p>
          <a:p>
            <a:r>
              <a:rPr lang="pt-BR" sz="2400" dirty="0"/>
              <a:t>Projeto Natal Solidário que doa cestas básicas a famílias carentes;</a:t>
            </a:r>
          </a:p>
          <a:p>
            <a:endParaRPr lang="pt-BR" dirty="0"/>
          </a:p>
        </p:txBody>
      </p:sp>
    </p:spTree>
    <p:extLst>
      <p:ext uri="{BB962C8B-B14F-4D97-AF65-F5344CB8AC3E}">
        <p14:creationId xmlns:p14="http://schemas.microsoft.com/office/powerpoint/2010/main" val="337333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24345"/>
          </a:xfrm>
        </p:spPr>
        <p:txBody>
          <a:bodyPr>
            <a:normAutofit fontScale="90000"/>
          </a:bodyPr>
          <a:lstStyle/>
          <a:p>
            <a:r>
              <a:rPr lang="pt-BR" dirty="0"/>
              <a:t>A Coop</a:t>
            </a:r>
            <a:br>
              <a:rPr lang="pt-BR" dirty="0"/>
            </a:br>
            <a:endParaRPr lang="pt-BR" dirty="0"/>
          </a:p>
        </p:txBody>
      </p:sp>
      <p:sp>
        <p:nvSpPr>
          <p:cNvPr id="3" name="Espaço Reservado para Conteúdo 2"/>
          <p:cNvSpPr>
            <a:spLocks noGrp="1"/>
          </p:cNvSpPr>
          <p:nvPr>
            <p:ph idx="1"/>
          </p:nvPr>
        </p:nvSpPr>
        <p:spPr>
          <a:xfrm>
            <a:off x="677334" y="1433945"/>
            <a:ext cx="8596668" cy="5216237"/>
          </a:xfrm>
        </p:spPr>
        <p:txBody>
          <a:bodyPr>
            <a:normAutofit/>
          </a:bodyPr>
          <a:lstStyle/>
          <a:p>
            <a:pPr algn="just" fontAlgn="base">
              <a:lnSpc>
                <a:spcPct val="150000"/>
              </a:lnSpc>
            </a:pPr>
            <a:r>
              <a:rPr lang="pt-BR" sz="2000" dirty="0"/>
              <a:t>Diferente das grandes redes que existem no País, a Coop não é um supermercado, é uma </a:t>
            </a:r>
            <a:r>
              <a:rPr lang="pt-BR" sz="2000" b="1" u="sng" dirty="0"/>
              <a:t>Cooperativa de Consumo</a:t>
            </a:r>
            <a:r>
              <a:rPr lang="pt-BR" sz="2000" dirty="0"/>
              <a:t>. </a:t>
            </a:r>
          </a:p>
          <a:p>
            <a:pPr algn="just" fontAlgn="base">
              <a:lnSpc>
                <a:spcPct val="150000"/>
              </a:lnSpc>
            </a:pPr>
            <a:r>
              <a:rPr lang="pt-BR" sz="2000" dirty="0"/>
              <a:t>Como Cooperativa, </a:t>
            </a:r>
            <a:r>
              <a:rPr lang="pt-BR" sz="2000" b="1" dirty="0"/>
              <a:t>o objetivo não é obter lucro</a:t>
            </a:r>
            <a:r>
              <a:rPr lang="pt-BR" sz="2000" dirty="0"/>
              <a:t>.</a:t>
            </a:r>
          </a:p>
          <a:p>
            <a:pPr algn="just" fontAlgn="base">
              <a:lnSpc>
                <a:spcPct val="150000"/>
              </a:lnSpc>
            </a:pPr>
            <a:r>
              <a:rPr lang="pt-BR" sz="2000" dirty="0"/>
              <a:t>Tem como objetivo prestar um serviço à sociedade, promovendo o </a:t>
            </a:r>
            <a:r>
              <a:rPr lang="pt-BR" sz="2000" b="1" dirty="0"/>
              <a:t>cooperativismo</a:t>
            </a:r>
            <a:r>
              <a:rPr lang="pt-BR" sz="2000" dirty="0"/>
              <a:t>, a </a:t>
            </a:r>
            <a:r>
              <a:rPr lang="pt-BR" sz="2000" b="1" dirty="0"/>
              <a:t>sustentabilidade</a:t>
            </a:r>
            <a:r>
              <a:rPr lang="pt-BR" sz="2000" dirty="0"/>
              <a:t> e a </a:t>
            </a:r>
            <a:r>
              <a:rPr lang="pt-BR" sz="2000" b="1" dirty="0"/>
              <a:t>responsabilidade social</a:t>
            </a:r>
            <a:r>
              <a:rPr lang="pt-BR" sz="2000" dirty="0"/>
              <a:t>. </a:t>
            </a:r>
          </a:p>
          <a:p>
            <a:pPr algn="just" fontAlgn="base">
              <a:lnSpc>
                <a:spcPct val="150000"/>
              </a:lnSpc>
            </a:pPr>
            <a:r>
              <a:rPr lang="pt-BR" sz="2000" dirty="0"/>
              <a:t>Fazer compras na Coop é encontrar preços competitivos, serviços de qualidade e a possibilidade de se tornar um cooperado; participar de decisões importantes e receber uma série de vantagens.</a:t>
            </a:r>
          </a:p>
          <a:p>
            <a:endParaRPr lang="pt-BR" dirty="0"/>
          </a:p>
        </p:txBody>
      </p:sp>
    </p:spTree>
    <p:extLst>
      <p:ext uri="{BB962C8B-B14F-4D97-AF65-F5344CB8AC3E}">
        <p14:creationId xmlns:p14="http://schemas.microsoft.com/office/powerpoint/2010/main" val="3460883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Aproximação com os clientes</a:t>
            </a:r>
            <a:endParaRPr lang="pt-BR" dirty="0"/>
          </a:p>
        </p:txBody>
      </p:sp>
      <p:sp>
        <p:nvSpPr>
          <p:cNvPr id="3" name="Espaço Reservado para Conteúdo 2"/>
          <p:cNvSpPr>
            <a:spLocks noGrp="1"/>
          </p:cNvSpPr>
          <p:nvPr>
            <p:ph idx="1"/>
          </p:nvPr>
        </p:nvSpPr>
        <p:spPr/>
        <p:txBody>
          <a:bodyPr/>
          <a:lstStyle/>
          <a:p>
            <a:r>
              <a:rPr lang="pt-BR" sz="2400" dirty="0"/>
              <a:t>Concurso Cultural - Minha Receita é 10</a:t>
            </a:r>
          </a:p>
          <a:p>
            <a:pPr marL="0" indent="0">
              <a:buNone/>
            </a:pPr>
            <a:r>
              <a:rPr lang="pt-BR" sz="2400" dirty="0"/>
              <a:t>	-Proximidade e fidelização;</a:t>
            </a:r>
          </a:p>
          <a:p>
            <a:pPr marL="0" indent="0">
              <a:buNone/>
            </a:pPr>
            <a:r>
              <a:rPr lang="pt-BR" sz="2400" dirty="0"/>
              <a:t>	-portal atualizado diariamente trazendo as 	ofertas oferecidas.</a:t>
            </a:r>
          </a:p>
          <a:p>
            <a:endParaRPr lang="pt-BR" dirty="0"/>
          </a:p>
        </p:txBody>
      </p:sp>
    </p:spTree>
    <p:extLst>
      <p:ext uri="{BB962C8B-B14F-4D97-AF65-F5344CB8AC3E}">
        <p14:creationId xmlns:p14="http://schemas.microsoft.com/office/powerpoint/2010/main" val="204042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Categorização da Rede 10</a:t>
            </a:r>
          </a:p>
        </p:txBody>
      </p:sp>
      <p:sp>
        <p:nvSpPr>
          <p:cNvPr id="3" name="Espaço Reservado para Conteúdo 2"/>
          <p:cNvSpPr>
            <a:spLocks noGrp="1"/>
          </p:cNvSpPr>
          <p:nvPr>
            <p:ph idx="1"/>
          </p:nvPr>
        </p:nvSpPr>
        <p:spPr/>
        <p:txBody>
          <a:bodyPr/>
          <a:lstStyle/>
          <a:p>
            <a:r>
              <a:rPr lang="pt-BR" sz="2400" dirty="0"/>
              <a:t>Formação – </a:t>
            </a:r>
            <a:r>
              <a:rPr lang="pt-BR" sz="2400" smtClean="0"/>
              <a:t>Narutal;</a:t>
            </a:r>
            <a:endParaRPr lang="pt-BR" sz="2400" dirty="0"/>
          </a:p>
          <a:p>
            <a:r>
              <a:rPr lang="pt-BR" sz="2400" dirty="0"/>
              <a:t>Tipo de Alianças – Horizontal;</a:t>
            </a:r>
          </a:p>
          <a:p>
            <a:r>
              <a:rPr lang="pt-BR" sz="2400" dirty="0"/>
              <a:t>Orientação das Relações – Fins Comerciais;</a:t>
            </a:r>
          </a:p>
          <a:p>
            <a:r>
              <a:rPr lang="pt-BR" sz="2400" dirty="0"/>
              <a:t>Orientação do elo da cadeia – </a:t>
            </a:r>
            <a:r>
              <a:rPr lang="pt-BR" sz="2400" i="1" dirty="0" err="1"/>
              <a:t>Buyer</a:t>
            </a:r>
            <a:r>
              <a:rPr lang="pt-BR" sz="2400" i="1" dirty="0"/>
              <a:t> </a:t>
            </a:r>
            <a:r>
              <a:rPr lang="pt-BR" sz="2400" i="1" dirty="0" err="1"/>
              <a:t>Driven</a:t>
            </a:r>
            <a:r>
              <a:rPr lang="pt-BR" sz="2400" i="1" dirty="0"/>
              <a:t> </a:t>
            </a:r>
            <a:r>
              <a:rPr lang="pt-BR" sz="2400" dirty="0"/>
              <a:t>(comprador</a:t>
            </a:r>
            <a:r>
              <a:rPr lang="pt-BR" sz="2400" dirty="0" smtClean="0"/>
              <a:t>);</a:t>
            </a:r>
            <a:endParaRPr lang="pt-BR" sz="2400" dirty="0"/>
          </a:p>
          <a:p>
            <a:r>
              <a:rPr lang="pt-BR" sz="2400" dirty="0"/>
              <a:t>Presença de uma Organização Central – Estimulante e Fortalecedor;</a:t>
            </a:r>
          </a:p>
          <a:p>
            <a:endParaRPr lang="pt-BR" dirty="0"/>
          </a:p>
        </p:txBody>
      </p:sp>
    </p:spTree>
    <p:extLst>
      <p:ext uri="{BB962C8B-B14F-4D97-AF65-F5344CB8AC3E}">
        <p14:creationId xmlns:p14="http://schemas.microsoft.com/office/powerpoint/2010/main" val="3249682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sz="2400" dirty="0"/>
              <a:t>Governança – Coordenação por uma Organização Central;</a:t>
            </a:r>
          </a:p>
          <a:p>
            <a:r>
              <a:rPr lang="pt-BR" sz="2400" dirty="0"/>
              <a:t>Institucionalização – Formal;</a:t>
            </a:r>
          </a:p>
          <a:p>
            <a:r>
              <a:rPr lang="pt-BR" sz="2400" dirty="0"/>
              <a:t>Unidade de Análise – Relacionamentos/Grupos de </a:t>
            </a:r>
            <a:r>
              <a:rPr lang="pt-BR" sz="2400" dirty="0" smtClean="0"/>
              <a:t>relacionamentos;</a:t>
            </a:r>
            <a:endParaRPr lang="pt-BR" sz="2400" dirty="0"/>
          </a:p>
          <a:p>
            <a:r>
              <a:rPr lang="pt-BR" sz="2400" dirty="0"/>
              <a:t>Tipo de Competição – Entre Organizações;</a:t>
            </a:r>
          </a:p>
          <a:p>
            <a:r>
              <a:rPr lang="pt-BR" sz="2400" dirty="0"/>
              <a:t>Proximidade – Geográfica e Organizacional;</a:t>
            </a:r>
          </a:p>
          <a:p>
            <a:r>
              <a:rPr lang="pt-BR" sz="2400" dirty="0"/>
              <a:t>Necessidade e Sinergia das Alianças – Fortalecimento.</a:t>
            </a:r>
          </a:p>
          <a:p>
            <a:endParaRPr lang="pt-BR" dirty="0"/>
          </a:p>
        </p:txBody>
      </p:sp>
      <p:sp>
        <p:nvSpPr>
          <p:cNvPr id="5" name="Título 1"/>
          <p:cNvSpPr>
            <a:spLocks noGrp="1"/>
          </p:cNvSpPr>
          <p:nvPr>
            <p:ph type="title"/>
          </p:nvPr>
        </p:nvSpPr>
        <p:spPr>
          <a:xfrm>
            <a:off x="677334" y="609600"/>
            <a:ext cx="8596668" cy="1320800"/>
          </a:xfrm>
        </p:spPr>
        <p:txBody>
          <a:bodyPr/>
          <a:lstStyle/>
          <a:p>
            <a:r>
              <a:rPr lang="pt-BR" dirty="0"/>
              <a:t>Categorização da Rede 10</a:t>
            </a:r>
          </a:p>
        </p:txBody>
      </p:sp>
    </p:spTree>
    <p:extLst>
      <p:ext uri="{BB962C8B-B14F-4D97-AF65-F5344CB8AC3E}">
        <p14:creationId xmlns:p14="http://schemas.microsoft.com/office/powerpoint/2010/main" val="484468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7993" y="3001108"/>
            <a:ext cx="8596668" cy="1320800"/>
          </a:xfrm>
        </p:spPr>
        <p:txBody>
          <a:bodyPr>
            <a:normAutofit/>
          </a:bodyPr>
          <a:lstStyle/>
          <a:p>
            <a:r>
              <a:rPr lang="pt-BR" sz="6000" dirty="0" smtClean="0"/>
              <a:t>Obrigado!</a:t>
            </a:r>
            <a:endParaRPr lang="pt-BR" sz="6000" dirty="0"/>
          </a:p>
        </p:txBody>
      </p:sp>
      <p:pic>
        <p:nvPicPr>
          <p:cNvPr id="4" name="Picture 4" descr="http://www.minalice.com.br/images/clientes/rede_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327" y="577021"/>
            <a:ext cx="1631662" cy="1409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dn1.mundodastribos.com/wp-admin/uploads/2011/02/Coop-Cooperativa-de-Consum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70" y="731982"/>
            <a:ext cx="1465792" cy="109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33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Coop</a:t>
            </a:r>
          </a:p>
        </p:txBody>
      </p:sp>
      <p:pic>
        <p:nvPicPr>
          <p:cNvPr id="1026" name="Picture 2" descr="http://cdn1.mundodastribos.com/wp-admin/uploads/2011/02/Coop-Cooperativa-de-Consum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87059" y="609599"/>
            <a:ext cx="1465792" cy="1099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undocoop.com.br/wp-content/uploads/2015/10/co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5" y="1708943"/>
            <a:ext cx="8475516" cy="475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28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36073"/>
          </a:xfrm>
        </p:spPr>
        <p:txBody>
          <a:bodyPr/>
          <a:lstStyle/>
          <a:p>
            <a:r>
              <a:rPr lang="pt-BR" dirty="0"/>
              <a:t>A Coop</a:t>
            </a:r>
          </a:p>
        </p:txBody>
      </p:sp>
      <p:sp>
        <p:nvSpPr>
          <p:cNvPr id="3" name="Espaço Reservado para Conteúdo 2"/>
          <p:cNvSpPr>
            <a:spLocks noGrp="1"/>
          </p:cNvSpPr>
          <p:nvPr>
            <p:ph idx="1"/>
          </p:nvPr>
        </p:nvSpPr>
        <p:spPr>
          <a:xfrm>
            <a:off x="677334" y="1745673"/>
            <a:ext cx="8596668" cy="4295689"/>
          </a:xfrm>
        </p:spPr>
        <p:txBody>
          <a:bodyPr>
            <a:normAutofit fontScale="77500" lnSpcReduction="20000"/>
          </a:bodyPr>
          <a:lstStyle/>
          <a:p>
            <a:pPr algn="just" fontAlgn="base">
              <a:lnSpc>
                <a:spcPct val="150000"/>
              </a:lnSpc>
            </a:pPr>
            <a:r>
              <a:rPr lang="pt-BR" sz="2600" dirty="0"/>
              <a:t>Com mais de 60 anos de história, a Coop é a maior cooperativa de consumo da América Latina.</a:t>
            </a:r>
          </a:p>
          <a:p>
            <a:pPr algn="just" fontAlgn="base">
              <a:lnSpc>
                <a:spcPct val="150000"/>
              </a:lnSpc>
            </a:pPr>
            <a:endParaRPr lang="pt-BR" sz="2600" dirty="0"/>
          </a:p>
          <a:p>
            <a:pPr algn="just" fontAlgn="base">
              <a:lnSpc>
                <a:spcPct val="150000"/>
              </a:lnSpc>
            </a:pPr>
            <a:r>
              <a:rPr lang="pt-BR" sz="2600" dirty="0"/>
              <a:t>Assume a 14ª posição no ranking nacional de supermercados, segundo a ABRAS - Associação Brasileira de Supermercados. </a:t>
            </a:r>
          </a:p>
          <a:p>
            <a:pPr algn="just" fontAlgn="base">
              <a:lnSpc>
                <a:spcPct val="150000"/>
              </a:lnSpc>
            </a:pPr>
            <a:endParaRPr lang="pt-BR" sz="2600" dirty="0"/>
          </a:p>
          <a:p>
            <a:pPr algn="just" fontAlgn="base">
              <a:lnSpc>
                <a:spcPct val="150000"/>
              </a:lnSpc>
            </a:pPr>
            <a:r>
              <a:rPr lang="pt-BR" sz="2600" dirty="0"/>
              <a:t>São mais de 28 unidades distribuídas pelo Estado de São Paulo, que se destacam pelo apoio a projetos sociais e pelos trabalhos realizados com as comunidades onde elas atuam.</a:t>
            </a:r>
          </a:p>
          <a:p>
            <a:endParaRPr lang="pt-BR" dirty="0"/>
          </a:p>
        </p:txBody>
      </p:sp>
    </p:spTree>
    <p:extLst>
      <p:ext uri="{BB962C8B-B14F-4D97-AF65-F5344CB8AC3E}">
        <p14:creationId xmlns:p14="http://schemas.microsoft.com/office/powerpoint/2010/main" val="3617044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Coop</a:t>
            </a:r>
          </a:p>
        </p:txBody>
      </p:sp>
      <p:sp>
        <p:nvSpPr>
          <p:cNvPr id="3" name="Espaço Reservado para Conteúdo 2"/>
          <p:cNvSpPr>
            <a:spLocks noGrp="1"/>
          </p:cNvSpPr>
          <p:nvPr>
            <p:ph idx="1"/>
          </p:nvPr>
        </p:nvSpPr>
        <p:spPr>
          <a:xfrm>
            <a:off x="677334" y="1600201"/>
            <a:ext cx="8596668" cy="4655126"/>
          </a:xfrm>
        </p:spPr>
        <p:txBody>
          <a:bodyPr>
            <a:normAutofit fontScale="25000" lnSpcReduction="20000"/>
          </a:bodyPr>
          <a:lstStyle/>
          <a:p>
            <a:pPr algn="just">
              <a:lnSpc>
                <a:spcPct val="160000"/>
              </a:lnSpc>
            </a:pPr>
            <a:r>
              <a:rPr lang="pt-BR" sz="8000" dirty="0"/>
              <a:t>Missão: Oferecer ao cooperado as melhores condições de acesso a bens e serviços</a:t>
            </a:r>
            <a:r>
              <a:rPr lang="pt-BR" sz="8000" dirty="0" smtClean="0"/>
              <a:t>.</a:t>
            </a:r>
            <a:endParaRPr lang="pt-BR" sz="8000" dirty="0"/>
          </a:p>
          <a:p>
            <a:pPr algn="just">
              <a:lnSpc>
                <a:spcPct val="160000"/>
              </a:lnSpc>
            </a:pPr>
            <a:r>
              <a:rPr lang="pt-BR" sz="8000" dirty="0" smtClean="0"/>
              <a:t>Visão</a:t>
            </a:r>
            <a:r>
              <a:rPr lang="pt-BR" sz="8000" dirty="0"/>
              <a:t>: Ser, para os cooperados, a melhor empresa de varejo, nas comunidades onde atua, segundo os princípios cooperativistas</a:t>
            </a:r>
            <a:r>
              <a:rPr lang="pt-BR" sz="8000" dirty="0" smtClean="0"/>
              <a:t>.</a:t>
            </a:r>
            <a:endParaRPr lang="pt-BR" sz="8000" dirty="0"/>
          </a:p>
          <a:p>
            <a:pPr algn="just">
              <a:lnSpc>
                <a:spcPct val="160000"/>
              </a:lnSpc>
            </a:pPr>
            <a:r>
              <a:rPr lang="pt-BR" sz="8000" dirty="0"/>
              <a:t>Valores: Promover e fortalecer o cooperativismo, tendo os cooperados sua razão de existir, sempre estabelecendo uma relação justa com os fornecedores e demais públicos através da ética, além de manter um compromisso social e ambiental.</a:t>
            </a:r>
          </a:p>
          <a:p>
            <a:pPr marL="0" indent="0">
              <a:buNone/>
            </a:pPr>
            <a:r>
              <a:rPr lang="pt-BR" dirty="0"/>
              <a:t> </a:t>
            </a:r>
          </a:p>
          <a:p>
            <a:endParaRPr lang="pt-BR" dirty="0"/>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2401502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14300"/>
            <a:ext cx="8596668" cy="1369291"/>
          </a:xfrm>
        </p:spPr>
        <p:txBody>
          <a:bodyPr/>
          <a:lstStyle/>
          <a:p>
            <a:pPr>
              <a:lnSpc>
                <a:spcPct val="150000"/>
              </a:lnSpc>
            </a:pPr>
            <a:r>
              <a:rPr lang="pt-BR" sz="3200" dirty="0"/>
              <a:t>A Coop – História</a:t>
            </a:r>
            <a:r>
              <a:rPr lang="pt-BR" dirty="0"/>
              <a:t/>
            </a:r>
            <a:br>
              <a:rPr lang="pt-BR" dirty="0"/>
            </a:br>
            <a:r>
              <a:rPr lang="pt-BR" sz="1800" dirty="0">
                <a:solidFill>
                  <a:prstClr val="black"/>
                </a:solidFill>
              </a:rPr>
              <a:t>- </a:t>
            </a:r>
            <a:r>
              <a:rPr lang="pt-BR" sz="1800" dirty="0">
                <a:solidFill>
                  <a:prstClr val="black">
                    <a:lumMod val="75000"/>
                    <a:lumOff val="25000"/>
                  </a:prstClr>
                </a:solidFill>
              </a:rPr>
              <a:t>Sua trajetória ao longo dos anos</a:t>
            </a:r>
            <a:endParaRPr lang="pt-BR" sz="1800" dirty="0"/>
          </a:p>
        </p:txBody>
      </p:sp>
      <p:sp>
        <p:nvSpPr>
          <p:cNvPr id="3" name="Espaço Reservado para Conteúdo 2"/>
          <p:cNvSpPr>
            <a:spLocks noGrp="1"/>
          </p:cNvSpPr>
          <p:nvPr>
            <p:ph idx="1"/>
          </p:nvPr>
        </p:nvSpPr>
        <p:spPr>
          <a:xfrm>
            <a:off x="677334" y="1483591"/>
            <a:ext cx="8596668" cy="4576416"/>
          </a:xfrm>
        </p:spPr>
        <p:txBody>
          <a:bodyPr>
            <a:noAutofit/>
          </a:bodyPr>
          <a:lstStyle/>
          <a:p>
            <a:pPr algn="just">
              <a:lnSpc>
                <a:spcPct val="150000"/>
              </a:lnSpc>
            </a:pPr>
            <a:r>
              <a:rPr lang="pt-BR" sz="2000" dirty="0"/>
              <a:t>A Coop começou como um posto de abastecimento em 1950, onde comprava produtos no varejo e vendia para os empregados da Rhodia, uma empresa química localizada em Santo André</a:t>
            </a:r>
            <a:r>
              <a:rPr lang="pt-BR" sz="2000" dirty="0" smtClean="0"/>
              <a:t>.</a:t>
            </a:r>
            <a:endParaRPr lang="pt-BR" sz="2000" dirty="0"/>
          </a:p>
          <a:p>
            <a:pPr algn="just">
              <a:lnSpc>
                <a:spcPct val="150000"/>
              </a:lnSpc>
            </a:pPr>
            <a:r>
              <a:rPr lang="pt-BR" sz="2000" dirty="0"/>
              <a:t>Em 1954 foi inaugurada sua primeira unidade em Santo André. Em 1957 adotou o modelo de autosserviço, sendo a primeira nesse formato na região do Grande ABC e a terceira no Brasil</a:t>
            </a:r>
            <a:r>
              <a:rPr lang="pt-BR" sz="2000" dirty="0" smtClean="0"/>
              <a:t>.</a:t>
            </a:r>
            <a:endParaRPr lang="pt-BR" sz="2000" dirty="0"/>
          </a:p>
          <a:p>
            <a:pPr algn="just">
              <a:lnSpc>
                <a:spcPct val="150000"/>
              </a:lnSpc>
            </a:pPr>
            <a:r>
              <a:rPr lang="pt-BR" sz="2000" dirty="0"/>
              <a:t>Em 1972, a cooperativa foi aberta para que funcionários de outras empresas além da Rhodia pudessem abastecer-se de produtos nas unidades da rede. Já em 1976, a cooperativa foi aberta para o público em geral.</a:t>
            </a:r>
          </a:p>
        </p:txBody>
      </p:sp>
    </p:spTree>
    <p:extLst>
      <p:ext uri="{BB962C8B-B14F-4D97-AF65-F5344CB8AC3E}">
        <p14:creationId xmlns:p14="http://schemas.microsoft.com/office/powerpoint/2010/main" val="1289262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3573"/>
            <a:ext cx="8596668" cy="1320800"/>
          </a:xfrm>
        </p:spPr>
        <p:txBody>
          <a:bodyPr>
            <a:normAutofit fontScale="90000"/>
          </a:bodyPr>
          <a:lstStyle/>
          <a:p>
            <a:pPr lvl="0" defTabSz="914400">
              <a:lnSpc>
                <a:spcPct val="150000"/>
              </a:lnSpc>
              <a:spcBef>
                <a:spcPts val="0"/>
              </a:spcBef>
            </a:pPr>
            <a:r>
              <a:rPr lang="pt-BR" dirty="0">
                <a:solidFill>
                  <a:srgbClr val="D34817"/>
                </a:solidFill>
              </a:rPr>
              <a:t>A Coop – História</a:t>
            </a:r>
            <a:br>
              <a:rPr lang="pt-BR" dirty="0">
                <a:solidFill>
                  <a:srgbClr val="D34817"/>
                </a:solidFill>
              </a:rPr>
            </a:br>
            <a:r>
              <a:rPr lang="pt-BR" sz="1800" dirty="0">
                <a:solidFill>
                  <a:prstClr val="black">
                    <a:lumMod val="75000"/>
                    <a:lumOff val="25000"/>
                  </a:prstClr>
                </a:solidFill>
                <a:ea typeface="+mn-ea"/>
                <a:cs typeface="+mn-cs"/>
              </a:rPr>
              <a:t/>
            </a:r>
            <a:br>
              <a:rPr lang="pt-BR" sz="1800" dirty="0">
                <a:solidFill>
                  <a:prstClr val="black">
                    <a:lumMod val="75000"/>
                    <a:lumOff val="25000"/>
                  </a:prstClr>
                </a:solidFill>
                <a:ea typeface="+mn-ea"/>
                <a:cs typeface="+mn-cs"/>
              </a:rPr>
            </a:br>
            <a:r>
              <a:rPr lang="pt-BR" dirty="0">
                <a:solidFill>
                  <a:srgbClr val="D34817"/>
                </a:solidFill>
              </a:rPr>
              <a:t/>
            </a:r>
            <a:br>
              <a:rPr lang="pt-BR" dirty="0">
                <a:solidFill>
                  <a:srgbClr val="D34817"/>
                </a:solidFill>
              </a:rPr>
            </a:br>
            <a:endParaRPr lang="pt-BR" dirty="0"/>
          </a:p>
        </p:txBody>
      </p:sp>
      <p:sp>
        <p:nvSpPr>
          <p:cNvPr id="3" name="Espaço Reservado para Conteúdo 2"/>
          <p:cNvSpPr>
            <a:spLocks noGrp="1"/>
          </p:cNvSpPr>
          <p:nvPr>
            <p:ph idx="1"/>
          </p:nvPr>
        </p:nvSpPr>
        <p:spPr>
          <a:xfrm>
            <a:off x="677334" y="1504373"/>
            <a:ext cx="8596668" cy="4405744"/>
          </a:xfrm>
        </p:spPr>
        <p:txBody>
          <a:bodyPr>
            <a:normAutofit fontScale="25000" lnSpcReduction="20000"/>
          </a:bodyPr>
          <a:lstStyle/>
          <a:p>
            <a:pPr>
              <a:lnSpc>
                <a:spcPct val="150000"/>
              </a:lnSpc>
            </a:pPr>
            <a:r>
              <a:rPr lang="pt-BR" sz="7200" dirty="0"/>
              <a:t>Em 1989, uma façanha: a Revista Exame elegeu a Coop a empresa do ano no setor supermercadista. </a:t>
            </a:r>
          </a:p>
          <a:p>
            <a:pPr>
              <a:lnSpc>
                <a:spcPct val="150000"/>
              </a:lnSpc>
            </a:pPr>
            <a:endParaRPr lang="pt-BR" sz="7200" dirty="0"/>
          </a:p>
          <a:p>
            <a:pPr>
              <a:lnSpc>
                <a:spcPct val="150000"/>
              </a:lnSpc>
            </a:pPr>
            <a:r>
              <a:rPr lang="pt-BR" sz="7200" dirty="0"/>
              <a:t> Em 1996, a Coop passou por total processo de modernização, incluindo sua logomarca e ampliação do mix de produtos, incluindo marca própria.</a:t>
            </a:r>
          </a:p>
          <a:p>
            <a:pPr>
              <a:lnSpc>
                <a:spcPct val="150000"/>
              </a:lnSpc>
            </a:pPr>
            <a:endParaRPr lang="pt-BR" sz="7200" dirty="0"/>
          </a:p>
          <a:p>
            <a:pPr>
              <a:lnSpc>
                <a:spcPct val="150000"/>
              </a:lnSpc>
            </a:pPr>
            <a:r>
              <a:rPr lang="pt-BR" sz="7200" dirty="0"/>
              <a:t>Em 2003 </a:t>
            </a:r>
            <a:r>
              <a:rPr lang="pt-BR" sz="7200" dirty="0" smtClean="0"/>
              <a:t>atingiu </a:t>
            </a:r>
            <a:r>
              <a:rPr lang="pt-BR" sz="7200" dirty="0"/>
              <a:t>o número de 1 milhão de cooperados.</a:t>
            </a:r>
          </a:p>
          <a:p>
            <a:pPr>
              <a:lnSpc>
                <a:spcPct val="150000"/>
              </a:lnSpc>
            </a:pPr>
            <a:endParaRPr lang="pt-BR" sz="7200" dirty="0"/>
          </a:p>
          <a:p>
            <a:pPr>
              <a:lnSpc>
                <a:spcPct val="150000"/>
              </a:lnSpc>
            </a:pPr>
            <a:r>
              <a:rPr lang="pt-BR" sz="7200" dirty="0"/>
              <a:t>Atualmente a Coop é a maior cooperativa de consumo da América Latina, ao ano mantém 700 mil cooperados ativos.</a:t>
            </a:r>
          </a:p>
          <a:p>
            <a:endParaRPr lang="pt-BR" dirty="0"/>
          </a:p>
          <a:p>
            <a:endParaRPr lang="pt-BR" dirty="0"/>
          </a:p>
          <a:p>
            <a:endParaRPr lang="pt-BR" dirty="0"/>
          </a:p>
        </p:txBody>
      </p:sp>
    </p:spTree>
    <p:extLst>
      <p:ext uri="{BB962C8B-B14F-4D97-AF65-F5344CB8AC3E}">
        <p14:creationId xmlns:p14="http://schemas.microsoft.com/office/powerpoint/2010/main" val="4213432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do">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413</TotalTime>
  <Words>1721</Words>
  <Application>Microsoft Office PowerPoint</Application>
  <PresentationFormat>Widescreen</PresentationFormat>
  <Paragraphs>177</Paragraphs>
  <Slides>43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43</vt:i4>
      </vt:variant>
    </vt:vector>
  </HeadingPairs>
  <TitlesOfParts>
    <vt:vector size="48" baseType="lpstr">
      <vt:lpstr>Arial</vt:lpstr>
      <vt:lpstr>Trebuchet MS</vt:lpstr>
      <vt:lpstr>Wingdings</vt:lpstr>
      <vt:lpstr>Wingdings 3</vt:lpstr>
      <vt:lpstr>Facetado</vt:lpstr>
      <vt:lpstr>Cooperativas de consumo: Coop e Rede 10</vt:lpstr>
      <vt:lpstr>Apresentação do PowerPoint</vt:lpstr>
      <vt:lpstr>Seja bem vindo a Coop A maior cooperativa de consumo da américa latina</vt:lpstr>
      <vt:lpstr>A Coop </vt:lpstr>
      <vt:lpstr>A Coop</vt:lpstr>
      <vt:lpstr>A Coop</vt:lpstr>
      <vt:lpstr>A Coop</vt:lpstr>
      <vt:lpstr>A Coop – História - Sua trajetória ao longo dos anos</vt:lpstr>
      <vt:lpstr>A Coop – História   </vt:lpstr>
      <vt:lpstr>A Coop – História</vt:lpstr>
      <vt:lpstr>Como se tornar um cooperado</vt:lpstr>
      <vt:lpstr>O que é ser um cooperado ? Direitos </vt:lpstr>
      <vt:lpstr>Apresentação do PowerPoint</vt:lpstr>
      <vt:lpstr>O que é ser um cooperado ? Deveres </vt:lpstr>
      <vt:lpstr>A Coop - Social </vt:lpstr>
      <vt:lpstr>A Coop - Social </vt:lpstr>
      <vt:lpstr>Apresentação do PowerPoint</vt:lpstr>
      <vt:lpstr>Apresentação do PowerPoint</vt:lpstr>
      <vt:lpstr>Apresentação do PowerPoint</vt:lpstr>
      <vt:lpstr>Apresentação do PowerPoint</vt:lpstr>
      <vt:lpstr>A Coop - Social</vt:lpstr>
      <vt:lpstr>Valor ao Cooperado</vt:lpstr>
      <vt:lpstr>Coop - Parcerias </vt:lpstr>
      <vt:lpstr>A Coop</vt:lpstr>
      <vt:lpstr>Unidades Coop</vt:lpstr>
      <vt:lpstr>Cooperativismo- Consumo</vt:lpstr>
      <vt:lpstr>CoopBrasil</vt:lpstr>
      <vt:lpstr>CoopBrasil</vt:lpstr>
      <vt:lpstr>Apresentação do PowerPoint</vt:lpstr>
      <vt:lpstr>CoopBrasil</vt:lpstr>
      <vt:lpstr>Porque uma cooperativa?</vt:lpstr>
      <vt:lpstr>Características comuns entre cooperativas de consumo:</vt:lpstr>
      <vt:lpstr>Rede 10</vt:lpstr>
      <vt:lpstr>Benefícios da Rede 10</vt:lpstr>
      <vt:lpstr>Benefícios da Rede 10</vt:lpstr>
      <vt:lpstr>Benefícios da Rede 10</vt:lpstr>
      <vt:lpstr>Apresentação do PowerPoint</vt:lpstr>
      <vt:lpstr>Benefícios da Rede 10</vt:lpstr>
      <vt:lpstr>Ações sociais </vt:lpstr>
      <vt:lpstr>Aproximação com os clientes</vt:lpstr>
      <vt:lpstr>Categorização da Rede 10</vt:lpstr>
      <vt:lpstr>Categorização da Rede 10</vt:lpstr>
      <vt:lpstr>Obrigado!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 estudo entre as cooperativas de consumo COOP e Rede 10</dc:title>
  <dc:creator>Renato</dc:creator>
  <cp:lastModifiedBy>Matheus</cp:lastModifiedBy>
  <cp:revision>51</cp:revision>
  <dcterms:created xsi:type="dcterms:W3CDTF">2016-05-02T19:13:30Z</dcterms:created>
  <dcterms:modified xsi:type="dcterms:W3CDTF">2016-05-09T19:26:04Z</dcterms:modified>
</cp:coreProperties>
</file>