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27E"/>
    <a:srgbClr val="285398"/>
    <a:srgbClr val="0D1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A4A768-FA10-4D03-B1B9-3397EFF9AAD7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926916-DB2B-4729-B7FD-062650D8BB3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768-FA10-4D03-B1B9-3397EFF9AAD7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6916-DB2B-4729-B7FD-062650D8BB3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A4A768-FA10-4D03-B1B9-3397EFF9AAD7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9926916-DB2B-4729-B7FD-062650D8BB3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768-FA10-4D03-B1B9-3397EFF9AAD7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926916-DB2B-4729-B7FD-062650D8BB37}" type="slidenum">
              <a:rPr lang="pt-BR" smtClean="0"/>
              <a:t>‹#›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768-FA10-4D03-B1B9-3397EFF9AAD7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9926916-DB2B-4729-B7FD-062650D8BB3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A4A768-FA10-4D03-B1B9-3397EFF9AAD7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926916-DB2B-4729-B7FD-062650D8BB37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A4A768-FA10-4D03-B1B9-3397EFF9AAD7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926916-DB2B-4729-B7FD-062650D8BB3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768-FA10-4D03-B1B9-3397EFF9AAD7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926916-DB2B-4729-B7FD-062650D8BB3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768-FA10-4D03-B1B9-3397EFF9AAD7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926916-DB2B-4729-B7FD-062650D8BB3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A768-FA10-4D03-B1B9-3397EFF9AAD7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926916-DB2B-4729-B7FD-062650D8BB37}" type="slidenum">
              <a:rPr lang="pt-BR" smtClean="0"/>
              <a:t>‹#›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A4A768-FA10-4D03-B1B9-3397EFF9AAD7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9926916-DB2B-4729-B7FD-062650D8BB37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A4A768-FA10-4D03-B1B9-3397EFF9AAD7}" type="datetimeFigureOut">
              <a:rPr lang="pt-BR" smtClean="0"/>
              <a:t>14/09/2015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926916-DB2B-4729-B7FD-062650D8BB37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//upload.wikimedia.org/wikipedia/commons/8/8d/Bras%C3%A3o_da_USP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d/Bras%C3%A3o_da_USP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d/Bras%C3%A3o_da_USP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d/Bras%C3%A3o_da_USP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d/Bras%C3%A3o_da_USP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d/Bras%C3%A3o_da_USP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d/Bras%C3%A3o_da_USP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cef.org/brazil/pt/activities_9998.htm" TargetMode="External"/><Relationship Id="rId3" Type="http://schemas.openxmlformats.org/officeDocument/2006/relationships/hyperlink" Target="//upload.wikimedia.org/wikipedia/commons/8/8d/Bras%C3%A3o_da_USP.png" TargetMode="External"/><Relationship Id="rId7" Type="http://schemas.openxmlformats.org/officeDocument/2006/relationships/hyperlink" Target="file:///C:\Users\kosonifk\Desktop\%20http:\www.usjt.br\arq.urb\arquivos\abntnbr6023.pdf.%20%20Acessado%20em%2004\09\2015" TargetMode="External"/><Relationship Id="rId12" Type="http://schemas.openxmlformats.org/officeDocument/2006/relationships/hyperlink" Target="http://www.uff.br/mmi/neonatologia/graduacao/internato/obrigatorio/sumario%20cuidados%20essenciais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vethechildren.org/atf/cf/%7b9def2ebe-10ae-432c-9bd0-df91d2eba74a%7d/CARE-OF-THE-NEWBORN-REFERENCE-MANUAL-PORT.PDF" TargetMode="External"/><Relationship Id="rId11" Type="http://schemas.openxmlformats.org/officeDocument/2006/relationships/hyperlink" Target="http://www.unicef.org/brazil/pt/media_9993.htm" TargetMode="External"/><Relationship Id="rId5" Type="http://schemas.openxmlformats.org/officeDocument/2006/relationships/hyperlink" Target="http://apps.who.int/medicinedocs/documents/s21003pt/s21003pt.pdf" TargetMode="External"/><Relationship Id="rId10" Type="http://schemas.openxmlformats.org/officeDocument/2006/relationships/hyperlink" Target="http://www.unicef.org/brazil/pt/activities_9996.htm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unicef.org/brazil/pt/activities_9994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d/Bras%C3%A3o_da_USP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HORA DOURADA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240360" cy="415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linux.ime.usp.br/~cef/mac499-04/monografias/gewerton/logoNutri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2" y="30017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cheiro:Brasão da USP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76"/>
            <a:ext cx="827584" cy="11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2276872"/>
            <a:ext cx="40319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UNIVERSIDADE DE SÃO PAULO</a:t>
            </a:r>
          </a:p>
          <a:p>
            <a:pPr algn="ctr"/>
            <a:endParaRPr lang="pt-BR" sz="2200" dirty="0">
              <a:solidFill>
                <a:schemeClr val="bg1"/>
              </a:solidFill>
            </a:endParaRPr>
          </a:p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FACULDADE DE </a:t>
            </a:r>
            <a:r>
              <a:rPr lang="pt-BR" sz="2200" dirty="0" smtClean="0">
                <a:solidFill>
                  <a:schemeClr val="bg1"/>
                </a:solidFill>
              </a:rPr>
              <a:t>SAÚDE PÚBLICA</a:t>
            </a:r>
          </a:p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CURSO NUTRIÇÃO</a:t>
            </a:r>
            <a:endParaRPr lang="pt-BR" sz="2200" dirty="0" smtClean="0">
              <a:solidFill>
                <a:schemeClr val="bg1"/>
              </a:solidFill>
            </a:endParaRPr>
          </a:p>
          <a:p>
            <a:pPr algn="ctr"/>
            <a:endParaRPr lang="pt-BR" sz="2200" dirty="0">
              <a:solidFill>
                <a:schemeClr val="bg1"/>
              </a:solidFill>
            </a:endParaRPr>
          </a:p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DISCIPLINA CICLOS </a:t>
            </a:r>
            <a:r>
              <a:rPr lang="pt-BR" sz="2200" dirty="0" smtClean="0">
                <a:solidFill>
                  <a:schemeClr val="bg1"/>
                </a:solidFill>
              </a:rPr>
              <a:t>DA </a:t>
            </a:r>
            <a:r>
              <a:rPr lang="pt-BR" sz="2200" dirty="0" smtClean="0">
                <a:solidFill>
                  <a:schemeClr val="bg1"/>
                </a:solidFill>
              </a:rPr>
              <a:t>VIDA I</a:t>
            </a:r>
          </a:p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Fernanda </a:t>
            </a:r>
            <a:r>
              <a:rPr lang="pt-BR" sz="2200" dirty="0">
                <a:solidFill>
                  <a:schemeClr val="bg1"/>
                </a:solidFill>
              </a:rPr>
              <a:t>Kosoniscs Ferreira</a:t>
            </a:r>
          </a:p>
          <a:p>
            <a:pPr algn="ctr"/>
            <a:r>
              <a:rPr lang="pt-BR" sz="2200" dirty="0" smtClean="0">
                <a:solidFill>
                  <a:schemeClr val="bg1"/>
                </a:solidFill>
              </a:rPr>
              <a:t>Jacqueline </a:t>
            </a:r>
            <a:r>
              <a:rPr lang="pt-BR" sz="2200" dirty="0" err="1">
                <a:solidFill>
                  <a:schemeClr val="bg1"/>
                </a:solidFill>
              </a:rPr>
              <a:t>Hochberg</a:t>
            </a:r>
            <a:r>
              <a:rPr lang="pt-BR" sz="2200" dirty="0">
                <a:solidFill>
                  <a:schemeClr val="bg1"/>
                </a:solidFill>
              </a:rPr>
              <a:t> </a:t>
            </a:r>
            <a:endParaRPr lang="pt-BR" sz="2200" dirty="0" smtClean="0">
              <a:solidFill>
                <a:schemeClr val="bg1"/>
              </a:solidFill>
            </a:endParaRPr>
          </a:p>
          <a:p>
            <a:pPr algn="ctr"/>
            <a:r>
              <a:rPr lang="pt-BR" sz="2200" dirty="0" err="1" smtClean="0">
                <a:solidFill>
                  <a:schemeClr val="bg1"/>
                </a:solidFill>
              </a:rPr>
              <a:t>Yago</a:t>
            </a:r>
            <a:r>
              <a:rPr lang="pt-BR" sz="2200" dirty="0" smtClean="0">
                <a:solidFill>
                  <a:schemeClr val="bg1"/>
                </a:solidFill>
              </a:rPr>
              <a:t> </a:t>
            </a:r>
            <a:r>
              <a:rPr lang="pt-BR" sz="2200" dirty="0" smtClean="0">
                <a:solidFill>
                  <a:schemeClr val="bg1"/>
                </a:solidFill>
              </a:rPr>
              <a:t>Alves</a:t>
            </a:r>
            <a:endParaRPr lang="pt-BR" sz="2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6309320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SÃO PAULO, 2015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HORA DOURADA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4" descr="https://linux.ime.usp.br/~cef/mac499-04/monografias/gewerton/logoNutri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2" y="30017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cheiro:Brasão da USP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10" y="6075"/>
            <a:ext cx="830889" cy="11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6309320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SÃO PAULO, 2015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96944" cy="4421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000" dirty="0" smtClean="0">
                <a:solidFill>
                  <a:schemeClr val="bg1"/>
                </a:solidFill>
              </a:rPr>
              <a:t>INTRODUÇÃO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Mais </a:t>
            </a:r>
            <a:r>
              <a:rPr lang="pt-BR" dirty="0">
                <a:solidFill>
                  <a:schemeClr val="bg1"/>
                </a:solidFill>
              </a:rPr>
              <a:t>de um terço das mortes infantis ocorre durante o primeiro mês de </a:t>
            </a:r>
            <a:r>
              <a:rPr lang="pt-BR" dirty="0" smtClean="0">
                <a:solidFill>
                  <a:schemeClr val="bg1"/>
                </a:solidFill>
              </a:rPr>
              <a:t>vida.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No </a:t>
            </a:r>
            <a:r>
              <a:rPr lang="pt-BR" dirty="0">
                <a:solidFill>
                  <a:schemeClr val="bg1"/>
                </a:solidFill>
              </a:rPr>
              <a:t>Brasil, do total de mortes de crianças com menos de 1 ano, 65,6% ocorrem no período neonatal e 49,4% na primeira semana de </a:t>
            </a:r>
            <a:r>
              <a:rPr lang="pt-BR" dirty="0" smtClean="0">
                <a:solidFill>
                  <a:schemeClr val="bg1"/>
                </a:solidFill>
              </a:rPr>
              <a:t>vida.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O UNICEF calcula que o aleitamento materno exclusivo até o sexto mês de vida pode evitar, anualmente, 1,3 milhão de mortes de crianças menores de 5 anos.</a:t>
            </a:r>
          </a:p>
        </p:txBody>
      </p:sp>
    </p:spTree>
    <p:extLst>
      <p:ext uri="{BB962C8B-B14F-4D97-AF65-F5344CB8AC3E}">
        <p14:creationId xmlns:p14="http://schemas.microsoft.com/office/powerpoint/2010/main" val="19363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HORA DOURADA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4" descr="https://linux.ime.usp.br/~cef/mac499-04/monografias/gewerton/logoNutri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2" y="30017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cheiro:Brasão da USP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10" y="6075"/>
            <a:ext cx="830889" cy="11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6309320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SÃO PAULO, 2015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96944" cy="47091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sz="3300" dirty="0" smtClean="0">
                <a:solidFill>
                  <a:schemeClr val="bg1"/>
                </a:solidFill>
              </a:rPr>
              <a:t>VANTAGENS DO ALEITAMENTO NA PRIMEIRA HORA DE VIDA DO BEBÊ OU “HORA DOURADA”</a:t>
            </a:r>
          </a:p>
          <a:p>
            <a:pPr marL="0" indent="0" algn="ctr">
              <a:buNone/>
            </a:pPr>
            <a:endParaRPr lang="pt-BR" sz="1900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O </a:t>
            </a:r>
            <a:r>
              <a:rPr lang="pt-BR" dirty="0">
                <a:solidFill>
                  <a:schemeClr val="bg1"/>
                </a:solidFill>
              </a:rPr>
              <a:t>aleitamento materno na primeira hora de vida é importante tanto para o bebê quanto para a mãe, pois, auxilia nas contrações uterinas, diminuindo o risco de hemorragia. E, além das questões de saúde, a amamentação fortalece o vínculo afetivo entre mãe e filho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BR" dirty="0">
                <a:solidFill>
                  <a:schemeClr val="bg1"/>
                </a:solidFill>
              </a:rPr>
              <a:t>A maioria dos bebês </a:t>
            </a:r>
            <a:r>
              <a:rPr lang="pt-BR" dirty="0" smtClean="0">
                <a:solidFill>
                  <a:schemeClr val="bg1"/>
                </a:solidFill>
              </a:rPr>
              <a:t>está pronta para </a:t>
            </a:r>
            <a:r>
              <a:rPr lang="pt-BR" dirty="0">
                <a:solidFill>
                  <a:schemeClr val="bg1"/>
                </a:solidFill>
              </a:rPr>
              <a:t>ser </a:t>
            </a:r>
            <a:r>
              <a:rPr lang="pt-BR" dirty="0" smtClean="0">
                <a:solidFill>
                  <a:schemeClr val="bg1"/>
                </a:solidFill>
              </a:rPr>
              <a:t>alimentada </a:t>
            </a:r>
            <a:r>
              <a:rPr lang="pt-BR" dirty="0">
                <a:solidFill>
                  <a:schemeClr val="bg1"/>
                </a:solidFill>
              </a:rPr>
              <a:t>pela primeira vez de 15 a 55 minutos depois do nascimento.</a:t>
            </a:r>
          </a:p>
          <a:p>
            <a:r>
              <a:rPr lang="pt-BR" dirty="0">
                <a:solidFill>
                  <a:schemeClr val="bg1"/>
                </a:solidFill>
              </a:rPr>
              <a:t>A maioria dos recém-nascidos </a:t>
            </a:r>
            <a:r>
              <a:rPr lang="pt-BR" dirty="0" smtClean="0">
                <a:solidFill>
                  <a:schemeClr val="bg1"/>
                </a:solidFill>
              </a:rPr>
              <a:t>tem </a:t>
            </a:r>
            <a:r>
              <a:rPr lang="pt-BR" dirty="0">
                <a:solidFill>
                  <a:schemeClr val="bg1"/>
                </a:solidFill>
              </a:rPr>
              <a:t>um forte reflexo para sugar e </a:t>
            </a:r>
            <a:r>
              <a:rPr lang="pt-BR" dirty="0" smtClean="0">
                <a:solidFill>
                  <a:schemeClr val="bg1"/>
                </a:solidFill>
              </a:rPr>
              <a:t>está acordada </a:t>
            </a:r>
            <a:r>
              <a:rPr lang="pt-BR" dirty="0">
                <a:solidFill>
                  <a:schemeClr val="bg1"/>
                </a:solidFill>
              </a:rPr>
              <a:t>na primeira hora depois do nascimento.</a:t>
            </a:r>
          </a:p>
          <a:p>
            <a:endParaRPr lang="pt-B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0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HORA DOURADA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4" descr="https://linux.ime.usp.br/~cef/mac499-04/monografias/gewerton/logoNutri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2" y="30017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cheiro:Brasão da USP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10" y="6075"/>
            <a:ext cx="830889" cy="11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6309320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SÃO PAULO, 2015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393" y="1772816"/>
            <a:ext cx="8496944" cy="4421088"/>
          </a:xfrm>
        </p:spPr>
        <p:txBody>
          <a:bodyPr>
            <a:normAutofit lnSpcReduction="10000"/>
          </a:bodyPr>
          <a:lstStyle/>
          <a:p>
            <a:r>
              <a:rPr lang="pt-BR" sz="2600" dirty="0" smtClean="0">
                <a:solidFill>
                  <a:schemeClr val="bg1"/>
                </a:solidFill>
              </a:rPr>
              <a:t>A </a:t>
            </a:r>
            <a:r>
              <a:rPr lang="pt-BR" sz="2600" dirty="0">
                <a:solidFill>
                  <a:schemeClr val="bg1"/>
                </a:solidFill>
              </a:rPr>
              <a:t>sucção pelo recém-nascido ajuda a mãe a </a:t>
            </a:r>
            <a:r>
              <a:rPr lang="pt-BR" sz="2600" dirty="0" smtClean="0">
                <a:solidFill>
                  <a:schemeClr val="bg1"/>
                </a:solidFill>
              </a:rPr>
              <a:t>produzir mais </a:t>
            </a:r>
            <a:r>
              <a:rPr lang="pt-BR" sz="2600" dirty="0">
                <a:solidFill>
                  <a:schemeClr val="bg1"/>
                </a:solidFill>
              </a:rPr>
              <a:t>leite.</a:t>
            </a:r>
          </a:p>
          <a:p>
            <a:r>
              <a:rPr lang="pt-BR" sz="2600" dirty="0" smtClean="0">
                <a:solidFill>
                  <a:schemeClr val="bg1"/>
                </a:solidFill>
              </a:rPr>
              <a:t>O </a:t>
            </a:r>
            <a:r>
              <a:rPr lang="pt-BR" sz="2600" dirty="0">
                <a:solidFill>
                  <a:schemeClr val="bg1"/>
                </a:solidFill>
              </a:rPr>
              <a:t>colostro é bastante alto em vitamina A </a:t>
            </a:r>
            <a:r>
              <a:rPr lang="pt-BR" sz="2600" dirty="0" smtClean="0">
                <a:solidFill>
                  <a:schemeClr val="bg1"/>
                </a:solidFill>
              </a:rPr>
              <a:t>e anticorpos </a:t>
            </a:r>
            <a:r>
              <a:rPr lang="pt-BR" sz="2600" dirty="0">
                <a:solidFill>
                  <a:schemeClr val="bg1"/>
                </a:solidFill>
              </a:rPr>
              <a:t>que protegem o </a:t>
            </a:r>
            <a:r>
              <a:rPr lang="pt-BR" sz="2600" dirty="0" smtClean="0">
                <a:solidFill>
                  <a:schemeClr val="bg1"/>
                </a:solidFill>
              </a:rPr>
              <a:t>bebê </a:t>
            </a:r>
            <a:r>
              <a:rPr lang="pt-BR" sz="2600" dirty="0">
                <a:solidFill>
                  <a:schemeClr val="bg1"/>
                </a:solidFill>
              </a:rPr>
              <a:t>contra infecção.</a:t>
            </a:r>
          </a:p>
          <a:p>
            <a:r>
              <a:rPr lang="pt-BR" sz="2600" dirty="0">
                <a:solidFill>
                  <a:schemeClr val="bg1"/>
                </a:solidFill>
              </a:rPr>
              <a:t>O colostro é muitas vezes chamado de “</a:t>
            </a:r>
            <a:r>
              <a:rPr lang="pt-BR" sz="2600" dirty="0" smtClean="0">
                <a:solidFill>
                  <a:schemeClr val="bg1"/>
                </a:solidFill>
              </a:rPr>
              <a:t>primeira imunização</a:t>
            </a:r>
            <a:r>
              <a:rPr lang="pt-BR" sz="2600" dirty="0">
                <a:solidFill>
                  <a:schemeClr val="bg1"/>
                </a:solidFill>
              </a:rPr>
              <a:t>” do </a:t>
            </a:r>
            <a:r>
              <a:rPr lang="pt-BR" sz="2600" dirty="0" smtClean="0">
                <a:solidFill>
                  <a:schemeClr val="bg1"/>
                </a:solidFill>
              </a:rPr>
              <a:t>bebê.</a:t>
            </a:r>
            <a:endParaRPr lang="pt-BR" sz="2600" dirty="0">
              <a:solidFill>
                <a:schemeClr val="bg1"/>
              </a:solidFill>
            </a:endParaRPr>
          </a:p>
          <a:p>
            <a:r>
              <a:rPr lang="pt-BR" sz="2600" dirty="0" smtClean="0">
                <a:solidFill>
                  <a:schemeClr val="bg1"/>
                </a:solidFill>
              </a:rPr>
              <a:t>O </a:t>
            </a:r>
            <a:r>
              <a:rPr lang="pt-BR" sz="2600" dirty="0">
                <a:solidFill>
                  <a:schemeClr val="bg1"/>
                </a:solidFill>
              </a:rPr>
              <a:t>colostro ajuda a expelir o mecônio e </a:t>
            </a:r>
            <a:r>
              <a:rPr lang="pt-BR" sz="2600" dirty="0" smtClean="0">
                <a:solidFill>
                  <a:schemeClr val="bg1"/>
                </a:solidFill>
              </a:rPr>
              <a:t>a evitar </a:t>
            </a:r>
            <a:r>
              <a:rPr lang="pt-BR" sz="2600" dirty="0">
                <a:solidFill>
                  <a:schemeClr val="bg1"/>
                </a:solidFill>
              </a:rPr>
              <a:t>icterícia.</a:t>
            </a:r>
          </a:p>
          <a:p>
            <a:r>
              <a:rPr lang="pt-BR" sz="2600" dirty="0" smtClean="0">
                <a:solidFill>
                  <a:schemeClr val="bg1"/>
                </a:solidFill>
              </a:rPr>
              <a:t>O </a:t>
            </a:r>
            <a:r>
              <a:rPr lang="pt-BR" sz="2600" dirty="0">
                <a:solidFill>
                  <a:schemeClr val="bg1"/>
                </a:solidFill>
              </a:rPr>
              <a:t>colostro contém uma concentração muito alta </a:t>
            </a:r>
            <a:r>
              <a:rPr lang="pt-BR" sz="2600" dirty="0" smtClean="0">
                <a:solidFill>
                  <a:schemeClr val="bg1"/>
                </a:solidFill>
              </a:rPr>
              <a:t>de nutrientes </a:t>
            </a:r>
            <a:r>
              <a:rPr lang="pt-BR" sz="2600" dirty="0">
                <a:solidFill>
                  <a:schemeClr val="bg1"/>
                </a:solidFill>
              </a:rPr>
              <a:t>e ajuda a evitar </a:t>
            </a:r>
            <a:r>
              <a:rPr lang="pt-BR" sz="2600" dirty="0" smtClean="0">
                <a:solidFill>
                  <a:schemeClr val="bg1"/>
                </a:solidFill>
              </a:rPr>
              <a:t>hipoglicemia nas primeiras </a:t>
            </a:r>
            <a:r>
              <a:rPr lang="pt-BR" sz="2600" dirty="0">
                <a:solidFill>
                  <a:schemeClr val="bg1"/>
                </a:solidFill>
              </a:rPr>
              <a:t>horas de vida</a:t>
            </a:r>
            <a:r>
              <a:rPr lang="pt-BR" sz="2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BR" sz="2600" dirty="0">
                <a:solidFill>
                  <a:schemeClr val="bg1"/>
                </a:solidFill>
              </a:rPr>
              <a:t>O leite materno protege </a:t>
            </a:r>
            <a:r>
              <a:rPr lang="pt-BR" sz="2600" dirty="0" smtClean="0">
                <a:solidFill>
                  <a:schemeClr val="bg1"/>
                </a:solidFill>
              </a:rPr>
              <a:t>o bebê </a:t>
            </a:r>
            <a:r>
              <a:rPr lang="pt-BR" sz="2600" dirty="0">
                <a:solidFill>
                  <a:schemeClr val="bg1"/>
                </a:solidFill>
              </a:rPr>
              <a:t>contra alergias.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0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HORA DOURADA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4" descr="https://linux.ime.usp.br/~cef/mac499-04/monografias/gewerton/logoNutri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2" y="30017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cheiro:Brasão da USP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10" y="6075"/>
            <a:ext cx="830889" cy="11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6309320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SÃO PAULO, 2015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393" y="1772816"/>
            <a:ext cx="8496944" cy="442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Diante do exposto, é de suma importância que a população seja informada dessas vantagens.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O grupo desenvolveu um folder informativo a ser distribuído às usuárias do SUS.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Ele contém os benefícios do aleitamento na primeira hora de vida, informa a lei que assegura esse direito e fornece informações referente aos Hospitais Amigos da Criança, lista criada pela OMS e UNICEF </a:t>
            </a:r>
            <a:r>
              <a:rPr lang="pt-BR" dirty="0">
                <a:solidFill>
                  <a:schemeClr val="bg1"/>
                </a:solidFill>
              </a:rPr>
              <a:t>para promover, proteger e apoiar o aleitamento materno. 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5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HORA DOURADA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4" descr="https://linux.ime.usp.br/~cef/mac499-04/monografias/gewerton/logoNutri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2" y="30017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cheiro:Brasão da USP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10" y="6075"/>
            <a:ext cx="830889" cy="11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1628800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FACE EXTERNA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04" y="2104157"/>
            <a:ext cx="6675882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09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HORA DOURADA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4" descr="https://linux.ime.usp.br/~cef/mac499-04/monografias/gewerton/logoNutri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2" y="30017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cheiro:Brasão da USP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10" y="6075"/>
            <a:ext cx="830889" cy="11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1628800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FACE INTERNA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04" y="2132856"/>
            <a:ext cx="683135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11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HORA DOURADA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4" descr="https://linux.ime.usp.br/~cef/mac499-04/monografias/gewerton/logoNutri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2" y="30017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cheiro:Brasão da USP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10" y="6075"/>
            <a:ext cx="830889" cy="11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174145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BIBLIOGRAFIA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2761" y="2348880"/>
            <a:ext cx="8295793" cy="432048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GANGES, F. GOLDMAND, S. , LONG, P.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de Consulta: cuidados ao recém nascido. 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Washington: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Children Federation, 2004, 276 p. 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 em: &lt;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http://www.savethechildren.org/atf/cf/%7b9def2ebe-10ae-432c-9bd0-df91d2eba74a%7d/CARE-OF-THE-NEWBORN-REFERENCE-MANUAL-PORT.PDF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&gt;.  Acesso em 11/09/2015.</a:t>
            </a:r>
          </a:p>
          <a:p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BRASIL. Portaria 371, de 07 de maio de 2014.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Diário Oficial da República Federativa do Brasil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Ministério da Saúde, Brasília, DF, 09 mai. 2014. Disponível em: </a:t>
            </a:r>
            <a:r>
              <a:rPr lang="pt-BR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&lt;http://bvsms.saude.gov.br/bvs/saudelegis/sas/2014/prt0371_07_05_2014.html&gt; . </a:t>
            </a:r>
            <a:r>
              <a:rPr lang="pt-BR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em 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11/09/2015.</a:t>
            </a:r>
          </a:p>
          <a:p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REPÚBLICA DE MOÇAMBIQUE, MINISTÉRIO DA SAÚDE.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Técnico sobre Assistência ao Parto, ao Recém-nascido e às principais Complicações Obstétricas e Neonatais. 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Maputo: Ministério da Saúde, agosto de 2011, 190 p. Disponível em: &lt;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http://apps.who.int/medicinedocs/documents/s21003pt/s21003pt.pdf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&gt;. Acesso em 11/09/2015.</a:t>
            </a:r>
          </a:p>
          <a:p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UNICEF BRASIL.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dos Hospitais Amigos da Criança. 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 em:  &lt;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http://www.unicef.org/brazil/pt/activities_9998.htm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&gt;. Acesso em 11/09/2015.</a:t>
            </a:r>
          </a:p>
          <a:p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UNICEF BRASIL.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Hospital Amigo da Criança. 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 em: &lt;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http://www.unicef.org/brazil/pt/activities_9994.htm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&gt;. Acesso em 11/09/2015.</a:t>
            </a:r>
          </a:p>
          <a:p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UNICEF BRASIL.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Avanços na legislação. 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 em: &lt;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http://www.unicef.org/brazil/pt//activities_9996.htm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&gt;. Acesso em 11/09/2015.</a:t>
            </a:r>
          </a:p>
          <a:p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UNICEF BRASIL. 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Aleitamento materno na primeira hora depois do parto pode reduzir a mortalidade infantil. 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 em: &lt;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http://www.unicef.org/brazil/pt/media_9993.htm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&gt;. Acesso em 11/09/2015.</a:t>
            </a:r>
          </a:p>
          <a:p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UNIVERSIDADE FEDERAL FLUMINENSE. </a:t>
            </a:r>
            <a: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CUIDADOS ESSENCIAIS COM O RECÉM-NASCIDO. Disponível em: &lt; </a:t>
            </a:r>
            <a:r>
              <a:rPr lang="pt-BR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http://www.uff.br/mmi/neonatologia/graduacao/internato/obrigatorio/sumario%20cuidados%20essenciais.htm</a:t>
            </a:r>
            <a:r>
              <a:rPr lang="pt-BR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&gt;. Acesso em 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11/09/2015.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6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4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HORA DOURADA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4" descr="https://linux.ime.usp.br/~cef/mac499-04/monografias/gewerton/logoNutri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2" y="30017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cheiro:Brasão da USP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10" y="6075"/>
            <a:ext cx="830889" cy="11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2761" y="2348880"/>
            <a:ext cx="8295793" cy="4320480"/>
          </a:xfrm>
        </p:spPr>
        <p:txBody>
          <a:bodyPr>
            <a:normAutofit/>
          </a:bodyPr>
          <a:lstStyle/>
          <a:p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2"/>
          <a:stretch/>
        </p:blipFill>
        <p:spPr bwMode="auto">
          <a:xfrm>
            <a:off x="2365397" y="2517180"/>
            <a:ext cx="4413206" cy="40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74145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PALMAS ???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42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</TotalTime>
  <Words>689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A HORA DOURADA</vt:lpstr>
      <vt:lpstr>A HORA DOURADA</vt:lpstr>
      <vt:lpstr>A HORA DOURADA</vt:lpstr>
      <vt:lpstr>A HORA DOURADA</vt:lpstr>
      <vt:lpstr>A HORA DOURADA</vt:lpstr>
      <vt:lpstr>A HORA DOURADA</vt:lpstr>
      <vt:lpstr>A HORA DOURADA</vt:lpstr>
      <vt:lpstr>A HORA DOURADA</vt:lpstr>
      <vt:lpstr>A HORA DOURADA</vt:lpstr>
    </vt:vector>
  </TitlesOfParts>
  <Company>PPD,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Bibliografia</dc:title>
  <dc:creator>Fernanda Kosoniscs</dc:creator>
  <cp:lastModifiedBy>Fernanda Kosoniscs</cp:lastModifiedBy>
  <cp:revision>17</cp:revision>
  <dcterms:created xsi:type="dcterms:W3CDTF">2015-09-14T00:41:36Z</dcterms:created>
  <dcterms:modified xsi:type="dcterms:W3CDTF">2015-09-14T13:38:51Z</dcterms:modified>
</cp:coreProperties>
</file>