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Roboto Slab"/>
      <p:regular r:id="rId21"/>
      <p:bold r:id="rId22"/>
    </p:embeddedFon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hToQfIcepZqBy5BWlcoMs5/R1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B00A6A-F4C3-451D-B6DC-BDEC375FFB5C}">
  <a:tblStyle styleId="{F1B00A6A-F4C3-451D-B6DC-BDEC375FFB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1c79a243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73" name="Google Shape;273;g131c79a243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1c79a2431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82" name="Google Shape;282;g131c79a2431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37220574d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337220574d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37220574d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337220574d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1c79a2431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131c79a2431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b0018cfe5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08" name="Google Shape;208;g8b0018cfe5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0390f9b6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16" name="Google Shape;216;g130390f9b6a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0390f9b6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24" name="Google Shape;224;g130390f9b6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0390f9b6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32" name="Google Shape;232;g130390f9b6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0390f9b6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40" name="Google Shape;240;g130390f9b6a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1c79a243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48" name="Google Shape;248;g131c79a243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0390f9b6a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56" name="Google Shape;256;g130390f9b6a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1c79a243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Falar sobre a Latam MRO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Explicar o que é GSE</a:t>
            </a:r>
            <a:endParaRPr/>
          </a:p>
        </p:txBody>
      </p:sp>
      <p:sp>
        <p:nvSpPr>
          <p:cNvPr id="264" name="Google Shape;264;g131c79a2431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PI">
  <p:cSld name="Título P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 flipH="1">
            <a:off x="-4" y="0"/>
            <a:ext cx="1866904" cy="6858000"/>
          </a:xfrm>
          <a:prstGeom prst="rect">
            <a:avLst/>
          </a:prstGeom>
          <a:solidFill>
            <a:srgbClr val="4FB6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2271332" y="0"/>
            <a:ext cx="9920668" cy="6858000"/>
          </a:xfrm>
          <a:prstGeom prst="rect">
            <a:avLst/>
          </a:prstGeom>
          <a:solidFill>
            <a:srgbClr val="073763">
              <a:alpha val="71764"/>
            </a:srgbClr>
          </a:solidFill>
          <a:ln>
            <a:noFill/>
          </a:ln>
        </p:spPr>
        <p:txBody>
          <a:bodyPr anchorCtr="0" anchor="ctr" bIns="139625" lIns="139625" spcFirstLastPara="1" rIns="139625" wrap="square" tIns="139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3153374" y="763911"/>
            <a:ext cx="6785610" cy="3601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Integrado de Melhoria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3438524" y="3371850"/>
            <a:ext cx="602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Curso de Engenharia de Produção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5028" y="3455472"/>
            <a:ext cx="3735572" cy="34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 flipH="1">
            <a:off x="-1" y="0"/>
            <a:ext cx="2743198" cy="6858000"/>
          </a:xfrm>
          <a:prstGeom prst="rect">
            <a:avLst/>
          </a:prstGeom>
          <a:solidFill>
            <a:srgbClr val="00C3B1">
              <a:alpha val="5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5"/>
          <p:cNvGrpSpPr/>
          <p:nvPr/>
        </p:nvGrpSpPr>
        <p:grpSpPr>
          <a:xfrm>
            <a:off x="189909" y="685800"/>
            <a:ext cx="1549795" cy="5474139"/>
            <a:chOff x="189909" y="685800"/>
            <a:chExt cx="1549795" cy="5474139"/>
          </a:xfrm>
        </p:grpSpPr>
        <p:pic>
          <p:nvPicPr>
            <p:cNvPr id="23" name="Google Shape;2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577" y="2711898"/>
              <a:ext cx="1366348" cy="1653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9909" y="4997593"/>
              <a:ext cx="1549795" cy="1162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2773" y="685800"/>
              <a:ext cx="1218197" cy="1099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5"/>
            <p:cNvSpPr txBox="1"/>
            <p:nvPr/>
          </p:nvSpPr>
          <p:spPr>
            <a:xfrm>
              <a:off x="204622" y="1741615"/>
              <a:ext cx="1366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1" lang="pt-BR" sz="800" u="none" cap="none" strike="noStrike">
                  <a:solidFill>
                    <a:srgbClr val="393637"/>
                  </a:solidFill>
                  <a:latin typeface="Arial"/>
                  <a:ea typeface="Arial"/>
                  <a:cs typeface="Arial"/>
                  <a:sym typeface="Arial"/>
                </a:rPr>
                <a:t>Departamento de Engenharia de Produção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337220574d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3163" y="1123079"/>
            <a:ext cx="9352097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337220574d_0_169"/>
          <p:cNvSpPr/>
          <p:nvPr/>
        </p:nvSpPr>
        <p:spPr>
          <a:xfrm flipH="1">
            <a:off x="2140" y="1123079"/>
            <a:ext cx="12192000" cy="4914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337220574d_0_169"/>
          <p:cNvSpPr txBox="1"/>
          <p:nvPr>
            <p:ph type="ctrTitle"/>
          </p:nvPr>
        </p:nvSpPr>
        <p:spPr>
          <a:xfrm>
            <a:off x="2221804" y="13773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337220574d_0_169"/>
          <p:cNvSpPr txBox="1"/>
          <p:nvPr>
            <p:ph idx="1" type="subTitle"/>
          </p:nvPr>
        </p:nvSpPr>
        <p:spPr>
          <a:xfrm>
            <a:off x="2221804" y="3857015"/>
            <a:ext cx="77547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g1337220574d_0_1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1337220574d_0_1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7" name="Google Shape;137;g1337220574d_0_169"/>
          <p:cNvSpPr/>
          <p:nvPr>
            <p:ph idx="2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8" name="Google Shape;138;g1337220574d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337220574d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337220574d_0_169"/>
          <p:cNvSpPr/>
          <p:nvPr/>
        </p:nvSpPr>
        <p:spPr>
          <a:xfrm flipH="1">
            <a:off x="4314" y="1122362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37220574d_0_169"/>
          <p:cNvSpPr/>
          <p:nvPr/>
        </p:nvSpPr>
        <p:spPr>
          <a:xfrm flipH="1">
            <a:off x="10387241" y="1122361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37220574d_0_181"/>
          <p:cNvSpPr txBox="1"/>
          <p:nvPr>
            <p:ph type="title"/>
          </p:nvPr>
        </p:nvSpPr>
        <p:spPr>
          <a:xfrm>
            <a:off x="1844919" y="410368"/>
            <a:ext cx="85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337220574d_0_1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g1337220574d_0_1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1337220574d_0_1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7" name="Google Shape;147;g1337220574d_0_181"/>
          <p:cNvSpPr/>
          <p:nvPr>
            <p:ph idx="2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8" name="Google Shape;148;g1337220574d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337220574d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337220574d_0_181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337220574d_0_181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337220574d_0_181"/>
          <p:cNvSpPr/>
          <p:nvPr/>
        </p:nvSpPr>
        <p:spPr>
          <a:xfrm flipH="1">
            <a:off x="153262" y="820200"/>
            <a:ext cx="2388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337220574d_0_181"/>
          <p:cNvSpPr/>
          <p:nvPr/>
        </p:nvSpPr>
        <p:spPr>
          <a:xfrm flipH="1">
            <a:off x="-75" y="0"/>
            <a:ext cx="2388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37220574d_0_193"/>
          <p:cNvSpPr txBox="1"/>
          <p:nvPr>
            <p:ph type="title"/>
          </p:nvPr>
        </p:nvSpPr>
        <p:spPr>
          <a:xfrm>
            <a:off x="1844919" y="410368"/>
            <a:ext cx="85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337220574d_0_19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1337220574d_0_19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1337220574d_0_1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337220574d_0_1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0" name="Google Shape;160;g1337220574d_0_193"/>
          <p:cNvSpPr/>
          <p:nvPr>
            <p:ph idx="3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1" name="Google Shape;161;g1337220574d_0_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337220574d_0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337220574d_0_193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337220574d_0_193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337220574d_0_193"/>
          <p:cNvSpPr/>
          <p:nvPr/>
        </p:nvSpPr>
        <p:spPr>
          <a:xfrm flipH="1">
            <a:off x="153262" y="820200"/>
            <a:ext cx="2388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337220574d_0_193"/>
          <p:cNvSpPr/>
          <p:nvPr/>
        </p:nvSpPr>
        <p:spPr>
          <a:xfrm flipH="1">
            <a:off x="-75" y="0"/>
            <a:ext cx="2388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>
  <p:cSld name="Comparação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37220574d_0_206"/>
          <p:cNvSpPr txBox="1"/>
          <p:nvPr>
            <p:ph type="title"/>
          </p:nvPr>
        </p:nvSpPr>
        <p:spPr>
          <a:xfrm>
            <a:off x="1404982" y="365125"/>
            <a:ext cx="884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1337220574d_0_20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0" name="Google Shape;170;g1337220574d_0_20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g1337220574d_0_20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g1337220574d_0_20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1337220574d_0_2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1337220574d_0_2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5" name="Google Shape;175;g1337220574d_0_206"/>
          <p:cNvSpPr/>
          <p:nvPr>
            <p:ph idx="5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g1337220574d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337220574d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337220574d_0_206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337220574d_0_206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337220574d_0_206"/>
          <p:cNvSpPr/>
          <p:nvPr/>
        </p:nvSpPr>
        <p:spPr>
          <a:xfrm flipH="1">
            <a:off x="153262" y="820200"/>
            <a:ext cx="2388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337220574d_0_206"/>
          <p:cNvSpPr/>
          <p:nvPr/>
        </p:nvSpPr>
        <p:spPr>
          <a:xfrm flipH="1">
            <a:off x="-75" y="0"/>
            <a:ext cx="2388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37220574d_0_221"/>
          <p:cNvSpPr txBox="1"/>
          <p:nvPr>
            <p:ph type="title"/>
          </p:nvPr>
        </p:nvSpPr>
        <p:spPr>
          <a:xfrm>
            <a:off x="1844919" y="410368"/>
            <a:ext cx="85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337220574d_0_2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1337220574d_0_2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6" name="Google Shape;186;g1337220574d_0_221"/>
          <p:cNvSpPr/>
          <p:nvPr>
            <p:ph idx="2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7" name="Google Shape;187;g1337220574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337220574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337220574d_0_221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337220574d_0_221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337220574d_0_221"/>
          <p:cNvSpPr/>
          <p:nvPr/>
        </p:nvSpPr>
        <p:spPr>
          <a:xfrm flipH="1">
            <a:off x="153262" y="820200"/>
            <a:ext cx="238800" cy="52176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337220574d_0_221"/>
          <p:cNvSpPr/>
          <p:nvPr/>
        </p:nvSpPr>
        <p:spPr>
          <a:xfrm flipH="1">
            <a:off x="-75" y="0"/>
            <a:ext cx="238800" cy="6858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37220574d_0_2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1337220574d_0_2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g1337220574d_0_2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3163" y="1123079"/>
            <a:ext cx="9352096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 flipH="1">
            <a:off x="2139" y="1123079"/>
            <a:ext cx="12192000" cy="4914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/>
          <p:nvPr>
            <p:ph type="ctrTitle"/>
          </p:nvPr>
        </p:nvSpPr>
        <p:spPr>
          <a:xfrm>
            <a:off x="2221804" y="1377340"/>
            <a:ext cx="775481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2221804" y="3857015"/>
            <a:ext cx="775481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 flipH="1">
            <a:off x="4281" y="1122362"/>
            <a:ext cx="1806933" cy="4915437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 flipH="1">
            <a:off x="10387207" y="1122361"/>
            <a:ext cx="1806934" cy="4915437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7" name="Google Shape;47;p7"/>
          <p:cNvSpPr/>
          <p:nvPr>
            <p:ph idx="2" type="pic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" name="Google Shape;60;p8"/>
          <p:cNvSpPr/>
          <p:nvPr>
            <p:ph idx="3" type="pic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>
  <p:cSld name="Comparaçã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1404982" y="365125"/>
            <a:ext cx="884559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p9"/>
          <p:cNvSpPr/>
          <p:nvPr>
            <p:ph idx="5" type="pic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6" name="Google Shape;86;p10"/>
          <p:cNvSpPr/>
          <p:nvPr>
            <p:ph idx="2" type="pic"/>
          </p:nvPr>
        </p:nvSpPr>
        <p:spPr>
          <a:xfrm>
            <a:off x="10366131" y="152278"/>
            <a:ext cx="1301263" cy="698744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050" y="139791"/>
            <a:ext cx="744027" cy="67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5" y="6176963"/>
            <a:ext cx="1518137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/>
          <p:nvPr/>
        </p:nvSpPr>
        <p:spPr>
          <a:xfrm>
            <a:off x="11782950" y="820200"/>
            <a:ext cx="272700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11919300" y="0"/>
            <a:ext cx="272700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/>
          <p:nvPr/>
        </p:nvSpPr>
        <p:spPr>
          <a:xfrm flipH="1">
            <a:off x="153337" y="820200"/>
            <a:ext cx="238725" cy="52176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/>
          <p:nvPr/>
        </p:nvSpPr>
        <p:spPr>
          <a:xfrm flipH="1">
            <a:off x="0" y="0"/>
            <a:ext cx="238725" cy="6858000"/>
          </a:xfrm>
          <a:prstGeom prst="rect">
            <a:avLst/>
          </a:prstGeom>
          <a:solidFill>
            <a:srgbClr val="073763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f6c19112_0_4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8af6c19112_0_43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8af6c19112_0_4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Slide de Título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31c79a2431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3163" y="1123079"/>
            <a:ext cx="9352097" cy="49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1c79a2431_0_182"/>
          <p:cNvSpPr/>
          <p:nvPr/>
        </p:nvSpPr>
        <p:spPr>
          <a:xfrm flipH="1">
            <a:off x="2140" y="1123079"/>
            <a:ext cx="12192000" cy="4914000"/>
          </a:xfrm>
          <a:prstGeom prst="rect">
            <a:avLst/>
          </a:prstGeom>
          <a:solidFill>
            <a:srgbClr val="073763">
              <a:alpha val="74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1c79a2431_0_182"/>
          <p:cNvSpPr txBox="1"/>
          <p:nvPr>
            <p:ph type="ctrTitle"/>
          </p:nvPr>
        </p:nvSpPr>
        <p:spPr>
          <a:xfrm>
            <a:off x="2221804" y="13773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31c79a2431_0_182"/>
          <p:cNvSpPr txBox="1"/>
          <p:nvPr>
            <p:ph idx="1" type="subTitle"/>
          </p:nvPr>
        </p:nvSpPr>
        <p:spPr>
          <a:xfrm>
            <a:off x="2221804" y="3857015"/>
            <a:ext cx="77547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g131c79a2431_0_1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31c79a2431_0_1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" name="Google Shape;104;g131c79a2431_0_182"/>
          <p:cNvSpPr/>
          <p:nvPr>
            <p:ph idx="2" type="pic"/>
          </p:nvPr>
        </p:nvSpPr>
        <p:spPr>
          <a:xfrm>
            <a:off x="10366131" y="152278"/>
            <a:ext cx="1301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" name="Google Shape;105;g131c79a2431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050" y="139791"/>
            <a:ext cx="744027" cy="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31c79a2431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75" y="6176963"/>
            <a:ext cx="1518138" cy="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31c79a2431_0_182"/>
          <p:cNvSpPr/>
          <p:nvPr/>
        </p:nvSpPr>
        <p:spPr>
          <a:xfrm flipH="1">
            <a:off x="4314" y="1122362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31c79a2431_0_182"/>
          <p:cNvSpPr/>
          <p:nvPr/>
        </p:nvSpPr>
        <p:spPr>
          <a:xfrm flipH="1">
            <a:off x="10387241" y="1122361"/>
            <a:ext cx="1806900" cy="4915500"/>
          </a:xfrm>
          <a:prstGeom prst="rect">
            <a:avLst/>
          </a:prstGeom>
          <a:solidFill>
            <a:srgbClr val="00C3B1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PI">
  <p:cSld name="Título P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37220574d_0_154"/>
          <p:cNvSpPr/>
          <p:nvPr/>
        </p:nvSpPr>
        <p:spPr>
          <a:xfrm flipH="1">
            <a:off x="0" y="0"/>
            <a:ext cx="1866900" cy="6858000"/>
          </a:xfrm>
          <a:prstGeom prst="rect">
            <a:avLst/>
          </a:prstGeom>
          <a:solidFill>
            <a:srgbClr val="4FB6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337220574d_0_154"/>
          <p:cNvSpPr/>
          <p:nvPr/>
        </p:nvSpPr>
        <p:spPr>
          <a:xfrm>
            <a:off x="2271332" y="0"/>
            <a:ext cx="9920700" cy="6858000"/>
          </a:xfrm>
          <a:prstGeom prst="rect">
            <a:avLst/>
          </a:prstGeom>
          <a:solidFill>
            <a:srgbClr val="073763">
              <a:alpha val="72160"/>
            </a:srgbClr>
          </a:solidFill>
          <a:ln>
            <a:noFill/>
          </a:ln>
        </p:spPr>
        <p:txBody>
          <a:bodyPr anchorCtr="0" anchor="ctr" bIns="139625" lIns="139625" spcFirstLastPara="1" rIns="139625" wrap="square" tIns="139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337220574d_0_154"/>
          <p:cNvSpPr txBox="1"/>
          <p:nvPr/>
        </p:nvSpPr>
        <p:spPr>
          <a:xfrm>
            <a:off x="3153374" y="763911"/>
            <a:ext cx="67857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Integrado de Melhoria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337220574d_0_154"/>
          <p:cNvSpPr/>
          <p:nvPr/>
        </p:nvSpPr>
        <p:spPr>
          <a:xfrm>
            <a:off x="3438524" y="3371850"/>
            <a:ext cx="602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Curso de Engenharia de Produção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1337220574d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5028" y="3455472"/>
            <a:ext cx="3735572" cy="34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337220574d_0_154"/>
          <p:cNvSpPr/>
          <p:nvPr/>
        </p:nvSpPr>
        <p:spPr>
          <a:xfrm flipH="1">
            <a:off x="-3" y="0"/>
            <a:ext cx="2743200" cy="6858000"/>
          </a:xfrm>
          <a:prstGeom prst="rect">
            <a:avLst/>
          </a:prstGeom>
          <a:solidFill>
            <a:srgbClr val="00C3B1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D5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g1337220574d_0_154"/>
          <p:cNvGrpSpPr/>
          <p:nvPr/>
        </p:nvGrpSpPr>
        <p:grpSpPr>
          <a:xfrm>
            <a:off x="189909" y="685800"/>
            <a:ext cx="1549796" cy="5474138"/>
            <a:chOff x="189909" y="685800"/>
            <a:chExt cx="1549796" cy="5474138"/>
          </a:xfrm>
        </p:grpSpPr>
        <p:pic>
          <p:nvPicPr>
            <p:cNvPr id="123" name="Google Shape;123;g1337220574d_0_1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577" y="2711898"/>
              <a:ext cx="1366349" cy="1653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1337220574d_0_1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9909" y="4997593"/>
              <a:ext cx="1549796" cy="1162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1337220574d_0_1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2773" y="685800"/>
              <a:ext cx="1218196" cy="1099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g1337220574d_0_154"/>
            <p:cNvSpPr txBox="1"/>
            <p:nvPr/>
          </p:nvSpPr>
          <p:spPr>
            <a:xfrm>
              <a:off x="204622" y="1741615"/>
              <a:ext cx="136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1" lang="pt-BR" sz="800" u="none" cap="none" strike="noStrike">
                  <a:solidFill>
                    <a:srgbClr val="393637"/>
                  </a:solidFill>
                  <a:latin typeface="Arial"/>
                  <a:ea typeface="Arial"/>
                  <a:cs typeface="Arial"/>
                  <a:sym typeface="Arial"/>
                </a:rPr>
                <a:t>Departamento de Engenharia de Produção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g1337220574d_0_1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337220574d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337220574d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1844919" y="410368"/>
            <a:ext cx="85021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37220574d_0_148"/>
          <p:cNvSpPr txBox="1"/>
          <p:nvPr>
            <p:ph type="title"/>
          </p:nvPr>
        </p:nvSpPr>
        <p:spPr>
          <a:xfrm>
            <a:off x="1844919" y="410368"/>
            <a:ext cx="85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1337220574d_0_14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1337220574d_0_1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1337220574d_0_1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1337220574d_0_1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>
            <p:ph type="ctrTitle"/>
          </p:nvPr>
        </p:nvSpPr>
        <p:spPr>
          <a:xfrm>
            <a:off x="2221804" y="1377340"/>
            <a:ext cx="775481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pt-BR" sz="3500"/>
              <a:t>USO DA CULTURA ORGANIZACIONAL NO CONTEXTO DA ÁREA DE RECURSOS HUMANOS E GESTÃO DE PESSOAS</a:t>
            </a:r>
            <a:endParaRPr sz="3500"/>
          </a:p>
        </p:txBody>
      </p:sp>
      <p:sp>
        <p:nvSpPr>
          <p:cNvPr id="202" name="Google Shape;20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/>
              <a:t>1</a:t>
            </a:r>
            <a:endParaRPr/>
          </a:p>
        </p:txBody>
      </p:sp>
      <p:cxnSp>
        <p:nvCxnSpPr>
          <p:cNvPr id="203" name="Google Shape;203;p2"/>
          <p:cNvCxnSpPr/>
          <p:nvPr/>
        </p:nvCxnSpPr>
        <p:spPr>
          <a:xfrm flipH="1">
            <a:off x="3845601" y="3863975"/>
            <a:ext cx="4507200" cy="3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204" name="Google Shape;2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275" y="158800"/>
            <a:ext cx="878225" cy="8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"/>
          <p:cNvSpPr txBox="1"/>
          <p:nvPr>
            <p:ph type="ctrTitle"/>
          </p:nvPr>
        </p:nvSpPr>
        <p:spPr>
          <a:xfrm>
            <a:off x="2221863" y="3423873"/>
            <a:ext cx="7754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pt-BR" sz="3200"/>
              <a:t>Franz Seiji Akiyama Feneberg</a:t>
            </a:r>
            <a:br>
              <a:rPr lang="pt-BR" sz="3200"/>
            </a:br>
            <a:r>
              <a:rPr lang="pt-BR" sz="3200"/>
              <a:t>Fernando César Almada Santos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1c79a2431_0_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6" name="Google Shape;276;g131c79a243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31c79a2431_0_21"/>
          <p:cNvSpPr txBox="1"/>
          <p:nvPr/>
        </p:nvSpPr>
        <p:spPr>
          <a:xfrm>
            <a:off x="963175" y="1332125"/>
            <a:ext cx="104157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i="1" lang="pt-BR" sz="2600">
                <a:solidFill>
                  <a:srgbClr val="073763"/>
                </a:solidFill>
              </a:rPr>
              <a:t>Aligning organizational culture and strategic human resource management </a:t>
            </a:r>
            <a:r>
              <a:rPr b="1" lang="pt-BR" sz="2600">
                <a:solidFill>
                  <a:srgbClr val="073763"/>
                </a:solidFill>
              </a:rPr>
              <a:t>(HARRISON; BAZZY, 2017)</a:t>
            </a:r>
            <a:endParaRPr b="1" sz="2600">
              <a:solidFill>
                <a:srgbClr val="073763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Alinhamento: Cultura Organizacional e Estratégias de Negócio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Gestão de Pessoas consistente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Fortalecimento dos resultados da organização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</p:txBody>
      </p:sp>
      <p:sp>
        <p:nvSpPr>
          <p:cNvPr id="278" name="Google Shape;278;g131c79a2431_0_21"/>
          <p:cNvSpPr txBox="1"/>
          <p:nvPr>
            <p:ph type="title"/>
          </p:nvPr>
        </p:nvSpPr>
        <p:spPr>
          <a:xfrm>
            <a:off x="963175" y="492300"/>
            <a:ext cx="10173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4. </a:t>
            </a:r>
            <a:r>
              <a:rPr lang="pt-BR" sz="3400"/>
              <a:t>Principais Relações Encontradas</a:t>
            </a:r>
            <a:br>
              <a:rPr lang="pt-BR" sz="3400"/>
            </a:br>
            <a:endParaRPr sz="3400"/>
          </a:p>
        </p:txBody>
      </p:sp>
      <p:pic>
        <p:nvPicPr>
          <p:cNvPr id="279" name="Google Shape;279;g131c79a2431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038" y="3522013"/>
            <a:ext cx="882967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1c79a2431_0_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85" name="Google Shape;285;g131c79a2431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31c79a2431_0_47"/>
          <p:cNvSpPr txBox="1"/>
          <p:nvPr/>
        </p:nvSpPr>
        <p:spPr>
          <a:xfrm>
            <a:off x="963175" y="1332125"/>
            <a:ext cx="104157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600">
                <a:solidFill>
                  <a:srgbClr val="073763"/>
                </a:solidFill>
              </a:rPr>
              <a:t>Influência da cultura organizacional e da orientação estratégica na gestão de recursos humanos: um estudo de caso (CASTRO; SILVA, 2012).</a:t>
            </a:r>
            <a:endParaRPr b="1" sz="26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Relações entre Tipos de Cultura Organizacional (Cameron e Quinn) e os Papéis da área de Recursos Humanos (Ulrich)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</p:txBody>
      </p:sp>
      <p:sp>
        <p:nvSpPr>
          <p:cNvPr id="287" name="Google Shape;287;g131c79a2431_0_47"/>
          <p:cNvSpPr txBox="1"/>
          <p:nvPr>
            <p:ph type="title"/>
          </p:nvPr>
        </p:nvSpPr>
        <p:spPr>
          <a:xfrm>
            <a:off x="963175" y="492300"/>
            <a:ext cx="10173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4. </a:t>
            </a:r>
            <a:r>
              <a:rPr lang="pt-BR" sz="3400"/>
              <a:t>Principais Relações Encontradas</a:t>
            </a:r>
            <a:br>
              <a:rPr lang="pt-BR" sz="3400"/>
            </a:br>
            <a:endParaRPr sz="3400"/>
          </a:p>
        </p:txBody>
      </p:sp>
      <p:pic>
        <p:nvPicPr>
          <p:cNvPr id="288" name="Google Shape;288;g131c79a2431_0_47"/>
          <p:cNvPicPr preferRelativeResize="0"/>
          <p:nvPr/>
        </p:nvPicPr>
        <p:blipFill rotWithShape="1">
          <a:blip r:embed="rId4">
            <a:alphaModFix/>
          </a:blip>
          <a:srcRect b="0" l="0" r="5660" t="0"/>
          <a:stretch/>
        </p:blipFill>
        <p:spPr>
          <a:xfrm>
            <a:off x="2213463" y="3681450"/>
            <a:ext cx="7915125" cy="31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7220574d_0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294" name="Google Shape;294;g1337220574d_0_124"/>
          <p:cNvGrpSpPr/>
          <p:nvPr/>
        </p:nvGrpSpPr>
        <p:grpSpPr>
          <a:xfrm>
            <a:off x="886300" y="1166869"/>
            <a:ext cx="4949880" cy="2376297"/>
            <a:chOff x="2010833" y="1425858"/>
            <a:chExt cx="3807600" cy="2150106"/>
          </a:xfrm>
        </p:grpSpPr>
        <p:sp>
          <p:nvSpPr>
            <p:cNvPr id="295" name="Google Shape;295;g1337220574d_0_124"/>
            <p:cNvSpPr/>
            <p:nvPr/>
          </p:nvSpPr>
          <p:spPr>
            <a:xfrm>
              <a:off x="2010833" y="1425858"/>
              <a:ext cx="3807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g1337220574d_0_124"/>
            <p:cNvSpPr txBox="1"/>
            <p:nvPr/>
          </p:nvSpPr>
          <p:spPr>
            <a:xfrm>
              <a:off x="3698756" y="1425864"/>
              <a:ext cx="2110200" cy="21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200">
                  <a:solidFill>
                    <a:srgbClr val="002060"/>
                  </a:solidFill>
                </a:rPr>
                <a:t>Clã</a:t>
              </a:r>
              <a:endParaRPr b="1" sz="22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002060"/>
                  </a:solidFill>
                </a:rPr>
                <a:t>Familiar/Pessoal</a:t>
              </a:r>
              <a:br>
                <a:rPr lang="pt-BR" sz="2200">
                  <a:solidFill>
                    <a:srgbClr val="002060"/>
                  </a:solidFill>
                </a:rPr>
              </a:br>
              <a:endParaRPr sz="22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200">
                  <a:solidFill>
                    <a:srgbClr val="002060"/>
                  </a:solidFill>
                </a:rPr>
                <a:t>Defensor dos Funcionários</a:t>
              </a:r>
              <a:endParaRPr b="1" sz="22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002060"/>
                  </a:solidFill>
                </a:rPr>
                <a:t>Ouvir/Atender</a:t>
              </a:r>
              <a:endParaRPr sz="2200">
                <a:solidFill>
                  <a:srgbClr val="002060"/>
                </a:solidFill>
              </a:endParaRPr>
            </a:p>
          </p:txBody>
        </p:sp>
      </p:grpSp>
      <p:grpSp>
        <p:nvGrpSpPr>
          <p:cNvPr id="297" name="Google Shape;297;g1337220574d_0_124"/>
          <p:cNvGrpSpPr/>
          <p:nvPr/>
        </p:nvGrpSpPr>
        <p:grpSpPr>
          <a:xfrm>
            <a:off x="6121157" y="1166800"/>
            <a:ext cx="4831032" cy="2316001"/>
            <a:chOff x="6289504" y="1425809"/>
            <a:chExt cx="3891600" cy="2095549"/>
          </a:xfrm>
        </p:grpSpPr>
        <p:sp>
          <p:nvSpPr>
            <p:cNvPr id="298" name="Google Shape;298;g1337220574d_0_124"/>
            <p:cNvSpPr/>
            <p:nvPr/>
          </p:nvSpPr>
          <p:spPr>
            <a:xfrm>
              <a:off x="6289504" y="1425858"/>
              <a:ext cx="3891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g1337220574d_0_124"/>
            <p:cNvSpPr txBox="1"/>
            <p:nvPr/>
          </p:nvSpPr>
          <p:spPr>
            <a:xfrm>
              <a:off x="7677952" y="1425809"/>
              <a:ext cx="25029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pt-BR" sz="2200">
                  <a:solidFill>
                    <a:srgbClr val="002060"/>
                  </a:solidFill>
                </a:rPr>
                <a:t>Adhocracia</a:t>
              </a:r>
              <a:br>
                <a:rPr b="1" lang="pt-BR" sz="2200">
                  <a:solidFill>
                    <a:srgbClr val="002060"/>
                  </a:solidFill>
                </a:rPr>
              </a:br>
              <a:r>
                <a:rPr lang="pt-BR" sz="2200">
                  <a:solidFill>
                    <a:srgbClr val="002060"/>
                  </a:solidFill>
                </a:rPr>
                <a:t>Inovador/Dinâmico</a:t>
              </a:r>
              <a:br>
                <a:rPr lang="pt-BR" sz="2200">
                  <a:solidFill>
                    <a:srgbClr val="002060"/>
                  </a:solidFill>
                </a:rPr>
              </a:br>
              <a:br>
                <a:rPr lang="pt-BR" sz="2200">
                  <a:solidFill>
                    <a:srgbClr val="002060"/>
                  </a:solidFill>
                </a:rPr>
              </a:br>
              <a:r>
                <a:rPr b="1" lang="pt-BR" sz="2200">
                  <a:solidFill>
                    <a:srgbClr val="002060"/>
                  </a:solidFill>
                </a:rPr>
                <a:t>Agente de Mudança</a:t>
              </a:r>
              <a:endParaRPr b="1" sz="22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002060"/>
                  </a:solidFill>
                </a:rPr>
                <a:t>Transformação</a:t>
              </a:r>
              <a:endParaRPr sz="2200">
                <a:solidFill>
                  <a:srgbClr val="002060"/>
                </a:solidFill>
              </a:endParaRPr>
            </a:p>
          </p:txBody>
        </p:sp>
      </p:grpSp>
      <p:grpSp>
        <p:nvGrpSpPr>
          <p:cNvPr id="300" name="Google Shape;300;g1337220574d_0_124"/>
          <p:cNvGrpSpPr/>
          <p:nvPr/>
        </p:nvGrpSpPr>
        <p:grpSpPr>
          <a:xfrm>
            <a:off x="886664" y="3979400"/>
            <a:ext cx="4950046" cy="2376650"/>
            <a:chOff x="2010826" y="3970692"/>
            <a:chExt cx="3807728" cy="2150425"/>
          </a:xfrm>
        </p:grpSpPr>
        <p:grpSp>
          <p:nvGrpSpPr>
            <p:cNvPr id="301" name="Google Shape;301;g1337220574d_0_124"/>
            <p:cNvGrpSpPr/>
            <p:nvPr/>
          </p:nvGrpSpPr>
          <p:grpSpPr>
            <a:xfrm>
              <a:off x="2010826" y="3970866"/>
              <a:ext cx="3807728" cy="2150252"/>
              <a:chOff x="420750" y="3205250"/>
              <a:chExt cx="3336600" cy="1771650"/>
            </a:xfrm>
          </p:grpSpPr>
          <p:sp>
            <p:nvSpPr>
              <p:cNvPr id="302" name="Google Shape;302;g1337220574d_0_124"/>
              <p:cNvSpPr/>
              <p:nvPr/>
            </p:nvSpPr>
            <p:spPr>
              <a:xfrm>
                <a:off x="420750" y="3205250"/>
                <a:ext cx="3336600" cy="1726500"/>
              </a:xfrm>
              <a:prstGeom prst="roundRect">
                <a:avLst>
                  <a:gd fmla="val 3479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00025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g1337220574d_0_124"/>
              <p:cNvSpPr txBox="1"/>
              <p:nvPr/>
            </p:nvSpPr>
            <p:spPr>
              <a:xfrm>
                <a:off x="420825" y="3250400"/>
                <a:ext cx="3315300" cy="172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04" name="Google Shape;304;g1337220574d_0_124"/>
            <p:cNvSpPr txBox="1"/>
            <p:nvPr/>
          </p:nvSpPr>
          <p:spPr>
            <a:xfrm>
              <a:off x="3706122" y="3970692"/>
              <a:ext cx="2110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000">
                  <a:solidFill>
                    <a:srgbClr val="002060"/>
                  </a:solidFill>
                </a:rPr>
                <a:t>Hierarquia</a:t>
              </a:r>
              <a:br>
                <a:rPr b="1" lang="pt-BR" sz="2000">
                  <a:solidFill>
                    <a:srgbClr val="002060"/>
                  </a:solidFill>
                </a:rPr>
              </a:br>
              <a:r>
                <a:rPr lang="pt-BR" sz="2000">
                  <a:solidFill>
                    <a:srgbClr val="002060"/>
                  </a:solidFill>
                </a:rPr>
                <a:t>Formal/Estruturado</a:t>
              </a:r>
              <a:br>
                <a:rPr b="1" lang="pt-BR" sz="2000">
                  <a:solidFill>
                    <a:srgbClr val="002060"/>
                  </a:solidFill>
                </a:rPr>
              </a:br>
              <a:br>
                <a:rPr b="1" lang="pt-BR" sz="2000">
                  <a:solidFill>
                    <a:srgbClr val="002060"/>
                  </a:solidFill>
                </a:rPr>
              </a:br>
              <a:r>
                <a:rPr b="1" lang="pt-BR" sz="2000">
                  <a:solidFill>
                    <a:srgbClr val="002060"/>
                  </a:solidFill>
                </a:rPr>
                <a:t>Especialista Administrativo</a:t>
              </a:r>
              <a:endParaRPr b="1" sz="20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rgbClr val="002060"/>
                  </a:solidFill>
                </a:rPr>
                <a:t>Infraestrutura organizacional</a:t>
              </a:r>
              <a:endParaRPr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305" name="Google Shape;305;g1337220574d_0_124"/>
          <p:cNvGrpSpPr/>
          <p:nvPr/>
        </p:nvGrpSpPr>
        <p:grpSpPr>
          <a:xfrm>
            <a:off x="6121204" y="3861225"/>
            <a:ext cx="4828308" cy="2434314"/>
            <a:chOff x="6287317" y="3863765"/>
            <a:chExt cx="3891600" cy="2202600"/>
          </a:xfrm>
        </p:grpSpPr>
        <p:sp>
          <p:nvSpPr>
            <p:cNvPr id="306" name="Google Shape;306;g1337220574d_0_124"/>
            <p:cNvSpPr/>
            <p:nvPr/>
          </p:nvSpPr>
          <p:spPr>
            <a:xfrm>
              <a:off x="6287317" y="3970866"/>
              <a:ext cx="3891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g1337220574d_0_124"/>
            <p:cNvSpPr txBox="1"/>
            <p:nvPr/>
          </p:nvSpPr>
          <p:spPr>
            <a:xfrm>
              <a:off x="7808128" y="3863765"/>
              <a:ext cx="2211000" cy="21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100">
                  <a:solidFill>
                    <a:srgbClr val="002060"/>
                  </a:solidFill>
                </a:rPr>
                <a:t>Mercado</a:t>
              </a:r>
              <a:endParaRPr b="1" sz="21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>
                  <a:solidFill>
                    <a:srgbClr val="002060"/>
                  </a:solidFill>
                </a:rPr>
                <a:t>Resultados</a:t>
              </a:r>
              <a:endParaRPr sz="21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100">
                  <a:solidFill>
                    <a:srgbClr val="002060"/>
                  </a:solidFill>
                </a:rPr>
                <a:t>Parceiro Estratégico</a:t>
              </a:r>
              <a:endParaRPr b="1" sz="21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>
                  <a:solidFill>
                    <a:srgbClr val="002060"/>
                  </a:solidFill>
                </a:rPr>
                <a:t>Definição Estratégica</a:t>
              </a:r>
              <a:endParaRPr sz="2100">
                <a:solidFill>
                  <a:srgbClr val="002060"/>
                </a:solidFill>
              </a:endParaRPr>
            </a:p>
          </p:txBody>
        </p:sp>
      </p:grpSp>
      <p:pic>
        <p:nvPicPr>
          <p:cNvPr id="308" name="Google Shape;308;g1337220574d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337220574d_0_124"/>
          <p:cNvSpPr txBox="1"/>
          <p:nvPr>
            <p:ph type="title"/>
          </p:nvPr>
        </p:nvSpPr>
        <p:spPr>
          <a:xfrm>
            <a:off x="886350" y="128300"/>
            <a:ext cx="10173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4. Principais Relações Encontradas</a:t>
            </a:r>
            <a:endParaRPr sz="3400"/>
          </a:p>
        </p:txBody>
      </p:sp>
      <p:pic>
        <p:nvPicPr>
          <p:cNvPr id="310" name="Google Shape;310;g1337220574d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525" y="1449050"/>
            <a:ext cx="1632298" cy="1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337220574d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275" y="1568261"/>
            <a:ext cx="1513075" cy="15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1337220574d_0_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1525" y="4351583"/>
            <a:ext cx="1632300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337220574d_0_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8275" y="4411187"/>
            <a:ext cx="1513075" cy="15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37220574d_0_2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319" name="Google Shape;319;g1337220574d_0_266"/>
          <p:cNvGrpSpPr/>
          <p:nvPr/>
        </p:nvGrpSpPr>
        <p:grpSpPr>
          <a:xfrm>
            <a:off x="886300" y="1166869"/>
            <a:ext cx="4949880" cy="2376297"/>
            <a:chOff x="2010833" y="1425858"/>
            <a:chExt cx="3807600" cy="2150106"/>
          </a:xfrm>
        </p:grpSpPr>
        <p:sp>
          <p:nvSpPr>
            <p:cNvPr id="320" name="Google Shape;320;g1337220574d_0_266"/>
            <p:cNvSpPr/>
            <p:nvPr/>
          </p:nvSpPr>
          <p:spPr>
            <a:xfrm>
              <a:off x="2010833" y="1425858"/>
              <a:ext cx="3807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g1337220574d_0_266"/>
            <p:cNvSpPr txBox="1"/>
            <p:nvPr/>
          </p:nvSpPr>
          <p:spPr>
            <a:xfrm>
              <a:off x="3698756" y="1425864"/>
              <a:ext cx="2110200" cy="21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2300">
                  <a:solidFill>
                    <a:srgbClr val="002060"/>
                  </a:solidFill>
                </a:rPr>
                <a:t>Reflexões acerca do construto</a:t>
              </a:r>
              <a:endParaRPr b="1"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300">
                  <a:solidFill>
                    <a:srgbClr val="002060"/>
                  </a:solidFill>
                </a:rPr>
                <a:t>Alta Complexidade e Variedade</a:t>
              </a:r>
              <a:endParaRPr b="1" sz="1500">
                <a:solidFill>
                  <a:srgbClr val="002060"/>
                </a:solidFill>
              </a:endParaRPr>
            </a:p>
          </p:txBody>
        </p:sp>
      </p:grpSp>
      <p:grpSp>
        <p:nvGrpSpPr>
          <p:cNvPr id="322" name="Google Shape;322;g1337220574d_0_266"/>
          <p:cNvGrpSpPr/>
          <p:nvPr/>
        </p:nvGrpSpPr>
        <p:grpSpPr>
          <a:xfrm>
            <a:off x="6121157" y="1166800"/>
            <a:ext cx="4831032" cy="2316001"/>
            <a:chOff x="6289504" y="1425809"/>
            <a:chExt cx="3891600" cy="2095549"/>
          </a:xfrm>
        </p:grpSpPr>
        <p:sp>
          <p:nvSpPr>
            <p:cNvPr id="323" name="Google Shape;323;g1337220574d_0_266"/>
            <p:cNvSpPr/>
            <p:nvPr/>
          </p:nvSpPr>
          <p:spPr>
            <a:xfrm>
              <a:off x="6289504" y="1425858"/>
              <a:ext cx="3891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g1337220574d_0_266"/>
            <p:cNvSpPr txBox="1"/>
            <p:nvPr/>
          </p:nvSpPr>
          <p:spPr>
            <a:xfrm>
              <a:off x="7677952" y="1425809"/>
              <a:ext cx="25029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2300">
                  <a:solidFill>
                    <a:srgbClr val="002060"/>
                  </a:solidFill>
                </a:rPr>
                <a:t>Escolha dos construtos teóricos de cultura </a:t>
              </a:r>
              <a:endParaRPr b="1"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>
                  <a:solidFill>
                    <a:srgbClr val="002060"/>
                  </a:solidFill>
                </a:rPr>
                <a:t>Foco de pesquisa</a:t>
              </a:r>
              <a:endParaRPr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>
                  <a:solidFill>
                    <a:srgbClr val="002060"/>
                  </a:solidFill>
                </a:rPr>
                <a:t>Unidade de análise</a:t>
              </a:r>
              <a:endParaRPr b="1" i="1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325" name="Google Shape;325;g1337220574d_0_266"/>
          <p:cNvGrpSpPr/>
          <p:nvPr/>
        </p:nvGrpSpPr>
        <p:grpSpPr>
          <a:xfrm>
            <a:off x="886664" y="3979400"/>
            <a:ext cx="4950046" cy="2376650"/>
            <a:chOff x="2010826" y="3970692"/>
            <a:chExt cx="3807728" cy="2150425"/>
          </a:xfrm>
        </p:grpSpPr>
        <p:grpSp>
          <p:nvGrpSpPr>
            <p:cNvPr id="326" name="Google Shape;326;g1337220574d_0_266"/>
            <p:cNvGrpSpPr/>
            <p:nvPr/>
          </p:nvGrpSpPr>
          <p:grpSpPr>
            <a:xfrm>
              <a:off x="2010826" y="3970866"/>
              <a:ext cx="3807728" cy="2150252"/>
              <a:chOff x="420750" y="3205250"/>
              <a:chExt cx="3336600" cy="1771650"/>
            </a:xfrm>
          </p:grpSpPr>
          <p:sp>
            <p:nvSpPr>
              <p:cNvPr id="327" name="Google Shape;327;g1337220574d_0_266"/>
              <p:cNvSpPr/>
              <p:nvPr/>
            </p:nvSpPr>
            <p:spPr>
              <a:xfrm>
                <a:off x="420750" y="3205250"/>
                <a:ext cx="3336600" cy="1726500"/>
              </a:xfrm>
              <a:prstGeom prst="roundRect">
                <a:avLst>
                  <a:gd fmla="val 3479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00025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g1337220574d_0_266"/>
              <p:cNvSpPr txBox="1"/>
              <p:nvPr/>
            </p:nvSpPr>
            <p:spPr>
              <a:xfrm>
                <a:off x="420825" y="3250400"/>
                <a:ext cx="3315300" cy="172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29" name="Google Shape;329;g1337220574d_0_266"/>
            <p:cNvSpPr txBox="1"/>
            <p:nvPr/>
          </p:nvSpPr>
          <p:spPr>
            <a:xfrm>
              <a:off x="3706122" y="3970692"/>
              <a:ext cx="2110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b="1" lang="pt-BR" sz="2300">
                  <a:solidFill>
                    <a:srgbClr val="002060"/>
                  </a:solidFill>
                </a:rPr>
                <a:t>Ambientes Interno e Externo</a:t>
              </a:r>
              <a:endParaRPr b="1"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300">
                  <a:solidFill>
                    <a:srgbClr val="002060"/>
                  </a:solidFill>
                </a:rPr>
                <a:t>Exploração de outras unidades de negócios</a:t>
              </a:r>
              <a:endParaRPr sz="2300">
                <a:solidFill>
                  <a:srgbClr val="002060"/>
                </a:solidFill>
              </a:endParaRPr>
            </a:p>
          </p:txBody>
        </p:sp>
      </p:grpSp>
      <p:grpSp>
        <p:nvGrpSpPr>
          <p:cNvPr id="330" name="Google Shape;330;g1337220574d_0_266"/>
          <p:cNvGrpSpPr/>
          <p:nvPr/>
        </p:nvGrpSpPr>
        <p:grpSpPr>
          <a:xfrm>
            <a:off x="6121204" y="3861225"/>
            <a:ext cx="4828308" cy="2434314"/>
            <a:chOff x="6287317" y="3863765"/>
            <a:chExt cx="3891600" cy="2202600"/>
          </a:xfrm>
        </p:grpSpPr>
        <p:sp>
          <p:nvSpPr>
            <p:cNvPr id="331" name="Google Shape;331;g1337220574d_0_266"/>
            <p:cNvSpPr/>
            <p:nvPr/>
          </p:nvSpPr>
          <p:spPr>
            <a:xfrm>
              <a:off x="6287317" y="3970866"/>
              <a:ext cx="3891600" cy="2095500"/>
            </a:xfrm>
            <a:prstGeom prst="roundRect">
              <a:avLst>
                <a:gd fmla="val 347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00025" rotWithShape="0" algn="bl" dir="1800000" dist="38100">
                <a:srgbClr val="000000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g1337220574d_0_266"/>
            <p:cNvSpPr txBox="1"/>
            <p:nvPr/>
          </p:nvSpPr>
          <p:spPr>
            <a:xfrm>
              <a:off x="7808128" y="3863765"/>
              <a:ext cx="2211000" cy="21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b="1" lang="pt-BR" sz="2300">
                  <a:solidFill>
                    <a:srgbClr val="002060"/>
                  </a:solidFill>
                </a:rPr>
              </a:br>
              <a:r>
                <a:rPr b="1" lang="pt-BR" sz="2300">
                  <a:solidFill>
                    <a:srgbClr val="002060"/>
                  </a:solidFill>
                </a:rPr>
                <a:t>Tipos Culturais</a:t>
              </a:r>
              <a:br>
                <a:rPr b="1" lang="pt-BR" sz="2300">
                  <a:solidFill>
                    <a:srgbClr val="002060"/>
                  </a:solidFill>
                </a:rPr>
              </a:br>
              <a:endParaRPr b="1"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300">
                  <a:solidFill>
                    <a:srgbClr val="002060"/>
                  </a:solidFill>
                </a:rPr>
                <a:t>Níveis de maturidade</a:t>
              </a:r>
              <a:endParaRPr sz="2300">
                <a:solidFill>
                  <a:srgbClr val="00206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002060"/>
                </a:solidFill>
              </a:endParaRPr>
            </a:p>
          </p:txBody>
        </p:sp>
      </p:grpSp>
      <p:pic>
        <p:nvPicPr>
          <p:cNvPr id="333" name="Google Shape;333;g1337220574d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337220574d_0_266"/>
          <p:cNvSpPr txBox="1"/>
          <p:nvPr>
            <p:ph type="title"/>
          </p:nvPr>
        </p:nvSpPr>
        <p:spPr>
          <a:xfrm>
            <a:off x="886350" y="128300"/>
            <a:ext cx="10173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5. Considerações Finais</a:t>
            </a:r>
            <a:endParaRPr sz="3400"/>
          </a:p>
        </p:txBody>
      </p:sp>
      <p:pic>
        <p:nvPicPr>
          <p:cNvPr id="335" name="Google Shape;335;g1337220574d_0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825" y="1508638"/>
            <a:ext cx="1632300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1337220574d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8663" y="1508638"/>
            <a:ext cx="1632300" cy="163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337220574d_0_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8824" y="4262225"/>
            <a:ext cx="1632300" cy="16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337220574d_0_2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8675" y="4262237"/>
            <a:ext cx="1632300" cy="16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1c79a2431_0_87"/>
          <p:cNvSpPr txBox="1"/>
          <p:nvPr>
            <p:ph type="ctrTitle"/>
          </p:nvPr>
        </p:nvSpPr>
        <p:spPr>
          <a:xfrm>
            <a:off x="2320954" y="2235140"/>
            <a:ext cx="7754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344" name="Google Shape;344;g131c79a2431_0_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345" name="Google Shape;345;g131c79a2431_0_87"/>
          <p:cNvCxnSpPr/>
          <p:nvPr/>
        </p:nvCxnSpPr>
        <p:spPr>
          <a:xfrm flipH="1">
            <a:off x="3912225" y="3959750"/>
            <a:ext cx="4507200" cy="3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346" name="Google Shape;346;g131c79a243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0018cfe5_1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11" name="Google Shape;211;g8b0018cfe5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8b0018cfe5_1_1"/>
          <p:cNvSpPr txBox="1"/>
          <p:nvPr/>
        </p:nvSpPr>
        <p:spPr>
          <a:xfrm>
            <a:off x="938075" y="1480150"/>
            <a:ext cx="9842400" cy="4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AutoNum type="arabicPeriod"/>
            </a:pPr>
            <a:r>
              <a:rPr b="1" lang="pt-BR" sz="2800">
                <a:solidFill>
                  <a:srgbClr val="073763"/>
                </a:solidFill>
              </a:rPr>
              <a:t>Introdução</a:t>
            </a:r>
            <a:endParaRPr b="1" sz="28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AutoNum type="arabicPeriod"/>
            </a:pPr>
            <a:r>
              <a:rPr b="1" lang="pt-BR" sz="2800">
                <a:solidFill>
                  <a:srgbClr val="073763"/>
                </a:solidFill>
              </a:rPr>
              <a:t>Métodos e resultados da pesquisa bibliográfica</a:t>
            </a:r>
            <a:endParaRPr b="1" sz="2800">
              <a:solidFill>
                <a:srgbClr val="0737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AutoNum type="arabicPeriod"/>
            </a:pPr>
            <a:r>
              <a:rPr b="1" lang="pt-BR" sz="2800">
                <a:solidFill>
                  <a:srgbClr val="073763"/>
                </a:solidFill>
              </a:rPr>
              <a:t>Principais abordagens de cultura organizacional na Engenharia de Produção</a:t>
            </a:r>
            <a:endParaRPr b="1" sz="28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AutoNum type="arabicPeriod"/>
            </a:pPr>
            <a:r>
              <a:rPr b="1" lang="pt-BR" sz="2800">
                <a:solidFill>
                  <a:srgbClr val="073763"/>
                </a:solidFill>
              </a:rPr>
              <a:t>Principais Relações Encontradas</a:t>
            </a:r>
            <a:endParaRPr b="1" sz="2800">
              <a:solidFill>
                <a:srgbClr val="07376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AutoNum type="arabicPeriod"/>
            </a:pPr>
            <a:r>
              <a:rPr b="1" lang="pt-BR" sz="2800">
                <a:solidFill>
                  <a:srgbClr val="073763"/>
                </a:solidFill>
              </a:rPr>
              <a:t>Considerações Finais</a:t>
            </a:r>
            <a:endParaRPr b="1" sz="2800">
              <a:solidFill>
                <a:srgbClr val="073763"/>
              </a:solidFill>
            </a:endParaRPr>
          </a:p>
        </p:txBody>
      </p:sp>
      <p:sp>
        <p:nvSpPr>
          <p:cNvPr id="213" name="Google Shape;213;g8b0018cfe5_1_1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ÍNDICE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390f9b6a_0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19" name="Google Shape;219;g130390f9b6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30390f9b6a_0_12"/>
          <p:cNvSpPr txBox="1"/>
          <p:nvPr/>
        </p:nvSpPr>
        <p:spPr>
          <a:xfrm>
            <a:off x="938075" y="1480150"/>
            <a:ext cx="10415700" cy="4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Cultura Organizacional e a Engenharia de Produção</a:t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Área de Organização do Trabalho da Engenharia de Produção (ABEPRO, 2017)</a:t>
            </a:r>
            <a:endParaRPr b="1" sz="2800">
              <a:solidFill>
                <a:srgbClr val="073763"/>
              </a:solidFill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Schein (1985)</a:t>
            </a:r>
            <a:endParaRPr b="1" sz="28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A cultura é valorizada por promover a integração interna tanto das pessoas e das áreas de organizações, como para uni-las para enfrentar os desafios externos.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73763"/>
              </a:solidFill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Objetivo:</a:t>
            </a:r>
            <a:endParaRPr b="1" sz="28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Analisar o uso da cultura organizacional no contexto da área de recursos humanos e gestão de pessoas.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</p:txBody>
      </p:sp>
      <p:sp>
        <p:nvSpPr>
          <p:cNvPr id="221" name="Google Shape;221;g130390f9b6a_0_12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pt-BR" sz="3400"/>
              <a:t>Introdução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0390f9b6a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27" name="Google Shape;227;g130390f9b6a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30390f9b6a_0_23"/>
          <p:cNvSpPr txBox="1"/>
          <p:nvPr/>
        </p:nvSpPr>
        <p:spPr>
          <a:xfrm>
            <a:off x="963175" y="1749250"/>
            <a:ext cx="10415700" cy="4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Revisão de literatura</a:t>
            </a:r>
            <a:endParaRPr b="1" sz="28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i="1" lang="pt-BR" sz="2600">
                <a:solidFill>
                  <a:srgbClr val="073763"/>
                </a:solidFill>
              </a:rPr>
              <a:t>Web of Science</a:t>
            </a:r>
            <a:r>
              <a:rPr lang="pt-BR" sz="2600">
                <a:solidFill>
                  <a:srgbClr val="073763"/>
                </a:solidFill>
              </a:rPr>
              <a:t>, Periódicos CAPES 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Entre 2012 a 2022.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A</a:t>
            </a:r>
            <a:r>
              <a:rPr b="1" lang="pt-BR" sz="2800">
                <a:solidFill>
                  <a:srgbClr val="073763"/>
                </a:solidFill>
              </a:rPr>
              <a:t>rtigos de periódicos científicos contendo, em seus títulos e resumos, as seguintes palavras:</a:t>
            </a:r>
            <a:endParaRPr b="1" sz="28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Gestão de pessoas ou</a:t>
            </a:r>
            <a:r>
              <a:rPr i="1" lang="pt-BR" sz="2600">
                <a:solidFill>
                  <a:srgbClr val="073763"/>
                </a:solidFill>
              </a:rPr>
              <a:t> People management</a:t>
            </a:r>
            <a:r>
              <a:rPr lang="pt-BR" sz="2600">
                <a:solidFill>
                  <a:srgbClr val="073763"/>
                </a:solidFill>
              </a:rPr>
              <a:t>; ou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Administração ou gestão de Recursos humanos ou </a:t>
            </a:r>
            <a:r>
              <a:rPr i="1" lang="pt-BR" sz="2600">
                <a:solidFill>
                  <a:srgbClr val="073763"/>
                </a:solidFill>
              </a:rPr>
              <a:t>human resource management</a:t>
            </a:r>
            <a:r>
              <a:rPr lang="pt-BR" sz="2600">
                <a:solidFill>
                  <a:srgbClr val="073763"/>
                </a:solidFill>
              </a:rPr>
              <a:t>; e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Cultura organizacional ou </a:t>
            </a:r>
            <a:r>
              <a:rPr i="1" lang="pt-BR" sz="2600">
                <a:solidFill>
                  <a:srgbClr val="073763"/>
                </a:solidFill>
              </a:rPr>
              <a:t>organizational culture</a:t>
            </a:r>
            <a:r>
              <a:rPr lang="pt-BR" sz="2600">
                <a:solidFill>
                  <a:srgbClr val="073763"/>
                </a:solidFill>
              </a:rPr>
              <a:t>.</a:t>
            </a:r>
            <a:endParaRPr sz="2600">
              <a:solidFill>
                <a:srgbClr val="073763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73763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t/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</p:txBody>
      </p:sp>
      <p:sp>
        <p:nvSpPr>
          <p:cNvPr id="229" name="Google Shape;229;g130390f9b6a_0_23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2</a:t>
            </a:r>
            <a:r>
              <a:rPr lang="pt-BR" sz="3200"/>
              <a:t>. Métodos e resultados da pesquisa bibliográfica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0390f9b6a_0_34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/>
              <a:t>2</a:t>
            </a:r>
            <a:r>
              <a:rPr lang="pt-BR" sz="3200"/>
              <a:t>. Métodos e resultados da pesquisa bibliográfica</a:t>
            </a:r>
            <a:endParaRPr sz="3200"/>
          </a:p>
        </p:txBody>
      </p:sp>
      <p:sp>
        <p:nvSpPr>
          <p:cNvPr id="235" name="Google Shape;235;g130390f9b6a_0_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36" name="Google Shape;236;g130390f9b6a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7" name="Google Shape;237;g130390f9b6a_0_34"/>
          <p:cNvGraphicFramePr/>
          <p:nvPr/>
        </p:nvGraphicFramePr>
        <p:xfrm>
          <a:off x="952500" y="169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{F1B00A6A-F4C3-451D-B6DC-BDEC375FFB5C}</a:tableStyleId>
              </a:tblPr>
              <a:tblGrid>
                <a:gridCol w="5143500"/>
                <a:gridCol w="5414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073763"/>
                          </a:solidFill>
                        </a:rPr>
                        <a:t>Artigo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073763"/>
                          </a:solidFill>
                        </a:rPr>
                        <a:t>Base de Dados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1.</a:t>
                      </a:r>
                      <a:r>
                        <a:rPr i="1" lang="pt-BR">
                          <a:solidFill>
                            <a:srgbClr val="073763"/>
                          </a:solidFill>
                        </a:rPr>
                        <a:t> </a:t>
                      </a:r>
                      <a:r>
                        <a:rPr i="1" lang="pt-BR">
                          <a:solidFill>
                            <a:srgbClr val="073763"/>
                          </a:solidFill>
                        </a:rPr>
                        <a:t>Multinational companies’ human resource management practices’ and their organizational culture impact on employees’ loyalty: Case of Japanese multinational company in Morocco</a:t>
                      </a:r>
                      <a:r>
                        <a:rPr lang="pt-BR">
                          <a:solidFill>
                            <a:srgbClr val="073763"/>
                          </a:solidFill>
                        </a:rPr>
                        <a:t> (ALJAYI et al., 2016).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BR">
                          <a:solidFill>
                            <a:srgbClr val="073763"/>
                          </a:solidFill>
                        </a:rPr>
                        <a:t>Web of Science</a:t>
                      </a:r>
                      <a:endParaRPr i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2. </a:t>
                      </a:r>
                      <a:r>
                        <a:rPr i="1" lang="pt-BR">
                          <a:solidFill>
                            <a:srgbClr val="073763"/>
                          </a:solidFill>
                        </a:rPr>
                        <a:t>The Impact of human resource management practices on innovative ability of employees moderated by organizational culture </a:t>
                      </a:r>
                      <a:r>
                        <a:rPr lang="pt-BR">
                          <a:solidFill>
                            <a:srgbClr val="073763"/>
                          </a:solidFill>
                        </a:rPr>
                        <a:t>(AMAN et al.,2018).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pt-BR">
                          <a:solidFill>
                            <a:srgbClr val="073763"/>
                          </a:solidFill>
                        </a:rPr>
                        <a:t>Web of Science</a:t>
                      </a:r>
                      <a:endParaRPr i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3. Cultura organizacional no contexto de políticas e práticas de gestão de pessoas (CAMPOS; STEFANO; ANDRADE, 2015).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Periódicos CAPES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4. Influência da cultura organizacional e da orientação estratégica na gestão de recursos humanos: um estudo de caso (CASTRO; SILVA, 2012).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Periódicos CAPES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5. </a:t>
                      </a:r>
                      <a:r>
                        <a:rPr i="1" lang="pt-BR">
                          <a:solidFill>
                            <a:srgbClr val="073763"/>
                          </a:solidFill>
                        </a:rPr>
                        <a:t>Aligning organizational culture and strategic human resource management</a:t>
                      </a:r>
                      <a:r>
                        <a:rPr lang="pt-BR">
                          <a:solidFill>
                            <a:srgbClr val="073763"/>
                          </a:solidFill>
                        </a:rPr>
                        <a:t> (HARRISON; BAZZY, 2017).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pt-BR">
                          <a:solidFill>
                            <a:srgbClr val="073763"/>
                          </a:solidFill>
                        </a:rPr>
                        <a:t>Web of Science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0390f9b6a_0_53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/>
              <a:t>2</a:t>
            </a:r>
            <a:r>
              <a:rPr lang="pt-BR" sz="3200"/>
              <a:t>. Métodos e resultados da pesquisa bibliográfica</a:t>
            </a:r>
            <a:endParaRPr sz="3200"/>
          </a:p>
        </p:txBody>
      </p:sp>
      <p:sp>
        <p:nvSpPr>
          <p:cNvPr id="243" name="Google Shape;243;g130390f9b6a_0_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4" name="Google Shape;244;g130390f9b6a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g130390f9b6a_0_53"/>
          <p:cNvGraphicFramePr/>
          <p:nvPr/>
        </p:nvGraphicFramePr>
        <p:xfrm>
          <a:off x="952500" y="169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{F1B00A6A-F4C3-451D-B6DC-BDEC375FFB5C}</a:tableStyleId>
              </a:tblPr>
              <a:tblGrid>
                <a:gridCol w="5143500"/>
                <a:gridCol w="5414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073763"/>
                          </a:solidFill>
                        </a:rPr>
                        <a:t>Artigo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073763"/>
                          </a:solidFill>
                        </a:rPr>
                        <a:t>Base de Dados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6. </a:t>
                      </a:r>
                      <a:r>
                        <a:rPr lang="pt-BR">
                          <a:solidFill>
                            <a:srgbClr val="073763"/>
                          </a:solidFill>
                        </a:rPr>
                        <a:t>Efeitos da cultura na gestão de pessoas em uma empresa familiar (LIMA; POZO; GUIMARÃES, 2018).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Periódicos CAPES</a:t>
                      </a:r>
                      <a:endParaRPr i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7. </a:t>
                      </a:r>
                      <a:r>
                        <a:rPr lang="pt-BR">
                          <a:solidFill>
                            <a:srgbClr val="073763"/>
                          </a:solidFill>
                        </a:rPr>
                        <a:t>A Influência do ambiente e da cultura organizacional no papel da área de recursos humanos: um estudo comparativo de casos em duas empresas de médio porte (SOARES; SILVA; CASTRO, 2012).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073763"/>
                          </a:solidFill>
                        </a:rPr>
                        <a:t>Periódicos CAPES</a:t>
                      </a:r>
                      <a:endParaRPr i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1c79a2431_0_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51" name="Google Shape;251;g131c79a243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31c79a2431_0_4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3</a:t>
            </a:r>
            <a:r>
              <a:rPr lang="pt-BR" sz="3400"/>
              <a:t>. Principais abordagens de cultura organizacional na Engenharia de Produção</a:t>
            </a:r>
            <a:endParaRPr sz="3200"/>
          </a:p>
        </p:txBody>
      </p:sp>
      <p:sp>
        <p:nvSpPr>
          <p:cNvPr id="253" name="Google Shape;253;g131c79a2431_0_4"/>
          <p:cNvSpPr txBox="1"/>
          <p:nvPr/>
        </p:nvSpPr>
        <p:spPr>
          <a:xfrm>
            <a:off x="963175" y="1749250"/>
            <a:ext cx="10415700" cy="4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800">
                <a:solidFill>
                  <a:srgbClr val="073763"/>
                </a:solidFill>
              </a:rPr>
              <a:t>Cultura Organizacional na Engenharia de Produção</a:t>
            </a:r>
            <a:endParaRPr b="1" sz="2800">
              <a:solidFill>
                <a:srgbClr val="073763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Santos (2018) analisou o uso do conceito de Cultura Organizacional nas publicações científicas da Engenharia de Produção. Buscaram-se artigos na </a:t>
            </a:r>
            <a:r>
              <a:rPr i="1" lang="pt-BR" sz="2600">
                <a:solidFill>
                  <a:srgbClr val="073763"/>
                </a:solidFill>
              </a:rPr>
              <a:t>Web of Science</a:t>
            </a:r>
            <a:r>
              <a:rPr lang="pt-BR" sz="2600">
                <a:solidFill>
                  <a:srgbClr val="073763"/>
                </a:solidFill>
              </a:rPr>
              <a:t> sem restrição de data de início até 2015. 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  <a:p>
            <a:pPr indent="-4064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○"/>
            </a:pPr>
            <a:r>
              <a:rPr lang="pt-BR" sz="2600">
                <a:solidFill>
                  <a:srgbClr val="073763"/>
                </a:solidFill>
              </a:rPr>
              <a:t>Dos 46 artigos encontrados, foram sintetizadas as principais abordagens na imagem a seguir: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0390f9b6a_0_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59" name="Google Shape;259;g130390f9b6a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130390f9b6a_0_81"/>
          <p:cNvSpPr txBox="1"/>
          <p:nvPr>
            <p:ph type="title"/>
          </p:nvPr>
        </p:nvSpPr>
        <p:spPr>
          <a:xfrm>
            <a:off x="1536925" y="492300"/>
            <a:ext cx="926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3</a:t>
            </a:r>
            <a:r>
              <a:rPr lang="pt-BR" sz="3400"/>
              <a:t>. Principais abordagens de cultura organizacional na Engenharia de Produção</a:t>
            </a:r>
            <a:endParaRPr sz="3200"/>
          </a:p>
        </p:txBody>
      </p:sp>
      <p:pic>
        <p:nvPicPr>
          <p:cNvPr id="261" name="Google Shape;261;g130390f9b6a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7625" y="1735100"/>
            <a:ext cx="8486775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1c79a2431_0_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67" name="Google Shape;267;g131c79a243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275" y="128300"/>
            <a:ext cx="598400" cy="5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31c79a2431_0_13"/>
          <p:cNvSpPr txBox="1"/>
          <p:nvPr/>
        </p:nvSpPr>
        <p:spPr>
          <a:xfrm>
            <a:off x="963175" y="1208775"/>
            <a:ext cx="10415700" cy="51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b="1" lang="pt-BR" sz="2600">
                <a:solidFill>
                  <a:srgbClr val="073763"/>
                </a:solidFill>
              </a:rPr>
              <a:t>A Influência do ambiente e da cultura organizacional no papel da área de recursos humanos: um estudo comparativo de casos em duas empresas de médio porte (SOARES; SILVA; CASTRO, 2012).</a:t>
            </a:r>
            <a:endParaRPr b="1" sz="2600">
              <a:solidFill>
                <a:srgbClr val="073763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Desafios do ambiente externo</a:t>
            </a:r>
            <a:endParaRPr sz="2600">
              <a:solidFill>
                <a:srgbClr val="073763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00"/>
              <a:buChar char="○"/>
            </a:pPr>
            <a:r>
              <a:rPr lang="pt-BR" sz="2600">
                <a:solidFill>
                  <a:srgbClr val="073763"/>
                </a:solidFill>
              </a:rPr>
              <a:t>Integração interna</a:t>
            </a:r>
            <a:endParaRPr sz="26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73763"/>
              </a:solidFill>
            </a:endParaRPr>
          </a:p>
        </p:txBody>
      </p:sp>
      <p:sp>
        <p:nvSpPr>
          <p:cNvPr id="269" name="Google Shape;269;g131c79a2431_0_13"/>
          <p:cNvSpPr txBox="1"/>
          <p:nvPr>
            <p:ph type="title"/>
          </p:nvPr>
        </p:nvSpPr>
        <p:spPr>
          <a:xfrm>
            <a:off x="963175" y="492300"/>
            <a:ext cx="10173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4. </a:t>
            </a:r>
            <a:r>
              <a:rPr lang="pt-BR" sz="3400"/>
              <a:t>Principais Relações Encontradas</a:t>
            </a:r>
            <a:br>
              <a:rPr lang="pt-BR" sz="3400"/>
            </a:br>
            <a:endParaRPr sz="3400"/>
          </a:p>
        </p:txBody>
      </p:sp>
      <p:pic>
        <p:nvPicPr>
          <p:cNvPr id="270" name="Google Shape;270;g131c79a243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200" y="3950083"/>
            <a:ext cx="10173600" cy="218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2020-06-25T20:20:22Z</dcterms:created>
  <dc:creator>Luana Coelho</dc:creator>
</cp:coreProperties>
</file>