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sldIdLst>
    <p:sldId id="256" r:id="rId2"/>
    <p:sldId id="373" r:id="rId3"/>
    <p:sldId id="374" r:id="rId4"/>
    <p:sldId id="276" r:id="rId5"/>
    <p:sldId id="283" r:id="rId6"/>
    <p:sldId id="284" r:id="rId7"/>
    <p:sldId id="285" r:id="rId8"/>
    <p:sldId id="286" r:id="rId9"/>
    <p:sldId id="293" r:id="rId10"/>
    <p:sldId id="287" r:id="rId11"/>
    <p:sldId id="288" r:id="rId12"/>
    <p:sldId id="289" r:id="rId13"/>
    <p:sldId id="290" r:id="rId14"/>
    <p:sldId id="354" r:id="rId15"/>
    <p:sldId id="346" r:id="rId16"/>
    <p:sldId id="351" r:id="rId17"/>
    <p:sldId id="378" r:id="rId18"/>
    <p:sldId id="347" r:id="rId19"/>
    <p:sldId id="355" r:id="rId20"/>
    <p:sldId id="352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72" r:id="rId30"/>
    <p:sldId id="376" r:id="rId31"/>
    <p:sldId id="379" r:id="rId32"/>
    <p:sldId id="377" r:id="rId33"/>
    <p:sldId id="303" r:id="rId34"/>
    <p:sldId id="304" r:id="rId35"/>
    <p:sldId id="305" r:id="rId36"/>
    <p:sldId id="306" r:id="rId37"/>
    <p:sldId id="307" r:id="rId38"/>
    <p:sldId id="308" r:id="rId39"/>
    <p:sldId id="310" r:id="rId40"/>
    <p:sldId id="311" r:id="rId41"/>
    <p:sldId id="312" r:id="rId42"/>
    <p:sldId id="272" r:id="rId43"/>
    <p:sldId id="267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70" r:id="rId55"/>
    <p:sldId id="268" r:id="rId56"/>
    <p:sldId id="269" r:id="rId57"/>
    <p:sldId id="271" r:id="rId58"/>
    <p:sldId id="274" r:id="rId59"/>
    <p:sldId id="273" r:id="rId60"/>
    <p:sldId id="375" r:id="rId61"/>
    <p:sldId id="313" r:id="rId62"/>
    <p:sldId id="316" r:id="rId63"/>
    <p:sldId id="314" r:id="rId64"/>
    <p:sldId id="315" r:id="rId65"/>
    <p:sldId id="317" r:id="rId66"/>
    <p:sldId id="319" r:id="rId67"/>
    <p:sldId id="318" r:id="rId68"/>
    <p:sldId id="320" r:id="rId69"/>
    <p:sldId id="321" r:id="rId70"/>
    <p:sldId id="326" r:id="rId71"/>
    <p:sldId id="324" r:id="rId72"/>
    <p:sldId id="327" r:id="rId73"/>
    <p:sldId id="325" r:id="rId74"/>
    <p:sldId id="328" r:id="rId75"/>
    <p:sldId id="329" r:id="rId76"/>
    <p:sldId id="330" r:id="rId77"/>
    <p:sldId id="333" r:id="rId78"/>
    <p:sldId id="332" r:id="rId79"/>
    <p:sldId id="334" r:id="rId80"/>
    <p:sldId id="335" r:id="rId81"/>
    <p:sldId id="337" r:id="rId82"/>
    <p:sldId id="322" r:id="rId83"/>
    <p:sldId id="331" r:id="rId84"/>
    <p:sldId id="338" r:id="rId85"/>
    <p:sldId id="336" r:id="rId86"/>
    <p:sldId id="339" r:id="rId87"/>
    <p:sldId id="340" r:id="rId88"/>
    <p:sldId id="341" r:id="rId89"/>
    <p:sldId id="343" r:id="rId90"/>
    <p:sldId id="345" r:id="rId91"/>
    <p:sldId id="344" r:id="rId92"/>
    <p:sldId id="342" r:id="rId93"/>
    <p:sldId id="323" r:id="rId94"/>
    <p:sldId id="349" r:id="rId95"/>
    <p:sldId id="348" r:id="rId96"/>
    <p:sldId id="350" r:id="rId97"/>
    <p:sldId id="371" r:id="rId98"/>
    <p:sldId id="358" r:id="rId99"/>
    <p:sldId id="360" r:id="rId100"/>
    <p:sldId id="361" r:id="rId101"/>
    <p:sldId id="359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53" r:id="rId1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33CC33"/>
    <a:srgbClr val="00CC00"/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518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BF51-F037-4DEE-AA89-81173F6BF28A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C619-AAB3-4D2F-B9CF-7E563DE177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4F8F9-E13A-49B7-857D-4327D015A6EE}" type="slidenum">
              <a:rPr lang="pt-BR"/>
              <a:pPr/>
              <a:t>12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dirty="0"/>
              <a:t>  Impulse from the pre-synaptic nerve arrives at the synapse, where </a:t>
            </a:r>
            <a:r>
              <a:rPr lang="en-US" dirty="0" err="1"/>
              <a:t>ACh</a:t>
            </a:r>
            <a:r>
              <a:rPr lang="en-US" dirty="0"/>
              <a:t> is </a:t>
            </a:r>
            <a:r>
              <a:rPr lang="en-US" dirty="0" err="1"/>
              <a:t>synthesised</a:t>
            </a:r>
            <a:r>
              <a:rPr lang="en-US" dirty="0"/>
              <a:t> and released.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ACh</a:t>
            </a:r>
            <a:r>
              <a:rPr lang="en-US" dirty="0"/>
              <a:t> crosses the synapse, where it attaches to the Nicotinic </a:t>
            </a:r>
            <a:r>
              <a:rPr lang="en-US" dirty="0" err="1"/>
              <a:t>ACh</a:t>
            </a:r>
            <a:r>
              <a:rPr lang="en-US" dirty="0"/>
              <a:t> receptor, modifying the receptor to allow NA+ into the post synaptic cell.</a:t>
            </a:r>
          </a:p>
          <a:p>
            <a:pPr>
              <a:buFontTx/>
              <a:buChar char="•"/>
            </a:pPr>
            <a:r>
              <a:rPr lang="en-US" dirty="0"/>
              <a:t>This allows the impulse to continue down the axon.</a:t>
            </a:r>
          </a:p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dirty="0" err="1"/>
              <a:t>ACh</a:t>
            </a:r>
            <a:r>
              <a:rPr lang="en-US" dirty="0"/>
              <a:t> is then broken down by </a:t>
            </a:r>
            <a:r>
              <a:rPr lang="en-US" dirty="0" err="1"/>
              <a:t>ACh</a:t>
            </a:r>
            <a:r>
              <a:rPr lang="en-US" dirty="0"/>
              <a:t> esterase into </a:t>
            </a:r>
            <a:r>
              <a:rPr lang="en-US" dirty="0" err="1"/>
              <a:t>choline</a:t>
            </a:r>
            <a:r>
              <a:rPr lang="en-US" dirty="0"/>
              <a:t> and acetic acid. This then closes the receptor down ready for the next impulse.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86A8-1E49-468E-A631-90A87B874E40}" type="slidenum">
              <a:rPr lang="pt-BR"/>
              <a:pPr/>
              <a:t>26</a:t>
            </a:fld>
            <a:endParaRPr lang="pt-B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dirty="0" err="1"/>
              <a:t>Pyrethroids</a:t>
            </a:r>
            <a:r>
              <a:rPr lang="en-US" dirty="0"/>
              <a:t> and DDT bind to the Na+ channel, altering it’s conformation so that they cannot close. This causes a continual influx of Na+ resulting in repeated firing of the nerve. Only need a very small percentage (&lt;1%) of channels to be affected to upset the equilibrium.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90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101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79B39-D4CA-4B67-B8C7-8EC4FFEBDFD9}" type="slidenum">
              <a:rPr lang="pt-BR"/>
              <a:pPr/>
              <a:t>13</a:t>
            </a:fld>
            <a:endParaRPr lang="pt-B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  The enzyme ACh esterase is inhibited by the introduction of either OPs or carbamates, which bind to it and stop the enzyme from breaking down ACh.</a:t>
            </a:r>
          </a:p>
          <a:p>
            <a:pPr>
              <a:buFontTx/>
              <a:buChar char="•"/>
            </a:pPr>
            <a:r>
              <a:rPr lang="en-US"/>
              <a:t>  Leads to continual influx of Na</a:t>
            </a:r>
            <a:r>
              <a:rPr lang="en-US" baseline="30000"/>
              <a:t>+</a:t>
            </a:r>
            <a:r>
              <a:rPr lang="en-US"/>
              <a:t> which then causes the nerve to continue firing, leading to exhaustion and death.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79B39-D4CA-4B67-B8C7-8EC4FFEBDFD9}" type="slidenum">
              <a:rPr lang="pt-BR"/>
              <a:pPr/>
              <a:t>14</a:t>
            </a:fld>
            <a:endParaRPr lang="pt-B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  The enzyme ACh esterase is inhibited by the introduction of either OPs or carbamates, which bind to it and stop the enzyme from breaking down ACh.</a:t>
            </a:r>
          </a:p>
          <a:p>
            <a:pPr>
              <a:buFontTx/>
              <a:buChar char="•"/>
            </a:pPr>
            <a:r>
              <a:rPr lang="en-US"/>
              <a:t>  Leads to continual influx of Na</a:t>
            </a:r>
            <a:r>
              <a:rPr lang="en-US" baseline="30000"/>
              <a:t>+</a:t>
            </a:r>
            <a:r>
              <a:rPr lang="en-US"/>
              <a:t> which then causes the nerve to continue firing, leading to exhaustion and death.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79B39-D4CA-4B67-B8C7-8EC4FFEBDFD9}" type="slidenum">
              <a:rPr lang="pt-BR"/>
              <a:pPr/>
              <a:t>15</a:t>
            </a:fld>
            <a:endParaRPr lang="pt-B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  The enzyme ACh esterase is inhibited by the introduction of either OPs or carbamates, which bind to it and stop the enzyme from breaking down ACh.</a:t>
            </a:r>
          </a:p>
          <a:p>
            <a:pPr>
              <a:buFontTx/>
              <a:buChar char="•"/>
            </a:pPr>
            <a:r>
              <a:rPr lang="en-US"/>
              <a:t>  Leads to continual influx of Na</a:t>
            </a:r>
            <a:r>
              <a:rPr lang="en-US" baseline="30000"/>
              <a:t>+</a:t>
            </a:r>
            <a:r>
              <a:rPr lang="en-US"/>
              <a:t> which then causes the nerve to continue firing, leading to exhaustion and death.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C619-AAB3-4D2F-B9CF-7E563DE1777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79B39-D4CA-4B67-B8C7-8EC4FFEBDFD9}" type="slidenum">
              <a:rPr lang="pt-BR"/>
              <a:pPr/>
              <a:t>17</a:t>
            </a:fld>
            <a:endParaRPr lang="pt-B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  The enzyme ACh esterase is inhibited by the introduction of either OPs or carbamates, which bind to it and stop the enzyme from breaking down ACh.</a:t>
            </a:r>
          </a:p>
          <a:p>
            <a:pPr>
              <a:buFontTx/>
              <a:buChar char="•"/>
            </a:pPr>
            <a:r>
              <a:rPr lang="en-US"/>
              <a:t>  Leads to continual influx of Na</a:t>
            </a:r>
            <a:r>
              <a:rPr lang="en-US" baseline="30000"/>
              <a:t>+</a:t>
            </a:r>
            <a:r>
              <a:rPr lang="en-US"/>
              <a:t> which then causes the nerve to continue firing, leading to exhaustion and death.</a:t>
            </a:r>
          </a:p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6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4F8F9-E13A-49B7-857D-4327D015A6EE}" type="slidenum">
              <a:rPr lang="pt-BR"/>
              <a:pPr/>
              <a:t>18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/>
              <a:t>  Impulse from the pre-synaptic nerve arrives at the synapse, where ACh is synthesised and released.</a:t>
            </a:r>
          </a:p>
          <a:p>
            <a:pPr>
              <a:buFontTx/>
              <a:buChar char="•"/>
            </a:pPr>
            <a:r>
              <a:rPr lang="en-US"/>
              <a:t> ACh crosses the synapse, where it attaches to the Nicotinic ACh receptor, modifying the receptor to allow NA+ into the post synaptic cell.</a:t>
            </a:r>
          </a:p>
          <a:p>
            <a:pPr>
              <a:buFontTx/>
              <a:buChar char="•"/>
            </a:pPr>
            <a:r>
              <a:rPr lang="en-US"/>
              <a:t>This allows the impulse to continue down the axon.</a:t>
            </a:r>
          </a:p>
          <a:p>
            <a:pPr>
              <a:buFontTx/>
              <a:buChar char="•"/>
            </a:pPr>
            <a:r>
              <a:rPr lang="en-US"/>
              <a:t>  ACh is then broken down by ACh esterase into choline and acetic acid. This then closes the receptor down ready for the next impulse.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86FB2-0491-4BF4-AECD-E643D674328B}" type="slidenum">
              <a:rPr lang="pt-BR"/>
              <a:pPr/>
              <a:t>24</a:t>
            </a:fld>
            <a:endParaRPr lang="pt-B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dirty="0"/>
              <a:t>  The movement of a impulse along the axon is caused by a flux of Na</a:t>
            </a:r>
            <a:r>
              <a:rPr lang="en-US" baseline="30000" dirty="0"/>
              <a:t>+</a:t>
            </a:r>
            <a:r>
              <a:rPr lang="en-US" dirty="0"/>
              <a:t> in, K</a:t>
            </a:r>
            <a:r>
              <a:rPr lang="en-US" baseline="30000" dirty="0"/>
              <a:t>+</a:t>
            </a:r>
            <a:r>
              <a:rPr lang="en-US" dirty="0"/>
              <a:t> out and </a:t>
            </a:r>
            <a:r>
              <a:rPr lang="en-US" dirty="0" err="1"/>
              <a:t>Cl</a:t>
            </a:r>
            <a:r>
              <a:rPr lang="en-US" baseline="30000" dirty="0"/>
              <a:t>- </a:t>
            </a:r>
            <a:r>
              <a:rPr lang="en-US" dirty="0"/>
              <a:t>in through their respective channels. This causes a </a:t>
            </a:r>
            <a:r>
              <a:rPr lang="en-US" dirty="0" err="1"/>
              <a:t>Depolarisation</a:t>
            </a:r>
            <a:r>
              <a:rPr lang="en-US" dirty="0"/>
              <a:t>/</a:t>
            </a:r>
            <a:r>
              <a:rPr lang="en-US" dirty="0" err="1"/>
              <a:t>Repolarisation</a:t>
            </a:r>
            <a:r>
              <a:rPr lang="en-US" dirty="0"/>
              <a:t> of the axon.</a:t>
            </a:r>
          </a:p>
          <a:p>
            <a:pPr>
              <a:buFontTx/>
              <a:buChar char="•"/>
            </a:pPr>
            <a:r>
              <a:rPr lang="en-US" dirty="0"/>
              <a:t> A charge then moves along the axon analogous to a Mexican wave. The channels then close and rest, until the next impulse.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3229F-DFA4-473C-AE3F-699DE138732B}" type="slidenum">
              <a:rPr lang="pt-BR"/>
              <a:pPr/>
              <a:t>25</a:t>
            </a:fld>
            <a:endParaRPr lang="pt-B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52800" y="2400300"/>
            <a:ext cx="0" cy="0"/>
          </a:xfrm>
          <a:ln w="12700"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4343400"/>
            <a:ext cx="3538537" cy="1984375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dirty="0" err="1"/>
              <a:t>Pyrethroids</a:t>
            </a:r>
            <a:r>
              <a:rPr lang="en-US" dirty="0"/>
              <a:t> and DDT bind to the Na+ channel, altering it’s conformation so that they cannot close. This causes a continual influx of Na+ resulting in repeated firing of the nerve. Only need a very small percentage (&lt;1%) of channels to be affected to upset the equilibrium.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870303-EB11-445C-9814-69998121399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56067D-6C83-4BA2-93F1-5B34A7ACF9F7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0AE0FC-68FC-486A-A842-40C255B2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pont.com/products-and-services/crop-protection/vegetable-protection/videos/mode-of-action.html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www.jacto.com.br/imagens/motorizada.jpg&amp;imgrefurl=http://www.jacto.com.br/perfil.asp&amp;usg=__PZ8BjYLiRcufkcIOkb1cbyK1lDM=&amp;h=109&amp;w=160&amp;sz=9&amp;hl=pt-BR&amp;start=14&amp;zoom=1&amp;um=1&amp;itbs=1&amp;tbnid=WCn4jxGR2BBoJM:&amp;tbnh=67&amp;tbnw=98&amp;prev=/images?q=Polvilhadeira&amp;um=1&amp;hl=pt-BR&amp;sa=X&amp;tbs=isch:1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755576" y="4149080"/>
            <a:ext cx="7336904" cy="1872208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4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Pedro </a:t>
            </a:r>
            <a:r>
              <a:rPr kumimoji="0" lang="pt-BR" sz="41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Takao</a:t>
            </a:r>
            <a:r>
              <a:rPr kumimoji="0" lang="pt-BR" sz="4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Yamamoto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Departamento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de Entomologia 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Acarologia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ESALQ/USP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3224" y="1166887"/>
            <a:ext cx="7499176" cy="1470025"/>
          </a:xfrm>
          <a:prstGeom prst="rect">
            <a:avLst/>
          </a:prstGeom>
        </p:spPr>
        <p:txBody>
          <a:bodyPr vert="horz" lIns="45720" rIns="45720" bIns="45720" anchor="b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Controle Químico de Pragas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9125"/>
            <a:ext cx="9144000" cy="938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Mecanismo</a:t>
            </a:r>
            <a:r>
              <a:rPr lang="en-US" sz="3200" b="1" dirty="0">
                <a:solidFill>
                  <a:srgbClr val="FF0000"/>
                </a:solidFill>
              </a:rPr>
              <a:t> de A</a:t>
            </a:r>
            <a:r>
              <a:rPr lang="pt-BR" sz="3200" b="1" dirty="0" err="1">
                <a:solidFill>
                  <a:srgbClr val="FF0000"/>
                </a:solidFill>
              </a:rPr>
              <a:t>ção</a:t>
            </a:r>
            <a:r>
              <a:rPr lang="pt-BR" sz="3200" b="1" dirty="0">
                <a:solidFill>
                  <a:srgbClr val="FF0000"/>
                </a:solidFill>
              </a:rPr>
              <a:t> dos Inseticidas</a:t>
            </a:r>
            <a:br>
              <a:rPr lang="pt-BR" sz="3200" b="1" dirty="0">
                <a:solidFill>
                  <a:srgbClr val="FF0000"/>
                </a:solidFill>
              </a:rPr>
            </a:br>
            <a:r>
              <a:rPr lang="pt-BR" sz="3200" b="1" dirty="0">
                <a:solidFill>
                  <a:srgbClr val="FF0000"/>
                </a:solidFill>
              </a:rPr>
              <a:t>Neurotransmissores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89733"/>
            <a:ext cx="8183562" cy="43195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Acetilcolina</a:t>
            </a:r>
            <a:r>
              <a:rPr lang="pt-BR" dirty="0"/>
              <a:t>: </a:t>
            </a:r>
            <a:r>
              <a:rPr lang="pt-BR" dirty="0" err="1"/>
              <a:t>Excitatório</a:t>
            </a:r>
            <a:r>
              <a:rPr lang="pt-BR" dirty="0"/>
              <a:t>, presente no sistema nervoso central</a:t>
            </a:r>
          </a:p>
          <a:p>
            <a:pPr>
              <a:lnSpc>
                <a:spcPct val="150000"/>
              </a:lnSpc>
            </a:pPr>
            <a:r>
              <a:rPr lang="pt-BR" b="1" dirty="0" err="1"/>
              <a:t>Glutamato</a:t>
            </a:r>
            <a:r>
              <a:rPr lang="pt-BR" dirty="0"/>
              <a:t>: </a:t>
            </a:r>
            <a:r>
              <a:rPr lang="pt-BR" dirty="0" err="1"/>
              <a:t>Excitatório</a:t>
            </a:r>
            <a:r>
              <a:rPr lang="pt-BR" dirty="0"/>
              <a:t>, presente em junções neuromusculares</a:t>
            </a:r>
          </a:p>
          <a:p>
            <a:pPr>
              <a:lnSpc>
                <a:spcPct val="150000"/>
              </a:lnSpc>
            </a:pPr>
            <a:r>
              <a:rPr lang="pt-BR" b="1" dirty="0" err="1"/>
              <a:t>Octapamina</a:t>
            </a:r>
            <a:r>
              <a:rPr lang="pt-BR" dirty="0"/>
              <a:t>: </a:t>
            </a:r>
            <a:r>
              <a:rPr lang="pt-BR" dirty="0" err="1"/>
              <a:t>Excitatório</a:t>
            </a:r>
            <a:r>
              <a:rPr lang="pt-BR" dirty="0"/>
              <a:t>, associados a neurônios dorsal mediano </a:t>
            </a:r>
            <a:r>
              <a:rPr lang="pt-BR" dirty="0" err="1"/>
              <a:t>despareado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GABA</a:t>
            </a:r>
            <a:r>
              <a:rPr lang="pt-BR" dirty="0"/>
              <a:t>: Inibitório, presente no sistema nervoso central de insetos e junções neuromusculares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61628" y="4869160"/>
            <a:ext cx="8424936" cy="1569660"/>
          </a:xfrm>
          <a:prstGeom prst="rect">
            <a:avLst/>
          </a:prstGeom>
          <a:noFill/>
          <a:ln w="3810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Imigração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indivíduos suscetíveis de áreas não-tratadas ou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hospedeiros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alternativos</a:t>
            </a:r>
          </a:p>
          <a:p>
            <a:pPr>
              <a:buFont typeface="Wingdings" pitchFamily="2" charset="2"/>
              <a:buChar char="Ø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Desvantagem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adaptativa dos indivíduos resistentes</a:t>
            </a:r>
          </a:p>
        </p:txBody>
      </p:sp>
      <p:grpSp>
        <p:nvGrpSpPr>
          <p:cNvPr id="214" name="Grupo 213"/>
          <p:cNvGrpSpPr/>
          <p:nvPr/>
        </p:nvGrpSpPr>
        <p:grpSpPr>
          <a:xfrm>
            <a:off x="382836" y="512763"/>
            <a:ext cx="8617544" cy="3341688"/>
            <a:chOff x="454026" y="512763"/>
            <a:chExt cx="8617544" cy="3341688"/>
          </a:xfrm>
        </p:grpSpPr>
        <p:sp>
          <p:nvSpPr>
            <p:cNvPr id="67591" name="Oval 7"/>
            <p:cNvSpPr>
              <a:spLocks noChangeArrowheads="1"/>
            </p:cNvSpPr>
            <p:nvPr/>
          </p:nvSpPr>
          <p:spPr bwMode="auto">
            <a:xfrm>
              <a:off x="454026" y="563563"/>
              <a:ext cx="2913063" cy="2911475"/>
            </a:xfrm>
            <a:prstGeom prst="ellips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5322888" y="693738"/>
              <a:ext cx="2913063" cy="2911475"/>
            </a:xfrm>
            <a:prstGeom prst="ellips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898526" y="17129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873126" y="16875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2035176" y="10858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2008188" y="10604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2360613" y="20256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8" name="Rectangle 14"/>
            <p:cNvSpPr>
              <a:spLocks noChangeArrowheads="1"/>
            </p:cNvSpPr>
            <p:nvPr/>
          </p:nvSpPr>
          <p:spPr bwMode="auto">
            <a:xfrm>
              <a:off x="2335213" y="20002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9" name="Rectangle 15"/>
            <p:cNvSpPr>
              <a:spLocks noChangeArrowheads="1"/>
            </p:cNvSpPr>
            <p:nvPr/>
          </p:nvSpPr>
          <p:spPr bwMode="auto">
            <a:xfrm>
              <a:off x="2125663" y="29654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2100263" y="29400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1" name="Rectangle 17"/>
            <p:cNvSpPr>
              <a:spLocks noChangeArrowheads="1"/>
            </p:cNvSpPr>
            <p:nvPr/>
          </p:nvSpPr>
          <p:spPr bwMode="auto">
            <a:xfrm>
              <a:off x="7361239" y="23923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2" name="Rectangle 18"/>
            <p:cNvSpPr>
              <a:spLocks noChangeArrowheads="1"/>
            </p:cNvSpPr>
            <p:nvPr/>
          </p:nvSpPr>
          <p:spPr bwMode="auto">
            <a:xfrm>
              <a:off x="7334251" y="23653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3" name="Rectangle 19"/>
            <p:cNvSpPr>
              <a:spLocks noChangeArrowheads="1"/>
            </p:cNvSpPr>
            <p:nvPr/>
          </p:nvSpPr>
          <p:spPr bwMode="auto">
            <a:xfrm>
              <a:off x="6289676" y="26273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6264276" y="260032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7478714" y="27971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6" name="Rectangle 22"/>
            <p:cNvSpPr>
              <a:spLocks noChangeArrowheads="1"/>
            </p:cNvSpPr>
            <p:nvPr/>
          </p:nvSpPr>
          <p:spPr bwMode="auto">
            <a:xfrm>
              <a:off x="7451726" y="27701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7099301" y="9175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7073901" y="8905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09" name="Rectangle 25"/>
            <p:cNvSpPr>
              <a:spLocks noChangeArrowheads="1"/>
            </p:cNvSpPr>
            <p:nvPr/>
          </p:nvSpPr>
          <p:spPr bwMode="auto">
            <a:xfrm>
              <a:off x="5637214" y="23002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0" name="Rectangle 26"/>
            <p:cNvSpPr>
              <a:spLocks noChangeArrowheads="1"/>
            </p:cNvSpPr>
            <p:nvPr/>
          </p:nvSpPr>
          <p:spPr bwMode="auto">
            <a:xfrm>
              <a:off x="5611814" y="22748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1" name="Rectangle 27"/>
            <p:cNvSpPr>
              <a:spLocks noChangeArrowheads="1"/>
            </p:cNvSpPr>
            <p:nvPr/>
          </p:nvSpPr>
          <p:spPr bwMode="auto">
            <a:xfrm>
              <a:off x="6969126" y="206533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2" name="Rectangle 28"/>
            <p:cNvSpPr>
              <a:spLocks noChangeArrowheads="1"/>
            </p:cNvSpPr>
            <p:nvPr/>
          </p:nvSpPr>
          <p:spPr bwMode="auto">
            <a:xfrm>
              <a:off x="6942139" y="203993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3" name="Rectangle 29"/>
            <p:cNvSpPr>
              <a:spLocks noChangeArrowheads="1"/>
            </p:cNvSpPr>
            <p:nvPr/>
          </p:nvSpPr>
          <p:spPr bwMode="auto">
            <a:xfrm>
              <a:off x="2752726" y="23272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4" name="Rectangle 30"/>
            <p:cNvSpPr>
              <a:spLocks noChangeArrowheads="1"/>
            </p:cNvSpPr>
            <p:nvPr/>
          </p:nvSpPr>
          <p:spPr bwMode="auto">
            <a:xfrm>
              <a:off x="2725738" y="23002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5" name="Rectangle 31"/>
            <p:cNvSpPr>
              <a:spLocks noChangeArrowheads="1"/>
            </p:cNvSpPr>
            <p:nvPr/>
          </p:nvSpPr>
          <p:spPr bwMode="auto">
            <a:xfrm>
              <a:off x="6916739" y="31877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6" name="Rectangle 32"/>
            <p:cNvSpPr>
              <a:spLocks noChangeArrowheads="1"/>
            </p:cNvSpPr>
            <p:nvPr/>
          </p:nvSpPr>
          <p:spPr bwMode="auto">
            <a:xfrm>
              <a:off x="6889751" y="31623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7" name="Rectangle 33"/>
            <p:cNvSpPr>
              <a:spLocks noChangeArrowheads="1"/>
            </p:cNvSpPr>
            <p:nvPr/>
          </p:nvSpPr>
          <p:spPr bwMode="auto">
            <a:xfrm>
              <a:off x="6616701" y="18303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8" name="Rectangle 34"/>
            <p:cNvSpPr>
              <a:spLocks noChangeArrowheads="1"/>
            </p:cNvSpPr>
            <p:nvPr/>
          </p:nvSpPr>
          <p:spPr bwMode="auto">
            <a:xfrm>
              <a:off x="6589714" y="18049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19" name="Rectangle 35"/>
            <p:cNvSpPr>
              <a:spLocks noChangeArrowheads="1"/>
            </p:cNvSpPr>
            <p:nvPr/>
          </p:nvSpPr>
          <p:spPr bwMode="auto">
            <a:xfrm>
              <a:off x="5532439" y="14906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0" name="Rectangle 36"/>
            <p:cNvSpPr>
              <a:spLocks noChangeArrowheads="1"/>
            </p:cNvSpPr>
            <p:nvPr/>
          </p:nvSpPr>
          <p:spPr bwMode="auto">
            <a:xfrm>
              <a:off x="5507039" y="14652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1" name="Rectangle 37"/>
            <p:cNvSpPr>
              <a:spLocks noChangeArrowheads="1"/>
            </p:cNvSpPr>
            <p:nvPr/>
          </p:nvSpPr>
          <p:spPr bwMode="auto">
            <a:xfrm>
              <a:off x="5964239" y="10207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2" name="Rectangle 38"/>
            <p:cNvSpPr>
              <a:spLocks noChangeArrowheads="1"/>
            </p:cNvSpPr>
            <p:nvPr/>
          </p:nvSpPr>
          <p:spPr bwMode="auto">
            <a:xfrm>
              <a:off x="5937251" y="9953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3" name="Rectangle 39"/>
            <p:cNvSpPr>
              <a:spLocks noChangeArrowheads="1"/>
            </p:cNvSpPr>
            <p:nvPr/>
          </p:nvSpPr>
          <p:spPr bwMode="auto">
            <a:xfrm>
              <a:off x="6981826" y="253523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4" name="Rectangle 40"/>
            <p:cNvSpPr>
              <a:spLocks noChangeArrowheads="1"/>
            </p:cNvSpPr>
            <p:nvPr/>
          </p:nvSpPr>
          <p:spPr bwMode="auto">
            <a:xfrm>
              <a:off x="6956426" y="250983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5" name="Rectangle 41"/>
            <p:cNvSpPr>
              <a:spLocks noChangeArrowheads="1"/>
            </p:cNvSpPr>
            <p:nvPr/>
          </p:nvSpPr>
          <p:spPr bwMode="auto">
            <a:xfrm>
              <a:off x="7896226" y="16875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6" name="Rectangle 42"/>
            <p:cNvSpPr>
              <a:spLocks noChangeArrowheads="1"/>
            </p:cNvSpPr>
            <p:nvPr/>
          </p:nvSpPr>
          <p:spPr bwMode="auto">
            <a:xfrm>
              <a:off x="7869239" y="166052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7" name="Rectangle 43"/>
            <p:cNvSpPr>
              <a:spLocks noChangeArrowheads="1"/>
            </p:cNvSpPr>
            <p:nvPr/>
          </p:nvSpPr>
          <p:spPr bwMode="auto">
            <a:xfrm>
              <a:off x="5807076" y="12954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8" name="Rectangle 44"/>
            <p:cNvSpPr>
              <a:spLocks noChangeArrowheads="1"/>
            </p:cNvSpPr>
            <p:nvPr/>
          </p:nvSpPr>
          <p:spPr bwMode="auto">
            <a:xfrm>
              <a:off x="5781676" y="12700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29" name="Rectangle 45"/>
            <p:cNvSpPr>
              <a:spLocks noChangeArrowheads="1"/>
            </p:cNvSpPr>
            <p:nvPr/>
          </p:nvSpPr>
          <p:spPr bwMode="auto">
            <a:xfrm>
              <a:off x="6694489" y="22748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0" name="Rectangle 46"/>
            <p:cNvSpPr>
              <a:spLocks noChangeArrowheads="1"/>
            </p:cNvSpPr>
            <p:nvPr/>
          </p:nvSpPr>
          <p:spPr bwMode="auto">
            <a:xfrm>
              <a:off x="6669089" y="22479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1" name="Rectangle 47"/>
            <p:cNvSpPr>
              <a:spLocks noChangeArrowheads="1"/>
            </p:cNvSpPr>
            <p:nvPr/>
          </p:nvSpPr>
          <p:spPr bwMode="auto">
            <a:xfrm>
              <a:off x="6029326" y="17129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2" name="Rectangle 48"/>
            <p:cNvSpPr>
              <a:spLocks noChangeArrowheads="1"/>
            </p:cNvSpPr>
            <p:nvPr/>
          </p:nvSpPr>
          <p:spPr bwMode="auto">
            <a:xfrm>
              <a:off x="6002339" y="16875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3" name="Rectangle 49"/>
            <p:cNvSpPr>
              <a:spLocks noChangeArrowheads="1"/>
            </p:cNvSpPr>
            <p:nvPr/>
          </p:nvSpPr>
          <p:spPr bwMode="auto">
            <a:xfrm>
              <a:off x="6694489" y="13208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4" name="Rectangle 50"/>
            <p:cNvSpPr>
              <a:spLocks noChangeArrowheads="1"/>
            </p:cNvSpPr>
            <p:nvPr/>
          </p:nvSpPr>
          <p:spPr bwMode="auto">
            <a:xfrm>
              <a:off x="6669089" y="12954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5" name="Rectangle 51"/>
            <p:cNvSpPr>
              <a:spLocks noChangeArrowheads="1"/>
            </p:cNvSpPr>
            <p:nvPr/>
          </p:nvSpPr>
          <p:spPr bwMode="auto">
            <a:xfrm>
              <a:off x="5872164" y="27305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6" name="Rectangle 52"/>
            <p:cNvSpPr>
              <a:spLocks noChangeArrowheads="1"/>
            </p:cNvSpPr>
            <p:nvPr/>
          </p:nvSpPr>
          <p:spPr bwMode="auto">
            <a:xfrm>
              <a:off x="5846764" y="27051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7" name="Rectangle 53"/>
            <p:cNvSpPr>
              <a:spLocks noChangeArrowheads="1"/>
            </p:cNvSpPr>
            <p:nvPr/>
          </p:nvSpPr>
          <p:spPr bwMode="auto">
            <a:xfrm>
              <a:off x="6694489" y="8001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8" name="Rectangle 54"/>
            <p:cNvSpPr>
              <a:spLocks noChangeArrowheads="1"/>
            </p:cNvSpPr>
            <p:nvPr/>
          </p:nvSpPr>
          <p:spPr bwMode="auto">
            <a:xfrm>
              <a:off x="6669089" y="77311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39" name="Rectangle 55"/>
            <p:cNvSpPr>
              <a:spLocks noChangeArrowheads="1"/>
            </p:cNvSpPr>
            <p:nvPr/>
          </p:nvSpPr>
          <p:spPr bwMode="auto">
            <a:xfrm>
              <a:off x="6316664" y="9683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0" name="Rectangle 56"/>
            <p:cNvSpPr>
              <a:spLocks noChangeArrowheads="1"/>
            </p:cNvSpPr>
            <p:nvPr/>
          </p:nvSpPr>
          <p:spPr bwMode="auto">
            <a:xfrm>
              <a:off x="6289676" y="9429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1" name="Rectangle 57"/>
            <p:cNvSpPr>
              <a:spLocks noChangeArrowheads="1"/>
            </p:cNvSpPr>
            <p:nvPr/>
          </p:nvSpPr>
          <p:spPr bwMode="auto">
            <a:xfrm>
              <a:off x="7726364" y="14525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2" name="Rectangle 58"/>
            <p:cNvSpPr>
              <a:spLocks noChangeArrowheads="1"/>
            </p:cNvSpPr>
            <p:nvPr/>
          </p:nvSpPr>
          <p:spPr bwMode="auto">
            <a:xfrm>
              <a:off x="7699376" y="1425575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3" name="Rectangle 59"/>
            <p:cNvSpPr>
              <a:spLocks noChangeArrowheads="1"/>
            </p:cNvSpPr>
            <p:nvPr/>
          </p:nvSpPr>
          <p:spPr bwMode="auto">
            <a:xfrm>
              <a:off x="5989639" y="2274888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4" name="Rectangle 60"/>
            <p:cNvSpPr>
              <a:spLocks noChangeArrowheads="1"/>
            </p:cNvSpPr>
            <p:nvPr/>
          </p:nvSpPr>
          <p:spPr bwMode="auto">
            <a:xfrm>
              <a:off x="5964239" y="22479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5" name="Rectangle 61"/>
            <p:cNvSpPr>
              <a:spLocks noChangeArrowheads="1"/>
            </p:cNvSpPr>
            <p:nvPr/>
          </p:nvSpPr>
          <p:spPr bwMode="auto">
            <a:xfrm>
              <a:off x="7138989" y="15176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6" name="Rectangle 62"/>
            <p:cNvSpPr>
              <a:spLocks noChangeArrowheads="1"/>
            </p:cNvSpPr>
            <p:nvPr/>
          </p:nvSpPr>
          <p:spPr bwMode="auto">
            <a:xfrm>
              <a:off x="7112001" y="1490663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7" name="Rectangle 63"/>
            <p:cNvSpPr>
              <a:spLocks noChangeArrowheads="1"/>
            </p:cNvSpPr>
            <p:nvPr/>
          </p:nvSpPr>
          <p:spPr bwMode="auto">
            <a:xfrm>
              <a:off x="1355726" y="26527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8" name="Rectangle 64"/>
            <p:cNvSpPr>
              <a:spLocks noChangeArrowheads="1"/>
            </p:cNvSpPr>
            <p:nvPr/>
          </p:nvSpPr>
          <p:spPr bwMode="auto">
            <a:xfrm>
              <a:off x="1330326" y="26273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49" name="Rectangle 65"/>
            <p:cNvSpPr>
              <a:spLocks noChangeArrowheads="1"/>
            </p:cNvSpPr>
            <p:nvPr/>
          </p:nvSpPr>
          <p:spPr bwMode="auto">
            <a:xfrm>
              <a:off x="1395413" y="12557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0" name="Rectangle 66"/>
            <p:cNvSpPr>
              <a:spLocks noChangeArrowheads="1"/>
            </p:cNvSpPr>
            <p:nvPr/>
          </p:nvSpPr>
          <p:spPr bwMode="auto">
            <a:xfrm>
              <a:off x="1368426" y="12303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1" name="Rectangle 67"/>
            <p:cNvSpPr>
              <a:spLocks noChangeArrowheads="1"/>
            </p:cNvSpPr>
            <p:nvPr/>
          </p:nvSpPr>
          <p:spPr bwMode="auto">
            <a:xfrm>
              <a:off x="2555876" y="16478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2" name="Rectangle 68"/>
            <p:cNvSpPr>
              <a:spLocks noChangeArrowheads="1"/>
            </p:cNvSpPr>
            <p:nvPr/>
          </p:nvSpPr>
          <p:spPr bwMode="auto">
            <a:xfrm>
              <a:off x="2530476" y="16224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3" name="Rectangle 69"/>
            <p:cNvSpPr>
              <a:spLocks noChangeArrowheads="1"/>
            </p:cNvSpPr>
            <p:nvPr/>
          </p:nvSpPr>
          <p:spPr bwMode="auto">
            <a:xfrm>
              <a:off x="1316038" y="160813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4" name="Rectangle 70"/>
            <p:cNvSpPr>
              <a:spLocks noChangeArrowheads="1"/>
            </p:cNvSpPr>
            <p:nvPr/>
          </p:nvSpPr>
          <p:spPr bwMode="auto">
            <a:xfrm>
              <a:off x="1290638" y="158273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5" name="Rectangle 71"/>
            <p:cNvSpPr>
              <a:spLocks noChangeArrowheads="1"/>
            </p:cNvSpPr>
            <p:nvPr/>
          </p:nvSpPr>
          <p:spPr bwMode="auto">
            <a:xfrm>
              <a:off x="950913" y="201295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6" name="Rectangle 72"/>
            <p:cNvSpPr>
              <a:spLocks noChangeArrowheads="1"/>
            </p:cNvSpPr>
            <p:nvPr/>
          </p:nvSpPr>
          <p:spPr bwMode="auto">
            <a:xfrm>
              <a:off x="925513" y="198755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7" name="Rectangle 73"/>
            <p:cNvSpPr>
              <a:spLocks noChangeArrowheads="1"/>
            </p:cNvSpPr>
            <p:nvPr/>
          </p:nvSpPr>
          <p:spPr bwMode="auto">
            <a:xfrm>
              <a:off x="2926979" y="188277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8" name="Rectangle 74"/>
            <p:cNvSpPr>
              <a:spLocks noChangeArrowheads="1"/>
            </p:cNvSpPr>
            <p:nvPr/>
          </p:nvSpPr>
          <p:spPr bwMode="auto">
            <a:xfrm>
              <a:off x="2915816" y="185737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59" name="Rectangle 75"/>
            <p:cNvSpPr>
              <a:spLocks noChangeArrowheads="1"/>
            </p:cNvSpPr>
            <p:nvPr/>
          </p:nvSpPr>
          <p:spPr bwMode="auto">
            <a:xfrm>
              <a:off x="925513" y="233997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0" name="Rectangle 76"/>
            <p:cNvSpPr>
              <a:spLocks noChangeArrowheads="1"/>
            </p:cNvSpPr>
            <p:nvPr/>
          </p:nvSpPr>
          <p:spPr bwMode="auto">
            <a:xfrm>
              <a:off x="898526" y="231298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1" name="Rectangle 77"/>
            <p:cNvSpPr>
              <a:spLocks noChangeArrowheads="1"/>
            </p:cNvSpPr>
            <p:nvPr/>
          </p:nvSpPr>
          <p:spPr bwMode="auto">
            <a:xfrm>
              <a:off x="1668463" y="193516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2" name="Rectangle 78"/>
            <p:cNvSpPr>
              <a:spLocks noChangeArrowheads="1"/>
            </p:cNvSpPr>
            <p:nvPr/>
          </p:nvSpPr>
          <p:spPr bwMode="auto">
            <a:xfrm>
              <a:off x="1643063" y="190817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3" name="Rectangle 79"/>
            <p:cNvSpPr>
              <a:spLocks noChangeArrowheads="1"/>
            </p:cNvSpPr>
            <p:nvPr/>
          </p:nvSpPr>
          <p:spPr bwMode="auto">
            <a:xfrm>
              <a:off x="2008188" y="25749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4" name="Rectangle 80"/>
            <p:cNvSpPr>
              <a:spLocks noChangeArrowheads="1"/>
            </p:cNvSpPr>
            <p:nvPr/>
          </p:nvSpPr>
          <p:spPr bwMode="auto">
            <a:xfrm>
              <a:off x="1982788" y="254793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5" name="Rectangle 81"/>
            <p:cNvSpPr>
              <a:spLocks noChangeArrowheads="1"/>
            </p:cNvSpPr>
            <p:nvPr/>
          </p:nvSpPr>
          <p:spPr bwMode="auto">
            <a:xfrm>
              <a:off x="1968501" y="21304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6" name="Rectangle 82"/>
            <p:cNvSpPr>
              <a:spLocks noChangeArrowheads="1"/>
            </p:cNvSpPr>
            <p:nvPr/>
          </p:nvSpPr>
          <p:spPr bwMode="auto">
            <a:xfrm>
              <a:off x="1943101" y="21050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7" name="Rectangle 83"/>
            <p:cNvSpPr>
              <a:spLocks noChangeArrowheads="1"/>
            </p:cNvSpPr>
            <p:nvPr/>
          </p:nvSpPr>
          <p:spPr bwMode="auto">
            <a:xfrm>
              <a:off x="1538288" y="295275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8" name="Rectangle 84"/>
            <p:cNvSpPr>
              <a:spLocks noChangeArrowheads="1"/>
            </p:cNvSpPr>
            <p:nvPr/>
          </p:nvSpPr>
          <p:spPr bwMode="auto">
            <a:xfrm>
              <a:off x="1512888" y="292735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69" name="Rectangle 85"/>
            <p:cNvSpPr>
              <a:spLocks noChangeArrowheads="1"/>
            </p:cNvSpPr>
            <p:nvPr/>
          </p:nvSpPr>
          <p:spPr bwMode="auto">
            <a:xfrm>
              <a:off x="2085976" y="142557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0" name="Rectangle 86"/>
            <p:cNvSpPr>
              <a:spLocks noChangeArrowheads="1"/>
            </p:cNvSpPr>
            <p:nvPr/>
          </p:nvSpPr>
          <p:spPr bwMode="auto">
            <a:xfrm>
              <a:off x="2060576" y="140017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1" name="Rectangle 87"/>
            <p:cNvSpPr>
              <a:spLocks noChangeArrowheads="1"/>
            </p:cNvSpPr>
            <p:nvPr/>
          </p:nvSpPr>
          <p:spPr bwMode="auto">
            <a:xfrm>
              <a:off x="1565276" y="81280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2" name="Rectangle 88"/>
            <p:cNvSpPr>
              <a:spLocks noChangeArrowheads="1"/>
            </p:cNvSpPr>
            <p:nvPr/>
          </p:nvSpPr>
          <p:spPr bwMode="auto">
            <a:xfrm>
              <a:off x="1538288" y="7858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3" name="Rectangle 89"/>
            <p:cNvSpPr>
              <a:spLocks noChangeArrowheads="1"/>
            </p:cNvSpPr>
            <p:nvPr/>
          </p:nvSpPr>
          <p:spPr bwMode="auto">
            <a:xfrm>
              <a:off x="2635251" y="269240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4" name="Rectangle 90"/>
            <p:cNvSpPr>
              <a:spLocks noChangeArrowheads="1"/>
            </p:cNvSpPr>
            <p:nvPr/>
          </p:nvSpPr>
          <p:spPr bwMode="auto">
            <a:xfrm>
              <a:off x="2608263" y="26654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5" name="Rectangle 91"/>
            <p:cNvSpPr>
              <a:spLocks noChangeArrowheads="1"/>
            </p:cNvSpPr>
            <p:nvPr/>
          </p:nvSpPr>
          <p:spPr bwMode="auto">
            <a:xfrm>
              <a:off x="2700338" y="11779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2673351" y="11525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7" name="Rectangle 93"/>
            <p:cNvSpPr>
              <a:spLocks noChangeArrowheads="1"/>
            </p:cNvSpPr>
            <p:nvPr/>
          </p:nvSpPr>
          <p:spPr bwMode="auto">
            <a:xfrm>
              <a:off x="2270126" y="7731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8" name="Rectangle 94"/>
            <p:cNvSpPr>
              <a:spLocks noChangeArrowheads="1"/>
            </p:cNvSpPr>
            <p:nvPr/>
          </p:nvSpPr>
          <p:spPr bwMode="auto">
            <a:xfrm>
              <a:off x="2243138" y="7477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79" name="Rectangle 95"/>
            <p:cNvSpPr>
              <a:spLocks noChangeArrowheads="1"/>
            </p:cNvSpPr>
            <p:nvPr/>
          </p:nvSpPr>
          <p:spPr bwMode="auto">
            <a:xfrm>
              <a:off x="6419851" y="299243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0" name="Rectangle 96"/>
            <p:cNvSpPr>
              <a:spLocks noChangeArrowheads="1"/>
            </p:cNvSpPr>
            <p:nvPr/>
          </p:nvSpPr>
          <p:spPr bwMode="auto">
            <a:xfrm>
              <a:off x="6394451" y="296545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1" name="Rectangle 97"/>
            <p:cNvSpPr>
              <a:spLocks noChangeArrowheads="1"/>
            </p:cNvSpPr>
            <p:nvPr/>
          </p:nvSpPr>
          <p:spPr bwMode="auto">
            <a:xfrm>
              <a:off x="5611814" y="1974850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2" name="Rectangle 98"/>
            <p:cNvSpPr>
              <a:spLocks noChangeArrowheads="1"/>
            </p:cNvSpPr>
            <p:nvPr/>
          </p:nvSpPr>
          <p:spPr bwMode="auto">
            <a:xfrm>
              <a:off x="5584826" y="194786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5" name="Rectangle 101"/>
            <p:cNvSpPr>
              <a:spLocks noChangeArrowheads="1"/>
            </p:cNvSpPr>
            <p:nvPr/>
          </p:nvSpPr>
          <p:spPr bwMode="auto">
            <a:xfrm>
              <a:off x="7386639" y="17256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6" name="Rectangle 102"/>
            <p:cNvSpPr>
              <a:spLocks noChangeArrowheads="1"/>
            </p:cNvSpPr>
            <p:nvPr/>
          </p:nvSpPr>
          <p:spPr bwMode="auto">
            <a:xfrm>
              <a:off x="7361239" y="17002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7" name="Rectangle 103"/>
            <p:cNvSpPr>
              <a:spLocks noChangeArrowheads="1"/>
            </p:cNvSpPr>
            <p:nvPr/>
          </p:nvSpPr>
          <p:spPr bwMode="auto">
            <a:xfrm>
              <a:off x="7439026" y="112553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88" name="Rectangle 104"/>
            <p:cNvSpPr>
              <a:spLocks noChangeArrowheads="1"/>
            </p:cNvSpPr>
            <p:nvPr/>
          </p:nvSpPr>
          <p:spPr bwMode="auto">
            <a:xfrm>
              <a:off x="7412039" y="110013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3" name="Rectangle 109"/>
            <p:cNvSpPr>
              <a:spLocks noChangeArrowheads="1"/>
            </p:cNvSpPr>
            <p:nvPr/>
          </p:nvSpPr>
          <p:spPr bwMode="auto">
            <a:xfrm>
              <a:off x="846138" y="1230313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4" name="Rectangle 110"/>
            <p:cNvSpPr>
              <a:spLocks noChangeArrowheads="1"/>
            </p:cNvSpPr>
            <p:nvPr/>
          </p:nvSpPr>
          <p:spPr bwMode="auto">
            <a:xfrm>
              <a:off x="820738" y="12033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5" name="Rectangle 111"/>
            <p:cNvSpPr>
              <a:spLocks noChangeArrowheads="1"/>
            </p:cNvSpPr>
            <p:nvPr/>
          </p:nvSpPr>
          <p:spPr bwMode="auto">
            <a:xfrm>
              <a:off x="6354764" y="136048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6" name="Rectangle 112"/>
            <p:cNvSpPr>
              <a:spLocks noChangeArrowheads="1"/>
            </p:cNvSpPr>
            <p:nvPr/>
          </p:nvSpPr>
          <p:spPr bwMode="auto">
            <a:xfrm>
              <a:off x="6329364" y="1335088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7" name="Rectangle 113"/>
            <p:cNvSpPr>
              <a:spLocks noChangeArrowheads="1"/>
            </p:cNvSpPr>
            <p:nvPr/>
          </p:nvSpPr>
          <p:spPr bwMode="auto">
            <a:xfrm>
              <a:off x="7739064" y="21304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8" name="Rectangle 114"/>
            <p:cNvSpPr>
              <a:spLocks noChangeArrowheads="1"/>
            </p:cNvSpPr>
            <p:nvPr/>
          </p:nvSpPr>
          <p:spPr bwMode="auto">
            <a:xfrm>
              <a:off x="7713664" y="2105025"/>
              <a:ext cx="457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" charset="0"/>
                  <a:cs typeface="Arial" pitchFamily="34" charset="0"/>
                </a:rPr>
                <a:t>R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699" name="Arc 115"/>
            <p:cNvSpPr>
              <a:spLocks/>
            </p:cNvSpPr>
            <p:nvPr/>
          </p:nvSpPr>
          <p:spPr bwMode="auto">
            <a:xfrm>
              <a:off x="3635896" y="2060848"/>
              <a:ext cx="1684338" cy="765175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79 w 21679"/>
                <a:gd name="T1" fmla="*/ 21600 h 21600"/>
                <a:gd name="T2" fmla="*/ 0 w 21679"/>
                <a:gd name="T3" fmla="*/ 133 h 21600"/>
                <a:gd name="T4" fmla="*/ 21600 w 2167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21600" fill="none" extrusionOk="0">
                  <a:moveTo>
                    <a:pt x="21678" y="21599"/>
                  </a:moveTo>
                  <a:cubicBezTo>
                    <a:pt x="21652" y="21599"/>
                    <a:pt x="21626" y="21599"/>
                    <a:pt x="21600" y="21600"/>
                  </a:cubicBezTo>
                  <a:cubicBezTo>
                    <a:pt x="9722" y="21600"/>
                    <a:pt x="73" y="12010"/>
                    <a:pt x="0" y="132"/>
                  </a:cubicBezTo>
                </a:path>
                <a:path w="21679" h="21600" stroke="0" extrusionOk="0">
                  <a:moveTo>
                    <a:pt x="21678" y="21599"/>
                  </a:moveTo>
                  <a:cubicBezTo>
                    <a:pt x="21652" y="21599"/>
                    <a:pt x="21626" y="21599"/>
                    <a:pt x="21600" y="21600"/>
                  </a:cubicBezTo>
                  <a:cubicBezTo>
                    <a:pt x="9722" y="21600"/>
                    <a:pt x="73" y="12010"/>
                    <a:pt x="0" y="13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rgbClr val="00B050"/>
                </a:solidFill>
              </a:endParaRPr>
            </a:p>
          </p:txBody>
        </p:sp>
        <p:sp>
          <p:nvSpPr>
            <p:cNvPr id="67700" name="Line 116"/>
            <p:cNvSpPr>
              <a:spLocks noChangeShapeType="1"/>
            </p:cNvSpPr>
            <p:nvPr/>
          </p:nvSpPr>
          <p:spPr bwMode="auto">
            <a:xfrm>
              <a:off x="5127550" y="2564904"/>
              <a:ext cx="1588" cy="1588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1" name="Line 117"/>
            <p:cNvSpPr>
              <a:spLocks noChangeShapeType="1"/>
            </p:cNvSpPr>
            <p:nvPr/>
          </p:nvSpPr>
          <p:spPr bwMode="auto">
            <a:xfrm>
              <a:off x="5152950" y="2591891"/>
              <a:ext cx="142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2" name="Line 118"/>
            <p:cNvSpPr>
              <a:spLocks noChangeShapeType="1"/>
            </p:cNvSpPr>
            <p:nvPr/>
          </p:nvSpPr>
          <p:spPr bwMode="auto">
            <a:xfrm>
              <a:off x="5167238" y="2591891"/>
              <a:ext cx="25400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3" name="Line 119"/>
            <p:cNvSpPr>
              <a:spLocks noChangeShapeType="1"/>
            </p:cNvSpPr>
            <p:nvPr/>
          </p:nvSpPr>
          <p:spPr bwMode="auto">
            <a:xfrm>
              <a:off x="5192638" y="2617291"/>
              <a:ext cx="127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4" name="Line 120"/>
            <p:cNvSpPr>
              <a:spLocks noChangeShapeType="1"/>
            </p:cNvSpPr>
            <p:nvPr/>
          </p:nvSpPr>
          <p:spPr bwMode="auto">
            <a:xfrm>
              <a:off x="5205338" y="2617291"/>
              <a:ext cx="1588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5" name="Line 121"/>
            <p:cNvSpPr>
              <a:spLocks noChangeShapeType="1"/>
            </p:cNvSpPr>
            <p:nvPr/>
          </p:nvSpPr>
          <p:spPr bwMode="auto">
            <a:xfrm>
              <a:off x="5205338" y="2629991"/>
              <a:ext cx="1588" cy="269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6" name="Line 122"/>
            <p:cNvSpPr>
              <a:spLocks noChangeShapeType="1"/>
            </p:cNvSpPr>
            <p:nvPr/>
          </p:nvSpPr>
          <p:spPr bwMode="auto">
            <a:xfrm>
              <a:off x="5205338" y="2656979"/>
              <a:ext cx="269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7" name="Line 123"/>
            <p:cNvSpPr>
              <a:spLocks noChangeShapeType="1"/>
            </p:cNvSpPr>
            <p:nvPr/>
          </p:nvSpPr>
          <p:spPr bwMode="auto">
            <a:xfrm>
              <a:off x="5232325" y="2656979"/>
              <a:ext cx="127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8" name="Line 124"/>
            <p:cNvSpPr>
              <a:spLocks noChangeShapeType="1"/>
            </p:cNvSpPr>
            <p:nvPr/>
          </p:nvSpPr>
          <p:spPr bwMode="auto">
            <a:xfrm>
              <a:off x="5245025" y="2656979"/>
              <a:ext cx="1588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09" name="Line 125"/>
            <p:cNvSpPr>
              <a:spLocks noChangeShapeType="1"/>
            </p:cNvSpPr>
            <p:nvPr/>
          </p:nvSpPr>
          <p:spPr bwMode="auto">
            <a:xfrm>
              <a:off x="5245025" y="2669679"/>
              <a:ext cx="1588" cy="269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0" name="Line 126"/>
            <p:cNvSpPr>
              <a:spLocks noChangeShapeType="1"/>
            </p:cNvSpPr>
            <p:nvPr/>
          </p:nvSpPr>
          <p:spPr bwMode="auto">
            <a:xfrm>
              <a:off x="5245025" y="2696666"/>
              <a:ext cx="269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1" name="Line 127"/>
            <p:cNvSpPr>
              <a:spLocks noChangeShapeType="1"/>
            </p:cNvSpPr>
            <p:nvPr/>
          </p:nvSpPr>
          <p:spPr bwMode="auto">
            <a:xfrm>
              <a:off x="5272013" y="2696666"/>
              <a:ext cx="12700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2" name="Line 128"/>
            <p:cNvSpPr>
              <a:spLocks noChangeShapeType="1"/>
            </p:cNvSpPr>
            <p:nvPr/>
          </p:nvSpPr>
          <p:spPr bwMode="auto">
            <a:xfrm>
              <a:off x="5284713" y="2709366"/>
              <a:ext cx="25400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3" name="Line 129"/>
            <p:cNvSpPr>
              <a:spLocks noChangeShapeType="1"/>
            </p:cNvSpPr>
            <p:nvPr/>
          </p:nvSpPr>
          <p:spPr bwMode="auto">
            <a:xfrm>
              <a:off x="5310113" y="2734766"/>
              <a:ext cx="12700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4" name="Line 130"/>
            <p:cNvSpPr>
              <a:spLocks noChangeShapeType="1"/>
            </p:cNvSpPr>
            <p:nvPr/>
          </p:nvSpPr>
          <p:spPr bwMode="auto">
            <a:xfrm>
              <a:off x="5322813" y="2747466"/>
              <a:ext cx="1588" cy="269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>
              <a:off x="5322813" y="2774454"/>
              <a:ext cx="269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6" name="Line 132"/>
            <p:cNvSpPr>
              <a:spLocks noChangeShapeType="1"/>
            </p:cNvSpPr>
            <p:nvPr/>
          </p:nvSpPr>
          <p:spPr bwMode="auto">
            <a:xfrm>
              <a:off x="5349800" y="2774454"/>
              <a:ext cx="1588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7" name="Line 133"/>
            <p:cNvSpPr>
              <a:spLocks noChangeShapeType="1"/>
            </p:cNvSpPr>
            <p:nvPr/>
          </p:nvSpPr>
          <p:spPr bwMode="auto">
            <a:xfrm>
              <a:off x="5349800" y="2787154"/>
              <a:ext cx="1588" cy="269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8" name="Line 134"/>
            <p:cNvSpPr>
              <a:spLocks noChangeShapeType="1"/>
            </p:cNvSpPr>
            <p:nvPr/>
          </p:nvSpPr>
          <p:spPr bwMode="auto">
            <a:xfrm>
              <a:off x="5349800" y="2814141"/>
              <a:ext cx="127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19" name="Line 135"/>
            <p:cNvSpPr>
              <a:spLocks noChangeShapeType="1"/>
            </p:cNvSpPr>
            <p:nvPr/>
          </p:nvSpPr>
          <p:spPr bwMode="auto">
            <a:xfrm>
              <a:off x="5362500" y="2814141"/>
              <a:ext cx="1588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0" name="Line 136"/>
            <p:cNvSpPr>
              <a:spLocks noChangeShapeType="1"/>
            </p:cNvSpPr>
            <p:nvPr/>
          </p:nvSpPr>
          <p:spPr bwMode="auto">
            <a:xfrm flipH="1">
              <a:off x="5349800" y="2826841"/>
              <a:ext cx="12700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1" name="Line 137"/>
            <p:cNvSpPr>
              <a:spLocks noChangeShapeType="1"/>
            </p:cNvSpPr>
            <p:nvPr/>
          </p:nvSpPr>
          <p:spPr bwMode="auto">
            <a:xfrm>
              <a:off x="5349800" y="2852241"/>
              <a:ext cx="1588" cy="269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2" name="Line 138"/>
            <p:cNvSpPr>
              <a:spLocks noChangeShapeType="1"/>
            </p:cNvSpPr>
            <p:nvPr/>
          </p:nvSpPr>
          <p:spPr bwMode="auto">
            <a:xfrm flipH="1">
              <a:off x="5322813" y="2879229"/>
              <a:ext cx="26988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3" name="Line 139"/>
            <p:cNvSpPr>
              <a:spLocks noChangeShapeType="1"/>
            </p:cNvSpPr>
            <p:nvPr/>
          </p:nvSpPr>
          <p:spPr bwMode="auto">
            <a:xfrm flipH="1">
              <a:off x="5310113" y="2891929"/>
              <a:ext cx="127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4" name="Line 140"/>
            <p:cNvSpPr>
              <a:spLocks noChangeShapeType="1"/>
            </p:cNvSpPr>
            <p:nvPr/>
          </p:nvSpPr>
          <p:spPr bwMode="auto">
            <a:xfrm flipH="1">
              <a:off x="5284713" y="2891929"/>
              <a:ext cx="25400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5" name="Line 141"/>
            <p:cNvSpPr>
              <a:spLocks noChangeShapeType="1"/>
            </p:cNvSpPr>
            <p:nvPr/>
          </p:nvSpPr>
          <p:spPr bwMode="auto">
            <a:xfrm flipH="1">
              <a:off x="5272013" y="2917329"/>
              <a:ext cx="12700" cy="142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6" name="Line 142"/>
            <p:cNvSpPr>
              <a:spLocks noChangeShapeType="1"/>
            </p:cNvSpPr>
            <p:nvPr/>
          </p:nvSpPr>
          <p:spPr bwMode="auto">
            <a:xfrm>
              <a:off x="5272013" y="2931616"/>
              <a:ext cx="1588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7" name="Line 143"/>
            <p:cNvSpPr>
              <a:spLocks noChangeShapeType="1"/>
            </p:cNvSpPr>
            <p:nvPr/>
          </p:nvSpPr>
          <p:spPr bwMode="auto">
            <a:xfrm flipH="1">
              <a:off x="5245025" y="2957016"/>
              <a:ext cx="269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8" name="Line 144"/>
            <p:cNvSpPr>
              <a:spLocks noChangeShapeType="1"/>
            </p:cNvSpPr>
            <p:nvPr/>
          </p:nvSpPr>
          <p:spPr bwMode="auto">
            <a:xfrm flipH="1">
              <a:off x="5232325" y="2957016"/>
              <a:ext cx="127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29" name="Line 145"/>
            <p:cNvSpPr>
              <a:spLocks noChangeShapeType="1"/>
            </p:cNvSpPr>
            <p:nvPr/>
          </p:nvSpPr>
          <p:spPr bwMode="auto">
            <a:xfrm>
              <a:off x="5232325" y="2957016"/>
              <a:ext cx="1588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0" name="Line 146"/>
            <p:cNvSpPr>
              <a:spLocks noChangeShapeType="1"/>
            </p:cNvSpPr>
            <p:nvPr/>
          </p:nvSpPr>
          <p:spPr bwMode="auto">
            <a:xfrm flipH="1">
              <a:off x="5205338" y="2969716"/>
              <a:ext cx="269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1" name="Line 147"/>
            <p:cNvSpPr>
              <a:spLocks noChangeShapeType="1"/>
            </p:cNvSpPr>
            <p:nvPr/>
          </p:nvSpPr>
          <p:spPr bwMode="auto">
            <a:xfrm flipH="1">
              <a:off x="5192638" y="2969716"/>
              <a:ext cx="127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2" name="Line 148"/>
            <p:cNvSpPr>
              <a:spLocks noChangeShapeType="1"/>
            </p:cNvSpPr>
            <p:nvPr/>
          </p:nvSpPr>
          <p:spPr bwMode="auto">
            <a:xfrm>
              <a:off x="5192638" y="2969716"/>
              <a:ext cx="1588" cy="269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3" name="Line 149"/>
            <p:cNvSpPr>
              <a:spLocks noChangeShapeType="1"/>
            </p:cNvSpPr>
            <p:nvPr/>
          </p:nvSpPr>
          <p:spPr bwMode="auto">
            <a:xfrm flipH="1">
              <a:off x="5167238" y="2996704"/>
              <a:ext cx="25400" cy="127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4" name="Line 150"/>
            <p:cNvSpPr>
              <a:spLocks noChangeShapeType="1"/>
            </p:cNvSpPr>
            <p:nvPr/>
          </p:nvSpPr>
          <p:spPr bwMode="auto">
            <a:xfrm flipH="1">
              <a:off x="5152950" y="3009404"/>
              <a:ext cx="14288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5" name="Line 151"/>
            <p:cNvSpPr>
              <a:spLocks noChangeShapeType="1"/>
            </p:cNvSpPr>
            <p:nvPr/>
          </p:nvSpPr>
          <p:spPr bwMode="auto">
            <a:xfrm>
              <a:off x="5152950" y="3009404"/>
              <a:ext cx="1588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6" name="Line 152"/>
            <p:cNvSpPr>
              <a:spLocks noChangeShapeType="1"/>
            </p:cNvSpPr>
            <p:nvPr/>
          </p:nvSpPr>
          <p:spPr bwMode="auto">
            <a:xfrm flipH="1">
              <a:off x="5127550" y="3034804"/>
              <a:ext cx="25400" cy="142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7" name="Line 153"/>
            <p:cNvSpPr>
              <a:spLocks noChangeShapeType="1"/>
            </p:cNvSpPr>
            <p:nvPr/>
          </p:nvSpPr>
          <p:spPr bwMode="auto">
            <a:xfrm flipH="1">
              <a:off x="5102150" y="3049091"/>
              <a:ext cx="25400" cy="1588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8" name="Line 154"/>
            <p:cNvSpPr>
              <a:spLocks noChangeShapeType="1"/>
            </p:cNvSpPr>
            <p:nvPr/>
          </p:nvSpPr>
          <p:spPr bwMode="auto">
            <a:xfrm flipH="1">
              <a:off x="5087863" y="3049091"/>
              <a:ext cx="14288" cy="25400"/>
            </a:xfrm>
            <a:prstGeom prst="line">
              <a:avLst/>
            </a:prstGeom>
            <a:noFill/>
            <a:ln w="523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39" name="Rectangle 155"/>
            <p:cNvSpPr>
              <a:spLocks noChangeArrowheads="1"/>
            </p:cNvSpPr>
            <p:nvPr/>
          </p:nvSpPr>
          <p:spPr bwMode="auto">
            <a:xfrm>
              <a:off x="3405188" y="512763"/>
              <a:ext cx="17088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ms Rmn" charset="0"/>
                  <a:cs typeface="Arial" pitchFamily="34" charset="0"/>
                </a:rPr>
                <a:t>Ausência</a:t>
              </a:r>
              <a:endParaRPr kumimoji="0" lang="pt-BR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40" name="Rectangle 156"/>
            <p:cNvSpPr>
              <a:spLocks noChangeArrowheads="1"/>
            </p:cNvSpPr>
            <p:nvPr/>
          </p:nvSpPr>
          <p:spPr bwMode="auto">
            <a:xfrm>
              <a:off x="5033119" y="512763"/>
              <a:ext cx="835025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ms Rmn" charset="0"/>
                  <a:cs typeface="Arial" pitchFamily="34" charset="0"/>
                </a:rPr>
                <a:t> de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41" name="Rectangle 157"/>
            <p:cNvSpPr>
              <a:spLocks noChangeArrowheads="1"/>
            </p:cNvSpPr>
            <p:nvPr/>
          </p:nvSpPr>
          <p:spPr bwMode="auto">
            <a:xfrm>
              <a:off x="5429251" y="512763"/>
              <a:ext cx="392113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ms Rmn" charset="0"/>
                  <a:cs typeface="Arial" pitchFamily="34" charset="0"/>
                </a:rPr>
                <a:t> 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42" name="Rectangle 158"/>
            <p:cNvSpPr>
              <a:spLocks noChangeArrowheads="1"/>
            </p:cNvSpPr>
            <p:nvPr/>
          </p:nvSpPr>
          <p:spPr bwMode="auto">
            <a:xfrm>
              <a:off x="3522663" y="982663"/>
              <a:ext cx="2192338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ms Rmn" charset="0"/>
                  <a:cs typeface="Arial" pitchFamily="34" charset="0"/>
                </a:rPr>
                <a:t>Pressão de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43" name="Rectangle 159"/>
            <p:cNvSpPr>
              <a:spLocks noChangeArrowheads="1"/>
            </p:cNvSpPr>
            <p:nvPr/>
          </p:nvSpPr>
          <p:spPr bwMode="auto">
            <a:xfrm>
              <a:off x="5297488" y="982663"/>
              <a:ext cx="392113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ms Rmn" charset="0"/>
                  <a:cs typeface="Arial" pitchFamily="34" charset="0"/>
                </a:rPr>
                <a:t> 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44" name="Rectangle 160"/>
            <p:cNvSpPr>
              <a:spLocks noChangeArrowheads="1"/>
            </p:cNvSpPr>
            <p:nvPr/>
          </p:nvSpPr>
          <p:spPr bwMode="auto">
            <a:xfrm>
              <a:off x="3797301" y="1452563"/>
              <a:ext cx="1709738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ms Rmn" charset="0"/>
                  <a:cs typeface="Arial" pitchFamily="34" charset="0"/>
                </a:rPr>
                <a:t>Seleção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49" name="Rectangle 165"/>
            <p:cNvSpPr>
              <a:spLocks noChangeArrowheads="1"/>
            </p:cNvSpPr>
            <p:nvPr/>
          </p:nvSpPr>
          <p:spPr bwMode="auto">
            <a:xfrm>
              <a:off x="5272088" y="955675"/>
              <a:ext cx="392113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000" b="1" i="0" u="none" strike="noStrike" cap="none" normalizeH="0" baseline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Tms Rmn" charset="0"/>
                  <a:cs typeface="Arial" pitchFamily="34" charset="0"/>
                </a:rPr>
                <a:t> 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1" name="Rectangle 197"/>
            <p:cNvSpPr>
              <a:spLocks noChangeArrowheads="1"/>
            </p:cNvSpPr>
            <p:nvPr/>
          </p:nvSpPr>
          <p:spPr bwMode="auto">
            <a:xfrm>
              <a:off x="7699376" y="24828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2" name="Rectangle 198"/>
            <p:cNvSpPr>
              <a:spLocks noChangeArrowheads="1"/>
            </p:cNvSpPr>
            <p:nvPr/>
          </p:nvSpPr>
          <p:spPr bwMode="auto">
            <a:xfrm>
              <a:off x="7673976" y="24574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3" name="Rectangle 199"/>
            <p:cNvSpPr>
              <a:spLocks noChangeArrowheads="1"/>
            </p:cNvSpPr>
            <p:nvPr/>
          </p:nvSpPr>
          <p:spPr bwMode="auto">
            <a:xfrm>
              <a:off x="2725738" y="3332163"/>
              <a:ext cx="16192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Estágio 1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5" name="Rectangle 201"/>
            <p:cNvSpPr>
              <a:spLocks noChangeArrowheads="1"/>
            </p:cNvSpPr>
            <p:nvPr/>
          </p:nvSpPr>
          <p:spPr bwMode="auto">
            <a:xfrm>
              <a:off x="7452320" y="3436938"/>
              <a:ext cx="16192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Estágio 2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7" name="Rectangle 203"/>
            <p:cNvSpPr>
              <a:spLocks noChangeArrowheads="1"/>
            </p:cNvSpPr>
            <p:nvPr/>
          </p:nvSpPr>
          <p:spPr bwMode="auto">
            <a:xfrm>
              <a:off x="1525588" y="22479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8" name="Rectangle 204"/>
            <p:cNvSpPr>
              <a:spLocks noChangeArrowheads="1"/>
            </p:cNvSpPr>
            <p:nvPr/>
          </p:nvSpPr>
          <p:spPr bwMode="auto">
            <a:xfrm>
              <a:off x="1498601" y="222250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89" name="Rectangle 205"/>
            <p:cNvSpPr>
              <a:spLocks noChangeArrowheads="1"/>
            </p:cNvSpPr>
            <p:nvPr/>
          </p:nvSpPr>
          <p:spPr bwMode="auto">
            <a:xfrm>
              <a:off x="1747838" y="15430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790" name="Rectangle 206"/>
            <p:cNvSpPr>
              <a:spLocks noChangeArrowheads="1"/>
            </p:cNvSpPr>
            <p:nvPr/>
          </p:nvSpPr>
          <p:spPr bwMode="auto">
            <a:xfrm>
              <a:off x="1720851" y="1517650"/>
              <a:ext cx="4445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" charset="0"/>
                  <a:cs typeface="Arial" pitchFamily="34" charset="0"/>
                </a:rPr>
                <a:t>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792" name="Rectangle 208"/>
          <p:cNvSpPr>
            <a:spLocks noChangeArrowheads="1"/>
          </p:cNvSpPr>
          <p:nvPr/>
        </p:nvSpPr>
        <p:spPr bwMode="auto">
          <a:xfrm>
            <a:off x="1408113" y="4062413"/>
            <a:ext cx="68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ms Rmn" charset="0"/>
                <a:cs typeface="Arial" pitchFamily="34" charset="0"/>
              </a:rPr>
              <a:t>Reestabelecimento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ms Rmn" charset="0"/>
                <a:cs typeface="Arial" pitchFamily="34" charset="0"/>
              </a:rPr>
              <a:t> da Susceptibilidade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26" name="Rectangle 1838"/>
          <p:cNvSpPr>
            <a:spLocks noChangeArrowheads="1"/>
          </p:cNvSpPr>
          <p:nvPr/>
        </p:nvSpPr>
        <p:spPr bwMode="auto">
          <a:xfrm>
            <a:off x="6660232" y="548680"/>
            <a:ext cx="2194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ROTAÇÃO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1" name="Grupo 1890"/>
          <p:cNvGrpSpPr/>
          <p:nvPr/>
        </p:nvGrpSpPr>
        <p:grpSpPr>
          <a:xfrm>
            <a:off x="244127" y="246385"/>
            <a:ext cx="8020994" cy="6251575"/>
            <a:chOff x="244127" y="246385"/>
            <a:chExt cx="8020994" cy="6251575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1367433" y="597222"/>
              <a:ext cx="1511300" cy="1779588"/>
            </a:xfrm>
            <a:prstGeom prst="ellipse">
              <a:avLst/>
            </a:prstGeom>
            <a:noFill/>
            <a:ln w="36513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4959945" y="597222"/>
              <a:ext cx="1509713" cy="1779588"/>
            </a:xfrm>
            <a:prstGeom prst="ellipse">
              <a:avLst/>
            </a:prstGeom>
            <a:noFill/>
            <a:ln w="36513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2948583" y="2780035"/>
              <a:ext cx="1509713" cy="1779588"/>
            </a:xfrm>
            <a:prstGeom prst="ellipse">
              <a:avLst/>
            </a:prstGeom>
            <a:noFill/>
            <a:ln w="36513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01" name="Oval 13"/>
            <p:cNvSpPr>
              <a:spLocks noChangeArrowheads="1"/>
            </p:cNvSpPr>
            <p:nvPr/>
          </p:nvSpPr>
          <p:spPr bwMode="auto">
            <a:xfrm>
              <a:off x="6755408" y="2780035"/>
              <a:ext cx="1509713" cy="1779588"/>
            </a:xfrm>
            <a:prstGeom prst="ellipse">
              <a:avLst/>
            </a:prstGeom>
            <a:noFill/>
            <a:ln w="36513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02" name="Oval 14"/>
            <p:cNvSpPr>
              <a:spLocks noChangeArrowheads="1"/>
            </p:cNvSpPr>
            <p:nvPr/>
          </p:nvSpPr>
          <p:spPr bwMode="auto">
            <a:xfrm>
              <a:off x="1295995" y="4637410"/>
              <a:ext cx="1509713" cy="1779588"/>
            </a:xfrm>
            <a:prstGeom prst="ellipse">
              <a:avLst/>
            </a:prstGeom>
            <a:noFill/>
            <a:ln w="36513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03" name="Oval 15"/>
            <p:cNvSpPr>
              <a:spLocks noChangeArrowheads="1"/>
            </p:cNvSpPr>
            <p:nvPr/>
          </p:nvSpPr>
          <p:spPr bwMode="auto">
            <a:xfrm>
              <a:off x="4528145" y="4718372"/>
              <a:ext cx="1509713" cy="1779588"/>
            </a:xfrm>
            <a:prstGeom prst="ellipse">
              <a:avLst/>
            </a:prstGeom>
            <a:noFill/>
            <a:ln w="36513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07" name="Rectangle 19"/>
            <p:cNvSpPr>
              <a:spLocks noChangeArrowheads="1"/>
            </p:cNvSpPr>
            <p:nvPr/>
          </p:nvSpPr>
          <p:spPr bwMode="auto">
            <a:xfrm>
              <a:off x="2210395" y="711522"/>
              <a:ext cx="3079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10" name="Rectangle 22"/>
            <p:cNvSpPr>
              <a:spLocks noChangeArrowheads="1"/>
            </p:cNvSpPr>
            <p:nvPr/>
          </p:nvSpPr>
          <p:spPr bwMode="auto">
            <a:xfrm>
              <a:off x="2302470" y="1567185"/>
              <a:ext cx="3079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25" name="Rectangle 37"/>
            <p:cNvSpPr>
              <a:spLocks noChangeArrowheads="1"/>
            </p:cNvSpPr>
            <p:nvPr/>
          </p:nvSpPr>
          <p:spPr bwMode="auto">
            <a:xfrm>
              <a:off x="1994495" y="1197297"/>
              <a:ext cx="3095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85" name="Rectangle 97"/>
            <p:cNvSpPr>
              <a:spLocks noChangeArrowheads="1"/>
            </p:cNvSpPr>
            <p:nvPr/>
          </p:nvSpPr>
          <p:spPr bwMode="auto">
            <a:xfrm>
              <a:off x="3288308" y="4024635"/>
              <a:ext cx="30797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621" name="Rectangle 133"/>
            <p:cNvSpPr>
              <a:spLocks noChangeArrowheads="1"/>
            </p:cNvSpPr>
            <p:nvPr/>
          </p:nvSpPr>
          <p:spPr bwMode="auto">
            <a:xfrm>
              <a:off x="1870670" y="4591372"/>
              <a:ext cx="31432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636" name="Rectangle 148"/>
            <p:cNvSpPr>
              <a:spLocks noChangeArrowheads="1"/>
            </p:cNvSpPr>
            <p:nvPr/>
          </p:nvSpPr>
          <p:spPr bwMode="auto">
            <a:xfrm>
              <a:off x="5083770" y="1197297"/>
              <a:ext cx="3079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637" name="Rectangle 149"/>
            <p:cNvSpPr>
              <a:spLocks noChangeArrowheads="1"/>
            </p:cNvSpPr>
            <p:nvPr/>
          </p:nvSpPr>
          <p:spPr bwMode="auto">
            <a:xfrm>
              <a:off x="5436096" y="1556792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CC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40" name="Rectangle 152"/>
            <p:cNvSpPr>
              <a:spLocks noChangeArrowheads="1"/>
            </p:cNvSpPr>
            <p:nvPr/>
          </p:nvSpPr>
          <p:spPr bwMode="auto">
            <a:xfrm>
              <a:off x="7389068" y="320866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43" name="Rectangle 155"/>
            <p:cNvSpPr>
              <a:spLocks noChangeArrowheads="1"/>
            </p:cNvSpPr>
            <p:nvPr/>
          </p:nvSpPr>
          <p:spPr bwMode="auto">
            <a:xfrm>
              <a:off x="4820245" y="555181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45" name="Rectangle 157"/>
            <p:cNvSpPr>
              <a:spLocks noChangeArrowheads="1"/>
            </p:cNvSpPr>
            <p:nvPr/>
          </p:nvSpPr>
          <p:spPr bwMode="auto">
            <a:xfrm>
              <a:off x="5442545" y="792485"/>
              <a:ext cx="3079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646" name="Rectangle 158"/>
            <p:cNvSpPr>
              <a:spLocks noChangeArrowheads="1"/>
            </p:cNvSpPr>
            <p:nvPr/>
          </p:nvSpPr>
          <p:spPr bwMode="auto">
            <a:xfrm>
              <a:off x="5539383" y="86551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49" name="Rectangle 161"/>
            <p:cNvSpPr>
              <a:spLocks noChangeArrowheads="1"/>
            </p:cNvSpPr>
            <p:nvPr/>
          </p:nvSpPr>
          <p:spPr bwMode="auto">
            <a:xfrm>
              <a:off x="7164288" y="386104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52" name="Rectangle 164"/>
            <p:cNvSpPr>
              <a:spLocks noChangeArrowheads="1"/>
            </p:cNvSpPr>
            <p:nvPr/>
          </p:nvSpPr>
          <p:spPr bwMode="auto">
            <a:xfrm>
              <a:off x="5058370" y="4905697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59" name="Rectangle 171"/>
            <p:cNvSpPr>
              <a:spLocks noChangeArrowheads="1"/>
            </p:cNvSpPr>
            <p:nvPr/>
          </p:nvSpPr>
          <p:spPr bwMode="auto">
            <a:xfrm>
              <a:off x="2123728" y="1196752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62" name="Rectangle 174"/>
            <p:cNvSpPr>
              <a:spLocks noChangeArrowheads="1"/>
            </p:cNvSpPr>
            <p:nvPr/>
          </p:nvSpPr>
          <p:spPr bwMode="auto">
            <a:xfrm>
              <a:off x="6012160" y="1340768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68" name="Rectangle 180"/>
            <p:cNvSpPr>
              <a:spLocks noChangeArrowheads="1"/>
            </p:cNvSpPr>
            <p:nvPr/>
          </p:nvSpPr>
          <p:spPr bwMode="auto">
            <a:xfrm>
              <a:off x="3131840" y="3645024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69" name="Rectangle 181"/>
            <p:cNvSpPr>
              <a:spLocks noChangeArrowheads="1"/>
            </p:cNvSpPr>
            <p:nvPr/>
          </p:nvSpPr>
          <p:spPr bwMode="auto">
            <a:xfrm>
              <a:off x="3497858" y="4105597"/>
              <a:ext cx="3476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670" name="Rectangle 182"/>
            <p:cNvSpPr>
              <a:spLocks noChangeArrowheads="1"/>
            </p:cNvSpPr>
            <p:nvPr/>
          </p:nvSpPr>
          <p:spPr bwMode="auto">
            <a:xfrm>
              <a:off x="3782194" y="4221088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74" name="Rectangle 186"/>
            <p:cNvSpPr>
              <a:spLocks noChangeArrowheads="1"/>
            </p:cNvSpPr>
            <p:nvPr/>
          </p:nvSpPr>
          <p:spPr bwMode="auto">
            <a:xfrm>
              <a:off x="7740352" y="3645024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96" name="Rectangle 208"/>
            <p:cNvSpPr>
              <a:spLocks noChangeArrowheads="1"/>
            </p:cNvSpPr>
            <p:nvPr/>
          </p:nvSpPr>
          <p:spPr bwMode="auto">
            <a:xfrm>
              <a:off x="2558058" y="5589240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99" name="Rectangle 211"/>
            <p:cNvSpPr>
              <a:spLocks noChangeArrowheads="1"/>
            </p:cNvSpPr>
            <p:nvPr/>
          </p:nvSpPr>
          <p:spPr bwMode="auto">
            <a:xfrm>
              <a:off x="5364088" y="558924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57" name="Rectangle 1769"/>
            <p:cNvSpPr>
              <a:spLocks noChangeArrowheads="1"/>
            </p:cNvSpPr>
            <p:nvPr/>
          </p:nvSpPr>
          <p:spPr bwMode="auto">
            <a:xfrm>
              <a:off x="244127" y="246385"/>
              <a:ext cx="1460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258" name="Rectangle 1770"/>
            <p:cNvSpPr>
              <a:spLocks noChangeArrowheads="1"/>
            </p:cNvSpPr>
            <p:nvPr/>
          </p:nvSpPr>
          <p:spPr bwMode="auto">
            <a:xfrm>
              <a:off x="323528" y="332656"/>
              <a:ext cx="14663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Produto 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60" name="Rectangle 1772"/>
            <p:cNvSpPr>
              <a:spLocks noChangeArrowheads="1"/>
            </p:cNvSpPr>
            <p:nvPr/>
          </p:nvSpPr>
          <p:spPr bwMode="auto">
            <a:xfrm>
              <a:off x="1580802" y="2589535"/>
              <a:ext cx="1516063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261" name="Rectangle 1773"/>
            <p:cNvSpPr>
              <a:spLocks noChangeArrowheads="1"/>
            </p:cNvSpPr>
            <p:nvPr/>
          </p:nvSpPr>
          <p:spPr bwMode="auto">
            <a:xfrm>
              <a:off x="1679227" y="2665735"/>
              <a:ext cx="15504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Produto  B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64" name="Rectangle 1776"/>
            <p:cNvSpPr>
              <a:spLocks noChangeArrowheads="1"/>
            </p:cNvSpPr>
            <p:nvPr/>
          </p:nvSpPr>
          <p:spPr bwMode="auto">
            <a:xfrm>
              <a:off x="412402" y="4202435"/>
              <a:ext cx="14847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Produto 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268" name="Group 1780"/>
            <p:cNvGrpSpPr>
              <a:grpSpLocks/>
            </p:cNvGrpSpPr>
            <p:nvPr/>
          </p:nvGrpSpPr>
          <p:grpSpPr bwMode="auto">
            <a:xfrm>
              <a:off x="3128615" y="1336998"/>
              <a:ext cx="1581150" cy="179388"/>
              <a:chOff x="1947" y="1069"/>
              <a:chExt cx="996" cy="113"/>
            </a:xfrm>
            <a:solidFill>
              <a:srgbClr val="0000FF"/>
            </a:solidFill>
          </p:grpSpPr>
          <p:sp>
            <p:nvSpPr>
              <p:cNvPr id="65266" name="Freeform 1778"/>
              <p:cNvSpPr>
                <a:spLocks/>
              </p:cNvSpPr>
              <p:nvPr/>
            </p:nvSpPr>
            <p:spPr bwMode="auto">
              <a:xfrm>
                <a:off x="1947" y="1111"/>
                <a:ext cx="89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"/>
                  </a:cxn>
                  <a:cxn ang="0">
                    <a:pos x="1793" y="27"/>
                  </a:cxn>
                  <a:cxn ang="0">
                    <a:pos x="1793" y="1"/>
                  </a:cxn>
                  <a:cxn ang="0">
                    <a:pos x="0" y="0"/>
                  </a:cxn>
                </a:cxnLst>
                <a:rect l="0" t="0" r="r" b="b"/>
                <a:pathLst>
                  <a:path w="1793" h="27">
                    <a:moveTo>
                      <a:pt x="0" y="0"/>
                    </a:moveTo>
                    <a:lnTo>
                      <a:pt x="0" y="26"/>
                    </a:lnTo>
                    <a:lnTo>
                      <a:pt x="1793" y="27"/>
                    </a:lnTo>
                    <a:lnTo>
                      <a:pt x="179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267" name="Freeform 1779"/>
              <p:cNvSpPr>
                <a:spLocks/>
              </p:cNvSpPr>
              <p:nvPr/>
            </p:nvSpPr>
            <p:spPr bwMode="auto">
              <a:xfrm>
                <a:off x="2842" y="1069"/>
                <a:ext cx="101" cy="11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02" y="56"/>
                  </a:cxn>
                  <a:cxn ang="0">
                    <a:pos x="0" y="0"/>
                  </a:cxn>
                  <a:cxn ang="0">
                    <a:pos x="0" y="113"/>
                  </a:cxn>
                </a:cxnLst>
                <a:rect l="0" t="0" r="r" b="b"/>
                <a:pathLst>
                  <a:path w="202" h="113">
                    <a:moveTo>
                      <a:pt x="0" y="113"/>
                    </a:moveTo>
                    <a:lnTo>
                      <a:pt x="202" y="56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5271" name="Group 1783"/>
            <p:cNvGrpSpPr>
              <a:grpSpLocks/>
            </p:cNvGrpSpPr>
            <p:nvPr/>
          </p:nvGrpSpPr>
          <p:grpSpPr bwMode="auto">
            <a:xfrm>
              <a:off x="4925665" y="3599185"/>
              <a:ext cx="1579563" cy="180975"/>
              <a:chOff x="3079" y="2494"/>
              <a:chExt cx="995" cy="114"/>
            </a:xfrm>
            <a:solidFill>
              <a:srgbClr val="0000FF"/>
            </a:solidFill>
          </p:grpSpPr>
          <p:sp>
            <p:nvSpPr>
              <p:cNvPr id="65269" name="Freeform 1781"/>
              <p:cNvSpPr>
                <a:spLocks/>
              </p:cNvSpPr>
              <p:nvPr/>
            </p:nvSpPr>
            <p:spPr bwMode="auto">
              <a:xfrm>
                <a:off x="3079" y="2537"/>
                <a:ext cx="89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1793" y="26"/>
                  </a:cxn>
                  <a:cxn ang="0">
                    <a:pos x="1793" y="1"/>
                  </a:cxn>
                  <a:cxn ang="0">
                    <a:pos x="0" y="0"/>
                  </a:cxn>
                </a:cxnLst>
                <a:rect l="0" t="0" r="r" b="b"/>
                <a:pathLst>
                  <a:path w="1793" h="26">
                    <a:moveTo>
                      <a:pt x="0" y="0"/>
                    </a:moveTo>
                    <a:lnTo>
                      <a:pt x="0" y="25"/>
                    </a:lnTo>
                    <a:lnTo>
                      <a:pt x="1793" y="26"/>
                    </a:lnTo>
                    <a:lnTo>
                      <a:pt x="179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270" name="Freeform 1782"/>
              <p:cNvSpPr>
                <a:spLocks/>
              </p:cNvSpPr>
              <p:nvPr/>
            </p:nvSpPr>
            <p:spPr bwMode="auto">
              <a:xfrm>
                <a:off x="3973" y="2494"/>
                <a:ext cx="101" cy="114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02" y="56"/>
                  </a:cxn>
                  <a:cxn ang="0">
                    <a:pos x="0" y="0"/>
                  </a:cxn>
                  <a:cxn ang="0">
                    <a:pos x="0" y="114"/>
                  </a:cxn>
                </a:cxnLst>
                <a:rect l="0" t="0" r="r" b="b"/>
                <a:pathLst>
                  <a:path w="202" h="114">
                    <a:moveTo>
                      <a:pt x="0" y="114"/>
                    </a:moveTo>
                    <a:lnTo>
                      <a:pt x="202" y="56"/>
                    </a:lnTo>
                    <a:lnTo>
                      <a:pt x="0" y="0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5274" name="Group 1786"/>
            <p:cNvGrpSpPr>
              <a:grpSpLocks/>
            </p:cNvGrpSpPr>
            <p:nvPr/>
          </p:nvGrpSpPr>
          <p:grpSpPr bwMode="auto">
            <a:xfrm>
              <a:off x="2914302" y="5458148"/>
              <a:ext cx="1508125" cy="180975"/>
              <a:chOff x="1812" y="3665"/>
              <a:chExt cx="950" cy="114"/>
            </a:xfrm>
            <a:solidFill>
              <a:srgbClr val="0000FF"/>
            </a:solidFill>
          </p:grpSpPr>
          <p:sp>
            <p:nvSpPr>
              <p:cNvPr id="65272" name="Freeform 1784"/>
              <p:cNvSpPr>
                <a:spLocks/>
              </p:cNvSpPr>
              <p:nvPr/>
            </p:nvSpPr>
            <p:spPr bwMode="auto">
              <a:xfrm>
                <a:off x="1812" y="3707"/>
                <a:ext cx="851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"/>
                  </a:cxn>
                  <a:cxn ang="0">
                    <a:pos x="1703" y="27"/>
                  </a:cxn>
                  <a:cxn ang="0">
                    <a:pos x="1703" y="2"/>
                  </a:cxn>
                  <a:cxn ang="0">
                    <a:pos x="0" y="0"/>
                  </a:cxn>
                </a:cxnLst>
                <a:rect l="0" t="0" r="r" b="b"/>
                <a:pathLst>
                  <a:path w="1703" h="27">
                    <a:moveTo>
                      <a:pt x="0" y="0"/>
                    </a:moveTo>
                    <a:lnTo>
                      <a:pt x="0" y="26"/>
                    </a:lnTo>
                    <a:lnTo>
                      <a:pt x="1703" y="27"/>
                    </a:lnTo>
                    <a:lnTo>
                      <a:pt x="170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273" name="Freeform 1785"/>
              <p:cNvSpPr>
                <a:spLocks/>
              </p:cNvSpPr>
              <p:nvPr/>
            </p:nvSpPr>
            <p:spPr bwMode="auto">
              <a:xfrm>
                <a:off x="2661" y="3665"/>
                <a:ext cx="101" cy="114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02" y="56"/>
                  </a:cxn>
                  <a:cxn ang="0">
                    <a:pos x="0" y="0"/>
                  </a:cxn>
                  <a:cxn ang="0">
                    <a:pos x="0" y="114"/>
                  </a:cxn>
                </a:cxnLst>
                <a:rect l="0" t="0" r="r" b="b"/>
                <a:pathLst>
                  <a:path w="202" h="114">
                    <a:moveTo>
                      <a:pt x="0" y="114"/>
                    </a:moveTo>
                    <a:lnTo>
                      <a:pt x="202" y="56"/>
                    </a:lnTo>
                    <a:lnTo>
                      <a:pt x="0" y="0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5276" name="Rectangle 1788"/>
            <p:cNvSpPr>
              <a:spLocks noChangeArrowheads="1"/>
            </p:cNvSpPr>
            <p:nvPr/>
          </p:nvSpPr>
          <p:spPr bwMode="auto">
            <a:xfrm>
              <a:off x="5338415" y="3162623"/>
              <a:ext cx="8318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Após 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78" name="Rectangle 1790"/>
            <p:cNvSpPr>
              <a:spLocks noChangeArrowheads="1"/>
            </p:cNvSpPr>
            <p:nvPr/>
          </p:nvSpPr>
          <p:spPr bwMode="auto">
            <a:xfrm>
              <a:off x="5182840" y="3810323"/>
              <a:ext cx="11557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Aplicação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81" name="Rectangle 1793"/>
            <p:cNvSpPr>
              <a:spLocks noChangeArrowheads="1"/>
            </p:cNvSpPr>
            <p:nvPr/>
          </p:nvSpPr>
          <p:spPr bwMode="auto">
            <a:xfrm>
              <a:off x="3620740" y="948060"/>
              <a:ext cx="8953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Após  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83" name="Rectangle 1795"/>
            <p:cNvSpPr>
              <a:spLocks noChangeArrowheads="1"/>
            </p:cNvSpPr>
            <p:nvPr/>
          </p:nvSpPr>
          <p:spPr bwMode="auto">
            <a:xfrm>
              <a:off x="3493740" y="1594173"/>
              <a:ext cx="11557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Aplicação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86" name="Rectangle 1798"/>
            <p:cNvSpPr>
              <a:spLocks noChangeArrowheads="1"/>
            </p:cNvSpPr>
            <p:nvPr/>
          </p:nvSpPr>
          <p:spPr bwMode="auto">
            <a:xfrm>
              <a:off x="3327052" y="5021585"/>
              <a:ext cx="8318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Após 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88" name="Rectangle 1800"/>
            <p:cNvSpPr>
              <a:spLocks noChangeArrowheads="1"/>
            </p:cNvSpPr>
            <p:nvPr/>
          </p:nvSpPr>
          <p:spPr bwMode="auto">
            <a:xfrm>
              <a:off x="3646140" y="5345435"/>
              <a:ext cx="169863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89" name="Rectangle 1801"/>
            <p:cNvSpPr>
              <a:spLocks noChangeArrowheads="1"/>
            </p:cNvSpPr>
            <p:nvPr/>
          </p:nvSpPr>
          <p:spPr bwMode="auto">
            <a:xfrm>
              <a:off x="3636615" y="5334323"/>
              <a:ext cx="169863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90" name="Rectangle 1802"/>
            <p:cNvSpPr>
              <a:spLocks noChangeArrowheads="1"/>
            </p:cNvSpPr>
            <p:nvPr/>
          </p:nvSpPr>
          <p:spPr bwMode="auto">
            <a:xfrm>
              <a:off x="3171477" y="5667698"/>
              <a:ext cx="11557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Aplicação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92" name="Rectangle 1804"/>
            <p:cNvSpPr>
              <a:spLocks noChangeArrowheads="1"/>
            </p:cNvSpPr>
            <p:nvPr/>
          </p:nvSpPr>
          <p:spPr bwMode="auto">
            <a:xfrm>
              <a:off x="2026890" y="811535"/>
              <a:ext cx="3476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294" name="Rectangle 1806"/>
            <p:cNvSpPr>
              <a:spLocks noChangeArrowheads="1"/>
            </p:cNvSpPr>
            <p:nvPr/>
          </p:nvSpPr>
          <p:spPr bwMode="auto">
            <a:xfrm>
              <a:off x="2051720" y="90872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97" name="Rectangle 1809"/>
            <p:cNvSpPr>
              <a:spLocks noChangeArrowheads="1"/>
            </p:cNvSpPr>
            <p:nvPr/>
          </p:nvSpPr>
          <p:spPr bwMode="auto">
            <a:xfrm>
              <a:off x="3635896" y="2852936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98" name="Rectangle 1810"/>
            <p:cNvSpPr>
              <a:spLocks noChangeArrowheads="1"/>
            </p:cNvSpPr>
            <p:nvPr/>
          </p:nvSpPr>
          <p:spPr bwMode="auto">
            <a:xfrm>
              <a:off x="1403648" y="1628800"/>
              <a:ext cx="3476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299" name="Rectangle 1811"/>
            <p:cNvSpPr>
              <a:spLocks noChangeArrowheads="1"/>
            </p:cNvSpPr>
            <p:nvPr/>
          </p:nvSpPr>
          <p:spPr bwMode="auto">
            <a:xfrm>
              <a:off x="2267744" y="1988840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03" name="Rectangle 1815"/>
            <p:cNvSpPr>
              <a:spLocks noChangeArrowheads="1"/>
            </p:cNvSpPr>
            <p:nvPr/>
          </p:nvSpPr>
          <p:spPr bwMode="auto">
            <a:xfrm>
              <a:off x="1619672" y="4797152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06" name="Rectangle 1818"/>
            <p:cNvSpPr>
              <a:spLocks noChangeArrowheads="1"/>
            </p:cNvSpPr>
            <p:nvPr/>
          </p:nvSpPr>
          <p:spPr bwMode="auto">
            <a:xfrm>
              <a:off x="1907704" y="5301208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09" name="Rectangle 1821"/>
            <p:cNvSpPr>
              <a:spLocks noChangeArrowheads="1"/>
            </p:cNvSpPr>
            <p:nvPr/>
          </p:nvSpPr>
          <p:spPr bwMode="auto">
            <a:xfrm>
              <a:off x="3203848" y="3140968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12" name="Rectangle 1824"/>
            <p:cNvSpPr>
              <a:spLocks noChangeArrowheads="1"/>
            </p:cNvSpPr>
            <p:nvPr/>
          </p:nvSpPr>
          <p:spPr bwMode="auto">
            <a:xfrm>
              <a:off x="3419872" y="4077072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15" name="Rectangle 1827"/>
            <p:cNvSpPr>
              <a:spLocks noChangeArrowheads="1"/>
            </p:cNvSpPr>
            <p:nvPr/>
          </p:nvSpPr>
          <p:spPr bwMode="auto">
            <a:xfrm>
              <a:off x="1691680" y="594928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18" name="Rectangle 1830"/>
            <p:cNvSpPr>
              <a:spLocks noChangeArrowheads="1"/>
            </p:cNvSpPr>
            <p:nvPr/>
          </p:nvSpPr>
          <p:spPr bwMode="auto">
            <a:xfrm>
              <a:off x="2483768" y="5013176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21" name="Rectangle 1833"/>
            <p:cNvSpPr>
              <a:spLocks noChangeArrowheads="1"/>
            </p:cNvSpPr>
            <p:nvPr/>
          </p:nvSpPr>
          <p:spPr bwMode="auto">
            <a:xfrm>
              <a:off x="4139952" y="3212976"/>
              <a:ext cx="2857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C0128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24" name="Rectangle 1836"/>
            <p:cNvSpPr>
              <a:spLocks noChangeArrowheads="1"/>
            </p:cNvSpPr>
            <p:nvPr/>
          </p:nvSpPr>
          <p:spPr bwMode="auto">
            <a:xfrm>
              <a:off x="1403648" y="522920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0" name="Seta para a direita 1839"/>
            <p:cNvSpPr/>
            <p:nvPr/>
          </p:nvSpPr>
          <p:spPr>
            <a:xfrm>
              <a:off x="323528" y="1124744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1" name="Seta para a direita 1840"/>
            <p:cNvSpPr/>
            <p:nvPr/>
          </p:nvSpPr>
          <p:spPr>
            <a:xfrm>
              <a:off x="251520" y="5301208"/>
              <a:ext cx="978408" cy="484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2" name="Seta para a direita 1841"/>
            <p:cNvSpPr/>
            <p:nvPr/>
          </p:nvSpPr>
          <p:spPr>
            <a:xfrm>
              <a:off x="1763688" y="3356992"/>
              <a:ext cx="978408" cy="48463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3" name="Rectangle 158"/>
            <p:cNvSpPr>
              <a:spLocks noChangeArrowheads="1"/>
            </p:cNvSpPr>
            <p:nvPr/>
          </p:nvSpPr>
          <p:spPr bwMode="auto">
            <a:xfrm>
              <a:off x="1763688" y="112474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" name="Rectangle 158"/>
            <p:cNvSpPr>
              <a:spLocks noChangeArrowheads="1"/>
            </p:cNvSpPr>
            <p:nvPr/>
          </p:nvSpPr>
          <p:spPr bwMode="auto">
            <a:xfrm>
              <a:off x="1619672" y="141277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" name="Rectangle 158"/>
            <p:cNvSpPr>
              <a:spLocks noChangeArrowheads="1"/>
            </p:cNvSpPr>
            <p:nvPr/>
          </p:nvSpPr>
          <p:spPr bwMode="auto">
            <a:xfrm>
              <a:off x="1907704" y="141277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6" name="Rectangle 158"/>
            <p:cNvSpPr>
              <a:spLocks noChangeArrowheads="1"/>
            </p:cNvSpPr>
            <p:nvPr/>
          </p:nvSpPr>
          <p:spPr bwMode="auto">
            <a:xfrm>
              <a:off x="1835696" y="170080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7" name="Rectangle 158"/>
            <p:cNvSpPr>
              <a:spLocks noChangeArrowheads="1"/>
            </p:cNvSpPr>
            <p:nvPr/>
          </p:nvSpPr>
          <p:spPr bwMode="auto">
            <a:xfrm>
              <a:off x="2339752" y="162880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8" name="Rectangle 158"/>
            <p:cNvSpPr>
              <a:spLocks noChangeArrowheads="1"/>
            </p:cNvSpPr>
            <p:nvPr/>
          </p:nvSpPr>
          <p:spPr bwMode="auto">
            <a:xfrm>
              <a:off x="2483768" y="177281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9" name="Rectangle 158"/>
            <p:cNvSpPr>
              <a:spLocks noChangeArrowheads="1"/>
            </p:cNvSpPr>
            <p:nvPr/>
          </p:nvSpPr>
          <p:spPr bwMode="auto">
            <a:xfrm>
              <a:off x="1691680" y="908720"/>
              <a:ext cx="3734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0" name="Rectangle 158"/>
            <p:cNvSpPr>
              <a:spLocks noChangeArrowheads="1"/>
            </p:cNvSpPr>
            <p:nvPr/>
          </p:nvSpPr>
          <p:spPr bwMode="auto">
            <a:xfrm>
              <a:off x="2068488" y="142954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1" name="Rectangle 158"/>
            <p:cNvSpPr>
              <a:spLocks noChangeArrowheads="1"/>
            </p:cNvSpPr>
            <p:nvPr/>
          </p:nvSpPr>
          <p:spPr bwMode="auto">
            <a:xfrm>
              <a:off x="2555776" y="105273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2" name="Rectangle 158"/>
            <p:cNvSpPr>
              <a:spLocks noChangeArrowheads="1"/>
            </p:cNvSpPr>
            <p:nvPr/>
          </p:nvSpPr>
          <p:spPr bwMode="auto">
            <a:xfrm>
              <a:off x="1547664" y="166567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3" name="Rectangle 158"/>
            <p:cNvSpPr>
              <a:spLocks noChangeArrowheads="1"/>
            </p:cNvSpPr>
            <p:nvPr/>
          </p:nvSpPr>
          <p:spPr bwMode="auto">
            <a:xfrm>
              <a:off x="1835696" y="1953707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4" name="Rectangle 158"/>
            <p:cNvSpPr>
              <a:spLocks noChangeArrowheads="1"/>
            </p:cNvSpPr>
            <p:nvPr/>
          </p:nvSpPr>
          <p:spPr bwMode="auto">
            <a:xfrm>
              <a:off x="2076872" y="186997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5" name="Rectangle 158"/>
            <p:cNvSpPr>
              <a:spLocks noChangeArrowheads="1"/>
            </p:cNvSpPr>
            <p:nvPr/>
          </p:nvSpPr>
          <p:spPr bwMode="auto">
            <a:xfrm>
              <a:off x="1979712" y="69269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6" name="Rectangle 158"/>
            <p:cNvSpPr>
              <a:spLocks noChangeArrowheads="1"/>
            </p:cNvSpPr>
            <p:nvPr/>
          </p:nvSpPr>
          <p:spPr bwMode="auto">
            <a:xfrm>
              <a:off x="2555776" y="1377643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7" name="Rectangle 158"/>
            <p:cNvSpPr>
              <a:spLocks noChangeArrowheads="1"/>
            </p:cNvSpPr>
            <p:nvPr/>
          </p:nvSpPr>
          <p:spPr bwMode="auto">
            <a:xfrm>
              <a:off x="2627784" y="1593667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8" name="Rectangle 158"/>
            <p:cNvSpPr>
              <a:spLocks noChangeArrowheads="1"/>
            </p:cNvSpPr>
            <p:nvPr/>
          </p:nvSpPr>
          <p:spPr bwMode="auto">
            <a:xfrm>
              <a:off x="2334688" y="72957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9" name="Rectangle 1810"/>
            <p:cNvSpPr>
              <a:spLocks noChangeArrowheads="1"/>
            </p:cNvSpPr>
            <p:nvPr/>
          </p:nvSpPr>
          <p:spPr bwMode="auto">
            <a:xfrm>
              <a:off x="3190400" y="3645024"/>
              <a:ext cx="3476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0" name="Rectangle 158"/>
            <p:cNvSpPr>
              <a:spLocks noChangeArrowheads="1"/>
            </p:cNvSpPr>
            <p:nvPr/>
          </p:nvSpPr>
          <p:spPr bwMode="auto">
            <a:xfrm>
              <a:off x="3550440" y="314096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1" name="Rectangle 158"/>
            <p:cNvSpPr>
              <a:spLocks noChangeArrowheads="1"/>
            </p:cNvSpPr>
            <p:nvPr/>
          </p:nvSpPr>
          <p:spPr bwMode="auto">
            <a:xfrm>
              <a:off x="3406424" y="342900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2" name="Rectangle 158"/>
            <p:cNvSpPr>
              <a:spLocks noChangeArrowheads="1"/>
            </p:cNvSpPr>
            <p:nvPr/>
          </p:nvSpPr>
          <p:spPr bwMode="auto">
            <a:xfrm>
              <a:off x="3694456" y="342900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3" name="Rectangle 158"/>
            <p:cNvSpPr>
              <a:spLocks noChangeArrowheads="1"/>
            </p:cNvSpPr>
            <p:nvPr/>
          </p:nvSpPr>
          <p:spPr bwMode="auto">
            <a:xfrm>
              <a:off x="3622448" y="3717032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4" name="Rectangle 158"/>
            <p:cNvSpPr>
              <a:spLocks noChangeArrowheads="1"/>
            </p:cNvSpPr>
            <p:nvPr/>
          </p:nvSpPr>
          <p:spPr bwMode="auto">
            <a:xfrm>
              <a:off x="3478432" y="2924944"/>
              <a:ext cx="3734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5" name="Rectangle 158"/>
            <p:cNvSpPr>
              <a:spLocks noChangeArrowheads="1"/>
            </p:cNvSpPr>
            <p:nvPr/>
          </p:nvSpPr>
          <p:spPr bwMode="auto">
            <a:xfrm>
              <a:off x="3334416" y="368189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6" name="Rectangle 158"/>
            <p:cNvSpPr>
              <a:spLocks noChangeArrowheads="1"/>
            </p:cNvSpPr>
            <p:nvPr/>
          </p:nvSpPr>
          <p:spPr bwMode="auto">
            <a:xfrm>
              <a:off x="3622448" y="396993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7" name="Rectangle 1810"/>
            <p:cNvSpPr>
              <a:spLocks noChangeArrowheads="1"/>
            </p:cNvSpPr>
            <p:nvPr/>
          </p:nvSpPr>
          <p:spPr bwMode="auto">
            <a:xfrm>
              <a:off x="3550440" y="3717032"/>
              <a:ext cx="3476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8" name="Rectangle 158"/>
            <p:cNvSpPr>
              <a:spLocks noChangeArrowheads="1"/>
            </p:cNvSpPr>
            <p:nvPr/>
          </p:nvSpPr>
          <p:spPr bwMode="auto">
            <a:xfrm>
              <a:off x="3910480" y="321297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9" name="Rectangle 158"/>
            <p:cNvSpPr>
              <a:spLocks noChangeArrowheads="1"/>
            </p:cNvSpPr>
            <p:nvPr/>
          </p:nvSpPr>
          <p:spPr bwMode="auto">
            <a:xfrm>
              <a:off x="3851920" y="350100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0" name="Rectangle 158"/>
            <p:cNvSpPr>
              <a:spLocks noChangeArrowheads="1"/>
            </p:cNvSpPr>
            <p:nvPr/>
          </p:nvSpPr>
          <p:spPr bwMode="auto">
            <a:xfrm>
              <a:off x="4054496" y="350100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1" name="Rectangle 158"/>
            <p:cNvSpPr>
              <a:spLocks noChangeArrowheads="1"/>
            </p:cNvSpPr>
            <p:nvPr/>
          </p:nvSpPr>
          <p:spPr bwMode="auto">
            <a:xfrm>
              <a:off x="3982488" y="378904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2" name="Rectangle 158"/>
            <p:cNvSpPr>
              <a:spLocks noChangeArrowheads="1"/>
            </p:cNvSpPr>
            <p:nvPr/>
          </p:nvSpPr>
          <p:spPr bwMode="auto">
            <a:xfrm>
              <a:off x="3838472" y="2996952"/>
              <a:ext cx="3734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3" name="Rectangle 158"/>
            <p:cNvSpPr>
              <a:spLocks noChangeArrowheads="1"/>
            </p:cNvSpPr>
            <p:nvPr/>
          </p:nvSpPr>
          <p:spPr bwMode="auto">
            <a:xfrm>
              <a:off x="3203848" y="404193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4" name="Rectangle 158"/>
            <p:cNvSpPr>
              <a:spLocks noChangeArrowheads="1"/>
            </p:cNvSpPr>
            <p:nvPr/>
          </p:nvSpPr>
          <p:spPr bwMode="auto">
            <a:xfrm>
              <a:off x="3982488" y="404193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5" name="Rectangle 1810"/>
            <p:cNvSpPr>
              <a:spLocks noChangeArrowheads="1"/>
            </p:cNvSpPr>
            <p:nvPr/>
          </p:nvSpPr>
          <p:spPr bwMode="auto">
            <a:xfrm>
              <a:off x="1475656" y="5589240"/>
              <a:ext cx="347663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6" name="Rectangle 158"/>
            <p:cNvSpPr>
              <a:spLocks noChangeArrowheads="1"/>
            </p:cNvSpPr>
            <p:nvPr/>
          </p:nvSpPr>
          <p:spPr bwMode="auto">
            <a:xfrm>
              <a:off x="1835696" y="508518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7" name="Rectangle 158"/>
            <p:cNvSpPr>
              <a:spLocks noChangeArrowheads="1"/>
            </p:cNvSpPr>
            <p:nvPr/>
          </p:nvSpPr>
          <p:spPr bwMode="auto">
            <a:xfrm>
              <a:off x="1691680" y="537321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8" name="Rectangle 158"/>
            <p:cNvSpPr>
              <a:spLocks noChangeArrowheads="1"/>
            </p:cNvSpPr>
            <p:nvPr/>
          </p:nvSpPr>
          <p:spPr bwMode="auto">
            <a:xfrm>
              <a:off x="2123728" y="537321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9" name="Rectangle 158"/>
            <p:cNvSpPr>
              <a:spLocks noChangeArrowheads="1"/>
            </p:cNvSpPr>
            <p:nvPr/>
          </p:nvSpPr>
          <p:spPr bwMode="auto">
            <a:xfrm>
              <a:off x="2051720" y="566124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0" name="Rectangle 158"/>
            <p:cNvSpPr>
              <a:spLocks noChangeArrowheads="1"/>
            </p:cNvSpPr>
            <p:nvPr/>
          </p:nvSpPr>
          <p:spPr bwMode="auto">
            <a:xfrm>
              <a:off x="1907704" y="4869160"/>
              <a:ext cx="3734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1" name="Rectangle 158"/>
            <p:cNvSpPr>
              <a:spLocks noChangeArrowheads="1"/>
            </p:cNvSpPr>
            <p:nvPr/>
          </p:nvSpPr>
          <p:spPr bwMode="auto">
            <a:xfrm>
              <a:off x="1619672" y="562611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2" name="Rectangle 158"/>
            <p:cNvSpPr>
              <a:spLocks noChangeArrowheads="1"/>
            </p:cNvSpPr>
            <p:nvPr/>
          </p:nvSpPr>
          <p:spPr bwMode="auto">
            <a:xfrm>
              <a:off x="2051720" y="5914147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3" name="Rectangle 158"/>
            <p:cNvSpPr>
              <a:spLocks noChangeArrowheads="1"/>
            </p:cNvSpPr>
            <p:nvPr/>
          </p:nvSpPr>
          <p:spPr bwMode="auto">
            <a:xfrm>
              <a:off x="2254296" y="508518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4" name="Rectangle 158"/>
            <p:cNvSpPr>
              <a:spLocks noChangeArrowheads="1"/>
            </p:cNvSpPr>
            <p:nvPr/>
          </p:nvSpPr>
          <p:spPr bwMode="auto">
            <a:xfrm>
              <a:off x="2110280" y="537321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5" name="Rectangle 158"/>
            <p:cNvSpPr>
              <a:spLocks noChangeArrowheads="1"/>
            </p:cNvSpPr>
            <p:nvPr/>
          </p:nvSpPr>
          <p:spPr bwMode="auto">
            <a:xfrm>
              <a:off x="2398312" y="537321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6" name="Rectangle 158"/>
            <p:cNvSpPr>
              <a:spLocks noChangeArrowheads="1"/>
            </p:cNvSpPr>
            <p:nvPr/>
          </p:nvSpPr>
          <p:spPr bwMode="auto">
            <a:xfrm>
              <a:off x="2326304" y="566124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7" name="Rectangle 158"/>
            <p:cNvSpPr>
              <a:spLocks noChangeArrowheads="1"/>
            </p:cNvSpPr>
            <p:nvPr/>
          </p:nvSpPr>
          <p:spPr bwMode="auto">
            <a:xfrm>
              <a:off x="2182288" y="4869160"/>
              <a:ext cx="3734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8" name="Rectangle 158"/>
            <p:cNvSpPr>
              <a:spLocks noChangeArrowheads="1"/>
            </p:cNvSpPr>
            <p:nvPr/>
          </p:nvSpPr>
          <p:spPr bwMode="auto">
            <a:xfrm>
              <a:off x="1907704" y="558924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9" name="Rectangle 158"/>
            <p:cNvSpPr>
              <a:spLocks noChangeArrowheads="1"/>
            </p:cNvSpPr>
            <p:nvPr/>
          </p:nvSpPr>
          <p:spPr bwMode="auto">
            <a:xfrm>
              <a:off x="2326304" y="5914147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10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852936"/>
            <a:ext cx="2209800" cy="15621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382979" name="Text Box 1027"/>
          <p:cNvSpPr txBox="1">
            <a:spLocks noChangeArrowheads="1"/>
          </p:cNvSpPr>
          <p:nvPr/>
        </p:nvSpPr>
        <p:spPr bwMode="auto">
          <a:xfrm>
            <a:off x="304800" y="298391"/>
            <a:ext cx="4555232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</a:rPr>
              <a:t>Sistema Nervoso</a:t>
            </a:r>
          </a:p>
          <a:p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a. Moduladores de Canais de Na</a:t>
            </a:r>
            <a:r>
              <a:rPr lang="pt-BR" sz="1600" b="1" baseline="30000" dirty="0">
                <a:solidFill>
                  <a:srgbClr val="0000FF"/>
                </a:solidFill>
              </a:rPr>
              <a:t>+</a:t>
            </a:r>
          </a:p>
          <a:p>
            <a:r>
              <a:rPr lang="pt-BR" sz="1600" b="1" dirty="0" err="1" smtClean="0"/>
              <a:t>Piretróides</a:t>
            </a:r>
            <a:r>
              <a:rPr lang="pt-BR" sz="1600" b="1" dirty="0" smtClean="0"/>
              <a:t>/Éster </a:t>
            </a:r>
            <a:r>
              <a:rPr lang="pt-BR" sz="1600" b="1" dirty="0" err="1"/>
              <a:t>Nor-Pirétrico</a:t>
            </a:r>
            <a:endParaRPr lang="pt-BR" sz="1600" b="1" dirty="0"/>
          </a:p>
          <a:p>
            <a:r>
              <a:rPr lang="pt-BR" sz="1600" b="1" dirty="0">
                <a:solidFill>
                  <a:srgbClr val="0000FF"/>
                </a:solidFill>
              </a:rPr>
              <a:t>   b. Inibidores da </a:t>
            </a:r>
            <a:r>
              <a:rPr lang="pt-BR" sz="1600" b="1" dirty="0" err="1">
                <a:solidFill>
                  <a:srgbClr val="0000FF"/>
                </a:solidFill>
              </a:rPr>
              <a:t>Acetilcolinesterase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err="1" smtClean="0"/>
              <a:t>Organofosforados</a:t>
            </a:r>
            <a:r>
              <a:rPr lang="pt-BR" sz="1600" b="1" dirty="0" smtClean="0"/>
              <a:t> </a:t>
            </a:r>
            <a:r>
              <a:rPr lang="pt-BR" sz="1600" b="1" dirty="0"/>
              <a:t>e </a:t>
            </a:r>
            <a:r>
              <a:rPr lang="pt-BR" sz="1600" b="1" dirty="0" err="1"/>
              <a:t>Carbamatos</a:t>
            </a:r>
            <a:endParaRPr lang="pt-BR" sz="1600" b="1" dirty="0"/>
          </a:p>
          <a:p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c. Ativadores de Canais de Cl</a:t>
            </a:r>
            <a:r>
              <a:rPr lang="pt-BR" sz="1600" b="1" baseline="30000" dirty="0">
                <a:solidFill>
                  <a:srgbClr val="0000FF"/>
                </a:solidFill>
              </a:rPr>
              <a:t>-</a:t>
            </a:r>
          </a:p>
          <a:p>
            <a:r>
              <a:rPr lang="pt-BR" sz="1600" b="1" dirty="0" err="1" smtClean="0"/>
              <a:t>Abamectin</a:t>
            </a:r>
            <a:endParaRPr lang="pt-BR" sz="1600" b="1" dirty="0"/>
          </a:p>
          <a:p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d. </a:t>
            </a:r>
            <a:r>
              <a:rPr lang="pt-BR" sz="1600" b="1" dirty="0" err="1">
                <a:solidFill>
                  <a:srgbClr val="0000FF"/>
                </a:solidFill>
              </a:rPr>
              <a:t>Agonistas</a:t>
            </a:r>
            <a:r>
              <a:rPr lang="pt-BR" sz="1600" b="1" dirty="0">
                <a:solidFill>
                  <a:srgbClr val="0000FF"/>
                </a:solidFill>
              </a:rPr>
              <a:t> da </a:t>
            </a:r>
            <a:r>
              <a:rPr lang="pt-BR" sz="1600" b="1" dirty="0" err="1">
                <a:solidFill>
                  <a:srgbClr val="0000FF"/>
                </a:solidFill>
              </a:rPr>
              <a:t>Octopamina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err="1" smtClean="0"/>
              <a:t>Amitraz</a:t>
            </a:r>
            <a:endParaRPr lang="pt-BR" sz="1600" b="1" baseline="30000" dirty="0"/>
          </a:p>
          <a:p>
            <a:endParaRPr lang="pt-BR" sz="1600" b="1" dirty="0"/>
          </a:p>
        </p:txBody>
      </p:sp>
      <p:sp>
        <p:nvSpPr>
          <p:cNvPr id="382980" name="Rectangle 1028"/>
          <p:cNvSpPr>
            <a:spLocks noChangeArrowheads="1"/>
          </p:cNvSpPr>
          <p:nvPr/>
        </p:nvSpPr>
        <p:spPr bwMode="auto">
          <a:xfrm>
            <a:off x="4716016" y="314647"/>
            <a:ext cx="4240088" cy="477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solidFill>
                  <a:schemeClr val="accent2"/>
                </a:solidFill>
              </a:rPr>
              <a:t>Respiração Celular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a. Inibidores da </a:t>
            </a:r>
            <a:r>
              <a:rPr lang="pt-BR" sz="1600" b="1" dirty="0" err="1">
                <a:solidFill>
                  <a:srgbClr val="0000FF"/>
                </a:solidFill>
              </a:rPr>
              <a:t>fosforilação</a:t>
            </a:r>
            <a:r>
              <a:rPr lang="pt-BR" sz="1600" b="1" dirty="0">
                <a:solidFill>
                  <a:srgbClr val="0000FF"/>
                </a:solidFill>
              </a:rPr>
              <a:t> </a:t>
            </a:r>
            <a:r>
              <a:rPr lang="pt-BR" sz="1600" b="1" dirty="0" err="1">
                <a:solidFill>
                  <a:srgbClr val="0000FF"/>
                </a:solidFill>
              </a:rPr>
              <a:t>oxidativa</a:t>
            </a:r>
            <a:endParaRPr lang="pt-BR" sz="1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    (impede formação de ATP)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	</a:t>
            </a:r>
            <a:r>
              <a:rPr lang="pt-BR" sz="1600" b="1" dirty="0" err="1"/>
              <a:t>Organoestânicos</a:t>
            </a:r>
            <a:endParaRPr lang="pt-BR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	Dinitrofenóis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b. Inibidores da </a:t>
            </a:r>
            <a:r>
              <a:rPr lang="pt-BR" sz="1600" b="1" dirty="0" err="1">
                <a:solidFill>
                  <a:srgbClr val="0000FF"/>
                </a:solidFill>
              </a:rPr>
              <a:t>fosforilação</a:t>
            </a:r>
            <a:r>
              <a:rPr lang="pt-BR" sz="1600" b="1" dirty="0">
                <a:solidFill>
                  <a:srgbClr val="0000FF"/>
                </a:solidFill>
              </a:rPr>
              <a:t> </a:t>
            </a:r>
            <a:r>
              <a:rPr lang="pt-BR" sz="1600" b="1" dirty="0" err="1">
                <a:solidFill>
                  <a:srgbClr val="0000FF"/>
                </a:solidFill>
              </a:rPr>
              <a:t>oxidativa</a:t>
            </a:r>
            <a:endParaRPr lang="pt-BR" sz="1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    (desacoplamento de prótons)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             </a:t>
            </a:r>
            <a:r>
              <a:rPr lang="pt-BR" sz="1600" b="1" dirty="0" err="1"/>
              <a:t>Clorfenapir</a:t>
            </a:r>
            <a:endParaRPr lang="pt-BR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c. Inibidores do transporte de elétrons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err="1" smtClean="0"/>
              <a:t>Fenpyroximate</a:t>
            </a:r>
            <a:r>
              <a:rPr lang="pt-BR" sz="1600" b="1" dirty="0"/>
              <a:t>, </a:t>
            </a:r>
            <a:r>
              <a:rPr lang="pt-BR" sz="1600" b="1" dirty="0" err="1"/>
              <a:t>Pyridaben</a:t>
            </a:r>
            <a:r>
              <a:rPr lang="pt-BR" sz="1600" b="1" dirty="0"/>
              <a:t> (Sítio I)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</a:t>
            </a:r>
            <a:r>
              <a:rPr lang="pt-BR" sz="1600" b="1" dirty="0">
                <a:solidFill>
                  <a:srgbClr val="0000FF"/>
                </a:solidFill>
              </a:rPr>
              <a:t>d. Inibidores da </a:t>
            </a:r>
            <a:r>
              <a:rPr lang="pt-BR" sz="1600" b="1" dirty="0" err="1">
                <a:solidFill>
                  <a:srgbClr val="0000FF"/>
                </a:solidFill>
              </a:rPr>
              <a:t>ATPase</a:t>
            </a:r>
            <a:endParaRPr lang="pt-BR" sz="1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err="1" smtClean="0">
                <a:solidFill>
                  <a:srgbClr val="0000FF"/>
                </a:solidFill>
              </a:rPr>
              <a:t>Propargite</a:t>
            </a:r>
            <a:endParaRPr lang="pt-BR" sz="1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/>
              <a:t>   </a:t>
            </a:r>
          </a:p>
        </p:txBody>
      </p:sp>
      <p:sp>
        <p:nvSpPr>
          <p:cNvPr id="382981" name="Rectangle 1029"/>
          <p:cNvSpPr>
            <a:spLocks noChangeArrowheads="1"/>
          </p:cNvSpPr>
          <p:nvPr/>
        </p:nvSpPr>
        <p:spPr bwMode="auto">
          <a:xfrm>
            <a:off x="304800" y="5460437"/>
            <a:ext cx="5410200" cy="1064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pt-BR" sz="1600" b="1" dirty="0">
                <a:solidFill>
                  <a:schemeClr val="accent2"/>
                </a:solidFill>
              </a:rPr>
              <a:t>Reguladores de Crescimento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pt-BR" sz="1600" b="1" dirty="0">
                <a:solidFill>
                  <a:schemeClr val="accent2"/>
                </a:solidFill>
              </a:rPr>
              <a:t>de Ácaros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pt-BR" sz="1600" b="1" dirty="0">
                <a:solidFill>
                  <a:schemeClr val="accent2"/>
                </a:solidFill>
              </a:rPr>
              <a:t>   </a:t>
            </a:r>
            <a:r>
              <a:rPr lang="pt-BR" sz="1600" b="1" dirty="0">
                <a:solidFill>
                  <a:srgbClr val="0000FF"/>
                </a:solidFill>
              </a:rPr>
              <a:t>a. Inibidores da </a:t>
            </a:r>
            <a:r>
              <a:rPr lang="pt-BR" sz="1600" b="1" dirty="0" err="1">
                <a:solidFill>
                  <a:srgbClr val="0000FF"/>
                </a:solidFill>
              </a:rPr>
              <a:t>biosíntese</a:t>
            </a:r>
            <a:r>
              <a:rPr lang="pt-BR" sz="1600" b="1" dirty="0">
                <a:solidFill>
                  <a:srgbClr val="0000FF"/>
                </a:solidFill>
              </a:rPr>
              <a:t> de quitina (?)</a:t>
            </a:r>
            <a:endParaRPr lang="pt-BR" sz="1600" b="1" baseline="30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err="1" smtClean="0"/>
              <a:t>Hexythiazox</a:t>
            </a:r>
            <a:r>
              <a:rPr lang="pt-BR" sz="1600" b="1" dirty="0" smtClean="0"/>
              <a:t>, </a:t>
            </a:r>
            <a:r>
              <a:rPr lang="pt-BR" sz="1600" b="1" dirty="0" err="1" smtClean="0"/>
              <a:t>Flufenoxuron</a:t>
            </a:r>
            <a:endParaRPr lang="pt-BR" sz="1600" b="1" dirty="0"/>
          </a:p>
        </p:txBody>
      </p:sp>
      <p:sp>
        <p:nvSpPr>
          <p:cNvPr id="382982" name="AutoShape 1030"/>
          <p:cNvSpPr>
            <a:spLocks noChangeArrowheads="1"/>
          </p:cNvSpPr>
          <p:nvPr/>
        </p:nvSpPr>
        <p:spPr bwMode="auto">
          <a:xfrm rot="20867521">
            <a:off x="722071" y="2576653"/>
            <a:ext cx="914400" cy="1143000"/>
          </a:xfrm>
          <a:prstGeom prst="lightningBolt">
            <a:avLst/>
          </a:prstGeom>
          <a:gradFill rotWithShape="0">
            <a:gsLst>
              <a:gs pos="0">
                <a:schemeClr val="hlink">
                  <a:gamma/>
                  <a:shade val="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275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382983" name="AutoShape 1031"/>
          <p:cNvSpPr>
            <a:spLocks noChangeArrowheads="1"/>
          </p:cNvSpPr>
          <p:nvPr/>
        </p:nvSpPr>
        <p:spPr bwMode="auto">
          <a:xfrm flipH="1">
            <a:off x="4067944" y="1772816"/>
            <a:ext cx="914400" cy="914400"/>
          </a:xfrm>
          <a:prstGeom prst="lightningBol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6275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382984" name="AutoShape 1032"/>
          <p:cNvSpPr>
            <a:spLocks noChangeArrowheads="1"/>
          </p:cNvSpPr>
          <p:nvPr/>
        </p:nvSpPr>
        <p:spPr bwMode="auto">
          <a:xfrm flipV="1">
            <a:off x="1115616" y="4581128"/>
            <a:ext cx="990600" cy="838200"/>
          </a:xfrm>
          <a:prstGeom prst="lightningBolt">
            <a:avLst/>
          </a:pr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382985" name="AutoShape 1033"/>
          <p:cNvSpPr>
            <a:spLocks noChangeArrowheads="1"/>
          </p:cNvSpPr>
          <p:nvPr/>
        </p:nvSpPr>
        <p:spPr bwMode="auto">
          <a:xfrm flipH="1" flipV="1">
            <a:off x="4056112" y="4458816"/>
            <a:ext cx="1524000" cy="914400"/>
          </a:xfrm>
          <a:prstGeom prst="lightningBolt">
            <a:avLst/>
          </a:prstGeom>
          <a:gradFill rotWithShape="0">
            <a:gsLst>
              <a:gs pos="0">
                <a:schemeClr val="hlink">
                  <a:gamma/>
                  <a:shade val="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275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382986" name="Rectangle 1034"/>
          <p:cNvSpPr>
            <a:spLocks noChangeArrowheads="1"/>
          </p:cNvSpPr>
          <p:nvPr/>
        </p:nvSpPr>
        <p:spPr bwMode="auto">
          <a:xfrm>
            <a:off x="5641975" y="4953000"/>
            <a:ext cx="308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2"/>
                </a:solidFill>
              </a:rPr>
              <a:t>Efeito na Lipogênese (?!)</a:t>
            </a:r>
          </a:p>
        </p:txBody>
      </p:sp>
      <p:pic>
        <p:nvPicPr>
          <p:cNvPr id="382987" name="Picture 10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5310907"/>
            <a:ext cx="1219200" cy="1214437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miter lim="800000"/>
            <a:headEnd/>
            <a:tailEnd/>
          </a:ln>
        </p:spPr>
      </p:pic>
      <p:sp>
        <p:nvSpPr>
          <p:cNvPr id="382988" name="Rectangle 1036"/>
          <p:cNvSpPr>
            <a:spLocks noChangeArrowheads="1"/>
          </p:cNvSpPr>
          <p:nvPr/>
        </p:nvSpPr>
        <p:spPr bwMode="auto">
          <a:xfrm>
            <a:off x="6948264" y="5589240"/>
            <a:ext cx="1704313" cy="289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 err="1"/>
              <a:t>Spirodiclofen</a:t>
            </a:r>
            <a:endParaRPr lang="pt-BR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5" grpId="0" animBg="1"/>
      <p:bldP spid="382986" grpId="0" autoUpdateAnimBg="0"/>
      <p:bldP spid="382988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0" y="2159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Mistura de Produtos</a:t>
            </a: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1150938" y="25019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Char char="l"/>
            </a:pPr>
            <a:r>
              <a:rPr lang="pt-BR" sz="2800" b="1" dirty="0"/>
              <a:t>Os indivíduos resistentes ao produto A serão controlados pelo produto B.</a:t>
            </a:r>
          </a:p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Monotype Sorts" pitchFamily="2" charset="2"/>
              <a:buChar char="l"/>
            </a:pPr>
            <a:r>
              <a:rPr lang="pt-BR" sz="2800" b="1" dirty="0"/>
              <a:t>Os indivíduos resistentes ao produto B serão controlados pelo produto A.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1974505" y="1737526"/>
            <a:ext cx="516006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buClr>
                <a:schemeClr val="accent2"/>
              </a:buClr>
              <a:buFont typeface="Monotype Sorts" pitchFamily="2" charset="2"/>
              <a:buChar char="è"/>
            </a:pPr>
            <a:r>
              <a:rPr lang="pt-BR" b="1"/>
              <a:t>  </a:t>
            </a:r>
            <a:r>
              <a:rPr lang="pt-BR" sz="2800" b="1"/>
              <a:t>Produto A + Produto B</a:t>
            </a: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812800" y="1371600"/>
            <a:ext cx="772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0" y="2159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3200" b="1" dirty="0">
                <a:solidFill>
                  <a:schemeClr val="accent2"/>
                </a:solidFill>
              </a:rPr>
              <a:t>Mistura de Produtos</a:t>
            </a: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609600" y="2501900"/>
            <a:ext cx="7629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pt-BR" sz="3200" b="1" dirty="0"/>
              <a:t>Algumas condições básicas para o uso da mistura no manejo da resistência: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/>
              <a:t> </a:t>
            </a:r>
            <a:r>
              <a:rPr lang="pt-BR" sz="2800" b="1" dirty="0">
                <a:solidFill>
                  <a:srgbClr val="0000FF"/>
                </a:solidFill>
              </a:rPr>
              <a:t>Baixa freqüência </a:t>
            </a:r>
            <a:r>
              <a:rPr lang="pt-BR" sz="2800" b="1" dirty="0"/>
              <a:t>de resistência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/>
              <a:t> </a:t>
            </a:r>
            <a:r>
              <a:rPr lang="pt-BR" sz="2800" b="1" dirty="0">
                <a:solidFill>
                  <a:srgbClr val="0000FF"/>
                </a:solidFill>
              </a:rPr>
              <a:t>Persistência semelhante </a:t>
            </a:r>
            <a:r>
              <a:rPr lang="pt-BR" sz="2800" b="1" dirty="0"/>
              <a:t>para os dois produtos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/>
              <a:t> </a:t>
            </a:r>
            <a:r>
              <a:rPr lang="pt-BR" sz="2800" b="1" dirty="0">
                <a:solidFill>
                  <a:srgbClr val="0000FF"/>
                </a:solidFill>
              </a:rPr>
              <a:t>Alta mortalidade </a:t>
            </a:r>
            <a:r>
              <a:rPr lang="pt-BR" sz="2800" b="1" dirty="0"/>
              <a:t>da praga</a:t>
            </a: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1857823" y="1737526"/>
            <a:ext cx="516006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buClr>
                <a:schemeClr val="accent2"/>
              </a:buClr>
              <a:buFont typeface="Monotype Sorts" pitchFamily="2" charset="2"/>
              <a:buChar char="è"/>
            </a:pPr>
            <a:r>
              <a:rPr lang="pt-BR" b="1" dirty="0"/>
              <a:t>  </a:t>
            </a:r>
            <a:r>
              <a:rPr lang="pt-BR" sz="2800" b="1" dirty="0"/>
              <a:t>Produto A + Produto B</a:t>
            </a:r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323528" y="404664"/>
            <a:ext cx="85375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Curvas de Degradação da Atividade Biológica de Pesticidas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043608" y="1846565"/>
            <a:ext cx="7301263" cy="4443973"/>
            <a:chOff x="1043608" y="1846565"/>
            <a:chExt cx="7301263" cy="4443973"/>
          </a:xfrm>
        </p:grpSpPr>
        <p:sp>
          <p:nvSpPr>
            <p:cNvPr id="328708" name="Text Box 4"/>
            <p:cNvSpPr txBox="1">
              <a:spLocks noChangeArrowheads="1"/>
            </p:cNvSpPr>
            <p:nvPr/>
          </p:nvSpPr>
          <p:spPr bwMode="auto">
            <a:xfrm>
              <a:off x="6536429" y="5921206"/>
              <a:ext cx="105990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pt-BR" b="1" dirty="0"/>
                <a:t>Tempo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1043608" y="1846565"/>
              <a:ext cx="7301263" cy="4050700"/>
              <a:chOff x="1363578" y="1846565"/>
              <a:chExt cx="7301263" cy="4050700"/>
            </a:xfrm>
          </p:grpSpPr>
          <p:sp>
            <p:nvSpPr>
              <p:cNvPr id="328706" name="Line 2"/>
              <p:cNvSpPr>
                <a:spLocks noChangeShapeType="1"/>
              </p:cNvSpPr>
              <p:nvPr/>
            </p:nvSpPr>
            <p:spPr bwMode="auto">
              <a:xfrm>
                <a:off x="2419871" y="2634952"/>
                <a:ext cx="0" cy="3200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07" name="Line 3"/>
              <p:cNvSpPr>
                <a:spLocks noChangeShapeType="1"/>
              </p:cNvSpPr>
              <p:nvPr/>
            </p:nvSpPr>
            <p:spPr bwMode="auto">
              <a:xfrm>
                <a:off x="2419871" y="5835352"/>
                <a:ext cx="5689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09" name="Text Box 5"/>
              <p:cNvSpPr txBox="1">
                <a:spLocks noChangeArrowheads="1"/>
              </p:cNvSpPr>
              <p:nvPr/>
            </p:nvSpPr>
            <p:spPr bwMode="auto">
              <a:xfrm>
                <a:off x="1792808" y="2939752"/>
                <a:ext cx="657225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pt-BR" sz="1800"/>
                  <a:t>100</a:t>
                </a:r>
                <a:endParaRPr lang="pt-BR"/>
              </a:p>
            </p:txBody>
          </p:sp>
          <p:sp>
            <p:nvSpPr>
              <p:cNvPr id="328710" name="Line 6"/>
              <p:cNvSpPr>
                <a:spLocks noChangeShapeType="1"/>
              </p:cNvSpPr>
              <p:nvPr/>
            </p:nvSpPr>
            <p:spPr bwMode="auto">
              <a:xfrm flipV="1">
                <a:off x="2419871" y="3092152"/>
                <a:ext cx="1349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11" name="Text Box 7"/>
              <p:cNvSpPr txBox="1">
                <a:spLocks noChangeArrowheads="1"/>
              </p:cNvSpPr>
              <p:nvPr/>
            </p:nvSpPr>
            <p:spPr bwMode="auto">
              <a:xfrm>
                <a:off x="2080146" y="5530552"/>
                <a:ext cx="265112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pt-BR" sz="1800"/>
                  <a:t>0</a:t>
                </a:r>
                <a:endParaRPr lang="pt-BR"/>
              </a:p>
            </p:txBody>
          </p:sp>
          <p:sp>
            <p:nvSpPr>
              <p:cNvPr id="328712" name="Line 8"/>
              <p:cNvSpPr>
                <a:spLocks noChangeShapeType="1"/>
              </p:cNvSpPr>
              <p:nvPr/>
            </p:nvSpPr>
            <p:spPr bwMode="auto">
              <a:xfrm>
                <a:off x="2486546" y="3041352"/>
                <a:ext cx="1152525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13" name="Freeform 9"/>
              <p:cNvSpPr>
                <a:spLocks/>
              </p:cNvSpPr>
              <p:nvPr/>
            </p:nvSpPr>
            <p:spPr bwMode="auto">
              <a:xfrm>
                <a:off x="3639071" y="3054052"/>
                <a:ext cx="1354137" cy="2743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08"/>
                  </a:cxn>
                  <a:cxn ang="0">
                    <a:pos x="312" y="324"/>
                  </a:cxn>
                  <a:cxn ang="0">
                    <a:pos x="408" y="480"/>
                  </a:cxn>
                  <a:cxn ang="0">
                    <a:pos x="492" y="744"/>
                  </a:cxn>
                  <a:cxn ang="0">
                    <a:pos x="804" y="1548"/>
                  </a:cxn>
                  <a:cxn ang="0">
                    <a:pos x="1092" y="1644"/>
                  </a:cxn>
                  <a:cxn ang="0">
                    <a:pos x="1284" y="1740"/>
                  </a:cxn>
                  <a:cxn ang="0">
                    <a:pos x="1380" y="1752"/>
                  </a:cxn>
                  <a:cxn ang="0">
                    <a:pos x="1416" y="1764"/>
                  </a:cxn>
                </a:cxnLst>
                <a:rect l="0" t="0" r="r" b="b"/>
                <a:pathLst>
                  <a:path w="1416" h="1764">
                    <a:moveTo>
                      <a:pt x="0" y="0"/>
                    </a:moveTo>
                    <a:cubicBezTo>
                      <a:pt x="32" y="36"/>
                      <a:pt x="63" y="73"/>
                      <a:pt x="96" y="108"/>
                    </a:cubicBezTo>
                    <a:cubicBezTo>
                      <a:pt x="167" y="181"/>
                      <a:pt x="312" y="324"/>
                      <a:pt x="312" y="324"/>
                    </a:cubicBezTo>
                    <a:cubicBezTo>
                      <a:pt x="368" y="520"/>
                      <a:pt x="289" y="295"/>
                      <a:pt x="408" y="480"/>
                    </a:cubicBezTo>
                    <a:cubicBezTo>
                      <a:pt x="452" y="549"/>
                      <a:pt x="472" y="664"/>
                      <a:pt x="492" y="744"/>
                    </a:cubicBezTo>
                    <a:cubicBezTo>
                      <a:pt x="556" y="999"/>
                      <a:pt x="552" y="1388"/>
                      <a:pt x="804" y="1548"/>
                    </a:cubicBezTo>
                    <a:cubicBezTo>
                      <a:pt x="895" y="1606"/>
                      <a:pt x="988" y="1623"/>
                      <a:pt x="1092" y="1644"/>
                    </a:cubicBezTo>
                    <a:cubicBezTo>
                      <a:pt x="1156" y="1676"/>
                      <a:pt x="1217" y="1715"/>
                      <a:pt x="1284" y="1740"/>
                    </a:cubicBezTo>
                    <a:cubicBezTo>
                      <a:pt x="1314" y="1751"/>
                      <a:pt x="1348" y="1746"/>
                      <a:pt x="1380" y="1752"/>
                    </a:cubicBezTo>
                    <a:cubicBezTo>
                      <a:pt x="1392" y="1754"/>
                      <a:pt x="1416" y="1764"/>
                      <a:pt x="1416" y="1764"/>
                    </a:cubicBezTo>
                  </a:path>
                </a:pathLst>
              </a:custGeom>
              <a:noFill/>
              <a:ln w="508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14" name="Line 10"/>
              <p:cNvSpPr>
                <a:spLocks noChangeShapeType="1"/>
              </p:cNvSpPr>
              <p:nvPr/>
            </p:nvSpPr>
            <p:spPr bwMode="auto">
              <a:xfrm flipV="1">
                <a:off x="2419871" y="4387552"/>
                <a:ext cx="1349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15" name="Rectangle 11"/>
              <p:cNvSpPr>
                <a:spLocks noChangeArrowheads="1"/>
              </p:cNvSpPr>
              <p:nvPr/>
            </p:nvSpPr>
            <p:spPr bwMode="auto">
              <a:xfrm>
                <a:off x="2080146" y="4235152"/>
                <a:ext cx="366712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pt-BR" sz="1800"/>
                  <a:t>50</a:t>
                </a:r>
              </a:p>
            </p:txBody>
          </p:sp>
          <p:sp>
            <p:nvSpPr>
              <p:cNvPr id="328716" name="Line 12"/>
              <p:cNvSpPr>
                <a:spLocks noChangeShapeType="1"/>
              </p:cNvSpPr>
              <p:nvPr/>
            </p:nvSpPr>
            <p:spPr bwMode="auto">
              <a:xfrm>
                <a:off x="2486546" y="3092152"/>
                <a:ext cx="3387725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17" name="Freeform 13"/>
              <p:cNvSpPr>
                <a:spLocks/>
              </p:cNvSpPr>
              <p:nvPr/>
            </p:nvSpPr>
            <p:spPr bwMode="auto">
              <a:xfrm>
                <a:off x="5874271" y="3092152"/>
                <a:ext cx="1219200" cy="2590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08"/>
                  </a:cxn>
                  <a:cxn ang="0">
                    <a:pos x="312" y="324"/>
                  </a:cxn>
                  <a:cxn ang="0">
                    <a:pos x="408" y="480"/>
                  </a:cxn>
                  <a:cxn ang="0">
                    <a:pos x="492" y="744"/>
                  </a:cxn>
                  <a:cxn ang="0">
                    <a:pos x="804" y="1548"/>
                  </a:cxn>
                  <a:cxn ang="0">
                    <a:pos x="1092" y="1644"/>
                  </a:cxn>
                  <a:cxn ang="0">
                    <a:pos x="1284" y="1740"/>
                  </a:cxn>
                  <a:cxn ang="0">
                    <a:pos x="1380" y="1752"/>
                  </a:cxn>
                  <a:cxn ang="0">
                    <a:pos x="1416" y="1764"/>
                  </a:cxn>
                </a:cxnLst>
                <a:rect l="0" t="0" r="r" b="b"/>
                <a:pathLst>
                  <a:path w="1416" h="1764">
                    <a:moveTo>
                      <a:pt x="0" y="0"/>
                    </a:moveTo>
                    <a:cubicBezTo>
                      <a:pt x="32" y="36"/>
                      <a:pt x="63" y="73"/>
                      <a:pt x="96" y="108"/>
                    </a:cubicBezTo>
                    <a:cubicBezTo>
                      <a:pt x="167" y="181"/>
                      <a:pt x="312" y="324"/>
                      <a:pt x="312" y="324"/>
                    </a:cubicBezTo>
                    <a:cubicBezTo>
                      <a:pt x="368" y="520"/>
                      <a:pt x="289" y="295"/>
                      <a:pt x="408" y="480"/>
                    </a:cubicBezTo>
                    <a:cubicBezTo>
                      <a:pt x="452" y="549"/>
                      <a:pt x="472" y="664"/>
                      <a:pt x="492" y="744"/>
                    </a:cubicBezTo>
                    <a:cubicBezTo>
                      <a:pt x="556" y="999"/>
                      <a:pt x="552" y="1388"/>
                      <a:pt x="804" y="1548"/>
                    </a:cubicBezTo>
                    <a:cubicBezTo>
                      <a:pt x="895" y="1606"/>
                      <a:pt x="988" y="1623"/>
                      <a:pt x="1092" y="1644"/>
                    </a:cubicBezTo>
                    <a:cubicBezTo>
                      <a:pt x="1156" y="1676"/>
                      <a:pt x="1217" y="1715"/>
                      <a:pt x="1284" y="1740"/>
                    </a:cubicBezTo>
                    <a:cubicBezTo>
                      <a:pt x="1314" y="1751"/>
                      <a:pt x="1348" y="1746"/>
                      <a:pt x="1380" y="1752"/>
                    </a:cubicBezTo>
                    <a:cubicBezTo>
                      <a:pt x="1392" y="1754"/>
                      <a:pt x="1416" y="1764"/>
                      <a:pt x="1416" y="1764"/>
                    </a:cubicBezTo>
                  </a:path>
                </a:pathLst>
              </a:custGeom>
              <a:noFill/>
              <a:ln w="508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18" name="Text Box 14"/>
              <p:cNvSpPr txBox="1">
                <a:spLocks noChangeArrowheads="1"/>
              </p:cNvSpPr>
              <p:nvPr/>
            </p:nvSpPr>
            <p:spPr bwMode="auto">
              <a:xfrm>
                <a:off x="4191357" y="4126686"/>
                <a:ext cx="147829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hlink"/>
                    </a:solidFill>
                  </a:rPr>
                  <a:t>Produto A</a:t>
                </a:r>
                <a:endParaRPr lang="pt-BR" dirty="0"/>
              </a:p>
            </p:txBody>
          </p:sp>
          <p:sp>
            <p:nvSpPr>
              <p:cNvPr id="328719" name="Rectangle 15"/>
              <p:cNvSpPr>
                <a:spLocks noChangeArrowheads="1"/>
              </p:cNvSpPr>
              <p:nvPr/>
            </p:nvSpPr>
            <p:spPr bwMode="auto">
              <a:xfrm>
                <a:off x="6444208" y="3933056"/>
                <a:ext cx="1475084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0000FF"/>
                    </a:solidFill>
                  </a:rPr>
                  <a:t>Produto B</a:t>
                </a:r>
              </a:p>
            </p:txBody>
          </p:sp>
          <p:sp>
            <p:nvSpPr>
              <p:cNvPr id="328720" name="Line 16"/>
              <p:cNvSpPr>
                <a:spLocks noChangeShapeType="1"/>
              </p:cNvSpPr>
              <p:nvPr/>
            </p:nvSpPr>
            <p:spPr bwMode="auto">
              <a:xfrm>
                <a:off x="3639071" y="2330152"/>
                <a:ext cx="0" cy="342900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21" name="Line 17"/>
              <p:cNvSpPr>
                <a:spLocks noChangeShapeType="1"/>
              </p:cNvSpPr>
              <p:nvPr/>
            </p:nvSpPr>
            <p:spPr bwMode="auto">
              <a:xfrm>
                <a:off x="3705746" y="2482552"/>
                <a:ext cx="7461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722" name="Rectangle 18"/>
              <p:cNvSpPr>
                <a:spLocks noChangeArrowheads="1"/>
              </p:cNvSpPr>
              <p:nvPr/>
            </p:nvSpPr>
            <p:spPr bwMode="auto">
              <a:xfrm>
                <a:off x="3169426" y="1846565"/>
                <a:ext cx="5495415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pt-BR" b="1" i="1" dirty="0">
                    <a:solidFill>
                      <a:srgbClr val="0000FF"/>
                    </a:solidFill>
                  </a:rPr>
                  <a:t>Seleção a favor de indivíduos resistentes</a:t>
                </a:r>
              </a:p>
              <a:p>
                <a:pPr algn="ctr"/>
                <a:r>
                  <a:rPr lang="pt-BR" b="1" i="1" dirty="0">
                    <a:solidFill>
                      <a:srgbClr val="0000FF"/>
                    </a:solidFill>
                  </a:rPr>
                  <a:t>ao produto B</a:t>
                </a:r>
                <a:endParaRPr lang="pt-BR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8724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406905" y="4088441"/>
                <a:ext cx="23134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pt-BR" sz="2000" b="1" dirty="0"/>
                  <a:t>% Mortalidade</a:t>
                </a:r>
                <a:endParaRPr lang="pt-BR" b="1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5584"/>
            <a:ext cx="8496944" cy="12192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/>
                <a:latin typeface="Arial Black" pitchFamily="34" charset="0"/>
              </a:rPr>
              <a:t>Recomendações Básicas para o Manejo de </a:t>
            </a:r>
            <a:r>
              <a:rPr lang="pt-BR" sz="3200" b="1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Resistência</a:t>
            </a:r>
            <a:endParaRPr lang="pt-BR" sz="3200" b="1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424936" cy="43917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SzPct val="55000"/>
              <a:buFont typeface="Wingdings" pitchFamily="2" charset="2"/>
              <a:buChar char="Ø"/>
            </a:pPr>
            <a:r>
              <a:rPr lang="pt-BR" sz="2400" b="1" dirty="0"/>
              <a:t>Utilizar os </a:t>
            </a:r>
            <a:r>
              <a:rPr lang="pt-BR" sz="2400" b="1" dirty="0" smtClean="0"/>
              <a:t>AGROQUÍMICOS </a:t>
            </a:r>
            <a:r>
              <a:rPr lang="pt-BR" sz="2400" b="1" dirty="0"/>
              <a:t>dentro das </a:t>
            </a:r>
            <a:r>
              <a:rPr lang="pt-BR" sz="2400" b="1" dirty="0">
                <a:solidFill>
                  <a:srgbClr val="0000FF"/>
                </a:solidFill>
              </a:rPr>
              <a:t>recomendações </a:t>
            </a:r>
            <a:r>
              <a:rPr lang="pt-BR" sz="2400" b="1" dirty="0" smtClean="0">
                <a:solidFill>
                  <a:srgbClr val="0000FF"/>
                </a:solidFill>
              </a:rPr>
              <a:t>de MIP/MEP/PIF</a:t>
            </a:r>
            <a:r>
              <a:rPr lang="pt-BR" sz="2400" b="1" dirty="0" smtClean="0"/>
              <a:t>;</a:t>
            </a:r>
            <a:endParaRPr lang="pt-BR" sz="2400" b="1" dirty="0"/>
          </a:p>
          <a:p>
            <a:pPr>
              <a:lnSpc>
                <a:spcPct val="150000"/>
              </a:lnSpc>
              <a:buSzPct val="55000"/>
              <a:buFont typeface="Wingdings" pitchFamily="2" charset="2"/>
              <a:buChar char="Ø"/>
            </a:pPr>
            <a:r>
              <a:rPr lang="pt-BR" sz="2400" b="1" dirty="0"/>
              <a:t>Realizar a</a:t>
            </a:r>
            <a:r>
              <a:rPr lang="pt-BR" sz="2400" b="1" dirty="0">
                <a:solidFill>
                  <a:schemeClr val="accent1"/>
                </a:solidFill>
              </a:rPr>
              <a:t> </a:t>
            </a:r>
            <a:r>
              <a:rPr lang="pt-BR" sz="2400" b="1" dirty="0">
                <a:solidFill>
                  <a:srgbClr val="0000FF"/>
                </a:solidFill>
              </a:rPr>
              <a:t>rotação</a:t>
            </a:r>
            <a:r>
              <a:rPr lang="pt-BR" sz="2400" b="1" dirty="0">
                <a:solidFill>
                  <a:schemeClr val="accent1"/>
                </a:solidFill>
              </a:rPr>
              <a:t> </a:t>
            </a:r>
            <a:r>
              <a:rPr lang="pt-BR" sz="2400" b="1" dirty="0"/>
              <a:t>ou</a:t>
            </a:r>
            <a:r>
              <a:rPr lang="pt-BR" sz="2400" b="1" dirty="0">
                <a:solidFill>
                  <a:schemeClr val="accent1"/>
                </a:solidFill>
              </a:rPr>
              <a:t> </a:t>
            </a:r>
            <a:r>
              <a:rPr lang="pt-BR" sz="2400" b="1" dirty="0">
                <a:solidFill>
                  <a:srgbClr val="0000FF"/>
                </a:solidFill>
              </a:rPr>
              <a:t>mistura</a:t>
            </a:r>
            <a:r>
              <a:rPr lang="pt-BR" sz="2400" b="1" dirty="0">
                <a:solidFill>
                  <a:schemeClr val="accent1"/>
                </a:solidFill>
              </a:rPr>
              <a:t> </a:t>
            </a:r>
            <a:r>
              <a:rPr lang="pt-BR" sz="2400" b="1" dirty="0"/>
              <a:t>de </a:t>
            </a:r>
            <a:r>
              <a:rPr lang="pt-BR" sz="2400" b="1" dirty="0" smtClean="0"/>
              <a:t>AGROQUÍMICOS </a:t>
            </a:r>
            <a:r>
              <a:rPr lang="pt-BR" sz="2400" b="1" dirty="0"/>
              <a:t>com mecanismos de ação distintos;</a:t>
            </a:r>
          </a:p>
          <a:p>
            <a:pPr>
              <a:lnSpc>
                <a:spcPct val="150000"/>
              </a:lnSpc>
              <a:buSzPct val="55000"/>
              <a:buFont typeface="Wingdings" pitchFamily="2" charset="2"/>
              <a:buChar char="Ø"/>
            </a:pPr>
            <a:r>
              <a:rPr lang="pt-BR" sz="2400" b="1" dirty="0"/>
              <a:t>Incentivo às </a:t>
            </a:r>
            <a:r>
              <a:rPr lang="pt-BR" sz="2400" b="1" dirty="0">
                <a:solidFill>
                  <a:srgbClr val="0000FF"/>
                </a:solidFill>
              </a:rPr>
              <a:t>pesquisas</a:t>
            </a:r>
            <a:r>
              <a:rPr lang="pt-BR" sz="2400" b="1" dirty="0"/>
              <a:t> e </a:t>
            </a:r>
            <a:r>
              <a:rPr lang="pt-BR" sz="2400" b="1" dirty="0">
                <a:solidFill>
                  <a:srgbClr val="0000FF"/>
                </a:solidFill>
              </a:rPr>
              <a:t>treinamentos </a:t>
            </a:r>
            <a:r>
              <a:rPr lang="pt-BR" sz="2400" b="1" dirty="0" smtClean="0">
                <a:solidFill>
                  <a:srgbClr val="0000FF"/>
                </a:solidFill>
              </a:rPr>
              <a:t>técnicos</a:t>
            </a:r>
            <a:r>
              <a:rPr lang="pt-BR" sz="2400" b="1" dirty="0" smtClean="0"/>
              <a:t>;</a:t>
            </a:r>
            <a:endParaRPr lang="pt-BR" sz="2400" b="1" dirty="0"/>
          </a:p>
          <a:p>
            <a:pPr>
              <a:lnSpc>
                <a:spcPct val="150000"/>
              </a:lnSpc>
              <a:buSzPct val="55000"/>
              <a:buFont typeface="Wingdings" pitchFamily="2" charset="2"/>
              <a:buChar char="Ø"/>
            </a:pPr>
            <a:r>
              <a:rPr lang="pt-BR" sz="2400" b="1" dirty="0"/>
              <a:t>Realizar o</a:t>
            </a:r>
            <a:r>
              <a:rPr lang="pt-BR" sz="2400" b="1" dirty="0">
                <a:solidFill>
                  <a:schemeClr val="accent2"/>
                </a:solidFill>
              </a:rPr>
              <a:t> </a:t>
            </a:r>
            <a:r>
              <a:rPr lang="pt-BR" sz="2400" b="1" dirty="0">
                <a:solidFill>
                  <a:srgbClr val="0000FF"/>
                </a:solidFill>
              </a:rPr>
              <a:t>monitoramento da </a:t>
            </a:r>
            <a:r>
              <a:rPr lang="pt-BR" sz="2400" b="1" dirty="0" smtClean="0">
                <a:solidFill>
                  <a:srgbClr val="0000FF"/>
                </a:solidFill>
              </a:rPr>
              <a:t>resistência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>
            <a:off x="395536" y="1600200"/>
            <a:ext cx="8388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09600"/>
            <a:ext cx="8496944" cy="10031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Seletividade de Agroquímicos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728192"/>
            <a:ext cx="8424936" cy="472514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ct val="55000"/>
              <a:tabLst/>
              <a:defRPr/>
            </a:pPr>
            <a:r>
              <a:rPr kumimoji="0" lang="pt-BR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Conceito:</a:t>
            </a:r>
          </a:p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ct val="55000"/>
              <a:tabLst/>
              <a:defRPr/>
            </a:pPr>
            <a:endParaRPr kumimoji="0" lang="pt-BR" b="1" i="0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ct val="55000"/>
              <a:buFont typeface="+mj-lt"/>
              <a:buAutoNum type="arabicPeriod"/>
              <a:tabLst/>
              <a:defRPr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Propriedade que um produto fitossanitário apresenta de controlar a praga visada, com menor impacto possível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sobre os componentes do </a:t>
            </a:r>
            <a:r>
              <a:rPr kumimoji="0" lang="pt-BR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agroecossistema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ct val="55000"/>
              <a:tabLst/>
              <a:defRPr/>
            </a:pPr>
            <a:r>
              <a:rPr lang="pt-B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ct val="55000"/>
              <a:buFont typeface="+mj-lt"/>
              <a:buAutoNum type="arabicPeriod" startAt="2"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propriedade</a:t>
            </a:r>
            <a:r>
              <a:rPr kumimoji="0" lang="pt-BR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que um produto tem de apresentar baixo efeito sobre inimigos naturais, nas mesmas condições de aplicação em que a praga visada é controlada.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95536" y="1600200"/>
            <a:ext cx="8388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70892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FF0000"/>
                </a:solidFill>
                <a:latin typeface="Arial Black" pitchFamily="34" charset="0"/>
              </a:rPr>
              <a:t>Seletividade</a:t>
            </a:r>
            <a:endParaRPr lang="pt-BR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63888" y="764704"/>
            <a:ext cx="4436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33CC33"/>
                </a:solidFill>
                <a:latin typeface="Arial Black" pitchFamily="34" charset="0"/>
              </a:rPr>
              <a:t>Fisiológica – Inseticidas seletivos</a:t>
            </a:r>
          </a:p>
          <a:p>
            <a:r>
              <a:rPr lang="pt-BR" dirty="0" smtClean="0">
                <a:solidFill>
                  <a:srgbClr val="33CC33"/>
                </a:solidFill>
                <a:latin typeface="Arial Black" pitchFamily="34" charset="0"/>
              </a:rPr>
              <a:t>(inerente ao produto)</a:t>
            </a:r>
            <a:endParaRPr lang="pt-BR" dirty="0">
              <a:solidFill>
                <a:srgbClr val="33CC33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4005064"/>
            <a:ext cx="514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  <a:latin typeface="Arial Black" pitchFamily="34" charset="0"/>
              </a:rPr>
              <a:t>Ecológica – Uso Seletivo de Inseticidas</a:t>
            </a:r>
          </a:p>
          <a:p>
            <a:r>
              <a:rPr lang="pt-BR" dirty="0" smtClean="0">
                <a:solidFill>
                  <a:srgbClr val="0000FF"/>
                </a:solidFill>
                <a:latin typeface="Arial Black" pitchFamily="34" charset="0"/>
              </a:rPr>
              <a:t>(formas de aplicação do produto)</a:t>
            </a:r>
            <a:endParaRPr lang="pt-BR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00400" y="14847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Devido as </a:t>
            </a:r>
            <a:r>
              <a:rPr lang="pt-BR" dirty="0" smtClean="0">
                <a:solidFill>
                  <a:srgbClr val="FF0000"/>
                </a:solidFill>
              </a:rPr>
              <a:t>diferenças fisiológicas </a:t>
            </a:r>
            <a:r>
              <a:rPr lang="pt-BR" dirty="0" smtClean="0"/>
              <a:t>entre pragas e demais organismos não alvo da aplicação, provoca a morte das espécies pragas em determinada dose do agroquímico, a qual não afeta as espécies benéficas.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635896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buNone/>
            </a:pPr>
            <a:r>
              <a:rPr lang="pt-BR" dirty="0" smtClean="0"/>
              <a:t>Resulta da </a:t>
            </a:r>
            <a:r>
              <a:rPr lang="pt-BR" dirty="0" smtClean="0">
                <a:solidFill>
                  <a:srgbClr val="FF0000"/>
                </a:solidFill>
              </a:rPr>
              <a:t>separação</a:t>
            </a:r>
            <a:r>
              <a:rPr lang="pt-BR" dirty="0" smtClean="0"/>
              <a:t> dos efeitos dos agroquímicos da ocorrência inimigos naturais suscetíveis.</a:t>
            </a:r>
          </a:p>
          <a:p>
            <a:pPr>
              <a:buClr>
                <a:schemeClr val="tx1"/>
              </a:buClr>
              <a:buNone/>
            </a:pPr>
            <a:r>
              <a:rPr lang="pt-BR" dirty="0" smtClean="0"/>
              <a:t>O tempo ou espaço pode ser o fator de separação.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195736" y="1124744"/>
            <a:ext cx="1224136" cy="13681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267744" y="3284984"/>
            <a:ext cx="1224136" cy="8640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125253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Uso Apropriado de Agroquímicos em MIP</a:t>
            </a:r>
            <a:endParaRPr lang="pt-BR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4848" y="1340768"/>
            <a:ext cx="8373616" cy="5328592"/>
          </a:xfrm>
        </p:spPr>
        <p:txBody>
          <a:bodyPr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tx1"/>
              </a:buClr>
              <a:buNone/>
            </a:pPr>
            <a:r>
              <a:rPr lang="pt-BR" sz="1600" b="1" dirty="0" smtClean="0"/>
              <a:t>Seletividade ecológica (</a:t>
            </a:r>
            <a:r>
              <a:rPr lang="pt-BR" sz="1600" b="1" dirty="0" smtClean="0">
                <a:solidFill>
                  <a:srgbClr val="0000FF"/>
                </a:solidFill>
              </a:rPr>
              <a:t>Aplicações seletivas):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pt-BR" sz="1600" dirty="0" smtClean="0"/>
              <a:t>Tratamento de sementes e no sulco com inseticidas sistêmicos</a:t>
            </a:r>
          </a:p>
          <a:p>
            <a:pPr marL="355600" indent="-355600">
              <a:lnSpc>
                <a:spcPct val="150000"/>
              </a:lnSpc>
              <a:buClr>
                <a:srgbClr val="0000FF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rgbClr val="0000FF"/>
                </a:solidFill>
              </a:rPr>
              <a:t>Aplicação de granulados no plantio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pt-BR" sz="1600" dirty="0" smtClean="0"/>
              <a:t>Aplicação em faixa no solo (aplicação de uma estreita faixa de solo próxima a rua)</a:t>
            </a:r>
          </a:p>
          <a:p>
            <a:pPr marL="355600" indent="-355600">
              <a:lnSpc>
                <a:spcPct val="150000"/>
              </a:lnSpc>
              <a:buClr>
                <a:srgbClr val="0000FF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rgbClr val="0000FF"/>
                </a:solidFill>
              </a:rPr>
              <a:t>Aplicação local de inseticidas (hot spot) - </a:t>
            </a:r>
            <a:r>
              <a:rPr lang="pt-BR" sz="1600" dirty="0" err="1" smtClean="0">
                <a:solidFill>
                  <a:srgbClr val="0000FF"/>
                </a:solidFill>
              </a:rPr>
              <a:t>reboleiras</a:t>
            </a:r>
            <a:endParaRPr lang="pt-BR" sz="160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pt-BR" sz="1600" dirty="0" smtClean="0"/>
              <a:t>Aplicação em ruas alternadas em frutíferas</a:t>
            </a:r>
          </a:p>
          <a:p>
            <a:pPr marL="355600" indent="-334963">
              <a:lnSpc>
                <a:spcPct val="150000"/>
              </a:lnSpc>
              <a:buClr>
                <a:srgbClr val="0000FF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rgbClr val="0000FF"/>
                </a:solidFill>
              </a:rPr>
              <a:t>Esquemas de aplicação de doses reduzidas</a:t>
            </a:r>
          </a:p>
          <a:p>
            <a:pPr marL="355600" indent="-334963">
              <a:lnSpc>
                <a:spcPct val="15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pt-BR" sz="1600" dirty="0" smtClean="0"/>
              <a:t>Seletividade pela não-persistência</a:t>
            </a:r>
          </a:p>
          <a:p>
            <a:pPr marL="355600" indent="-334963">
              <a:lnSpc>
                <a:spcPct val="150000"/>
              </a:lnSpc>
              <a:buClr>
                <a:srgbClr val="0000FF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rgbClr val="0000FF"/>
                </a:solidFill>
              </a:rPr>
              <a:t>Seletividade por inseticidas sistêmicos</a:t>
            </a:r>
          </a:p>
          <a:p>
            <a:pPr marL="355600" indent="-334963">
              <a:lnSpc>
                <a:spcPct val="15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pt-BR" sz="1600" dirty="0" smtClean="0"/>
              <a:t>Tratamento de espiga ou fruto</a:t>
            </a:r>
          </a:p>
          <a:p>
            <a:pPr marL="355600" indent="-334963">
              <a:lnSpc>
                <a:spcPct val="150000"/>
              </a:lnSpc>
              <a:buClr>
                <a:srgbClr val="0000FF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rgbClr val="0000FF"/>
                </a:solidFill>
              </a:rPr>
              <a:t>Aplicação no momento que a praga está presente, mas ainda não houve colonização dos inimigos naturais.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3563"/>
            <a:ext cx="9144000" cy="4175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6093296"/>
            <a:ext cx="255158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Fonte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Celso Omoto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8024" y="1196753"/>
            <a:ext cx="8136904" cy="446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143000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Conclusão</a:t>
            </a:r>
            <a:endParaRPr lang="pt-BR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6114" y="1210270"/>
            <a:ext cx="8642350" cy="5099050"/>
          </a:xfrm>
        </p:spPr>
        <p:txBody>
          <a:bodyPr>
            <a:noAutofit/>
          </a:bodyPr>
          <a:lstStyle/>
          <a:p>
            <a:pPr marL="576072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t-BR" sz="2200" dirty="0" smtClean="0">
                <a:latin typeface="Arial Rounded MT Bold" pitchFamily="34" charset="0"/>
              </a:rPr>
              <a:t>As pragas devem ser controladas somente quando for necessária, levando-se em consideração níveis;</a:t>
            </a:r>
          </a:p>
          <a:p>
            <a:pPr marL="576072" indent="-45720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pt-BR" sz="2200" dirty="0" smtClean="0">
                <a:solidFill>
                  <a:srgbClr val="0000FF"/>
                </a:solidFill>
                <a:latin typeface="Arial Rounded MT Bold" pitchFamily="34" charset="0"/>
              </a:rPr>
              <a:t>O agroquímico deve ser a última alternativa para controle de pragas;</a:t>
            </a:r>
          </a:p>
          <a:p>
            <a:pPr marL="576072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t-BR" sz="2200" dirty="0" smtClean="0">
                <a:latin typeface="Arial Rounded MT Bold" pitchFamily="34" charset="0"/>
              </a:rPr>
              <a:t>Se for imprescindível, utilizar aqueles que apresentam seletividade (Seletividade Fisiológica) ou aplicá-los de forma seletiva (seletividade ecológica).</a:t>
            </a:r>
          </a:p>
          <a:p>
            <a:pPr marL="576072" indent="-45720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</a:pPr>
            <a:r>
              <a:rPr lang="pt-BR" sz="2200" dirty="0" err="1" smtClean="0">
                <a:solidFill>
                  <a:srgbClr val="0000FF"/>
                </a:solidFill>
                <a:latin typeface="Arial Rounded MT Bold" pitchFamily="34" charset="0"/>
              </a:rPr>
              <a:t>Ressurgência</a:t>
            </a:r>
            <a:r>
              <a:rPr lang="pt-BR" sz="2200" dirty="0" smtClean="0">
                <a:solidFill>
                  <a:srgbClr val="0000FF"/>
                </a:solidFill>
                <a:latin typeface="Arial Rounded MT Bold" pitchFamily="34" charset="0"/>
              </a:rPr>
              <a:t>, surtos de pragas secundárias e seleção de população resistente é uma realidade e devem ser evitadas.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nusitatus.blogtv.uol.com.br/img/Image/Inusitatus/2008/Novembro/theend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428" y="269155"/>
            <a:ext cx="8604000" cy="638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1373188" y="2592388"/>
            <a:ext cx="1343025" cy="2139950"/>
          </a:xfrm>
          <a:custGeom>
            <a:avLst/>
            <a:gdLst/>
            <a:ahLst/>
            <a:cxnLst>
              <a:cxn ang="0">
                <a:pos x="842" y="1013"/>
              </a:cxn>
              <a:cxn ang="0">
                <a:pos x="757" y="1008"/>
              </a:cxn>
              <a:cxn ang="0">
                <a:pos x="678" y="989"/>
              </a:cxn>
              <a:cxn ang="0">
                <a:pos x="607" y="956"/>
              </a:cxn>
              <a:cxn ang="0">
                <a:pos x="544" y="917"/>
              </a:cxn>
              <a:cxn ang="0">
                <a:pos x="517" y="894"/>
              </a:cxn>
              <a:cxn ang="0">
                <a:pos x="492" y="865"/>
              </a:cxn>
              <a:cxn ang="0">
                <a:pos x="473" y="841"/>
              </a:cxn>
              <a:cxn ang="0">
                <a:pos x="454" y="808"/>
              </a:cxn>
              <a:cxn ang="0">
                <a:pos x="440" y="779"/>
              </a:cxn>
              <a:cxn ang="0">
                <a:pos x="429" y="745"/>
              </a:cxn>
              <a:cxn ang="0">
                <a:pos x="424" y="712"/>
              </a:cxn>
              <a:cxn ang="0">
                <a:pos x="421" y="679"/>
              </a:cxn>
              <a:cxn ang="0">
                <a:pos x="424" y="645"/>
              </a:cxn>
              <a:cxn ang="0">
                <a:pos x="429" y="612"/>
              </a:cxn>
              <a:cxn ang="0">
                <a:pos x="437" y="578"/>
              </a:cxn>
              <a:cxn ang="0">
                <a:pos x="454" y="545"/>
              </a:cxn>
              <a:cxn ang="0">
                <a:pos x="470" y="516"/>
              </a:cxn>
              <a:cxn ang="0">
                <a:pos x="492" y="488"/>
              </a:cxn>
              <a:cxn ang="0">
                <a:pos x="514" y="464"/>
              </a:cxn>
              <a:cxn ang="0">
                <a:pos x="541" y="440"/>
              </a:cxn>
              <a:cxn ang="0">
                <a:pos x="571" y="416"/>
              </a:cxn>
              <a:cxn ang="0">
                <a:pos x="604" y="397"/>
              </a:cxn>
              <a:cxn ang="0">
                <a:pos x="675" y="368"/>
              </a:cxn>
              <a:cxn ang="0">
                <a:pos x="755" y="344"/>
              </a:cxn>
              <a:cxn ang="0">
                <a:pos x="840" y="339"/>
              </a:cxn>
              <a:cxn ang="0">
                <a:pos x="837" y="0"/>
              </a:cxn>
              <a:cxn ang="0">
                <a:pos x="752" y="5"/>
              </a:cxn>
              <a:cxn ang="0">
                <a:pos x="667" y="15"/>
              </a:cxn>
              <a:cxn ang="0">
                <a:pos x="588" y="34"/>
              </a:cxn>
              <a:cxn ang="0">
                <a:pos x="508" y="58"/>
              </a:cxn>
              <a:cxn ang="0">
                <a:pos x="437" y="86"/>
              </a:cxn>
              <a:cxn ang="0">
                <a:pos x="366" y="120"/>
              </a:cxn>
              <a:cxn ang="0">
                <a:pos x="303" y="158"/>
              </a:cxn>
              <a:cxn ang="0">
                <a:pos x="243" y="201"/>
              </a:cxn>
              <a:cxn ang="0">
                <a:pos x="188" y="249"/>
              </a:cxn>
              <a:cxn ang="0">
                <a:pos x="142" y="301"/>
              </a:cxn>
              <a:cxn ang="0">
                <a:pos x="98" y="359"/>
              </a:cxn>
              <a:cxn ang="0">
                <a:pos x="65" y="416"/>
              </a:cxn>
              <a:cxn ang="0">
                <a:pos x="35" y="478"/>
              </a:cxn>
              <a:cxn ang="0">
                <a:pos x="16" y="545"/>
              </a:cxn>
              <a:cxn ang="0">
                <a:pos x="2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38" y="879"/>
              </a:cxn>
              <a:cxn ang="0">
                <a:pos x="68" y="941"/>
              </a:cxn>
              <a:cxn ang="0">
                <a:pos x="104" y="999"/>
              </a:cxn>
              <a:cxn ang="0">
                <a:pos x="145" y="1056"/>
              </a:cxn>
              <a:cxn ang="0">
                <a:pos x="194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4" y="1237"/>
              </a:cxn>
              <a:cxn ang="0">
                <a:pos x="443" y="1271"/>
              </a:cxn>
              <a:cxn ang="0">
                <a:pos x="517" y="1299"/>
              </a:cxn>
              <a:cxn ang="0">
                <a:pos x="593" y="1319"/>
              </a:cxn>
              <a:cxn ang="0">
                <a:pos x="675" y="1338"/>
              </a:cxn>
              <a:cxn ang="0">
                <a:pos x="760" y="1342"/>
              </a:cxn>
              <a:cxn ang="0">
                <a:pos x="845" y="1347"/>
              </a:cxn>
              <a:cxn ang="0">
                <a:pos x="842" y="1013"/>
              </a:cxn>
            </a:cxnLst>
            <a:rect l="0" t="0" r="r" b="b"/>
            <a:pathLst>
              <a:path w="846" h="1348">
                <a:moveTo>
                  <a:pt x="842" y="1013"/>
                </a:moveTo>
                <a:lnTo>
                  <a:pt x="757" y="1008"/>
                </a:lnTo>
                <a:lnTo>
                  <a:pt x="678" y="989"/>
                </a:lnTo>
                <a:lnTo>
                  <a:pt x="607" y="956"/>
                </a:lnTo>
                <a:lnTo>
                  <a:pt x="544" y="917"/>
                </a:lnTo>
                <a:lnTo>
                  <a:pt x="517" y="894"/>
                </a:lnTo>
                <a:lnTo>
                  <a:pt x="492" y="865"/>
                </a:lnTo>
                <a:lnTo>
                  <a:pt x="473" y="841"/>
                </a:lnTo>
                <a:lnTo>
                  <a:pt x="454" y="808"/>
                </a:lnTo>
                <a:lnTo>
                  <a:pt x="440" y="779"/>
                </a:lnTo>
                <a:lnTo>
                  <a:pt x="429" y="745"/>
                </a:lnTo>
                <a:lnTo>
                  <a:pt x="424" y="712"/>
                </a:lnTo>
                <a:lnTo>
                  <a:pt x="421" y="679"/>
                </a:lnTo>
                <a:lnTo>
                  <a:pt x="424" y="645"/>
                </a:lnTo>
                <a:lnTo>
                  <a:pt x="429" y="612"/>
                </a:lnTo>
                <a:lnTo>
                  <a:pt x="437" y="578"/>
                </a:lnTo>
                <a:lnTo>
                  <a:pt x="454" y="545"/>
                </a:lnTo>
                <a:lnTo>
                  <a:pt x="470" y="516"/>
                </a:lnTo>
                <a:lnTo>
                  <a:pt x="492" y="488"/>
                </a:lnTo>
                <a:lnTo>
                  <a:pt x="514" y="464"/>
                </a:lnTo>
                <a:lnTo>
                  <a:pt x="541" y="440"/>
                </a:lnTo>
                <a:lnTo>
                  <a:pt x="571" y="416"/>
                </a:lnTo>
                <a:lnTo>
                  <a:pt x="604" y="397"/>
                </a:lnTo>
                <a:lnTo>
                  <a:pt x="675" y="368"/>
                </a:lnTo>
                <a:lnTo>
                  <a:pt x="755" y="344"/>
                </a:lnTo>
                <a:lnTo>
                  <a:pt x="840" y="339"/>
                </a:lnTo>
                <a:lnTo>
                  <a:pt x="837" y="0"/>
                </a:lnTo>
                <a:lnTo>
                  <a:pt x="752" y="5"/>
                </a:lnTo>
                <a:lnTo>
                  <a:pt x="667" y="15"/>
                </a:lnTo>
                <a:lnTo>
                  <a:pt x="588" y="34"/>
                </a:lnTo>
                <a:lnTo>
                  <a:pt x="508" y="58"/>
                </a:lnTo>
                <a:lnTo>
                  <a:pt x="437" y="86"/>
                </a:lnTo>
                <a:lnTo>
                  <a:pt x="366" y="120"/>
                </a:lnTo>
                <a:lnTo>
                  <a:pt x="303" y="158"/>
                </a:lnTo>
                <a:lnTo>
                  <a:pt x="243" y="201"/>
                </a:lnTo>
                <a:lnTo>
                  <a:pt x="188" y="249"/>
                </a:lnTo>
                <a:lnTo>
                  <a:pt x="142" y="301"/>
                </a:lnTo>
                <a:lnTo>
                  <a:pt x="98" y="359"/>
                </a:lnTo>
                <a:lnTo>
                  <a:pt x="65" y="416"/>
                </a:lnTo>
                <a:lnTo>
                  <a:pt x="35" y="478"/>
                </a:lnTo>
                <a:lnTo>
                  <a:pt x="16" y="545"/>
                </a:lnTo>
                <a:lnTo>
                  <a:pt x="2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38" y="879"/>
                </a:lnTo>
                <a:lnTo>
                  <a:pt x="68" y="941"/>
                </a:lnTo>
                <a:lnTo>
                  <a:pt x="104" y="999"/>
                </a:lnTo>
                <a:lnTo>
                  <a:pt x="145" y="1056"/>
                </a:lnTo>
                <a:lnTo>
                  <a:pt x="194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4" y="1237"/>
                </a:lnTo>
                <a:lnTo>
                  <a:pt x="443" y="1271"/>
                </a:lnTo>
                <a:lnTo>
                  <a:pt x="517" y="1299"/>
                </a:lnTo>
                <a:lnTo>
                  <a:pt x="593" y="1319"/>
                </a:lnTo>
                <a:lnTo>
                  <a:pt x="675" y="1338"/>
                </a:lnTo>
                <a:lnTo>
                  <a:pt x="760" y="1342"/>
                </a:lnTo>
                <a:lnTo>
                  <a:pt x="845" y="1347"/>
                </a:lnTo>
                <a:lnTo>
                  <a:pt x="842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2700338" y="2592388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810000" y="3200400"/>
            <a:ext cx="53340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 Pós-sináptica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52400" y="3200400"/>
            <a:ext cx="16002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</a:t>
            </a:r>
          </a:p>
          <a:p>
            <a:pPr algn="ctr" eaLnBrk="0" hangingPunct="0"/>
            <a:r>
              <a:rPr lang="en-US" b="1"/>
              <a:t>Pré-sináptica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667000" y="2595563"/>
            <a:ext cx="0" cy="604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667000" y="4192588"/>
            <a:ext cx="0" cy="539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8783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2405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0881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8689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60213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9159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587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5735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6554788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7773988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5249863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1068388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 rot="10800000">
            <a:off x="424973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 rot="10800000">
            <a:off x="54117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 rot="10800000">
            <a:off x="671671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 rot="10800000">
            <a:off x="793591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10800000">
            <a:off x="368300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3219450" y="3506788"/>
            <a:ext cx="250825" cy="1539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3" y="92"/>
              </a:cxn>
              <a:cxn ang="0">
                <a:pos x="87" y="89"/>
              </a:cxn>
              <a:cxn ang="0">
                <a:pos x="112" y="81"/>
              </a:cxn>
              <a:cxn ang="0">
                <a:pos x="129" y="74"/>
              </a:cxn>
              <a:cxn ang="0">
                <a:pos x="147" y="66"/>
              </a:cxn>
              <a:cxn ang="0">
                <a:pos x="154" y="59"/>
              </a:cxn>
              <a:cxn ang="0">
                <a:pos x="157" y="48"/>
              </a:cxn>
              <a:cxn ang="0">
                <a:pos x="154" y="37"/>
              </a:cxn>
              <a:cxn ang="0">
                <a:pos x="147" y="30"/>
              </a:cxn>
              <a:cxn ang="0">
                <a:pos x="129" y="19"/>
              </a:cxn>
              <a:cxn ang="0">
                <a:pos x="112" y="15"/>
              </a:cxn>
              <a:cxn ang="0">
                <a:pos x="87" y="7"/>
              </a:cxn>
              <a:cxn ang="0">
                <a:pos x="63" y="4"/>
              </a:cxn>
              <a:cxn ang="0">
                <a:pos x="0" y="0"/>
              </a:cxn>
              <a:cxn ang="0">
                <a:pos x="31" y="11"/>
              </a:cxn>
              <a:cxn ang="0">
                <a:pos x="56" y="22"/>
              </a:cxn>
              <a:cxn ang="0">
                <a:pos x="73" y="33"/>
              </a:cxn>
              <a:cxn ang="0">
                <a:pos x="77" y="48"/>
              </a:cxn>
              <a:cxn ang="0">
                <a:pos x="73" y="63"/>
              </a:cxn>
              <a:cxn ang="0">
                <a:pos x="56" y="74"/>
              </a:cxn>
              <a:cxn ang="0">
                <a:pos x="31" y="85"/>
              </a:cxn>
              <a:cxn ang="0">
                <a:pos x="0" y="96"/>
              </a:cxn>
              <a:cxn ang="0">
                <a:pos x="0" y="96"/>
              </a:cxn>
            </a:cxnLst>
            <a:rect l="0" t="0" r="r" b="b"/>
            <a:pathLst>
              <a:path w="158" h="97">
                <a:moveTo>
                  <a:pt x="0" y="96"/>
                </a:moveTo>
                <a:lnTo>
                  <a:pt x="63" y="92"/>
                </a:lnTo>
                <a:lnTo>
                  <a:pt x="87" y="89"/>
                </a:lnTo>
                <a:lnTo>
                  <a:pt x="112" y="81"/>
                </a:lnTo>
                <a:lnTo>
                  <a:pt x="129" y="74"/>
                </a:lnTo>
                <a:lnTo>
                  <a:pt x="147" y="66"/>
                </a:lnTo>
                <a:lnTo>
                  <a:pt x="154" y="59"/>
                </a:lnTo>
                <a:lnTo>
                  <a:pt x="157" y="48"/>
                </a:lnTo>
                <a:lnTo>
                  <a:pt x="154" y="37"/>
                </a:lnTo>
                <a:lnTo>
                  <a:pt x="147" y="30"/>
                </a:lnTo>
                <a:lnTo>
                  <a:pt x="129" y="19"/>
                </a:lnTo>
                <a:lnTo>
                  <a:pt x="112" y="15"/>
                </a:lnTo>
                <a:lnTo>
                  <a:pt x="87" y="7"/>
                </a:lnTo>
                <a:lnTo>
                  <a:pt x="63" y="4"/>
                </a:lnTo>
                <a:lnTo>
                  <a:pt x="0" y="0"/>
                </a:lnTo>
                <a:lnTo>
                  <a:pt x="31" y="11"/>
                </a:lnTo>
                <a:lnTo>
                  <a:pt x="56" y="22"/>
                </a:lnTo>
                <a:lnTo>
                  <a:pt x="73" y="33"/>
                </a:lnTo>
                <a:lnTo>
                  <a:pt x="77" y="48"/>
                </a:lnTo>
                <a:lnTo>
                  <a:pt x="73" y="63"/>
                </a:lnTo>
                <a:lnTo>
                  <a:pt x="56" y="74"/>
                </a:lnTo>
                <a:lnTo>
                  <a:pt x="31" y="85"/>
                </a:lnTo>
                <a:lnTo>
                  <a:pt x="0" y="96"/>
                </a:lnTo>
                <a:lnTo>
                  <a:pt x="0" y="9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2130425" y="3875088"/>
            <a:ext cx="280988" cy="250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082800" y="3201988"/>
            <a:ext cx="379413" cy="2270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1916113" y="3486150"/>
            <a:ext cx="425450" cy="1143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2952750" y="3846513"/>
            <a:ext cx="249238" cy="2317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52" y="112"/>
              </a:cxn>
              <a:cxn ang="0">
                <a:pos x="98" y="132"/>
              </a:cxn>
              <a:cxn ang="0">
                <a:pos x="117" y="140"/>
              </a:cxn>
              <a:cxn ang="0">
                <a:pos x="133" y="145"/>
              </a:cxn>
              <a:cxn ang="0">
                <a:pos x="143" y="140"/>
              </a:cxn>
              <a:cxn ang="0">
                <a:pos x="153" y="136"/>
              </a:cxn>
              <a:cxn ang="0">
                <a:pos x="156" y="128"/>
              </a:cxn>
              <a:cxn ang="0">
                <a:pos x="156" y="116"/>
              </a:cxn>
              <a:cxn ang="0">
                <a:pos x="150" y="99"/>
              </a:cxn>
              <a:cxn ang="0">
                <a:pos x="137" y="83"/>
              </a:cxn>
              <a:cxn ang="0">
                <a:pos x="124" y="62"/>
              </a:cxn>
              <a:cxn ang="0">
                <a:pos x="104" y="41"/>
              </a:cxn>
              <a:cxn ang="0">
                <a:pos x="59" y="0"/>
              </a:cxn>
              <a:cxn ang="0">
                <a:pos x="78" y="29"/>
              </a:cxn>
              <a:cxn ang="0">
                <a:pos x="91" y="54"/>
              </a:cxn>
              <a:cxn ang="0">
                <a:pos x="94" y="70"/>
              </a:cxn>
              <a:cxn ang="0">
                <a:pos x="91" y="87"/>
              </a:cxn>
              <a:cxn ang="0">
                <a:pos x="78" y="95"/>
              </a:cxn>
              <a:cxn ang="0">
                <a:pos x="59" y="95"/>
              </a:cxn>
              <a:cxn ang="0">
                <a:pos x="33" y="91"/>
              </a:cxn>
              <a:cxn ang="0">
                <a:pos x="0" y="79"/>
              </a:cxn>
              <a:cxn ang="0">
                <a:pos x="0" y="79"/>
              </a:cxn>
            </a:cxnLst>
            <a:rect l="0" t="0" r="r" b="b"/>
            <a:pathLst>
              <a:path w="157" h="146">
                <a:moveTo>
                  <a:pt x="0" y="79"/>
                </a:moveTo>
                <a:lnTo>
                  <a:pt x="52" y="112"/>
                </a:lnTo>
                <a:lnTo>
                  <a:pt x="98" y="132"/>
                </a:lnTo>
                <a:lnTo>
                  <a:pt x="117" y="140"/>
                </a:lnTo>
                <a:lnTo>
                  <a:pt x="133" y="145"/>
                </a:lnTo>
                <a:lnTo>
                  <a:pt x="143" y="140"/>
                </a:lnTo>
                <a:lnTo>
                  <a:pt x="153" y="136"/>
                </a:lnTo>
                <a:lnTo>
                  <a:pt x="156" y="128"/>
                </a:lnTo>
                <a:lnTo>
                  <a:pt x="156" y="116"/>
                </a:lnTo>
                <a:lnTo>
                  <a:pt x="150" y="99"/>
                </a:lnTo>
                <a:lnTo>
                  <a:pt x="137" y="83"/>
                </a:lnTo>
                <a:lnTo>
                  <a:pt x="124" y="62"/>
                </a:lnTo>
                <a:lnTo>
                  <a:pt x="104" y="41"/>
                </a:lnTo>
                <a:lnTo>
                  <a:pt x="59" y="0"/>
                </a:lnTo>
                <a:lnTo>
                  <a:pt x="78" y="29"/>
                </a:lnTo>
                <a:lnTo>
                  <a:pt x="91" y="54"/>
                </a:lnTo>
                <a:lnTo>
                  <a:pt x="94" y="70"/>
                </a:lnTo>
                <a:lnTo>
                  <a:pt x="91" y="87"/>
                </a:lnTo>
                <a:lnTo>
                  <a:pt x="78" y="95"/>
                </a:lnTo>
                <a:lnTo>
                  <a:pt x="59" y="95"/>
                </a:lnTo>
                <a:lnTo>
                  <a:pt x="33" y="91"/>
                </a:lnTo>
                <a:lnTo>
                  <a:pt x="0" y="79"/>
                </a:lnTo>
                <a:lnTo>
                  <a:pt x="0" y="7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2781300" y="3113088"/>
            <a:ext cx="182563" cy="260350"/>
          </a:xfrm>
          <a:custGeom>
            <a:avLst/>
            <a:gdLst/>
            <a:ahLst/>
            <a:cxnLst>
              <a:cxn ang="0">
                <a:pos x="93" y="163"/>
              </a:cxn>
              <a:cxn ang="0">
                <a:pos x="108" y="105"/>
              </a:cxn>
              <a:cxn ang="0">
                <a:pos x="114" y="78"/>
              </a:cxn>
              <a:cxn ang="0">
                <a:pos x="114" y="54"/>
              </a:cxn>
              <a:cxn ang="0">
                <a:pos x="114" y="34"/>
              </a:cxn>
              <a:cxn ang="0">
                <a:pos x="111" y="17"/>
              </a:cxn>
              <a:cxn ang="0">
                <a:pos x="105" y="7"/>
              </a:cxn>
              <a:cxn ang="0">
                <a:pos x="96" y="0"/>
              </a:cxn>
              <a:cxn ang="0">
                <a:pos x="87" y="0"/>
              </a:cxn>
              <a:cxn ang="0">
                <a:pos x="75" y="3"/>
              </a:cxn>
              <a:cxn ang="0">
                <a:pos x="63" y="17"/>
              </a:cxn>
              <a:cxn ang="0">
                <a:pos x="51" y="30"/>
              </a:cxn>
              <a:cxn ang="0">
                <a:pos x="36" y="51"/>
              </a:cxn>
              <a:cxn ang="0">
                <a:pos x="24" y="75"/>
              </a:cxn>
              <a:cxn ang="0">
                <a:pos x="0" y="132"/>
              </a:cxn>
              <a:cxn ang="0">
                <a:pos x="21" y="105"/>
              </a:cxn>
              <a:cxn ang="0">
                <a:pos x="39" y="85"/>
              </a:cxn>
              <a:cxn ang="0">
                <a:pos x="57" y="75"/>
              </a:cxn>
              <a:cxn ang="0">
                <a:pos x="72" y="75"/>
              </a:cxn>
              <a:cxn ang="0">
                <a:pos x="84" y="81"/>
              </a:cxn>
              <a:cxn ang="0">
                <a:pos x="90" y="102"/>
              </a:cxn>
              <a:cxn ang="0">
                <a:pos x="93" y="129"/>
              </a:cxn>
              <a:cxn ang="0">
                <a:pos x="93" y="163"/>
              </a:cxn>
              <a:cxn ang="0">
                <a:pos x="93" y="163"/>
              </a:cxn>
            </a:cxnLst>
            <a:rect l="0" t="0" r="r" b="b"/>
            <a:pathLst>
              <a:path w="115" h="164">
                <a:moveTo>
                  <a:pt x="93" y="163"/>
                </a:moveTo>
                <a:lnTo>
                  <a:pt x="108" y="105"/>
                </a:lnTo>
                <a:lnTo>
                  <a:pt x="114" y="78"/>
                </a:lnTo>
                <a:lnTo>
                  <a:pt x="114" y="54"/>
                </a:lnTo>
                <a:lnTo>
                  <a:pt x="114" y="34"/>
                </a:lnTo>
                <a:lnTo>
                  <a:pt x="111" y="17"/>
                </a:lnTo>
                <a:lnTo>
                  <a:pt x="105" y="7"/>
                </a:lnTo>
                <a:lnTo>
                  <a:pt x="96" y="0"/>
                </a:lnTo>
                <a:lnTo>
                  <a:pt x="87" y="0"/>
                </a:lnTo>
                <a:lnTo>
                  <a:pt x="75" y="3"/>
                </a:lnTo>
                <a:lnTo>
                  <a:pt x="63" y="17"/>
                </a:lnTo>
                <a:lnTo>
                  <a:pt x="51" y="30"/>
                </a:lnTo>
                <a:lnTo>
                  <a:pt x="36" y="51"/>
                </a:lnTo>
                <a:lnTo>
                  <a:pt x="24" y="75"/>
                </a:lnTo>
                <a:lnTo>
                  <a:pt x="0" y="132"/>
                </a:lnTo>
                <a:lnTo>
                  <a:pt x="21" y="105"/>
                </a:lnTo>
                <a:lnTo>
                  <a:pt x="39" y="85"/>
                </a:lnTo>
                <a:lnTo>
                  <a:pt x="57" y="75"/>
                </a:lnTo>
                <a:lnTo>
                  <a:pt x="72" y="75"/>
                </a:lnTo>
                <a:lnTo>
                  <a:pt x="84" y="81"/>
                </a:lnTo>
                <a:lnTo>
                  <a:pt x="90" y="102"/>
                </a:lnTo>
                <a:lnTo>
                  <a:pt x="93" y="129"/>
                </a:lnTo>
                <a:lnTo>
                  <a:pt x="93" y="163"/>
                </a:lnTo>
                <a:lnTo>
                  <a:pt x="93" y="16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025900" y="4419600"/>
            <a:ext cx="252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Receptor de ACh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294063" y="4062413"/>
            <a:ext cx="820737" cy="5857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2693988" y="4060825"/>
            <a:ext cx="276225" cy="1381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3" y="24"/>
              </a:cxn>
              <a:cxn ang="0">
                <a:pos x="48" y="86"/>
              </a:cxn>
              <a:cxn ang="0">
                <a:pos x="91" y="72"/>
              </a:cxn>
              <a:cxn ang="0">
                <a:pos x="135" y="78"/>
              </a:cxn>
              <a:cxn ang="0">
                <a:pos x="130" y="17"/>
              </a:cxn>
              <a:cxn ang="0">
                <a:pos x="173" y="13"/>
              </a:cxn>
              <a:cxn ang="0">
                <a:pos x="85" y="0"/>
              </a:cxn>
              <a:cxn ang="0">
                <a:pos x="0" y="28"/>
              </a:cxn>
            </a:cxnLst>
            <a:rect l="0" t="0" r="r" b="b"/>
            <a:pathLst>
              <a:path w="174" h="87">
                <a:moveTo>
                  <a:pt x="0" y="28"/>
                </a:moveTo>
                <a:lnTo>
                  <a:pt x="43" y="24"/>
                </a:lnTo>
                <a:lnTo>
                  <a:pt x="48" y="86"/>
                </a:lnTo>
                <a:lnTo>
                  <a:pt x="91" y="72"/>
                </a:lnTo>
                <a:lnTo>
                  <a:pt x="135" y="78"/>
                </a:lnTo>
                <a:lnTo>
                  <a:pt x="130" y="17"/>
                </a:lnTo>
                <a:lnTo>
                  <a:pt x="173" y="13"/>
                </a:lnTo>
                <a:lnTo>
                  <a:pt x="85" y="0"/>
                </a:lnTo>
                <a:lnTo>
                  <a:pt x="0" y="28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>
            <a:off x="3049588" y="3270250"/>
            <a:ext cx="198437" cy="231775"/>
          </a:xfrm>
          <a:custGeom>
            <a:avLst/>
            <a:gdLst/>
            <a:ahLst/>
            <a:cxnLst>
              <a:cxn ang="0">
                <a:pos x="98" y="145"/>
              </a:cxn>
              <a:cxn ang="0">
                <a:pos x="73" y="109"/>
              </a:cxn>
              <a:cxn ang="0">
                <a:pos x="124" y="74"/>
              </a:cxn>
              <a:cxn ang="0">
                <a:pos x="92" y="44"/>
              </a:cxn>
              <a:cxn ang="0">
                <a:pos x="76" y="2"/>
              </a:cxn>
              <a:cxn ang="0">
                <a:pos x="25" y="36"/>
              </a:cxn>
              <a:cxn ang="0">
                <a:pos x="0" y="0"/>
              </a:cxn>
              <a:cxn ang="0">
                <a:pos x="32" y="84"/>
              </a:cxn>
              <a:cxn ang="0">
                <a:pos x="98" y="145"/>
              </a:cxn>
            </a:cxnLst>
            <a:rect l="0" t="0" r="r" b="b"/>
            <a:pathLst>
              <a:path w="125" h="146">
                <a:moveTo>
                  <a:pt x="98" y="145"/>
                </a:moveTo>
                <a:lnTo>
                  <a:pt x="73" y="109"/>
                </a:lnTo>
                <a:lnTo>
                  <a:pt x="124" y="74"/>
                </a:lnTo>
                <a:lnTo>
                  <a:pt x="92" y="44"/>
                </a:lnTo>
                <a:lnTo>
                  <a:pt x="76" y="2"/>
                </a:lnTo>
                <a:lnTo>
                  <a:pt x="25" y="36"/>
                </a:lnTo>
                <a:lnTo>
                  <a:pt x="0" y="0"/>
                </a:lnTo>
                <a:lnTo>
                  <a:pt x="32" y="84"/>
                </a:lnTo>
                <a:lnTo>
                  <a:pt x="98" y="145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1905000" y="1752600"/>
            <a:ext cx="165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dirty="0" err="1"/>
              <a:t>Sinapse</a:t>
            </a:r>
            <a:endParaRPr lang="en-US" sz="3200" dirty="0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479925" y="2068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pt-BR" sz="240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6172200" y="1676400"/>
            <a:ext cx="164016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3200" dirty="0" err="1"/>
              <a:t>Axônio</a:t>
            </a:r>
            <a:endParaRPr lang="en-US" sz="3200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128588" y="4849813"/>
            <a:ext cx="3217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/>
              <a:t>Síntese &amp; liberação </a:t>
            </a:r>
          </a:p>
          <a:p>
            <a:pPr algn="ctr" eaLnBrk="0" hangingPunct="0"/>
            <a:r>
              <a:rPr lang="en-US" sz="2400"/>
              <a:t>de neurotransmissor : </a:t>
            </a:r>
          </a:p>
          <a:p>
            <a:pPr algn="ctr" eaLnBrk="0" hangingPunct="0"/>
            <a:r>
              <a:rPr lang="en-US" sz="2400" b="1"/>
              <a:t>Acetilcolina</a:t>
            </a:r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H="1">
            <a:off x="1230313" y="4192588"/>
            <a:ext cx="850900" cy="657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635896" y="5502275"/>
            <a:ext cx="520976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dirty="0" err="1"/>
              <a:t>Enzima</a:t>
            </a:r>
            <a:r>
              <a:rPr lang="en-US" sz="2000" dirty="0"/>
              <a:t> </a:t>
            </a:r>
            <a:r>
              <a:rPr lang="en-US" sz="2000" dirty="0" err="1"/>
              <a:t>acetilcolinesterase</a:t>
            </a:r>
            <a:r>
              <a:rPr lang="en-US" sz="2000" dirty="0"/>
              <a:t> </a:t>
            </a:r>
          </a:p>
          <a:p>
            <a:pPr algn="ctr" eaLnBrk="0" hangingPunct="0"/>
            <a:r>
              <a:rPr lang="en-US" sz="2000" dirty="0"/>
              <a:t>(</a:t>
            </a:r>
            <a:r>
              <a:rPr lang="en-US" sz="2000" dirty="0" err="1"/>
              <a:t>Acetilcolina</a:t>
            </a:r>
            <a:r>
              <a:rPr lang="en-US" sz="2000" dirty="0"/>
              <a:t>         </a:t>
            </a:r>
            <a:r>
              <a:rPr lang="en-US" sz="2000" dirty="0" err="1"/>
              <a:t>Ác</a:t>
            </a:r>
            <a:r>
              <a:rPr lang="en-US" sz="2000" dirty="0"/>
              <a:t>. Ac</a:t>
            </a:r>
            <a:r>
              <a:rPr lang="pt-BR" sz="2000" dirty="0"/>
              <a:t>é</a:t>
            </a:r>
            <a:r>
              <a:rPr lang="en-US" sz="2000" dirty="0" err="1"/>
              <a:t>tico</a:t>
            </a:r>
            <a:r>
              <a:rPr lang="en-US" sz="2000" dirty="0"/>
              <a:t> e </a:t>
            </a:r>
            <a:r>
              <a:rPr lang="en-US" sz="2000" dirty="0" err="1"/>
              <a:t>Colina</a:t>
            </a:r>
            <a:r>
              <a:rPr lang="en-US" sz="2000" dirty="0"/>
              <a:t>)</a:t>
            </a: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2895600" y="4191000"/>
            <a:ext cx="18288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5156200" y="405288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Canais de Na</a:t>
            </a:r>
            <a:r>
              <a:rPr lang="en-US" sz="2400" baseline="30000"/>
              <a:t>+</a:t>
            </a:r>
            <a:endParaRPr lang="en-US" sz="240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6784975" y="4578350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Canais de Cl</a:t>
            </a:r>
            <a:r>
              <a:rPr lang="en-US" sz="2400" baseline="30000"/>
              <a:t>-</a:t>
            </a:r>
            <a:endParaRPr lang="en-US" sz="2400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4665663" y="4002088"/>
            <a:ext cx="582612" cy="1889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H="1">
            <a:off x="7392988" y="4002088"/>
            <a:ext cx="379412" cy="600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8" name="Freeform 46"/>
          <p:cNvSpPr>
            <a:spLocks/>
          </p:cNvSpPr>
          <p:nvPr/>
        </p:nvSpPr>
        <p:spPr bwMode="auto">
          <a:xfrm>
            <a:off x="1279525" y="2590800"/>
            <a:ext cx="1344613" cy="2139950"/>
          </a:xfrm>
          <a:custGeom>
            <a:avLst/>
            <a:gdLst/>
            <a:ahLst/>
            <a:cxnLst>
              <a:cxn ang="0">
                <a:pos x="843" y="1013"/>
              </a:cxn>
              <a:cxn ang="0">
                <a:pos x="759" y="1008"/>
              </a:cxn>
              <a:cxn ang="0">
                <a:pos x="679" y="989"/>
              </a:cxn>
              <a:cxn ang="0">
                <a:pos x="608" y="956"/>
              </a:cxn>
              <a:cxn ang="0">
                <a:pos x="576" y="936"/>
              </a:cxn>
              <a:cxn ang="0">
                <a:pos x="545" y="917"/>
              </a:cxn>
              <a:cxn ang="0">
                <a:pos x="518" y="894"/>
              </a:cxn>
              <a:cxn ang="0">
                <a:pos x="494" y="865"/>
              </a:cxn>
              <a:cxn ang="0">
                <a:pos x="473" y="841"/>
              </a:cxn>
              <a:cxn ang="0">
                <a:pos x="455" y="808"/>
              </a:cxn>
              <a:cxn ang="0">
                <a:pos x="442" y="779"/>
              </a:cxn>
              <a:cxn ang="0">
                <a:pos x="431" y="745"/>
              </a:cxn>
              <a:cxn ang="0">
                <a:pos x="423" y="712"/>
              </a:cxn>
              <a:cxn ang="0">
                <a:pos x="420" y="679"/>
              </a:cxn>
              <a:cxn ang="0">
                <a:pos x="423" y="645"/>
              </a:cxn>
              <a:cxn ang="0">
                <a:pos x="428" y="612"/>
              </a:cxn>
              <a:cxn ang="0">
                <a:pos x="439" y="578"/>
              </a:cxn>
              <a:cxn ang="0">
                <a:pos x="455" y="545"/>
              </a:cxn>
              <a:cxn ang="0">
                <a:pos x="471" y="516"/>
              </a:cxn>
              <a:cxn ang="0">
                <a:pos x="492" y="488"/>
              </a:cxn>
              <a:cxn ang="0">
                <a:pos x="516" y="464"/>
              </a:cxn>
              <a:cxn ang="0">
                <a:pos x="545" y="440"/>
              </a:cxn>
              <a:cxn ang="0">
                <a:pos x="574" y="416"/>
              </a:cxn>
              <a:cxn ang="0">
                <a:pos x="605" y="397"/>
              </a:cxn>
              <a:cxn ang="0">
                <a:pos x="677" y="368"/>
              </a:cxn>
              <a:cxn ang="0">
                <a:pos x="756" y="344"/>
              </a:cxn>
              <a:cxn ang="0">
                <a:pos x="841" y="339"/>
              </a:cxn>
              <a:cxn ang="0">
                <a:pos x="838" y="0"/>
              </a:cxn>
              <a:cxn ang="0">
                <a:pos x="751" y="5"/>
              </a:cxn>
              <a:cxn ang="0">
                <a:pos x="669" y="15"/>
              </a:cxn>
              <a:cxn ang="0">
                <a:pos x="587" y="34"/>
              </a:cxn>
              <a:cxn ang="0">
                <a:pos x="510" y="58"/>
              </a:cxn>
              <a:cxn ang="0">
                <a:pos x="439" y="86"/>
              </a:cxn>
              <a:cxn ang="0">
                <a:pos x="368" y="120"/>
              </a:cxn>
              <a:cxn ang="0">
                <a:pos x="304" y="158"/>
              </a:cxn>
              <a:cxn ang="0">
                <a:pos x="246" y="201"/>
              </a:cxn>
              <a:cxn ang="0">
                <a:pos x="190" y="249"/>
              </a:cxn>
              <a:cxn ang="0">
                <a:pos x="143" y="301"/>
              </a:cxn>
              <a:cxn ang="0">
                <a:pos x="101" y="359"/>
              </a:cxn>
              <a:cxn ang="0">
                <a:pos x="66" y="416"/>
              </a:cxn>
              <a:cxn ang="0">
                <a:pos x="37" y="478"/>
              </a:cxn>
              <a:cxn ang="0">
                <a:pos x="16" y="545"/>
              </a:cxn>
              <a:cxn ang="0">
                <a:pos x="5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40" y="879"/>
              </a:cxn>
              <a:cxn ang="0">
                <a:pos x="69" y="941"/>
              </a:cxn>
              <a:cxn ang="0">
                <a:pos x="103" y="999"/>
              </a:cxn>
              <a:cxn ang="0">
                <a:pos x="146" y="1056"/>
              </a:cxn>
              <a:cxn ang="0">
                <a:pos x="196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6" y="1237"/>
              </a:cxn>
              <a:cxn ang="0">
                <a:pos x="444" y="1271"/>
              </a:cxn>
              <a:cxn ang="0">
                <a:pos x="518" y="1299"/>
              </a:cxn>
              <a:cxn ang="0">
                <a:pos x="595" y="1319"/>
              </a:cxn>
              <a:cxn ang="0">
                <a:pos x="677" y="1338"/>
              </a:cxn>
              <a:cxn ang="0">
                <a:pos x="759" y="1342"/>
              </a:cxn>
              <a:cxn ang="0">
                <a:pos x="846" y="1347"/>
              </a:cxn>
              <a:cxn ang="0">
                <a:pos x="843" y="1013"/>
              </a:cxn>
            </a:cxnLst>
            <a:rect l="0" t="0" r="r" b="b"/>
            <a:pathLst>
              <a:path w="847" h="1348">
                <a:moveTo>
                  <a:pt x="843" y="1013"/>
                </a:moveTo>
                <a:lnTo>
                  <a:pt x="759" y="1008"/>
                </a:lnTo>
                <a:lnTo>
                  <a:pt x="679" y="989"/>
                </a:lnTo>
                <a:lnTo>
                  <a:pt x="608" y="956"/>
                </a:lnTo>
                <a:lnTo>
                  <a:pt x="576" y="936"/>
                </a:lnTo>
                <a:lnTo>
                  <a:pt x="545" y="917"/>
                </a:lnTo>
                <a:lnTo>
                  <a:pt x="518" y="894"/>
                </a:lnTo>
                <a:lnTo>
                  <a:pt x="494" y="865"/>
                </a:lnTo>
                <a:lnTo>
                  <a:pt x="473" y="841"/>
                </a:lnTo>
                <a:lnTo>
                  <a:pt x="455" y="808"/>
                </a:lnTo>
                <a:lnTo>
                  <a:pt x="442" y="779"/>
                </a:lnTo>
                <a:lnTo>
                  <a:pt x="431" y="745"/>
                </a:lnTo>
                <a:lnTo>
                  <a:pt x="423" y="712"/>
                </a:lnTo>
                <a:lnTo>
                  <a:pt x="420" y="679"/>
                </a:lnTo>
                <a:lnTo>
                  <a:pt x="423" y="645"/>
                </a:lnTo>
                <a:lnTo>
                  <a:pt x="428" y="612"/>
                </a:lnTo>
                <a:lnTo>
                  <a:pt x="439" y="578"/>
                </a:lnTo>
                <a:lnTo>
                  <a:pt x="455" y="545"/>
                </a:lnTo>
                <a:lnTo>
                  <a:pt x="471" y="516"/>
                </a:lnTo>
                <a:lnTo>
                  <a:pt x="492" y="488"/>
                </a:lnTo>
                <a:lnTo>
                  <a:pt x="516" y="464"/>
                </a:lnTo>
                <a:lnTo>
                  <a:pt x="545" y="440"/>
                </a:lnTo>
                <a:lnTo>
                  <a:pt x="574" y="416"/>
                </a:lnTo>
                <a:lnTo>
                  <a:pt x="605" y="397"/>
                </a:lnTo>
                <a:lnTo>
                  <a:pt x="677" y="368"/>
                </a:lnTo>
                <a:lnTo>
                  <a:pt x="756" y="344"/>
                </a:lnTo>
                <a:lnTo>
                  <a:pt x="841" y="339"/>
                </a:lnTo>
                <a:lnTo>
                  <a:pt x="838" y="0"/>
                </a:lnTo>
                <a:lnTo>
                  <a:pt x="751" y="5"/>
                </a:lnTo>
                <a:lnTo>
                  <a:pt x="669" y="15"/>
                </a:lnTo>
                <a:lnTo>
                  <a:pt x="587" y="34"/>
                </a:lnTo>
                <a:lnTo>
                  <a:pt x="510" y="58"/>
                </a:lnTo>
                <a:lnTo>
                  <a:pt x="439" y="86"/>
                </a:lnTo>
                <a:lnTo>
                  <a:pt x="368" y="120"/>
                </a:lnTo>
                <a:lnTo>
                  <a:pt x="304" y="158"/>
                </a:lnTo>
                <a:lnTo>
                  <a:pt x="246" y="201"/>
                </a:lnTo>
                <a:lnTo>
                  <a:pt x="190" y="249"/>
                </a:lnTo>
                <a:lnTo>
                  <a:pt x="143" y="301"/>
                </a:lnTo>
                <a:lnTo>
                  <a:pt x="101" y="359"/>
                </a:lnTo>
                <a:lnTo>
                  <a:pt x="66" y="416"/>
                </a:lnTo>
                <a:lnTo>
                  <a:pt x="37" y="478"/>
                </a:lnTo>
                <a:lnTo>
                  <a:pt x="16" y="545"/>
                </a:lnTo>
                <a:lnTo>
                  <a:pt x="5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40" y="879"/>
                </a:lnTo>
                <a:lnTo>
                  <a:pt x="69" y="941"/>
                </a:lnTo>
                <a:lnTo>
                  <a:pt x="103" y="999"/>
                </a:lnTo>
                <a:lnTo>
                  <a:pt x="146" y="1056"/>
                </a:lnTo>
                <a:lnTo>
                  <a:pt x="196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6" y="1237"/>
                </a:lnTo>
                <a:lnTo>
                  <a:pt x="444" y="1271"/>
                </a:lnTo>
                <a:lnTo>
                  <a:pt x="518" y="1299"/>
                </a:lnTo>
                <a:lnTo>
                  <a:pt x="595" y="1319"/>
                </a:lnTo>
                <a:lnTo>
                  <a:pt x="677" y="1338"/>
                </a:lnTo>
                <a:lnTo>
                  <a:pt x="759" y="1342"/>
                </a:lnTo>
                <a:lnTo>
                  <a:pt x="846" y="1347"/>
                </a:lnTo>
                <a:lnTo>
                  <a:pt x="843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-12700" y="3228975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528638" y="3228975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1" name="Freeform 49"/>
          <p:cNvSpPr>
            <a:spLocks/>
          </p:cNvSpPr>
          <p:nvPr/>
        </p:nvSpPr>
        <p:spPr bwMode="auto">
          <a:xfrm>
            <a:off x="2700338" y="258445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39497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4664075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5567363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63119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70866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78486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9" name="AutoShape 57"/>
          <p:cNvSpPr>
            <a:spLocks noChangeArrowheads="1"/>
          </p:cNvSpPr>
          <p:nvPr/>
        </p:nvSpPr>
        <p:spPr bwMode="auto">
          <a:xfrm rot="12180000" flipH="1">
            <a:off x="2463800" y="38465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0" name="AutoShape 58"/>
          <p:cNvSpPr>
            <a:spLocks noChangeArrowheads="1"/>
          </p:cNvSpPr>
          <p:nvPr/>
        </p:nvSpPr>
        <p:spPr bwMode="auto">
          <a:xfrm rot="12180000" flipH="1">
            <a:off x="2320925" y="35417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1" name="AutoShape 59"/>
          <p:cNvSpPr>
            <a:spLocks noChangeArrowheads="1"/>
          </p:cNvSpPr>
          <p:nvPr/>
        </p:nvSpPr>
        <p:spPr bwMode="auto">
          <a:xfrm rot="12180000" flipH="1">
            <a:off x="2463800" y="33893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2" name="AutoShape 60"/>
          <p:cNvSpPr>
            <a:spLocks noChangeArrowheads="1"/>
          </p:cNvSpPr>
          <p:nvPr/>
        </p:nvSpPr>
        <p:spPr bwMode="auto">
          <a:xfrm rot="12180000" flipH="1">
            <a:off x="2668588" y="35417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3" name="AutoShape 61"/>
          <p:cNvSpPr>
            <a:spLocks noChangeArrowheads="1"/>
          </p:cNvSpPr>
          <p:nvPr/>
        </p:nvSpPr>
        <p:spPr bwMode="auto">
          <a:xfrm rot="12180000" flipH="1">
            <a:off x="2811463" y="37925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4" name="AutoShape 62"/>
          <p:cNvSpPr>
            <a:spLocks noChangeArrowheads="1"/>
          </p:cNvSpPr>
          <p:nvPr/>
        </p:nvSpPr>
        <p:spPr bwMode="auto">
          <a:xfrm rot="14100000" flipH="1">
            <a:off x="2960688" y="39322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5" name="AutoShape 63"/>
          <p:cNvSpPr>
            <a:spLocks noChangeArrowheads="1"/>
          </p:cNvSpPr>
          <p:nvPr/>
        </p:nvSpPr>
        <p:spPr bwMode="auto">
          <a:xfrm rot="9120000" flipH="1">
            <a:off x="2811463" y="32718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 rot="12180000" flipH="1">
            <a:off x="3151188" y="35417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7" name="Freeform 65"/>
          <p:cNvSpPr>
            <a:spLocks/>
          </p:cNvSpPr>
          <p:nvPr/>
        </p:nvSpPr>
        <p:spPr bwMode="auto">
          <a:xfrm>
            <a:off x="1555750" y="2330450"/>
            <a:ext cx="2257425" cy="446088"/>
          </a:xfrm>
          <a:custGeom>
            <a:avLst/>
            <a:gdLst/>
            <a:ahLst/>
            <a:cxnLst>
              <a:cxn ang="0">
                <a:pos x="1421" y="280"/>
              </a:cxn>
              <a:cxn ang="0">
                <a:pos x="1417" y="252"/>
              </a:cxn>
              <a:cxn ang="0">
                <a:pos x="1413" y="224"/>
              </a:cxn>
              <a:cxn ang="0">
                <a:pos x="1402" y="202"/>
              </a:cxn>
              <a:cxn ang="0">
                <a:pos x="1386" y="182"/>
              </a:cxn>
              <a:cxn ang="0">
                <a:pos x="1367" y="163"/>
              </a:cxn>
              <a:cxn ang="0">
                <a:pos x="1348" y="151"/>
              </a:cxn>
              <a:cxn ang="0">
                <a:pos x="1325" y="143"/>
              </a:cxn>
              <a:cxn ang="0">
                <a:pos x="1302" y="140"/>
              </a:cxn>
              <a:cxn ang="0">
                <a:pos x="829" y="140"/>
              </a:cxn>
              <a:cxn ang="0">
                <a:pos x="806" y="137"/>
              </a:cxn>
              <a:cxn ang="0">
                <a:pos x="783" y="129"/>
              </a:cxn>
              <a:cxn ang="0">
                <a:pos x="760" y="118"/>
              </a:cxn>
              <a:cxn ang="0">
                <a:pos x="745" y="101"/>
              </a:cxn>
              <a:cxn ang="0">
                <a:pos x="730" y="79"/>
              </a:cxn>
              <a:cxn ang="0">
                <a:pos x="718" y="56"/>
              </a:cxn>
              <a:cxn ang="0">
                <a:pos x="714" y="28"/>
              </a:cxn>
              <a:cxn ang="0">
                <a:pos x="710" y="0"/>
              </a:cxn>
              <a:cxn ang="0">
                <a:pos x="706" y="28"/>
              </a:cxn>
              <a:cxn ang="0">
                <a:pos x="703" y="56"/>
              </a:cxn>
              <a:cxn ang="0">
                <a:pos x="691" y="79"/>
              </a:cxn>
              <a:cxn ang="0">
                <a:pos x="676" y="101"/>
              </a:cxn>
              <a:cxn ang="0">
                <a:pos x="657" y="118"/>
              </a:cxn>
              <a:cxn ang="0">
                <a:pos x="637" y="129"/>
              </a:cxn>
              <a:cxn ang="0">
                <a:pos x="614" y="137"/>
              </a:cxn>
              <a:cxn ang="0">
                <a:pos x="591" y="140"/>
              </a:cxn>
              <a:cxn ang="0">
                <a:pos x="119" y="140"/>
              </a:cxn>
              <a:cxn ang="0">
                <a:pos x="96" y="143"/>
              </a:cxn>
              <a:cxn ang="0">
                <a:pos x="73" y="151"/>
              </a:cxn>
              <a:cxn ang="0">
                <a:pos x="50" y="163"/>
              </a:cxn>
              <a:cxn ang="0">
                <a:pos x="34" y="182"/>
              </a:cxn>
              <a:cxn ang="0">
                <a:pos x="19" y="202"/>
              </a:cxn>
              <a:cxn ang="0">
                <a:pos x="7" y="224"/>
              </a:cxn>
              <a:cxn ang="0">
                <a:pos x="3" y="252"/>
              </a:cxn>
              <a:cxn ang="0">
                <a:pos x="0" y="280"/>
              </a:cxn>
            </a:cxnLst>
            <a:rect l="0" t="0" r="r" b="b"/>
            <a:pathLst>
              <a:path w="1422" h="281">
                <a:moveTo>
                  <a:pt x="1421" y="280"/>
                </a:moveTo>
                <a:lnTo>
                  <a:pt x="1417" y="252"/>
                </a:lnTo>
                <a:lnTo>
                  <a:pt x="1413" y="224"/>
                </a:lnTo>
                <a:lnTo>
                  <a:pt x="1402" y="202"/>
                </a:lnTo>
                <a:lnTo>
                  <a:pt x="1386" y="182"/>
                </a:lnTo>
                <a:lnTo>
                  <a:pt x="1367" y="163"/>
                </a:lnTo>
                <a:lnTo>
                  <a:pt x="1348" y="151"/>
                </a:lnTo>
                <a:lnTo>
                  <a:pt x="1325" y="143"/>
                </a:lnTo>
                <a:lnTo>
                  <a:pt x="1302" y="140"/>
                </a:lnTo>
                <a:lnTo>
                  <a:pt x="829" y="140"/>
                </a:lnTo>
                <a:lnTo>
                  <a:pt x="806" y="137"/>
                </a:lnTo>
                <a:lnTo>
                  <a:pt x="783" y="129"/>
                </a:lnTo>
                <a:lnTo>
                  <a:pt x="760" y="118"/>
                </a:lnTo>
                <a:lnTo>
                  <a:pt x="745" y="101"/>
                </a:lnTo>
                <a:lnTo>
                  <a:pt x="730" y="79"/>
                </a:lnTo>
                <a:lnTo>
                  <a:pt x="718" y="56"/>
                </a:lnTo>
                <a:lnTo>
                  <a:pt x="714" y="28"/>
                </a:lnTo>
                <a:lnTo>
                  <a:pt x="710" y="0"/>
                </a:lnTo>
                <a:lnTo>
                  <a:pt x="706" y="28"/>
                </a:lnTo>
                <a:lnTo>
                  <a:pt x="703" y="56"/>
                </a:lnTo>
                <a:lnTo>
                  <a:pt x="691" y="79"/>
                </a:lnTo>
                <a:lnTo>
                  <a:pt x="676" y="101"/>
                </a:lnTo>
                <a:lnTo>
                  <a:pt x="657" y="118"/>
                </a:lnTo>
                <a:lnTo>
                  <a:pt x="637" y="129"/>
                </a:lnTo>
                <a:lnTo>
                  <a:pt x="614" y="137"/>
                </a:lnTo>
                <a:lnTo>
                  <a:pt x="591" y="140"/>
                </a:lnTo>
                <a:lnTo>
                  <a:pt x="119" y="140"/>
                </a:lnTo>
                <a:lnTo>
                  <a:pt x="96" y="143"/>
                </a:lnTo>
                <a:lnTo>
                  <a:pt x="73" y="151"/>
                </a:lnTo>
                <a:lnTo>
                  <a:pt x="50" y="163"/>
                </a:lnTo>
                <a:lnTo>
                  <a:pt x="34" y="182"/>
                </a:lnTo>
                <a:lnTo>
                  <a:pt x="19" y="202"/>
                </a:lnTo>
                <a:lnTo>
                  <a:pt x="7" y="224"/>
                </a:lnTo>
                <a:lnTo>
                  <a:pt x="3" y="252"/>
                </a:lnTo>
                <a:lnTo>
                  <a:pt x="0" y="280"/>
                </a:lnTo>
              </a:path>
            </a:pathLst>
          </a:custGeom>
          <a:noFill/>
          <a:ln w="12700" cap="rnd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58" name="Freeform 66"/>
          <p:cNvSpPr>
            <a:spLocks/>
          </p:cNvSpPr>
          <p:nvPr/>
        </p:nvSpPr>
        <p:spPr bwMode="auto">
          <a:xfrm>
            <a:off x="3948113" y="2192338"/>
            <a:ext cx="5195887" cy="915987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9" y="517"/>
              </a:cxn>
              <a:cxn ang="0">
                <a:pos x="19" y="463"/>
              </a:cxn>
              <a:cxn ang="0">
                <a:pos x="48" y="416"/>
              </a:cxn>
              <a:cxn ang="0">
                <a:pos x="86" y="372"/>
              </a:cxn>
              <a:cxn ang="0">
                <a:pos x="134" y="338"/>
              </a:cxn>
              <a:cxn ang="0">
                <a:pos x="182" y="310"/>
              </a:cxn>
              <a:cxn ang="0">
                <a:pos x="240" y="294"/>
              </a:cxn>
              <a:cxn ang="0">
                <a:pos x="297" y="288"/>
              </a:cxn>
              <a:cxn ang="0">
                <a:pos x="1459" y="288"/>
              </a:cxn>
              <a:cxn ang="0">
                <a:pos x="1517" y="282"/>
              </a:cxn>
              <a:cxn ang="0">
                <a:pos x="1574" y="266"/>
              </a:cxn>
              <a:cxn ang="0">
                <a:pos x="1622" y="238"/>
              </a:cxn>
              <a:cxn ang="0">
                <a:pos x="1670" y="203"/>
              </a:cxn>
              <a:cxn ang="0">
                <a:pos x="1709" y="163"/>
              </a:cxn>
              <a:cxn ang="0">
                <a:pos x="1738" y="113"/>
              </a:cxn>
              <a:cxn ang="0">
                <a:pos x="1747" y="59"/>
              </a:cxn>
              <a:cxn ang="0">
                <a:pos x="1757" y="0"/>
              </a:cxn>
              <a:cxn ang="0">
                <a:pos x="1767" y="59"/>
              </a:cxn>
              <a:cxn ang="0">
                <a:pos x="1776" y="113"/>
              </a:cxn>
              <a:cxn ang="0">
                <a:pos x="1805" y="163"/>
              </a:cxn>
              <a:cxn ang="0">
                <a:pos x="1843" y="203"/>
              </a:cxn>
              <a:cxn ang="0">
                <a:pos x="1891" y="238"/>
              </a:cxn>
              <a:cxn ang="0">
                <a:pos x="1939" y="266"/>
              </a:cxn>
              <a:cxn ang="0">
                <a:pos x="1997" y="282"/>
              </a:cxn>
              <a:cxn ang="0">
                <a:pos x="2055" y="288"/>
              </a:cxn>
              <a:cxn ang="0">
                <a:pos x="3216" y="288"/>
              </a:cxn>
              <a:cxn ang="0">
                <a:pos x="3274" y="294"/>
              </a:cxn>
              <a:cxn ang="0">
                <a:pos x="3332" y="310"/>
              </a:cxn>
              <a:cxn ang="0">
                <a:pos x="3380" y="338"/>
              </a:cxn>
              <a:cxn ang="0">
                <a:pos x="3428" y="372"/>
              </a:cxn>
              <a:cxn ang="0">
                <a:pos x="3466" y="416"/>
              </a:cxn>
              <a:cxn ang="0">
                <a:pos x="3495" y="463"/>
              </a:cxn>
              <a:cxn ang="0">
                <a:pos x="3504" y="517"/>
              </a:cxn>
              <a:cxn ang="0">
                <a:pos x="3514" y="576"/>
              </a:cxn>
            </a:cxnLst>
            <a:rect l="0" t="0" r="r" b="b"/>
            <a:pathLst>
              <a:path w="3515" h="577">
                <a:moveTo>
                  <a:pt x="0" y="576"/>
                </a:moveTo>
                <a:lnTo>
                  <a:pt x="9" y="517"/>
                </a:lnTo>
                <a:lnTo>
                  <a:pt x="19" y="463"/>
                </a:lnTo>
                <a:lnTo>
                  <a:pt x="48" y="416"/>
                </a:lnTo>
                <a:lnTo>
                  <a:pt x="86" y="372"/>
                </a:lnTo>
                <a:lnTo>
                  <a:pt x="134" y="338"/>
                </a:lnTo>
                <a:lnTo>
                  <a:pt x="182" y="310"/>
                </a:lnTo>
                <a:lnTo>
                  <a:pt x="240" y="294"/>
                </a:lnTo>
                <a:lnTo>
                  <a:pt x="297" y="288"/>
                </a:lnTo>
                <a:lnTo>
                  <a:pt x="1459" y="288"/>
                </a:lnTo>
                <a:lnTo>
                  <a:pt x="1517" y="282"/>
                </a:lnTo>
                <a:lnTo>
                  <a:pt x="1574" y="266"/>
                </a:lnTo>
                <a:lnTo>
                  <a:pt x="1622" y="238"/>
                </a:lnTo>
                <a:lnTo>
                  <a:pt x="1670" y="203"/>
                </a:lnTo>
                <a:lnTo>
                  <a:pt x="1709" y="163"/>
                </a:lnTo>
                <a:lnTo>
                  <a:pt x="1738" y="113"/>
                </a:lnTo>
                <a:lnTo>
                  <a:pt x="1747" y="59"/>
                </a:lnTo>
                <a:lnTo>
                  <a:pt x="1757" y="0"/>
                </a:lnTo>
                <a:lnTo>
                  <a:pt x="1767" y="59"/>
                </a:lnTo>
                <a:lnTo>
                  <a:pt x="1776" y="113"/>
                </a:lnTo>
                <a:lnTo>
                  <a:pt x="1805" y="163"/>
                </a:lnTo>
                <a:lnTo>
                  <a:pt x="1843" y="203"/>
                </a:lnTo>
                <a:lnTo>
                  <a:pt x="1891" y="238"/>
                </a:lnTo>
                <a:lnTo>
                  <a:pt x="1939" y="266"/>
                </a:lnTo>
                <a:lnTo>
                  <a:pt x="1997" y="282"/>
                </a:lnTo>
                <a:lnTo>
                  <a:pt x="2055" y="288"/>
                </a:lnTo>
                <a:lnTo>
                  <a:pt x="3216" y="288"/>
                </a:lnTo>
                <a:lnTo>
                  <a:pt x="3274" y="294"/>
                </a:lnTo>
                <a:lnTo>
                  <a:pt x="3332" y="310"/>
                </a:lnTo>
                <a:lnTo>
                  <a:pt x="3380" y="338"/>
                </a:lnTo>
                <a:lnTo>
                  <a:pt x="3428" y="372"/>
                </a:lnTo>
                <a:lnTo>
                  <a:pt x="3466" y="416"/>
                </a:lnTo>
                <a:lnTo>
                  <a:pt x="3495" y="463"/>
                </a:lnTo>
                <a:lnTo>
                  <a:pt x="3504" y="517"/>
                </a:lnTo>
                <a:lnTo>
                  <a:pt x="3514" y="576"/>
                </a:lnTo>
              </a:path>
            </a:pathLst>
          </a:custGeom>
          <a:noFill/>
          <a:ln w="12700" cap="rnd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1259632" y="381223"/>
            <a:ext cx="6913752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Transmissão do Impulso</a:t>
            </a:r>
            <a:endParaRPr lang="pt-BR" sz="3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1066800" y="1066800"/>
            <a:ext cx="7315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8261" name="AutoShape 69"/>
          <p:cNvSpPr>
            <a:spLocks noChangeArrowheads="1"/>
          </p:cNvSpPr>
          <p:nvPr/>
        </p:nvSpPr>
        <p:spPr bwMode="auto">
          <a:xfrm>
            <a:off x="5420856" y="597976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9" grpId="0" animBg="1"/>
      <p:bldP spid="8220" grpId="0" animBg="1"/>
      <p:bldP spid="8227" grpId="0"/>
      <p:bldP spid="8229" grpId="0" autoUpdateAnimBg="0"/>
      <p:bldP spid="8230" grpId="0" autoUpdateAnimBg="0"/>
      <p:bldP spid="8231" grpId="0" animBg="1"/>
      <p:bldP spid="8232" grpId="0"/>
      <p:bldP spid="8233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58" grpId="0" animBg="1"/>
      <p:bldP spid="82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1373188" y="1982788"/>
            <a:ext cx="1343025" cy="2139950"/>
          </a:xfrm>
          <a:custGeom>
            <a:avLst/>
            <a:gdLst/>
            <a:ahLst/>
            <a:cxnLst>
              <a:cxn ang="0">
                <a:pos x="842" y="1013"/>
              </a:cxn>
              <a:cxn ang="0">
                <a:pos x="757" y="1008"/>
              </a:cxn>
              <a:cxn ang="0">
                <a:pos x="678" y="989"/>
              </a:cxn>
              <a:cxn ang="0">
                <a:pos x="607" y="956"/>
              </a:cxn>
              <a:cxn ang="0">
                <a:pos x="544" y="917"/>
              </a:cxn>
              <a:cxn ang="0">
                <a:pos x="517" y="894"/>
              </a:cxn>
              <a:cxn ang="0">
                <a:pos x="492" y="865"/>
              </a:cxn>
              <a:cxn ang="0">
                <a:pos x="473" y="841"/>
              </a:cxn>
              <a:cxn ang="0">
                <a:pos x="454" y="808"/>
              </a:cxn>
              <a:cxn ang="0">
                <a:pos x="440" y="779"/>
              </a:cxn>
              <a:cxn ang="0">
                <a:pos x="429" y="745"/>
              </a:cxn>
              <a:cxn ang="0">
                <a:pos x="424" y="712"/>
              </a:cxn>
              <a:cxn ang="0">
                <a:pos x="421" y="679"/>
              </a:cxn>
              <a:cxn ang="0">
                <a:pos x="424" y="645"/>
              </a:cxn>
              <a:cxn ang="0">
                <a:pos x="429" y="612"/>
              </a:cxn>
              <a:cxn ang="0">
                <a:pos x="437" y="578"/>
              </a:cxn>
              <a:cxn ang="0">
                <a:pos x="454" y="545"/>
              </a:cxn>
              <a:cxn ang="0">
                <a:pos x="470" y="516"/>
              </a:cxn>
              <a:cxn ang="0">
                <a:pos x="492" y="488"/>
              </a:cxn>
              <a:cxn ang="0">
                <a:pos x="514" y="464"/>
              </a:cxn>
              <a:cxn ang="0">
                <a:pos x="541" y="440"/>
              </a:cxn>
              <a:cxn ang="0">
                <a:pos x="571" y="416"/>
              </a:cxn>
              <a:cxn ang="0">
                <a:pos x="604" y="397"/>
              </a:cxn>
              <a:cxn ang="0">
                <a:pos x="675" y="368"/>
              </a:cxn>
              <a:cxn ang="0">
                <a:pos x="755" y="344"/>
              </a:cxn>
              <a:cxn ang="0">
                <a:pos x="840" y="339"/>
              </a:cxn>
              <a:cxn ang="0">
                <a:pos x="837" y="0"/>
              </a:cxn>
              <a:cxn ang="0">
                <a:pos x="752" y="5"/>
              </a:cxn>
              <a:cxn ang="0">
                <a:pos x="667" y="15"/>
              </a:cxn>
              <a:cxn ang="0">
                <a:pos x="588" y="34"/>
              </a:cxn>
              <a:cxn ang="0">
                <a:pos x="508" y="58"/>
              </a:cxn>
              <a:cxn ang="0">
                <a:pos x="437" y="86"/>
              </a:cxn>
              <a:cxn ang="0">
                <a:pos x="366" y="120"/>
              </a:cxn>
              <a:cxn ang="0">
                <a:pos x="303" y="158"/>
              </a:cxn>
              <a:cxn ang="0">
                <a:pos x="243" y="201"/>
              </a:cxn>
              <a:cxn ang="0">
                <a:pos x="188" y="249"/>
              </a:cxn>
              <a:cxn ang="0">
                <a:pos x="142" y="301"/>
              </a:cxn>
              <a:cxn ang="0">
                <a:pos x="98" y="359"/>
              </a:cxn>
              <a:cxn ang="0">
                <a:pos x="65" y="416"/>
              </a:cxn>
              <a:cxn ang="0">
                <a:pos x="35" y="478"/>
              </a:cxn>
              <a:cxn ang="0">
                <a:pos x="16" y="545"/>
              </a:cxn>
              <a:cxn ang="0">
                <a:pos x="2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38" y="879"/>
              </a:cxn>
              <a:cxn ang="0">
                <a:pos x="68" y="941"/>
              </a:cxn>
              <a:cxn ang="0">
                <a:pos x="104" y="999"/>
              </a:cxn>
              <a:cxn ang="0">
                <a:pos x="145" y="1056"/>
              </a:cxn>
              <a:cxn ang="0">
                <a:pos x="194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4" y="1237"/>
              </a:cxn>
              <a:cxn ang="0">
                <a:pos x="443" y="1271"/>
              </a:cxn>
              <a:cxn ang="0">
                <a:pos x="517" y="1299"/>
              </a:cxn>
              <a:cxn ang="0">
                <a:pos x="593" y="1319"/>
              </a:cxn>
              <a:cxn ang="0">
                <a:pos x="675" y="1338"/>
              </a:cxn>
              <a:cxn ang="0">
                <a:pos x="760" y="1342"/>
              </a:cxn>
              <a:cxn ang="0">
                <a:pos x="845" y="1347"/>
              </a:cxn>
              <a:cxn ang="0">
                <a:pos x="842" y="1013"/>
              </a:cxn>
            </a:cxnLst>
            <a:rect l="0" t="0" r="r" b="b"/>
            <a:pathLst>
              <a:path w="846" h="1348">
                <a:moveTo>
                  <a:pt x="842" y="1013"/>
                </a:moveTo>
                <a:lnTo>
                  <a:pt x="757" y="1008"/>
                </a:lnTo>
                <a:lnTo>
                  <a:pt x="678" y="989"/>
                </a:lnTo>
                <a:lnTo>
                  <a:pt x="607" y="956"/>
                </a:lnTo>
                <a:lnTo>
                  <a:pt x="544" y="917"/>
                </a:lnTo>
                <a:lnTo>
                  <a:pt x="517" y="894"/>
                </a:lnTo>
                <a:lnTo>
                  <a:pt x="492" y="865"/>
                </a:lnTo>
                <a:lnTo>
                  <a:pt x="473" y="841"/>
                </a:lnTo>
                <a:lnTo>
                  <a:pt x="454" y="808"/>
                </a:lnTo>
                <a:lnTo>
                  <a:pt x="440" y="779"/>
                </a:lnTo>
                <a:lnTo>
                  <a:pt x="429" y="745"/>
                </a:lnTo>
                <a:lnTo>
                  <a:pt x="424" y="712"/>
                </a:lnTo>
                <a:lnTo>
                  <a:pt x="421" y="679"/>
                </a:lnTo>
                <a:lnTo>
                  <a:pt x="424" y="645"/>
                </a:lnTo>
                <a:lnTo>
                  <a:pt x="429" y="612"/>
                </a:lnTo>
                <a:lnTo>
                  <a:pt x="437" y="578"/>
                </a:lnTo>
                <a:lnTo>
                  <a:pt x="454" y="545"/>
                </a:lnTo>
                <a:lnTo>
                  <a:pt x="470" y="516"/>
                </a:lnTo>
                <a:lnTo>
                  <a:pt x="492" y="488"/>
                </a:lnTo>
                <a:lnTo>
                  <a:pt x="514" y="464"/>
                </a:lnTo>
                <a:lnTo>
                  <a:pt x="541" y="440"/>
                </a:lnTo>
                <a:lnTo>
                  <a:pt x="571" y="416"/>
                </a:lnTo>
                <a:lnTo>
                  <a:pt x="604" y="397"/>
                </a:lnTo>
                <a:lnTo>
                  <a:pt x="675" y="368"/>
                </a:lnTo>
                <a:lnTo>
                  <a:pt x="755" y="344"/>
                </a:lnTo>
                <a:lnTo>
                  <a:pt x="840" y="339"/>
                </a:lnTo>
                <a:lnTo>
                  <a:pt x="837" y="0"/>
                </a:lnTo>
                <a:lnTo>
                  <a:pt x="752" y="5"/>
                </a:lnTo>
                <a:lnTo>
                  <a:pt x="667" y="15"/>
                </a:lnTo>
                <a:lnTo>
                  <a:pt x="588" y="34"/>
                </a:lnTo>
                <a:lnTo>
                  <a:pt x="508" y="58"/>
                </a:lnTo>
                <a:lnTo>
                  <a:pt x="437" y="86"/>
                </a:lnTo>
                <a:lnTo>
                  <a:pt x="366" y="120"/>
                </a:lnTo>
                <a:lnTo>
                  <a:pt x="303" y="158"/>
                </a:lnTo>
                <a:lnTo>
                  <a:pt x="243" y="201"/>
                </a:lnTo>
                <a:lnTo>
                  <a:pt x="188" y="249"/>
                </a:lnTo>
                <a:lnTo>
                  <a:pt x="142" y="301"/>
                </a:lnTo>
                <a:lnTo>
                  <a:pt x="98" y="359"/>
                </a:lnTo>
                <a:lnTo>
                  <a:pt x="65" y="416"/>
                </a:lnTo>
                <a:lnTo>
                  <a:pt x="35" y="478"/>
                </a:lnTo>
                <a:lnTo>
                  <a:pt x="16" y="545"/>
                </a:lnTo>
                <a:lnTo>
                  <a:pt x="2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38" y="879"/>
                </a:lnTo>
                <a:lnTo>
                  <a:pt x="68" y="941"/>
                </a:lnTo>
                <a:lnTo>
                  <a:pt x="104" y="999"/>
                </a:lnTo>
                <a:lnTo>
                  <a:pt x="145" y="1056"/>
                </a:lnTo>
                <a:lnTo>
                  <a:pt x="194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4" y="1237"/>
                </a:lnTo>
                <a:lnTo>
                  <a:pt x="443" y="1271"/>
                </a:lnTo>
                <a:lnTo>
                  <a:pt x="517" y="1299"/>
                </a:lnTo>
                <a:lnTo>
                  <a:pt x="593" y="1319"/>
                </a:lnTo>
                <a:lnTo>
                  <a:pt x="675" y="1338"/>
                </a:lnTo>
                <a:lnTo>
                  <a:pt x="760" y="1342"/>
                </a:lnTo>
                <a:lnTo>
                  <a:pt x="845" y="1347"/>
                </a:lnTo>
                <a:lnTo>
                  <a:pt x="842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2700338" y="1982788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810000" y="2590800"/>
            <a:ext cx="53340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 Pós-sináptica</a:t>
            </a:r>
            <a:endParaRPr lang="en-US" sz="24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2590800"/>
            <a:ext cx="16002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</a:t>
            </a:r>
          </a:p>
          <a:p>
            <a:pPr algn="ctr" eaLnBrk="0" hangingPunct="0"/>
            <a:r>
              <a:rPr lang="en-US" b="1"/>
              <a:t>Pré-sináptica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667000" y="1985963"/>
            <a:ext cx="0" cy="604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667000" y="3582988"/>
            <a:ext cx="0" cy="539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878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2405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0881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8689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021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9159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587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5735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5547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7739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24986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0683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0800000">
            <a:off x="424973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 rot="10800000">
            <a:off x="541178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10800000">
            <a:off x="67167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10800000">
            <a:off x="79359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10800000">
            <a:off x="368300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3219450" y="2897188"/>
            <a:ext cx="250825" cy="1539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3" y="92"/>
              </a:cxn>
              <a:cxn ang="0">
                <a:pos x="87" y="89"/>
              </a:cxn>
              <a:cxn ang="0">
                <a:pos x="112" y="81"/>
              </a:cxn>
              <a:cxn ang="0">
                <a:pos x="129" y="74"/>
              </a:cxn>
              <a:cxn ang="0">
                <a:pos x="147" y="66"/>
              </a:cxn>
              <a:cxn ang="0">
                <a:pos x="154" y="59"/>
              </a:cxn>
              <a:cxn ang="0">
                <a:pos x="157" y="48"/>
              </a:cxn>
              <a:cxn ang="0">
                <a:pos x="154" y="37"/>
              </a:cxn>
              <a:cxn ang="0">
                <a:pos x="147" y="30"/>
              </a:cxn>
              <a:cxn ang="0">
                <a:pos x="129" y="19"/>
              </a:cxn>
              <a:cxn ang="0">
                <a:pos x="112" y="15"/>
              </a:cxn>
              <a:cxn ang="0">
                <a:pos x="87" y="7"/>
              </a:cxn>
              <a:cxn ang="0">
                <a:pos x="63" y="4"/>
              </a:cxn>
              <a:cxn ang="0">
                <a:pos x="0" y="0"/>
              </a:cxn>
              <a:cxn ang="0">
                <a:pos x="31" y="11"/>
              </a:cxn>
              <a:cxn ang="0">
                <a:pos x="56" y="22"/>
              </a:cxn>
              <a:cxn ang="0">
                <a:pos x="73" y="33"/>
              </a:cxn>
              <a:cxn ang="0">
                <a:pos x="77" y="48"/>
              </a:cxn>
              <a:cxn ang="0">
                <a:pos x="73" y="63"/>
              </a:cxn>
              <a:cxn ang="0">
                <a:pos x="56" y="74"/>
              </a:cxn>
              <a:cxn ang="0">
                <a:pos x="31" y="85"/>
              </a:cxn>
              <a:cxn ang="0">
                <a:pos x="0" y="96"/>
              </a:cxn>
              <a:cxn ang="0">
                <a:pos x="0" y="96"/>
              </a:cxn>
            </a:cxnLst>
            <a:rect l="0" t="0" r="r" b="b"/>
            <a:pathLst>
              <a:path w="158" h="97">
                <a:moveTo>
                  <a:pt x="0" y="96"/>
                </a:moveTo>
                <a:lnTo>
                  <a:pt x="63" y="92"/>
                </a:lnTo>
                <a:lnTo>
                  <a:pt x="87" y="89"/>
                </a:lnTo>
                <a:lnTo>
                  <a:pt x="112" y="81"/>
                </a:lnTo>
                <a:lnTo>
                  <a:pt x="129" y="74"/>
                </a:lnTo>
                <a:lnTo>
                  <a:pt x="147" y="66"/>
                </a:lnTo>
                <a:lnTo>
                  <a:pt x="154" y="59"/>
                </a:lnTo>
                <a:lnTo>
                  <a:pt x="157" y="48"/>
                </a:lnTo>
                <a:lnTo>
                  <a:pt x="154" y="37"/>
                </a:lnTo>
                <a:lnTo>
                  <a:pt x="147" y="30"/>
                </a:lnTo>
                <a:lnTo>
                  <a:pt x="129" y="19"/>
                </a:lnTo>
                <a:lnTo>
                  <a:pt x="112" y="15"/>
                </a:lnTo>
                <a:lnTo>
                  <a:pt x="87" y="7"/>
                </a:lnTo>
                <a:lnTo>
                  <a:pt x="63" y="4"/>
                </a:lnTo>
                <a:lnTo>
                  <a:pt x="0" y="0"/>
                </a:lnTo>
                <a:lnTo>
                  <a:pt x="31" y="11"/>
                </a:lnTo>
                <a:lnTo>
                  <a:pt x="56" y="22"/>
                </a:lnTo>
                <a:lnTo>
                  <a:pt x="73" y="33"/>
                </a:lnTo>
                <a:lnTo>
                  <a:pt x="77" y="48"/>
                </a:lnTo>
                <a:lnTo>
                  <a:pt x="73" y="63"/>
                </a:lnTo>
                <a:lnTo>
                  <a:pt x="56" y="74"/>
                </a:lnTo>
                <a:lnTo>
                  <a:pt x="31" y="85"/>
                </a:lnTo>
                <a:lnTo>
                  <a:pt x="0" y="96"/>
                </a:lnTo>
                <a:lnTo>
                  <a:pt x="0" y="9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130425" y="3265488"/>
            <a:ext cx="280988" cy="250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2082800" y="2592388"/>
            <a:ext cx="379413" cy="2270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916113" y="2876550"/>
            <a:ext cx="425450" cy="1143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2952750" y="3236913"/>
            <a:ext cx="249238" cy="2317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52" y="112"/>
              </a:cxn>
              <a:cxn ang="0">
                <a:pos x="98" y="132"/>
              </a:cxn>
              <a:cxn ang="0">
                <a:pos x="117" y="140"/>
              </a:cxn>
              <a:cxn ang="0">
                <a:pos x="133" y="145"/>
              </a:cxn>
              <a:cxn ang="0">
                <a:pos x="143" y="140"/>
              </a:cxn>
              <a:cxn ang="0">
                <a:pos x="153" y="136"/>
              </a:cxn>
              <a:cxn ang="0">
                <a:pos x="156" y="128"/>
              </a:cxn>
              <a:cxn ang="0">
                <a:pos x="156" y="116"/>
              </a:cxn>
              <a:cxn ang="0">
                <a:pos x="150" y="99"/>
              </a:cxn>
              <a:cxn ang="0">
                <a:pos x="137" y="83"/>
              </a:cxn>
              <a:cxn ang="0">
                <a:pos x="124" y="62"/>
              </a:cxn>
              <a:cxn ang="0">
                <a:pos x="104" y="41"/>
              </a:cxn>
              <a:cxn ang="0">
                <a:pos x="59" y="0"/>
              </a:cxn>
              <a:cxn ang="0">
                <a:pos x="78" y="29"/>
              </a:cxn>
              <a:cxn ang="0">
                <a:pos x="91" y="54"/>
              </a:cxn>
              <a:cxn ang="0">
                <a:pos x="94" y="70"/>
              </a:cxn>
              <a:cxn ang="0">
                <a:pos x="91" y="87"/>
              </a:cxn>
              <a:cxn ang="0">
                <a:pos x="78" y="95"/>
              </a:cxn>
              <a:cxn ang="0">
                <a:pos x="59" y="95"/>
              </a:cxn>
              <a:cxn ang="0">
                <a:pos x="33" y="91"/>
              </a:cxn>
              <a:cxn ang="0">
                <a:pos x="0" y="79"/>
              </a:cxn>
              <a:cxn ang="0">
                <a:pos x="0" y="79"/>
              </a:cxn>
            </a:cxnLst>
            <a:rect l="0" t="0" r="r" b="b"/>
            <a:pathLst>
              <a:path w="157" h="146">
                <a:moveTo>
                  <a:pt x="0" y="79"/>
                </a:moveTo>
                <a:lnTo>
                  <a:pt x="52" y="112"/>
                </a:lnTo>
                <a:lnTo>
                  <a:pt x="98" y="132"/>
                </a:lnTo>
                <a:lnTo>
                  <a:pt x="117" y="140"/>
                </a:lnTo>
                <a:lnTo>
                  <a:pt x="133" y="145"/>
                </a:lnTo>
                <a:lnTo>
                  <a:pt x="143" y="140"/>
                </a:lnTo>
                <a:lnTo>
                  <a:pt x="153" y="136"/>
                </a:lnTo>
                <a:lnTo>
                  <a:pt x="156" y="128"/>
                </a:lnTo>
                <a:lnTo>
                  <a:pt x="156" y="116"/>
                </a:lnTo>
                <a:lnTo>
                  <a:pt x="150" y="99"/>
                </a:lnTo>
                <a:lnTo>
                  <a:pt x="137" y="83"/>
                </a:lnTo>
                <a:lnTo>
                  <a:pt x="124" y="62"/>
                </a:lnTo>
                <a:lnTo>
                  <a:pt x="104" y="41"/>
                </a:lnTo>
                <a:lnTo>
                  <a:pt x="59" y="0"/>
                </a:lnTo>
                <a:lnTo>
                  <a:pt x="78" y="29"/>
                </a:lnTo>
                <a:lnTo>
                  <a:pt x="91" y="54"/>
                </a:lnTo>
                <a:lnTo>
                  <a:pt x="94" y="70"/>
                </a:lnTo>
                <a:lnTo>
                  <a:pt x="91" y="87"/>
                </a:lnTo>
                <a:lnTo>
                  <a:pt x="78" y="95"/>
                </a:lnTo>
                <a:lnTo>
                  <a:pt x="59" y="95"/>
                </a:lnTo>
                <a:lnTo>
                  <a:pt x="33" y="91"/>
                </a:lnTo>
                <a:lnTo>
                  <a:pt x="0" y="79"/>
                </a:lnTo>
                <a:lnTo>
                  <a:pt x="0" y="7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2781300" y="2503488"/>
            <a:ext cx="182563" cy="260350"/>
          </a:xfrm>
          <a:custGeom>
            <a:avLst/>
            <a:gdLst/>
            <a:ahLst/>
            <a:cxnLst>
              <a:cxn ang="0">
                <a:pos x="93" y="163"/>
              </a:cxn>
              <a:cxn ang="0">
                <a:pos x="108" y="105"/>
              </a:cxn>
              <a:cxn ang="0">
                <a:pos x="114" y="78"/>
              </a:cxn>
              <a:cxn ang="0">
                <a:pos x="114" y="54"/>
              </a:cxn>
              <a:cxn ang="0">
                <a:pos x="114" y="34"/>
              </a:cxn>
              <a:cxn ang="0">
                <a:pos x="111" y="17"/>
              </a:cxn>
              <a:cxn ang="0">
                <a:pos x="105" y="7"/>
              </a:cxn>
              <a:cxn ang="0">
                <a:pos x="96" y="0"/>
              </a:cxn>
              <a:cxn ang="0">
                <a:pos x="87" y="0"/>
              </a:cxn>
              <a:cxn ang="0">
                <a:pos x="75" y="3"/>
              </a:cxn>
              <a:cxn ang="0">
                <a:pos x="63" y="17"/>
              </a:cxn>
              <a:cxn ang="0">
                <a:pos x="51" y="30"/>
              </a:cxn>
              <a:cxn ang="0">
                <a:pos x="36" y="51"/>
              </a:cxn>
              <a:cxn ang="0">
                <a:pos x="24" y="75"/>
              </a:cxn>
              <a:cxn ang="0">
                <a:pos x="0" y="132"/>
              </a:cxn>
              <a:cxn ang="0">
                <a:pos x="21" y="105"/>
              </a:cxn>
              <a:cxn ang="0">
                <a:pos x="39" y="85"/>
              </a:cxn>
              <a:cxn ang="0">
                <a:pos x="57" y="75"/>
              </a:cxn>
              <a:cxn ang="0">
                <a:pos x="72" y="75"/>
              </a:cxn>
              <a:cxn ang="0">
                <a:pos x="84" y="81"/>
              </a:cxn>
              <a:cxn ang="0">
                <a:pos x="90" y="102"/>
              </a:cxn>
              <a:cxn ang="0">
                <a:pos x="93" y="129"/>
              </a:cxn>
              <a:cxn ang="0">
                <a:pos x="93" y="163"/>
              </a:cxn>
              <a:cxn ang="0">
                <a:pos x="93" y="163"/>
              </a:cxn>
            </a:cxnLst>
            <a:rect l="0" t="0" r="r" b="b"/>
            <a:pathLst>
              <a:path w="115" h="164">
                <a:moveTo>
                  <a:pt x="93" y="163"/>
                </a:moveTo>
                <a:lnTo>
                  <a:pt x="108" y="105"/>
                </a:lnTo>
                <a:lnTo>
                  <a:pt x="114" y="78"/>
                </a:lnTo>
                <a:lnTo>
                  <a:pt x="114" y="54"/>
                </a:lnTo>
                <a:lnTo>
                  <a:pt x="114" y="34"/>
                </a:lnTo>
                <a:lnTo>
                  <a:pt x="111" y="17"/>
                </a:lnTo>
                <a:lnTo>
                  <a:pt x="105" y="7"/>
                </a:lnTo>
                <a:lnTo>
                  <a:pt x="96" y="0"/>
                </a:lnTo>
                <a:lnTo>
                  <a:pt x="87" y="0"/>
                </a:lnTo>
                <a:lnTo>
                  <a:pt x="75" y="3"/>
                </a:lnTo>
                <a:lnTo>
                  <a:pt x="63" y="17"/>
                </a:lnTo>
                <a:lnTo>
                  <a:pt x="51" y="30"/>
                </a:lnTo>
                <a:lnTo>
                  <a:pt x="36" y="51"/>
                </a:lnTo>
                <a:lnTo>
                  <a:pt x="24" y="75"/>
                </a:lnTo>
                <a:lnTo>
                  <a:pt x="0" y="132"/>
                </a:lnTo>
                <a:lnTo>
                  <a:pt x="21" y="105"/>
                </a:lnTo>
                <a:lnTo>
                  <a:pt x="39" y="85"/>
                </a:lnTo>
                <a:lnTo>
                  <a:pt x="57" y="75"/>
                </a:lnTo>
                <a:lnTo>
                  <a:pt x="72" y="75"/>
                </a:lnTo>
                <a:lnTo>
                  <a:pt x="84" y="81"/>
                </a:lnTo>
                <a:lnTo>
                  <a:pt x="90" y="102"/>
                </a:lnTo>
                <a:lnTo>
                  <a:pt x="93" y="129"/>
                </a:lnTo>
                <a:lnTo>
                  <a:pt x="93" y="163"/>
                </a:lnTo>
                <a:lnTo>
                  <a:pt x="93" y="16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070350" y="38242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/>
              <a:t>Receptor de ACh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294063" y="3452813"/>
            <a:ext cx="820737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2693988" y="3451225"/>
            <a:ext cx="276225" cy="1381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3" y="24"/>
              </a:cxn>
              <a:cxn ang="0">
                <a:pos x="48" y="86"/>
              </a:cxn>
              <a:cxn ang="0">
                <a:pos x="91" y="72"/>
              </a:cxn>
              <a:cxn ang="0">
                <a:pos x="135" y="78"/>
              </a:cxn>
              <a:cxn ang="0">
                <a:pos x="130" y="17"/>
              </a:cxn>
              <a:cxn ang="0">
                <a:pos x="173" y="13"/>
              </a:cxn>
              <a:cxn ang="0">
                <a:pos x="85" y="0"/>
              </a:cxn>
              <a:cxn ang="0">
                <a:pos x="0" y="28"/>
              </a:cxn>
            </a:cxnLst>
            <a:rect l="0" t="0" r="r" b="b"/>
            <a:pathLst>
              <a:path w="174" h="87">
                <a:moveTo>
                  <a:pt x="0" y="28"/>
                </a:moveTo>
                <a:lnTo>
                  <a:pt x="43" y="24"/>
                </a:lnTo>
                <a:lnTo>
                  <a:pt x="48" y="86"/>
                </a:lnTo>
                <a:lnTo>
                  <a:pt x="91" y="72"/>
                </a:lnTo>
                <a:lnTo>
                  <a:pt x="135" y="78"/>
                </a:lnTo>
                <a:lnTo>
                  <a:pt x="130" y="17"/>
                </a:lnTo>
                <a:lnTo>
                  <a:pt x="173" y="13"/>
                </a:lnTo>
                <a:lnTo>
                  <a:pt x="85" y="0"/>
                </a:lnTo>
                <a:lnTo>
                  <a:pt x="0" y="28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3049588" y="2660650"/>
            <a:ext cx="198437" cy="231775"/>
          </a:xfrm>
          <a:custGeom>
            <a:avLst/>
            <a:gdLst/>
            <a:ahLst/>
            <a:cxnLst>
              <a:cxn ang="0">
                <a:pos x="98" y="145"/>
              </a:cxn>
              <a:cxn ang="0">
                <a:pos x="73" y="109"/>
              </a:cxn>
              <a:cxn ang="0">
                <a:pos x="124" y="74"/>
              </a:cxn>
              <a:cxn ang="0">
                <a:pos x="92" y="44"/>
              </a:cxn>
              <a:cxn ang="0">
                <a:pos x="76" y="2"/>
              </a:cxn>
              <a:cxn ang="0">
                <a:pos x="25" y="36"/>
              </a:cxn>
              <a:cxn ang="0">
                <a:pos x="0" y="0"/>
              </a:cxn>
              <a:cxn ang="0">
                <a:pos x="32" y="84"/>
              </a:cxn>
              <a:cxn ang="0">
                <a:pos x="98" y="145"/>
              </a:cxn>
            </a:cxnLst>
            <a:rect l="0" t="0" r="r" b="b"/>
            <a:pathLst>
              <a:path w="125" h="146">
                <a:moveTo>
                  <a:pt x="98" y="145"/>
                </a:moveTo>
                <a:lnTo>
                  <a:pt x="73" y="109"/>
                </a:lnTo>
                <a:lnTo>
                  <a:pt x="124" y="74"/>
                </a:lnTo>
                <a:lnTo>
                  <a:pt x="92" y="44"/>
                </a:lnTo>
                <a:lnTo>
                  <a:pt x="76" y="2"/>
                </a:lnTo>
                <a:lnTo>
                  <a:pt x="25" y="36"/>
                </a:lnTo>
                <a:lnTo>
                  <a:pt x="0" y="0"/>
                </a:lnTo>
                <a:lnTo>
                  <a:pt x="32" y="84"/>
                </a:lnTo>
                <a:lnTo>
                  <a:pt x="98" y="145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479925" y="145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pt-BR" sz="2400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04813" y="4240213"/>
            <a:ext cx="2660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/>
              <a:t>Síntese &amp; liberação </a:t>
            </a:r>
          </a:p>
          <a:p>
            <a:pPr algn="ctr" eaLnBrk="0" hangingPunct="0"/>
            <a:r>
              <a:rPr lang="en-US" b="1"/>
              <a:t>de neurotransmissor : </a:t>
            </a:r>
          </a:p>
          <a:p>
            <a:pPr algn="ctr" eaLnBrk="0" hangingPunct="0"/>
            <a:r>
              <a:rPr lang="en-US" b="1"/>
              <a:t>Acetilcolina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1230313" y="3582988"/>
            <a:ext cx="8509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581400" y="4511675"/>
            <a:ext cx="5257800" cy="101630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 b="1" dirty="0" err="1" smtClean="0"/>
              <a:t>Fosforados</a:t>
            </a:r>
            <a:r>
              <a:rPr lang="en-US" sz="2000" b="1" dirty="0" smtClean="0"/>
              <a:t> e </a:t>
            </a:r>
            <a:r>
              <a:rPr lang="en-US" sz="2000" b="1" dirty="0" err="1"/>
              <a:t>Carbamatos</a:t>
            </a:r>
            <a:r>
              <a:rPr lang="en-US" sz="2000" b="1" dirty="0"/>
              <a:t> </a:t>
            </a:r>
            <a:r>
              <a:rPr lang="en-US" sz="2000" b="1" dirty="0" err="1"/>
              <a:t>ligam</a:t>
            </a:r>
            <a:r>
              <a:rPr lang="en-US" sz="2000" b="1" dirty="0"/>
              <a:t>-se à </a:t>
            </a:r>
            <a:r>
              <a:rPr lang="en-US" sz="2000" b="1" dirty="0" err="1"/>
              <a:t>Acetilcolinesterase</a:t>
            </a:r>
            <a:r>
              <a:rPr lang="en-US" sz="2000" b="1" dirty="0"/>
              <a:t>, </a:t>
            </a:r>
            <a:r>
              <a:rPr lang="en-US" sz="2000" b="1" dirty="0" err="1"/>
              <a:t>inibindo</a:t>
            </a:r>
            <a:r>
              <a:rPr lang="en-US" sz="2000" b="1" dirty="0"/>
              <a:t> a </a:t>
            </a:r>
            <a:r>
              <a:rPr lang="en-US" sz="2000" b="1" dirty="0" err="1"/>
              <a:t>sua</a:t>
            </a:r>
            <a:r>
              <a:rPr lang="en-US" sz="2000" b="1" dirty="0"/>
              <a:t> </a:t>
            </a:r>
            <a:r>
              <a:rPr lang="en-US" sz="2000" b="1" dirty="0" err="1"/>
              <a:t>ação</a:t>
            </a:r>
            <a:endParaRPr lang="en-US" sz="2000" b="1" dirty="0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V="1">
            <a:off x="3221038" y="2033588"/>
            <a:ext cx="554037" cy="708025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 rot="9120000" flipH="1">
            <a:off x="2811463" y="26622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 rot="12180000" flipH="1">
            <a:off x="3151188" y="29321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 rot="14100000" flipH="1">
            <a:off x="2960688" y="33226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2180000" flipH="1">
            <a:off x="2811463" y="31829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 rot="12180000" flipH="1">
            <a:off x="2554288" y="304958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 rot="12180000" flipH="1">
            <a:off x="2678113" y="29321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2954338" y="3582988"/>
            <a:ext cx="1160462" cy="98901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>
            <a:off x="2700338" y="198120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3949700" y="261778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4824413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5626100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7239000" y="25733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8166100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65849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8" name="Freeform 54"/>
          <p:cNvSpPr>
            <a:spLocks/>
          </p:cNvSpPr>
          <p:nvPr/>
        </p:nvSpPr>
        <p:spPr bwMode="auto">
          <a:xfrm>
            <a:off x="2820988" y="197485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4070350" y="26527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4765675" y="26114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5530850" y="26114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61404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75120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8216900" y="25574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2987824" y="5877272"/>
            <a:ext cx="492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/>
              <a:t> </a:t>
            </a:r>
            <a:r>
              <a:rPr lang="en-US" sz="2400" b="1" dirty="0">
                <a:latin typeface="Symbol" pitchFamily="18" charset="2"/>
              </a:rPr>
              <a:t>Þ</a:t>
            </a:r>
            <a:r>
              <a:rPr lang="en-US" sz="2400" b="1" dirty="0"/>
              <a:t>  </a:t>
            </a:r>
            <a:r>
              <a:rPr lang="en-US" sz="2400" b="1" dirty="0" err="1"/>
              <a:t>excitação</a:t>
            </a:r>
            <a:r>
              <a:rPr lang="en-US" sz="2400" b="1" dirty="0"/>
              <a:t> - </a:t>
            </a:r>
            <a:r>
              <a:rPr lang="en-US" sz="2400" b="1" dirty="0" err="1"/>
              <a:t>tremores</a:t>
            </a:r>
            <a:r>
              <a:rPr lang="en-US" sz="2400" b="1" dirty="0"/>
              <a:t> - </a:t>
            </a:r>
            <a:r>
              <a:rPr lang="en-US" sz="2400" b="1" dirty="0" err="1"/>
              <a:t>morte</a:t>
            </a:r>
            <a:r>
              <a:rPr lang="en-US" sz="2400" b="1" dirty="0"/>
              <a:t>!</a:t>
            </a:r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65976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7" name="Freeform 63"/>
          <p:cNvSpPr>
            <a:spLocks/>
          </p:cNvSpPr>
          <p:nvPr/>
        </p:nvSpPr>
        <p:spPr bwMode="auto">
          <a:xfrm>
            <a:off x="2743200" y="2049463"/>
            <a:ext cx="1341438" cy="2141537"/>
          </a:xfrm>
          <a:custGeom>
            <a:avLst/>
            <a:gdLst/>
            <a:ahLst/>
            <a:cxnLst>
              <a:cxn ang="0">
                <a:pos x="4" y="1014"/>
              </a:cxn>
              <a:cxn ang="0">
                <a:pos x="90" y="1009"/>
              </a:cxn>
              <a:cxn ang="0">
                <a:pos x="167" y="989"/>
              </a:cxn>
              <a:cxn ang="0">
                <a:pos x="241" y="955"/>
              </a:cxn>
              <a:cxn ang="0">
                <a:pos x="302" y="917"/>
              </a:cxn>
              <a:cxn ang="0">
                <a:pos x="351" y="868"/>
              </a:cxn>
              <a:cxn ang="0">
                <a:pos x="391" y="810"/>
              </a:cxn>
              <a:cxn ang="0">
                <a:pos x="416" y="747"/>
              </a:cxn>
              <a:cxn ang="0">
                <a:pos x="424" y="713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1"/>
              </a:cxn>
              <a:cxn ang="0">
                <a:pos x="391" y="548"/>
              </a:cxn>
              <a:cxn ang="0">
                <a:pos x="355" y="490"/>
              </a:cxn>
              <a:cxn ang="0">
                <a:pos x="302" y="436"/>
              </a:cxn>
              <a:cxn ang="0">
                <a:pos x="241" y="398"/>
              </a:cxn>
              <a:cxn ang="0">
                <a:pos x="171" y="364"/>
              </a:cxn>
              <a:cxn ang="0">
                <a:pos x="90" y="344"/>
              </a:cxn>
              <a:cxn ang="0">
                <a:pos x="4" y="339"/>
              </a:cxn>
              <a:cxn ang="0">
                <a:pos x="8" y="0"/>
              </a:cxn>
              <a:cxn ang="0">
                <a:pos x="94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7"/>
              </a:cxn>
              <a:cxn ang="0">
                <a:pos x="477" y="121"/>
              </a:cxn>
              <a:cxn ang="0">
                <a:pos x="542" y="160"/>
              </a:cxn>
              <a:cxn ang="0">
                <a:pos x="603" y="204"/>
              </a:cxn>
              <a:cxn ang="0">
                <a:pos x="656" y="252"/>
              </a:cxn>
              <a:cxn ang="0">
                <a:pos x="705" y="305"/>
              </a:cxn>
              <a:cxn ang="0">
                <a:pos x="746" y="359"/>
              </a:cxn>
              <a:cxn ang="0">
                <a:pos x="779" y="417"/>
              </a:cxn>
              <a:cxn ang="0">
                <a:pos x="807" y="480"/>
              </a:cxn>
              <a:cxn ang="0">
                <a:pos x="828" y="543"/>
              </a:cxn>
              <a:cxn ang="0">
                <a:pos x="840" y="611"/>
              </a:cxn>
              <a:cxn ang="0">
                <a:pos x="844" y="679"/>
              </a:cxn>
              <a:cxn ang="0">
                <a:pos x="840" y="747"/>
              </a:cxn>
              <a:cxn ang="0">
                <a:pos x="828" y="815"/>
              </a:cxn>
              <a:cxn ang="0">
                <a:pos x="807" y="878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7"/>
              </a:cxn>
              <a:cxn ang="0">
                <a:pos x="652" y="1106"/>
              </a:cxn>
              <a:cxn ang="0">
                <a:pos x="595" y="1154"/>
              </a:cxn>
              <a:cxn ang="0">
                <a:pos x="538" y="1198"/>
              </a:cxn>
              <a:cxn ang="0">
                <a:pos x="473" y="1237"/>
              </a:cxn>
              <a:cxn ang="0">
                <a:pos x="404" y="1271"/>
              </a:cxn>
              <a:cxn ang="0">
                <a:pos x="326" y="1300"/>
              </a:cxn>
              <a:cxn ang="0">
                <a:pos x="249" y="1319"/>
              </a:cxn>
              <a:cxn ang="0">
                <a:pos x="171" y="1338"/>
              </a:cxn>
              <a:cxn ang="0">
                <a:pos x="86" y="1343"/>
              </a:cxn>
              <a:cxn ang="0">
                <a:pos x="0" y="1348"/>
              </a:cxn>
              <a:cxn ang="0">
                <a:pos x="4" y="1014"/>
              </a:cxn>
            </a:cxnLst>
            <a:rect l="0" t="0" r="r" b="b"/>
            <a:pathLst>
              <a:path w="845" h="1349">
                <a:moveTo>
                  <a:pt x="4" y="1014"/>
                </a:moveTo>
                <a:lnTo>
                  <a:pt x="90" y="1009"/>
                </a:lnTo>
                <a:lnTo>
                  <a:pt x="167" y="989"/>
                </a:lnTo>
                <a:lnTo>
                  <a:pt x="241" y="955"/>
                </a:lnTo>
                <a:lnTo>
                  <a:pt x="302" y="917"/>
                </a:lnTo>
                <a:lnTo>
                  <a:pt x="351" y="868"/>
                </a:lnTo>
                <a:lnTo>
                  <a:pt x="391" y="810"/>
                </a:lnTo>
                <a:lnTo>
                  <a:pt x="416" y="747"/>
                </a:lnTo>
                <a:lnTo>
                  <a:pt x="424" y="713"/>
                </a:lnTo>
                <a:lnTo>
                  <a:pt x="424" y="679"/>
                </a:lnTo>
                <a:lnTo>
                  <a:pt x="424" y="645"/>
                </a:lnTo>
                <a:lnTo>
                  <a:pt x="416" y="611"/>
                </a:lnTo>
                <a:lnTo>
                  <a:pt x="391" y="548"/>
                </a:lnTo>
                <a:lnTo>
                  <a:pt x="355" y="490"/>
                </a:lnTo>
                <a:lnTo>
                  <a:pt x="302" y="436"/>
                </a:lnTo>
                <a:lnTo>
                  <a:pt x="241" y="398"/>
                </a:lnTo>
                <a:lnTo>
                  <a:pt x="171" y="364"/>
                </a:lnTo>
                <a:lnTo>
                  <a:pt x="90" y="344"/>
                </a:lnTo>
                <a:lnTo>
                  <a:pt x="4" y="339"/>
                </a:lnTo>
                <a:lnTo>
                  <a:pt x="8" y="0"/>
                </a:lnTo>
                <a:lnTo>
                  <a:pt x="94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7"/>
                </a:lnTo>
                <a:lnTo>
                  <a:pt x="477" y="121"/>
                </a:lnTo>
                <a:lnTo>
                  <a:pt x="542" y="160"/>
                </a:lnTo>
                <a:lnTo>
                  <a:pt x="603" y="204"/>
                </a:lnTo>
                <a:lnTo>
                  <a:pt x="656" y="252"/>
                </a:lnTo>
                <a:lnTo>
                  <a:pt x="705" y="305"/>
                </a:lnTo>
                <a:lnTo>
                  <a:pt x="746" y="359"/>
                </a:lnTo>
                <a:lnTo>
                  <a:pt x="779" y="417"/>
                </a:lnTo>
                <a:lnTo>
                  <a:pt x="807" y="480"/>
                </a:lnTo>
                <a:lnTo>
                  <a:pt x="828" y="543"/>
                </a:lnTo>
                <a:lnTo>
                  <a:pt x="840" y="611"/>
                </a:lnTo>
                <a:lnTo>
                  <a:pt x="844" y="679"/>
                </a:lnTo>
                <a:lnTo>
                  <a:pt x="840" y="747"/>
                </a:lnTo>
                <a:lnTo>
                  <a:pt x="828" y="815"/>
                </a:lnTo>
                <a:lnTo>
                  <a:pt x="807" y="878"/>
                </a:lnTo>
                <a:lnTo>
                  <a:pt x="779" y="941"/>
                </a:lnTo>
                <a:lnTo>
                  <a:pt x="742" y="999"/>
                </a:lnTo>
                <a:lnTo>
                  <a:pt x="701" y="1057"/>
                </a:lnTo>
                <a:lnTo>
                  <a:pt x="652" y="1106"/>
                </a:lnTo>
                <a:lnTo>
                  <a:pt x="595" y="1154"/>
                </a:lnTo>
                <a:lnTo>
                  <a:pt x="538" y="1198"/>
                </a:lnTo>
                <a:lnTo>
                  <a:pt x="473" y="1237"/>
                </a:lnTo>
                <a:lnTo>
                  <a:pt x="404" y="1271"/>
                </a:lnTo>
                <a:lnTo>
                  <a:pt x="326" y="1300"/>
                </a:lnTo>
                <a:lnTo>
                  <a:pt x="249" y="1319"/>
                </a:lnTo>
                <a:lnTo>
                  <a:pt x="171" y="1338"/>
                </a:lnTo>
                <a:lnTo>
                  <a:pt x="86" y="1343"/>
                </a:lnTo>
                <a:lnTo>
                  <a:pt x="0" y="1348"/>
                </a:lnTo>
                <a:lnTo>
                  <a:pt x="4" y="1014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28" name="Rectangle 64"/>
          <p:cNvSpPr>
            <a:spLocks noChangeArrowheads="1"/>
          </p:cNvSpPr>
          <p:nvPr/>
        </p:nvSpPr>
        <p:spPr bwMode="auto">
          <a:xfrm>
            <a:off x="40830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>
            <a:off x="49212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>
            <a:off x="59118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>
            <a:off x="75882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82613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683568" y="609600"/>
            <a:ext cx="777296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Inibidores de Acetilcolinesterase</a:t>
            </a:r>
            <a:endParaRPr lang="pt-BR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3886200" y="1600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400" b="1"/>
              <a:t>Enzima: Acetilcolinesterase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25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75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25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75"/>
                            </p:stCondLst>
                            <p:childTnLst>
                              <p:par>
                                <p:cTn id="8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 animBg="1" autoUpdateAnimBg="0"/>
      <p:bldP spid="11310" grpId="0" animBg="1"/>
      <p:bldP spid="11311" grpId="0" animBg="1"/>
      <p:bldP spid="11312" grpId="0" animBg="1"/>
      <p:bldP spid="11313" grpId="0" animBg="1"/>
      <p:bldP spid="11314" grpId="0" animBg="1"/>
      <p:bldP spid="11315" grpId="0" animBg="1"/>
      <p:bldP spid="11316" grpId="0" animBg="1"/>
      <p:bldP spid="11317" grpId="0" animBg="1"/>
      <p:bldP spid="11318" grpId="0" animBg="1"/>
      <p:bldP spid="11319" grpId="0" animBg="1"/>
      <p:bldP spid="11320" grpId="0" animBg="1"/>
      <p:bldP spid="11321" grpId="0" animBg="1"/>
      <p:bldP spid="11322" grpId="0" animBg="1"/>
      <p:bldP spid="11323" grpId="0" animBg="1"/>
      <p:bldP spid="11324" grpId="0" animBg="1"/>
      <p:bldP spid="11325" grpId="0" autoUpdateAnimBg="0"/>
      <p:bldP spid="11326" grpId="0" animBg="1"/>
      <p:bldP spid="11327" grpId="0" animBg="1"/>
      <p:bldP spid="11328" grpId="0" animBg="1"/>
      <p:bldP spid="11329" grpId="0" animBg="1"/>
      <p:bldP spid="11330" grpId="0" animBg="1"/>
      <p:bldP spid="11331" grpId="0" animBg="1"/>
      <p:bldP spid="11332" grpId="0" animBg="1"/>
      <p:bldP spid="113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1373188" y="1982788"/>
            <a:ext cx="1343025" cy="2139950"/>
          </a:xfrm>
          <a:custGeom>
            <a:avLst/>
            <a:gdLst/>
            <a:ahLst/>
            <a:cxnLst>
              <a:cxn ang="0">
                <a:pos x="842" y="1013"/>
              </a:cxn>
              <a:cxn ang="0">
                <a:pos x="757" y="1008"/>
              </a:cxn>
              <a:cxn ang="0">
                <a:pos x="678" y="989"/>
              </a:cxn>
              <a:cxn ang="0">
                <a:pos x="607" y="956"/>
              </a:cxn>
              <a:cxn ang="0">
                <a:pos x="544" y="917"/>
              </a:cxn>
              <a:cxn ang="0">
                <a:pos x="517" y="894"/>
              </a:cxn>
              <a:cxn ang="0">
                <a:pos x="492" y="865"/>
              </a:cxn>
              <a:cxn ang="0">
                <a:pos x="473" y="841"/>
              </a:cxn>
              <a:cxn ang="0">
                <a:pos x="454" y="808"/>
              </a:cxn>
              <a:cxn ang="0">
                <a:pos x="440" y="779"/>
              </a:cxn>
              <a:cxn ang="0">
                <a:pos x="429" y="745"/>
              </a:cxn>
              <a:cxn ang="0">
                <a:pos x="424" y="712"/>
              </a:cxn>
              <a:cxn ang="0">
                <a:pos x="421" y="679"/>
              </a:cxn>
              <a:cxn ang="0">
                <a:pos x="424" y="645"/>
              </a:cxn>
              <a:cxn ang="0">
                <a:pos x="429" y="612"/>
              </a:cxn>
              <a:cxn ang="0">
                <a:pos x="437" y="578"/>
              </a:cxn>
              <a:cxn ang="0">
                <a:pos x="454" y="545"/>
              </a:cxn>
              <a:cxn ang="0">
                <a:pos x="470" y="516"/>
              </a:cxn>
              <a:cxn ang="0">
                <a:pos x="492" y="488"/>
              </a:cxn>
              <a:cxn ang="0">
                <a:pos x="514" y="464"/>
              </a:cxn>
              <a:cxn ang="0">
                <a:pos x="541" y="440"/>
              </a:cxn>
              <a:cxn ang="0">
                <a:pos x="571" y="416"/>
              </a:cxn>
              <a:cxn ang="0">
                <a:pos x="604" y="397"/>
              </a:cxn>
              <a:cxn ang="0">
                <a:pos x="675" y="368"/>
              </a:cxn>
              <a:cxn ang="0">
                <a:pos x="755" y="344"/>
              </a:cxn>
              <a:cxn ang="0">
                <a:pos x="840" y="339"/>
              </a:cxn>
              <a:cxn ang="0">
                <a:pos x="837" y="0"/>
              </a:cxn>
              <a:cxn ang="0">
                <a:pos x="752" y="5"/>
              </a:cxn>
              <a:cxn ang="0">
                <a:pos x="667" y="15"/>
              </a:cxn>
              <a:cxn ang="0">
                <a:pos x="588" y="34"/>
              </a:cxn>
              <a:cxn ang="0">
                <a:pos x="508" y="58"/>
              </a:cxn>
              <a:cxn ang="0">
                <a:pos x="437" y="86"/>
              </a:cxn>
              <a:cxn ang="0">
                <a:pos x="366" y="120"/>
              </a:cxn>
              <a:cxn ang="0">
                <a:pos x="303" y="158"/>
              </a:cxn>
              <a:cxn ang="0">
                <a:pos x="243" y="201"/>
              </a:cxn>
              <a:cxn ang="0">
                <a:pos x="188" y="249"/>
              </a:cxn>
              <a:cxn ang="0">
                <a:pos x="142" y="301"/>
              </a:cxn>
              <a:cxn ang="0">
                <a:pos x="98" y="359"/>
              </a:cxn>
              <a:cxn ang="0">
                <a:pos x="65" y="416"/>
              </a:cxn>
              <a:cxn ang="0">
                <a:pos x="35" y="478"/>
              </a:cxn>
              <a:cxn ang="0">
                <a:pos x="16" y="545"/>
              </a:cxn>
              <a:cxn ang="0">
                <a:pos x="2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38" y="879"/>
              </a:cxn>
              <a:cxn ang="0">
                <a:pos x="68" y="941"/>
              </a:cxn>
              <a:cxn ang="0">
                <a:pos x="104" y="999"/>
              </a:cxn>
              <a:cxn ang="0">
                <a:pos x="145" y="1056"/>
              </a:cxn>
              <a:cxn ang="0">
                <a:pos x="194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4" y="1237"/>
              </a:cxn>
              <a:cxn ang="0">
                <a:pos x="443" y="1271"/>
              </a:cxn>
              <a:cxn ang="0">
                <a:pos x="517" y="1299"/>
              </a:cxn>
              <a:cxn ang="0">
                <a:pos x="593" y="1319"/>
              </a:cxn>
              <a:cxn ang="0">
                <a:pos x="675" y="1338"/>
              </a:cxn>
              <a:cxn ang="0">
                <a:pos x="760" y="1342"/>
              </a:cxn>
              <a:cxn ang="0">
                <a:pos x="845" y="1347"/>
              </a:cxn>
              <a:cxn ang="0">
                <a:pos x="842" y="1013"/>
              </a:cxn>
            </a:cxnLst>
            <a:rect l="0" t="0" r="r" b="b"/>
            <a:pathLst>
              <a:path w="846" h="1348">
                <a:moveTo>
                  <a:pt x="842" y="1013"/>
                </a:moveTo>
                <a:lnTo>
                  <a:pt x="757" y="1008"/>
                </a:lnTo>
                <a:lnTo>
                  <a:pt x="678" y="989"/>
                </a:lnTo>
                <a:lnTo>
                  <a:pt x="607" y="956"/>
                </a:lnTo>
                <a:lnTo>
                  <a:pt x="544" y="917"/>
                </a:lnTo>
                <a:lnTo>
                  <a:pt x="517" y="894"/>
                </a:lnTo>
                <a:lnTo>
                  <a:pt x="492" y="865"/>
                </a:lnTo>
                <a:lnTo>
                  <a:pt x="473" y="841"/>
                </a:lnTo>
                <a:lnTo>
                  <a:pt x="454" y="808"/>
                </a:lnTo>
                <a:lnTo>
                  <a:pt x="440" y="779"/>
                </a:lnTo>
                <a:lnTo>
                  <a:pt x="429" y="745"/>
                </a:lnTo>
                <a:lnTo>
                  <a:pt x="424" y="712"/>
                </a:lnTo>
                <a:lnTo>
                  <a:pt x="421" y="679"/>
                </a:lnTo>
                <a:lnTo>
                  <a:pt x="424" y="645"/>
                </a:lnTo>
                <a:lnTo>
                  <a:pt x="429" y="612"/>
                </a:lnTo>
                <a:lnTo>
                  <a:pt x="437" y="578"/>
                </a:lnTo>
                <a:lnTo>
                  <a:pt x="454" y="545"/>
                </a:lnTo>
                <a:lnTo>
                  <a:pt x="470" y="516"/>
                </a:lnTo>
                <a:lnTo>
                  <a:pt x="492" y="488"/>
                </a:lnTo>
                <a:lnTo>
                  <a:pt x="514" y="464"/>
                </a:lnTo>
                <a:lnTo>
                  <a:pt x="541" y="440"/>
                </a:lnTo>
                <a:lnTo>
                  <a:pt x="571" y="416"/>
                </a:lnTo>
                <a:lnTo>
                  <a:pt x="604" y="397"/>
                </a:lnTo>
                <a:lnTo>
                  <a:pt x="675" y="368"/>
                </a:lnTo>
                <a:lnTo>
                  <a:pt x="755" y="344"/>
                </a:lnTo>
                <a:lnTo>
                  <a:pt x="840" y="339"/>
                </a:lnTo>
                <a:lnTo>
                  <a:pt x="837" y="0"/>
                </a:lnTo>
                <a:lnTo>
                  <a:pt x="752" y="5"/>
                </a:lnTo>
                <a:lnTo>
                  <a:pt x="667" y="15"/>
                </a:lnTo>
                <a:lnTo>
                  <a:pt x="588" y="34"/>
                </a:lnTo>
                <a:lnTo>
                  <a:pt x="508" y="58"/>
                </a:lnTo>
                <a:lnTo>
                  <a:pt x="437" y="86"/>
                </a:lnTo>
                <a:lnTo>
                  <a:pt x="366" y="120"/>
                </a:lnTo>
                <a:lnTo>
                  <a:pt x="303" y="158"/>
                </a:lnTo>
                <a:lnTo>
                  <a:pt x="243" y="201"/>
                </a:lnTo>
                <a:lnTo>
                  <a:pt x="188" y="249"/>
                </a:lnTo>
                <a:lnTo>
                  <a:pt x="142" y="301"/>
                </a:lnTo>
                <a:lnTo>
                  <a:pt x="98" y="359"/>
                </a:lnTo>
                <a:lnTo>
                  <a:pt x="65" y="416"/>
                </a:lnTo>
                <a:lnTo>
                  <a:pt x="35" y="478"/>
                </a:lnTo>
                <a:lnTo>
                  <a:pt x="16" y="545"/>
                </a:lnTo>
                <a:lnTo>
                  <a:pt x="2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38" y="879"/>
                </a:lnTo>
                <a:lnTo>
                  <a:pt x="68" y="941"/>
                </a:lnTo>
                <a:lnTo>
                  <a:pt x="104" y="999"/>
                </a:lnTo>
                <a:lnTo>
                  <a:pt x="145" y="1056"/>
                </a:lnTo>
                <a:lnTo>
                  <a:pt x="194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4" y="1237"/>
                </a:lnTo>
                <a:lnTo>
                  <a:pt x="443" y="1271"/>
                </a:lnTo>
                <a:lnTo>
                  <a:pt x="517" y="1299"/>
                </a:lnTo>
                <a:lnTo>
                  <a:pt x="593" y="1319"/>
                </a:lnTo>
                <a:lnTo>
                  <a:pt x="675" y="1338"/>
                </a:lnTo>
                <a:lnTo>
                  <a:pt x="760" y="1342"/>
                </a:lnTo>
                <a:lnTo>
                  <a:pt x="845" y="1347"/>
                </a:lnTo>
                <a:lnTo>
                  <a:pt x="842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2700338" y="1982788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810000" y="2590800"/>
            <a:ext cx="53340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 Pós-sináptica</a:t>
            </a:r>
            <a:endParaRPr lang="en-US" sz="24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2590800"/>
            <a:ext cx="16002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</a:t>
            </a:r>
          </a:p>
          <a:p>
            <a:pPr algn="ctr" eaLnBrk="0" hangingPunct="0"/>
            <a:r>
              <a:rPr lang="en-US" b="1"/>
              <a:t>Pré-sináptica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667000" y="1985963"/>
            <a:ext cx="0" cy="604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667000" y="3582988"/>
            <a:ext cx="0" cy="539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878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2405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0881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8689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021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9159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587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5735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5547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7739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24986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0683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0800000">
            <a:off x="424973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 rot="10800000">
            <a:off x="541178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10800000">
            <a:off x="67167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10800000">
            <a:off x="79359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10800000">
            <a:off x="368300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3219450" y="2897188"/>
            <a:ext cx="250825" cy="1539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3" y="92"/>
              </a:cxn>
              <a:cxn ang="0">
                <a:pos x="87" y="89"/>
              </a:cxn>
              <a:cxn ang="0">
                <a:pos x="112" y="81"/>
              </a:cxn>
              <a:cxn ang="0">
                <a:pos x="129" y="74"/>
              </a:cxn>
              <a:cxn ang="0">
                <a:pos x="147" y="66"/>
              </a:cxn>
              <a:cxn ang="0">
                <a:pos x="154" y="59"/>
              </a:cxn>
              <a:cxn ang="0">
                <a:pos x="157" y="48"/>
              </a:cxn>
              <a:cxn ang="0">
                <a:pos x="154" y="37"/>
              </a:cxn>
              <a:cxn ang="0">
                <a:pos x="147" y="30"/>
              </a:cxn>
              <a:cxn ang="0">
                <a:pos x="129" y="19"/>
              </a:cxn>
              <a:cxn ang="0">
                <a:pos x="112" y="15"/>
              </a:cxn>
              <a:cxn ang="0">
                <a:pos x="87" y="7"/>
              </a:cxn>
              <a:cxn ang="0">
                <a:pos x="63" y="4"/>
              </a:cxn>
              <a:cxn ang="0">
                <a:pos x="0" y="0"/>
              </a:cxn>
              <a:cxn ang="0">
                <a:pos x="31" y="11"/>
              </a:cxn>
              <a:cxn ang="0">
                <a:pos x="56" y="22"/>
              </a:cxn>
              <a:cxn ang="0">
                <a:pos x="73" y="33"/>
              </a:cxn>
              <a:cxn ang="0">
                <a:pos x="77" y="48"/>
              </a:cxn>
              <a:cxn ang="0">
                <a:pos x="73" y="63"/>
              </a:cxn>
              <a:cxn ang="0">
                <a:pos x="56" y="74"/>
              </a:cxn>
              <a:cxn ang="0">
                <a:pos x="31" y="85"/>
              </a:cxn>
              <a:cxn ang="0">
                <a:pos x="0" y="96"/>
              </a:cxn>
              <a:cxn ang="0">
                <a:pos x="0" y="96"/>
              </a:cxn>
            </a:cxnLst>
            <a:rect l="0" t="0" r="r" b="b"/>
            <a:pathLst>
              <a:path w="158" h="97">
                <a:moveTo>
                  <a:pt x="0" y="96"/>
                </a:moveTo>
                <a:lnTo>
                  <a:pt x="63" y="92"/>
                </a:lnTo>
                <a:lnTo>
                  <a:pt x="87" y="89"/>
                </a:lnTo>
                <a:lnTo>
                  <a:pt x="112" y="81"/>
                </a:lnTo>
                <a:lnTo>
                  <a:pt x="129" y="74"/>
                </a:lnTo>
                <a:lnTo>
                  <a:pt x="147" y="66"/>
                </a:lnTo>
                <a:lnTo>
                  <a:pt x="154" y="59"/>
                </a:lnTo>
                <a:lnTo>
                  <a:pt x="157" y="48"/>
                </a:lnTo>
                <a:lnTo>
                  <a:pt x="154" y="37"/>
                </a:lnTo>
                <a:lnTo>
                  <a:pt x="147" y="30"/>
                </a:lnTo>
                <a:lnTo>
                  <a:pt x="129" y="19"/>
                </a:lnTo>
                <a:lnTo>
                  <a:pt x="112" y="15"/>
                </a:lnTo>
                <a:lnTo>
                  <a:pt x="87" y="7"/>
                </a:lnTo>
                <a:lnTo>
                  <a:pt x="63" y="4"/>
                </a:lnTo>
                <a:lnTo>
                  <a:pt x="0" y="0"/>
                </a:lnTo>
                <a:lnTo>
                  <a:pt x="31" y="11"/>
                </a:lnTo>
                <a:lnTo>
                  <a:pt x="56" y="22"/>
                </a:lnTo>
                <a:lnTo>
                  <a:pt x="73" y="33"/>
                </a:lnTo>
                <a:lnTo>
                  <a:pt x="77" y="48"/>
                </a:lnTo>
                <a:lnTo>
                  <a:pt x="73" y="63"/>
                </a:lnTo>
                <a:lnTo>
                  <a:pt x="56" y="74"/>
                </a:lnTo>
                <a:lnTo>
                  <a:pt x="31" y="85"/>
                </a:lnTo>
                <a:lnTo>
                  <a:pt x="0" y="96"/>
                </a:lnTo>
                <a:lnTo>
                  <a:pt x="0" y="9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130425" y="3265488"/>
            <a:ext cx="280988" cy="250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2082800" y="2592388"/>
            <a:ext cx="379413" cy="2270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916113" y="2876550"/>
            <a:ext cx="425450" cy="1143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2952750" y="3236913"/>
            <a:ext cx="249238" cy="2317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52" y="112"/>
              </a:cxn>
              <a:cxn ang="0">
                <a:pos x="98" y="132"/>
              </a:cxn>
              <a:cxn ang="0">
                <a:pos x="117" y="140"/>
              </a:cxn>
              <a:cxn ang="0">
                <a:pos x="133" y="145"/>
              </a:cxn>
              <a:cxn ang="0">
                <a:pos x="143" y="140"/>
              </a:cxn>
              <a:cxn ang="0">
                <a:pos x="153" y="136"/>
              </a:cxn>
              <a:cxn ang="0">
                <a:pos x="156" y="128"/>
              </a:cxn>
              <a:cxn ang="0">
                <a:pos x="156" y="116"/>
              </a:cxn>
              <a:cxn ang="0">
                <a:pos x="150" y="99"/>
              </a:cxn>
              <a:cxn ang="0">
                <a:pos x="137" y="83"/>
              </a:cxn>
              <a:cxn ang="0">
                <a:pos x="124" y="62"/>
              </a:cxn>
              <a:cxn ang="0">
                <a:pos x="104" y="41"/>
              </a:cxn>
              <a:cxn ang="0">
                <a:pos x="59" y="0"/>
              </a:cxn>
              <a:cxn ang="0">
                <a:pos x="78" y="29"/>
              </a:cxn>
              <a:cxn ang="0">
                <a:pos x="91" y="54"/>
              </a:cxn>
              <a:cxn ang="0">
                <a:pos x="94" y="70"/>
              </a:cxn>
              <a:cxn ang="0">
                <a:pos x="91" y="87"/>
              </a:cxn>
              <a:cxn ang="0">
                <a:pos x="78" y="95"/>
              </a:cxn>
              <a:cxn ang="0">
                <a:pos x="59" y="95"/>
              </a:cxn>
              <a:cxn ang="0">
                <a:pos x="33" y="91"/>
              </a:cxn>
              <a:cxn ang="0">
                <a:pos x="0" y="79"/>
              </a:cxn>
              <a:cxn ang="0">
                <a:pos x="0" y="79"/>
              </a:cxn>
            </a:cxnLst>
            <a:rect l="0" t="0" r="r" b="b"/>
            <a:pathLst>
              <a:path w="157" h="146">
                <a:moveTo>
                  <a:pt x="0" y="79"/>
                </a:moveTo>
                <a:lnTo>
                  <a:pt x="52" y="112"/>
                </a:lnTo>
                <a:lnTo>
                  <a:pt x="98" y="132"/>
                </a:lnTo>
                <a:lnTo>
                  <a:pt x="117" y="140"/>
                </a:lnTo>
                <a:lnTo>
                  <a:pt x="133" y="145"/>
                </a:lnTo>
                <a:lnTo>
                  <a:pt x="143" y="140"/>
                </a:lnTo>
                <a:lnTo>
                  <a:pt x="153" y="136"/>
                </a:lnTo>
                <a:lnTo>
                  <a:pt x="156" y="128"/>
                </a:lnTo>
                <a:lnTo>
                  <a:pt x="156" y="116"/>
                </a:lnTo>
                <a:lnTo>
                  <a:pt x="150" y="99"/>
                </a:lnTo>
                <a:lnTo>
                  <a:pt x="137" y="83"/>
                </a:lnTo>
                <a:lnTo>
                  <a:pt x="124" y="62"/>
                </a:lnTo>
                <a:lnTo>
                  <a:pt x="104" y="41"/>
                </a:lnTo>
                <a:lnTo>
                  <a:pt x="59" y="0"/>
                </a:lnTo>
                <a:lnTo>
                  <a:pt x="78" y="29"/>
                </a:lnTo>
                <a:lnTo>
                  <a:pt x="91" y="54"/>
                </a:lnTo>
                <a:lnTo>
                  <a:pt x="94" y="70"/>
                </a:lnTo>
                <a:lnTo>
                  <a:pt x="91" y="87"/>
                </a:lnTo>
                <a:lnTo>
                  <a:pt x="78" y="95"/>
                </a:lnTo>
                <a:lnTo>
                  <a:pt x="59" y="95"/>
                </a:lnTo>
                <a:lnTo>
                  <a:pt x="33" y="91"/>
                </a:lnTo>
                <a:lnTo>
                  <a:pt x="0" y="79"/>
                </a:lnTo>
                <a:lnTo>
                  <a:pt x="0" y="7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2781300" y="2503488"/>
            <a:ext cx="182563" cy="260350"/>
          </a:xfrm>
          <a:custGeom>
            <a:avLst/>
            <a:gdLst/>
            <a:ahLst/>
            <a:cxnLst>
              <a:cxn ang="0">
                <a:pos x="93" y="163"/>
              </a:cxn>
              <a:cxn ang="0">
                <a:pos x="108" y="105"/>
              </a:cxn>
              <a:cxn ang="0">
                <a:pos x="114" y="78"/>
              </a:cxn>
              <a:cxn ang="0">
                <a:pos x="114" y="54"/>
              </a:cxn>
              <a:cxn ang="0">
                <a:pos x="114" y="34"/>
              </a:cxn>
              <a:cxn ang="0">
                <a:pos x="111" y="17"/>
              </a:cxn>
              <a:cxn ang="0">
                <a:pos x="105" y="7"/>
              </a:cxn>
              <a:cxn ang="0">
                <a:pos x="96" y="0"/>
              </a:cxn>
              <a:cxn ang="0">
                <a:pos x="87" y="0"/>
              </a:cxn>
              <a:cxn ang="0">
                <a:pos x="75" y="3"/>
              </a:cxn>
              <a:cxn ang="0">
                <a:pos x="63" y="17"/>
              </a:cxn>
              <a:cxn ang="0">
                <a:pos x="51" y="30"/>
              </a:cxn>
              <a:cxn ang="0">
                <a:pos x="36" y="51"/>
              </a:cxn>
              <a:cxn ang="0">
                <a:pos x="24" y="75"/>
              </a:cxn>
              <a:cxn ang="0">
                <a:pos x="0" y="132"/>
              </a:cxn>
              <a:cxn ang="0">
                <a:pos x="21" y="105"/>
              </a:cxn>
              <a:cxn ang="0">
                <a:pos x="39" y="85"/>
              </a:cxn>
              <a:cxn ang="0">
                <a:pos x="57" y="75"/>
              </a:cxn>
              <a:cxn ang="0">
                <a:pos x="72" y="75"/>
              </a:cxn>
              <a:cxn ang="0">
                <a:pos x="84" y="81"/>
              </a:cxn>
              <a:cxn ang="0">
                <a:pos x="90" y="102"/>
              </a:cxn>
              <a:cxn ang="0">
                <a:pos x="93" y="129"/>
              </a:cxn>
              <a:cxn ang="0">
                <a:pos x="93" y="163"/>
              </a:cxn>
              <a:cxn ang="0">
                <a:pos x="93" y="163"/>
              </a:cxn>
            </a:cxnLst>
            <a:rect l="0" t="0" r="r" b="b"/>
            <a:pathLst>
              <a:path w="115" h="164">
                <a:moveTo>
                  <a:pt x="93" y="163"/>
                </a:moveTo>
                <a:lnTo>
                  <a:pt x="108" y="105"/>
                </a:lnTo>
                <a:lnTo>
                  <a:pt x="114" y="78"/>
                </a:lnTo>
                <a:lnTo>
                  <a:pt x="114" y="54"/>
                </a:lnTo>
                <a:lnTo>
                  <a:pt x="114" y="34"/>
                </a:lnTo>
                <a:lnTo>
                  <a:pt x="111" y="17"/>
                </a:lnTo>
                <a:lnTo>
                  <a:pt x="105" y="7"/>
                </a:lnTo>
                <a:lnTo>
                  <a:pt x="96" y="0"/>
                </a:lnTo>
                <a:lnTo>
                  <a:pt x="87" y="0"/>
                </a:lnTo>
                <a:lnTo>
                  <a:pt x="75" y="3"/>
                </a:lnTo>
                <a:lnTo>
                  <a:pt x="63" y="17"/>
                </a:lnTo>
                <a:lnTo>
                  <a:pt x="51" y="30"/>
                </a:lnTo>
                <a:lnTo>
                  <a:pt x="36" y="51"/>
                </a:lnTo>
                <a:lnTo>
                  <a:pt x="24" y="75"/>
                </a:lnTo>
                <a:lnTo>
                  <a:pt x="0" y="132"/>
                </a:lnTo>
                <a:lnTo>
                  <a:pt x="21" y="105"/>
                </a:lnTo>
                <a:lnTo>
                  <a:pt x="39" y="85"/>
                </a:lnTo>
                <a:lnTo>
                  <a:pt x="57" y="75"/>
                </a:lnTo>
                <a:lnTo>
                  <a:pt x="72" y="75"/>
                </a:lnTo>
                <a:lnTo>
                  <a:pt x="84" y="81"/>
                </a:lnTo>
                <a:lnTo>
                  <a:pt x="90" y="102"/>
                </a:lnTo>
                <a:lnTo>
                  <a:pt x="93" y="129"/>
                </a:lnTo>
                <a:lnTo>
                  <a:pt x="93" y="163"/>
                </a:lnTo>
                <a:lnTo>
                  <a:pt x="93" y="16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070350" y="38242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/>
              <a:t>Receptor de ACh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294063" y="3452813"/>
            <a:ext cx="820737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2693988" y="3451225"/>
            <a:ext cx="276225" cy="1381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3" y="24"/>
              </a:cxn>
              <a:cxn ang="0">
                <a:pos x="48" y="86"/>
              </a:cxn>
              <a:cxn ang="0">
                <a:pos x="91" y="72"/>
              </a:cxn>
              <a:cxn ang="0">
                <a:pos x="135" y="78"/>
              </a:cxn>
              <a:cxn ang="0">
                <a:pos x="130" y="17"/>
              </a:cxn>
              <a:cxn ang="0">
                <a:pos x="173" y="13"/>
              </a:cxn>
              <a:cxn ang="0">
                <a:pos x="85" y="0"/>
              </a:cxn>
              <a:cxn ang="0">
                <a:pos x="0" y="28"/>
              </a:cxn>
            </a:cxnLst>
            <a:rect l="0" t="0" r="r" b="b"/>
            <a:pathLst>
              <a:path w="174" h="87">
                <a:moveTo>
                  <a:pt x="0" y="28"/>
                </a:moveTo>
                <a:lnTo>
                  <a:pt x="43" y="24"/>
                </a:lnTo>
                <a:lnTo>
                  <a:pt x="48" y="86"/>
                </a:lnTo>
                <a:lnTo>
                  <a:pt x="91" y="72"/>
                </a:lnTo>
                <a:lnTo>
                  <a:pt x="135" y="78"/>
                </a:lnTo>
                <a:lnTo>
                  <a:pt x="130" y="17"/>
                </a:lnTo>
                <a:lnTo>
                  <a:pt x="173" y="13"/>
                </a:lnTo>
                <a:lnTo>
                  <a:pt x="85" y="0"/>
                </a:lnTo>
                <a:lnTo>
                  <a:pt x="0" y="28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3049588" y="2660650"/>
            <a:ext cx="198437" cy="231775"/>
          </a:xfrm>
          <a:custGeom>
            <a:avLst/>
            <a:gdLst/>
            <a:ahLst/>
            <a:cxnLst>
              <a:cxn ang="0">
                <a:pos x="98" y="145"/>
              </a:cxn>
              <a:cxn ang="0">
                <a:pos x="73" y="109"/>
              </a:cxn>
              <a:cxn ang="0">
                <a:pos x="124" y="74"/>
              </a:cxn>
              <a:cxn ang="0">
                <a:pos x="92" y="44"/>
              </a:cxn>
              <a:cxn ang="0">
                <a:pos x="76" y="2"/>
              </a:cxn>
              <a:cxn ang="0">
                <a:pos x="25" y="36"/>
              </a:cxn>
              <a:cxn ang="0">
                <a:pos x="0" y="0"/>
              </a:cxn>
              <a:cxn ang="0">
                <a:pos x="32" y="84"/>
              </a:cxn>
              <a:cxn ang="0">
                <a:pos x="98" y="145"/>
              </a:cxn>
            </a:cxnLst>
            <a:rect l="0" t="0" r="r" b="b"/>
            <a:pathLst>
              <a:path w="125" h="146">
                <a:moveTo>
                  <a:pt x="98" y="145"/>
                </a:moveTo>
                <a:lnTo>
                  <a:pt x="73" y="109"/>
                </a:lnTo>
                <a:lnTo>
                  <a:pt x="124" y="74"/>
                </a:lnTo>
                <a:lnTo>
                  <a:pt x="92" y="44"/>
                </a:lnTo>
                <a:lnTo>
                  <a:pt x="76" y="2"/>
                </a:lnTo>
                <a:lnTo>
                  <a:pt x="25" y="36"/>
                </a:lnTo>
                <a:lnTo>
                  <a:pt x="0" y="0"/>
                </a:lnTo>
                <a:lnTo>
                  <a:pt x="32" y="84"/>
                </a:lnTo>
                <a:lnTo>
                  <a:pt x="98" y="145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479925" y="145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pt-BR" sz="2400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04813" y="4240213"/>
            <a:ext cx="2660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/>
              <a:t>Síntese &amp; liberação </a:t>
            </a:r>
          </a:p>
          <a:p>
            <a:pPr algn="ctr" eaLnBrk="0" hangingPunct="0"/>
            <a:r>
              <a:rPr lang="en-US" b="1"/>
              <a:t>de neurotransmissor : </a:t>
            </a:r>
          </a:p>
          <a:p>
            <a:pPr algn="ctr" eaLnBrk="0" hangingPunct="0"/>
            <a:r>
              <a:rPr lang="en-US" b="1"/>
              <a:t>Acetilcolina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1230313" y="3582988"/>
            <a:ext cx="8509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581400" y="4221088"/>
            <a:ext cx="5257800" cy="101630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pt-BR" sz="2000" b="1" dirty="0" smtClean="0"/>
              <a:t>Os </a:t>
            </a:r>
            <a:r>
              <a:rPr lang="pt-BR" sz="2000" b="1" dirty="0" err="1" smtClean="0"/>
              <a:t>neonicotinoides</a:t>
            </a:r>
            <a:r>
              <a:rPr lang="pt-BR" sz="2000" b="1" dirty="0" smtClean="0"/>
              <a:t> imitam o neurotransmissor excitatório (acetilcolina)</a:t>
            </a:r>
            <a:endParaRPr lang="en-US" sz="2000" b="1" dirty="0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V="1">
            <a:off x="3221038" y="2033588"/>
            <a:ext cx="554037" cy="708025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2180000" flipH="1">
            <a:off x="2811463" y="31829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 rot="12180000" flipH="1">
            <a:off x="2554288" y="304958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 rot="12180000" flipH="1">
            <a:off x="2678113" y="29321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3059832" y="3429000"/>
            <a:ext cx="504056" cy="1224136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>
            <a:off x="2700338" y="198120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3949700" y="261778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4824413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5626100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7239000" y="25733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8166100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65849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8" name="Freeform 54"/>
          <p:cNvSpPr>
            <a:spLocks/>
          </p:cNvSpPr>
          <p:nvPr/>
        </p:nvSpPr>
        <p:spPr bwMode="auto">
          <a:xfrm>
            <a:off x="2820988" y="197485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4070350" y="26527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4765675" y="26114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5530850" y="26114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61404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75120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8216900" y="25574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1907704" y="6093296"/>
            <a:ext cx="492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/>
              <a:t> </a:t>
            </a:r>
            <a:r>
              <a:rPr lang="en-US" sz="2400" b="1" dirty="0">
                <a:latin typeface="Symbol" pitchFamily="18" charset="2"/>
              </a:rPr>
              <a:t>Þ</a:t>
            </a:r>
            <a:r>
              <a:rPr lang="en-US" sz="2400" b="1" dirty="0"/>
              <a:t>  </a:t>
            </a:r>
            <a:r>
              <a:rPr lang="en-US" sz="2400" b="1" dirty="0" err="1"/>
              <a:t>excitação</a:t>
            </a:r>
            <a:r>
              <a:rPr lang="en-US" sz="2400" b="1" dirty="0"/>
              <a:t> - </a:t>
            </a:r>
            <a:r>
              <a:rPr lang="en-US" sz="2400" b="1" dirty="0" err="1"/>
              <a:t>tremores</a:t>
            </a:r>
            <a:r>
              <a:rPr lang="en-US" sz="2400" b="1" dirty="0"/>
              <a:t> - </a:t>
            </a:r>
            <a:r>
              <a:rPr lang="en-US" sz="2400" b="1" dirty="0" err="1"/>
              <a:t>morte</a:t>
            </a:r>
            <a:r>
              <a:rPr lang="en-US" sz="2400" b="1" dirty="0"/>
              <a:t>!</a:t>
            </a:r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65976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7" name="Freeform 63"/>
          <p:cNvSpPr>
            <a:spLocks/>
          </p:cNvSpPr>
          <p:nvPr/>
        </p:nvSpPr>
        <p:spPr bwMode="auto">
          <a:xfrm>
            <a:off x="2743200" y="2049463"/>
            <a:ext cx="1341438" cy="2141537"/>
          </a:xfrm>
          <a:custGeom>
            <a:avLst/>
            <a:gdLst/>
            <a:ahLst/>
            <a:cxnLst>
              <a:cxn ang="0">
                <a:pos x="4" y="1014"/>
              </a:cxn>
              <a:cxn ang="0">
                <a:pos x="90" y="1009"/>
              </a:cxn>
              <a:cxn ang="0">
                <a:pos x="167" y="989"/>
              </a:cxn>
              <a:cxn ang="0">
                <a:pos x="241" y="955"/>
              </a:cxn>
              <a:cxn ang="0">
                <a:pos x="302" y="917"/>
              </a:cxn>
              <a:cxn ang="0">
                <a:pos x="351" y="868"/>
              </a:cxn>
              <a:cxn ang="0">
                <a:pos x="391" y="810"/>
              </a:cxn>
              <a:cxn ang="0">
                <a:pos x="416" y="747"/>
              </a:cxn>
              <a:cxn ang="0">
                <a:pos x="424" y="713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1"/>
              </a:cxn>
              <a:cxn ang="0">
                <a:pos x="391" y="548"/>
              </a:cxn>
              <a:cxn ang="0">
                <a:pos x="355" y="490"/>
              </a:cxn>
              <a:cxn ang="0">
                <a:pos x="302" y="436"/>
              </a:cxn>
              <a:cxn ang="0">
                <a:pos x="241" y="398"/>
              </a:cxn>
              <a:cxn ang="0">
                <a:pos x="171" y="364"/>
              </a:cxn>
              <a:cxn ang="0">
                <a:pos x="90" y="344"/>
              </a:cxn>
              <a:cxn ang="0">
                <a:pos x="4" y="339"/>
              </a:cxn>
              <a:cxn ang="0">
                <a:pos x="8" y="0"/>
              </a:cxn>
              <a:cxn ang="0">
                <a:pos x="94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7"/>
              </a:cxn>
              <a:cxn ang="0">
                <a:pos x="477" y="121"/>
              </a:cxn>
              <a:cxn ang="0">
                <a:pos x="542" y="160"/>
              </a:cxn>
              <a:cxn ang="0">
                <a:pos x="603" y="204"/>
              </a:cxn>
              <a:cxn ang="0">
                <a:pos x="656" y="252"/>
              </a:cxn>
              <a:cxn ang="0">
                <a:pos x="705" y="305"/>
              </a:cxn>
              <a:cxn ang="0">
                <a:pos x="746" y="359"/>
              </a:cxn>
              <a:cxn ang="0">
                <a:pos x="779" y="417"/>
              </a:cxn>
              <a:cxn ang="0">
                <a:pos x="807" y="480"/>
              </a:cxn>
              <a:cxn ang="0">
                <a:pos x="828" y="543"/>
              </a:cxn>
              <a:cxn ang="0">
                <a:pos x="840" y="611"/>
              </a:cxn>
              <a:cxn ang="0">
                <a:pos x="844" y="679"/>
              </a:cxn>
              <a:cxn ang="0">
                <a:pos x="840" y="747"/>
              </a:cxn>
              <a:cxn ang="0">
                <a:pos x="828" y="815"/>
              </a:cxn>
              <a:cxn ang="0">
                <a:pos x="807" y="878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7"/>
              </a:cxn>
              <a:cxn ang="0">
                <a:pos x="652" y="1106"/>
              </a:cxn>
              <a:cxn ang="0">
                <a:pos x="595" y="1154"/>
              </a:cxn>
              <a:cxn ang="0">
                <a:pos x="538" y="1198"/>
              </a:cxn>
              <a:cxn ang="0">
                <a:pos x="473" y="1237"/>
              </a:cxn>
              <a:cxn ang="0">
                <a:pos x="404" y="1271"/>
              </a:cxn>
              <a:cxn ang="0">
                <a:pos x="326" y="1300"/>
              </a:cxn>
              <a:cxn ang="0">
                <a:pos x="249" y="1319"/>
              </a:cxn>
              <a:cxn ang="0">
                <a:pos x="171" y="1338"/>
              </a:cxn>
              <a:cxn ang="0">
                <a:pos x="86" y="1343"/>
              </a:cxn>
              <a:cxn ang="0">
                <a:pos x="0" y="1348"/>
              </a:cxn>
              <a:cxn ang="0">
                <a:pos x="4" y="1014"/>
              </a:cxn>
            </a:cxnLst>
            <a:rect l="0" t="0" r="r" b="b"/>
            <a:pathLst>
              <a:path w="845" h="1349">
                <a:moveTo>
                  <a:pt x="4" y="1014"/>
                </a:moveTo>
                <a:lnTo>
                  <a:pt x="90" y="1009"/>
                </a:lnTo>
                <a:lnTo>
                  <a:pt x="167" y="989"/>
                </a:lnTo>
                <a:lnTo>
                  <a:pt x="241" y="955"/>
                </a:lnTo>
                <a:lnTo>
                  <a:pt x="302" y="917"/>
                </a:lnTo>
                <a:lnTo>
                  <a:pt x="351" y="868"/>
                </a:lnTo>
                <a:lnTo>
                  <a:pt x="391" y="810"/>
                </a:lnTo>
                <a:lnTo>
                  <a:pt x="416" y="747"/>
                </a:lnTo>
                <a:lnTo>
                  <a:pt x="424" y="713"/>
                </a:lnTo>
                <a:lnTo>
                  <a:pt x="424" y="679"/>
                </a:lnTo>
                <a:lnTo>
                  <a:pt x="424" y="645"/>
                </a:lnTo>
                <a:lnTo>
                  <a:pt x="416" y="611"/>
                </a:lnTo>
                <a:lnTo>
                  <a:pt x="391" y="548"/>
                </a:lnTo>
                <a:lnTo>
                  <a:pt x="355" y="490"/>
                </a:lnTo>
                <a:lnTo>
                  <a:pt x="302" y="436"/>
                </a:lnTo>
                <a:lnTo>
                  <a:pt x="241" y="398"/>
                </a:lnTo>
                <a:lnTo>
                  <a:pt x="171" y="364"/>
                </a:lnTo>
                <a:lnTo>
                  <a:pt x="90" y="344"/>
                </a:lnTo>
                <a:lnTo>
                  <a:pt x="4" y="339"/>
                </a:lnTo>
                <a:lnTo>
                  <a:pt x="8" y="0"/>
                </a:lnTo>
                <a:lnTo>
                  <a:pt x="94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7"/>
                </a:lnTo>
                <a:lnTo>
                  <a:pt x="477" y="121"/>
                </a:lnTo>
                <a:lnTo>
                  <a:pt x="542" y="160"/>
                </a:lnTo>
                <a:lnTo>
                  <a:pt x="603" y="204"/>
                </a:lnTo>
                <a:lnTo>
                  <a:pt x="656" y="252"/>
                </a:lnTo>
                <a:lnTo>
                  <a:pt x="705" y="305"/>
                </a:lnTo>
                <a:lnTo>
                  <a:pt x="746" y="359"/>
                </a:lnTo>
                <a:lnTo>
                  <a:pt x="779" y="417"/>
                </a:lnTo>
                <a:lnTo>
                  <a:pt x="807" y="480"/>
                </a:lnTo>
                <a:lnTo>
                  <a:pt x="828" y="543"/>
                </a:lnTo>
                <a:lnTo>
                  <a:pt x="840" y="611"/>
                </a:lnTo>
                <a:lnTo>
                  <a:pt x="844" y="679"/>
                </a:lnTo>
                <a:lnTo>
                  <a:pt x="840" y="747"/>
                </a:lnTo>
                <a:lnTo>
                  <a:pt x="828" y="815"/>
                </a:lnTo>
                <a:lnTo>
                  <a:pt x="807" y="878"/>
                </a:lnTo>
                <a:lnTo>
                  <a:pt x="779" y="941"/>
                </a:lnTo>
                <a:lnTo>
                  <a:pt x="742" y="999"/>
                </a:lnTo>
                <a:lnTo>
                  <a:pt x="701" y="1057"/>
                </a:lnTo>
                <a:lnTo>
                  <a:pt x="652" y="1106"/>
                </a:lnTo>
                <a:lnTo>
                  <a:pt x="595" y="1154"/>
                </a:lnTo>
                <a:lnTo>
                  <a:pt x="538" y="1198"/>
                </a:lnTo>
                <a:lnTo>
                  <a:pt x="473" y="1237"/>
                </a:lnTo>
                <a:lnTo>
                  <a:pt x="404" y="1271"/>
                </a:lnTo>
                <a:lnTo>
                  <a:pt x="326" y="1300"/>
                </a:lnTo>
                <a:lnTo>
                  <a:pt x="249" y="1319"/>
                </a:lnTo>
                <a:lnTo>
                  <a:pt x="171" y="1338"/>
                </a:lnTo>
                <a:lnTo>
                  <a:pt x="86" y="1343"/>
                </a:lnTo>
                <a:lnTo>
                  <a:pt x="0" y="1348"/>
                </a:lnTo>
                <a:lnTo>
                  <a:pt x="4" y="1014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28" name="Rectangle 64"/>
          <p:cNvSpPr>
            <a:spLocks noChangeArrowheads="1"/>
          </p:cNvSpPr>
          <p:nvPr/>
        </p:nvSpPr>
        <p:spPr bwMode="auto">
          <a:xfrm>
            <a:off x="40830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>
            <a:off x="49212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>
            <a:off x="59118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>
            <a:off x="75882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82613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3886200" y="1600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400" b="1"/>
              <a:t>Enzima: Acetilcolinesterase</a:t>
            </a: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716855" y="476672"/>
            <a:ext cx="7671569" cy="11849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Agonistas</a:t>
            </a:r>
            <a:r>
              <a:rPr lang="en-US" sz="3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US" sz="3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Acetilcolina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endParaRPr lang="en-US" sz="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Ex.: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imidacloprid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2312640" y="5384768"/>
            <a:ext cx="6507832" cy="70852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pt-BR" sz="2000" b="1" dirty="0" err="1" smtClean="0"/>
              <a:t>Acetilcolinestarase</a:t>
            </a:r>
            <a:r>
              <a:rPr lang="pt-BR" sz="2000" b="1" dirty="0" smtClean="0"/>
              <a:t> não consegue degradar as moléculas de </a:t>
            </a:r>
            <a:r>
              <a:rPr lang="pt-BR" sz="2000" b="1" dirty="0" err="1" smtClean="0"/>
              <a:t>neonicotinoides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  <p:sp>
        <p:nvSpPr>
          <p:cNvPr id="74" name="Line 46"/>
          <p:cNvSpPr>
            <a:spLocks noChangeShapeType="1"/>
          </p:cNvSpPr>
          <p:nvPr/>
        </p:nvSpPr>
        <p:spPr bwMode="auto">
          <a:xfrm>
            <a:off x="2843808" y="3645024"/>
            <a:ext cx="432048" cy="1656184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5" name="Elipse 74"/>
          <p:cNvSpPr/>
          <p:nvPr/>
        </p:nvSpPr>
        <p:spPr>
          <a:xfrm flipV="1">
            <a:off x="3131840" y="2924944"/>
            <a:ext cx="108000" cy="108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 flipV="1">
            <a:off x="2953956" y="3238377"/>
            <a:ext cx="108000" cy="108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 flipV="1">
            <a:off x="2805668" y="2653846"/>
            <a:ext cx="108000" cy="108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5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75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25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75"/>
                            </p:stCondLst>
                            <p:childTnLst>
                              <p:par>
                                <p:cTn id="8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 animBg="1" autoUpdateAnimBg="0"/>
      <p:bldP spid="11310" grpId="0" animBg="1"/>
      <p:bldP spid="11311" grpId="0" animBg="1"/>
      <p:bldP spid="11312" grpId="0" animBg="1"/>
      <p:bldP spid="11313" grpId="0" animBg="1"/>
      <p:bldP spid="11314" grpId="0" animBg="1"/>
      <p:bldP spid="11315" grpId="0" animBg="1"/>
      <p:bldP spid="11316" grpId="0" animBg="1"/>
      <p:bldP spid="11317" grpId="0" animBg="1"/>
      <p:bldP spid="11318" grpId="0" animBg="1"/>
      <p:bldP spid="11319" grpId="0" animBg="1"/>
      <p:bldP spid="11320" grpId="0" animBg="1"/>
      <p:bldP spid="11321" grpId="0" animBg="1"/>
      <p:bldP spid="11322" grpId="0" animBg="1"/>
      <p:bldP spid="11323" grpId="0" animBg="1"/>
      <p:bldP spid="11324" grpId="0" animBg="1"/>
      <p:bldP spid="11325" grpId="0" autoUpdateAnimBg="0"/>
      <p:bldP spid="11326" grpId="0" animBg="1"/>
      <p:bldP spid="11327" grpId="0" animBg="1"/>
      <p:bldP spid="11328" grpId="0" animBg="1"/>
      <p:bldP spid="11329" grpId="0" animBg="1"/>
      <p:bldP spid="11330" grpId="0" animBg="1"/>
      <p:bldP spid="11331" grpId="0" animBg="1"/>
      <p:bldP spid="11332" grpId="0" animBg="1"/>
      <p:bldP spid="73" grpId="0" animBg="1" autoUpdateAnimBg="0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1373188" y="1982788"/>
            <a:ext cx="1343025" cy="2139950"/>
          </a:xfrm>
          <a:custGeom>
            <a:avLst/>
            <a:gdLst/>
            <a:ahLst/>
            <a:cxnLst>
              <a:cxn ang="0">
                <a:pos x="842" y="1013"/>
              </a:cxn>
              <a:cxn ang="0">
                <a:pos x="757" y="1008"/>
              </a:cxn>
              <a:cxn ang="0">
                <a:pos x="678" y="989"/>
              </a:cxn>
              <a:cxn ang="0">
                <a:pos x="607" y="956"/>
              </a:cxn>
              <a:cxn ang="0">
                <a:pos x="544" y="917"/>
              </a:cxn>
              <a:cxn ang="0">
                <a:pos x="517" y="894"/>
              </a:cxn>
              <a:cxn ang="0">
                <a:pos x="492" y="865"/>
              </a:cxn>
              <a:cxn ang="0">
                <a:pos x="473" y="841"/>
              </a:cxn>
              <a:cxn ang="0">
                <a:pos x="454" y="808"/>
              </a:cxn>
              <a:cxn ang="0">
                <a:pos x="440" y="779"/>
              </a:cxn>
              <a:cxn ang="0">
                <a:pos x="429" y="745"/>
              </a:cxn>
              <a:cxn ang="0">
                <a:pos x="424" y="712"/>
              </a:cxn>
              <a:cxn ang="0">
                <a:pos x="421" y="679"/>
              </a:cxn>
              <a:cxn ang="0">
                <a:pos x="424" y="645"/>
              </a:cxn>
              <a:cxn ang="0">
                <a:pos x="429" y="612"/>
              </a:cxn>
              <a:cxn ang="0">
                <a:pos x="437" y="578"/>
              </a:cxn>
              <a:cxn ang="0">
                <a:pos x="454" y="545"/>
              </a:cxn>
              <a:cxn ang="0">
                <a:pos x="470" y="516"/>
              </a:cxn>
              <a:cxn ang="0">
                <a:pos x="492" y="488"/>
              </a:cxn>
              <a:cxn ang="0">
                <a:pos x="514" y="464"/>
              </a:cxn>
              <a:cxn ang="0">
                <a:pos x="541" y="440"/>
              </a:cxn>
              <a:cxn ang="0">
                <a:pos x="571" y="416"/>
              </a:cxn>
              <a:cxn ang="0">
                <a:pos x="604" y="397"/>
              </a:cxn>
              <a:cxn ang="0">
                <a:pos x="675" y="368"/>
              </a:cxn>
              <a:cxn ang="0">
                <a:pos x="755" y="344"/>
              </a:cxn>
              <a:cxn ang="0">
                <a:pos x="840" y="339"/>
              </a:cxn>
              <a:cxn ang="0">
                <a:pos x="837" y="0"/>
              </a:cxn>
              <a:cxn ang="0">
                <a:pos x="752" y="5"/>
              </a:cxn>
              <a:cxn ang="0">
                <a:pos x="667" y="15"/>
              </a:cxn>
              <a:cxn ang="0">
                <a:pos x="588" y="34"/>
              </a:cxn>
              <a:cxn ang="0">
                <a:pos x="508" y="58"/>
              </a:cxn>
              <a:cxn ang="0">
                <a:pos x="437" y="86"/>
              </a:cxn>
              <a:cxn ang="0">
                <a:pos x="366" y="120"/>
              </a:cxn>
              <a:cxn ang="0">
                <a:pos x="303" y="158"/>
              </a:cxn>
              <a:cxn ang="0">
                <a:pos x="243" y="201"/>
              </a:cxn>
              <a:cxn ang="0">
                <a:pos x="188" y="249"/>
              </a:cxn>
              <a:cxn ang="0">
                <a:pos x="142" y="301"/>
              </a:cxn>
              <a:cxn ang="0">
                <a:pos x="98" y="359"/>
              </a:cxn>
              <a:cxn ang="0">
                <a:pos x="65" y="416"/>
              </a:cxn>
              <a:cxn ang="0">
                <a:pos x="35" y="478"/>
              </a:cxn>
              <a:cxn ang="0">
                <a:pos x="16" y="545"/>
              </a:cxn>
              <a:cxn ang="0">
                <a:pos x="2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38" y="879"/>
              </a:cxn>
              <a:cxn ang="0">
                <a:pos x="68" y="941"/>
              </a:cxn>
              <a:cxn ang="0">
                <a:pos x="104" y="999"/>
              </a:cxn>
              <a:cxn ang="0">
                <a:pos x="145" y="1056"/>
              </a:cxn>
              <a:cxn ang="0">
                <a:pos x="194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4" y="1237"/>
              </a:cxn>
              <a:cxn ang="0">
                <a:pos x="443" y="1271"/>
              </a:cxn>
              <a:cxn ang="0">
                <a:pos x="517" y="1299"/>
              </a:cxn>
              <a:cxn ang="0">
                <a:pos x="593" y="1319"/>
              </a:cxn>
              <a:cxn ang="0">
                <a:pos x="675" y="1338"/>
              </a:cxn>
              <a:cxn ang="0">
                <a:pos x="760" y="1342"/>
              </a:cxn>
              <a:cxn ang="0">
                <a:pos x="845" y="1347"/>
              </a:cxn>
              <a:cxn ang="0">
                <a:pos x="842" y="1013"/>
              </a:cxn>
            </a:cxnLst>
            <a:rect l="0" t="0" r="r" b="b"/>
            <a:pathLst>
              <a:path w="846" h="1348">
                <a:moveTo>
                  <a:pt x="842" y="1013"/>
                </a:moveTo>
                <a:lnTo>
                  <a:pt x="757" y="1008"/>
                </a:lnTo>
                <a:lnTo>
                  <a:pt x="678" y="989"/>
                </a:lnTo>
                <a:lnTo>
                  <a:pt x="607" y="956"/>
                </a:lnTo>
                <a:lnTo>
                  <a:pt x="544" y="917"/>
                </a:lnTo>
                <a:lnTo>
                  <a:pt x="517" y="894"/>
                </a:lnTo>
                <a:lnTo>
                  <a:pt x="492" y="865"/>
                </a:lnTo>
                <a:lnTo>
                  <a:pt x="473" y="841"/>
                </a:lnTo>
                <a:lnTo>
                  <a:pt x="454" y="808"/>
                </a:lnTo>
                <a:lnTo>
                  <a:pt x="440" y="779"/>
                </a:lnTo>
                <a:lnTo>
                  <a:pt x="429" y="745"/>
                </a:lnTo>
                <a:lnTo>
                  <a:pt x="424" y="712"/>
                </a:lnTo>
                <a:lnTo>
                  <a:pt x="421" y="679"/>
                </a:lnTo>
                <a:lnTo>
                  <a:pt x="424" y="645"/>
                </a:lnTo>
                <a:lnTo>
                  <a:pt x="429" y="612"/>
                </a:lnTo>
                <a:lnTo>
                  <a:pt x="437" y="578"/>
                </a:lnTo>
                <a:lnTo>
                  <a:pt x="454" y="545"/>
                </a:lnTo>
                <a:lnTo>
                  <a:pt x="470" y="516"/>
                </a:lnTo>
                <a:lnTo>
                  <a:pt x="492" y="488"/>
                </a:lnTo>
                <a:lnTo>
                  <a:pt x="514" y="464"/>
                </a:lnTo>
                <a:lnTo>
                  <a:pt x="541" y="440"/>
                </a:lnTo>
                <a:lnTo>
                  <a:pt x="571" y="416"/>
                </a:lnTo>
                <a:lnTo>
                  <a:pt x="604" y="397"/>
                </a:lnTo>
                <a:lnTo>
                  <a:pt x="675" y="368"/>
                </a:lnTo>
                <a:lnTo>
                  <a:pt x="755" y="344"/>
                </a:lnTo>
                <a:lnTo>
                  <a:pt x="840" y="339"/>
                </a:lnTo>
                <a:lnTo>
                  <a:pt x="837" y="0"/>
                </a:lnTo>
                <a:lnTo>
                  <a:pt x="752" y="5"/>
                </a:lnTo>
                <a:lnTo>
                  <a:pt x="667" y="15"/>
                </a:lnTo>
                <a:lnTo>
                  <a:pt x="588" y="34"/>
                </a:lnTo>
                <a:lnTo>
                  <a:pt x="508" y="58"/>
                </a:lnTo>
                <a:lnTo>
                  <a:pt x="437" y="86"/>
                </a:lnTo>
                <a:lnTo>
                  <a:pt x="366" y="120"/>
                </a:lnTo>
                <a:lnTo>
                  <a:pt x="303" y="158"/>
                </a:lnTo>
                <a:lnTo>
                  <a:pt x="243" y="201"/>
                </a:lnTo>
                <a:lnTo>
                  <a:pt x="188" y="249"/>
                </a:lnTo>
                <a:lnTo>
                  <a:pt x="142" y="301"/>
                </a:lnTo>
                <a:lnTo>
                  <a:pt x="98" y="359"/>
                </a:lnTo>
                <a:lnTo>
                  <a:pt x="65" y="416"/>
                </a:lnTo>
                <a:lnTo>
                  <a:pt x="35" y="478"/>
                </a:lnTo>
                <a:lnTo>
                  <a:pt x="16" y="545"/>
                </a:lnTo>
                <a:lnTo>
                  <a:pt x="2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38" y="879"/>
                </a:lnTo>
                <a:lnTo>
                  <a:pt x="68" y="941"/>
                </a:lnTo>
                <a:lnTo>
                  <a:pt x="104" y="999"/>
                </a:lnTo>
                <a:lnTo>
                  <a:pt x="145" y="1056"/>
                </a:lnTo>
                <a:lnTo>
                  <a:pt x="194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4" y="1237"/>
                </a:lnTo>
                <a:lnTo>
                  <a:pt x="443" y="1271"/>
                </a:lnTo>
                <a:lnTo>
                  <a:pt x="517" y="1299"/>
                </a:lnTo>
                <a:lnTo>
                  <a:pt x="593" y="1319"/>
                </a:lnTo>
                <a:lnTo>
                  <a:pt x="675" y="1338"/>
                </a:lnTo>
                <a:lnTo>
                  <a:pt x="760" y="1342"/>
                </a:lnTo>
                <a:lnTo>
                  <a:pt x="845" y="1347"/>
                </a:lnTo>
                <a:lnTo>
                  <a:pt x="842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2700338" y="1982788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810000" y="2590800"/>
            <a:ext cx="53340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 Pós-sináptica</a:t>
            </a:r>
            <a:endParaRPr lang="en-US" sz="24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2590800"/>
            <a:ext cx="16002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</a:t>
            </a:r>
          </a:p>
          <a:p>
            <a:pPr algn="ctr" eaLnBrk="0" hangingPunct="0"/>
            <a:r>
              <a:rPr lang="en-US" b="1"/>
              <a:t>Pré-sináptica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667000" y="1985963"/>
            <a:ext cx="0" cy="604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667000" y="3582988"/>
            <a:ext cx="0" cy="539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878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2405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0881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8689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021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9159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587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5735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5547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7739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24986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0683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0800000">
            <a:off x="424973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 rot="10800000">
            <a:off x="541178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10800000">
            <a:off x="67167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10800000">
            <a:off x="79359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10800000">
            <a:off x="368300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3219450" y="2897188"/>
            <a:ext cx="250825" cy="1539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3" y="92"/>
              </a:cxn>
              <a:cxn ang="0">
                <a:pos x="87" y="89"/>
              </a:cxn>
              <a:cxn ang="0">
                <a:pos x="112" y="81"/>
              </a:cxn>
              <a:cxn ang="0">
                <a:pos x="129" y="74"/>
              </a:cxn>
              <a:cxn ang="0">
                <a:pos x="147" y="66"/>
              </a:cxn>
              <a:cxn ang="0">
                <a:pos x="154" y="59"/>
              </a:cxn>
              <a:cxn ang="0">
                <a:pos x="157" y="48"/>
              </a:cxn>
              <a:cxn ang="0">
                <a:pos x="154" y="37"/>
              </a:cxn>
              <a:cxn ang="0">
                <a:pos x="147" y="30"/>
              </a:cxn>
              <a:cxn ang="0">
                <a:pos x="129" y="19"/>
              </a:cxn>
              <a:cxn ang="0">
                <a:pos x="112" y="15"/>
              </a:cxn>
              <a:cxn ang="0">
                <a:pos x="87" y="7"/>
              </a:cxn>
              <a:cxn ang="0">
                <a:pos x="63" y="4"/>
              </a:cxn>
              <a:cxn ang="0">
                <a:pos x="0" y="0"/>
              </a:cxn>
              <a:cxn ang="0">
                <a:pos x="31" y="11"/>
              </a:cxn>
              <a:cxn ang="0">
                <a:pos x="56" y="22"/>
              </a:cxn>
              <a:cxn ang="0">
                <a:pos x="73" y="33"/>
              </a:cxn>
              <a:cxn ang="0">
                <a:pos x="77" y="48"/>
              </a:cxn>
              <a:cxn ang="0">
                <a:pos x="73" y="63"/>
              </a:cxn>
              <a:cxn ang="0">
                <a:pos x="56" y="74"/>
              </a:cxn>
              <a:cxn ang="0">
                <a:pos x="31" y="85"/>
              </a:cxn>
              <a:cxn ang="0">
                <a:pos x="0" y="96"/>
              </a:cxn>
              <a:cxn ang="0">
                <a:pos x="0" y="96"/>
              </a:cxn>
            </a:cxnLst>
            <a:rect l="0" t="0" r="r" b="b"/>
            <a:pathLst>
              <a:path w="158" h="97">
                <a:moveTo>
                  <a:pt x="0" y="96"/>
                </a:moveTo>
                <a:lnTo>
                  <a:pt x="63" y="92"/>
                </a:lnTo>
                <a:lnTo>
                  <a:pt x="87" y="89"/>
                </a:lnTo>
                <a:lnTo>
                  <a:pt x="112" y="81"/>
                </a:lnTo>
                <a:lnTo>
                  <a:pt x="129" y="74"/>
                </a:lnTo>
                <a:lnTo>
                  <a:pt x="147" y="66"/>
                </a:lnTo>
                <a:lnTo>
                  <a:pt x="154" y="59"/>
                </a:lnTo>
                <a:lnTo>
                  <a:pt x="157" y="48"/>
                </a:lnTo>
                <a:lnTo>
                  <a:pt x="154" y="37"/>
                </a:lnTo>
                <a:lnTo>
                  <a:pt x="147" y="30"/>
                </a:lnTo>
                <a:lnTo>
                  <a:pt x="129" y="19"/>
                </a:lnTo>
                <a:lnTo>
                  <a:pt x="112" y="15"/>
                </a:lnTo>
                <a:lnTo>
                  <a:pt x="87" y="7"/>
                </a:lnTo>
                <a:lnTo>
                  <a:pt x="63" y="4"/>
                </a:lnTo>
                <a:lnTo>
                  <a:pt x="0" y="0"/>
                </a:lnTo>
                <a:lnTo>
                  <a:pt x="31" y="11"/>
                </a:lnTo>
                <a:lnTo>
                  <a:pt x="56" y="22"/>
                </a:lnTo>
                <a:lnTo>
                  <a:pt x="73" y="33"/>
                </a:lnTo>
                <a:lnTo>
                  <a:pt x="77" y="48"/>
                </a:lnTo>
                <a:lnTo>
                  <a:pt x="73" y="63"/>
                </a:lnTo>
                <a:lnTo>
                  <a:pt x="56" y="74"/>
                </a:lnTo>
                <a:lnTo>
                  <a:pt x="31" y="85"/>
                </a:lnTo>
                <a:lnTo>
                  <a:pt x="0" y="96"/>
                </a:lnTo>
                <a:lnTo>
                  <a:pt x="0" y="9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130425" y="3265488"/>
            <a:ext cx="280988" cy="250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2082800" y="2592388"/>
            <a:ext cx="379413" cy="2270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916113" y="2876550"/>
            <a:ext cx="425450" cy="1143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2952750" y="3236913"/>
            <a:ext cx="249238" cy="2317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52" y="112"/>
              </a:cxn>
              <a:cxn ang="0">
                <a:pos x="98" y="132"/>
              </a:cxn>
              <a:cxn ang="0">
                <a:pos x="117" y="140"/>
              </a:cxn>
              <a:cxn ang="0">
                <a:pos x="133" y="145"/>
              </a:cxn>
              <a:cxn ang="0">
                <a:pos x="143" y="140"/>
              </a:cxn>
              <a:cxn ang="0">
                <a:pos x="153" y="136"/>
              </a:cxn>
              <a:cxn ang="0">
                <a:pos x="156" y="128"/>
              </a:cxn>
              <a:cxn ang="0">
                <a:pos x="156" y="116"/>
              </a:cxn>
              <a:cxn ang="0">
                <a:pos x="150" y="99"/>
              </a:cxn>
              <a:cxn ang="0">
                <a:pos x="137" y="83"/>
              </a:cxn>
              <a:cxn ang="0">
                <a:pos x="124" y="62"/>
              </a:cxn>
              <a:cxn ang="0">
                <a:pos x="104" y="41"/>
              </a:cxn>
              <a:cxn ang="0">
                <a:pos x="59" y="0"/>
              </a:cxn>
              <a:cxn ang="0">
                <a:pos x="78" y="29"/>
              </a:cxn>
              <a:cxn ang="0">
                <a:pos x="91" y="54"/>
              </a:cxn>
              <a:cxn ang="0">
                <a:pos x="94" y="70"/>
              </a:cxn>
              <a:cxn ang="0">
                <a:pos x="91" y="87"/>
              </a:cxn>
              <a:cxn ang="0">
                <a:pos x="78" y="95"/>
              </a:cxn>
              <a:cxn ang="0">
                <a:pos x="59" y="95"/>
              </a:cxn>
              <a:cxn ang="0">
                <a:pos x="33" y="91"/>
              </a:cxn>
              <a:cxn ang="0">
                <a:pos x="0" y="79"/>
              </a:cxn>
              <a:cxn ang="0">
                <a:pos x="0" y="79"/>
              </a:cxn>
            </a:cxnLst>
            <a:rect l="0" t="0" r="r" b="b"/>
            <a:pathLst>
              <a:path w="157" h="146">
                <a:moveTo>
                  <a:pt x="0" y="79"/>
                </a:moveTo>
                <a:lnTo>
                  <a:pt x="52" y="112"/>
                </a:lnTo>
                <a:lnTo>
                  <a:pt x="98" y="132"/>
                </a:lnTo>
                <a:lnTo>
                  <a:pt x="117" y="140"/>
                </a:lnTo>
                <a:lnTo>
                  <a:pt x="133" y="145"/>
                </a:lnTo>
                <a:lnTo>
                  <a:pt x="143" y="140"/>
                </a:lnTo>
                <a:lnTo>
                  <a:pt x="153" y="136"/>
                </a:lnTo>
                <a:lnTo>
                  <a:pt x="156" y="128"/>
                </a:lnTo>
                <a:lnTo>
                  <a:pt x="156" y="116"/>
                </a:lnTo>
                <a:lnTo>
                  <a:pt x="150" y="99"/>
                </a:lnTo>
                <a:lnTo>
                  <a:pt x="137" y="83"/>
                </a:lnTo>
                <a:lnTo>
                  <a:pt x="124" y="62"/>
                </a:lnTo>
                <a:lnTo>
                  <a:pt x="104" y="41"/>
                </a:lnTo>
                <a:lnTo>
                  <a:pt x="59" y="0"/>
                </a:lnTo>
                <a:lnTo>
                  <a:pt x="78" y="29"/>
                </a:lnTo>
                <a:lnTo>
                  <a:pt x="91" y="54"/>
                </a:lnTo>
                <a:lnTo>
                  <a:pt x="94" y="70"/>
                </a:lnTo>
                <a:lnTo>
                  <a:pt x="91" y="87"/>
                </a:lnTo>
                <a:lnTo>
                  <a:pt x="78" y="95"/>
                </a:lnTo>
                <a:lnTo>
                  <a:pt x="59" y="95"/>
                </a:lnTo>
                <a:lnTo>
                  <a:pt x="33" y="91"/>
                </a:lnTo>
                <a:lnTo>
                  <a:pt x="0" y="79"/>
                </a:lnTo>
                <a:lnTo>
                  <a:pt x="0" y="7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2781300" y="2503488"/>
            <a:ext cx="182563" cy="260350"/>
          </a:xfrm>
          <a:custGeom>
            <a:avLst/>
            <a:gdLst/>
            <a:ahLst/>
            <a:cxnLst>
              <a:cxn ang="0">
                <a:pos x="93" y="163"/>
              </a:cxn>
              <a:cxn ang="0">
                <a:pos x="108" y="105"/>
              </a:cxn>
              <a:cxn ang="0">
                <a:pos x="114" y="78"/>
              </a:cxn>
              <a:cxn ang="0">
                <a:pos x="114" y="54"/>
              </a:cxn>
              <a:cxn ang="0">
                <a:pos x="114" y="34"/>
              </a:cxn>
              <a:cxn ang="0">
                <a:pos x="111" y="17"/>
              </a:cxn>
              <a:cxn ang="0">
                <a:pos x="105" y="7"/>
              </a:cxn>
              <a:cxn ang="0">
                <a:pos x="96" y="0"/>
              </a:cxn>
              <a:cxn ang="0">
                <a:pos x="87" y="0"/>
              </a:cxn>
              <a:cxn ang="0">
                <a:pos x="75" y="3"/>
              </a:cxn>
              <a:cxn ang="0">
                <a:pos x="63" y="17"/>
              </a:cxn>
              <a:cxn ang="0">
                <a:pos x="51" y="30"/>
              </a:cxn>
              <a:cxn ang="0">
                <a:pos x="36" y="51"/>
              </a:cxn>
              <a:cxn ang="0">
                <a:pos x="24" y="75"/>
              </a:cxn>
              <a:cxn ang="0">
                <a:pos x="0" y="132"/>
              </a:cxn>
              <a:cxn ang="0">
                <a:pos x="21" y="105"/>
              </a:cxn>
              <a:cxn ang="0">
                <a:pos x="39" y="85"/>
              </a:cxn>
              <a:cxn ang="0">
                <a:pos x="57" y="75"/>
              </a:cxn>
              <a:cxn ang="0">
                <a:pos x="72" y="75"/>
              </a:cxn>
              <a:cxn ang="0">
                <a:pos x="84" y="81"/>
              </a:cxn>
              <a:cxn ang="0">
                <a:pos x="90" y="102"/>
              </a:cxn>
              <a:cxn ang="0">
                <a:pos x="93" y="129"/>
              </a:cxn>
              <a:cxn ang="0">
                <a:pos x="93" y="163"/>
              </a:cxn>
              <a:cxn ang="0">
                <a:pos x="93" y="163"/>
              </a:cxn>
            </a:cxnLst>
            <a:rect l="0" t="0" r="r" b="b"/>
            <a:pathLst>
              <a:path w="115" h="164">
                <a:moveTo>
                  <a:pt x="93" y="163"/>
                </a:moveTo>
                <a:lnTo>
                  <a:pt x="108" y="105"/>
                </a:lnTo>
                <a:lnTo>
                  <a:pt x="114" y="78"/>
                </a:lnTo>
                <a:lnTo>
                  <a:pt x="114" y="54"/>
                </a:lnTo>
                <a:lnTo>
                  <a:pt x="114" y="34"/>
                </a:lnTo>
                <a:lnTo>
                  <a:pt x="111" y="17"/>
                </a:lnTo>
                <a:lnTo>
                  <a:pt x="105" y="7"/>
                </a:lnTo>
                <a:lnTo>
                  <a:pt x="96" y="0"/>
                </a:lnTo>
                <a:lnTo>
                  <a:pt x="87" y="0"/>
                </a:lnTo>
                <a:lnTo>
                  <a:pt x="75" y="3"/>
                </a:lnTo>
                <a:lnTo>
                  <a:pt x="63" y="17"/>
                </a:lnTo>
                <a:lnTo>
                  <a:pt x="51" y="30"/>
                </a:lnTo>
                <a:lnTo>
                  <a:pt x="36" y="51"/>
                </a:lnTo>
                <a:lnTo>
                  <a:pt x="24" y="75"/>
                </a:lnTo>
                <a:lnTo>
                  <a:pt x="0" y="132"/>
                </a:lnTo>
                <a:lnTo>
                  <a:pt x="21" y="105"/>
                </a:lnTo>
                <a:lnTo>
                  <a:pt x="39" y="85"/>
                </a:lnTo>
                <a:lnTo>
                  <a:pt x="57" y="75"/>
                </a:lnTo>
                <a:lnTo>
                  <a:pt x="72" y="75"/>
                </a:lnTo>
                <a:lnTo>
                  <a:pt x="84" y="81"/>
                </a:lnTo>
                <a:lnTo>
                  <a:pt x="90" y="102"/>
                </a:lnTo>
                <a:lnTo>
                  <a:pt x="93" y="129"/>
                </a:lnTo>
                <a:lnTo>
                  <a:pt x="93" y="163"/>
                </a:lnTo>
                <a:lnTo>
                  <a:pt x="93" y="16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070350" y="38242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/>
              <a:t>Receptor de ACh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294063" y="3452813"/>
            <a:ext cx="820737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2693988" y="3451225"/>
            <a:ext cx="276225" cy="1381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3" y="24"/>
              </a:cxn>
              <a:cxn ang="0">
                <a:pos x="48" y="86"/>
              </a:cxn>
              <a:cxn ang="0">
                <a:pos x="91" y="72"/>
              </a:cxn>
              <a:cxn ang="0">
                <a:pos x="135" y="78"/>
              </a:cxn>
              <a:cxn ang="0">
                <a:pos x="130" y="17"/>
              </a:cxn>
              <a:cxn ang="0">
                <a:pos x="173" y="13"/>
              </a:cxn>
              <a:cxn ang="0">
                <a:pos x="85" y="0"/>
              </a:cxn>
              <a:cxn ang="0">
                <a:pos x="0" y="28"/>
              </a:cxn>
            </a:cxnLst>
            <a:rect l="0" t="0" r="r" b="b"/>
            <a:pathLst>
              <a:path w="174" h="87">
                <a:moveTo>
                  <a:pt x="0" y="28"/>
                </a:moveTo>
                <a:lnTo>
                  <a:pt x="43" y="24"/>
                </a:lnTo>
                <a:lnTo>
                  <a:pt x="48" y="86"/>
                </a:lnTo>
                <a:lnTo>
                  <a:pt x="91" y="72"/>
                </a:lnTo>
                <a:lnTo>
                  <a:pt x="135" y="78"/>
                </a:lnTo>
                <a:lnTo>
                  <a:pt x="130" y="17"/>
                </a:lnTo>
                <a:lnTo>
                  <a:pt x="173" y="13"/>
                </a:lnTo>
                <a:lnTo>
                  <a:pt x="85" y="0"/>
                </a:lnTo>
                <a:lnTo>
                  <a:pt x="0" y="28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3049588" y="2660650"/>
            <a:ext cx="198437" cy="231775"/>
          </a:xfrm>
          <a:custGeom>
            <a:avLst/>
            <a:gdLst/>
            <a:ahLst/>
            <a:cxnLst>
              <a:cxn ang="0">
                <a:pos x="98" y="145"/>
              </a:cxn>
              <a:cxn ang="0">
                <a:pos x="73" y="109"/>
              </a:cxn>
              <a:cxn ang="0">
                <a:pos x="124" y="74"/>
              </a:cxn>
              <a:cxn ang="0">
                <a:pos x="92" y="44"/>
              </a:cxn>
              <a:cxn ang="0">
                <a:pos x="76" y="2"/>
              </a:cxn>
              <a:cxn ang="0">
                <a:pos x="25" y="36"/>
              </a:cxn>
              <a:cxn ang="0">
                <a:pos x="0" y="0"/>
              </a:cxn>
              <a:cxn ang="0">
                <a:pos x="32" y="84"/>
              </a:cxn>
              <a:cxn ang="0">
                <a:pos x="98" y="145"/>
              </a:cxn>
            </a:cxnLst>
            <a:rect l="0" t="0" r="r" b="b"/>
            <a:pathLst>
              <a:path w="125" h="146">
                <a:moveTo>
                  <a:pt x="98" y="145"/>
                </a:moveTo>
                <a:lnTo>
                  <a:pt x="73" y="109"/>
                </a:lnTo>
                <a:lnTo>
                  <a:pt x="124" y="74"/>
                </a:lnTo>
                <a:lnTo>
                  <a:pt x="92" y="44"/>
                </a:lnTo>
                <a:lnTo>
                  <a:pt x="76" y="2"/>
                </a:lnTo>
                <a:lnTo>
                  <a:pt x="25" y="36"/>
                </a:lnTo>
                <a:lnTo>
                  <a:pt x="0" y="0"/>
                </a:lnTo>
                <a:lnTo>
                  <a:pt x="32" y="84"/>
                </a:lnTo>
                <a:lnTo>
                  <a:pt x="98" y="145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479925" y="145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pt-BR" sz="2400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04813" y="4240213"/>
            <a:ext cx="2660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/>
              <a:t>Síntese &amp; liberação </a:t>
            </a:r>
          </a:p>
          <a:p>
            <a:pPr algn="ctr" eaLnBrk="0" hangingPunct="0"/>
            <a:r>
              <a:rPr lang="en-US" b="1"/>
              <a:t>de neurotransmissor : </a:t>
            </a:r>
          </a:p>
          <a:p>
            <a:pPr algn="ctr" eaLnBrk="0" hangingPunct="0"/>
            <a:r>
              <a:rPr lang="en-US" b="1"/>
              <a:t>Acetilcolina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1230313" y="3582988"/>
            <a:ext cx="8509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581400" y="4511675"/>
            <a:ext cx="5257800" cy="107786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pt-BR" sz="1600" b="1" dirty="0" smtClean="0"/>
              <a:t>O </a:t>
            </a:r>
            <a:r>
              <a:rPr lang="pt-BR" sz="1600" b="1" dirty="0" err="1" smtClean="0"/>
              <a:t>spinosad</a:t>
            </a:r>
            <a:r>
              <a:rPr lang="pt-BR" sz="1600" b="1" dirty="0" smtClean="0"/>
              <a:t> liga-se ao receptor </a:t>
            </a:r>
            <a:r>
              <a:rPr lang="pt-BR" sz="1600" b="1" dirty="0" err="1" smtClean="0"/>
              <a:t>nicotinérgico</a:t>
            </a:r>
            <a:r>
              <a:rPr lang="pt-BR" sz="1600" b="1" dirty="0" smtClean="0"/>
              <a:t> de acetilcolina (em sítio distinto da ligação por </a:t>
            </a:r>
            <a:r>
              <a:rPr lang="pt-BR" sz="1600" b="1" dirty="0" err="1" smtClean="0"/>
              <a:t>neonicotinoides</a:t>
            </a:r>
            <a:r>
              <a:rPr lang="pt-BR" sz="1600" b="1" dirty="0" smtClean="0"/>
              <a:t>) provocando uma mudança na conformação</a:t>
            </a:r>
            <a:endParaRPr lang="en-US" sz="1600" b="1" dirty="0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V="1">
            <a:off x="3221038" y="2033588"/>
            <a:ext cx="554037" cy="708025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2180000" flipH="1">
            <a:off x="2811463" y="31829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 rot="12180000" flipH="1">
            <a:off x="2554288" y="304958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 rot="12180000" flipH="1">
            <a:off x="2678113" y="29321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>
            <a:off x="2700338" y="198120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3949700" y="261778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4824413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5626100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7239000" y="25733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8166100" y="25892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65849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8" name="Freeform 54"/>
          <p:cNvSpPr>
            <a:spLocks/>
          </p:cNvSpPr>
          <p:nvPr/>
        </p:nvSpPr>
        <p:spPr bwMode="auto">
          <a:xfrm>
            <a:off x="2820988" y="197485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4070350" y="265271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4765675" y="26114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5530850" y="26114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61404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7512050" y="25828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8216900" y="2557463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2987824" y="5877272"/>
            <a:ext cx="492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/>
              <a:t> </a:t>
            </a:r>
            <a:r>
              <a:rPr lang="en-US" sz="2400" b="1" dirty="0">
                <a:latin typeface="Symbol" pitchFamily="18" charset="2"/>
              </a:rPr>
              <a:t>Þ</a:t>
            </a:r>
            <a:r>
              <a:rPr lang="en-US" sz="2400" b="1" dirty="0"/>
              <a:t>  </a:t>
            </a:r>
            <a:r>
              <a:rPr lang="en-US" sz="2400" b="1" dirty="0" err="1"/>
              <a:t>excitação</a:t>
            </a:r>
            <a:r>
              <a:rPr lang="en-US" sz="2400" b="1" dirty="0"/>
              <a:t> - </a:t>
            </a:r>
            <a:r>
              <a:rPr lang="en-US" sz="2400" b="1" dirty="0" err="1"/>
              <a:t>tremores</a:t>
            </a:r>
            <a:r>
              <a:rPr lang="en-US" sz="2400" b="1" dirty="0"/>
              <a:t> - </a:t>
            </a:r>
            <a:r>
              <a:rPr lang="en-US" sz="2400" b="1" dirty="0" err="1"/>
              <a:t>morte</a:t>
            </a:r>
            <a:r>
              <a:rPr lang="en-US" sz="2400" b="1" dirty="0"/>
              <a:t>!</a:t>
            </a:r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65976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7" name="Freeform 63"/>
          <p:cNvSpPr>
            <a:spLocks/>
          </p:cNvSpPr>
          <p:nvPr/>
        </p:nvSpPr>
        <p:spPr bwMode="auto">
          <a:xfrm>
            <a:off x="2743200" y="2049463"/>
            <a:ext cx="1341438" cy="2141537"/>
          </a:xfrm>
          <a:custGeom>
            <a:avLst/>
            <a:gdLst/>
            <a:ahLst/>
            <a:cxnLst>
              <a:cxn ang="0">
                <a:pos x="4" y="1014"/>
              </a:cxn>
              <a:cxn ang="0">
                <a:pos x="90" y="1009"/>
              </a:cxn>
              <a:cxn ang="0">
                <a:pos x="167" y="989"/>
              </a:cxn>
              <a:cxn ang="0">
                <a:pos x="241" y="955"/>
              </a:cxn>
              <a:cxn ang="0">
                <a:pos x="302" y="917"/>
              </a:cxn>
              <a:cxn ang="0">
                <a:pos x="351" y="868"/>
              </a:cxn>
              <a:cxn ang="0">
                <a:pos x="391" y="810"/>
              </a:cxn>
              <a:cxn ang="0">
                <a:pos x="416" y="747"/>
              </a:cxn>
              <a:cxn ang="0">
                <a:pos x="424" y="713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1"/>
              </a:cxn>
              <a:cxn ang="0">
                <a:pos x="391" y="548"/>
              </a:cxn>
              <a:cxn ang="0">
                <a:pos x="355" y="490"/>
              </a:cxn>
              <a:cxn ang="0">
                <a:pos x="302" y="436"/>
              </a:cxn>
              <a:cxn ang="0">
                <a:pos x="241" y="398"/>
              </a:cxn>
              <a:cxn ang="0">
                <a:pos x="171" y="364"/>
              </a:cxn>
              <a:cxn ang="0">
                <a:pos x="90" y="344"/>
              </a:cxn>
              <a:cxn ang="0">
                <a:pos x="4" y="339"/>
              </a:cxn>
              <a:cxn ang="0">
                <a:pos x="8" y="0"/>
              </a:cxn>
              <a:cxn ang="0">
                <a:pos x="94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7"/>
              </a:cxn>
              <a:cxn ang="0">
                <a:pos x="477" y="121"/>
              </a:cxn>
              <a:cxn ang="0">
                <a:pos x="542" y="160"/>
              </a:cxn>
              <a:cxn ang="0">
                <a:pos x="603" y="204"/>
              </a:cxn>
              <a:cxn ang="0">
                <a:pos x="656" y="252"/>
              </a:cxn>
              <a:cxn ang="0">
                <a:pos x="705" y="305"/>
              </a:cxn>
              <a:cxn ang="0">
                <a:pos x="746" y="359"/>
              </a:cxn>
              <a:cxn ang="0">
                <a:pos x="779" y="417"/>
              </a:cxn>
              <a:cxn ang="0">
                <a:pos x="807" y="480"/>
              </a:cxn>
              <a:cxn ang="0">
                <a:pos x="828" y="543"/>
              </a:cxn>
              <a:cxn ang="0">
                <a:pos x="840" y="611"/>
              </a:cxn>
              <a:cxn ang="0">
                <a:pos x="844" y="679"/>
              </a:cxn>
              <a:cxn ang="0">
                <a:pos x="840" y="747"/>
              </a:cxn>
              <a:cxn ang="0">
                <a:pos x="828" y="815"/>
              </a:cxn>
              <a:cxn ang="0">
                <a:pos x="807" y="878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7"/>
              </a:cxn>
              <a:cxn ang="0">
                <a:pos x="652" y="1106"/>
              </a:cxn>
              <a:cxn ang="0">
                <a:pos x="595" y="1154"/>
              </a:cxn>
              <a:cxn ang="0">
                <a:pos x="538" y="1198"/>
              </a:cxn>
              <a:cxn ang="0">
                <a:pos x="473" y="1237"/>
              </a:cxn>
              <a:cxn ang="0">
                <a:pos x="404" y="1271"/>
              </a:cxn>
              <a:cxn ang="0">
                <a:pos x="326" y="1300"/>
              </a:cxn>
              <a:cxn ang="0">
                <a:pos x="249" y="1319"/>
              </a:cxn>
              <a:cxn ang="0">
                <a:pos x="171" y="1338"/>
              </a:cxn>
              <a:cxn ang="0">
                <a:pos x="86" y="1343"/>
              </a:cxn>
              <a:cxn ang="0">
                <a:pos x="0" y="1348"/>
              </a:cxn>
              <a:cxn ang="0">
                <a:pos x="4" y="1014"/>
              </a:cxn>
            </a:cxnLst>
            <a:rect l="0" t="0" r="r" b="b"/>
            <a:pathLst>
              <a:path w="845" h="1349">
                <a:moveTo>
                  <a:pt x="4" y="1014"/>
                </a:moveTo>
                <a:lnTo>
                  <a:pt x="90" y="1009"/>
                </a:lnTo>
                <a:lnTo>
                  <a:pt x="167" y="989"/>
                </a:lnTo>
                <a:lnTo>
                  <a:pt x="241" y="955"/>
                </a:lnTo>
                <a:lnTo>
                  <a:pt x="302" y="917"/>
                </a:lnTo>
                <a:lnTo>
                  <a:pt x="351" y="868"/>
                </a:lnTo>
                <a:lnTo>
                  <a:pt x="391" y="810"/>
                </a:lnTo>
                <a:lnTo>
                  <a:pt x="416" y="747"/>
                </a:lnTo>
                <a:lnTo>
                  <a:pt x="424" y="713"/>
                </a:lnTo>
                <a:lnTo>
                  <a:pt x="424" y="679"/>
                </a:lnTo>
                <a:lnTo>
                  <a:pt x="424" y="645"/>
                </a:lnTo>
                <a:lnTo>
                  <a:pt x="416" y="611"/>
                </a:lnTo>
                <a:lnTo>
                  <a:pt x="391" y="548"/>
                </a:lnTo>
                <a:lnTo>
                  <a:pt x="355" y="490"/>
                </a:lnTo>
                <a:lnTo>
                  <a:pt x="302" y="436"/>
                </a:lnTo>
                <a:lnTo>
                  <a:pt x="241" y="398"/>
                </a:lnTo>
                <a:lnTo>
                  <a:pt x="171" y="364"/>
                </a:lnTo>
                <a:lnTo>
                  <a:pt x="90" y="344"/>
                </a:lnTo>
                <a:lnTo>
                  <a:pt x="4" y="339"/>
                </a:lnTo>
                <a:lnTo>
                  <a:pt x="8" y="0"/>
                </a:lnTo>
                <a:lnTo>
                  <a:pt x="94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7"/>
                </a:lnTo>
                <a:lnTo>
                  <a:pt x="477" y="121"/>
                </a:lnTo>
                <a:lnTo>
                  <a:pt x="542" y="160"/>
                </a:lnTo>
                <a:lnTo>
                  <a:pt x="603" y="204"/>
                </a:lnTo>
                <a:lnTo>
                  <a:pt x="656" y="252"/>
                </a:lnTo>
                <a:lnTo>
                  <a:pt x="705" y="305"/>
                </a:lnTo>
                <a:lnTo>
                  <a:pt x="746" y="359"/>
                </a:lnTo>
                <a:lnTo>
                  <a:pt x="779" y="417"/>
                </a:lnTo>
                <a:lnTo>
                  <a:pt x="807" y="480"/>
                </a:lnTo>
                <a:lnTo>
                  <a:pt x="828" y="543"/>
                </a:lnTo>
                <a:lnTo>
                  <a:pt x="840" y="611"/>
                </a:lnTo>
                <a:lnTo>
                  <a:pt x="844" y="679"/>
                </a:lnTo>
                <a:lnTo>
                  <a:pt x="840" y="747"/>
                </a:lnTo>
                <a:lnTo>
                  <a:pt x="828" y="815"/>
                </a:lnTo>
                <a:lnTo>
                  <a:pt x="807" y="878"/>
                </a:lnTo>
                <a:lnTo>
                  <a:pt x="779" y="941"/>
                </a:lnTo>
                <a:lnTo>
                  <a:pt x="742" y="999"/>
                </a:lnTo>
                <a:lnTo>
                  <a:pt x="701" y="1057"/>
                </a:lnTo>
                <a:lnTo>
                  <a:pt x="652" y="1106"/>
                </a:lnTo>
                <a:lnTo>
                  <a:pt x="595" y="1154"/>
                </a:lnTo>
                <a:lnTo>
                  <a:pt x="538" y="1198"/>
                </a:lnTo>
                <a:lnTo>
                  <a:pt x="473" y="1237"/>
                </a:lnTo>
                <a:lnTo>
                  <a:pt x="404" y="1271"/>
                </a:lnTo>
                <a:lnTo>
                  <a:pt x="326" y="1300"/>
                </a:lnTo>
                <a:lnTo>
                  <a:pt x="249" y="1319"/>
                </a:lnTo>
                <a:lnTo>
                  <a:pt x="171" y="1338"/>
                </a:lnTo>
                <a:lnTo>
                  <a:pt x="86" y="1343"/>
                </a:lnTo>
                <a:lnTo>
                  <a:pt x="0" y="1348"/>
                </a:lnTo>
                <a:lnTo>
                  <a:pt x="4" y="1014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328" name="Rectangle 64"/>
          <p:cNvSpPr>
            <a:spLocks noChangeArrowheads="1"/>
          </p:cNvSpPr>
          <p:nvPr/>
        </p:nvSpPr>
        <p:spPr bwMode="auto">
          <a:xfrm>
            <a:off x="40830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>
            <a:off x="49212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>
            <a:off x="59118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>
            <a:off x="75882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8261350" y="2586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1551539" y="548680"/>
            <a:ext cx="6117059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Agonistas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Acetilcolina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Ex.: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spinosad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3886200" y="1600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400" b="1"/>
              <a:t>Enzima: Acetilcolinesterase</a:t>
            </a:r>
          </a:p>
        </p:txBody>
      </p:sp>
      <p:sp>
        <p:nvSpPr>
          <p:cNvPr id="71" name="Elipse 70"/>
          <p:cNvSpPr/>
          <p:nvPr/>
        </p:nvSpPr>
        <p:spPr>
          <a:xfrm flipH="1">
            <a:off x="3095848" y="335699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 flipH="1">
            <a:off x="3347880" y="2852936"/>
            <a:ext cx="144000" cy="144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 flipH="1">
            <a:off x="2843824" y="2492896"/>
            <a:ext cx="144000" cy="144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3275856" y="3501008"/>
            <a:ext cx="838944" cy="10709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5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25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5"/>
                            </p:stCondLst>
                            <p:childTnLst>
                              <p:par>
                                <p:cTn id="7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 animBg="1" autoUpdateAnimBg="0"/>
      <p:bldP spid="11311" grpId="0" animBg="1"/>
      <p:bldP spid="11312" grpId="0" animBg="1"/>
      <p:bldP spid="11313" grpId="0" animBg="1"/>
      <p:bldP spid="11314" grpId="0" animBg="1"/>
      <p:bldP spid="11315" grpId="0" animBg="1"/>
      <p:bldP spid="11316" grpId="0" animBg="1"/>
      <p:bldP spid="11317" grpId="0" animBg="1"/>
      <p:bldP spid="11318" grpId="0" animBg="1"/>
      <p:bldP spid="11319" grpId="0" animBg="1"/>
      <p:bldP spid="11320" grpId="0" animBg="1"/>
      <p:bldP spid="11321" grpId="0" animBg="1"/>
      <p:bldP spid="11322" grpId="0" animBg="1"/>
      <p:bldP spid="11323" grpId="0" animBg="1"/>
      <p:bldP spid="11324" grpId="0" animBg="1"/>
      <p:bldP spid="11325" grpId="0" autoUpdateAnimBg="0"/>
      <p:bldP spid="11326" grpId="0" animBg="1"/>
      <p:bldP spid="11327" grpId="0" animBg="1"/>
      <p:bldP spid="11328" grpId="0" animBg="1"/>
      <p:bldP spid="11329" grpId="0" animBg="1"/>
      <p:bldP spid="11330" grpId="0" animBg="1"/>
      <p:bldP spid="11331" grpId="0" animBg="1"/>
      <p:bldP spid="11332" grpId="0" animBg="1"/>
      <p:bldP spid="113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260350"/>
            <a:ext cx="8183562" cy="792163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788" y="1743720"/>
            <a:ext cx="5698356" cy="9652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t-BR" b="1" u="sng" smtClean="0"/>
              <a:t>Antagonistas</a:t>
            </a:r>
            <a:r>
              <a:rPr lang="pt-BR" smtClean="0"/>
              <a:t> da acetilcolina </a:t>
            </a:r>
          </a:p>
          <a:p>
            <a:pPr marL="1616075" lvl="3" indent="-274638">
              <a:lnSpc>
                <a:spcPct val="80000"/>
              </a:lnSpc>
            </a:pPr>
            <a:r>
              <a:rPr lang="pt-BR" sz="2400" smtClean="0"/>
              <a:t>Cartap</a:t>
            </a:r>
            <a:endParaRPr lang="pt-BR" sz="2400"/>
          </a:p>
        </p:txBody>
      </p:sp>
      <p:sp>
        <p:nvSpPr>
          <p:cNvPr id="45079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2492896"/>
            <a:ext cx="8064895" cy="39604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pt-BR" sz="2400" dirty="0" err="1"/>
              <a:t>Cartap</a:t>
            </a:r>
            <a:r>
              <a:rPr lang="pt-BR" sz="2400" dirty="0"/>
              <a:t> tem ação contrária à da acetilcolina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sz="2400" dirty="0">
                <a:solidFill>
                  <a:srgbClr val="0000FF"/>
                </a:solidFill>
              </a:rPr>
              <a:t>Compete com </a:t>
            </a:r>
            <a:r>
              <a:rPr lang="pt-BR" sz="2400" dirty="0" smtClean="0">
                <a:solidFill>
                  <a:srgbClr val="0000FF"/>
                </a:solidFill>
              </a:rPr>
              <a:t>a acetilcolina </a:t>
            </a:r>
            <a:r>
              <a:rPr lang="pt-BR" sz="2400" dirty="0">
                <a:solidFill>
                  <a:srgbClr val="0000FF"/>
                </a:solidFill>
              </a:rPr>
              <a:t>pelos seus receptores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pt-BR" sz="2400" dirty="0" smtClean="0"/>
              <a:t>Conhecidos também como bloqueadores dos receptores nicotínicos da acetilcolina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sz="2400" dirty="0" smtClean="0">
                <a:solidFill>
                  <a:srgbClr val="0000FF"/>
                </a:solidFill>
              </a:rPr>
              <a:t>A intoxicação é observada a partir da interrupção da transmissão de impulso nervoso.</a:t>
            </a:r>
            <a:endParaRPr lang="pt-BR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pt-BR" sz="2400" dirty="0"/>
              <a:t>Principais sintomas: </a:t>
            </a:r>
            <a:r>
              <a:rPr lang="pt-BR" sz="2400" dirty="0">
                <a:solidFill>
                  <a:srgbClr val="FF0000"/>
                </a:solidFill>
              </a:rPr>
              <a:t>paralisia e eventual morte</a:t>
            </a:r>
            <a:r>
              <a:rPr lang="pt-BR" sz="2400" dirty="0"/>
              <a:t>.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6557962" y="1697261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6751637" y="1159099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7069137" y="1344836"/>
            <a:ext cx="122238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7289800" y="1052736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6970712" y="1052736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>
            <a:off x="6604000" y="1424211"/>
            <a:ext cx="166687" cy="77788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6923087" y="1662336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4572000" y="1117824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4889500" y="1303561"/>
            <a:ext cx="122237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5410200" y="1143000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5091113" y="1143000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4743450" y="1621061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6329362" y="1087661"/>
            <a:ext cx="685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1373188" y="1982788"/>
            <a:ext cx="1343025" cy="2139950"/>
          </a:xfrm>
          <a:custGeom>
            <a:avLst/>
            <a:gdLst/>
            <a:ahLst/>
            <a:cxnLst>
              <a:cxn ang="0">
                <a:pos x="842" y="1013"/>
              </a:cxn>
              <a:cxn ang="0">
                <a:pos x="757" y="1008"/>
              </a:cxn>
              <a:cxn ang="0">
                <a:pos x="678" y="989"/>
              </a:cxn>
              <a:cxn ang="0">
                <a:pos x="607" y="956"/>
              </a:cxn>
              <a:cxn ang="0">
                <a:pos x="544" y="917"/>
              </a:cxn>
              <a:cxn ang="0">
                <a:pos x="517" y="894"/>
              </a:cxn>
              <a:cxn ang="0">
                <a:pos x="492" y="865"/>
              </a:cxn>
              <a:cxn ang="0">
                <a:pos x="473" y="841"/>
              </a:cxn>
              <a:cxn ang="0">
                <a:pos x="454" y="808"/>
              </a:cxn>
              <a:cxn ang="0">
                <a:pos x="440" y="779"/>
              </a:cxn>
              <a:cxn ang="0">
                <a:pos x="429" y="745"/>
              </a:cxn>
              <a:cxn ang="0">
                <a:pos x="424" y="712"/>
              </a:cxn>
              <a:cxn ang="0">
                <a:pos x="421" y="679"/>
              </a:cxn>
              <a:cxn ang="0">
                <a:pos x="424" y="645"/>
              </a:cxn>
              <a:cxn ang="0">
                <a:pos x="429" y="612"/>
              </a:cxn>
              <a:cxn ang="0">
                <a:pos x="437" y="578"/>
              </a:cxn>
              <a:cxn ang="0">
                <a:pos x="454" y="545"/>
              </a:cxn>
              <a:cxn ang="0">
                <a:pos x="470" y="516"/>
              </a:cxn>
              <a:cxn ang="0">
                <a:pos x="492" y="488"/>
              </a:cxn>
              <a:cxn ang="0">
                <a:pos x="514" y="464"/>
              </a:cxn>
              <a:cxn ang="0">
                <a:pos x="541" y="440"/>
              </a:cxn>
              <a:cxn ang="0">
                <a:pos x="571" y="416"/>
              </a:cxn>
              <a:cxn ang="0">
                <a:pos x="604" y="397"/>
              </a:cxn>
              <a:cxn ang="0">
                <a:pos x="675" y="368"/>
              </a:cxn>
              <a:cxn ang="0">
                <a:pos x="755" y="344"/>
              </a:cxn>
              <a:cxn ang="0">
                <a:pos x="840" y="339"/>
              </a:cxn>
              <a:cxn ang="0">
                <a:pos x="837" y="0"/>
              </a:cxn>
              <a:cxn ang="0">
                <a:pos x="752" y="5"/>
              </a:cxn>
              <a:cxn ang="0">
                <a:pos x="667" y="15"/>
              </a:cxn>
              <a:cxn ang="0">
                <a:pos x="588" y="34"/>
              </a:cxn>
              <a:cxn ang="0">
                <a:pos x="508" y="58"/>
              </a:cxn>
              <a:cxn ang="0">
                <a:pos x="437" y="86"/>
              </a:cxn>
              <a:cxn ang="0">
                <a:pos x="366" y="120"/>
              </a:cxn>
              <a:cxn ang="0">
                <a:pos x="303" y="158"/>
              </a:cxn>
              <a:cxn ang="0">
                <a:pos x="243" y="201"/>
              </a:cxn>
              <a:cxn ang="0">
                <a:pos x="188" y="249"/>
              </a:cxn>
              <a:cxn ang="0">
                <a:pos x="142" y="301"/>
              </a:cxn>
              <a:cxn ang="0">
                <a:pos x="98" y="359"/>
              </a:cxn>
              <a:cxn ang="0">
                <a:pos x="65" y="416"/>
              </a:cxn>
              <a:cxn ang="0">
                <a:pos x="35" y="478"/>
              </a:cxn>
              <a:cxn ang="0">
                <a:pos x="16" y="545"/>
              </a:cxn>
              <a:cxn ang="0">
                <a:pos x="2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38" y="879"/>
              </a:cxn>
              <a:cxn ang="0">
                <a:pos x="68" y="941"/>
              </a:cxn>
              <a:cxn ang="0">
                <a:pos x="104" y="999"/>
              </a:cxn>
              <a:cxn ang="0">
                <a:pos x="145" y="1056"/>
              </a:cxn>
              <a:cxn ang="0">
                <a:pos x="194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4" y="1237"/>
              </a:cxn>
              <a:cxn ang="0">
                <a:pos x="443" y="1271"/>
              </a:cxn>
              <a:cxn ang="0">
                <a:pos x="517" y="1299"/>
              </a:cxn>
              <a:cxn ang="0">
                <a:pos x="593" y="1319"/>
              </a:cxn>
              <a:cxn ang="0">
                <a:pos x="675" y="1338"/>
              </a:cxn>
              <a:cxn ang="0">
                <a:pos x="760" y="1342"/>
              </a:cxn>
              <a:cxn ang="0">
                <a:pos x="845" y="1347"/>
              </a:cxn>
              <a:cxn ang="0">
                <a:pos x="842" y="1013"/>
              </a:cxn>
            </a:cxnLst>
            <a:rect l="0" t="0" r="r" b="b"/>
            <a:pathLst>
              <a:path w="846" h="1348">
                <a:moveTo>
                  <a:pt x="842" y="1013"/>
                </a:moveTo>
                <a:lnTo>
                  <a:pt x="757" y="1008"/>
                </a:lnTo>
                <a:lnTo>
                  <a:pt x="678" y="989"/>
                </a:lnTo>
                <a:lnTo>
                  <a:pt x="607" y="956"/>
                </a:lnTo>
                <a:lnTo>
                  <a:pt x="544" y="917"/>
                </a:lnTo>
                <a:lnTo>
                  <a:pt x="517" y="894"/>
                </a:lnTo>
                <a:lnTo>
                  <a:pt x="492" y="865"/>
                </a:lnTo>
                <a:lnTo>
                  <a:pt x="473" y="841"/>
                </a:lnTo>
                <a:lnTo>
                  <a:pt x="454" y="808"/>
                </a:lnTo>
                <a:lnTo>
                  <a:pt x="440" y="779"/>
                </a:lnTo>
                <a:lnTo>
                  <a:pt x="429" y="745"/>
                </a:lnTo>
                <a:lnTo>
                  <a:pt x="424" y="712"/>
                </a:lnTo>
                <a:lnTo>
                  <a:pt x="421" y="679"/>
                </a:lnTo>
                <a:lnTo>
                  <a:pt x="424" y="645"/>
                </a:lnTo>
                <a:lnTo>
                  <a:pt x="429" y="612"/>
                </a:lnTo>
                <a:lnTo>
                  <a:pt x="437" y="578"/>
                </a:lnTo>
                <a:lnTo>
                  <a:pt x="454" y="545"/>
                </a:lnTo>
                <a:lnTo>
                  <a:pt x="470" y="516"/>
                </a:lnTo>
                <a:lnTo>
                  <a:pt x="492" y="488"/>
                </a:lnTo>
                <a:lnTo>
                  <a:pt x="514" y="464"/>
                </a:lnTo>
                <a:lnTo>
                  <a:pt x="541" y="440"/>
                </a:lnTo>
                <a:lnTo>
                  <a:pt x="571" y="416"/>
                </a:lnTo>
                <a:lnTo>
                  <a:pt x="604" y="397"/>
                </a:lnTo>
                <a:lnTo>
                  <a:pt x="675" y="368"/>
                </a:lnTo>
                <a:lnTo>
                  <a:pt x="755" y="344"/>
                </a:lnTo>
                <a:lnTo>
                  <a:pt x="840" y="339"/>
                </a:lnTo>
                <a:lnTo>
                  <a:pt x="837" y="0"/>
                </a:lnTo>
                <a:lnTo>
                  <a:pt x="752" y="5"/>
                </a:lnTo>
                <a:lnTo>
                  <a:pt x="667" y="15"/>
                </a:lnTo>
                <a:lnTo>
                  <a:pt x="588" y="34"/>
                </a:lnTo>
                <a:lnTo>
                  <a:pt x="508" y="58"/>
                </a:lnTo>
                <a:lnTo>
                  <a:pt x="437" y="86"/>
                </a:lnTo>
                <a:lnTo>
                  <a:pt x="366" y="120"/>
                </a:lnTo>
                <a:lnTo>
                  <a:pt x="303" y="158"/>
                </a:lnTo>
                <a:lnTo>
                  <a:pt x="243" y="201"/>
                </a:lnTo>
                <a:lnTo>
                  <a:pt x="188" y="249"/>
                </a:lnTo>
                <a:lnTo>
                  <a:pt x="142" y="301"/>
                </a:lnTo>
                <a:lnTo>
                  <a:pt x="98" y="359"/>
                </a:lnTo>
                <a:lnTo>
                  <a:pt x="65" y="416"/>
                </a:lnTo>
                <a:lnTo>
                  <a:pt x="35" y="478"/>
                </a:lnTo>
                <a:lnTo>
                  <a:pt x="16" y="545"/>
                </a:lnTo>
                <a:lnTo>
                  <a:pt x="2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38" y="879"/>
                </a:lnTo>
                <a:lnTo>
                  <a:pt x="68" y="941"/>
                </a:lnTo>
                <a:lnTo>
                  <a:pt x="104" y="999"/>
                </a:lnTo>
                <a:lnTo>
                  <a:pt x="145" y="1056"/>
                </a:lnTo>
                <a:lnTo>
                  <a:pt x="194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4" y="1237"/>
                </a:lnTo>
                <a:lnTo>
                  <a:pt x="443" y="1271"/>
                </a:lnTo>
                <a:lnTo>
                  <a:pt x="517" y="1299"/>
                </a:lnTo>
                <a:lnTo>
                  <a:pt x="593" y="1319"/>
                </a:lnTo>
                <a:lnTo>
                  <a:pt x="675" y="1338"/>
                </a:lnTo>
                <a:lnTo>
                  <a:pt x="760" y="1342"/>
                </a:lnTo>
                <a:lnTo>
                  <a:pt x="845" y="1347"/>
                </a:lnTo>
                <a:lnTo>
                  <a:pt x="842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2700338" y="1982788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810000" y="2590800"/>
            <a:ext cx="53340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 Pós-sináptica</a:t>
            </a:r>
            <a:endParaRPr lang="en-US" sz="24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2590800"/>
            <a:ext cx="16002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</a:t>
            </a:r>
          </a:p>
          <a:p>
            <a:pPr algn="ctr" eaLnBrk="0" hangingPunct="0"/>
            <a:r>
              <a:rPr lang="en-US" b="1"/>
              <a:t>Pré-sináptica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667000" y="1985963"/>
            <a:ext cx="0" cy="604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667000" y="3582988"/>
            <a:ext cx="0" cy="539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878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2405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0881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8689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0213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915988" y="25923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587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5735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5547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7739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24986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0683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0800000">
            <a:off x="424973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 rot="10800000">
            <a:off x="5411788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10800000">
            <a:off x="67167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10800000">
            <a:off x="7935913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10800000">
            <a:off x="368300" y="25923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3219450" y="2897188"/>
            <a:ext cx="250825" cy="1539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3" y="92"/>
              </a:cxn>
              <a:cxn ang="0">
                <a:pos x="87" y="89"/>
              </a:cxn>
              <a:cxn ang="0">
                <a:pos x="112" y="81"/>
              </a:cxn>
              <a:cxn ang="0">
                <a:pos x="129" y="74"/>
              </a:cxn>
              <a:cxn ang="0">
                <a:pos x="147" y="66"/>
              </a:cxn>
              <a:cxn ang="0">
                <a:pos x="154" y="59"/>
              </a:cxn>
              <a:cxn ang="0">
                <a:pos x="157" y="48"/>
              </a:cxn>
              <a:cxn ang="0">
                <a:pos x="154" y="37"/>
              </a:cxn>
              <a:cxn ang="0">
                <a:pos x="147" y="30"/>
              </a:cxn>
              <a:cxn ang="0">
                <a:pos x="129" y="19"/>
              </a:cxn>
              <a:cxn ang="0">
                <a:pos x="112" y="15"/>
              </a:cxn>
              <a:cxn ang="0">
                <a:pos x="87" y="7"/>
              </a:cxn>
              <a:cxn ang="0">
                <a:pos x="63" y="4"/>
              </a:cxn>
              <a:cxn ang="0">
                <a:pos x="0" y="0"/>
              </a:cxn>
              <a:cxn ang="0">
                <a:pos x="31" y="11"/>
              </a:cxn>
              <a:cxn ang="0">
                <a:pos x="56" y="22"/>
              </a:cxn>
              <a:cxn ang="0">
                <a:pos x="73" y="33"/>
              </a:cxn>
              <a:cxn ang="0">
                <a:pos x="77" y="48"/>
              </a:cxn>
              <a:cxn ang="0">
                <a:pos x="73" y="63"/>
              </a:cxn>
              <a:cxn ang="0">
                <a:pos x="56" y="74"/>
              </a:cxn>
              <a:cxn ang="0">
                <a:pos x="31" y="85"/>
              </a:cxn>
              <a:cxn ang="0">
                <a:pos x="0" y="96"/>
              </a:cxn>
              <a:cxn ang="0">
                <a:pos x="0" y="96"/>
              </a:cxn>
            </a:cxnLst>
            <a:rect l="0" t="0" r="r" b="b"/>
            <a:pathLst>
              <a:path w="158" h="97">
                <a:moveTo>
                  <a:pt x="0" y="96"/>
                </a:moveTo>
                <a:lnTo>
                  <a:pt x="63" y="92"/>
                </a:lnTo>
                <a:lnTo>
                  <a:pt x="87" y="89"/>
                </a:lnTo>
                <a:lnTo>
                  <a:pt x="112" y="81"/>
                </a:lnTo>
                <a:lnTo>
                  <a:pt x="129" y="74"/>
                </a:lnTo>
                <a:lnTo>
                  <a:pt x="147" y="66"/>
                </a:lnTo>
                <a:lnTo>
                  <a:pt x="154" y="59"/>
                </a:lnTo>
                <a:lnTo>
                  <a:pt x="157" y="48"/>
                </a:lnTo>
                <a:lnTo>
                  <a:pt x="154" y="37"/>
                </a:lnTo>
                <a:lnTo>
                  <a:pt x="147" y="30"/>
                </a:lnTo>
                <a:lnTo>
                  <a:pt x="129" y="19"/>
                </a:lnTo>
                <a:lnTo>
                  <a:pt x="112" y="15"/>
                </a:lnTo>
                <a:lnTo>
                  <a:pt x="87" y="7"/>
                </a:lnTo>
                <a:lnTo>
                  <a:pt x="63" y="4"/>
                </a:lnTo>
                <a:lnTo>
                  <a:pt x="0" y="0"/>
                </a:lnTo>
                <a:lnTo>
                  <a:pt x="31" y="11"/>
                </a:lnTo>
                <a:lnTo>
                  <a:pt x="56" y="22"/>
                </a:lnTo>
                <a:lnTo>
                  <a:pt x="73" y="33"/>
                </a:lnTo>
                <a:lnTo>
                  <a:pt x="77" y="48"/>
                </a:lnTo>
                <a:lnTo>
                  <a:pt x="73" y="63"/>
                </a:lnTo>
                <a:lnTo>
                  <a:pt x="56" y="74"/>
                </a:lnTo>
                <a:lnTo>
                  <a:pt x="31" y="85"/>
                </a:lnTo>
                <a:lnTo>
                  <a:pt x="0" y="96"/>
                </a:lnTo>
                <a:lnTo>
                  <a:pt x="0" y="9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130425" y="3265488"/>
            <a:ext cx="280988" cy="250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2082800" y="2592388"/>
            <a:ext cx="379413" cy="2270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916113" y="2876550"/>
            <a:ext cx="425450" cy="1143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2952750" y="3236913"/>
            <a:ext cx="249238" cy="2317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52" y="112"/>
              </a:cxn>
              <a:cxn ang="0">
                <a:pos x="98" y="132"/>
              </a:cxn>
              <a:cxn ang="0">
                <a:pos x="117" y="140"/>
              </a:cxn>
              <a:cxn ang="0">
                <a:pos x="133" y="145"/>
              </a:cxn>
              <a:cxn ang="0">
                <a:pos x="143" y="140"/>
              </a:cxn>
              <a:cxn ang="0">
                <a:pos x="153" y="136"/>
              </a:cxn>
              <a:cxn ang="0">
                <a:pos x="156" y="128"/>
              </a:cxn>
              <a:cxn ang="0">
                <a:pos x="156" y="116"/>
              </a:cxn>
              <a:cxn ang="0">
                <a:pos x="150" y="99"/>
              </a:cxn>
              <a:cxn ang="0">
                <a:pos x="137" y="83"/>
              </a:cxn>
              <a:cxn ang="0">
                <a:pos x="124" y="62"/>
              </a:cxn>
              <a:cxn ang="0">
                <a:pos x="104" y="41"/>
              </a:cxn>
              <a:cxn ang="0">
                <a:pos x="59" y="0"/>
              </a:cxn>
              <a:cxn ang="0">
                <a:pos x="78" y="29"/>
              </a:cxn>
              <a:cxn ang="0">
                <a:pos x="91" y="54"/>
              </a:cxn>
              <a:cxn ang="0">
                <a:pos x="94" y="70"/>
              </a:cxn>
              <a:cxn ang="0">
                <a:pos x="91" y="87"/>
              </a:cxn>
              <a:cxn ang="0">
                <a:pos x="78" y="95"/>
              </a:cxn>
              <a:cxn ang="0">
                <a:pos x="59" y="95"/>
              </a:cxn>
              <a:cxn ang="0">
                <a:pos x="33" y="91"/>
              </a:cxn>
              <a:cxn ang="0">
                <a:pos x="0" y="79"/>
              </a:cxn>
              <a:cxn ang="0">
                <a:pos x="0" y="79"/>
              </a:cxn>
            </a:cxnLst>
            <a:rect l="0" t="0" r="r" b="b"/>
            <a:pathLst>
              <a:path w="157" h="146">
                <a:moveTo>
                  <a:pt x="0" y="79"/>
                </a:moveTo>
                <a:lnTo>
                  <a:pt x="52" y="112"/>
                </a:lnTo>
                <a:lnTo>
                  <a:pt x="98" y="132"/>
                </a:lnTo>
                <a:lnTo>
                  <a:pt x="117" y="140"/>
                </a:lnTo>
                <a:lnTo>
                  <a:pt x="133" y="145"/>
                </a:lnTo>
                <a:lnTo>
                  <a:pt x="143" y="140"/>
                </a:lnTo>
                <a:lnTo>
                  <a:pt x="153" y="136"/>
                </a:lnTo>
                <a:lnTo>
                  <a:pt x="156" y="128"/>
                </a:lnTo>
                <a:lnTo>
                  <a:pt x="156" y="116"/>
                </a:lnTo>
                <a:lnTo>
                  <a:pt x="150" y="99"/>
                </a:lnTo>
                <a:lnTo>
                  <a:pt x="137" y="83"/>
                </a:lnTo>
                <a:lnTo>
                  <a:pt x="124" y="62"/>
                </a:lnTo>
                <a:lnTo>
                  <a:pt x="104" y="41"/>
                </a:lnTo>
                <a:lnTo>
                  <a:pt x="59" y="0"/>
                </a:lnTo>
                <a:lnTo>
                  <a:pt x="78" y="29"/>
                </a:lnTo>
                <a:lnTo>
                  <a:pt x="91" y="54"/>
                </a:lnTo>
                <a:lnTo>
                  <a:pt x="94" y="70"/>
                </a:lnTo>
                <a:lnTo>
                  <a:pt x="91" y="87"/>
                </a:lnTo>
                <a:lnTo>
                  <a:pt x="78" y="95"/>
                </a:lnTo>
                <a:lnTo>
                  <a:pt x="59" y="95"/>
                </a:lnTo>
                <a:lnTo>
                  <a:pt x="33" y="91"/>
                </a:lnTo>
                <a:lnTo>
                  <a:pt x="0" y="79"/>
                </a:lnTo>
                <a:lnTo>
                  <a:pt x="0" y="7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2781300" y="2503488"/>
            <a:ext cx="182563" cy="260350"/>
          </a:xfrm>
          <a:custGeom>
            <a:avLst/>
            <a:gdLst/>
            <a:ahLst/>
            <a:cxnLst>
              <a:cxn ang="0">
                <a:pos x="93" y="163"/>
              </a:cxn>
              <a:cxn ang="0">
                <a:pos x="108" y="105"/>
              </a:cxn>
              <a:cxn ang="0">
                <a:pos x="114" y="78"/>
              </a:cxn>
              <a:cxn ang="0">
                <a:pos x="114" y="54"/>
              </a:cxn>
              <a:cxn ang="0">
                <a:pos x="114" y="34"/>
              </a:cxn>
              <a:cxn ang="0">
                <a:pos x="111" y="17"/>
              </a:cxn>
              <a:cxn ang="0">
                <a:pos x="105" y="7"/>
              </a:cxn>
              <a:cxn ang="0">
                <a:pos x="96" y="0"/>
              </a:cxn>
              <a:cxn ang="0">
                <a:pos x="87" y="0"/>
              </a:cxn>
              <a:cxn ang="0">
                <a:pos x="75" y="3"/>
              </a:cxn>
              <a:cxn ang="0">
                <a:pos x="63" y="17"/>
              </a:cxn>
              <a:cxn ang="0">
                <a:pos x="51" y="30"/>
              </a:cxn>
              <a:cxn ang="0">
                <a:pos x="36" y="51"/>
              </a:cxn>
              <a:cxn ang="0">
                <a:pos x="24" y="75"/>
              </a:cxn>
              <a:cxn ang="0">
                <a:pos x="0" y="132"/>
              </a:cxn>
              <a:cxn ang="0">
                <a:pos x="21" y="105"/>
              </a:cxn>
              <a:cxn ang="0">
                <a:pos x="39" y="85"/>
              </a:cxn>
              <a:cxn ang="0">
                <a:pos x="57" y="75"/>
              </a:cxn>
              <a:cxn ang="0">
                <a:pos x="72" y="75"/>
              </a:cxn>
              <a:cxn ang="0">
                <a:pos x="84" y="81"/>
              </a:cxn>
              <a:cxn ang="0">
                <a:pos x="90" y="102"/>
              </a:cxn>
              <a:cxn ang="0">
                <a:pos x="93" y="129"/>
              </a:cxn>
              <a:cxn ang="0">
                <a:pos x="93" y="163"/>
              </a:cxn>
              <a:cxn ang="0">
                <a:pos x="93" y="163"/>
              </a:cxn>
            </a:cxnLst>
            <a:rect l="0" t="0" r="r" b="b"/>
            <a:pathLst>
              <a:path w="115" h="164">
                <a:moveTo>
                  <a:pt x="93" y="163"/>
                </a:moveTo>
                <a:lnTo>
                  <a:pt x="108" y="105"/>
                </a:lnTo>
                <a:lnTo>
                  <a:pt x="114" y="78"/>
                </a:lnTo>
                <a:lnTo>
                  <a:pt x="114" y="54"/>
                </a:lnTo>
                <a:lnTo>
                  <a:pt x="114" y="34"/>
                </a:lnTo>
                <a:lnTo>
                  <a:pt x="111" y="17"/>
                </a:lnTo>
                <a:lnTo>
                  <a:pt x="105" y="7"/>
                </a:lnTo>
                <a:lnTo>
                  <a:pt x="96" y="0"/>
                </a:lnTo>
                <a:lnTo>
                  <a:pt x="87" y="0"/>
                </a:lnTo>
                <a:lnTo>
                  <a:pt x="75" y="3"/>
                </a:lnTo>
                <a:lnTo>
                  <a:pt x="63" y="17"/>
                </a:lnTo>
                <a:lnTo>
                  <a:pt x="51" y="30"/>
                </a:lnTo>
                <a:lnTo>
                  <a:pt x="36" y="51"/>
                </a:lnTo>
                <a:lnTo>
                  <a:pt x="24" y="75"/>
                </a:lnTo>
                <a:lnTo>
                  <a:pt x="0" y="132"/>
                </a:lnTo>
                <a:lnTo>
                  <a:pt x="21" y="105"/>
                </a:lnTo>
                <a:lnTo>
                  <a:pt x="39" y="85"/>
                </a:lnTo>
                <a:lnTo>
                  <a:pt x="57" y="75"/>
                </a:lnTo>
                <a:lnTo>
                  <a:pt x="72" y="75"/>
                </a:lnTo>
                <a:lnTo>
                  <a:pt x="84" y="81"/>
                </a:lnTo>
                <a:lnTo>
                  <a:pt x="90" y="102"/>
                </a:lnTo>
                <a:lnTo>
                  <a:pt x="93" y="129"/>
                </a:lnTo>
                <a:lnTo>
                  <a:pt x="93" y="163"/>
                </a:lnTo>
                <a:lnTo>
                  <a:pt x="93" y="16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070350" y="38242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/>
              <a:t>Receptor de ACh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294063" y="3452813"/>
            <a:ext cx="820737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2693988" y="3451225"/>
            <a:ext cx="276225" cy="1381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3" y="24"/>
              </a:cxn>
              <a:cxn ang="0">
                <a:pos x="48" y="86"/>
              </a:cxn>
              <a:cxn ang="0">
                <a:pos x="91" y="72"/>
              </a:cxn>
              <a:cxn ang="0">
                <a:pos x="135" y="78"/>
              </a:cxn>
              <a:cxn ang="0">
                <a:pos x="130" y="17"/>
              </a:cxn>
              <a:cxn ang="0">
                <a:pos x="173" y="13"/>
              </a:cxn>
              <a:cxn ang="0">
                <a:pos x="85" y="0"/>
              </a:cxn>
              <a:cxn ang="0">
                <a:pos x="0" y="28"/>
              </a:cxn>
            </a:cxnLst>
            <a:rect l="0" t="0" r="r" b="b"/>
            <a:pathLst>
              <a:path w="174" h="87">
                <a:moveTo>
                  <a:pt x="0" y="28"/>
                </a:moveTo>
                <a:lnTo>
                  <a:pt x="43" y="24"/>
                </a:lnTo>
                <a:lnTo>
                  <a:pt x="48" y="86"/>
                </a:lnTo>
                <a:lnTo>
                  <a:pt x="91" y="72"/>
                </a:lnTo>
                <a:lnTo>
                  <a:pt x="135" y="78"/>
                </a:lnTo>
                <a:lnTo>
                  <a:pt x="130" y="17"/>
                </a:lnTo>
                <a:lnTo>
                  <a:pt x="173" y="13"/>
                </a:lnTo>
                <a:lnTo>
                  <a:pt x="85" y="0"/>
                </a:lnTo>
                <a:lnTo>
                  <a:pt x="0" y="28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3049588" y="2660650"/>
            <a:ext cx="198437" cy="231775"/>
          </a:xfrm>
          <a:custGeom>
            <a:avLst/>
            <a:gdLst/>
            <a:ahLst/>
            <a:cxnLst>
              <a:cxn ang="0">
                <a:pos x="98" y="145"/>
              </a:cxn>
              <a:cxn ang="0">
                <a:pos x="73" y="109"/>
              </a:cxn>
              <a:cxn ang="0">
                <a:pos x="124" y="74"/>
              </a:cxn>
              <a:cxn ang="0">
                <a:pos x="92" y="44"/>
              </a:cxn>
              <a:cxn ang="0">
                <a:pos x="76" y="2"/>
              </a:cxn>
              <a:cxn ang="0">
                <a:pos x="25" y="36"/>
              </a:cxn>
              <a:cxn ang="0">
                <a:pos x="0" y="0"/>
              </a:cxn>
              <a:cxn ang="0">
                <a:pos x="32" y="84"/>
              </a:cxn>
              <a:cxn ang="0">
                <a:pos x="98" y="145"/>
              </a:cxn>
            </a:cxnLst>
            <a:rect l="0" t="0" r="r" b="b"/>
            <a:pathLst>
              <a:path w="125" h="146">
                <a:moveTo>
                  <a:pt x="98" y="145"/>
                </a:moveTo>
                <a:lnTo>
                  <a:pt x="73" y="109"/>
                </a:lnTo>
                <a:lnTo>
                  <a:pt x="124" y="74"/>
                </a:lnTo>
                <a:lnTo>
                  <a:pt x="92" y="44"/>
                </a:lnTo>
                <a:lnTo>
                  <a:pt x="76" y="2"/>
                </a:lnTo>
                <a:lnTo>
                  <a:pt x="25" y="36"/>
                </a:lnTo>
                <a:lnTo>
                  <a:pt x="0" y="0"/>
                </a:lnTo>
                <a:lnTo>
                  <a:pt x="32" y="84"/>
                </a:lnTo>
                <a:lnTo>
                  <a:pt x="98" y="145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479925" y="145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pt-BR" sz="2400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04813" y="4240213"/>
            <a:ext cx="2660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/>
              <a:t>Síntese &amp; liberação </a:t>
            </a:r>
          </a:p>
          <a:p>
            <a:pPr algn="ctr" eaLnBrk="0" hangingPunct="0"/>
            <a:r>
              <a:rPr lang="en-US" b="1"/>
              <a:t>de neurotransmissor : </a:t>
            </a:r>
          </a:p>
          <a:p>
            <a:pPr algn="ctr" eaLnBrk="0" hangingPunct="0"/>
            <a:r>
              <a:rPr lang="en-US" b="1"/>
              <a:t>Acetilcolina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1230313" y="3582988"/>
            <a:ext cx="8509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916561" y="4365104"/>
            <a:ext cx="4687887" cy="147797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pt-BR" b="1" dirty="0" err="1" smtClean="0"/>
              <a:t>Cartap</a:t>
            </a:r>
            <a:r>
              <a:rPr lang="pt-BR" b="1" dirty="0" smtClean="0"/>
              <a:t> compete </a:t>
            </a:r>
            <a:r>
              <a:rPr lang="pt-BR" b="1" dirty="0"/>
              <a:t>com a acetilcolina pelos seus </a:t>
            </a:r>
            <a:r>
              <a:rPr lang="pt-BR" b="1" dirty="0" smtClean="0"/>
              <a:t>receptores e tem </a:t>
            </a:r>
            <a:r>
              <a:rPr lang="pt-BR" b="1" dirty="0"/>
              <a:t>ação contrária à da </a:t>
            </a:r>
            <a:r>
              <a:rPr lang="pt-BR" b="1" dirty="0" smtClean="0"/>
              <a:t>acetilcolina interrompendo a </a:t>
            </a:r>
            <a:r>
              <a:rPr lang="pt-BR" b="1" dirty="0"/>
              <a:t>transmissão de impulso nervoso</a:t>
            </a:r>
            <a:endParaRPr lang="en-US" b="1" dirty="0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V="1">
            <a:off x="3221038" y="2033588"/>
            <a:ext cx="554037" cy="708025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2180000" flipH="1">
            <a:off x="2811463" y="31829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 rot="12180000" flipH="1">
            <a:off x="2554288" y="304958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 rot="12180000" flipH="1">
            <a:off x="2678113" y="29321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3071813" y="3349625"/>
            <a:ext cx="965200" cy="1117601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2987824" y="5877272"/>
            <a:ext cx="569707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/>
              <a:t> </a:t>
            </a:r>
            <a:r>
              <a:rPr lang="en-US" sz="2400" b="1" dirty="0">
                <a:latin typeface="Symbol" pitchFamily="18" charset="2"/>
              </a:rPr>
              <a:t>Þ</a:t>
            </a:r>
            <a:r>
              <a:rPr lang="en-US" sz="2400" b="1" dirty="0"/>
              <a:t>  </a:t>
            </a:r>
            <a:r>
              <a:rPr lang="en-US" sz="2400" b="1" dirty="0" err="1" smtClean="0"/>
              <a:t>Paralisia</a:t>
            </a:r>
            <a:r>
              <a:rPr lang="en-US" sz="2400" b="1" dirty="0" smtClean="0"/>
              <a:t> </a:t>
            </a:r>
            <a:r>
              <a:rPr lang="en-US" sz="2400" b="1" dirty="0"/>
              <a:t>e eventual </a:t>
            </a:r>
            <a:r>
              <a:rPr lang="en-US" sz="2400" b="1" dirty="0" err="1"/>
              <a:t>morte</a:t>
            </a:r>
            <a:r>
              <a:rPr lang="en-US" sz="2400" b="1" dirty="0"/>
              <a:t>!</a:t>
            </a: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683568" y="609600"/>
            <a:ext cx="777296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Inibidores de Acetilcolinesterase</a:t>
            </a:r>
            <a:endParaRPr lang="pt-BR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3886200" y="1600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400" b="1"/>
              <a:t>Enzima: Acetilcolinesterase</a:t>
            </a:r>
          </a:p>
        </p:txBody>
      </p:sp>
      <p:sp>
        <p:nvSpPr>
          <p:cNvPr id="71" name="Elipse 70"/>
          <p:cNvSpPr/>
          <p:nvPr/>
        </p:nvSpPr>
        <p:spPr>
          <a:xfrm flipV="1">
            <a:off x="2805668" y="2653846"/>
            <a:ext cx="108000" cy="108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 flipV="1">
            <a:off x="3167856" y="2917007"/>
            <a:ext cx="108000" cy="108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 flipV="1">
            <a:off x="2951832" y="3248992"/>
            <a:ext cx="108000" cy="108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3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 animBg="1" autoUpdateAnimBg="0"/>
      <p:bldP spid="11310" grpId="0" animBg="1"/>
      <p:bldP spid="11325" grpId="0"/>
      <p:bldP spid="113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1373188" y="2592388"/>
            <a:ext cx="1343025" cy="2139950"/>
          </a:xfrm>
          <a:custGeom>
            <a:avLst/>
            <a:gdLst/>
            <a:ahLst/>
            <a:cxnLst>
              <a:cxn ang="0">
                <a:pos x="842" y="1013"/>
              </a:cxn>
              <a:cxn ang="0">
                <a:pos x="757" y="1008"/>
              </a:cxn>
              <a:cxn ang="0">
                <a:pos x="678" y="989"/>
              </a:cxn>
              <a:cxn ang="0">
                <a:pos x="607" y="956"/>
              </a:cxn>
              <a:cxn ang="0">
                <a:pos x="544" y="917"/>
              </a:cxn>
              <a:cxn ang="0">
                <a:pos x="517" y="894"/>
              </a:cxn>
              <a:cxn ang="0">
                <a:pos x="492" y="865"/>
              </a:cxn>
              <a:cxn ang="0">
                <a:pos x="473" y="841"/>
              </a:cxn>
              <a:cxn ang="0">
                <a:pos x="454" y="808"/>
              </a:cxn>
              <a:cxn ang="0">
                <a:pos x="440" y="779"/>
              </a:cxn>
              <a:cxn ang="0">
                <a:pos x="429" y="745"/>
              </a:cxn>
              <a:cxn ang="0">
                <a:pos x="424" y="712"/>
              </a:cxn>
              <a:cxn ang="0">
                <a:pos x="421" y="679"/>
              </a:cxn>
              <a:cxn ang="0">
                <a:pos x="424" y="645"/>
              </a:cxn>
              <a:cxn ang="0">
                <a:pos x="429" y="612"/>
              </a:cxn>
              <a:cxn ang="0">
                <a:pos x="437" y="578"/>
              </a:cxn>
              <a:cxn ang="0">
                <a:pos x="454" y="545"/>
              </a:cxn>
              <a:cxn ang="0">
                <a:pos x="470" y="516"/>
              </a:cxn>
              <a:cxn ang="0">
                <a:pos x="492" y="488"/>
              </a:cxn>
              <a:cxn ang="0">
                <a:pos x="514" y="464"/>
              </a:cxn>
              <a:cxn ang="0">
                <a:pos x="541" y="440"/>
              </a:cxn>
              <a:cxn ang="0">
                <a:pos x="571" y="416"/>
              </a:cxn>
              <a:cxn ang="0">
                <a:pos x="604" y="397"/>
              </a:cxn>
              <a:cxn ang="0">
                <a:pos x="675" y="368"/>
              </a:cxn>
              <a:cxn ang="0">
                <a:pos x="755" y="344"/>
              </a:cxn>
              <a:cxn ang="0">
                <a:pos x="840" y="339"/>
              </a:cxn>
              <a:cxn ang="0">
                <a:pos x="837" y="0"/>
              </a:cxn>
              <a:cxn ang="0">
                <a:pos x="752" y="5"/>
              </a:cxn>
              <a:cxn ang="0">
                <a:pos x="667" y="15"/>
              </a:cxn>
              <a:cxn ang="0">
                <a:pos x="588" y="34"/>
              </a:cxn>
              <a:cxn ang="0">
                <a:pos x="508" y="58"/>
              </a:cxn>
              <a:cxn ang="0">
                <a:pos x="437" y="86"/>
              </a:cxn>
              <a:cxn ang="0">
                <a:pos x="366" y="120"/>
              </a:cxn>
              <a:cxn ang="0">
                <a:pos x="303" y="158"/>
              </a:cxn>
              <a:cxn ang="0">
                <a:pos x="243" y="201"/>
              </a:cxn>
              <a:cxn ang="0">
                <a:pos x="188" y="249"/>
              </a:cxn>
              <a:cxn ang="0">
                <a:pos x="142" y="301"/>
              </a:cxn>
              <a:cxn ang="0">
                <a:pos x="98" y="359"/>
              </a:cxn>
              <a:cxn ang="0">
                <a:pos x="65" y="416"/>
              </a:cxn>
              <a:cxn ang="0">
                <a:pos x="35" y="478"/>
              </a:cxn>
              <a:cxn ang="0">
                <a:pos x="16" y="545"/>
              </a:cxn>
              <a:cxn ang="0">
                <a:pos x="2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38" y="879"/>
              </a:cxn>
              <a:cxn ang="0">
                <a:pos x="68" y="941"/>
              </a:cxn>
              <a:cxn ang="0">
                <a:pos x="104" y="999"/>
              </a:cxn>
              <a:cxn ang="0">
                <a:pos x="145" y="1056"/>
              </a:cxn>
              <a:cxn ang="0">
                <a:pos x="194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4" y="1237"/>
              </a:cxn>
              <a:cxn ang="0">
                <a:pos x="443" y="1271"/>
              </a:cxn>
              <a:cxn ang="0">
                <a:pos x="517" y="1299"/>
              </a:cxn>
              <a:cxn ang="0">
                <a:pos x="593" y="1319"/>
              </a:cxn>
              <a:cxn ang="0">
                <a:pos x="675" y="1338"/>
              </a:cxn>
              <a:cxn ang="0">
                <a:pos x="760" y="1342"/>
              </a:cxn>
              <a:cxn ang="0">
                <a:pos x="845" y="1347"/>
              </a:cxn>
              <a:cxn ang="0">
                <a:pos x="842" y="1013"/>
              </a:cxn>
            </a:cxnLst>
            <a:rect l="0" t="0" r="r" b="b"/>
            <a:pathLst>
              <a:path w="846" h="1348">
                <a:moveTo>
                  <a:pt x="842" y="1013"/>
                </a:moveTo>
                <a:lnTo>
                  <a:pt x="757" y="1008"/>
                </a:lnTo>
                <a:lnTo>
                  <a:pt x="678" y="989"/>
                </a:lnTo>
                <a:lnTo>
                  <a:pt x="607" y="956"/>
                </a:lnTo>
                <a:lnTo>
                  <a:pt x="544" y="917"/>
                </a:lnTo>
                <a:lnTo>
                  <a:pt x="517" y="894"/>
                </a:lnTo>
                <a:lnTo>
                  <a:pt x="492" y="865"/>
                </a:lnTo>
                <a:lnTo>
                  <a:pt x="473" y="841"/>
                </a:lnTo>
                <a:lnTo>
                  <a:pt x="454" y="808"/>
                </a:lnTo>
                <a:lnTo>
                  <a:pt x="440" y="779"/>
                </a:lnTo>
                <a:lnTo>
                  <a:pt x="429" y="745"/>
                </a:lnTo>
                <a:lnTo>
                  <a:pt x="424" y="712"/>
                </a:lnTo>
                <a:lnTo>
                  <a:pt x="421" y="679"/>
                </a:lnTo>
                <a:lnTo>
                  <a:pt x="424" y="645"/>
                </a:lnTo>
                <a:lnTo>
                  <a:pt x="429" y="612"/>
                </a:lnTo>
                <a:lnTo>
                  <a:pt x="437" y="578"/>
                </a:lnTo>
                <a:lnTo>
                  <a:pt x="454" y="545"/>
                </a:lnTo>
                <a:lnTo>
                  <a:pt x="470" y="516"/>
                </a:lnTo>
                <a:lnTo>
                  <a:pt x="492" y="488"/>
                </a:lnTo>
                <a:lnTo>
                  <a:pt x="514" y="464"/>
                </a:lnTo>
                <a:lnTo>
                  <a:pt x="541" y="440"/>
                </a:lnTo>
                <a:lnTo>
                  <a:pt x="571" y="416"/>
                </a:lnTo>
                <a:lnTo>
                  <a:pt x="604" y="397"/>
                </a:lnTo>
                <a:lnTo>
                  <a:pt x="675" y="368"/>
                </a:lnTo>
                <a:lnTo>
                  <a:pt x="755" y="344"/>
                </a:lnTo>
                <a:lnTo>
                  <a:pt x="840" y="339"/>
                </a:lnTo>
                <a:lnTo>
                  <a:pt x="837" y="0"/>
                </a:lnTo>
                <a:lnTo>
                  <a:pt x="752" y="5"/>
                </a:lnTo>
                <a:lnTo>
                  <a:pt x="667" y="15"/>
                </a:lnTo>
                <a:lnTo>
                  <a:pt x="588" y="34"/>
                </a:lnTo>
                <a:lnTo>
                  <a:pt x="508" y="58"/>
                </a:lnTo>
                <a:lnTo>
                  <a:pt x="437" y="86"/>
                </a:lnTo>
                <a:lnTo>
                  <a:pt x="366" y="120"/>
                </a:lnTo>
                <a:lnTo>
                  <a:pt x="303" y="158"/>
                </a:lnTo>
                <a:lnTo>
                  <a:pt x="243" y="201"/>
                </a:lnTo>
                <a:lnTo>
                  <a:pt x="188" y="249"/>
                </a:lnTo>
                <a:lnTo>
                  <a:pt x="142" y="301"/>
                </a:lnTo>
                <a:lnTo>
                  <a:pt x="98" y="359"/>
                </a:lnTo>
                <a:lnTo>
                  <a:pt x="65" y="416"/>
                </a:lnTo>
                <a:lnTo>
                  <a:pt x="35" y="478"/>
                </a:lnTo>
                <a:lnTo>
                  <a:pt x="16" y="545"/>
                </a:lnTo>
                <a:lnTo>
                  <a:pt x="2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38" y="879"/>
                </a:lnTo>
                <a:lnTo>
                  <a:pt x="68" y="941"/>
                </a:lnTo>
                <a:lnTo>
                  <a:pt x="104" y="999"/>
                </a:lnTo>
                <a:lnTo>
                  <a:pt x="145" y="1056"/>
                </a:lnTo>
                <a:lnTo>
                  <a:pt x="194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4" y="1237"/>
                </a:lnTo>
                <a:lnTo>
                  <a:pt x="443" y="1271"/>
                </a:lnTo>
                <a:lnTo>
                  <a:pt x="517" y="1299"/>
                </a:lnTo>
                <a:lnTo>
                  <a:pt x="593" y="1319"/>
                </a:lnTo>
                <a:lnTo>
                  <a:pt x="675" y="1338"/>
                </a:lnTo>
                <a:lnTo>
                  <a:pt x="760" y="1342"/>
                </a:lnTo>
                <a:lnTo>
                  <a:pt x="845" y="1347"/>
                </a:lnTo>
                <a:lnTo>
                  <a:pt x="842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2700338" y="2592388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810000" y="3200400"/>
            <a:ext cx="53340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 Pós-sináptica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52400" y="3200400"/>
            <a:ext cx="1600200" cy="762000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Membrana</a:t>
            </a:r>
          </a:p>
          <a:p>
            <a:pPr algn="ctr" eaLnBrk="0" hangingPunct="0"/>
            <a:r>
              <a:rPr lang="en-US" b="1"/>
              <a:t>Pré-sináptica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667000" y="2595563"/>
            <a:ext cx="0" cy="604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667000" y="4192588"/>
            <a:ext cx="0" cy="539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8783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2405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0881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8689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60213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915988" y="32019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587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573588" y="3811588"/>
            <a:ext cx="149225" cy="149225"/>
          </a:xfrm>
          <a:prstGeom prst="plus">
            <a:avLst>
              <a:gd name="adj" fmla="val 2499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6554788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7773988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5249863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1068388" y="38115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 rot="10800000">
            <a:off x="424973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 rot="10800000">
            <a:off x="5411788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 rot="10800000">
            <a:off x="671671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 rot="10800000">
            <a:off x="7935913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10800000">
            <a:off x="368300" y="3201988"/>
            <a:ext cx="158750" cy="149225"/>
          </a:xfrm>
          <a:prstGeom prst="triangle">
            <a:avLst>
              <a:gd name="adj" fmla="val 49991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3219450" y="3506788"/>
            <a:ext cx="250825" cy="1539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3" y="92"/>
              </a:cxn>
              <a:cxn ang="0">
                <a:pos x="87" y="89"/>
              </a:cxn>
              <a:cxn ang="0">
                <a:pos x="112" y="81"/>
              </a:cxn>
              <a:cxn ang="0">
                <a:pos x="129" y="74"/>
              </a:cxn>
              <a:cxn ang="0">
                <a:pos x="147" y="66"/>
              </a:cxn>
              <a:cxn ang="0">
                <a:pos x="154" y="59"/>
              </a:cxn>
              <a:cxn ang="0">
                <a:pos x="157" y="48"/>
              </a:cxn>
              <a:cxn ang="0">
                <a:pos x="154" y="37"/>
              </a:cxn>
              <a:cxn ang="0">
                <a:pos x="147" y="30"/>
              </a:cxn>
              <a:cxn ang="0">
                <a:pos x="129" y="19"/>
              </a:cxn>
              <a:cxn ang="0">
                <a:pos x="112" y="15"/>
              </a:cxn>
              <a:cxn ang="0">
                <a:pos x="87" y="7"/>
              </a:cxn>
              <a:cxn ang="0">
                <a:pos x="63" y="4"/>
              </a:cxn>
              <a:cxn ang="0">
                <a:pos x="0" y="0"/>
              </a:cxn>
              <a:cxn ang="0">
                <a:pos x="31" y="11"/>
              </a:cxn>
              <a:cxn ang="0">
                <a:pos x="56" y="22"/>
              </a:cxn>
              <a:cxn ang="0">
                <a:pos x="73" y="33"/>
              </a:cxn>
              <a:cxn ang="0">
                <a:pos x="77" y="48"/>
              </a:cxn>
              <a:cxn ang="0">
                <a:pos x="73" y="63"/>
              </a:cxn>
              <a:cxn ang="0">
                <a:pos x="56" y="74"/>
              </a:cxn>
              <a:cxn ang="0">
                <a:pos x="31" y="85"/>
              </a:cxn>
              <a:cxn ang="0">
                <a:pos x="0" y="96"/>
              </a:cxn>
              <a:cxn ang="0">
                <a:pos x="0" y="96"/>
              </a:cxn>
            </a:cxnLst>
            <a:rect l="0" t="0" r="r" b="b"/>
            <a:pathLst>
              <a:path w="158" h="97">
                <a:moveTo>
                  <a:pt x="0" y="96"/>
                </a:moveTo>
                <a:lnTo>
                  <a:pt x="63" y="92"/>
                </a:lnTo>
                <a:lnTo>
                  <a:pt x="87" y="89"/>
                </a:lnTo>
                <a:lnTo>
                  <a:pt x="112" y="81"/>
                </a:lnTo>
                <a:lnTo>
                  <a:pt x="129" y="74"/>
                </a:lnTo>
                <a:lnTo>
                  <a:pt x="147" y="66"/>
                </a:lnTo>
                <a:lnTo>
                  <a:pt x="154" y="59"/>
                </a:lnTo>
                <a:lnTo>
                  <a:pt x="157" y="48"/>
                </a:lnTo>
                <a:lnTo>
                  <a:pt x="154" y="37"/>
                </a:lnTo>
                <a:lnTo>
                  <a:pt x="147" y="30"/>
                </a:lnTo>
                <a:lnTo>
                  <a:pt x="129" y="19"/>
                </a:lnTo>
                <a:lnTo>
                  <a:pt x="112" y="15"/>
                </a:lnTo>
                <a:lnTo>
                  <a:pt x="87" y="7"/>
                </a:lnTo>
                <a:lnTo>
                  <a:pt x="63" y="4"/>
                </a:lnTo>
                <a:lnTo>
                  <a:pt x="0" y="0"/>
                </a:lnTo>
                <a:lnTo>
                  <a:pt x="31" y="11"/>
                </a:lnTo>
                <a:lnTo>
                  <a:pt x="56" y="22"/>
                </a:lnTo>
                <a:lnTo>
                  <a:pt x="73" y="33"/>
                </a:lnTo>
                <a:lnTo>
                  <a:pt x="77" y="48"/>
                </a:lnTo>
                <a:lnTo>
                  <a:pt x="73" y="63"/>
                </a:lnTo>
                <a:lnTo>
                  <a:pt x="56" y="74"/>
                </a:lnTo>
                <a:lnTo>
                  <a:pt x="31" y="85"/>
                </a:lnTo>
                <a:lnTo>
                  <a:pt x="0" y="96"/>
                </a:lnTo>
                <a:lnTo>
                  <a:pt x="0" y="9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2130425" y="3875088"/>
            <a:ext cx="280988" cy="250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082800" y="3201988"/>
            <a:ext cx="379413" cy="22701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1916113" y="3486150"/>
            <a:ext cx="425450" cy="1143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oval" w="med" len="med"/>
            <a:tailEnd type="stealth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2952750" y="3846513"/>
            <a:ext cx="249238" cy="2317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52" y="112"/>
              </a:cxn>
              <a:cxn ang="0">
                <a:pos x="98" y="132"/>
              </a:cxn>
              <a:cxn ang="0">
                <a:pos x="117" y="140"/>
              </a:cxn>
              <a:cxn ang="0">
                <a:pos x="133" y="145"/>
              </a:cxn>
              <a:cxn ang="0">
                <a:pos x="143" y="140"/>
              </a:cxn>
              <a:cxn ang="0">
                <a:pos x="153" y="136"/>
              </a:cxn>
              <a:cxn ang="0">
                <a:pos x="156" y="128"/>
              </a:cxn>
              <a:cxn ang="0">
                <a:pos x="156" y="116"/>
              </a:cxn>
              <a:cxn ang="0">
                <a:pos x="150" y="99"/>
              </a:cxn>
              <a:cxn ang="0">
                <a:pos x="137" y="83"/>
              </a:cxn>
              <a:cxn ang="0">
                <a:pos x="124" y="62"/>
              </a:cxn>
              <a:cxn ang="0">
                <a:pos x="104" y="41"/>
              </a:cxn>
              <a:cxn ang="0">
                <a:pos x="59" y="0"/>
              </a:cxn>
              <a:cxn ang="0">
                <a:pos x="78" y="29"/>
              </a:cxn>
              <a:cxn ang="0">
                <a:pos x="91" y="54"/>
              </a:cxn>
              <a:cxn ang="0">
                <a:pos x="94" y="70"/>
              </a:cxn>
              <a:cxn ang="0">
                <a:pos x="91" y="87"/>
              </a:cxn>
              <a:cxn ang="0">
                <a:pos x="78" y="95"/>
              </a:cxn>
              <a:cxn ang="0">
                <a:pos x="59" y="95"/>
              </a:cxn>
              <a:cxn ang="0">
                <a:pos x="33" y="91"/>
              </a:cxn>
              <a:cxn ang="0">
                <a:pos x="0" y="79"/>
              </a:cxn>
              <a:cxn ang="0">
                <a:pos x="0" y="79"/>
              </a:cxn>
            </a:cxnLst>
            <a:rect l="0" t="0" r="r" b="b"/>
            <a:pathLst>
              <a:path w="157" h="146">
                <a:moveTo>
                  <a:pt x="0" y="79"/>
                </a:moveTo>
                <a:lnTo>
                  <a:pt x="52" y="112"/>
                </a:lnTo>
                <a:lnTo>
                  <a:pt x="98" y="132"/>
                </a:lnTo>
                <a:lnTo>
                  <a:pt x="117" y="140"/>
                </a:lnTo>
                <a:lnTo>
                  <a:pt x="133" y="145"/>
                </a:lnTo>
                <a:lnTo>
                  <a:pt x="143" y="140"/>
                </a:lnTo>
                <a:lnTo>
                  <a:pt x="153" y="136"/>
                </a:lnTo>
                <a:lnTo>
                  <a:pt x="156" y="128"/>
                </a:lnTo>
                <a:lnTo>
                  <a:pt x="156" y="116"/>
                </a:lnTo>
                <a:lnTo>
                  <a:pt x="150" y="99"/>
                </a:lnTo>
                <a:lnTo>
                  <a:pt x="137" y="83"/>
                </a:lnTo>
                <a:lnTo>
                  <a:pt x="124" y="62"/>
                </a:lnTo>
                <a:lnTo>
                  <a:pt x="104" y="41"/>
                </a:lnTo>
                <a:lnTo>
                  <a:pt x="59" y="0"/>
                </a:lnTo>
                <a:lnTo>
                  <a:pt x="78" y="29"/>
                </a:lnTo>
                <a:lnTo>
                  <a:pt x="91" y="54"/>
                </a:lnTo>
                <a:lnTo>
                  <a:pt x="94" y="70"/>
                </a:lnTo>
                <a:lnTo>
                  <a:pt x="91" y="87"/>
                </a:lnTo>
                <a:lnTo>
                  <a:pt x="78" y="95"/>
                </a:lnTo>
                <a:lnTo>
                  <a:pt x="59" y="95"/>
                </a:lnTo>
                <a:lnTo>
                  <a:pt x="33" y="91"/>
                </a:lnTo>
                <a:lnTo>
                  <a:pt x="0" y="79"/>
                </a:lnTo>
                <a:lnTo>
                  <a:pt x="0" y="7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2781300" y="3113088"/>
            <a:ext cx="182563" cy="260350"/>
          </a:xfrm>
          <a:custGeom>
            <a:avLst/>
            <a:gdLst/>
            <a:ahLst/>
            <a:cxnLst>
              <a:cxn ang="0">
                <a:pos x="93" y="163"/>
              </a:cxn>
              <a:cxn ang="0">
                <a:pos x="108" y="105"/>
              </a:cxn>
              <a:cxn ang="0">
                <a:pos x="114" y="78"/>
              </a:cxn>
              <a:cxn ang="0">
                <a:pos x="114" y="54"/>
              </a:cxn>
              <a:cxn ang="0">
                <a:pos x="114" y="34"/>
              </a:cxn>
              <a:cxn ang="0">
                <a:pos x="111" y="17"/>
              </a:cxn>
              <a:cxn ang="0">
                <a:pos x="105" y="7"/>
              </a:cxn>
              <a:cxn ang="0">
                <a:pos x="96" y="0"/>
              </a:cxn>
              <a:cxn ang="0">
                <a:pos x="87" y="0"/>
              </a:cxn>
              <a:cxn ang="0">
                <a:pos x="75" y="3"/>
              </a:cxn>
              <a:cxn ang="0">
                <a:pos x="63" y="17"/>
              </a:cxn>
              <a:cxn ang="0">
                <a:pos x="51" y="30"/>
              </a:cxn>
              <a:cxn ang="0">
                <a:pos x="36" y="51"/>
              </a:cxn>
              <a:cxn ang="0">
                <a:pos x="24" y="75"/>
              </a:cxn>
              <a:cxn ang="0">
                <a:pos x="0" y="132"/>
              </a:cxn>
              <a:cxn ang="0">
                <a:pos x="21" y="105"/>
              </a:cxn>
              <a:cxn ang="0">
                <a:pos x="39" y="85"/>
              </a:cxn>
              <a:cxn ang="0">
                <a:pos x="57" y="75"/>
              </a:cxn>
              <a:cxn ang="0">
                <a:pos x="72" y="75"/>
              </a:cxn>
              <a:cxn ang="0">
                <a:pos x="84" y="81"/>
              </a:cxn>
              <a:cxn ang="0">
                <a:pos x="90" y="102"/>
              </a:cxn>
              <a:cxn ang="0">
                <a:pos x="93" y="129"/>
              </a:cxn>
              <a:cxn ang="0">
                <a:pos x="93" y="163"/>
              </a:cxn>
              <a:cxn ang="0">
                <a:pos x="93" y="163"/>
              </a:cxn>
            </a:cxnLst>
            <a:rect l="0" t="0" r="r" b="b"/>
            <a:pathLst>
              <a:path w="115" h="164">
                <a:moveTo>
                  <a:pt x="93" y="163"/>
                </a:moveTo>
                <a:lnTo>
                  <a:pt x="108" y="105"/>
                </a:lnTo>
                <a:lnTo>
                  <a:pt x="114" y="78"/>
                </a:lnTo>
                <a:lnTo>
                  <a:pt x="114" y="54"/>
                </a:lnTo>
                <a:lnTo>
                  <a:pt x="114" y="34"/>
                </a:lnTo>
                <a:lnTo>
                  <a:pt x="111" y="17"/>
                </a:lnTo>
                <a:lnTo>
                  <a:pt x="105" y="7"/>
                </a:lnTo>
                <a:lnTo>
                  <a:pt x="96" y="0"/>
                </a:lnTo>
                <a:lnTo>
                  <a:pt x="87" y="0"/>
                </a:lnTo>
                <a:lnTo>
                  <a:pt x="75" y="3"/>
                </a:lnTo>
                <a:lnTo>
                  <a:pt x="63" y="17"/>
                </a:lnTo>
                <a:lnTo>
                  <a:pt x="51" y="30"/>
                </a:lnTo>
                <a:lnTo>
                  <a:pt x="36" y="51"/>
                </a:lnTo>
                <a:lnTo>
                  <a:pt x="24" y="75"/>
                </a:lnTo>
                <a:lnTo>
                  <a:pt x="0" y="132"/>
                </a:lnTo>
                <a:lnTo>
                  <a:pt x="21" y="105"/>
                </a:lnTo>
                <a:lnTo>
                  <a:pt x="39" y="85"/>
                </a:lnTo>
                <a:lnTo>
                  <a:pt x="57" y="75"/>
                </a:lnTo>
                <a:lnTo>
                  <a:pt x="72" y="75"/>
                </a:lnTo>
                <a:lnTo>
                  <a:pt x="84" y="81"/>
                </a:lnTo>
                <a:lnTo>
                  <a:pt x="90" y="102"/>
                </a:lnTo>
                <a:lnTo>
                  <a:pt x="93" y="129"/>
                </a:lnTo>
                <a:lnTo>
                  <a:pt x="93" y="163"/>
                </a:lnTo>
                <a:lnTo>
                  <a:pt x="93" y="16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025900" y="4419600"/>
            <a:ext cx="252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Receptor de ACh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294063" y="4062413"/>
            <a:ext cx="820737" cy="5857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2693988" y="4060825"/>
            <a:ext cx="276225" cy="1381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3" y="24"/>
              </a:cxn>
              <a:cxn ang="0">
                <a:pos x="48" y="86"/>
              </a:cxn>
              <a:cxn ang="0">
                <a:pos x="91" y="72"/>
              </a:cxn>
              <a:cxn ang="0">
                <a:pos x="135" y="78"/>
              </a:cxn>
              <a:cxn ang="0">
                <a:pos x="130" y="17"/>
              </a:cxn>
              <a:cxn ang="0">
                <a:pos x="173" y="13"/>
              </a:cxn>
              <a:cxn ang="0">
                <a:pos x="85" y="0"/>
              </a:cxn>
              <a:cxn ang="0">
                <a:pos x="0" y="28"/>
              </a:cxn>
            </a:cxnLst>
            <a:rect l="0" t="0" r="r" b="b"/>
            <a:pathLst>
              <a:path w="174" h="87">
                <a:moveTo>
                  <a:pt x="0" y="28"/>
                </a:moveTo>
                <a:lnTo>
                  <a:pt x="43" y="24"/>
                </a:lnTo>
                <a:lnTo>
                  <a:pt x="48" y="86"/>
                </a:lnTo>
                <a:lnTo>
                  <a:pt x="91" y="72"/>
                </a:lnTo>
                <a:lnTo>
                  <a:pt x="135" y="78"/>
                </a:lnTo>
                <a:lnTo>
                  <a:pt x="130" y="17"/>
                </a:lnTo>
                <a:lnTo>
                  <a:pt x="173" y="13"/>
                </a:lnTo>
                <a:lnTo>
                  <a:pt x="85" y="0"/>
                </a:lnTo>
                <a:lnTo>
                  <a:pt x="0" y="28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>
            <a:off x="3049588" y="3270250"/>
            <a:ext cx="198437" cy="231775"/>
          </a:xfrm>
          <a:custGeom>
            <a:avLst/>
            <a:gdLst/>
            <a:ahLst/>
            <a:cxnLst>
              <a:cxn ang="0">
                <a:pos x="98" y="145"/>
              </a:cxn>
              <a:cxn ang="0">
                <a:pos x="73" y="109"/>
              </a:cxn>
              <a:cxn ang="0">
                <a:pos x="124" y="74"/>
              </a:cxn>
              <a:cxn ang="0">
                <a:pos x="92" y="44"/>
              </a:cxn>
              <a:cxn ang="0">
                <a:pos x="76" y="2"/>
              </a:cxn>
              <a:cxn ang="0">
                <a:pos x="25" y="36"/>
              </a:cxn>
              <a:cxn ang="0">
                <a:pos x="0" y="0"/>
              </a:cxn>
              <a:cxn ang="0">
                <a:pos x="32" y="84"/>
              </a:cxn>
              <a:cxn ang="0">
                <a:pos x="98" y="145"/>
              </a:cxn>
            </a:cxnLst>
            <a:rect l="0" t="0" r="r" b="b"/>
            <a:pathLst>
              <a:path w="125" h="146">
                <a:moveTo>
                  <a:pt x="98" y="145"/>
                </a:moveTo>
                <a:lnTo>
                  <a:pt x="73" y="109"/>
                </a:lnTo>
                <a:lnTo>
                  <a:pt x="124" y="74"/>
                </a:lnTo>
                <a:lnTo>
                  <a:pt x="92" y="44"/>
                </a:lnTo>
                <a:lnTo>
                  <a:pt x="76" y="2"/>
                </a:lnTo>
                <a:lnTo>
                  <a:pt x="25" y="36"/>
                </a:lnTo>
                <a:lnTo>
                  <a:pt x="0" y="0"/>
                </a:lnTo>
                <a:lnTo>
                  <a:pt x="32" y="84"/>
                </a:lnTo>
                <a:lnTo>
                  <a:pt x="98" y="145"/>
                </a:lnTo>
              </a:path>
            </a:pathLst>
          </a:custGeom>
          <a:solidFill>
            <a:srgbClr val="3366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1905000" y="1752600"/>
            <a:ext cx="165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dirty="0" err="1"/>
              <a:t>Sinapse</a:t>
            </a:r>
            <a:endParaRPr lang="en-US" sz="3200" dirty="0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479925" y="2068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pt-BR" sz="240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6172200" y="1676400"/>
            <a:ext cx="164016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3200" dirty="0" err="1"/>
              <a:t>Axônio</a:t>
            </a:r>
            <a:endParaRPr lang="en-US" sz="3200" dirty="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128588" y="4849813"/>
            <a:ext cx="3217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/>
              <a:t>Síntese &amp; liberação </a:t>
            </a:r>
          </a:p>
          <a:p>
            <a:pPr algn="ctr" eaLnBrk="0" hangingPunct="0"/>
            <a:r>
              <a:rPr lang="en-US" sz="2400"/>
              <a:t>de neurotransmissor : </a:t>
            </a:r>
          </a:p>
          <a:p>
            <a:pPr algn="ctr" eaLnBrk="0" hangingPunct="0"/>
            <a:r>
              <a:rPr lang="en-US" sz="2400" b="1"/>
              <a:t>Acetilcolina</a:t>
            </a:r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H="1">
            <a:off x="1230313" y="4192588"/>
            <a:ext cx="850900" cy="657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635896" y="5502275"/>
            <a:ext cx="520976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dirty="0" err="1"/>
              <a:t>Enzima</a:t>
            </a:r>
            <a:r>
              <a:rPr lang="en-US" sz="2000" dirty="0"/>
              <a:t> </a:t>
            </a:r>
            <a:r>
              <a:rPr lang="en-US" sz="2000" dirty="0" err="1"/>
              <a:t>acetilcolinesterase</a:t>
            </a:r>
            <a:r>
              <a:rPr lang="en-US" sz="2000" dirty="0"/>
              <a:t> </a:t>
            </a:r>
          </a:p>
          <a:p>
            <a:pPr algn="ctr" eaLnBrk="0" hangingPunct="0"/>
            <a:r>
              <a:rPr lang="en-US" sz="2000" dirty="0"/>
              <a:t>(</a:t>
            </a:r>
            <a:r>
              <a:rPr lang="en-US" sz="2000" dirty="0" err="1"/>
              <a:t>Acetilcolina</a:t>
            </a:r>
            <a:r>
              <a:rPr lang="en-US" sz="2000" dirty="0"/>
              <a:t>         </a:t>
            </a:r>
            <a:r>
              <a:rPr lang="en-US" sz="2000" dirty="0" err="1"/>
              <a:t>Ác</a:t>
            </a:r>
            <a:r>
              <a:rPr lang="en-US" sz="2000" dirty="0"/>
              <a:t>. Ac</a:t>
            </a:r>
            <a:r>
              <a:rPr lang="pt-BR" sz="2000" dirty="0"/>
              <a:t>é</a:t>
            </a:r>
            <a:r>
              <a:rPr lang="en-US" sz="2000" dirty="0" err="1"/>
              <a:t>tico</a:t>
            </a:r>
            <a:r>
              <a:rPr lang="en-US" sz="2000" dirty="0"/>
              <a:t> e </a:t>
            </a:r>
            <a:r>
              <a:rPr lang="en-US" sz="2000" dirty="0" err="1"/>
              <a:t>Colina</a:t>
            </a:r>
            <a:r>
              <a:rPr lang="en-US" sz="2000" dirty="0"/>
              <a:t>)</a:t>
            </a: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2895600" y="4191000"/>
            <a:ext cx="18288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5156200" y="405288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Canais de Na</a:t>
            </a:r>
            <a:r>
              <a:rPr lang="en-US" sz="2400" baseline="30000"/>
              <a:t>+</a:t>
            </a:r>
            <a:endParaRPr lang="en-US" sz="2400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6784975" y="4578350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Canais de Cl</a:t>
            </a:r>
            <a:r>
              <a:rPr lang="en-US" sz="2400" baseline="30000"/>
              <a:t>-</a:t>
            </a:r>
            <a:endParaRPr lang="en-US" sz="2400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4665663" y="4002088"/>
            <a:ext cx="582612" cy="1889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H="1">
            <a:off x="7392988" y="4002088"/>
            <a:ext cx="379412" cy="600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38" name="Freeform 46"/>
          <p:cNvSpPr>
            <a:spLocks/>
          </p:cNvSpPr>
          <p:nvPr/>
        </p:nvSpPr>
        <p:spPr bwMode="auto">
          <a:xfrm>
            <a:off x="1279525" y="2590800"/>
            <a:ext cx="1344613" cy="2139950"/>
          </a:xfrm>
          <a:custGeom>
            <a:avLst/>
            <a:gdLst/>
            <a:ahLst/>
            <a:cxnLst>
              <a:cxn ang="0">
                <a:pos x="843" y="1013"/>
              </a:cxn>
              <a:cxn ang="0">
                <a:pos x="759" y="1008"/>
              </a:cxn>
              <a:cxn ang="0">
                <a:pos x="679" y="989"/>
              </a:cxn>
              <a:cxn ang="0">
                <a:pos x="608" y="956"/>
              </a:cxn>
              <a:cxn ang="0">
                <a:pos x="576" y="936"/>
              </a:cxn>
              <a:cxn ang="0">
                <a:pos x="545" y="917"/>
              </a:cxn>
              <a:cxn ang="0">
                <a:pos x="518" y="894"/>
              </a:cxn>
              <a:cxn ang="0">
                <a:pos x="494" y="865"/>
              </a:cxn>
              <a:cxn ang="0">
                <a:pos x="473" y="841"/>
              </a:cxn>
              <a:cxn ang="0">
                <a:pos x="455" y="808"/>
              </a:cxn>
              <a:cxn ang="0">
                <a:pos x="442" y="779"/>
              </a:cxn>
              <a:cxn ang="0">
                <a:pos x="431" y="745"/>
              </a:cxn>
              <a:cxn ang="0">
                <a:pos x="423" y="712"/>
              </a:cxn>
              <a:cxn ang="0">
                <a:pos x="420" y="679"/>
              </a:cxn>
              <a:cxn ang="0">
                <a:pos x="423" y="645"/>
              </a:cxn>
              <a:cxn ang="0">
                <a:pos x="428" y="612"/>
              </a:cxn>
              <a:cxn ang="0">
                <a:pos x="439" y="578"/>
              </a:cxn>
              <a:cxn ang="0">
                <a:pos x="455" y="545"/>
              </a:cxn>
              <a:cxn ang="0">
                <a:pos x="471" y="516"/>
              </a:cxn>
              <a:cxn ang="0">
                <a:pos x="492" y="488"/>
              </a:cxn>
              <a:cxn ang="0">
                <a:pos x="516" y="464"/>
              </a:cxn>
              <a:cxn ang="0">
                <a:pos x="545" y="440"/>
              </a:cxn>
              <a:cxn ang="0">
                <a:pos x="574" y="416"/>
              </a:cxn>
              <a:cxn ang="0">
                <a:pos x="605" y="397"/>
              </a:cxn>
              <a:cxn ang="0">
                <a:pos x="677" y="368"/>
              </a:cxn>
              <a:cxn ang="0">
                <a:pos x="756" y="344"/>
              </a:cxn>
              <a:cxn ang="0">
                <a:pos x="841" y="339"/>
              </a:cxn>
              <a:cxn ang="0">
                <a:pos x="838" y="0"/>
              </a:cxn>
              <a:cxn ang="0">
                <a:pos x="751" y="5"/>
              </a:cxn>
              <a:cxn ang="0">
                <a:pos x="669" y="15"/>
              </a:cxn>
              <a:cxn ang="0">
                <a:pos x="587" y="34"/>
              </a:cxn>
              <a:cxn ang="0">
                <a:pos x="510" y="58"/>
              </a:cxn>
              <a:cxn ang="0">
                <a:pos x="439" y="86"/>
              </a:cxn>
              <a:cxn ang="0">
                <a:pos x="368" y="120"/>
              </a:cxn>
              <a:cxn ang="0">
                <a:pos x="304" y="158"/>
              </a:cxn>
              <a:cxn ang="0">
                <a:pos x="246" y="201"/>
              </a:cxn>
              <a:cxn ang="0">
                <a:pos x="190" y="249"/>
              </a:cxn>
              <a:cxn ang="0">
                <a:pos x="143" y="301"/>
              </a:cxn>
              <a:cxn ang="0">
                <a:pos x="101" y="359"/>
              </a:cxn>
              <a:cxn ang="0">
                <a:pos x="66" y="416"/>
              </a:cxn>
              <a:cxn ang="0">
                <a:pos x="37" y="478"/>
              </a:cxn>
              <a:cxn ang="0">
                <a:pos x="16" y="545"/>
              </a:cxn>
              <a:cxn ang="0">
                <a:pos x="5" y="612"/>
              </a:cxn>
              <a:cxn ang="0">
                <a:pos x="0" y="679"/>
              </a:cxn>
              <a:cxn ang="0">
                <a:pos x="5" y="745"/>
              </a:cxn>
              <a:cxn ang="0">
                <a:pos x="19" y="812"/>
              </a:cxn>
              <a:cxn ang="0">
                <a:pos x="40" y="879"/>
              </a:cxn>
              <a:cxn ang="0">
                <a:pos x="69" y="941"/>
              </a:cxn>
              <a:cxn ang="0">
                <a:pos x="103" y="999"/>
              </a:cxn>
              <a:cxn ang="0">
                <a:pos x="146" y="1056"/>
              </a:cxn>
              <a:cxn ang="0">
                <a:pos x="196" y="1108"/>
              </a:cxn>
              <a:cxn ang="0">
                <a:pos x="249" y="1156"/>
              </a:cxn>
              <a:cxn ang="0">
                <a:pos x="309" y="1199"/>
              </a:cxn>
              <a:cxn ang="0">
                <a:pos x="376" y="1237"/>
              </a:cxn>
              <a:cxn ang="0">
                <a:pos x="444" y="1271"/>
              </a:cxn>
              <a:cxn ang="0">
                <a:pos x="518" y="1299"/>
              </a:cxn>
              <a:cxn ang="0">
                <a:pos x="595" y="1319"/>
              </a:cxn>
              <a:cxn ang="0">
                <a:pos x="677" y="1338"/>
              </a:cxn>
              <a:cxn ang="0">
                <a:pos x="759" y="1342"/>
              </a:cxn>
              <a:cxn ang="0">
                <a:pos x="846" y="1347"/>
              </a:cxn>
              <a:cxn ang="0">
                <a:pos x="843" y="1013"/>
              </a:cxn>
            </a:cxnLst>
            <a:rect l="0" t="0" r="r" b="b"/>
            <a:pathLst>
              <a:path w="847" h="1348">
                <a:moveTo>
                  <a:pt x="843" y="1013"/>
                </a:moveTo>
                <a:lnTo>
                  <a:pt x="759" y="1008"/>
                </a:lnTo>
                <a:lnTo>
                  <a:pt x="679" y="989"/>
                </a:lnTo>
                <a:lnTo>
                  <a:pt x="608" y="956"/>
                </a:lnTo>
                <a:lnTo>
                  <a:pt x="576" y="936"/>
                </a:lnTo>
                <a:lnTo>
                  <a:pt x="545" y="917"/>
                </a:lnTo>
                <a:lnTo>
                  <a:pt x="518" y="894"/>
                </a:lnTo>
                <a:lnTo>
                  <a:pt x="494" y="865"/>
                </a:lnTo>
                <a:lnTo>
                  <a:pt x="473" y="841"/>
                </a:lnTo>
                <a:lnTo>
                  <a:pt x="455" y="808"/>
                </a:lnTo>
                <a:lnTo>
                  <a:pt x="442" y="779"/>
                </a:lnTo>
                <a:lnTo>
                  <a:pt x="431" y="745"/>
                </a:lnTo>
                <a:lnTo>
                  <a:pt x="423" y="712"/>
                </a:lnTo>
                <a:lnTo>
                  <a:pt x="420" y="679"/>
                </a:lnTo>
                <a:lnTo>
                  <a:pt x="423" y="645"/>
                </a:lnTo>
                <a:lnTo>
                  <a:pt x="428" y="612"/>
                </a:lnTo>
                <a:lnTo>
                  <a:pt x="439" y="578"/>
                </a:lnTo>
                <a:lnTo>
                  <a:pt x="455" y="545"/>
                </a:lnTo>
                <a:lnTo>
                  <a:pt x="471" y="516"/>
                </a:lnTo>
                <a:lnTo>
                  <a:pt x="492" y="488"/>
                </a:lnTo>
                <a:lnTo>
                  <a:pt x="516" y="464"/>
                </a:lnTo>
                <a:lnTo>
                  <a:pt x="545" y="440"/>
                </a:lnTo>
                <a:lnTo>
                  <a:pt x="574" y="416"/>
                </a:lnTo>
                <a:lnTo>
                  <a:pt x="605" y="397"/>
                </a:lnTo>
                <a:lnTo>
                  <a:pt x="677" y="368"/>
                </a:lnTo>
                <a:lnTo>
                  <a:pt x="756" y="344"/>
                </a:lnTo>
                <a:lnTo>
                  <a:pt x="841" y="339"/>
                </a:lnTo>
                <a:lnTo>
                  <a:pt x="838" y="0"/>
                </a:lnTo>
                <a:lnTo>
                  <a:pt x="751" y="5"/>
                </a:lnTo>
                <a:lnTo>
                  <a:pt x="669" y="15"/>
                </a:lnTo>
                <a:lnTo>
                  <a:pt x="587" y="34"/>
                </a:lnTo>
                <a:lnTo>
                  <a:pt x="510" y="58"/>
                </a:lnTo>
                <a:lnTo>
                  <a:pt x="439" y="86"/>
                </a:lnTo>
                <a:lnTo>
                  <a:pt x="368" y="120"/>
                </a:lnTo>
                <a:lnTo>
                  <a:pt x="304" y="158"/>
                </a:lnTo>
                <a:lnTo>
                  <a:pt x="246" y="201"/>
                </a:lnTo>
                <a:lnTo>
                  <a:pt x="190" y="249"/>
                </a:lnTo>
                <a:lnTo>
                  <a:pt x="143" y="301"/>
                </a:lnTo>
                <a:lnTo>
                  <a:pt x="101" y="359"/>
                </a:lnTo>
                <a:lnTo>
                  <a:pt x="66" y="416"/>
                </a:lnTo>
                <a:lnTo>
                  <a:pt x="37" y="478"/>
                </a:lnTo>
                <a:lnTo>
                  <a:pt x="16" y="545"/>
                </a:lnTo>
                <a:lnTo>
                  <a:pt x="5" y="612"/>
                </a:lnTo>
                <a:lnTo>
                  <a:pt x="0" y="679"/>
                </a:lnTo>
                <a:lnTo>
                  <a:pt x="5" y="745"/>
                </a:lnTo>
                <a:lnTo>
                  <a:pt x="19" y="812"/>
                </a:lnTo>
                <a:lnTo>
                  <a:pt x="40" y="879"/>
                </a:lnTo>
                <a:lnTo>
                  <a:pt x="69" y="941"/>
                </a:lnTo>
                <a:lnTo>
                  <a:pt x="103" y="999"/>
                </a:lnTo>
                <a:lnTo>
                  <a:pt x="146" y="1056"/>
                </a:lnTo>
                <a:lnTo>
                  <a:pt x="196" y="1108"/>
                </a:lnTo>
                <a:lnTo>
                  <a:pt x="249" y="1156"/>
                </a:lnTo>
                <a:lnTo>
                  <a:pt x="309" y="1199"/>
                </a:lnTo>
                <a:lnTo>
                  <a:pt x="376" y="1237"/>
                </a:lnTo>
                <a:lnTo>
                  <a:pt x="444" y="1271"/>
                </a:lnTo>
                <a:lnTo>
                  <a:pt x="518" y="1299"/>
                </a:lnTo>
                <a:lnTo>
                  <a:pt x="595" y="1319"/>
                </a:lnTo>
                <a:lnTo>
                  <a:pt x="677" y="1338"/>
                </a:lnTo>
                <a:lnTo>
                  <a:pt x="759" y="1342"/>
                </a:lnTo>
                <a:lnTo>
                  <a:pt x="846" y="1347"/>
                </a:lnTo>
                <a:lnTo>
                  <a:pt x="843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-12700" y="3228975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528638" y="3228975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1" name="Freeform 49"/>
          <p:cNvSpPr>
            <a:spLocks/>
          </p:cNvSpPr>
          <p:nvPr/>
        </p:nvSpPr>
        <p:spPr bwMode="auto">
          <a:xfrm>
            <a:off x="2700338" y="2584450"/>
            <a:ext cx="1341437" cy="2139950"/>
          </a:xfrm>
          <a:custGeom>
            <a:avLst/>
            <a:gdLst/>
            <a:ahLst/>
            <a:cxnLst>
              <a:cxn ang="0">
                <a:pos x="4" y="1013"/>
              </a:cxn>
              <a:cxn ang="0">
                <a:pos x="89" y="1008"/>
              </a:cxn>
              <a:cxn ang="0">
                <a:pos x="167" y="989"/>
              </a:cxn>
              <a:cxn ang="0">
                <a:pos x="240" y="956"/>
              </a:cxn>
              <a:cxn ang="0">
                <a:pos x="301" y="917"/>
              </a:cxn>
              <a:cxn ang="0">
                <a:pos x="350" y="865"/>
              </a:cxn>
              <a:cxn ang="0">
                <a:pos x="391" y="808"/>
              </a:cxn>
              <a:cxn ang="0">
                <a:pos x="416" y="745"/>
              </a:cxn>
              <a:cxn ang="0">
                <a:pos x="424" y="712"/>
              </a:cxn>
              <a:cxn ang="0">
                <a:pos x="424" y="679"/>
              </a:cxn>
              <a:cxn ang="0">
                <a:pos x="424" y="645"/>
              </a:cxn>
              <a:cxn ang="0">
                <a:pos x="416" y="612"/>
              </a:cxn>
              <a:cxn ang="0">
                <a:pos x="395" y="545"/>
              </a:cxn>
              <a:cxn ang="0">
                <a:pos x="355" y="488"/>
              </a:cxn>
              <a:cxn ang="0">
                <a:pos x="306" y="440"/>
              </a:cxn>
              <a:cxn ang="0">
                <a:pos x="244" y="397"/>
              </a:cxn>
              <a:cxn ang="0">
                <a:pos x="171" y="368"/>
              </a:cxn>
              <a:cxn ang="0">
                <a:pos x="93" y="344"/>
              </a:cxn>
              <a:cxn ang="0">
                <a:pos x="8" y="339"/>
              </a:cxn>
              <a:cxn ang="0">
                <a:pos x="8" y="0"/>
              </a:cxn>
              <a:cxn ang="0">
                <a:pos x="93" y="5"/>
              </a:cxn>
              <a:cxn ang="0">
                <a:pos x="179" y="15"/>
              </a:cxn>
              <a:cxn ang="0">
                <a:pos x="257" y="34"/>
              </a:cxn>
              <a:cxn ang="0">
                <a:pos x="334" y="58"/>
              </a:cxn>
              <a:cxn ang="0">
                <a:pos x="408" y="86"/>
              </a:cxn>
              <a:cxn ang="0">
                <a:pos x="477" y="120"/>
              </a:cxn>
              <a:cxn ang="0">
                <a:pos x="542" y="158"/>
              </a:cxn>
              <a:cxn ang="0">
                <a:pos x="603" y="201"/>
              </a:cxn>
              <a:cxn ang="0">
                <a:pos x="656" y="249"/>
              </a:cxn>
              <a:cxn ang="0">
                <a:pos x="705" y="301"/>
              </a:cxn>
              <a:cxn ang="0">
                <a:pos x="746" y="359"/>
              </a:cxn>
              <a:cxn ang="0">
                <a:pos x="779" y="416"/>
              </a:cxn>
              <a:cxn ang="0">
                <a:pos x="807" y="478"/>
              </a:cxn>
              <a:cxn ang="0">
                <a:pos x="828" y="545"/>
              </a:cxn>
              <a:cxn ang="0">
                <a:pos x="840" y="612"/>
              </a:cxn>
              <a:cxn ang="0">
                <a:pos x="844" y="679"/>
              </a:cxn>
              <a:cxn ang="0">
                <a:pos x="840" y="745"/>
              </a:cxn>
              <a:cxn ang="0">
                <a:pos x="828" y="812"/>
              </a:cxn>
              <a:cxn ang="0">
                <a:pos x="807" y="879"/>
              </a:cxn>
              <a:cxn ang="0">
                <a:pos x="779" y="941"/>
              </a:cxn>
              <a:cxn ang="0">
                <a:pos x="742" y="999"/>
              </a:cxn>
              <a:cxn ang="0">
                <a:pos x="701" y="1056"/>
              </a:cxn>
              <a:cxn ang="0">
                <a:pos x="652" y="1108"/>
              </a:cxn>
              <a:cxn ang="0">
                <a:pos x="595" y="1156"/>
              </a:cxn>
              <a:cxn ang="0">
                <a:pos x="538" y="1199"/>
              </a:cxn>
              <a:cxn ang="0">
                <a:pos x="473" y="1237"/>
              </a:cxn>
              <a:cxn ang="0">
                <a:pos x="403" y="1271"/>
              </a:cxn>
              <a:cxn ang="0">
                <a:pos x="326" y="1299"/>
              </a:cxn>
              <a:cxn ang="0">
                <a:pos x="248" y="1319"/>
              </a:cxn>
              <a:cxn ang="0">
                <a:pos x="171" y="1338"/>
              </a:cxn>
              <a:cxn ang="0">
                <a:pos x="85" y="1342"/>
              </a:cxn>
              <a:cxn ang="0">
                <a:pos x="0" y="1347"/>
              </a:cxn>
              <a:cxn ang="0">
                <a:pos x="4" y="1013"/>
              </a:cxn>
            </a:cxnLst>
            <a:rect l="0" t="0" r="r" b="b"/>
            <a:pathLst>
              <a:path w="845" h="1348">
                <a:moveTo>
                  <a:pt x="4" y="1013"/>
                </a:moveTo>
                <a:lnTo>
                  <a:pt x="89" y="1008"/>
                </a:lnTo>
                <a:lnTo>
                  <a:pt x="167" y="989"/>
                </a:lnTo>
                <a:lnTo>
                  <a:pt x="240" y="956"/>
                </a:lnTo>
                <a:lnTo>
                  <a:pt x="301" y="917"/>
                </a:lnTo>
                <a:lnTo>
                  <a:pt x="350" y="865"/>
                </a:lnTo>
                <a:lnTo>
                  <a:pt x="391" y="808"/>
                </a:lnTo>
                <a:lnTo>
                  <a:pt x="416" y="745"/>
                </a:lnTo>
                <a:lnTo>
                  <a:pt x="424" y="712"/>
                </a:lnTo>
                <a:lnTo>
                  <a:pt x="424" y="679"/>
                </a:lnTo>
                <a:lnTo>
                  <a:pt x="424" y="645"/>
                </a:lnTo>
                <a:lnTo>
                  <a:pt x="416" y="612"/>
                </a:lnTo>
                <a:lnTo>
                  <a:pt x="395" y="545"/>
                </a:lnTo>
                <a:lnTo>
                  <a:pt x="355" y="488"/>
                </a:lnTo>
                <a:lnTo>
                  <a:pt x="306" y="440"/>
                </a:lnTo>
                <a:lnTo>
                  <a:pt x="244" y="397"/>
                </a:lnTo>
                <a:lnTo>
                  <a:pt x="171" y="368"/>
                </a:lnTo>
                <a:lnTo>
                  <a:pt x="93" y="344"/>
                </a:lnTo>
                <a:lnTo>
                  <a:pt x="8" y="339"/>
                </a:lnTo>
                <a:lnTo>
                  <a:pt x="8" y="0"/>
                </a:lnTo>
                <a:lnTo>
                  <a:pt x="93" y="5"/>
                </a:lnTo>
                <a:lnTo>
                  <a:pt x="179" y="15"/>
                </a:lnTo>
                <a:lnTo>
                  <a:pt x="257" y="34"/>
                </a:lnTo>
                <a:lnTo>
                  <a:pt x="334" y="58"/>
                </a:lnTo>
                <a:lnTo>
                  <a:pt x="408" y="86"/>
                </a:lnTo>
                <a:lnTo>
                  <a:pt x="477" y="120"/>
                </a:lnTo>
                <a:lnTo>
                  <a:pt x="542" y="158"/>
                </a:lnTo>
                <a:lnTo>
                  <a:pt x="603" y="201"/>
                </a:lnTo>
                <a:lnTo>
                  <a:pt x="656" y="249"/>
                </a:lnTo>
                <a:lnTo>
                  <a:pt x="705" y="301"/>
                </a:lnTo>
                <a:lnTo>
                  <a:pt x="746" y="359"/>
                </a:lnTo>
                <a:lnTo>
                  <a:pt x="779" y="416"/>
                </a:lnTo>
                <a:lnTo>
                  <a:pt x="807" y="478"/>
                </a:lnTo>
                <a:lnTo>
                  <a:pt x="828" y="545"/>
                </a:lnTo>
                <a:lnTo>
                  <a:pt x="840" y="612"/>
                </a:lnTo>
                <a:lnTo>
                  <a:pt x="844" y="679"/>
                </a:lnTo>
                <a:lnTo>
                  <a:pt x="840" y="745"/>
                </a:lnTo>
                <a:lnTo>
                  <a:pt x="828" y="812"/>
                </a:lnTo>
                <a:lnTo>
                  <a:pt x="807" y="879"/>
                </a:lnTo>
                <a:lnTo>
                  <a:pt x="779" y="941"/>
                </a:lnTo>
                <a:lnTo>
                  <a:pt x="742" y="999"/>
                </a:lnTo>
                <a:lnTo>
                  <a:pt x="701" y="1056"/>
                </a:lnTo>
                <a:lnTo>
                  <a:pt x="652" y="1108"/>
                </a:lnTo>
                <a:lnTo>
                  <a:pt x="595" y="1156"/>
                </a:lnTo>
                <a:lnTo>
                  <a:pt x="538" y="1199"/>
                </a:lnTo>
                <a:lnTo>
                  <a:pt x="473" y="1237"/>
                </a:lnTo>
                <a:lnTo>
                  <a:pt x="403" y="1271"/>
                </a:lnTo>
                <a:lnTo>
                  <a:pt x="326" y="1299"/>
                </a:lnTo>
                <a:lnTo>
                  <a:pt x="248" y="1319"/>
                </a:lnTo>
                <a:lnTo>
                  <a:pt x="171" y="1338"/>
                </a:lnTo>
                <a:lnTo>
                  <a:pt x="85" y="1342"/>
                </a:lnTo>
                <a:lnTo>
                  <a:pt x="0" y="1347"/>
                </a:lnTo>
                <a:lnTo>
                  <a:pt x="4" y="101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39497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4664075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5567363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63119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70866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7848600" y="3221038"/>
            <a:ext cx="9271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49" name="AutoShape 57"/>
          <p:cNvSpPr>
            <a:spLocks noChangeArrowheads="1"/>
          </p:cNvSpPr>
          <p:nvPr/>
        </p:nvSpPr>
        <p:spPr bwMode="auto">
          <a:xfrm rot="12180000" flipH="1">
            <a:off x="2463800" y="38465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0" name="AutoShape 58"/>
          <p:cNvSpPr>
            <a:spLocks noChangeArrowheads="1"/>
          </p:cNvSpPr>
          <p:nvPr/>
        </p:nvSpPr>
        <p:spPr bwMode="auto">
          <a:xfrm rot="12180000" flipH="1">
            <a:off x="2320925" y="35417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1" name="AutoShape 59"/>
          <p:cNvSpPr>
            <a:spLocks noChangeArrowheads="1"/>
          </p:cNvSpPr>
          <p:nvPr/>
        </p:nvSpPr>
        <p:spPr bwMode="auto">
          <a:xfrm rot="12180000" flipH="1">
            <a:off x="2463800" y="33893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2" name="AutoShape 60"/>
          <p:cNvSpPr>
            <a:spLocks noChangeArrowheads="1"/>
          </p:cNvSpPr>
          <p:nvPr/>
        </p:nvSpPr>
        <p:spPr bwMode="auto">
          <a:xfrm rot="12180000" flipH="1">
            <a:off x="2668588" y="35417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3" name="AutoShape 61"/>
          <p:cNvSpPr>
            <a:spLocks noChangeArrowheads="1"/>
          </p:cNvSpPr>
          <p:nvPr/>
        </p:nvSpPr>
        <p:spPr bwMode="auto">
          <a:xfrm rot="12180000" flipH="1">
            <a:off x="2811463" y="37925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4" name="AutoShape 62"/>
          <p:cNvSpPr>
            <a:spLocks noChangeArrowheads="1"/>
          </p:cNvSpPr>
          <p:nvPr/>
        </p:nvSpPr>
        <p:spPr bwMode="auto">
          <a:xfrm rot="14100000" flipH="1">
            <a:off x="2960688" y="39322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5" name="AutoShape 63"/>
          <p:cNvSpPr>
            <a:spLocks noChangeArrowheads="1"/>
          </p:cNvSpPr>
          <p:nvPr/>
        </p:nvSpPr>
        <p:spPr bwMode="auto">
          <a:xfrm rot="9120000" flipH="1">
            <a:off x="2811463" y="3271838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 rot="12180000" flipH="1">
            <a:off x="3151188" y="3541713"/>
            <a:ext cx="139700" cy="114300"/>
          </a:xfrm>
          <a:prstGeom prst="triangle">
            <a:avLst>
              <a:gd name="adj" fmla="val 4999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57" name="Freeform 65"/>
          <p:cNvSpPr>
            <a:spLocks/>
          </p:cNvSpPr>
          <p:nvPr/>
        </p:nvSpPr>
        <p:spPr bwMode="auto">
          <a:xfrm>
            <a:off x="1555750" y="2330450"/>
            <a:ext cx="2257425" cy="446088"/>
          </a:xfrm>
          <a:custGeom>
            <a:avLst/>
            <a:gdLst/>
            <a:ahLst/>
            <a:cxnLst>
              <a:cxn ang="0">
                <a:pos x="1421" y="280"/>
              </a:cxn>
              <a:cxn ang="0">
                <a:pos x="1417" y="252"/>
              </a:cxn>
              <a:cxn ang="0">
                <a:pos x="1413" y="224"/>
              </a:cxn>
              <a:cxn ang="0">
                <a:pos x="1402" y="202"/>
              </a:cxn>
              <a:cxn ang="0">
                <a:pos x="1386" y="182"/>
              </a:cxn>
              <a:cxn ang="0">
                <a:pos x="1367" y="163"/>
              </a:cxn>
              <a:cxn ang="0">
                <a:pos x="1348" y="151"/>
              </a:cxn>
              <a:cxn ang="0">
                <a:pos x="1325" y="143"/>
              </a:cxn>
              <a:cxn ang="0">
                <a:pos x="1302" y="140"/>
              </a:cxn>
              <a:cxn ang="0">
                <a:pos x="829" y="140"/>
              </a:cxn>
              <a:cxn ang="0">
                <a:pos x="806" y="137"/>
              </a:cxn>
              <a:cxn ang="0">
                <a:pos x="783" y="129"/>
              </a:cxn>
              <a:cxn ang="0">
                <a:pos x="760" y="118"/>
              </a:cxn>
              <a:cxn ang="0">
                <a:pos x="745" y="101"/>
              </a:cxn>
              <a:cxn ang="0">
                <a:pos x="730" y="79"/>
              </a:cxn>
              <a:cxn ang="0">
                <a:pos x="718" y="56"/>
              </a:cxn>
              <a:cxn ang="0">
                <a:pos x="714" y="28"/>
              </a:cxn>
              <a:cxn ang="0">
                <a:pos x="710" y="0"/>
              </a:cxn>
              <a:cxn ang="0">
                <a:pos x="706" y="28"/>
              </a:cxn>
              <a:cxn ang="0">
                <a:pos x="703" y="56"/>
              </a:cxn>
              <a:cxn ang="0">
                <a:pos x="691" y="79"/>
              </a:cxn>
              <a:cxn ang="0">
                <a:pos x="676" y="101"/>
              </a:cxn>
              <a:cxn ang="0">
                <a:pos x="657" y="118"/>
              </a:cxn>
              <a:cxn ang="0">
                <a:pos x="637" y="129"/>
              </a:cxn>
              <a:cxn ang="0">
                <a:pos x="614" y="137"/>
              </a:cxn>
              <a:cxn ang="0">
                <a:pos x="591" y="140"/>
              </a:cxn>
              <a:cxn ang="0">
                <a:pos x="119" y="140"/>
              </a:cxn>
              <a:cxn ang="0">
                <a:pos x="96" y="143"/>
              </a:cxn>
              <a:cxn ang="0">
                <a:pos x="73" y="151"/>
              </a:cxn>
              <a:cxn ang="0">
                <a:pos x="50" y="163"/>
              </a:cxn>
              <a:cxn ang="0">
                <a:pos x="34" y="182"/>
              </a:cxn>
              <a:cxn ang="0">
                <a:pos x="19" y="202"/>
              </a:cxn>
              <a:cxn ang="0">
                <a:pos x="7" y="224"/>
              </a:cxn>
              <a:cxn ang="0">
                <a:pos x="3" y="252"/>
              </a:cxn>
              <a:cxn ang="0">
                <a:pos x="0" y="280"/>
              </a:cxn>
            </a:cxnLst>
            <a:rect l="0" t="0" r="r" b="b"/>
            <a:pathLst>
              <a:path w="1422" h="281">
                <a:moveTo>
                  <a:pt x="1421" y="280"/>
                </a:moveTo>
                <a:lnTo>
                  <a:pt x="1417" y="252"/>
                </a:lnTo>
                <a:lnTo>
                  <a:pt x="1413" y="224"/>
                </a:lnTo>
                <a:lnTo>
                  <a:pt x="1402" y="202"/>
                </a:lnTo>
                <a:lnTo>
                  <a:pt x="1386" y="182"/>
                </a:lnTo>
                <a:lnTo>
                  <a:pt x="1367" y="163"/>
                </a:lnTo>
                <a:lnTo>
                  <a:pt x="1348" y="151"/>
                </a:lnTo>
                <a:lnTo>
                  <a:pt x="1325" y="143"/>
                </a:lnTo>
                <a:lnTo>
                  <a:pt x="1302" y="140"/>
                </a:lnTo>
                <a:lnTo>
                  <a:pt x="829" y="140"/>
                </a:lnTo>
                <a:lnTo>
                  <a:pt x="806" y="137"/>
                </a:lnTo>
                <a:lnTo>
                  <a:pt x="783" y="129"/>
                </a:lnTo>
                <a:lnTo>
                  <a:pt x="760" y="118"/>
                </a:lnTo>
                <a:lnTo>
                  <a:pt x="745" y="101"/>
                </a:lnTo>
                <a:lnTo>
                  <a:pt x="730" y="79"/>
                </a:lnTo>
                <a:lnTo>
                  <a:pt x="718" y="56"/>
                </a:lnTo>
                <a:lnTo>
                  <a:pt x="714" y="28"/>
                </a:lnTo>
                <a:lnTo>
                  <a:pt x="710" y="0"/>
                </a:lnTo>
                <a:lnTo>
                  <a:pt x="706" y="28"/>
                </a:lnTo>
                <a:lnTo>
                  <a:pt x="703" y="56"/>
                </a:lnTo>
                <a:lnTo>
                  <a:pt x="691" y="79"/>
                </a:lnTo>
                <a:lnTo>
                  <a:pt x="676" y="101"/>
                </a:lnTo>
                <a:lnTo>
                  <a:pt x="657" y="118"/>
                </a:lnTo>
                <a:lnTo>
                  <a:pt x="637" y="129"/>
                </a:lnTo>
                <a:lnTo>
                  <a:pt x="614" y="137"/>
                </a:lnTo>
                <a:lnTo>
                  <a:pt x="591" y="140"/>
                </a:lnTo>
                <a:lnTo>
                  <a:pt x="119" y="140"/>
                </a:lnTo>
                <a:lnTo>
                  <a:pt x="96" y="143"/>
                </a:lnTo>
                <a:lnTo>
                  <a:pt x="73" y="151"/>
                </a:lnTo>
                <a:lnTo>
                  <a:pt x="50" y="163"/>
                </a:lnTo>
                <a:lnTo>
                  <a:pt x="34" y="182"/>
                </a:lnTo>
                <a:lnTo>
                  <a:pt x="19" y="202"/>
                </a:lnTo>
                <a:lnTo>
                  <a:pt x="7" y="224"/>
                </a:lnTo>
                <a:lnTo>
                  <a:pt x="3" y="252"/>
                </a:lnTo>
                <a:lnTo>
                  <a:pt x="0" y="280"/>
                </a:lnTo>
              </a:path>
            </a:pathLst>
          </a:custGeom>
          <a:noFill/>
          <a:ln w="12700" cap="rnd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58" name="Freeform 66"/>
          <p:cNvSpPr>
            <a:spLocks/>
          </p:cNvSpPr>
          <p:nvPr/>
        </p:nvSpPr>
        <p:spPr bwMode="auto">
          <a:xfrm>
            <a:off x="3948113" y="2192338"/>
            <a:ext cx="5195887" cy="915987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9" y="517"/>
              </a:cxn>
              <a:cxn ang="0">
                <a:pos x="19" y="463"/>
              </a:cxn>
              <a:cxn ang="0">
                <a:pos x="48" y="416"/>
              </a:cxn>
              <a:cxn ang="0">
                <a:pos x="86" y="372"/>
              </a:cxn>
              <a:cxn ang="0">
                <a:pos x="134" y="338"/>
              </a:cxn>
              <a:cxn ang="0">
                <a:pos x="182" y="310"/>
              </a:cxn>
              <a:cxn ang="0">
                <a:pos x="240" y="294"/>
              </a:cxn>
              <a:cxn ang="0">
                <a:pos x="297" y="288"/>
              </a:cxn>
              <a:cxn ang="0">
                <a:pos x="1459" y="288"/>
              </a:cxn>
              <a:cxn ang="0">
                <a:pos x="1517" y="282"/>
              </a:cxn>
              <a:cxn ang="0">
                <a:pos x="1574" y="266"/>
              </a:cxn>
              <a:cxn ang="0">
                <a:pos x="1622" y="238"/>
              </a:cxn>
              <a:cxn ang="0">
                <a:pos x="1670" y="203"/>
              </a:cxn>
              <a:cxn ang="0">
                <a:pos x="1709" y="163"/>
              </a:cxn>
              <a:cxn ang="0">
                <a:pos x="1738" y="113"/>
              </a:cxn>
              <a:cxn ang="0">
                <a:pos x="1747" y="59"/>
              </a:cxn>
              <a:cxn ang="0">
                <a:pos x="1757" y="0"/>
              </a:cxn>
              <a:cxn ang="0">
                <a:pos x="1767" y="59"/>
              </a:cxn>
              <a:cxn ang="0">
                <a:pos x="1776" y="113"/>
              </a:cxn>
              <a:cxn ang="0">
                <a:pos x="1805" y="163"/>
              </a:cxn>
              <a:cxn ang="0">
                <a:pos x="1843" y="203"/>
              </a:cxn>
              <a:cxn ang="0">
                <a:pos x="1891" y="238"/>
              </a:cxn>
              <a:cxn ang="0">
                <a:pos x="1939" y="266"/>
              </a:cxn>
              <a:cxn ang="0">
                <a:pos x="1997" y="282"/>
              </a:cxn>
              <a:cxn ang="0">
                <a:pos x="2055" y="288"/>
              </a:cxn>
              <a:cxn ang="0">
                <a:pos x="3216" y="288"/>
              </a:cxn>
              <a:cxn ang="0">
                <a:pos x="3274" y="294"/>
              </a:cxn>
              <a:cxn ang="0">
                <a:pos x="3332" y="310"/>
              </a:cxn>
              <a:cxn ang="0">
                <a:pos x="3380" y="338"/>
              </a:cxn>
              <a:cxn ang="0">
                <a:pos x="3428" y="372"/>
              </a:cxn>
              <a:cxn ang="0">
                <a:pos x="3466" y="416"/>
              </a:cxn>
              <a:cxn ang="0">
                <a:pos x="3495" y="463"/>
              </a:cxn>
              <a:cxn ang="0">
                <a:pos x="3504" y="517"/>
              </a:cxn>
              <a:cxn ang="0">
                <a:pos x="3514" y="576"/>
              </a:cxn>
            </a:cxnLst>
            <a:rect l="0" t="0" r="r" b="b"/>
            <a:pathLst>
              <a:path w="3515" h="577">
                <a:moveTo>
                  <a:pt x="0" y="576"/>
                </a:moveTo>
                <a:lnTo>
                  <a:pt x="9" y="517"/>
                </a:lnTo>
                <a:lnTo>
                  <a:pt x="19" y="463"/>
                </a:lnTo>
                <a:lnTo>
                  <a:pt x="48" y="416"/>
                </a:lnTo>
                <a:lnTo>
                  <a:pt x="86" y="372"/>
                </a:lnTo>
                <a:lnTo>
                  <a:pt x="134" y="338"/>
                </a:lnTo>
                <a:lnTo>
                  <a:pt x="182" y="310"/>
                </a:lnTo>
                <a:lnTo>
                  <a:pt x="240" y="294"/>
                </a:lnTo>
                <a:lnTo>
                  <a:pt x="297" y="288"/>
                </a:lnTo>
                <a:lnTo>
                  <a:pt x="1459" y="288"/>
                </a:lnTo>
                <a:lnTo>
                  <a:pt x="1517" y="282"/>
                </a:lnTo>
                <a:lnTo>
                  <a:pt x="1574" y="266"/>
                </a:lnTo>
                <a:lnTo>
                  <a:pt x="1622" y="238"/>
                </a:lnTo>
                <a:lnTo>
                  <a:pt x="1670" y="203"/>
                </a:lnTo>
                <a:lnTo>
                  <a:pt x="1709" y="163"/>
                </a:lnTo>
                <a:lnTo>
                  <a:pt x="1738" y="113"/>
                </a:lnTo>
                <a:lnTo>
                  <a:pt x="1747" y="59"/>
                </a:lnTo>
                <a:lnTo>
                  <a:pt x="1757" y="0"/>
                </a:lnTo>
                <a:lnTo>
                  <a:pt x="1767" y="59"/>
                </a:lnTo>
                <a:lnTo>
                  <a:pt x="1776" y="113"/>
                </a:lnTo>
                <a:lnTo>
                  <a:pt x="1805" y="163"/>
                </a:lnTo>
                <a:lnTo>
                  <a:pt x="1843" y="203"/>
                </a:lnTo>
                <a:lnTo>
                  <a:pt x="1891" y="238"/>
                </a:lnTo>
                <a:lnTo>
                  <a:pt x="1939" y="266"/>
                </a:lnTo>
                <a:lnTo>
                  <a:pt x="1997" y="282"/>
                </a:lnTo>
                <a:lnTo>
                  <a:pt x="2055" y="288"/>
                </a:lnTo>
                <a:lnTo>
                  <a:pt x="3216" y="288"/>
                </a:lnTo>
                <a:lnTo>
                  <a:pt x="3274" y="294"/>
                </a:lnTo>
                <a:lnTo>
                  <a:pt x="3332" y="310"/>
                </a:lnTo>
                <a:lnTo>
                  <a:pt x="3380" y="338"/>
                </a:lnTo>
                <a:lnTo>
                  <a:pt x="3428" y="372"/>
                </a:lnTo>
                <a:lnTo>
                  <a:pt x="3466" y="416"/>
                </a:lnTo>
                <a:lnTo>
                  <a:pt x="3495" y="463"/>
                </a:lnTo>
                <a:lnTo>
                  <a:pt x="3504" y="517"/>
                </a:lnTo>
                <a:lnTo>
                  <a:pt x="3514" y="576"/>
                </a:lnTo>
              </a:path>
            </a:pathLst>
          </a:custGeom>
          <a:noFill/>
          <a:ln w="12700" cap="rnd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1259632" y="381223"/>
            <a:ext cx="6913752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Transmissão do Impulso</a:t>
            </a:r>
            <a:endParaRPr lang="pt-BR" sz="3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1066800" y="1066800"/>
            <a:ext cx="7315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8261" name="AutoShape 69"/>
          <p:cNvSpPr>
            <a:spLocks noChangeArrowheads="1"/>
          </p:cNvSpPr>
          <p:nvPr/>
        </p:nvSpPr>
        <p:spPr bwMode="auto">
          <a:xfrm>
            <a:off x="5420856" y="597976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9" grpId="0" animBg="1"/>
      <p:bldP spid="8220" grpId="0" animBg="1"/>
      <p:bldP spid="8227" grpId="0"/>
      <p:bldP spid="8229" grpId="0" autoUpdateAnimBg="0"/>
      <p:bldP spid="8230" grpId="0" autoUpdateAnimBg="0"/>
      <p:bldP spid="8231" grpId="0" animBg="1"/>
      <p:bldP spid="8232" grpId="0"/>
      <p:bldP spid="8233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58" grpId="0" animBg="1"/>
      <p:bldP spid="82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9125"/>
            <a:ext cx="9144000" cy="938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Mecanismo</a:t>
            </a:r>
            <a:r>
              <a:rPr lang="en-US" sz="3200" b="1" dirty="0">
                <a:solidFill>
                  <a:srgbClr val="FF0000"/>
                </a:solidFill>
              </a:rPr>
              <a:t> de A</a:t>
            </a:r>
            <a:r>
              <a:rPr lang="pt-BR" sz="3200" b="1" dirty="0" err="1">
                <a:solidFill>
                  <a:srgbClr val="FF0000"/>
                </a:solidFill>
              </a:rPr>
              <a:t>ção</a:t>
            </a:r>
            <a:r>
              <a:rPr lang="pt-BR" sz="3200" b="1" dirty="0">
                <a:solidFill>
                  <a:srgbClr val="FF0000"/>
                </a:solidFill>
              </a:rPr>
              <a:t> dos Inseticidas</a:t>
            </a:r>
            <a:br>
              <a:rPr lang="pt-BR" sz="3200" b="1" dirty="0">
                <a:solidFill>
                  <a:srgbClr val="FF0000"/>
                </a:solidFill>
              </a:rPr>
            </a:br>
            <a:r>
              <a:rPr lang="pt-BR" sz="3200" b="1" dirty="0">
                <a:solidFill>
                  <a:srgbClr val="FF0000"/>
                </a:solidFill>
              </a:rPr>
              <a:t>Neurotransmissores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89733"/>
            <a:ext cx="8183562" cy="43195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</a:rPr>
              <a:t>Acetilcolina</a:t>
            </a:r>
            <a:r>
              <a:rPr lang="pt-BR" dirty="0">
                <a:solidFill>
                  <a:srgbClr val="0000FF"/>
                </a:solidFill>
              </a:rPr>
              <a:t>: </a:t>
            </a:r>
            <a:r>
              <a:rPr lang="pt-BR" dirty="0" err="1">
                <a:solidFill>
                  <a:srgbClr val="0000FF"/>
                </a:solidFill>
              </a:rPr>
              <a:t>Excitatório</a:t>
            </a:r>
            <a:r>
              <a:rPr lang="pt-BR" dirty="0">
                <a:solidFill>
                  <a:srgbClr val="0000FF"/>
                </a:solidFill>
              </a:rPr>
              <a:t>, presente no sistema nervoso central</a:t>
            </a:r>
          </a:p>
          <a:p>
            <a:pPr>
              <a:lnSpc>
                <a:spcPct val="150000"/>
              </a:lnSpc>
            </a:pPr>
            <a:r>
              <a:rPr lang="pt-BR" b="1" dirty="0" err="1"/>
              <a:t>Glutamato</a:t>
            </a:r>
            <a:r>
              <a:rPr lang="pt-BR" dirty="0"/>
              <a:t>: </a:t>
            </a:r>
            <a:r>
              <a:rPr lang="pt-BR" dirty="0" err="1"/>
              <a:t>Excitatório</a:t>
            </a:r>
            <a:r>
              <a:rPr lang="pt-BR" dirty="0"/>
              <a:t>, presente em junções neuromusculares</a:t>
            </a:r>
          </a:p>
          <a:p>
            <a:pPr>
              <a:lnSpc>
                <a:spcPct val="150000"/>
              </a:lnSpc>
            </a:pPr>
            <a:r>
              <a:rPr lang="pt-BR" b="1" dirty="0" err="1"/>
              <a:t>Octapamina</a:t>
            </a:r>
            <a:r>
              <a:rPr lang="pt-BR" dirty="0"/>
              <a:t>: </a:t>
            </a:r>
            <a:r>
              <a:rPr lang="pt-BR" dirty="0" err="1"/>
              <a:t>Excitatório</a:t>
            </a:r>
            <a:r>
              <a:rPr lang="pt-BR" dirty="0"/>
              <a:t>, associados a neurônios dorsal mediano </a:t>
            </a:r>
            <a:r>
              <a:rPr lang="pt-BR" dirty="0" err="1"/>
              <a:t>despareado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</a:rPr>
              <a:t>GABA</a:t>
            </a:r>
            <a:r>
              <a:rPr lang="pt-BR" dirty="0">
                <a:solidFill>
                  <a:srgbClr val="0000FF"/>
                </a:solidFill>
              </a:rPr>
              <a:t>: Inibitório, presente no sistema nervoso central de insetos e junções neuromusculares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4941168"/>
            <a:ext cx="784887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908720"/>
            <a:ext cx="9144000" cy="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O </a:t>
            </a:r>
            <a:r>
              <a:rPr lang="en-US" sz="3600" b="1" dirty="0" err="1">
                <a:solidFill>
                  <a:srgbClr val="FF0000"/>
                </a:solidFill>
                <a:latin typeface="Arial Black" pitchFamily="34" charset="0"/>
              </a:rPr>
              <a:t>que</a:t>
            </a:r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 é </a:t>
            </a:r>
            <a:r>
              <a:rPr lang="en-US" sz="3600" b="1" dirty="0" err="1">
                <a:solidFill>
                  <a:srgbClr val="FF0000"/>
                </a:solidFill>
                <a:latin typeface="Arial Black" pitchFamily="34" charset="0"/>
              </a:rPr>
              <a:t>inseticida</a:t>
            </a:r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20885" y="2492375"/>
            <a:ext cx="8183563" cy="252095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>
                <a:latin typeface="Arial Black" pitchFamily="34" charset="0"/>
              </a:rPr>
              <a:t>São compostos químicos que aplicados direta ou indiretamente sobre os insetos, em concentrações adequadas, provocam a sua morte.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595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384078" y="1346869"/>
            <a:ext cx="4348162" cy="1524000"/>
            <a:chOff x="2384078" y="1112912"/>
            <a:chExt cx="4348162" cy="1524000"/>
          </a:xfrm>
        </p:grpSpPr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4370040" y="1798712"/>
              <a:ext cx="304800" cy="838200"/>
            </a:xfrm>
            <a:prstGeom prst="upArrow">
              <a:avLst>
                <a:gd name="adj1" fmla="val 50000"/>
                <a:gd name="adj2" fmla="val 68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pt-BR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auto">
            <a:xfrm>
              <a:off x="4563715" y="1260549"/>
              <a:ext cx="2168525" cy="511175"/>
            </a:xfrm>
            <a:custGeom>
              <a:avLst/>
              <a:gdLst/>
              <a:ahLst/>
              <a:cxnLst>
                <a:cxn ang="0">
                  <a:pos x="330" y="368"/>
                </a:cxn>
                <a:cxn ang="0">
                  <a:pos x="435" y="189"/>
                </a:cxn>
                <a:cxn ang="0">
                  <a:pos x="499" y="31"/>
                </a:cxn>
                <a:cxn ang="0">
                  <a:pos x="656" y="210"/>
                </a:cxn>
                <a:cxn ang="0">
                  <a:pos x="951" y="242"/>
                </a:cxn>
                <a:cxn ang="0">
                  <a:pos x="1099" y="52"/>
                </a:cxn>
                <a:cxn ang="0">
                  <a:pos x="1235" y="473"/>
                </a:cxn>
                <a:cxn ang="0">
                  <a:pos x="1699" y="610"/>
                </a:cxn>
                <a:cxn ang="0">
                  <a:pos x="2562" y="726"/>
                </a:cxn>
                <a:cxn ang="0">
                  <a:pos x="3415" y="694"/>
                </a:cxn>
                <a:cxn ang="0">
                  <a:pos x="3636" y="600"/>
                </a:cxn>
                <a:cxn ang="0">
                  <a:pos x="3972" y="263"/>
                </a:cxn>
                <a:cxn ang="0">
                  <a:pos x="4015" y="168"/>
                </a:cxn>
                <a:cxn ang="0">
                  <a:pos x="3972" y="558"/>
                </a:cxn>
                <a:cxn ang="0">
                  <a:pos x="4004" y="179"/>
                </a:cxn>
                <a:cxn ang="0">
                  <a:pos x="3962" y="505"/>
                </a:cxn>
                <a:cxn ang="0">
                  <a:pos x="3962" y="273"/>
                </a:cxn>
                <a:cxn ang="0">
                  <a:pos x="3930" y="579"/>
                </a:cxn>
                <a:cxn ang="0">
                  <a:pos x="4004" y="473"/>
                </a:cxn>
                <a:cxn ang="0">
                  <a:pos x="3920" y="537"/>
                </a:cxn>
                <a:cxn ang="0">
                  <a:pos x="3846" y="652"/>
                </a:cxn>
                <a:cxn ang="0">
                  <a:pos x="3930" y="337"/>
                </a:cxn>
                <a:cxn ang="0">
                  <a:pos x="3888" y="315"/>
                </a:cxn>
                <a:cxn ang="0">
                  <a:pos x="3688" y="558"/>
                </a:cxn>
                <a:cxn ang="0">
                  <a:pos x="3846" y="505"/>
                </a:cxn>
                <a:cxn ang="0">
                  <a:pos x="3972" y="400"/>
                </a:cxn>
                <a:cxn ang="0">
                  <a:pos x="3857" y="442"/>
                </a:cxn>
                <a:cxn ang="0">
                  <a:pos x="3920" y="463"/>
                </a:cxn>
                <a:cxn ang="0">
                  <a:pos x="4057" y="473"/>
                </a:cxn>
                <a:cxn ang="0">
                  <a:pos x="3846" y="547"/>
                </a:cxn>
                <a:cxn ang="0">
                  <a:pos x="3857" y="568"/>
                </a:cxn>
                <a:cxn ang="0">
                  <a:pos x="3888" y="610"/>
                </a:cxn>
                <a:cxn ang="0">
                  <a:pos x="3857" y="642"/>
                </a:cxn>
                <a:cxn ang="0">
                  <a:pos x="3909" y="694"/>
                </a:cxn>
                <a:cxn ang="0">
                  <a:pos x="3930" y="737"/>
                </a:cxn>
                <a:cxn ang="0">
                  <a:pos x="3930" y="747"/>
                </a:cxn>
                <a:cxn ang="0">
                  <a:pos x="3951" y="789"/>
                </a:cxn>
                <a:cxn ang="0">
                  <a:pos x="3993" y="852"/>
                </a:cxn>
                <a:cxn ang="0">
                  <a:pos x="4046" y="894"/>
                </a:cxn>
                <a:cxn ang="0">
                  <a:pos x="3899" y="779"/>
                </a:cxn>
                <a:cxn ang="0">
                  <a:pos x="3930" y="810"/>
                </a:cxn>
                <a:cxn ang="0">
                  <a:pos x="3762" y="863"/>
                </a:cxn>
                <a:cxn ang="0">
                  <a:pos x="3888" y="779"/>
                </a:cxn>
                <a:cxn ang="0">
                  <a:pos x="3751" y="779"/>
                </a:cxn>
                <a:cxn ang="0">
                  <a:pos x="3867" y="673"/>
                </a:cxn>
                <a:cxn ang="0">
                  <a:pos x="3688" y="694"/>
                </a:cxn>
                <a:cxn ang="0">
                  <a:pos x="3615" y="768"/>
                </a:cxn>
                <a:cxn ang="0">
                  <a:pos x="2478" y="894"/>
                </a:cxn>
                <a:cxn ang="0">
                  <a:pos x="1741" y="800"/>
                </a:cxn>
                <a:cxn ang="0">
                  <a:pos x="1456" y="684"/>
                </a:cxn>
                <a:cxn ang="0">
                  <a:pos x="867" y="652"/>
                </a:cxn>
                <a:cxn ang="0">
                  <a:pos x="625" y="905"/>
                </a:cxn>
                <a:cxn ang="0">
                  <a:pos x="593" y="716"/>
                </a:cxn>
                <a:cxn ang="0">
                  <a:pos x="183" y="558"/>
                </a:cxn>
                <a:cxn ang="0">
                  <a:pos x="246" y="410"/>
                </a:cxn>
                <a:cxn ang="0">
                  <a:pos x="341" y="379"/>
                </a:cxn>
              </a:cxnLst>
              <a:rect l="0" t="0" r="r" b="b"/>
              <a:pathLst>
                <a:path w="4252" h="926">
                  <a:moveTo>
                    <a:pt x="183" y="400"/>
                  </a:moveTo>
                  <a:cubicBezTo>
                    <a:pt x="241" y="392"/>
                    <a:pt x="278" y="387"/>
                    <a:pt x="330" y="368"/>
                  </a:cubicBezTo>
                  <a:cubicBezTo>
                    <a:pt x="355" y="331"/>
                    <a:pt x="399" y="293"/>
                    <a:pt x="414" y="252"/>
                  </a:cubicBezTo>
                  <a:cubicBezTo>
                    <a:pt x="421" y="231"/>
                    <a:pt x="425" y="209"/>
                    <a:pt x="435" y="189"/>
                  </a:cubicBezTo>
                  <a:cubicBezTo>
                    <a:pt x="441" y="178"/>
                    <a:pt x="451" y="169"/>
                    <a:pt x="456" y="158"/>
                  </a:cubicBezTo>
                  <a:cubicBezTo>
                    <a:pt x="474" y="117"/>
                    <a:pt x="485" y="73"/>
                    <a:pt x="499" y="31"/>
                  </a:cubicBezTo>
                  <a:cubicBezTo>
                    <a:pt x="502" y="21"/>
                    <a:pt x="509" y="0"/>
                    <a:pt x="509" y="0"/>
                  </a:cubicBezTo>
                  <a:cubicBezTo>
                    <a:pt x="534" y="71"/>
                    <a:pt x="564" y="194"/>
                    <a:pt x="656" y="210"/>
                  </a:cubicBezTo>
                  <a:cubicBezTo>
                    <a:pt x="677" y="214"/>
                    <a:pt x="699" y="217"/>
                    <a:pt x="720" y="221"/>
                  </a:cubicBezTo>
                  <a:cubicBezTo>
                    <a:pt x="792" y="270"/>
                    <a:pt x="866" y="248"/>
                    <a:pt x="951" y="242"/>
                  </a:cubicBezTo>
                  <a:cubicBezTo>
                    <a:pt x="998" y="195"/>
                    <a:pt x="1009" y="131"/>
                    <a:pt x="1056" y="84"/>
                  </a:cubicBezTo>
                  <a:cubicBezTo>
                    <a:pt x="1082" y="9"/>
                    <a:pt x="1066" y="3"/>
                    <a:pt x="1099" y="52"/>
                  </a:cubicBezTo>
                  <a:cubicBezTo>
                    <a:pt x="1102" y="157"/>
                    <a:pt x="1100" y="263"/>
                    <a:pt x="1109" y="368"/>
                  </a:cubicBezTo>
                  <a:cubicBezTo>
                    <a:pt x="1117" y="460"/>
                    <a:pt x="1156" y="461"/>
                    <a:pt x="1235" y="473"/>
                  </a:cubicBezTo>
                  <a:cubicBezTo>
                    <a:pt x="1281" y="480"/>
                    <a:pt x="1326" y="495"/>
                    <a:pt x="1372" y="505"/>
                  </a:cubicBezTo>
                  <a:cubicBezTo>
                    <a:pt x="1470" y="569"/>
                    <a:pt x="1583" y="598"/>
                    <a:pt x="1699" y="610"/>
                  </a:cubicBezTo>
                  <a:cubicBezTo>
                    <a:pt x="1786" y="633"/>
                    <a:pt x="1861" y="651"/>
                    <a:pt x="1951" y="663"/>
                  </a:cubicBezTo>
                  <a:cubicBezTo>
                    <a:pt x="2123" y="749"/>
                    <a:pt x="2392" y="721"/>
                    <a:pt x="2562" y="726"/>
                  </a:cubicBezTo>
                  <a:cubicBezTo>
                    <a:pt x="2751" y="723"/>
                    <a:pt x="2941" y="723"/>
                    <a:pt x="3130" y="716"/>
                  </a:cubicBezTo>
                  <a:cubicBezTo>
                    <a:pt x="3225" y="712"/>
                    <a:pt x="3415" y="694"/>
                    <a:pt x="3415" y="694"/>
                  </a:cubicBezTo>
                  <a:cubicBezTo>
                    <a:pt x="3484" y="660"/>
                    <a:pt x="3524" y="638"/>
                    <a:pt x="3604" y="610"/>
                  </a:cubicBezTo>
                  <a:cubicBezTo>
                    <a:pt x="3615" y="606"/>
                    <a:pt x="3636" y="600"/>
                    <a:pt x="3636" y="600"/>
                  </a:cubicBezTo>
                  <a:cubicBezTo>
                    <a:pt x="3709" y="552"/>
                    <a:pt x="3767" y="491"/>
                    <a:pt x="3846" y="452"/>
                  </a:cubicBezTo>
                  <a:cubicBezTo>
                    <a:pt x="3894" y="388"/>
                    <a:pt x="3928" y="329"/>
                    <a:pt x="3972" y="263"/>
                  </a:cubicBezTo>
                  <a:cubicBezTo>
                    <a:pt x="3979" y="252"/>
                    <a:pt x="3989" y="243"/>
                    <a:pt x="3993" y="231"/>
                  </a:cubicBezTo>
                  <a:cubicBezTo>
                    <a:pt x="4000" y="210"/>
                    <a:pt x="4015" y="168"/>
                    <a:pt x="4015" y="168"/>
                  </a:cubicBezTo>
                  <a:cubicBezTo>
                    <a:pt x="4005" y="274"/>
                    <a:pt x="3994" y="378"/>
                    <a:pt x="3983" y="484"/>
                  </a:cubicBezTo>
                  <a:cubicBezTo>
                    <a:pt x="3981" y="509"/>
                    <a:pt x="3961" y="581"/>
                    <a:pt x="3972" y="558"/>
                  </a:cubicBezTo>
                  <a:cubicBezTo>
                    <a:pt x="3986" y="529"/>
                    <a:pt x="3986" y="495"/>
                    <a:pt x="3993" y="463"/>
                  </a:cubicBezTo>
                  <a:cubicBezTo>
                    <a:pt x="3997" y="368"/>
                    <a:pt x="4004" y="274"/>
                    <a:pt x="4004" y="179"/>
                  </a:cubicBezTo>
                  <a:cubicBezTo>
                    <a:pt x="4004" y="158"/>
                    <a:pt x="3996" y="221"/>
                    <a:pt x="3993" y="242"/>
                  </a:cubicBezTo>
                  <a:cubicBezTo>
                    <a:pt x="3977" y="360"/>
                    <a:pt x="3973" y="400"/>
                    <a:pt x="3962" y="505"/>
                  </a:cubicBezTo>
                  <a:cubicBezTo>
                    <a:pt x="3965" y="368"/>
                    <a:pt x="3972" y="231"/>
                    <a:pt x="3972" y="94"/>
                  </a:cubicBezTo>
                  <a:cubicBezTo>
                    <a:pt x="3972" y="34"/>
                    <a:pt x="3966" y="213"/>
                    <a:pt x="3962" y="273"/>
                  </a:cubicBezTo>
                  <a:cubicBezTo>
                    <a:pt x="3955" y="364"/>
                    <a:pt x="3951" y="456"/>
                    <a:pt x="3941" y="547"/>
                  </a:cubicBezTo>
                  <a:cubicBezTo>
                    <a:pt x="3940" y="558"/>
                    <a:pt x="3920" y="574"/>
                    <a:pt x="3930" y="579"/>
                  </a:cubicBezTo>
                  <a:cubicBezTo>
                    <a:pt x="3941" y="585"/>
                    <a:pt x="3951" y="565"/>
                    <a:pt x="3962" y="558"/>
                  </a:cubicBezTo>
                  <a:cubicBezTo>
                    <a:pt x="3976" y="530"/>
                    <a:pt x="3982" y="495"/>
                    <a:pt x="4004" y="473"/>
                  </a:cubicBezTo>
                  <a:cubicBezTo>
                    <a:pt x="4018" y="459"/>
                    <a:pt x="4066" y="431"/>
                    <a:pt x="4046" y="431"/>
                  </a:cubicBezTo>
                  <a:cubicBezTo>
                    <a:pt x="4016" y="431"/>
                    <a:pt x="3932" y="525"/>
                    <a:pt x="3920" y="537"/>
                  </a:cubicBezTo>
                  <a:cubicBezTo>
                    <a:pt x="3909" y="565"/>
                    <a:pt x="3904" y="596"/>
                    <a:pt x="3888" y="621"/>
                  </a:cubicBezTo>
                  <a:cubicBezTo>
                    <a:pt x="3879" y="636"/>
                    <a:pt x="3846" y="669"/>
                    <a:pt x="3846" y="652"/>
                  </a:cubicBezTo>
                  <a:cubicBezTo>
                    <a:pt x="3846" y="614"/>
                    <a:pt x="3878" y="583"/>
                    <a:pt x="3888" y="547"/>
                  </a:cubicBezTo>
                  <a:cubicBezTo>
                    <a:pt x="3906" y="478"/>
                    <a:pt x="3916" y="407"/>
                    <a:pt x="3930" y="337"/>
                  </a:cubicBezTo>
                  <a:cubicBezTo>
                    <a:pt x="3934" y="315"/>
                    <a:pt x="3971" y="283"/>
                    <a:pt x="3951" y="273"/>
                  </a:cubicBezTo>
                  <a:cubicBezTo>
                    <a:pt x="3929" y="261"/>
                    <a:pt x="3909" y="301"/>
                    <a:pt x="3888" y="315"/>
                  </a:cubicBezTo>
                  <a:cubicBezTo>
                    <a:pt x="3813" y="365"/>
                    <a:pt x="3763" y="462"/>
                    <a:pt x="3699" y="526"/>
                  </a:cubicBezTo>
                  <a:cubicBezTo>
                    <a:pt x="3695" y="537"/>
                    <a:pt x="3677" y="558"/>
                    <a:pt x="3688" y="558"/>
                  </a:cubicBezTo>
                  <a:cubicBezTo>
                    <a:pt x="3721" y="558"/>
                    <a:pt x="3751" y="537"/>
                    <a:pt x="3783" y="526"/>
                  </a:cubicBezTo>
                  <a:cubicBezTo>
                    <a:pt x="3804" y="519"/>
                    <a:pt x="3846" y="505"/>
                    <a:pt x="3846" y="505"/>
                  </a:cubicBezTo>
                  <a:cubicBezTo>
                    <a:pt x="3876" y="415"/>
                    <a:pt x="3844" y="455"/>
                    <a:pt x="3930" y="421"/>
                  </a:cubicBezTo>
                  <a:cubicBezTo>
                    <a:pt x="3945" y="415"/>
                    <a:pt x="3956" y="400"/>
                    <a:pt x="3972" y="400"/>
                  </a:cubicBezTo>
                  <a:cubicBezTo>
                    <a:pt x="3984" y="400"/>
                    <a:pt x="3953" y="417"/>
                    <a:pt x="3941" y="421"/>
                  </a:cubicBezTo>
                  <a:cubicBezTo>
                    <a:pt x="3914" y="431"/>
                    <a:pt x="3885" y="435"/>
                    <a:pt x="3857" y="442"/>
                  </a:cubicBezTo>
                  <a:cubicBezTo>
                    <a:pt x="3850" y="452"/>
                    <a:pt x="3824" y="469"/>
                    <a:pt x="3836" y="473"/>
                  </a:cubicBezTo>
                  <a:cubicBezTo>
                    <a:pt x="3863" y="482"/>
                    <a:pt x="3892" y="466"/>
                    <a:pt x="3920" y="463"/>
                  </a:cubicBezTo>
                  <a:cubicBezTo>
                    <a:pt x="3955" y="459"/>
                    <a:pt x="3990" y="456"/>
                    <a:pt x="4025" y="452"/>
                  </a:cubicBezTo>
                  <a:cubicBezTo>
                    <a:pt x="4036" y="459"/>
                    <a:pt x="4069" y="468"/>
                    <a:pt x="4057" y="473"/>
                  </a:cubicBezTo>
                  <a:cubicBezTo>
                    <a:pt x="4004" y="497"/>
                    <a:pt x="3888" y="515"/>
                    <a:pt x="3888" y="515"/>
                  </a:cubicBezTo>
                  <a:cubicBezTo>
                    <a:pt x="3874" y="526"/>
                    <a:pt x="3832" y="536"/>
                    <a:pt x="3846" y="547"/>
                  </a:cubicBezTo>
                  <a:cubicBezTo>
                    <a:pt x="3882" y="577"/>
                    <a:pt x="4252" y="535"/>
                    <a:pt x="4004" y="558"/>
                  </a:cubicBezTo>
                  <a:cubicBezTo>
                    <a:pt x="3955" y="562"/>
                    <a:pt x="3906" y="565"/>
                    <a:pt x="3857" y="568"/>
                  </a:cubicBezTo>
                  <a:cubicBezTo>
                    <a:pt x="3853" y="579"/>
                    <a:pt x="3839" y="591"/>
                    <a:pt x="3846" y="600"/>
                  </a:cubicBezTo>
                  <a:cubicBezTo>
                    <a:pt x="3855" y="612"/>
                    <a:pt x="3874" y="606"/>
                    <a:pt x="3888" y="610"/>
                  </a:cubicBezTo>
                  <a:cubicBezTo>
                    <a:pt x="3934" y="623"/>
                    <a:pt x="3979" y="638"/>
                    <a:pt x="4025" y="652"/>
                  </a:cubicBezTo>
                  <a:cubicBezTo>
                    <a:pt x="3969" y="671"/>
                    <a:pt x="3914" y="653"/>
                    <a:pt x="3857" y="642"/>
                  </a:cubicBezTo>
                  <a:cubicBezTo>
                    <a:pt x="3846" y="645"/>
                    <a:pt x="3828" y="641"/>
                    <a:pt x="3825" y="652"/>
                  </a:cubicBezTo>
                  <a:cubicBezTo>
                    <a:pt x="3814" y="695"/>
                    <a:pt x="3907" y="694"/>
                    <a:pt x="3909" y="694"/>
                  </a:cubicBezTo>
                  <a:cubicBezTo>
                    <a:pt x="3929" y="715"/>
                    <a:pt x="3933" y="723"/>
                    <a:pt x="3962" y="737"/>
                  </a:cubicBezTo>
                  <a:cubicBezTo>
                    <a:pt x="3987" y="749"/>
                    <a:pt x="4055" y="757"/>
                    <a:pt x="3930" y="737"/>
                  </a:cubicBezTo>
                  <a:cubicBezTo>
                    <a:pt x="3920" y="733"/>
                    <a:pt x="3899" y="715"/>
                    <a:pt x="3899" y="726"/>
                  </a:cubicBezTo>
                  <a:cubicBezTo>
                    <a:pt x="3899" y="738"/>
                    <a:pt x="3918" y="742"/>
                    <a:pt x="3930" y="747"/>
                  </a:cubicBezTo>
                  <a:cubicBezTo>
                    <a:pt x="3961" y="760"/>
                    <a:pt x="4025" y="779"/>
                    <a:pt x="4025" y="779"/>
                  </a:cubicBezTo>
                  <a:cubicBezTo>
                    <a:pt x="4000" y="782"/>
                    <a:pt x="3976" y="786"/>
                    <a:pt x="3951" y="789"/>
                  </a:cubicBezTo>
                  <a:cubicBezTo>
                    <a:pt x="3916" y="793"/>
                    <a:pt x="3826" y="771"/>
                    <a:pt x="3846" y="800"/>
                  </a:cubicBezTo>
                  <a:cubicBezTo>
                    <a:pt x="3875" y="843"/>
                    <a:pt x="3993" y="852"/>
                    <a:pt x="3993" y="852"/>
                  </a:cubicBezTo>
                  <a:cubicBezTo>
                    <a:pt x="4000" y="859"/>
                    <a:pt x="4007" y="867"/>
                    <a:pt x="4015" y="873"/>
                  </a:cubicBezTo>
                  <a:cubicBezTo>
                    <a:pt x="4025" y="881"/>
                    <a:pt x="4057" y="888"/>
                    <a:pt x="4046" y="894"/>
                  </a:cubicBezTo>
                  <a:cubicBezTo>
                    <a:pt x="4018" y="908"/>
                    <a:pt x="3952" y="867"/>
                    <a:pt x="3930" y="852"/>
                  </a:cubicBezTo>
                  <a:cubicBezTo>
                    <a:pt x="3897" y="804"/>
                    <a:pt x="3916" y="839"/>
                    <a:pt x="3899" y="779"/>
                  </a:cubicBezTo>
                  <a:cubicBezTo>
                    <a:pt x="3896" y="768"/>
                    <a:pt x="3888" y="736"/>
                    <a:pt x="3888" y="747"/>
                  </a:cubicBezTo>
                  <a:cubicBezTo>
                    <a:pt x="3888" y="791"/>
                    <a:pt x="3899" y="789"/>
                    <a:pt x="3930" y="810"/>
                  </a:cubicBezTo>
                  <a:cubicBezTo>
                    <a:pt x="3895" y="814"/>
                    <a:pt x="3859" y="810"/>
                    <a:pt x="3825" y="821"/>
                  </a:cubicBezTo>
                  <a:cubicBezTo>
                    <a:pt x="3801" y="829"/>
                    <a:pt x="3762" y="863"/>
                    <a:pt x="3762" y="863"/>
                  </a:cubicBezTo>
                  <a:cubicBezTo>
                    <a:pt x="3771" y="796"/>
                    <a:pt x="3770" y="780"/>
                    <a:pt x="3815" y="737"/>
                  </a:cubicBezTo>
                  <a:cubicBezTo>
                    <a:pt x="3857" y="751"/>
                    <a:pt x="3846" y="743"/>
                    <a:pt x="3888" y="779"/>
                  </a:cubicBezTo>
                  <a:cubicBezTo>
                    <a:pt x="3899" y="789"/>
                    <a:pt x="3934" y="804"/>
                    <a:pt x="3920" y="810"/>
                  </a:cubicBezTo>
                  <a:cubicBezTo>
                    <a:pt x="3885" y="824"/>
                    <a:pt x="3790" y="791"/>
                    <a:pt x="3751" y="779"/>
                  </a:cubicBezTo>
                  <a:cubicBezTo>
                    <a:pt x="3755" y="761"/>
                    <a:pt x="3752" y="741"/>
                    <a:pt x="3762" y="726"/>
                  </a:cubicBezTo>
                  <a:cubicBezTo>
                    <a:pt x="3783" y="692"/>
                    <a:pt x="3833" y="685"/>
                    <a:pt x="3867" y="673"/>
                  </a:cubicBezTo>
                  <a:cubicBezTo>
                    <a:pt x="3811" y="655"/>
                    <a:pt x="3767" y="651"/>
                    <a:pt x="3709" y="663"/>
                  </a:cubicBezTo>
                  <a:cubicBezTo>
                    <a:pt x="3702" y="673"/>
                    <a:pt x="3694" y="683"/>
                    <a:pt x="3688" y="694"/>
                  </a:cubicBezTo>
                  <a:cubicBezTo>
                    <a:pt x="3683" y="704"/>
                    <a:pt x="3686" y="718"/>
                    <a:pt x="3678" y="726"/>
                  </a:cubicBezTo>
                  <a:cubicBezTo>
                    <a:pt x="3660" y="744"/>
                    <a:pt x="3633" y="751"/>
                    <a:pt x="3615" y="768"/>
                  </a:cubicBezTo>
                  <a:cubicBezTo>
                    <a:pt x="3496" y="882"/>
                    <a:pt x="3362" y="888"/>
                    <a:pt x="3204" y="905"/>
                  </a:cubicBezTo>
                  <a:cubicBezTo>
                    <a:pt x="2962" y="901"/>
                    <a:pt x="2720" y="900"/>
                    <a:pt x="2478" y="894"/>
                  </a:cubicBezTo>
                  <a:cubicBezTo>
                    <a:pt x="2380" y="891"/>
                    <a:pt x="2281" y="863"/>
                    <a:pt x="2183" y="852"/>
                  </a:cubicBezTo>
                  <a:cubicBezTo>
                    <a:pt x="2036" y="836"/>
                    <a:pt x="1889" y="814"/>
                    <a:pt x="1741" y="800"/>
                  </a:cubicBezTo>
                  <a:cubicBezTo>
                    <a:pt x="1683" y="780"/>
                    <a:pt x="1618" y="775"/>
                    <a:pt x="1562" y="747"/>
                  </a:cubicBezTo>
                  <a:cubicBezTo>
                    <a:pt x="1526" y="729"/>
                    <a:pt x="1492" y="702"/>
                    <a:pt x="1456" y="684"/>
                  </a:cubicBezTo>
                  <a:cubicBezTo>
                    <a:pt x="1352" y="631"/>
                    <a:pt x="1245" y="595"/>
                    <a:pt x="1130" y="579"/>
                  </a:cubicBezTo>
                  <a:cubicBezTo>
                    <a:pt x="1039" y="593"/>
                    <a:pt x="955" y="625"/>
                    <a:pt x="867" y="652"/>
                  </a:cubicBezTo>
                  <a:cubicBezTo>
                    <a:pt x="807" y="691"/>
                    <a:pt x="767" y="775"/>
                    <a:pt x="720" y="831"/>
                  </a:cubicBezTo>
                  <a:cubicBezTo>
                    <a:pt x="688" y="869"/>
                    <a:pt x="670" y="875"/>
                    <a:pt x="625" y="905"/>
                  </a:cubicBezTo>
                  <a:cubicBezTo>
                    <a:pt x="614" y="912"/>
                    <a:pt x="593" y="926"/>
                    <a:pt x="593" y="926"/>
                  </a:cubicBezTo>
                  <a:cubicBezTo>
                    <a:pt x="613" y="827"/>
                    <a:pt x="609" y="874"/>
                    <a:pt x="593" y="716"/>
                  </a:cubicBezTo>
                  <a:cubicBezTo>
                    <a:pt x="592" y="704"/>
                    <a:pt x="573" y="603"/>
                    <a:pt x="562" y="600"/>
                  </a:cubicBezTo>
                  <a:cubicBezTo>
                    <a:pt x="435" y="567"/>
                    <a:pt x="317" y="564"/>
                    <a:pt x="183" y="558"/>
                  </a:cubicBezTo>
                  <a:cubicBezTo>
                    <a:pt x="178" y="557"/>
                    <a:pt x="0" y="561"/>
                    <a:pt x="56" y="505"/>
                  </a:cubicBezTo>
                  <a:cubicBezTo>
                    <a:pt x="108" y="453"/>
                    <a:pt x="179" y="432"/>
                    <a:pt x="246" y="410"/>
                  </a:cubicBezTo>
                  <a:cubicBezTo>
                    <a:pt x="267" y="403"/>
                    <a:pt x="288" y="396"/>
                    <a:pt x="309" y="389"/>
                  </a:cubicBezTo>
                  <a:cubicBezTo>
                    <a:pt x="320" y="386"/>
                    <a:pt x="341" y="379"/>
                    <a:pt x="341" y="379"/>
                  </a:cubicBezTo>
                  <a:cubicBezTo>
                    <a:pt x="357" y="355"/>
                    <a:pt x="372" y="335"/>
                    <a:pt x="372" y="305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4881215" y="1446287"/>
              <a:ext cx="122238" cy="1317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5101878" y="1154187"/>
              <a:ext cx="128587" cy="120650"/>
            </a:xfrm>
            <a:custGeom>
              <a:avLst/>
              <a:gdLst/>
              <a:ahLst/>
              <a:cxnLst>
                <a:cxn ang="0">
                  <a:pos x="19" y="158"/>
                </a:cxn>
                <a:cxn ang="0">
                  <a:pos x="30" y="53"/>
                </a:cxn>
                <a:cxn ang="0">
                  <a:pos x="19" y="179"/>
                </a:cxn>
                <a:cxn ang="0">
                  <a:pos x="8" y="211"/>
                </a:cxn>
                <a:cxn ang="0">
                  <a:pos x="30" y="190"/>
                </a:cxn>
                <a:cxn ang="0">
                  <a:pos x="82" y="84"/>
                </a:cxn>
                <a:cxn ang="0">
                  <a:pos x="124" y="53"/>
                </a:cxn>
                <a:cxn ang="0">
                  <a:pos x="156" y="32"/>
                </a:cxn>
                <a:cxn ang="0">
                  <a:pos x="114" y="42"/>
                </a:cxn>
                <a:cxn ang="0">
                  <a:pos x="51" y="95"/>
                </a:cxn>
                <a:cxn ang="0">
                  <a:pos x="30" y="127"/>
                </a:cxn>
                <a:cxn ang="0">
                  <a:pos x="51" y="84"/>
                </a:cxn>
                <a:cxn ang="0">
                  <a:pos x="219" y="11"/>
                </a:cxn>
                <a:cxn ang="0">
                  <a:pos x="251" y="0"/>
                </a:cxn>
              </a:cxnLst>
              <a:rect l="0" t="0" r="r" b="b"/>
              <a:pathLst>
                <a:path w="251" h="218">
                  <a:moveTo>
                    <a:pt x="19" y="158"/>
                  </a:moveTo>
                  <a:cubicBezTo>
                    <a:pt x="23" y="123"/>
                    <a:pt x="30" y="18"/>
                    <a:pt x="30" y="53"/>
                  </a:cubicBezTo>
                  <a:cubicBezTo>
                    <a:pt x="30" y="95"/>
                    <a:pt x="25" y="137"/>
                    <a:pt x="19" y="179"/>
                  </a:cubicBezTo>
                  <a:cubicBezTo>
                    <a:pt x="17" y="190"/>
                    <a:pt x="0" y="203"/>
                    <a:pt x="8" y="211"/>
                  </a:cubicBezTo>
                  <a:cubicBezTo>
                    <a:pt x="15" y="218"/>
                    <a:pt x="23" y="197"/>
                    <a:pt x="30" y="190"/>
                  </a:cubicBezTo>
                  <a:cubicBezTo>
                    <a:pt x="42" y="117"/>
                    <a:pt x="27" y="133"/>
                    <a:pt x="82" y="84"/>
                  </a:cubicBezTo>
                  <a:cubicBezTo>
                    <a:pt x="95" y="72"/>
                    <a:pt x="110" y="63"/>
                    <a:pt x="124" y="53"/>
                  </a:cubicBezTo>
                  <a:cubicBezTo>
                    <a:pt x="134" y="46"/>
                    <a:pt x="165" y="41"/>
                    <a:pt x="156" y="32"/>
                  </a:cubicBezTo>
                  <a:cubicBezTo>
                    <a:pt x="146" y="21"/>
                    <a:pt x="128" y="39"/>
                    <a:pt x="114" y="42"/>
                  </a:cubicBezTo>
                  <a:cubicBezTo>
                    <a:pt x="95" y="61"/>
                    <a:pt x="70" y="75"/>
                    <a:pt x="51" y="95"/>
                  </a:cubicBezTo>
                  <a:cubicBezTo>
                    <a:pt x="42" y="104"/>
                    <a:pt x="30" y="140"/>
                    <a:pt x="30" y="127"/>
                  </a:cubicBezTo>
                  <a:cubicBezTo>
                    <a:pt x="30" y="111"/>
                    <a:pt x="42" y="97"/>
                    <a:pt x="51" y="84"/>
                  </a:cubicBezTo>
                  <a:cubicBezTo>
                    <a:pt x="94" y="26"/>
                    <a:pt x="154" y="21"/>
                    <a:pt x="219" y="11"/>
                  </a:cubicBezTo>
                  <a:cubicBezTo>
                    <a:pt x="230" y="7"/>
                    <a:pt x="251" y="0"/>
                    <a:pt x="251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auto">
            <a:xfrm>
              <a:off x="4782790" y="1154187"/>
              <a:ext cx="58738" cy="165100"/>
            </a:xfrm>
            <a:custGeom>
              <a:avLst/>
              <a:gdLst/>
              <a:ahLst/>
              <a:cxnLst>
                <a:cxn ang="0">
                  <a:pos x="109" y="157"/>
                </a:cxn>
                <a:cxn ang="0">
                  <a:pos x="56" y="104"/>
                </a:cxn>
                <a:cxn ang="0">
                  <a:pos x="35" y="73"/>
                </a:cxn>
                <a:cxn ang="0">
                  <a:pos x="67" y="115"/>
                </a:cxn>
                <a:cxn ang="0">
                  <a:pos x="99" y="83"/>
                </a:cxn>
                <a:cxn ang="0">
                  <a:pos x="109" y="20"/>
                </a:cxn>
                <a:cxn ang="0">
                  <a:pos x="77" y="115"/>
                </a:cxn>
                <a:cxn ang="0">
                  <a:pos x="67" y="83"/>
                </a:cxn>
                <a:cxn ang="0">
                  <a:pos x="67" y="73"/>
                </a:cxn>
                <a:cxn ang="0">
                  <a:pos x="77" y="104"/>
                </a:cxn>
                <a:cxn ang="0">
                  <a:pos x="88" y="73"/>
                </a:cxn>
                <a:cxn ang="0">
                  <a:pos x="77" y="20"/>
                </a:cxn>
                <a:cxn ang="0">
                  <a:pos x="67" y="178"/>
                </a:cxn>
                <a:cxn ang="0">
                  <a:pos x="77" y="62"/>
                </a:cxn>
              </a:cxnLst>
              <a:rect l="0" t="0" r="r" b="b"/>
              <a:pathLst>
                <a:path w="115" h="300">
                  <a:moveTo>
                    <a:pt x="109" y="157"/>
                  </a:moveTo>
                  <a:cubicBezTo>
                    <a:pt x="91" y="139"/>
                    <a:pt x="74" y="122"/>
                    <a:pt x="56" y="104"/>
                  </a:cubicBezTo>
                  <a:cubicBezTo>
                    <a:pt x="47" y="95"/>
                    <a:pt x="26" y="64"/>
                    <a:pt x="35" y="73"/>
                  </a:cubicBezTo>
                  <a:cubicBezTo>
                    <a:pt x="47" y="85"/>
                    <a:pt x="56" y="101"/>
                    <a:pt x="67" y="115"/>
                  </a:cubicBezTo>
                  <a:cubicBezTo>
                    <a:pt x="82" y="163"/>
                    <a:pt x="77" y="170"/>
                    <a:pt x="99" y="83"/>
                  </a:cubicBezTo>
                  <a:cubicBezTo>
                    <a:pt x="104" y="62"/>
                    <a:pt x="115" y="0"/>
                    <a:pt x="109" y="20"/>
                  </a:cubicBezTo>
                  <a:cubicBezTo>
                    <a:pt x="99" y="52"/>
                    <a:pt x="77" y="115"/>
                    <a:pt x="77" y="115"/>
                  </a:cubicBezTo>
                  <a:cubicBezTo>
                    <a:pt x="74" y="104"/>
                    <a:pt x="73" y="92"/>
                    <a:pt x="67" y="83"/>
                  </a:cubicBezTo>
                  <a:cubicBezTo>
                    <a:pt x="52" y="60"/>
                    <a:pt x="0" y="29"/>
                    <a:pt x="67" y="73"/>
                  </a:cubicBezTo>
                  <a:cubicBezTo>
                    <a:pt x="70" y="83"/>
                    <a:pt x="66" y="104"/>
                    <a:pt x="77" y="104"/>
                  </a:cubicBezTo>
                  <a:cubicBezTo>
                    <a:pt x="88" y="104"/>
                    <a:pt x="88" y="84"/>
                    <a:pt x="88" y="73"/>
                  </a:cubicBezTo>
                  <a:cubicBezTo>
                    <a:pt x="88" y="55"/>
                    <a:pt x="81" y="38"/>
                    <a:pt x="77" y="20"/>
                  </a:cubicBezTo>
                  <a:cubicBezTo>
                    <a:pt x="74" y="73"/>
                    <a:pt x="67" y="125"/>
                    <a:pt x="67" y="178"/>
                  </a:cubicBezTo>
                  <a:cubicBezTo>
                    <a:pt x="67" y="300"/>
                    <a:pt x="77" y="66"/>
                    <a:pt x="77" y="6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auto">
            <a:xfrm>
              <a:off x="4416078" y="1525662"/>
              <a:ext cx="166687" cy="77787"/>
            </a:xfrm>
            <a:custGeom>
              <a:avLst/>
              <a:gdLst/>
              <a:ahLst/>
              <a:cxnLst>
                <a:cxn ang="0">
                  <a:pos x="326" y="26"/>
                </a:cxn>
                <a:cxn ang="0">
                  <a:pos x="136" y="37"/>
                </a:cxn>
                <a:cxn ang="0">
                  <a:pos x="105" y="26"/>
                </a:cxn>
                <a:cxn ang="0">
                  <a:pos x="126" y="48"/>
                </a:cxn>
                <a:cxn ang="0">
                  <a:pos x="189" y="69"/>
                </a:cxn>
                <a:cxn ang="0">
                  <a:pos x="221" y="79"/>
                </a:cxn>
                <a:cxn ang="0">
                  <a:pos x="105" y="100"/>
                </a:cxn>
                <a:cxn ang="0">
                  <a:pos x="94" y="132"/>
                </a:cxn>
                <a:cxn ang="0">
                  <a:pos x="63" y="142"/>
                </a:cxn>
                <a:cxn ang="0">
                  <a:pos x="126" y="132"/>
                </a:cxn>
                <a:cxn ang="0">
                  <a:pos x="284" y="48"/>
                </a:cxn>
                <a:cxn ang="0">
                  <a:pos x="168" y="58"/>
                </a:cxn>
                <a:cxn ang="0">
                  <a:pos x="126" y="79"/>
                </a:cxn>
                <a:cxn ang="0">
                  <a:pos x="94" y="90"/>
                </a:cxn>
                <a:cxn ang="0">
                  <a:pos x="326" y="16"/>
                </a:cxn>
                <a:cxn ang="0">
                  <a:pos x="231" y="26"/>
                </a:cxn>
                <a:cxn ang="0">
                  <a:pos x="178" y="58"/>
                </a:cxn>
                <a:cxn ang="0">
                  <a:pos x="0" y="100"/>
                </a:cxn>
              </a:cxnLst>
              <a:rect l="0" t="0" r="r" b="b"/>
              <a:pathLst>
                <a:path w="326" h="142">
                  <a:moveTo>
                    <a:pt x="326" y="26"/>
                  </a:moveTo>
                  <a:cubicBezTo>
                    <a:pt x="250" y="52"/>
                    <a:pt x="229" y="46"/>
                    <a:pt x="136" y="37"/>
                  </a:cubicBezTo>
                  <a:cubicBezTo>
                    <a:pt x="126" y="33"/>
                    <a:pt x="112" y="18"/>
                    <a:pt x="105" y="26"/>
                  </a:cubicBezTo>
                  <a:cubicBezTo>
                    <a:pt x="98" y="34"/>
                    <a:pt x="117" y="43"/>
                    <a:pt x="126" y="48"/>
                  </a:cubicBezTo>
                  <a:cubicBezTo>
                    <a:pt x="146" y="58"/>
                    <a:pt x="168" y="62"/>
                    <a:pt x="189" y="69"/>
                  </a:cubicBezTo>
                  <a:cubicBezTo>
                    <a:pt x="200" y="72"/>
                    <a:pt x="221" y="79"/>
                    <a:pt x="221" y="79"/>
                  </a:cubicBezTo>
                  <a:cubicBezTo>
                    <a:pt x="182" y="84"/>
                    <a:pt x="133" y="72"/>
                    <a:pt x="105" y="100"/>
                  </a:cubicBezTo>
                  <a:cubicBezTo>
                    <a:pt x="97" y="108"/>
                    <a:pt x="102" y="124"/>
                    <a:pt x="94" y="132"/>
                  </a:cubicBezTo>
                  <a:cubicBezTo>
                    <a:pt x="86" y="140"/>
                    <a:pt x="52" y="142"/>
                    <a:pt x="63" y="142"/>
                  </a:cubicBezTo>
                  <a:cubicBezTo>
                    <a:pt x="84" y="142"/>
                    <a:pt x="105" y="135"/>
                    <a:pt x="126" y="132"/>
                  </a:cubicBezTo>
                  <a:cubicBezTo>
                    <a:pt x="184" y="111"/>
                    <a:pt x="225" y="66"/>
                    <a:pt x="284" y="48"/>
                  </a:cubicBezTo>
                  <a:cubicBezTo>
                    <a:pt x="243" y="34"/>
                    <a:pt x="208" y="41"/>
                    <a:pt x="168" y="58"/>
                  </a:cubicBezTo>
                  <a:cubicBezTo>
                    <a:pt x="154" y="64"/>
                    <a:pt x="140" y="73"/>
                    <a:pt x="126" y="79"/>
                  </a:cubicBezTo>
                  <a:cubicBezTo>
                    <a:pt x="116" y="83"/>
                    <a:pt x="83" y="90"/>
                    <a:pt x="94" y="90"/>
                  </a:cubicBezTo>
                  <a:cubicBezTo>
                    <a:pt x="155" y="90"/>
                    <a:pt x="275" y="49"/>
                    <a:pt x="326" y="16"/>
                  </a:cubicBezTo>
                  <a:cubicBezTo>
                    <a:pt x="281" y="0"/>
                    <a:pt x="275" y="12"/>
                    <a:pt x="231" y="26"/>
                  </a:cubicBezTo>
                  <a:cubicBezTo>
                    <a:pt x="190" y="69"/>
                    <a:pt x="233" y="31"/>
                    <a:pt x="178" y="58"/>
                  </a:cubicBezTo>
                  <a:cubicBezTo>
                    <a:pt x="105" y="94"/>
                    <a:pt x="89" y="100"/>
                    <a:pt x="0" y="10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auto">
            <a:xfrm>
              <a:off x="4735165" y="1763787"/>
              <a:ext cx="133350" cy="11112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0" y="136"/>
                </a:cxn>
                <a:cxn ang="0">
                  <a:pos x="83" y="126"/>
                </a:cxn>
                <a:cxn ang="0">
                  <a:pos x="209" y="42"/>
                </a:cxn>
                <a:cxn ang="0">
                  <a:pos x="241" y="21"/>
                </a:cxn>
                <a:cxn ang="0">
                  <a:pos x="209" y="42"/>
                </a:cxn>
                <a:cxn ang="0">
                  <a:pos x="178" y="52"/>
                </a:cxn>
                <a:cxn ang="0">
                  <a:pos x="93" y="126"/>
                </a:cxn>
                <a:cxn ang="0">
                  <a:pos x="104" y="179"/>
                </a:cxn>
                <a:cxn ang="0">
                  <a:pos x="199" y="73"/>
                </a:cxn>
                <a:cxn ang="0">
                  <a:pos x="230" y="42"/>
                </a:cxn>
                <a:cxn ang="0">
                  <a:pos x="178" y="136"/>
                </a:cxn>
                <a:cxn ang="0">
                  <a:pos x="167" y="168"/>
                </a:cxn>
              </a:cxnLst>
              <a:rect l="0" t="0" r="r" b="b"/>
              <a:pathLst>
                <a:path w="262" h="200">
                  <a:moveTo>
                    <a:pt x="262" y="0"/>
                  </a:moveTo>
                  <a:cubicBezTo>
                    <a:pt x="210" y="77"/>
                    <a:pt x="104" y="109"/>
                    <a:pt x="20" y="136"/>
                  </a:cubicBezTo>
                  <a:cubicBezTo>
                    <a:pt x="0" y="143"/>
                    <a:pt x="62" y="129"/>
                    <a:pt x="83" y="126"/>
                  </a:cubicBezTo>
                  <a:cubicBezTo>
                    <a:pt x="130" y="109"/>
                    <a:pt x="167" y="70"/>
                    <a:pt x="209" y="42"/>
                  </a:cubicBezTo>
                  <a:cubicBezTo>
                    <a:pt x="220" y="35"/>
                    <a:pt x="241" y="21"/>
                    <a:pt x="241" y="21"/>
                  </a:cubicBezTo>
                  <a:cubicBezTo>
                    <a:pt x="241" y="21"/>
                    <a:pt x="221" y="38"/>
                    <a:pt x="209" y="42"/>
                  </a:cubicBezTo>
                  <a:cubicBezTo>
                    <a:pt x="199" y="45"/>
                    <a:pt x="188" y="49"/>
                    <a:pt x="178" y="52"/>
                  </a:cubicBezTo>
                  <a:cubicBezTo>
                    <a:pt x="143" y="75"/>
                    <a:pt x="128" y="103"/>
                    <a:pt x="93" y="126"/>
                  </a:cubicBezTo>
                  <a:cubicBezTo>
                    <a:pt x="68" y="200"/>
                    <a:pt x="51" y="196"/>
                    <a:pt x="104" y="179"/>
                  </a:cubicBezTo>
                  <a:cubicBezTo>
                    <a:pt x="151" y="145"/>
                    <a:pt x="164" y="125"/>
                    <a:pt x="199" y="73"/>
                  </a:cubicBezTo>
                  <a:cubicBezTo>
                    <a:pt x="207" y="61"/>
                    <a:pt x="230" y="42"/>
                    <a:pt x="230" y="42"/>
                  </a:cubicBezTo>
                  <a:cubicBezTo>
                    <a:pt x="210" y="72"/>
                    <a:pt x="194" y="104"/>
                    <a:pt x="178" y="136"/>
                  </a:cubicBezTo>
                  <a:cubicBezTo>
                    <a:pt x="173" y="146"/>
                    <a:pt x="167" y="168"/>
                    <a:pt x="167" y="16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9" name="Freeform 11"/>
            <p:cNvSpPr>
              <a:spLocks/>
            </p:cNvSpPr>
            <p:nvPr/>
          </p:nvSpPr>
          <p:spPr bwMode="auto">
            <a:xfrm>
              <a:off x="2384078" y="1219274"/>
              <a:ext cx="2168525" cy="511175"/>
            </a:xfrm>
            <a:custGeom>
              <a:avLst/>
              <a:gdLst/>
              <a:ahLst/>
              <a:cxnLst>
                <a:cxn ang="0">
                  <a:pos x="330" y="368"/>
                </a:cxn>
                <a:cxn ang="0">
                  <a:pos x="435" y="189"/>
                </a:cxn>
                <a:cxn ang="0">
                  <a:pos x="499" y="31"/>
                </a:cxn>
                <a:cxn ang="0">
                  <a:pos x="656" y="210"/>
                </a:cxn>
                <a:cxn ang="0">
                  <a:pos x="951" y="242"/>
                </a:cxn>
                <a:cxn ang="0">
                  <a:pos x="1099" y="52"/>
                </a:cxn>
                <a:cxn ang="0">
                  <a:pos x="1235" y="473"/>
                </a:cxn>
                <a:cxn ang="0">
                  <a:pos x="1699" y="610"/>
                </a:cxn>
                <a:cxn ang="0">
                  <a:pos x="2562" y="726"/>
                </a:cxn>
                <a:cxn ang="0">
                  <a:pos x="3415" y="694"/>
                </a:cxn>
                <a:cxn ang="0">
                  <a:pos x="3636" y="600"/>
                </a:cxn>
                <a:cxn ang="0">
                  <a:pos x="3972" y="263"/>
                </a:cxn>
                <a:cxn ang="0">
                  <a:pos x="4015" y="168"/>
                </a:cxn>
                <a:cxn ang="0">
                  <a:pos x="3972" y="558"/>
                </a:cxn>
                <a:cxn ang="0">
                  <a:pos x="4004" y="179"/>
                </a:cxn>
                <a:cxn ang="0">
                  <a:pos x="3962" y="505"/>
                </a:cxn>
                <a:cxn ang="0">
                  <a:pos x="3962" y="273"/>
                </a:cxn>
                <a:cxn ang="0">
                  <a:pos x="3930" y="579"/>
                </a:cxn>
                <a:cxn ang="0">
                  <a:pos x="4004" y="473"/>
                </a:cxn>
                <a:cxn ang="0">
                  <a:pos x="3920" y="537"/>
                </a:cxn>
                <a:cxn ang="0">
                  <a:pos x="3846" y="652"/>
                </a:cxn>
                <a:cxn ang="0">
                  <a:pos x="3930" y="337"/>
                </a:cxn>
                <a:cxn ang="0">
                  <a:pos x="3888" y="315"/>
                </a:cxn>
                <a:cxn ang="0">
                  <a:pos x="3688" y="558"/>
                </a:cxn>
                <a:cxn ang="0">
                  <a:pos x="3846" y="505"/>
                </a:cxn>
                <a:cxn ang="0">
                  <a:pos x="3972" y="400"/>
                </a:cxn>
                <a:cxn ang="0">
                  <a:pos x="3857" y="442"/>
                </a:cxn>
                <a:cxn ang="0">
                  <a:pos x="3920" y="463"/>
                </a:cxn>
                <a:cxn ang="0">
                  <a:pos x="4057" y="473"/>
                </a:cxn>
                <a:cxn ang="0">
                  <a:pos x="3846" y="547"/>
                </a:cxn>
                <a:cxn ang="0">
                  <a:pos x="3857" y="568"/>
                </a:cxn>
                <a:cxn ang="0">
                  <a:pos x="3888" y="610"/>
                </a:cxn>
                <a:cxn ang="0">
                  <a:pos x="3857" y="642"/>
                </a:cxn>
                <a:cxn ang="0">
                  <a:pos x="3909" y="694"/>
                </a:cxn>
                <a:cxn ang="0">
                  <a:pos x="3930" y="737"/>
                </a:cxn>
                <a:cxn ang="0">
                  <a:pos x="3930" y="747"/>
                </a:cxn>
                <a:cxn ang="0">
                  <a:pos x="3951" y="789"/>
                </a:cxn>
                <a:cxn ang="0">
                  <a:pos x="3993" y="852"/>
                </a:cxn>
                <a:cxn ang="0">
                  <a:pos x="4046" y="894"/>
                </a:cxn>
                <a:cxn ang="0">
                  <a:pos x="3899" y="779"/>
                </a:cxn>
                <a:cxn ang="0">
                  <a:pos x="3930" y="810"/>
                </a:cxn>
                <a:cxn ang="0">
                  <a:pos x="3762" y="863"/>
                </a:cxn>
                <a:cxn ang="0">
                  <a:pos x="3888" y="779"/>
                </a:cxn>
                <a:cxn ang="0">
                  <a:pos x="3751" y="779"/>
                </a:cxn>
                <a:cxn ang="0">
                  <a:pos x="3867" y="673"/>
                </a:cxn>
                <a:cxn ang="0">
                  <a:pos x="3688" y="694"/>
                </a:cxn>
                <a:cxn ang="0">
                  <a:pos x="3615" y="768"/>
                </a:cxn>
                <a:cxn ang="0">
                  <a:pos x="2478" y="894"/>
                </a:cxn>
                <a:cxn ang="0">
                  <a:pos x="1741" y="800"/>
                </a:cxn>
                <a:cxn ang="0">
                  <a:pos x="1456" y="684"/>
                </a:cxn>
                <a:cxn ang="0">
                  <a:pos x="867" y="652"/>
                </a:cxn>
                <a:cxn ang="0">
                  <a:pos x="625" y="905"/>
                </a:cxn>
                <a:cxn ang="0">
                  <a:pos x="593" y="716"/>
                </a:cxn>
                <a:cxn ang="0">
                  <a:pos x="183" y="558"/>
                </a:cxn>
                <a:cxn ang="0">
                  <a:pos x="246" y="410"/>
                </a:cxn>
                <a:cxn ang="0">
                  <a:pos x="341" y="379"/>
                </a:cxn>
              </a:cxnLst>
              <a:rect l="0" t="0" r="r" b="b"/>
              <a:pathLst>
                <a:path w="4252" h="926">
                  <a:moveTo>
                    <a:pt x="183" y="400"/>
                  </a:moveTo>
                  <a:cubicBezTo>
                    <a:pt x="241" y="392"/>
                    <a:pt x="278" y="387"/>
                    <a:pt x="330" y="368"/>
                  </a:cubicBezTo>
                  <a:cubicBezTo>
                    <a:pt x="355" y="331"/>
                    <a:pt x="399" y="293"/>
                    <a:pt x="414" y="252"/>
                  </a:cubicBezTo>
                  <a:cubicBezTo>
                    <a:pt x="421" y="231"/>
                    <a:pt x="425" y="209"/>
                    <a:pt x="435" y="189"/>
                  </a:cubicBezTo>
                  <a:cubicBezTo>
                    <a:pt x="441" y="178"/>
                    <a:pt x="451" y="169"/>
                    <a:pt x="456" y="158"/>
                  </a:cubicBezTo>
                  <a:cubicBezTo>
                    <a:pt x="474" y="117"/>
                    <a:pt x="485" y="73"/>
                    <a:pt x="499" y="31"/>
                  </a:cubicBezTo>
                  <a:cubicBezTo>
                    <a:pt x="502" y="21"/>
                    <a:pt x="509" y="0"/>
                    <a:pt x="509" y="0"/>
                  </a:cubicBezTo>
                  <a:cubicBezTo>
                    <a:pt x="534" y="71"/>
                    <a:pt x="564" y="194"/>
                    <a:pt x="656" y="210"/>
                  </a:cubicBezTo>
                  <a:cubicBezTo>
                    <a:pt x="677" y="214"/>
                    <a:pt x="699" y="217"/>
                    <a:pt x="720" y="221"/>
                  </a:cubicBezTo>
                  <a:cubicBezTo>
                    <a:pt x="792" y="270"/>
                    <a:pt x="866" y="248"/>
                    <a:pt x="951" y="242"/>
                  </a:cubicBezTo>
                  <a:cubicBezTo>
                    <a:pt x="998" y="195"/>
                    <a:pt x="1009" y="131"/>
                    <a:pt x="1056" y="84"/>
                  </a:cubicBezTo>
                  <a:cubicBezTo>
                    <a:pt x="1082" y="9"/>
                    <a:pt x="1066" y="3"/>
                    <a:pt x="1099" y="52"/>
                  </a:cubicBezTo>
                  <a:cubicBezTo>
                    <a:pt x="1102" y="157"/>
                    <a:pt x="1100" y="263"/>
                    <a:pt x="1109" y="368"/>
                  </a:cubicBezTo>
                  <a:cubicBezTo>
                    <a:pt x="1117" y="460"/>
                    <a:pt x="1156" y="461"/>
                    <a:pt x="1235" y="473"/>
                  </a:cubicBezTo>
                  <a:cubicBezTo>
                    <a:pt x="1281" y="480"/>
                    <a:pt x="1326" y="495"/>
                    <a:pt x="1372" y="505"/>
                  </a:cubicBezTo>
                  <a:cubicBezTo>
                    <a:pt x="1470" y="569"/>
                    <a:pt x="1583" y="598"/>
                    <a:pt x="1699" y="610"/>
                  </a:cubicBezTo>
                  <a:cubicBezTo>
                    <a:pt x="1786" y="633"/>
                    <a:pt x="1861" y="651"/>
                    <a:pt x="1951" y="663"/>
                  </a:cubicBezTo>
                  <a:cubicBezTo>
                    <a:pt x="2123" y="749"/>
                    <a:pt x="2392" y="721"/>
                    <a:pt x="2562" y="726"/>
                  </a:cubicBezTo>
                  <a:cubicBezTo>
                    <a:pt x="2751" y="723"/>
                    <a:pt x="2941" y="723"/>
                    <a:pt x="3130" y="716"/>
                  </a:cubicBezTo>
                  <a:cubicBezTo>
                    <a:pt x="3225" y="712"/>
                    <a:pt x="3415" y="694"/>
                    <a:pt x="3415" y="694"/>
                  </a:cubicBezTo>
                  <a:cubicBezTo>
                    <a:pt x="3484" y="660"/>
                    <a:pt x="3524" y="638"/>
                    <a:pt x="3604" y="610"/>
                  </a:cubicBezTo>
                  <a:cubicBezTo>
                    <a:pt x="3615" y="606"/>
                    <a:pt x="3636" y="600"/>
                    <a:pt x="3636" y="600"/>
                  </a:cubicBezTo>
                  <a:cubicBezTo>
                    <a:pt x="3709" y="552"/>
                    <a:pt x="3767" y="491"/>
                    <a:pt x="3846" y="452"/>
                  </a:cubicBezTo>
                  <a:cubicBezTo>
                    <a:pt x="3894" y="388"/>
                    <a:pt x="3928" y="329"/>
                    <a:pt x="3972" y="263"/>
                  </a:cubicBezTo>
                  <a:cubicBezTo>
                    <a:pt x="3979" y="252"/>
                    <a:pt x="3989" y="243"/>
                    <a:pt x="3993" y="231"/>
                  </a:cubicBezTo>
                  <a:cubicBezTo>
                    <a:pt x="4000" y="210"/>
                    <a:pt x="4015" y="168"/>
                    <a:pt x="4015" y="168"/>
                  </a:cubicBezTo>
                  <a:cubicBezTo>
                    <a:pt x="4005" y="274"/>
                    <a:pt x="3994" y="378"/>
                    <a:pt x="3983" y="484"/>
                  </a:cubicBezTo>
                  <a:cubicBezTo>
                    <a:pt x="3981" y="509"/>
                    <a:pt x="3961" y="581"/>
                    <a:pt x="3972" y="558"/>
                  </a:cubicBezTo>
                  <a:cubicBezTo>
                    <a:pt x="3986" y="529"/>
                    <a:pt x="3986" y="495"/>
                    <a:pt x="3993" y="463"/>
                  </a:cubicBezTo>
                  <a:cubicBezTo>
                    <a:pt x="3997" y="368"/>
                    <a:pt x="4004" y="274"/>
                    <a:pt x="4004" y="179"/>
                  </a:cubicBezTo>
                  <a:cubicBezTo>
                    <a:pt x="4004" y="158"/>
                    <a:pt x="3996" y="221"/>
                    <a:pt x="3993" y="242"/>
                  </a:cubicBezTo>
                  <a:cubicBezTo>
                    <a:pt x="3977" y="360"/>
                    <a:pt x="3973" y="400"/>
                    <a:pt x="3962" y="505"/>
                  </a:cubicBezTo>
                  <a:cubicBezTo>
                    <a:pt x="3965" y="368"/>
                    <a:pt x="3972" y="231"/>
                    <a:pt x="3972" y="94"/>
                  </a:cubicBezTo>
                  <a:cubicBezTo>
                    <a:pt x="3972" y="34"/>
                    <a:pt x="3966" y="213"/>
                    <a:pt x="3962" y="273"/>
                  </a:cubicBezTo>
                  <a:cubicBezTo>
                    <a:pt x="3955" y="364"/>
                    <a:pt x="3951" y="456"/>
                    <a:pt x="3941" y="547"/>
                  </a:cubicBezTo>
                  <a:cubicBezTo>
                    <a:pt x="3940" y="558"/>
                    <a:pt x="3920" y="574"/>
                    <a:pt x="3930" y="579"/>
                  </a:cubicBezTo>
                  <a:cubicBezTo>
                    <a:pt x="3941" y="585"/>
                    <a:pt x="3951" y="565"/>
                    <a:pt x="3962" y="558"/>
                  </a:cubicBezTo>
                  <a:cubicBezTo>
                    <a:pt x="3976" y="530"/>
                    <a:pt x="3982" y="495"/>
                    <a:pt x="4004" y="473"/>
                  </a:cubicBezTo>
                  <a:cubicBezTo>
                    <a:pt x="4018" y="459"/>
                    <a:pt x="4066" y="431"/>
                    <a:pt x="4046" y="431"/>
                  </a:cubicBezTo>
                  <a:cubicBezTo>
                    <a:pt x="4016" y="431"/>
                    <a:pt x="3932" y="525"/>
                    <a:pt x="3920" y="537"/>
                  </a:cubicBezTo>
                  <a:cubicBezTo>
                    <a:pt x="3909" y="565"/>
                    <a:pt x="3904" y="596"/>
                    <a:pt x="3888" y="621"/>
                  </a:cubicBezTo>
                  <a:cubicBezTo>
                    <a:pt x="3879" y="636"/>
                    <a:pt x="3846" y="669"/>
                    <a:pt x="3846" y="652"/>
                  </a:cubicBezTo>
                  <a:cubicBezTo>
                    <a:pt x="3846" y="614"/>
                    <a:pt x="3878" y="583"/>
                    <a:pt x="3888" y="547"/>
                  </a:cubicBezTo>
                  <a:cubicBezTo>
                    <a:pt x="3906" y="478"/>
                    <a:pt x="3916" y="407"/>
                    <a:pt x="3930" y="337"/>
                  </a:cubicBezTo>
                  <a:cubicBezTo>
                    <a:pt x="3934" y="315"/>
                    <a:pt x="3971" y="283"/>
                    <a:pt x="3951" y="273"/>
                  </a:cubicBezTo>
                  <a:cubicBezTo>
                    <a:pt x="3929" y="261"/>
                    <a:pt x="3909" y="301"/>
                    <a:pt x="3888" y="315"/>
                  </a:cubicBezTo>
                  <a:cubicBezTo>
                    <a:pt x="3813" y="365"/>
                    <a:pt x="3763" y="462"/>
                    <a:pt x="3699" y="526"/>
                  </a:cubicBezTo>
                  <a:cubicBezTo>
                    <a:pt x="3695" y="537"/>
                    <a:pt x="3677" y="558"/>
                    <a:pt x="3688" y="558"/>
                  </a:cubicBezTo>
                  <a:cubicBezTo>
                    <a:pt x="3721" y="558"/>
                    <a:pt x="3751" y="537"/>
                    <a:pt x="3783" y="526"/>
                  </a:cubicBezTo>
                  <a:cubicBezTo>
                    <a:pt x="3804" y="519"/>
                    <a:pt x="3846" y="505"/>
                    <a:pt x="3846" y="505"/>
                  </a:cubicBezTo>
                  <a:cubicBezTo>
                    <a:pt x="3876" y="415"/>
                    <a:pt x="3844" y="455"/>
                    <a:pt x="3930" y="421"/>
                  </a:cubicBezTo>
                  <a:cubicBezTo>
                    <a:pt x="3945" y="415"/>
                    <a:pt x="3956" y="400"/>
                    <a:pt x="3972" y="400"/>
                  </a:cubicBezTo>
                  <a:cubicBezTo>
                    <a:pt x="3984" y="400"/>
                    <a:pt x="3953" y="417"/>
                    <a:pt x="3941" y="421"/>
                  </a:cubicBezTo>
                  <a:cubicBezTo>
                    <a:pt x="3914" y="431"/>
                    <a:pt x="3885" y="435"/>
                    <a:pt x="3857" y="442"/>
                  </a:cubicBezTo>
                  <a:cubicBezTo>
                    <a:pt x="3850" y="452"/>
                    <a:pt x="3824" y="469"/>
                    <a:pt x="3836" y="473"/>
                  </a:cubicBezTo>
                  <a:cubicBezTo>
                    <a:pt x="3863" y="482"/>
                    <a:pt x="3892" y="466"/>
                    <a:pt x="3920" y="463"/>
                  </a:cubicBezTo>
                  <a:cubicBezTo>
                    <a:pt x="3955" y="459"/>
                    <a:pt x="3990" y="456"/>
                    <a:pt x="4025" y="452"/>
                  </a:cubicBezTo>
                  <a:cubicBezTo>
                    <a:pt x="4036" y="459"/>
                    <a:pt x="4069" y="468"/>
                    <a:pt x="4057" y="473"/>
                  </a:cubicBezTo>
                  <a:cubicBezTo>
                    <a:pt x="4004" y="497"/>
                    <a:pt x="3888" y="515"/>
                    <a:pt x="3888" y="515"/>
                  </a:cubicBezTo>
                  <a:cubicBezTo>
                    <a:pt x="3874" y="526"/>
                    <a:pt x="3832" y="536"/>
                    <a:pt x="3846" y="547"/>
                  </a:cubicBezTo>
                  <a:cubicBezTo>
                    <a:pt x="3882" y="577"/>
                    <a:pt x="4252" y="535"/>
                    <a:pt x="4004" y="558"/>
                  </a:cubicBezTo>
                  <a:cubicBezTo>
                    <a:pt x="3955" y="562"/>
                    <a:pt x="3906" y="565"/>
                    <a:pt x="3857" y="568"/>
                  </a:cubicBezTo>
                  <a:cubicBezTo>
                    <a:pt x="3853" y="579"/>
                    <a:pt x="3839" y="591"/>
                    <a:pt x="3846" y="600"/>
                  </a:cubicBezTo>
                  <a:cubicBezTo>
                    <a:pt x="3855" y="612"/>
                    <a:pt x="3874" y="606"/>
                    <a:pt x="3888" y="610"/>
                  </a:cubicBezTo>
                  <a:cubicBezTo>
                    <a:pt x="3934" y="623"/>
                    <a:pt x="3979" y="638"/>
                    <a:pt x="4025" y="652"/>
                  </a:cubicBezTo>
                  <a:cubicBezTo>
                    <a:pt x="3969" y="671"/>
                    <a:pt x="3914" y="653"/>
                    <a:pt x="3857" y="642"/>
                  </a:cubicBezTo>
                  <a:cubicBezTo>
                    <a:pt x="3846" y="645"/>
                    <a:pt x="3828" y="641"/>
                    <a:pt x="3825" y="652"/>
                  </a:cubicBezTo>
                  <a:cubicBezTo>
                    <a:pt x="3814" y="695"/>
                    <a:pt x="3907" y="694"/>
                    <a:pt x="3909" y="694"/>
                  </a:cubicBezTo>
                  <a:cubicBezTo>
                    <a:pt x="3929" y="715"/>
                    <a:pt x="3933" y="723"/>
                    <a:pt x="3962" y="737"/>
                  </a:cubicBezTo>
                  <a:cubicBezTo>
                    <a:pt x="3987" y="749"/>
                    <a:pt x="4055" y="757"/>
                    <a:pt x="3930" y="737"/>
                  </a:cubicBezTo>
                  <a:cubicBezTo>
                    <a:pt x="3920" y="733"/>
                    <a:pt x="3899" y="715"/>
                    <a:pt x="3899" y="726"/>
                  </a:cubicBezTo>
                  <a:cubicBezTo>
                    <a:pt x="3899" y="738"/>
                    <a:pt x="3918" y="742"/>
                    <a:pt x="3930" y="747"/>
                  </a:cubicBezTo>
                  <a:cubicBezTo>
                    <a:pt x="3961" y="760"/>
                    <a:pt x="4025" y="779"/>
                    <a:pt x="4025" y="779"/>
                  </a:cubicBezTo>
                  <a:cubicBezTo>
                    <a:pt x="4000" y="782"/>
                    <a:pt x="3976" y="786"/>
                    <a:pt x="3951" y="789"/>
                  </a:cubicBezTo>
                  <a:cubicBezTo>
                    <a:pt x="3916" y="793"/>
                    <a:pt x="3826" y="771"/>
                    <a:pt x="3846" y="800"/>
                  </a:cubicBezTo>
                  <a:cubicBezTo>
                    <a:pt x="3875" y="843"/>
                    <a:pt x="3993" y="852"/>
                    <a:pt x="3993" y="852"/>
                  </a:cubicBezTo>
                  <a:cubicBezTo>
                    <a:pt x="4000" y="859"/>
                    <a:pt x="4007" y="867"/>
                    <a:pt x="4015" y="873"/>
                  </a:cubicBezTo>
                  <a:cubicBezTo>
                    <a:pt x="4025" y="881"/>
                    <a:pt x="4057" y="888"/>
                    <a:pt x="4046" y="894"/>
                  </a:cubicBezTo>
                  <a:cubicBezTo>
                    <a:pt x="4018" y="908"/>
                    <a:pt x="3952" y="867"/>
                    <a:pt x="3930" y="852"/>
                  </a:cubicBezTo>
                  <a:cubicBezTo>
                    <a:pt x="3897" y="804"/>
                    <a:pt x="3916" y="839"/>
                    <a:pt x="3899" y="779"/>
                  </a:cubicBezTo>
                  <a:cubicBezTo>
                    <a:pt x="3896" y="768"/>
                    <a:pt x="3888" y="736"/>
                    <a:pt x="3888" y="747"/>
                  </a:cubicBezTo>
                  <a:cubicBezTo>
                    <a:pt x="3888" y="791"/>
                    <a:pt x="3899" y="789"/>
                    <a:pt x="3930" y="810"/>
                  </a:cubicBezTo>
                  <a:cubicBezTo>
                    <a:pt x="3895" y="814"/>
                    <a:pt x="3859" y="810"/>
                    <a:pt x="3825" y="821"/>
                  </a:cubicBezTo>
                  <a:cubicBezTo>
                    <a:pt x="3801" y="829"/>
                    <a:pt x="3762" y="863"/>
                    <a:pt x="3762" y="863"/>
                  </a:cubicBezTo>
                  <a:cubicBezTo>
                    <a:pt x="3771" y="796"/>
                    <a:pt x="3770" y="780"/>
                    <a:pt x="3815" y="737"/>
                  </a:cubicBezTo>
                  <a:cubicBezTo>
                    <a:pt x="3857" y="751"/>
                    <a:pt x="3846" y="743"/>
                    <a:pt x="3888" y="779"/>
                  </a:cubicBezTo>
                  <a:cubicBezTo>
                    <a:pt x="3899" y="789"/>
                    <a:pt x="3934" y="804"/>
                    <a:pt x="3920" y="810"/>
                  </a:cubicBezTo>
                  <a:cubicBezTo>
                    <a:pt x="3885" y="824"/>
                    <a:pt x="3790" y="791"/>
                    <a:pt x="3751" y="779"/>
                  </a:cubicBezTo>
                  <a:cubicBezTo>
                    <a:pt x="3755" y="761"/>
                    <a:pt x="3752" y="741"/>
                    <a:pt x="3762" y="726"/>
                  </a:cubicBezTo>
                  <a:cubicBezTo>
                    <a:pt x="3783" y="692"/>
                    <a:pt x="3833" y="685"/>
                    <a:pt x="3867" y="673"/>
                  </a:cubicBezTo>
                  <a:cubicBezTo>
                    <a:pt x="3811" y="655"/>
                    <a:pt x="3767" y="651"/>
                    <a:pt x="3709" y="663"/>
                  </a:cubicBezTo>
                  <a:cubicBezTo>
                    <a:pt x="3702" y="673"/>
                    <a:pt x="3694" y="683"/>
                    <a:pt x="3688" y="694"/>
                  </a:cubicBezTo>
                  <a:cubicBezTo>
                    <a:pt x="3683" y="704"/>
                    <a:pt x="3686" y="718"/>
                    <a:pt x="3678" y="726"/>
                  </a:cubicBezTo>
                  <a:cubicBezTo>
                    <a:pt x="3660" y="744"/>
                    <a:pt x="3633" y="751"/>
                    <a:pt x="3615" y="768"/>
                  </a:cubicBezTo>
                  <a:cubicBezTo>
                    <a:pt x="3496" y="882"/>
                    <a:pt x="3362" y="888"/>
                    <a:pt x="3204" y="905"/>
                  </a:cubicBezTo>
                  <a:cubicBezTo>
                    <a:pt x="2962" y="901"/>
                    <a:pt x="2720" y="900"/>
                    <a:pt x="2478" y="894"/>
                  </a:cubicBezTo>
                  <a:cubicBezTo>
                    <a:pt x="2380" y="891"/>
                    <a:pt x="2281" y="863"/>
                    <a:pt x="2183" y="852"/>
                  </a:cubicBezTo>
                  <a:cubicBezTo>
                    <a:pt x="2036" y="836"/>
                    <a:pt x="1889" y="814"/>
                    <a:pt x="1741" y="800"/>
                  </a:cubicBezTo>
                  <a:cubicBezTo>
                    <a:pt x="1683" y="780"/>
                    <a:pt x="1618" y="775"/>
                    <a:pt x="1562" y="747"/>
                  </a:cubicBezTo>
                  <a:cubicBezTo>
                    <a:pt x="1526" y="729"/>
                    <a:pt x="1492" y="702"/>
                    <a:pt x="1456" y="684"/>
                  </a:cubicBezTo>
                  <a:cubicBezTo>
                    <a:pt x="1352" y="631"/>
                    <a:pt x="1245" y="595"/>
                    <a:pt x="1130" y="579"/>
                  </a:cubicBezTo>
                  <a:cubicBezTo>
                    <a:pt x="1039" y="593"/>
                    <a:pt x="955" y="625"/>
                    <a:pt x="867" y="652"/>
                  </a:cubicBezTo>
                  <a:cubicBezTo>
                    <a:pt x="807" y="691"/>
                    <a:pt x="767" y="775"/>
                    <a:pt x="720" y="831"/>
                  </a:cubicBezTo>
                  <a:cubicBezTo>
                    <a:pt x="688" y="869"/>
                    <a:pt x="670" y="875"/>
                    <a:pt x="625" y="905"/>
                  </a:cubicBezTo>
                  <a:cubicBezTo>
                    <a:pt x="614" y="912"/>
                    <a:pt x="593" y="926"/>
                    <a:pt x="593" y="926"/>
                  </a:cubicBezTo>
                  <a:cubicBezTo>
                    <a:pt x="613" y="827"/>
                    <a:pt x="609" y="874"/>
                    <a:pt x="593" y="716"/>
                  </a:cubicBezTo>
                  <a:cubicBezTo>
                    <a:pt x="592" y="704"/>
                    <a:pt x="573" y="603"/>
                    <a:pt x="562" y="600"/>
                  </a:cubicBezTo>
                  <a:cubicBezTo>
                    <a:pt x="435" y="567"/>
                    <a:pt x="317" y="564"/>
                    <a:pt x="183" y="558"/>
                  </a:cubicBezTo>
                  <a:cubicBezTo>
                    <a:pt x="178" y="557"/>
                    <a:pt x="0" y="561"/>
                    <a:pt x="56" y="505"/>
                  </a:cubicBezTo>
                  <a:cubicBezTo>
                    <a:pt x="108" y="453"/>
                    <a:pt x="179" y="432"/>
                    <a:pt x="246" y="410"/>
                  </a:cubicBezTo>
                  <a:cubicBezTo>
                    <a:pt x="267" y="403"/>
                    <a:pt x="288" y="396"/>
                    <a:pt x="309" y="389"/>
                  </a:cubicBezTo>
                  <a:cubicBezTo>
                    <a:pt x="320" y="386"/>
                    <a:pt x="341" y="379"/>
                    <a:pt x="341" y="379"/>
                  </a:cubicBezTo>
                  <a:cubicBezTo>
                    <a:pt x="357" y="355"/>
                    <a:pt x="372" y="335"/>
                    <a:pt x="372" y="305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2701578" y="1405012"/>
              <a:ext cx="122237" cy="1317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2922240" y="1112912"/>
              <a:ext cx="128588" cy="120650"/>
            </a:xfrm>
            <a:custGeom>
              <a:avLst/>
              <a:gdLst/>
              <a:ahLst/>
              <a:cxnLst>
                <a:cxn ang="0">
                  <a:pos x="19" y="158"/>
                </a:cxn>
                <a:cxn ang="0">
                  <a:pos x="30" y="53"/>
                </a:cxn>
                <a:cxn ang="0">
                  <a:pos x="19" y="179"/>
                </a:cxn>
                <a:cxn ang="0">
                  <a:pos x="8" y="211"/>
                </a:cxn>
                <a:cxn ang="0">
                  <a:pos x="30" y="190"/>
                </a:cxn>
                <a:cxn ang="0">
                  <a:pos x="82" y="84"/>
                </a:cxn>
                <a:cxn ang="0">
                  <a:pos x="124" y="53"/>
                </a:cxn>
                <a:cxn ang="0">
                  <a:pos x="156" y="32"/>
                </a:cxn>
                <a:cxn ang="0">
                  <a:pos x="114" y="42"/>
                </a:cxn>
                <a:cxn ang="0">
                  <a:pos x="51" y="95"/>
                </a:cxn>
                <a:cxn ang="0">
                  <a:pos x="30" y="127"/>
                </a:cxn>
                <a:cxn ang="0">
                  <a:pos x="51" y="84"/>
                </a:cxn>
                <a:cxn ang="0">
                  <a:pos x="219" y="11"/>
                </a:cxn>
                <a:cxn ang="0">
                  <a:pos x="251" y="0"/>
                </a:cxn>
              </a:cxnLst>
              <a:rect l="0" t="0" r="r" b="b"/>
              <a:pathLst>
                <a:path w="251" h="218">
                  <a:moveTo>
                    <a:pt x="19" y="158"/>
                  </a:moveTo>
                  <a:cubicBezTo>
                    <a:pt x="23" y="123"/>
                    <a:pt x="30" y="18"/>
                    <a:pt x="30" y="53"/>
                  </a:cubicBezTo>
                  <a:cubicBezTo>
                    <a:pt x="30" y="95"/>
                    <a:pt x="25" y="137"/>
                    <a:pt x="19" y="179"/>
                  </a:cubicBezTo>
                  <a:cubicBezTo>
                    <a:pt x="17" y="190"/>
                    <a:pt x="0" y="203"/>
                    <a:pt x="8" y="211"/>
                  </a:cubicBezTo>
                  <a:cubicBezTo>
                    <a:pt x="15" y="218"/>
                    <a:pt x="23" y="197"/>
                    <a:pt x="30" y="190"/>
                  </a:cubicBezTo>
                  <a:cubicBezTo>
                    <a:pt x="42" y="117"/>
                    <a:pt x="27" y="133"/>
                    <a:pt x="82" y="84"/>
                  </a:cubicBezTo>
                  <a:cubicBezTo>
                    <a:pt x="95" y="72"/>
                    <a:pt x="110" y="63"/>
                    <a:pt x="124" y="53"/>
                  </a:cubicBezTo>
                  <a:cubicBezTo>
                    <a:pt x="134" y="46"/>
                    <a:pt x="165" y="41"/>
                    <a:pt x="156" y="32"/>
                  </a:cubicBezTo>
                  <a:cubicBezTo>
                    <a:pt x="146" y="21"/>
                    <a:pt x="128" y="39"/>
                    <a:pt x="114" y="42"/>
                  </a:cubicBezTo>
                  <a:cubicBezTo>
                    <a:pt x="95" y="61"/>
                    <a:pt x="70" y="75"/>
                    <a:pt x="51" y="95"/>
                  </a:cubicBezTo>
                  <a:cubicBezTo>
                    <a:pt x="42" y="104"/>
                    <a:pt x="30" y="140"/>
                    <a:pt x="30" y="127"/>
                  </a:cubicBezTo>
                  <a:cubicBezTo>
                    <a:pt x="30" y="111"/>
                    <a:pt x="42" y="97"/>
                    <a:pt x="51" y="84"/>
                  </a:cubicBezTo>
                  <a:cubicBezTo>
                    <a:pt x="94" y="26"/>
                    <a:pt x="154" y="21"/>
                    <a:pt x="219" y="11"/>
                  </a:cubicBezTo>
                  <a:cubicBezTo>
                    <a:pt x="230" y="7"/>
                    <a:pt x="251" y="0"/>
                    <a:pt x="251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2603153" y="1112912"/>
              <a:ext cx="58737" cy="165100"/>
            </a:xfrm>
            <a:custGeom>
              <a:avLst/>
              <a:gdLst/>
              <a:ahLst/>
              <a:cxnLst>
                <a:cxn ang="0">
                  <a:pos x="109" y="157"/>
                </a:cxn>
                <a:cxn ang="0">
                  <a:pos x="56" y="104"/>
                </a:cxn>
                <a:cxn ang="0">
                  <a:pos x="35" y="73"/>
                </a:cxn>
                <a:cxn ang="0">
                  <a:pos x="67" y="115"/>
                </a:cxn>
                <a:cxn ang="0">
                  <a:pos x="99" y="83"/>
                </a:cxn>
                <a:cxn ang="0">
                  <a:pos x="109" y="20"/>
                </a:cxn>
                <a:cxn ang="0">
                  <a:pos x="77" y="115"/>
                </a:cxn>
                <a:cxn ang="0">
                  <a:pos x="67" y="83"/>
                </a:cxn>
                <a:cxn ang="0">
                  <a:pos x="67" y="73"/>
                </a:cxn>
                <a:cxn ang="0">
                  <a:pos x="77" y="104"/>
                </a:cxn>
                <a:cxn ang="0">
                  <a:pos x="88" y="73"/>
                </a:cxn>
                <a:cxn ang="0">
                  <a:pos x="77" y="20"/>
                </a:cxn>
                <a:cxn ang="0">
                  <a:pos x="67" y="178"/>
                </a:cxn>
                <a:cxn ang="0">
                  <a:pos x="77" y="62"/>
                </a:cxn>
              </a:cxnLst>
              <a:rect l="0" t="0" r="r" b="b"/>
              <a:pathLst>
                <a:path w="115" h="300">
                  <a:moveTo>
                    <a:pt x="109" y="157"/>
                  </a:moveTo>
                  <a:cubicBezTo>
                    <a:pt x="91" y="139"/>
                    <a:pt x="74" y="122"/>
                    <a:pt x="56" y="104"/>
                  </a:cubicBezTo>
                  <a:cubicBezTo>
                    <a:pt x="47" y="95"/>
                    <a:pt x="26" y="64"/>
                    <a:pt x="35" y="73"/>
                  </a:cubicBezTo>
                  <a:cubicBezTo>
                    <a:pt x="47" y="85"/>
                    <a:pt x="56" y="101"/>
                    <a:pt x="67" y="115"/>
                  </a:cubicBezTo>
                  <a:cubicBezTo>
                    <a:pt x="82" y="163"/>
                    <a:pt x="77" y="170"/>
                    <a:pt x="99" y="83"/>
                  </a:cubicBezTo>
                  <a:cubicBezTo>
                    <a:pt x="104" y="62"/>
                    <a:pt x="115" y="0"/>
                    <a:pt x="109" y="20"/>
                  </a:cubicBezTo>
                  <a:cubicBezTo>
                    <a:pt x="99" y="52"/>
                    <a:pt x="77" y="115"/>
                    <a:pt x="77" y="115"/>
                  </a:cubicBezTo>
                  <a:cubicBezTo>
                    <a:pt x="74" y="104"/>
                    <a:pt x="73" y="92"/>
                    <a:pt x="67" y="83"/>
                  </a:cubicBezTo>
                  <a:cubicBezTo>
                    <a:pt x="52" y="60"/>
                    <a:pt x="0" y="29"/>
                    <a:pt x="67" y="73"/>
                  </a:cubicBezTo>
                  <a:cubicBezTo>
                    <a:pt x="70" y="83"/>
                    <a:pt x="66" y="104"/>
                    <a:pt x="77" y="104"/>
                  </a:cubicBezTo>
                  <a:cubicBezTo>
                    <a:pt x="88" y="104"/>
                    <a:pt x="88" y="84"/>
                    <a:pt x="88" y="73"/>
                  </a:cubicBezTo>
                  <a:cubicBezTo>
                    <a:pt x="88" y="55"/>
                    <a:pt x="81" y="38"/>
                    <a:pt x="77" y="20"/>
                  </a:cubicBezTo>
                  <a:cubicBezTo>
                    <a:pt x="74" y="73"/>
                    <a:pt x="67" y="125"/>
                    <a:pt x="67" y="178"/>
                  </a:cubicBezTo>
                  <a:cubicBezTo>
                    <a:pt x="67" y="300"/>
                    <a:pt x="77" y="66"/>
                    <a:pt x="77" y="6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2555528" y="1722512"/>
              <a:ext cx="133350" cy="11112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0" y="136"/>
                </a:cxn>
                <a:cxn ang="0">
                  <a:pos x="83" y="126"/>
                </a:cxn>
                <a:cxn ang="0">
                  <a:pos x="209" y="42"/>
                </a:cxn>
                <a:cxn ang="0">
                  <a:pos x="241" y="21"/>
                </a:cxn>
                <a:cxn ang="0">
                  <a:pos x="209" y="42"/>
                </a:cxn>
                <a:cxn ang="0">
                  <a:pos x="178" y="52"/>
                </a:cxn>
                <a:cxn ang="0">
                  <a:pos x="93" y="126"/>
                </a:cxn>
                <a:cxn ang="0">
                  <a:pos x="104" y="179"/>
                </a:cxn>
                <a:cxn ang="0">
                  <a:pos x="199" y="73"/>
                </a:cxn>
                <a:cxn ang="0">
                  <a:pos x="230" y="42"/>
                </a:cxn>
                <a:cxn ang="0">
                  <a:pos x="178" y="136"/>
                </a:cxn>
                <a:cxn ang="0">
                  <a:pos x="167" y="168"/>
                </a:cxn>
              </a:cxnLst>
              <a:rect l="0" t="0" r="r" b="b"/>
              <a:pathLst>
                <a:path w="262" h="200">
                  <a:moveTo>
                    <a:pt x="262" y="0"/>
                  </a:moveTo>
                  <a:cubicBezTo>
                    <a:pt x="210" y="77"/>
                    <a:pt x="104" y="109"/>
                    <a:pt x="20" y="136"/>
                  </a:cubicBezTo>
                  <a:cubicBezTo>
                    <a:pt x="0" y="143"/>
                    <a:pt x="62" y="129"/>
                    <a:pt x="83" y="126"/>
                  </a:cubicBezTo>
                  <a:cubicBezTo>
                    <a:pt x="130" y="109"/>
                    <a:pt x="167" y="70"/>
                    <a:pt x="209" y="42"/>
                  </a:cubicBezTo>
                  <a:cubicBezTo>
                    <a:pt x="220" y="35"/>
                    <a:pt x="241" y="21"/>
                    <a:pt x="241" y="21"/>
                  </a:cubicBezTo>
                  <a:cubicBezTo>
                    <a:pt x="241" y="21"/>
                    <a:pt x="221" y="38"/>
                    <a:pt x="209" y="42"/>
                  </a:cubicBezTo>
                  <a:cubicBezTo>
                    <a:pt x="199" y="45"/>
                    <a:pt x="188" y="49"/>
                    <a:pt x="178" y="52"/>
                  </a:cubicBezTo>
                  <a:cubicBezTo>
                    <a:pt x="143" y="75"/>
                    <a:pt x="128" y="103"/>
                    <a:pt x="93" y="126"/>
                  </a:cubicBezTo>
                  <a:cubicBezTo>
                    <a:pt x="68" y="200"/>
                    <a:pt x="51" y="196"/>
                    <a:pt x="104" y="179"/>
                  </a:cubicBezTo>
                  <a:cubicBezTo>
                    <a:pt x="151" y="145"/>
                    <a:pt x="164" y="125"/>
                    <a:pt x="199" y="73"/>
                  </a:cubicBezTo>
                  <a:cubicBezTo>
                    <a:pt x="207" y="61"/>
                    <a:pt x="230" y="42"/>
                    <a:pt x="230" y="42"/>
                  </a:cubicBezTo>
                  <a:cubicBezTo>
                    <a:pt x="210" y="72"/>
                    <a:pt x="194" y="104"/>
                    <a:pt x="178" y="136"/>
                  </a:cubicBezTo>
                  <a:cubicBezTo>
                    <a:pt x="173" y="146"/>
                    <a:pt x="167" y="168"/>
                    <a:pt x="167" y="16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4141440" y="1189112"/>
              <a:ext cx="685800" cy="6858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461963" y="2780307"/>
            <a:ext cx="82184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l-GR" sz="2400">
              <a:cs typeface="Arial" charset="0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461963" y="3068960"/>
            <a:ext cx="82184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sz="2400" dirty="0" smtClean="0">
                <a:solidFill>
                  <a:srgbClr val="0000FF"/>
                </a:solidFill>
                <a:cs typeface="Arial" charset="0"/>
              </a:rPr>
              <a:t>Processo </a:t>
            </a:r>
            <a:r>
              <a:rPr lang="pt-BR" sz="2400" dirty="0">
                <a:solidFill>
                  <a:srgbClr val="0000FF"/>
                </a:solidFill>
                <a:cs typeface="Arial" charset="0"/>
              </a:rPr>
              <a:t>Normal: </a:t>
            </a:r>
            <a:r>
              <a:rPr lang="pt-BR" sz="2400" dirty="0">
                <a:cs typeface="Arial" charset="0"/>
              </a:rPr>
              <a:t>Após a ligação normal de GABA ao seu receptor pós-sináptico, há um aumento na permeabilidade da membrana </a:t>
            </a:r>
            <a:r>
              <a:rPr lang="pt-BR" sz="2400" dirty="0" smtClean="0">
                <a:cs typeface="Arial" charset="0"/>
              </a:rPr>
              <a:t>aos </a:t>
            </a:r>
            <a:r>
              <a:rPr lang="pt-BR" sz="2400" dirty="0">
                <a:cs typeface="Arial" charset="0"/>
              </a:rPr>
              <a:t>íons cloro (Fluxo de Cl</a:t>
            </a:r>
            <a:r>
              <a:rPr lang="pt-BR" sz="2400" baseline="30000" dirty="0">
                <a:cs typeface="Arial" charset="0"/>
              </a:rPr>
              <a:t>- </a:t>
            </a:r>
            <a:r>
              <a:rPr lang="pt-BR" sz="2400" dirty="0">
                <a:cs typeface="Arial" charset="0"/>
              </a:rPr>
              <a:t>para dentro da célula nervosa), o que desencadeia o mecanismo inibitório </a:t>
            </a:r>
            <a:r>
              <a:rPr lang="pt-BR" sz="2400" dirty="0" smtClean="0">
                <a:cs typeface="Arial" charset="0"/>
              </a:rPr>
              <a:t>do </a:t>
            </a:r>
            <a:r>
              <a:rPr lang="pt-BR" sz="2400" dirty="0">
                <a:cs typeface="Arial" charset="0"/>
              </a:rPr>
              <a:t>sistema nervoso</a:t>
            </a:r>
            <a:r>
              <a:rPr lang="pt-BR" sz="2400" dirty="0" smtClean="0">
                <a:cs typeface="Arial" charset="0"/>
              </a:rPr>
              <a:t>.</a:t>
            </a:r>
            <a:endParaRPr lang="pt-BR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840" y="1250950"/>
            <a:ext cx="8229600" cy="10795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Antagonistas</a:t>
            </a:r>
            <a:r>
              <a:rPr lang="en-US" dirty="0"/>
              <a:t> do GABA </a:t>
            </a:r>
          </a:p>
          <a:p>
            <a:pPr lvl="3"/>
            <a:r>
              <a:rPr lang="en-US" dirty="0" err="1"/>
              <a:t>Ciclodienos</a:t>
            </a:r>
            <a:r>
              <a:rPr lang="en-US" dirty="0"/>
              <a:t> e </a:t>
            </a:r>
            <a:r>
              <a:rPr lang="en-US" dirty="0" err="1"/>
              <a:t>fenilpirezóis</a:t>
            </a:r>
            <a:endParaRPr lang="en-US" dirty="0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858000" y="1522413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7051675" y="984250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7369175" y="1169988"/>
            <a:ext cx="122238" cy="131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7589838" y="877888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7270750" y="877888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6904038" y="1249363"/>
            <a:ext cx="166687" cy="77787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8" name="Freeform 10"/>
          <p:cNvSpPr>
            <a:spLocks/>
          </p:cNvSpPr>
          <p:nvPr/>
        </p:nvSpPr>
        <p:spPr bwMode="auto">
          <a:xfrm>
            <a:off x="7223125" y="1487488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4872038" y="942975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5189538" y="1128713"/>
            <a:ext cx="122237" cy="131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1" name="Freeform 13"/>
          <p:cNvSpPr>
            <a:spLocks/>
          </p:cNvSpPr>
          <p:nvPr/>
        </p:nvSpPr>
        <p:spPr bwMode="auto">
          <a:xfrm>
            <a:off x="5410200" y="836613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>
            <a:off x="5091113" y="836613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3" name="Freeform 15"/>
          <p:cNvSpPr>
            <a:spLocks/>
          </p:cNvSpPr>
          <p:nvPr/>
        </p:nvSpPr>
        <p:spPr bwMode="auto">
          <a:xfrm>
            <a:off x="5043488" y="1446213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6629400" y="912813"/>
            <a:ext cx="685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461963" y="2546350"/>
            <a:ext cx="82184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l-GR" sz="2400">
              <a:cs typeface="Arial" charset="0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461963" y="2276475"/>
            <a:ext cx="821848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ts val="3100"/>
              </a:lnSpc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Antagonizam </a:t>
            </a:r>
            <a:r>
              <a:rPr lang="pt-BR" sz="2000" dirty="0"/>
              <a:t>a ação do neurotransmissor </a:t>
            </a:r>
            <a:r>
              <a:rPr lang="pt-BR" sz="2000" b="1" dirty="0">
                <a:solidFill>
                  <a:srgbClr val="FF0000"/>
                </a:solidFill>
              </a:rPr>
              <a:t>inibitório</a:t>
            </a:r>
            <a:r>
              <a:rPr lang="pt-BR" sz="2000" dirty="0"/>
              <a:t> GABA (ácido </a:t>
            </a:r>
            <a:r>
              <a:rPr lang="pt-BR" sz="2000" dirty="0" err="1">
                <a:cs typeface="Arial" charset="0"/>
              </a:rPr>
              <a:t>γ-amino</a:t>
            </a:r>
            <a:r>
              <a:rPr lang="pt-BR" sz="2000" dirty="0">
                <a:cs typeface="Arial" charset="0"/>
              </a:rPr>
              <a:t> </a:t>
            </a:r>
            <a:r>
              <a:rPr lang="pt-BR" sz="2000" dirty="0" err="1">
                <a:cs typeface="Arial" charset="0"/>
              </a:rPr>
              <a:t>butírico</a:t>
            </a:r>
            <a:r>
              <a:rPr lang="pt-BR" sz="2000" dirty="0">
                <a:cs typeface="Arial" charset="0"/>
              </a:rPr>
              <a:t>).</a:t>
            </a:r>
          </a:p>
          <a:p>
            <a:pPr marL="182563" indent="-182563">
              <a:lnSpc>
                <a:spcPts val="3100"/>
              </a:lnSpc>
              <a:spcBef>
                <a:spcPct val="20000"/>
              </a:spcBef>
              <a:buFontTx/>
              <a:buChar char="•"/>
            </a:pPr>
            <a:r>
              <a:rPr lang="pt-BR" sz="2000" dirty="0">
                <a:cs typeface="Arial" charset="0"/>
              </a:rPr>
              <a:t>Impedem </a:t>
            </a:r>
            <a:r>
              <a:rPr lang="pt-BR" sz="2000" dirty="0" smtClean="0">
                <a:cs typeface="Arial" charset="0"/>
              </a:rPr>
              <a:t>que, </a:t>
            </a:r>
            <a:r>
              <a:rPr lang="pt-BR" sz="2000" dirty="0">
                <a:cs typeface="Arial" charset="0"/>
              </a:rPr>
              <a:t>após a transmissão normal de um impulso nervoso, se desencadeie o processo normal de inibição que restabelece o estado de repouso do sistema nervoso central.</a:t>
            </a:r>
          </a:p>
          <a:p>
            <a:pPr marL="182563" indent="-182563">
              <a:lnSpc>
                <a:spcPts val="3100"/>
              </a:lnSpc>
              <a:spcBef>
                <a:spcPct val="20000"/>
              </a:spcBef>
              <a:buFontTx/>
              <a:buChar char="•"/>
            </a:pPr>
            <a:r>
              <a:rPr lang="pt-BR" sz="2000" dirty="0" smtClean="0">
                <a:cs typeface="Arial" charset="0"/>
              </a:rPr>
              <a:t>Os </a:t>
            </a:r>
            <a:r>
              <a:rPr lang="pt-BR" sz="2000" dirty="0" err="1">
                <a:solidFill>
                  <a:srgbClr val="0000FF"/>
                </a:solidFill>
                <a:cs typeface="Arial" charset="0"/>
              </a:rPr>
              <a:t>ciclodienos</a:t>
            </a:r>
            <a:r>
              <a:rPr lang="pt-BR" sz="2000" dirty="0">
                <a:cs typeface="Arial" charset="0"/>
              </a:rPr>
              <a:t> e </a:t>
            </a:r>
            <a:r>
              <a:rPr lang="pt-BR" sz="2000" dirty="0" err="1">
                <a:solidFill>
                  <a:srgbClr val="0000FF"/>
                </a:solidFill>
                <a:cs typeface="Arial" charset="0"/>
              </a:rPr>
              <a:t>fenilpirezois</a:t>
            </a:r>
            <a:r>
              <a:rPr lang="pt-BR" sz="2000" dirty="0">
                <a:cs typeface="Arial" charset="0"/>
              </a:rPr>
              <a:t> afetam este mecanismo fisiológico, </a:t>
            </a:r>
            <a:r>
              <a:rPr lang="pt-BR" sz="2000" dirty="0">
                <a:solidFill>
                  <a:srgbClr val="FF0000"/>
                </a:solidFill>
                <a:cs typeface="Arial" charset="0"/>
              </a:rPr>
              <a:t>impedindo a entrada de </a:t>
            </a:r>
            <a:r>
              <a:rPr lang="pt-BR" sz="2000" dirty="0" err="1">
                <a:solidFill>
                  <a:srgbClr val="FF0000"/>
                </a:solidFill>
                <a:cs typeface="Arial" charset="0"/>
              </a:rPr>
              <a:t>ions</a:t>
            </a:r>
            <a:r>
              <a:rPr lang="pt-BR" sz="2000" dirty="0">
                <a:solidFill>
                  <a:srgbClr val="FF0000"/>
                </a:solidFill>
                <a:cs typeface="Arial" charset="0"/>
              </a:rPr>
              <a:t> Cl</a:t>
            </a:r>
            <a:r>
              <a:rPr lang="pt-BR" sz="2000" baseline="30000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pt-BR" sz="2000" dirty="0">
                <a:cs typeface="Arial" charset="0"/>
              </a:rPr>
              <a:t>no neurônio e assim antagonizando o efeito “calmante” do GABA.</a:t>
            </a:r>
          </a:p>
          <a:p>
            <a:pPr marL="182563" indent="-182563">
              <a:lnSpc>
                <a:spcPts val="3100"/>
              </a:lnSpc>
              <a:spcBef>
                <a:spcPct val="20000"/>
              </a:spcBef>
              <a:buFontTx/>
              <a:buChar char="•"/>
            </a:pPr>
            <a:r>
              <a:rPr lang="pt-BR" sz="2000" dirty="0">
                <a:cs typeface="Arial" charset="0"/>
              </a:rPr>
              <a:t>Sintomas de intoxicação: </a:t>
            </a:r>
            <a:r>
              <a:rPr lang="pt-BR" sz="2000" u="sng" dirty="0">
                <a:solidFill>
                  <a:srgbClr val="FF0000"/>
                </a:solidFill>
                <a:cs typeface="Arial" charset="0"/>
              </a:rPr>
              <a:t>tremores, convulsões e, eventualmente, colapso do sistema nervoso central e morte</a:t>
            </a:r>
            <a:r>
              <a:rPr lang="pt-BR" sz="20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832" y="1557338"/>
            <a:ext cx="8229600" cy="10795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Agonistas</a:t>
            </a:r>
            <a:r>
              <a:rPr lang="en-US" dirty="0"/>
              <a:t> do GABA </a:t>
            </a:r>
          </a:p>
          <a:p>
            <a:pPr lvl="3"/>
            <a:r>
              <a:rPr lang="en-US" dirty="0" err="1"/>
              <a:t>avermectinas</a:t>
            </a:r>
            <a:r>
              <a:rPr lang="en-US" dirty="0"/>
              <a:t> e </a:t>
            </a:r>
            <a:r>
              <a:rPr lang="en-US" dirty="0" err="1"/>
              <a:t>milbemicinas</a:t>
            </a:r>
            <a:endParaRPr lang="en-US" dirty="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6557962" y="159452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6751637" y="1056358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7069137" y="1242095"/>
            <a:ext cx="122238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7289800" y="949995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>
            <a:off x="6970712" y="949995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6604000" y="1321470"/>
            <a:ext cx="166687" cy="77788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4" name="Freeform 10"/>
          <p:cNvSpPr>
            <a:spLocks/>
          </p:cNvSpPr>
          <p:nvPr/>
        </p:nvSpPr>
        <p:spPr bwMode="auto">
          <a:xfrm>
            <a:off x="6923087" y="1559595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5" name="Freeform 11"/>
          <p:cNvSpPr>
            <a:spLocks/>
          </p:cNvSpPr>
          <p:nvPr/>
        </p:nvSpPr>
        <p:spPr bwMode="auto">
          <a:xfrm>
            <a:off x="4572000" y="1015083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4889500" y="1200820"/>
            <a:ext cx="122237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7" name="Freeform 13"/>
          <p:cNvSpPr>
            <a:spLocks/>
          </p:cNvSpPr>
          <p:nvPr/>
        </p:nvSpPr>
        <p:spPr bwMode="auto">
          <a:xfrm>
            <a:off x="5110162" y="908720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8" name="Freeform 14"/>
          <p:cNvSpPr>
            <a:spLocks/>
          </p:cNvSpPr>
          <p:nvPr/>
        </p:nvSpPr>
        <p:spPr bwMode="auto">
          <a:xfrm>
            <a:off x="4791075" y="908720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9" name="Freeform 15"/>
          <p:cNvSpPr>
            <a:spLocks/>
          </p:cNvSpPr>
          <p:nvPr/>
        </p:nvSpPr>
        <p:spPr bwMode="auto">
          <a:xfrm>
            <a:off x="4743450" y="1518320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6329362" y="984920"/>
            <a:ext cx="685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61963" y="2708275"/>
            <a:ext cx="82184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pt-BR" sz="2000" dirty="0"/>
              <a:t>Agem de forma diferente dos antagonista do GABA.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pt-BR" sz="2000" dirty="0"/>
              <a:t>Super-inibem o sistema nervoso central.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pt-BR" sz="2000" dirty="0"/>
              <a:t>As </a:t>
            </a:r>
            <a:r>
              <a:rPr lang="pt-BR" sz="2000" dirty="0" err="1"/>
              <a:t>avermectinas</a:t>
            </a:r>
            <a:r>
              <a:rPr lang="pt-BR" sz="2000" dirty="0"/>
              <a:t> competem com o GABA, ligando-se ao seu receptor específico na membrana pós-sináptica e estimulando o fluxo de </a:t>
            </a:r>
            <a:r>
              <a:rPr lang="pt-BR" sz="2000" dirty="0">
                <a:cs typeface="Arial" charset="0"/>
              </a:rPr>
              <a:t>Cl</a:t>
            </a:r>
            <a:r>
              <a:rPr lang="pt-BR" sz="2000" baseline="30000" dirty="0">
                <a:cs typeface="Arial" charset="0"/>
              </a:rPr>
              <a:t>- </a:t>
            </a:r>
            <a:r>
              <a:rPr lang="pt-BR" sz="2000" dirty="0">
                <a:cs typeface="Arial" charset="0"/>
              </a:rPr>
              <a:t>para o interior da célula nervosa, desta forma “imitando” o efeito calmante do GABA.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pt-BR" sz="2000" dirty="0">
                <a:cs typeface="Arial" charset="0"/>
              </a:rPr>
              <a:t>Ligação irreversível.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pt-BR" sz="2000" b="1" dirty="0">
                <a:solidFill>
                  <a:srgbClr val="FF0000"/>
                </a:solidFill>
                <a:cs typeface="Arial" charset="0"/>
              </a:rPr>
              <a:t>Sintomas: </a:t>
            </a:r>
            <a:r>
              <a:rPr lang="pt-BR" sz="2000" b="1" dirty="0" err="1">
                <a:solidFill>
                  <a:srgbClr val="FF0000"/>
                </a:solidFill>
                <a:cs typeface="Arial" charset="0"/>
              </a:rPr>
              <a:t>Ataxia</a:t>
            </a:r>
            <a:r>
              <a:rPr lang="pt-BR" sz="2000" b="1" dirty="0">
                <a:solidFill>
                  <a:srgbClr val="FF0000"/>
                </a:solidFill>
                <a:cs typeface="Arial" charset="0"/>
              </a:rPr>
              <a:t> e paralisia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pt-BR" sz="2000" dirty="0">
                <a:cs typeface="Arial" charset="0"/>
              </a:rPr>
              <a:t>Alimentação e </a:t>
            </a:r>
            <a:r>
              <a:rPr lang="pt-BR" sz="2000" dirty="0" err="1">
                <a:cs typeface="Arial" charset="0"/>
              </a:rPr>
              <a:t>oviposição</a:t>
            </a:r>
            <a:r>
              <a:rPr lang="pt-BR" sz="2000" dirty="0">
                <a:cs typeface="Arial" charset="0"/>
              </a:rPr>
              <a:t> cessam pouco tempo após a exposição, mas a morte propriamente dita ocorre depois de alguns dias.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504825"/>
          </a:xfrm>
        </p:spPr>
        <p:txBody>
          <a:bodyPr>
            <a:noAutofit/>
          </a:bodyPr>
          <a:lstStyle/>
          <a:p>
            <a:pPr algn="ctr">
              <a:tabLst>
                <a:tab pos="3581400" algn="l"/>
              </a:tabLst>
            </a:pPr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33600" y="1219200"/>
            <a:ext cx="62548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400" b="1" dirty="0" err="1"/>
              <a:t>Transmiss</a:t>
            </a:r>
            <a:r>
              <a:rPr lang="pt-BR" sz="2400" b="1" dirty="0"/>
              <a:t>ã</a:t>
            </a:r>
            <a:r>
              <a:rPr lang="en-US" sz="2400" b="1" dirty="0"/>
              <a:t>o de </a:t>
            </a:r>
            <a:r>
              <a:rPr lang="en-US" sz="2400" b="1" dirty="0" err="1"/>
              <a:t>impulso</a:t>
            </a:r>
            <a:r>
              <a:rPr lang="en-US" sz="2400" b="1" dirty="0"/>
              <a:t> </a:t>
            </a:r>
            <a:r>
              <a:rPr lang="en-US" sz="2400" b="1" dirty="0" err="1"/>
              <a:t>nervoso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94183" y="2564904"/>
            <a:ext cx="7838257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b="1" dirty="0" err="1"/>
              <a:t>Processos</a:t>
            </a:r>
            <a:r>
              <a:rPr lang="en-US" sz="2400" b="1" dirty="0"/>
              <a:t> </a:t>
            </a:r>
            <a:r>
              <a:rPr lang="en-US" sz="2400" b="1" dirty="0" err="1"/>
              <a:t>Elétricos</a:t>
            </a:r>
            <a:r>
              <a:rPr lang="en-US" sz="2400" b="1" dirty="0"/>
              <a:t>: </a:t>
            </a:r>
            <a:r>
              <a:rPr lang="en-US" sz="2400" b="1" dirty="0" err="1"/>
              <a:t>Transmissão</a:t>
            </a:r>
            <a:r>
              <a:rPr lang="en-US" sz="2400" b="1" dirty="0"/>
              <a:t> </a:t>
            </a:r>
            <a:r>
              <a:rPr lang="en-US" sz="2400" b="1" dirty="0" err="1"/>
              <a:t>Axônica</a:t>
            </a: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/>
            <a:r>
              <a:rPr lang="en-US" sz="2400" b="1" dirty="0"/>
              <a:t> </a:t>
            </a:r>
          </a:p>
          <a:p>
            <a:pPr eaLnBrk="0" hangingPunct="0">
              <a:buFontTx/>
              <a:buChar char="•"/>
            </a:pPr>
            <a:endParaRPr lang="en-US" sz="2400" b="1" dirty="0"/>
          </a:p>
          <a:p>
            <a:pPr eaLnBrk="0" hangingPunct="0">
              <a:buFontTx/>
              <a:buChar char="•"/>
            </a:pPr>
            <a:r>
              <a:rPr lang="en-US" sz="2400" b="1" dirty="0" err="1"/>
              <a:t>Processos</a:t>
            </a:r>
            <a:r>
              <a:rPr lang="en-US" sz="2400" b="1" dirty="0"/>
              <a:t> </a:t>
            </a:r>
            <a:r>
              <a:rPr lang="en-US" sz="2400" b="1" dirty="0" err="1"/>
              <a:t>Químicos</a:t>
            </a:r>
            <a:r>
              <a:rPr lang="en-US" sz="2400" b="1" dirty="0"/>
              <a:t>: </a:t>
            </a:r>
            <a:r>
              <a:rPr lang="en-US" sz="2400" b="1" dirty="0" err="1"/>
              <a:t>Transmissão</a:t>
            </a:r>
            <a:r>
              <a:rPr lang="en-US" sz="2400" b="1" dirty="0"/>
              <a:t> </a:t>
            </a:r>
            <a:r>
              <a:rPr lang="en-US" sz="2400" b="1" dirty="0" err="1"/>
              <a:t>Sináptica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59632" y="6021288"/>
            <a:ext cx="6840760" cy="4007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CC0000"/>
                </a:solidFill>
              </a:rPr>
              <a:t>SINÁPSE:</a:t>
            </a:r>
            <a:r>
              <a:rPr lang="pt-BR" sz="2000" b="1" dirty="0"/>
              <a:t>  A fenda que separa dois neurônios</a:t>
            </a:r>
            <a:endParaRPr lang="en-US" sz="2000" b="1" dirty="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419600" y="45720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505200" y="3429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066800" y="1752600"/>
            <a:ext cx="7315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4613275" y="4033838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930775" y="4219575"/>
            <a:ext cx="122238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5151438" y="3927475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4832350" y="3927475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4465638" y="4298950"/>
            <a:ext cx="166687" cy="77788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4784725" y="4537075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2433638" y="3992563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2751138" y="4178300"/>
            <a:ext cx="122237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2971800" y="3886200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2652713" y="3886200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2605088" y="4495800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4191000" y="3962400"/>
            <a:ext cx="685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39552" y="2420888"/>
            <a:ext cx="7776864" cy="72008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2263775" y="2457450"/>
            <a:ext cx="3278188" cy="2081213"/>
          </a:xfrm>
          <a:custGeom>
            <a:avLst/>
            <a:gdLst/>
            <a:ahLst/>
            <a:cxnLst>
              <a:cxn ang="0">
                <a:pos x="1920" y="1310"/>
              </a:cxn>
              <a:cxn ang="0">
                <a:pos x="0" y="234"/>
              </a:cxn>
              <a:cxn ang="0">
                <a:pos x="0" y="47"/>
              </a:cxn>
              <a:cxn ang="0">
                <a:pos x="2064" y="0"/>
              </a:cxn>
              <a:cxn ang="0">
                <a:pos x="2064" y="1310"/>
              </a:cxn>
              <a:cxn ang="0">
                <a:pos x="1968" y="1310"/>
              </a:cxn>
              <a:cxn ang="0">
                <a:pos x="1920" y="1310"/>
              </a:cxn>
            </a:cxnLst>
            <a:rect l="0" t="0" r="r" b="b"/>
            <a:pathLst>
              <a:path w="2065" h="1311">
                <a:moveTo>
                  <a:pt x="1920" y="1310"/>
                </a:moveTo>
                <a:lnTo>
                  <a:pt x="0" y="234"/>
                </a:lnTo>
                <a:lnTo>
                  <a:pt x="0" y="47"/>
                </a:lnTo>
                <a:lnTo>
                  <a:pt x="2064" y="0"/>
                </a:lnTo>
                <a:lnTo>
                  <a:pt x="2064" y="1310"/>
                </a:lnTo>
                <a:lnTo>
                  <a:pt x="1968" y="1310"/>
                </a:lnTo>
                <a:lnTo>
                  <a:pt x="1920" y="131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4572000" y="2428875"/>
            <a:ext cx="1746250" cy="2120900"/>
          </a:xfrm>
          <a:prstGeom prst="ellipse">
            <a:avLst/>
          </a:prstGeom>
          <a:solidFill>
            <a:srgbClr val="F35B1B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806950" y="2581275"/>
            <a:ext cx="1435100" cy="181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063750" y="2505075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799013" y="2601913"/>
            <a:ext cx="1443037" cy="1803400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4197350" y="27336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587750" y="31146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978150" y="28860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359150" y="25812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197350" y="35718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730750" y="25050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75050" y="2001838"/>
            <a:ext cx="1103313" cy="1130300"/>
            <a:chOff x="2252" y="1511"/>
            <a:chExt cx="695" cy="71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2257" y="1511"/>
              <a:ext cx="690" cy="712"/>
            </a:xfrm>
            <a:custGeom>
              <a:avLst/>
              <a:gdLst/>
              <a:ahLst/>
              <a:cxnLst>
                <a:cxn ang="0">
                  <a:pos x="663" y="0"/>
                </a:cxn>
                <a:cxn ang="0">
                  <a:pos x="616" y="9"/>
                </a:cxn>
                <a:cxn ang="0">
                  <a:pos x="559" y="29"/>
                </a:cxn>
                <a:cxn ang="0">
                  <a:pos x="504" y="56"/>
                </a:cxn>
                <a:cxn ang="0">
                  <a:pos x="440" y="91"/>
                </a:cxn>
                <a:cxn ang="0">
                  <a:pos x="376" y="132"/>
                </a:cxn>
                <a:cxn ang="0">
                  <a:pos x="303" y="191"/>
                </a:cxn>
                <a:cxn ang="0">
                  <a:pos x="239" y="246"/>
                </a:cxn>
                <a:cxn ang="0">
                  <a:pos x="180" y="316"/>
                </a:cxn>
                <a:cxn ang="0">
                  <a:pos x="132" y="389"/>
                </a:cxn>
                <a:cxn ang="0">
                  <a:pos x="108" y="442"/>
                </a:cxn>
                <a:cxn ang="0">
                  <a:pos x="93" y="487"/>
                </a:cxn>
                <a:cxn ang="0">
                  <a:pos x="0" y="465"/>
                </a:cxn>
                <a:cxn ang="0">
                  <a:pos x="26" y="535"/>
                </a:cxn>
                <a:cxn ang="0">
                  <a:pos x="50" y="619"/>
                </a:cxn>
                <a:cxn ang="0">
                  <a:pos x="46" y="702"/>
                </a:cxn>
                <a:cxn ang="0">
                  <a:pos x="95" y="681"/>
                </a:cxn>
                <a:cxn ang="0">
                  <a:pos x="166" y="620"/>
                </a:cxn>
                <a:cxn ang="0">
                  <a:pos x="222" y="586"/>
                </a:cxn>
                <a:cxn ang="0">
                  <a:pos x="176" y="543"/>
                </a:cxn>
                <a:cxn ang="0">
                  <a:pos x="200" y="469"/>
                </a:cxn>
                <a:cxn ang="0">
                  <a:pos x="241" y="394"/>
                </a:cxn>
                <a:cxn ang="0">
                  <a:pos x="292" y="319"/>
                </a:cxn>
                <a:cxn ang="0">
                  <a:pos x="366" y="233"/>
                </a:cxn>
                <a:cxn ang="0">
                  <a:pos x="436" y="165"/>
                </a:cxn>
                <a:cxn ang="0">
                  <a:pos x="470" y="135"/>
                </a:cxn>
                <a:cxn ang="0">
                  <a:pos x="501" y="111"/>
                </a:cxn>
                <a:cxn ang="0">
                  <a:pos x="550" y="77"/>
                </a:cxn>
                <a:cxn ang="0">
                  <a:pos x="583" y="56"/>
                </a:cxn>
                <a:cxn ang="0">
                  <a:pos x="614" y="41"/>
                </a:cxn>
                <a:cxn ang="0">
                  <a:pos x="651" y="24"/>
                </a:cxn>
                <a:cxn ang="0">
                  <a:pos x="689" y="12"/>
                </a:cxn>
              </a:cxnLst>
              <a:rect l="0" t="0" r="r" b="b"/>
              <a:pathLst>
                <a:path w="690" h="712">
                  <a:moveTo>
                    <a:pt x="689" y="12"/>
                  </a:moveTo>
                  <a:lnTo>
                    <a:pt x="663" y="0"/>
                  </a:lnTo>
                  <a:lnTo>
                    <a:pt x="637" y="4"/>
                  </a:lnTo>
                  <a:lnTo>
                    <a:pt x="616" y="9"/>
                  </a:lnTo>
                  <a:lnTo>
                    <a:pt x="590" y="18"/>
                  </a:lnTo>
                  <a:lnTo>
                    <a:pt x="559" y="29"/>
                  </a:lnTo>
                  <a:lnTo>
                    <a:pt x="537" y="42"/>
                  </a:lnTo>
                  <a:lnTo>
                    <a:pt x="504" y="56"/>
                  </a:lnTo>
                  <a:lnTo>
                    <a:pt x="471" y="73"/>
                  </a:lnTo>
                  <a:lnTo>
                    <a:pt x="440" y="91"/>
                  </a:lnTo>
                  <a:lnTo>
                    <a:pt x="403" y="113"/>
                  </a:lnTo>
                  <a:lnTo>
                    <a:pt x="376" y="132"/>
                  </a:lnTo>
                  <a:lnTo>
                    <a:pt x="341" y="160"/>
                  </a:lnTo>
                  <a:lnTo>
                    <a:pt x="303" y="191"/>
                  </a:lnTo>
                  <a:lnTo>
                    <a:pt x="266" y="222"/>
                  </a:lnTo>
                  <a:lnTo>
                    <a:pt x="239" y="246"/>
                  </a:lnTo>
                  <a:lnTo>
                    <a:pt x="205" y="284"/>
                  </a:lnTo>
                  <a:lnTo>
                    <a:pt x="180" y="316"/>
                  </a:lnTo>
                  <a:lnTo>
                    <a:pt x="156" y="351"/>
                  </a:lnTo>
                  <a:lnTo>
                    <a:pt x="132" y="389"/>
                  </a:lnTo>
                  <a:lnTo>
                    <a:pt x="120" y="413"/>
                  </a:lnTo>
                  <a:lnTo>
                    <a:pt x="108" y="442"/>
                  </a:lnTo>
                  <a:lnTo>
                    <a:pt x="100" y="465"/>
                  </a:lnTo>
                  <a:lnTo>
                    <a:pt x="93" y="487"/>
                  </a:lnTo>
                  <a:lnTo>
                    <a:pt x="90" y="504"/>
                  </a:lnTo>
                  <a:lnTo>
                    <a:pt x="0" y="465"/>
                  </a:lnTo>
                  <a:lnTo>
                    <a:pt x="13" y="497"/>
                  </a:lnTo>
                  <a:lnTo>
                    <a:pt x="26" y="535"/>
                  </a:lnTo>
                  <a:lnTo>
                    <a:pt x="41" y="575"/>
                  </a:lnTo>
                  <a:lnTo>
                    <a:pt x="50" y="619"/>
                  </a:lnTo>
                  <a:lnTo>
                    <a:pt x="51" y="652"/>
                  </a:lnTo>
                  <a:lnTo>
                    <a:pt x="46" y="702"/>
                  </a:lnTo>
                  <a:lnTo>
                    <a:pt x="65" y="711"/>
                  </a:lnTo>
                  <a:lnTo>
                    <a:pt x="95" y="681"/>
                  </a:lnTo>
                  <a:lnTo>
                    <a:pt x="128" y="648"/>
                  </a:lnTo>
                  <a:lnTo>
                    <a:pt x="166" y="620"/>
                  </a:lnTo>
                  <a:lnTo>
                    <a:pt x="200" y="598"/>
                  </a:lnTo>
                  <a:lnTo>
                    <a:pt x="222" y="586"/>
                  </a:lnTo>
                  <a:lnTo>
                    <a:pt x="252" y="577"/>
                  </a:lnTo>
                  <a:lnTo>
                    <a:pt x="176" y="543"/>
                  </a:lnTo>
                  <a:lnTo>
                    <a:pt x="187" y="504"/>
                  </a:lnTo>
                  <a:lnTo>
                    <a:pt x="200" y="469"/>
                  </a:lnTo>
                  <a:lnTo>
                    <a:pt x="220" y="432"/>
                  </a:lnTo>
                  <a:lnTo>
                    <a:pt x="241" y="394"/>
                  </a:lnTo>
                  <a:lnTo>
                    <a:pt x="268" y="355"/>
                  </a:lnTo>
                  <a:lnTo>
                    <a:pt x="292" y="319"/>
                  </a:lnTo>
                  <a:lnTo>
                    <a:pt x="332" y="271"/>
                  </a:lnTo>
                  <a:lnTo>
                    <a:pt x="366" y="233"/>
                  </a:lnTo>
                  <a:lnTo>
                    <a:pt x="398" y="199"/>
                  </a:lnTo>
                  <a:lnTo>
                    <a:pt x="436" y="165"/>
                  </a:lnTo>
                  <a:lnTo>
                    <a:pt x="454" y="149"/>
                  </a:lnTo>
                  <a:lnTo>
                    <a:pt x="470" y="135"/>
                  </a:lnTo>
                  <a:lnTo>
                    <a:pt x="487" y="123"/>
                  </a:lnTo>
                  <a:lnTo>
                    <a:pt x="501" y="111"/>
                  </a:lnTo>
                  <a:lnTo>
                    <a:pt x="529" y="90"/>
                  </a:lnTo>
                  <a:lnTo>
                    <a:pt x="550" y="77"/>
                  </a:lnTo>
                  <a:lnTo>
                    <a:pt x="567" y="66"/>
                  </a:lnTo>
                  <a:lnTo>
                    <a:pt x="583" y="56"/>
                  </a:lnTo>
                  <a:lnTo>
                    <a:pt x="600" y="48"/>
                  </a:lnTo>
                  <a:lnTo>
                    <a:pt x="614" y="41"/>
                  </a:lnTo>
                  <a:lnTo>
                    <a:pt x="631" y="32"/>
                  </a:lnTo>
                  <a:lnTo>
                    <a:pt x="651" y="24"/>
                  </a:lnTo>
                  <a:lnTo>
                    <a:pt x="671" y="16"/>
                  </a:lnTo>
                  <a:lnTo>
                    <a:pt x="689" y="12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2252" y="1512"/>
              <a:ext cx="670" cy="702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43" y="1"/>
                </a:cxn>
                <a:cxn ang="0">
                  <a:pos x="621" y="3"/>
                </a:cxn>
                <a:cxn ang="0">
                  <a:pos x="602" y="7"/>
                </a:cxn>
                <a:cxn ang="0">
                  <a:pos x="580" y="11"/>
                </a:cxn>
                <a:cxn ang="0">
                  <a:pos x="548" y="20"/>
                </a:cxn>
                <a:cxn ang="0">
                  <a:pos x="519" y="31"/>
                </a:cxn>
                <a:cxn ang="0">
                  <a:pos x="485" y="46"/>
                </a:cxn>
                <a:cxn ang="0">
                  <a:pos x="454" y="63"/>
                </a:cxn>
                <a:cxn ang="0">
                  <a:pos x="423" y="80"/>
                </a:cxn>
                <a:cxn ang="0">
                  <a:pos x="387" y="104"/>
                </a:cxn>
                <a:cxn ang="0">
                  <a:pos x="360" y="123"/>
                </a:cxn>
                <a:cxn ang="0">
                  <a:pos x="325" y="151"/>
                </a:cxn>
                <a:cxn ang="0">
                  <a:pos x="287" y="182"/>
                </a:cxn>
                <a:cxn ang="0">
                  <a:pos x="250" y="212"/>
                </a:cxn>
                <a:cxn ang="0">
                  <a:pos x="224" y="237"/>
                </a:cxn>
                <a:cxn ang="0">
                  <a:pos x="192" y="276"/>
                </a:cxn>
                <a:cxn ang="0">
                  <a:pos x="167" y="308"/>
                </a:cxn>
                <a:cxn ang="0">
                  <a:pos x="142" y="342"/>
                </a:cxn>
                <a:cxn ang="0">
                  <a:pos x="117" y="381"/>
                </a:cxn>
                <a:cxn ang="0">
                  <a:pos x="106" y="404"/>
                </a:cxn>
                <a:cxn ang="0">
                  <a:pos x="94" y="434"/>
                </a:cxn>
                <a:cxn ang="0">
                  <a:pos x="86" y="455"/>
                </a:cxn>
                <a:cxn ang="0">
                  <a:pos x="79" y="477"/>
                </a:cxn>
                <a:cxn ang="0">
                  <a:pos x="74" y="496"/>
                </a:cxn>
                <a:cxn ang="0">
                  <a:pos x="0" y="463"/>
                </a:cxn>
                <a:cxn ang="0">
                  <a:pos x="14" y="497"/>
                </a:cxn>
                <a:cxn ang="0">
                  <a:pos x="25" y="530"/>
                </a:cxn>
                <a:cxn ang="0">
                  <a:pos x="39" y="573"/>
                </a:cxn>
                <a:cxn ang="0">
                  <a:pos x="46" y="616"/>
                </a:cxn>
                <a:cxn ang="0">
                  <a:pos x="51" y="655"/>
                </a:cxn>
                <a:cxn ang="0">
                  <a:pos x="50" y="701"/>
                </a:cxn>
                <a:cxn ang="0">
                  <a:pos x="80" y="672"/>
                </a:cxn>
                <a:cxn ang="0">
                  <a:pos x="112" y="640"/>
                </a:cxn>
                <a:cxn ang="0">
                  <a:pos x="149" y="611"/>
                </a:cxn>
                <a:cxn ang="0">
                  <a:pos x="184" y="589"/>
                </a:cxn>
                <a:cxn ang="0">
                  <a:pos x="204" y="576"/>
                </a:cxn>
                <a:cxn ang="0">
                  <a:pos x="235" y="566"/>
                </a:cxn>
                <a:cxn ang="0">
                  <a:pos x="160" y="533"/>
                </a:cxn>
                <a:cxn ang="0">
                  <a:pos x="172" y="494"/>
                </a:cxn>
                <a:cxn ang="0">
                  <a:pos x="185" y="460"/>
                </a:cxn>
                <a:cxn ang="0">
                  <a:pos x="204" y="423"/>
                </a:cxn>
                <a:cxn ang="0">
                  <a:pos x="224" y="385"/>
                </a:cxn>
                <a:cxn ang="0">
                  <a:pos x="252" y="346"/>
                </a:cxn>
                <a:cxn ang="0">
                  <a:pos x="277" y="310"/>
                </a:cxn>
                <a:cxn ang="0">
                  <a:pos x="316" y="260"/>
                </a:cxn>
                <a:cxn ang="0">
                  <a:pos x="349" y="222"/>
                </a:cxn>
                <a:cxn ang="0">
                  <a:pos x="382" y="189"/>
                </a:cxn>
                <a:cxn ang="0">
                  <a:pos x="419" y="154"/>
                </a:cxn>
                <a:cxn ang="0">
                  <a:pos x="437" y="139"/>
                </a:cxn>
                <a:cxn ang="0">
                  <a:pos x="453" y="124"/>
                </a:cxn>
                <a:cxn ang="0">
                  <a:pos x="468" y="112"/>
                </a:cxn>
                <a:cxn ang="0">
                  <a:pos x="484" y="101"/>
                </a:cxn>
                <a:cxn ang="0">
                  <a:pos x="511" y="80"/>
                </a:cxn>
                <a:cxn ang="0">
                  <a:pos x="531" y="65"/>
                </a:cxn>
                <a:cxn ang="0">
                  <a:pos x="547" y="56"/>
                </a:cxn>
                <a:cxn ang="0">
                  <a:pos x="565" y="46"/>
                </a:cxn>
                <a:cxn ang="0">
                  <a:pos x="582" y="37"/>
                </a:cxn>
                <a:cxn ang="0">
                  <a:pos x="596" y="29"/>
                </a:cxn>
                <a:cxn ang="0">
                  <a:pos x="613" y="20"/>
                </a:cxn>
                <a:cxn ang="0">
                  <a:pos x="632" y="12"/>
                </a:cxn>
                <a:cxn ang="0">
                  <a:pos x="650" y="4"/>
                </a:cxn>
                <a:cxn ang="0">
                  <a:pos x="669" y="0"/>
                </a:cxn>
              </a:cxnLst>
              <a:rect l="0" t="0" r="r" b="b"/>
              <a:pathLst>
                <a:path w="670" h="702">
                  <a:moveTo>
                    <a:pt x="669" y="0"/>
                  </a:moveTo>
                  <a:lnTo>
                    <a:pt x="643" y="1"/>
                  </a:lnTo>
                  <a:lnTo>
                    <a:pt x="621" y="3"/>
                  </a:lnTo>
                  <a:lnTo>
                    <a:pt x="602" y="7"/>
                  </a:lnTo>
                  <a:lnTo>
                    <a:pt x="580" y="11"/>
                  </a:lnTo>
                  <a:lnTo>
                    <a:pt x="548" y="20"/>
                  </a:lnTo>
                  <a:lnTo>
                    <a:pt x="519" y="31"/>
                  </a:lnTo>
                  <a:lnTo>
                    <a:pt x="485" y="46"/>
                  </a:lnTo>
                  <a:lnTo>
                    <a:pt x="454" y="63"/>
                  </a:lnTo>
                  <a:lnTo>
                    <a:pt x="423" y="80"/>
                  </a:lnTo>
                  <a:lnTo>
                    <a:pt x="387" y="104"/>
                  </a:lnTo>
                  <a:lnTo>
                    <a:pt x="360" y="123"/>
                  </a:lnTo>
                  <a:lnTo>
                    <a:pt x="325" y="151"/>
                  </a:lnTo>
                  <a:lnTo>
                    <a:pt x="287" y="182"/>
                  </a:lnTo>
                  <a:lnTo>
                    <a:pt x="250" y="212"/>
                  </a:lnTo>
                  <a:lnTo>
                    <a:pt x="224" y="237"/>
                  </a:lnTo>
                  <a:lnTo>
                    <a:pt x="192" y="276"/>
                  </a:lnTo>
                  <a:lnTo>
                    <a:pt x="167" y="308"/>
                  </a:lnTo>
                  <a:lnTo>
                    <a:pt x="142" y="342"/>
                  </a:lnTo>
                  <a:lnTo>
                    <a:pt x="117" y="381"/>
                  </a:lnTo>
                  <a:lnTo>
                    <a:pt x="106" y="404"/>
                  </a:lnTo>
                  <a:lnTo>
                    <a:pt x="94" y="434"/>
                  </a:lnTo>
                  <a:lnTo>
                    <a:pt x="86" y="455"/>
                  </a:lnTo>
                  <a:lnTo>
                    <a:pt x="79" y="477"/>
                  </a:lnTo>
                  <a:lnTo>
                    <a:pt x="74" y="496"/>
                  </a:lnTo>
                  <a:lnTo>
                    <a:pt x="0" y="463"/>
                  </a:lnTo>
                  <a:lnTo>
                    <a:pt x="14" y="497"/>
                  </a:lnTo>
                  <a:lnTo>
                    <a:pt x="25" y="530"/>
                  </a:lnTo>
                  <a:lnTo>
                    <a:pt x="39" y="573"/>
                  </a:lnTo>
                  <a:lnTo>
                    <a:pt x="46" y="616"/>
                  </a:lnTo>
                  <a:lnTo>
                    <a:pt x="51" y="655"/>
                  </a:lnTo>
                  <a:lnTo>
                    <a:pt x="50" y="701"/>
                  </a:lnTo>
                  <a:lnTo>
                    <a:pt x="80" y="672"/>
                  </a:lnTo>
                  <a:lnTo>
                    <a:pt x="112" y="640"/>
                  </a:lnTo>
                  <a:lnTo>
                    <a:pt x="149" y="611"/>
                  </a:lnTo>
                  <a:lnTo>
                    <a:pt x="184" y="589"/>
                  </a:lnTo>
                  <a:lnTo>
                    <a:pt x="204" y="576"/>
                  </a:lnTo>
                  <a:lnTo>
                    <a:pt x="235" y="566"/>
                  </a:lnTo>
                  <a:lnTo>
                    <a:pt x="160" y="533"/>
                  </a:lnTo>
                  <a:lnTo>
                    <a:pt x="172" y="494"/>
                  </a:lnTo>
                  <a:lnTo>
                    <a:pt x="185" y="460"/>
                  </a:lnTo>
                  <a:lnTo>
                    <a:pt x="204" y="423"/>
                  </a:lnTo>
                  <a:lnTo>
                    <a:pt x="224" y="385"/>
                  </a:lnTo>
                  <a:lnTo>
                    <a:pt x="252" y="346"/>
                  </a:lnTo>
                  <a:lnTo>
                    <a:pt x="277" y="310"/>
                  </a:lnTo>
                  <a:lnTo>
                    <a:pt x="316" y="260"/>
                  </a:lnTo>
                  <a:lnTo>
                    <a:pt x="349" y="222"/>
                  </a:lnTo>
                  <a:lnTo>
                    <a:pt x="382" y="189"/>
                  </a:lnTo>
                  <a:lnTo>
                    <a:pt x="419" y="154"/>
                  </a:lnTo>
                  <a:lnTo>
                    <a:pt x="437" y="139"/>
                  </a:lnTo>
                  <a:lnTo>
                    <a:pt x="453" y="124"/>
                  </a:lnTo>
                  <a:lnTo>
                    <a:pt x="468" y="112"/>
                  </a:lnTo>
                  <a:lnTo>
                    <a:pt x="484" y="101"/>
                  </a:lnTo>
                  <a:lnTo>
                    <a:pt x="511" y="80"/>
                  </a:lnTo>
                  <a:lnTo>
                    <a:pt x="531" y="65"/>
                  </a:lnTo>
                  <a:lnTo>
                    <a:pt x="547" y="56"/>
                  </a:lnTo>
                  <a:lnTo>
                    <a:pt x="565" y="46"/>
                  </a:lnTo>
                  <a:lnTo>
                    <a:pt x="582" y="37"/>
                  </a:lnTo>
                  <a:lnTo>
                    <a:pt x="596" y="29"/>
                  </a:lnTo>
                  <a:lnTo>
                    <a:pt x="613" y="20"/>
                  </a:lnTo>
                  <a:lnTo>
                    <a:pt x="632" y="12"/>
                  </a:lnTo>
                  <a:lnTo>
                    <a:pt x="650" y="4"/>
                  </a:lnTo>
                  <a:lnTo>
                    <a:pt x="669" y="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32325" y="1492250"/>
            <a:ext cx="819150" cy="625475"/>
            <a:chOff x="2918" y="1190"/>
            <a:chExt cx="516" cy="39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918" y="1257"/>
              <a:ext cx="3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/>
                <a:t>Na</a:t>
              </a: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06" y="119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+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2300" y="4106863"/>
            <a:ext cx="2349500" cy="509587"/>
            <a:chOff x="196" y="2587"/>
            <a:chExt cx="1480" cy="321"/>
          </a:xfrm>
          <a:solidFill>
            <a:srgbClr val="66FF33"/>
          </a:solidFill>
        </p:grpSpPr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196" y="2587"/>
              <a:ext cx="1480" cy="32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212" y="2616"/>
              <a:ext cx="145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b="1" dirty="0"/>
                <a:t>Canal de </a:t>
              </a:r>
              <a:r>
                <a:rPr lang="en-US" sz="2000" b="1" dirty="0" err="1"/>
                <a:t>Sódio</a:t>
              </a:r>
              <a:endParaRPr lang="en-US" sz="2000" b="1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372201" y="2438400"/>
            <a:ext cx="2717826" cy="1228725"/>
            <a:chOff x="4243" y="1578"/>
            <a:chExt cx="1531" cy="582"/>
          </a:xfrm>
        </p:grpSpPr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320" y="1578"/>
              <a:ext cx="1388" cy="582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4243" y="1632"/>
              <a:ext cx="1531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b="1" dirty="0"/>
                <a:t>Corte transversal</a:t>
              </a:r>
            </a:p>
            <a:p>
              <a:pPr algn="ctr" eaLnBrk="0" hangingPunct="0"/>
              <a:r>
                <a:rPr lang="en-US" b="1" dirty="0"/>
                <a:t>de </a:t>
              </a:r>
              <a:r>
                <a:rPr lang="en-US" b="1" dirty="0" err="1"/>
                <a:t>uma</a:t>
              </a:r>
              <a:r>
                <a:rPr lang="en-US" b="1" dirty="0"/>
                <a:t> </a:t>
              </a:r>
              <a:r>
                <a:rPr lang="en-US" b="1" dirty="0" err="1"/>
                <a:t>célula</a:t>
              </a:r>
              <a:r>
                <a:rPr lang="en-US" b="1" dirty="0"/>
                <a:t> </a:t>
              </a:r>
            </a:p>
            <a:p>
              <a:pPr algn="ctr" eaLnBrk="0" hangingPunct="0"/>
              <a:r>
                <a:rPr lang="en-US" b="1" dirty="0"/>
                <a:t>nervosa</a:t>
              </a:r>
            </a:p>
          </p:txBody>
        </p:sp>
      </p:grp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5770563" y="2797175"/>
            <a:ext cx="1004887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457200" y="5165725"/>
            <a:ext cx="8534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800" b="1" i="1" dirty="0" err="1">
                <a:solidFill>
                  <a:schemeClr val="tx2"/>
                </a:solidFill>
              </a:rPr>
              <a:t>Condição</a:t>
            </a:r>
            <a:r>
              <a:rPr lang="en-US" sz="2800" b="1" i="1" dirty="0">
                <a:solidFill>
                  <a:schemeClr val="tx2"/>
                </a:solidFill>
              </a:rPr>
              <a:t> normal:</a:t>
            </a:r>
            <a:r>
              <a:rPr lang="en-US" sz="2400" b="1" dirty="0">
                <a:solidFill>
                  <a:schemeClr val="tx2"/>
                </a:solidFill>
              </a:rPr>
              <a:t>  </a:t>
            </a:r>
            <a:r>
              <a:rPr lang="en-US" sz="2400" b="1" dirty="0"/>
              <a:t>Na</a:t>
            </a:r>
            <a:r>
              <a:rPr lang="en-US" sz="2400" b="1" baseline="30000" dirty="0"/>
              <a:t>+</a:t>
            </a:r>
            <a:r>
              <a:rPr lang="en-US" sz="2400" b="1" dirty="0"/>
              <a:t> </a:t>
            </a:r>
            <a:r>
              <a:rPr lang="en-US" sz="2400" b="1" dirty="0" err="1"/>
              <a:t>entra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célula</a:t>
            </a:r>
            <a:r>
              <a:rPr lang="en-US" sz="2400" b="1" dirty="0"/>
              <a:t>, </a:t>
            </a:r>
            <a:r>
              <a:rPr lang="en-US" sz="2400" b="1" dirty="0" err="1"/>
              <a:t>desencadeando</a:t>
            </a:r>
            <a:r>
              <a:rPr lang="en-US" sz="2400" b="1" dirty="0"/>
              <a:t> a </a:t>
            </a:r>
            <a:r>
              <a:rPr lang="en-US" sz="2400" b="1" dirty="0" err="1"/>
              <a:t>transmissão</a:t>
            </a:r>
            <a:r>
              <a:rPr lang="en-US" sz="2400" b="1" dirty="0"/>
              <a:t> do </a:t>
            </a:r>
            <a:r>
              <a:rPr lang="en-US" sz="2400" b="1" dirty="0" err="1"/>
              <a:t>impulso</a:t>
            </a:r>
            <a:r>
              <a:rPr lang="en-US" sz="2400" b="1" dirty="0"/>
              <a:t> </a:t>
            </a:r>
            <a:r>
              <a:rPr lang="en-US" sz="2400" b="1" dirty="0" err="1"/>
              <a:t>nervoso</a:t>
            </a:r>
            <a:endParaRPr lang="en-US" sz="2400" b="1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438400" y="1924050"/>
            <a:ext cx="620713" cy="590550"/>
            <a:chOff x="1759" y="1337"/>
            <a:chExt cx="391" cy="372"/>
          </a:xfrm>
        </p:grpSpPr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1759" y="1382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/>
                <a:t>K</a:t>
              </a:r>
            </a:p>
          </p:txBody>
        </p:sp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>
              <a:off x="1922" y="1337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+</a:t>
              </a:r>
            </a:p>
          </p:txBody>
        </p:sp>
      </p:grp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4398963" y="289718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4398963" y="3832225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4140200" y="3033713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3894138" y="337343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2835275" y="2633663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3311525" y="289718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4156075" y="3265488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2533650" y="28924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846388" y="2236788"/>
            <a:ext cx="615950" cy="730250"/>
            <a:chOff x="1793" y="1659"/>
            <a:chExt cx="388" cy="460"/>
          </a:xfrm>
        </p:grpSpPr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1793" y="1662"/>
              <a:ext cx="384" cy="457"/>
            </a:xfrm>
            <a:custGeom>
              <a:avLst/>
              <a:gdLst/>
              <a:ahLst/>
              <a:cxnLst>
                <a:cxn ang="0">
                  <a:pos x="382" y="434"/>
                </a:cxn>
                <a:cxn ang="0">
                  <a:pos x="383" y="399"/>
                </a:cxn>
                <a:cxn ang="0">
                  <a:pos x="378" y="359"/>
                </a:cxn>
                <a:cxn ang="0">
                  <a:pos x="369" y="319"/>
                </a:cxn>
                <a:cxn ang="0">
                  <a:pos x="354" y="276"/>
                </a:cxn>
                <a:cxn ang="0">
                  <a:pos x="335" y="235"/>
                </a:cxn>
                <a:cxn ang="0">
                  <a:pos x="308" y="188"/>
                </a:cxn>
                <a:cxn ang="0">
                  <a:pos x="280" y="149"/>
                </a:cxn>
                <a:cxn ang="0">
                  <a:pos x="242" y="114"/>
                </a:cxn>
                <a:cxn ang="0">
                  <a:pos x="202" y="89"/>
                </a:cxn>
                <a:cxn ang="0">
                  <a:pos x="169" y="81"/>
                </a:cxn>
                <a:cxn ang="0">
                  <a:pos x="143" y="74"/>
                </a:cxn>
                <a:cxn ang="0">
                  <a:pos x="171" y="0"/>
                </a:cxn>
                <a:cxn ang="0">
                  <a:pos x="121" y="32"/>
                </a:cxn>
                <a:cxn ang="0">
                  <a:pos x="62" y="64"/>
                </a:cxn>
                <a:cxn ang="0">
                  <a:pos x="9" y="75"/>
                </a:cxn>
                <a:cxn ang="0">
                  <a:pos x="15" y="109"/>
                </a:cxn>
                <a:cxn ang="0">
                  <a:pos x="45" y="154"/>
                </a:cxn>
                <a:cxn ang="0">
                  <a:pos x="59" y="190"/>
                </a:cxn>
                <a:cxn ang="0">
                  <a:pos x="93" y="149"/>
                </a:cxn>
                <a:cxn ang="0">
                  <a:pos x="139" y="156"/>
                </a:cxn>
                <a:cxn ang="0">
                  <a:pos x="183" y="173"/>
                </a:cxn>
                <a:cxn ang="0">
                  <a:pos x="224" y="202"/>
                </a:cxn>
                <a:cxn ang="0">
                  <a:pos x="272" y="241"/>
                </a:cxn>
                <a:cxn ang="0">
                  <a:pos x="305" y="287"/>
                </a:cxn>
                <a:cxn ang="0">
                  <a:pos x="320" y="309"/>
                </a:cxn>
                <a:cxn ang="0">
                  <a:pos x="332" y="327"/>
                </a:cxn>
                <a:cxn ang="0">
                  <a:pos x="348" y="359"/>
                </a:cxn>
                <a:cxn ang="0">
                  <a:pos x="356" y="382"/>
                </a:cxn>
                <a:cxn ang="0">
                  <a:pos x="362" y="404"/>
                </a:cxn>
                <a:cxn ang="0">
                  <a:pos x="368" y="430"/>
                </a:cxn>
                <a:cxn ang="0">
                  <a:pos x="372" y="456"/>
                </a:cxn>
              </a:cxnLst>
              <a:rect l="0" t="0" r="r" b="b"/>
              <a:pathLst>
                <a:path w="384" h="457">
                  <a:moveTo>
                    <a:pt x="372" y="456"/>
                  </a:moveTo>
                  <a:lnTo>
                    <a:pt x="382" y="434"/>
                  </a:lnTo>
                  <a:lnTo>
                    <a:pt x="382" y="416"/>
                  </a:lnTo>
                  <a:lnTo>
                    <a:pt x="383" y="399"/>
                  </a:lnTo>
                  <a:lnTo>
                    <a:pt x="381" y="381"/>
                  </a:lnTo>
                  <a:lnTo>
                    <a:pt x="378" y="359"/>
                  </a:lnTo>
                  <a:lnTo>
                    <a:pt x="372" y="344"/>
                  </a:lnTo>
                  <a:lnTo>
                    <a:pt x="369" y="319"/>
                  </a:lnTo>
                  <a:lnTo>
                    <a:pt x="362" y="298"/>
                  </a:lnTo>
                  <a:lnTo>
                    <a:pt x="354" y="276"/>
                  </a:lnTo>
                  <a:lnTo>
                    <a:pt x="344" y="254"/>
                  </a:lnTo>
                  <a:lnTo>
                    <a:pt x="335" y="235"/>
                  </a:lnTo>
                  <a:lnTo>
                    <a:pt x="323" y="213"/>
                  </a:lnTo>
                  <a:lnTo>
                    <a:pt x="308" y="188"/>
                  </a:lnTo>
                  <a:lnTo>
                    <a:pt x="292" y="167"/>
                  </a:lnTo>
                  <a:lnTo>
                    <a:pt x="280" y="149"/>
                  </a:lnTo>
                  <a:lnTo>
                    <a:pt x="261" y="128"/>
                  </a:lnTo>
                  <a:lnTo>
                    <a:pt x="242" y="114"/>
                  </a:lnTo>
                  <a:lnTo>
                    <a:pt x="223" y="103"/>
                  </a:lnTo>
                  <a:lnTo>
                    <a:pt x="202" y="89"/>
                  </a:lnTo>
                  <a:lnTo>
                    <a:pt x="187" y="84"/>
                  </a:lnTo>
                  <a:lnTo>
                    <a:pt x="169" y="81"/>
                  </a:lnTo>
                  <a:lnTo>
                    <a:pt x="156" y="78"/>
                  </a:lnTo>
                  <a:lnTo>
                    <a:pt x="143" y="74"/>
                  </a:lnTo>
                  <a:lnTo>
                    <a:pt x="132" y="76"/>
                  </a:lnTo>
                  <a:lnTo>
                    <a:pt x="171" y="0"/>
                  </a:lnTo>
                  <a:lnTo>
                    <a:pt x="148" y="14"/>
                  </a:lnTo>
                  <a:lnTo>
                    <a:pt x="121" y="32"/>
                  </a:lnTo>
                  <a:lnTo>
                    <a:pt x="92" y="50"/>
                  </a:lnTo>
                  <a:lnTo>
                    <a:pt x="62" y="64"/>
                  </a:lnTo>
                  <a:lnTo>
                    <a:pt x="39" y="71"/>
                  </a:lnTo>
                  <a:lnTo>
                    <a:pt x="9" y="75"/>
                  </a:lnTo>
                  <a:lnTo>
                    <a:pt x="0" y="90"/>
                  </a:lnTo>
                  <a:lnTo>
                    <a:pt x="15" y="109"/>
                  </a:lnTo>
                  <a:lnTo>
                    <a:pt x="33" y="129"/>
                  </a:lnTo>
                  <a:lnTo>
                    <a:pt x="45" y="154"/>
                  </a:lnTo>
                  <a:lnTo>
                    <a:pt x="55" y="175"/>
                  </a:lnTo>
                  <a:lnTo>
                    <a:pt x="59" y="190"/>
                  </a:lnTo>
                  <a:lnTo>
                    <a:pt x="61" y="213"/>
                  </a:lnTo>
                  <a:lnTo>
                    <a:pt x="93" y="149"/>
                  </a:lnTo>
                  <a:lnTo>
                    <a:pt x="118" y="151"/>
                  </a:lnTo>
                  <a:lnTo>
                    <a:pt x="139" y="156"/>
                  </a:lnTo>
                  <a:lnTo>
                    <a:pt x="160" y="165"/>
                  </a:lnTo>
                  <a:lnTo>
                    <a:pt x="183" y="173"/>
                  </a:lnTo>
                  <a:lnTo>
                    <a:pt x="204" y="188"/>
                  </a:lnTo>
                  <a:lnTo>
                    <a:pt x="224" y="202"/>
                  </a:lnTo>
                  <a:lnTo>
                    <a:pt x="251" y="222"/>
                  </a:lnTo>
                  <a:lnTo>
                    <a:pt x="272" y="241"/>
                  </a:lnTo>
                  <a:lnTo>
                    <a:pt x="289" y="262"/>
                  </a:lnTo>
                  <a:lnTo>
                    <a:pt x="305" y="287"/>
                  </a:lnTo>
                  <a:lnTo>
                    <a:pt x="315" y="296"/>
                  </a:lnTo>
                  <a:lnTo>
                    <a:pt x="320" y="309"/>
                  </a:lnTo>
                  <a:lnTo>
                    <a:pt x="327" y="318"/>
                  </a:lnTo>
                  <a:lnTo>
                    <a:pt x="332" y="327"/>
                  </a:lnTo>
                  <a:lnTo>
                    <a:pt x="342" y="346"/>
                  </a:lnTo>
                  <a:lnTo>
                    <a:pt x="348" y="359"/>
                  </a:lnTo>
                  <a:lnTo>
                    <a:pt x="352" y="370"/>
                  </a:lnTo>
                  <a:lnTo>
                    <a:pt x="356" y="382"/>
                  </a:lnTo>
                  <a:lnTo>
                    <a:pt x="360" y="394"/>
                  </a:lnTo>
                  <a:lnTo>
                    <a:pt x="362" y="404"/>
                  </a:lnTo>
                  <a:lnTo>
                    <a:pt x="367" y="413"/>
                  </a:lnTo>
                  <a:lnTo>
                    <a:pt x="368" y="430"/>
                  </a:lnTo>
                  <a:lnTo>
                    <a:pt x="372" y="441"/>
                  </a:lnTo>
                  <a:lnTo>
                    <a:pt x="372" y="45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>
              <a:off x="1801" y="1659"/>
              <a:ext cx="380" cy="439"/>
            </a:xfrm>
            <a:custGeom>
              <a:avLst/>
              <a:gdLst/>
              <a:ahLst/>
              <a:cxnLst>
                <a:cxn ang="0">
                  <a:pos x="374" y="438"/>
                </a:cxn>
                <a:cxn ang="0">
                  <a:pos x="377" y="418"/>
                </a:cxn>
                <a:cxn ang="0">
                  <a:pos x="379" y="400"/>
                </a:cxn>
                <a:cxn ang="0">
                  <a:pos x="379" y="387"/>
                </a:cxn>
                <a:cxn ang="0">
                  <a:pos x="379" y="372"/>
                </a:cxn>
                <a:cxn ang="0">
                  <a:pos x="379" y="347"/>
                </a:cxn>
                <a:cxn ang="0">
                  <a:pos x="375" y="328"/>
                </a:cxn>
                <a:cxn ang="0">
                  <a:pos x="369" y="305"/>
                </a:cxn>
                <a:cxn ang="0">
                  <a:pos x="364" y="282"/>
                </a:cxn>
                <a:cxn ang="0">
                  <a:pos x="356" y="261"/>
                </a:cxn>
                <a:cxn ang="0">
                  <a:pos x="345" y="238"/>
                </a:cxn>
                <a:cxn ang="0">
                  <a:pos x="338" y="219"/>
                </a:cxn>
                <a:cxn ang="0">
                  <a:pos x="323" y="199"/>
                </a:cxn>
                <a:cxn ang="0">
                  <a:pos x="309" y="173"/>
                </a:cxn>
                <a:cxn ang="0">
                  <a:pos x="295" y="148"/>
                </a:cxn>
                <a:cxn ang="0">
                  <a:pos x="280" y="133"/>
                </a:cxn>
                <a:cxn ang="0">
                  <a:pos x="260" y="116"/>
                </a:cxn>
                <a:cxn ang="0">
                  <a:pos x="243" y="101"/>
                </a:cxn>
                <a:cxn ang="0">
                  <a:pos x="223" y="88"/>
                </a:cxn>
                <a:cxn ang="0">
                  <a:pos x="201" y="77"/>
                </a:cxn>
                <a:cxn ang="0">
                  <a:pos x="188" y="71"/>
                </a:cxn>
                <a:cxn ang="0">
                  <a:pos x="170" y="66"/>
                </a:cxn>
                <a:cxn ang="0">
                  <a:pos x="156" y="65"/>
                </a:cxn>
                <a:cxn ang="0">
                  <a:pos x="142" y="63"/>
                </a:cxn>
                <a:cxn ang="0">
                  <a:pos x="130" y="64"/>
                </a:cxn>
                <a:cxn ang="0">
                  <a:pos x="164" y="0"/>
                </a:cxn>
                <a:cxn ang="0">
                  <a:pos x="140" y="17"/>
                </a:cxn>
                <a:cxn ang="0">
                  <a:pos x="117" y="29"/>
                </a:cxn>
                <a:cxn ang="0">
                  <a:pos x="86" y="48"/>
                </a:cxn>
                <a:cxn ang="0">
                  <a:pos x="57" y="59"/>
                </a:cxn>
                <a:cxn ang="0">
                  <a:pos x="32" y="70"/>
                </a:cxn>
                <a:cxn ang="0">
                  <a:pos x="0" y="78"/>
                </a:cxn>
                <a:cxn ang="0">
                  <a:pos x="16" y="95"/>
                </a:cxn>
                <a:cxn ang="0">
                  <a:pos x="31" y="115"/>
                </a:cxn>
                <a:cxn ang="0">
                  <a:pos x="45" y="138"/>
                </a:cxn>
                <a:cxn ang="0">
                  <a:pos x="55" y="164"/>
                </a:cxn>
                <a:cxn ang="0">
                  <a:pos x="61" y="174"/>
                </a:cxn>
                <a:cxn ang="0">
                  <a:pos x="63" y="198"/>
                </a:cxn>
                <a:cxn ang="0">
                  <a:pos x="96" y="133"/>
                </a:cxn>
                <a:cxn ang="0">
                  <a:pos x="118" y="138"/>
                </a:cxn>
                <a:cxn ang="0">
                  <a:pos x="140" y="141"/>
                </a:cxn>
                <a:cxn ang="0">
                  <a:pos x="163" y="149"/>
                </a:cxn>
                <a:cxn ang="0">
                  <a:pos x="184" y="158"/>
                </a:cxn>
                <a:cxn ang="0">
                  <a:pos x="206" y="173"/>
                </a:cxn>
                <a:cxn ang="0">
                  <a:pos x="225" y="187"/>
                </a:cxn>
                <a:cxn ang="0">
                  <a:pos x="253" y="208"/>
                </a:cxn>
                <a:cxn ang="0">
                  <a:pos x="273" y="228"/>
                </a:cxn>
                <a:cxn ang="0">
                  <a:pos x="291" y="246"/>
                </a:cxn>
                <a:cxn ang="0">
                  <a:pos x="309" y="270"/>
                </a:cxn>
                <a:cxn ang="0">
                  <a:pos x="317" y="281"/>
                </a:cxn>
                <a:cxn ang="0">
                  <a:pos x="323" y="292"/>
                </a:cxn>
                <a:cxn ang="0">
                  <a:pos x="328" y="304"/>
                </a:cxn>
                <a:cxn ang="0">
                  <a:pos x="335" y="310"/>
                </a:cxn>
                <a:cxn ang="0">
                  <a:pos x="344" y="328"/>
                </a:cxn>
                <a:cxn ang="0">
                  <a:pos x="351" y="342"/>
                </a:cxn>
                <a:cxn ang="0">
                  <a:pos x="355" y="353"/>
                </a:cxn>
                <a:cxn ang="0">
                  <a:pos x="358" y="366"/>
                </a:cxn>
                <a:cxn ang="0">
                  <a:pos x="362" y="377"/>
                </a:cxn>
                <a:cxn ang="0">
                  <a:pos x="366" y="386"/>
                </a:cxn>
                <a:cxn ang="0">
                  <a:pos x="370" y="396"/>
                </a:cxn>
                <a:cxn ang="0">
                  <a:pos x="371" y="410"/>
                </a:cxn>
                <a:cxn ang="0">
                  <a:pos x="374" y="425"/>
                </a:cxn>
                <a:cxn ang="0">
                  <a:pos x="374" y="438"/>
                </a:cxn>
              </a:cxnLst>
              <a:rect l="0" t="0" r="r" b="b"/>
              <a:pathLst>
                <a:path w="380" h="439">
                  <a:moveTo>
                    <a:pt x="374" y="438"/>
                  </a:moveTo>
                  <a:lnTo>
                    <a:pt x="377" y="418"/>
                  </a:lnTo>
                  <a:lnTo>
                    <a:pt x="379" y="400"/>
                  </a:lnTo>
                  <a:lnTo>
                    <a:pt x="379" y="387"/>
                  </a:lnTo>
                  <a:lnTo>
                    <a:pt x="379" y="372"/>
                  </a:lnTo>
                  <a:lnTo>
                    <a:pt x="379" y="347"/>
                  </a:lnTo>
                  <a:lnTo>
                    <a:pt x="375" y="328"/>
                  </a:lnTo>
                  <a:lnTo>
                    <a:pt x="369" y="305"/>
                  </a:lnTo>
                  <a:lnTo>
                    <a:pt x="364" y="282"/>
                  </a:lnTo>
                  <a:lnTo>
                    <a:pt x="356" y="261"/>
                  </a:lnTo>
                  <a:lnTo>
                    <a:pt x="345" y="238"/>
                  </a:lnTo>
                  <a:lnTo>
                    <a:pt x="338" y="219"/>
                  </a:lnTo>
                  <a:lnTo>
                    <a:pt x="323" y="199"/>
                  </a:lnTo>
                  <a:lnTo>
                    <a:pt x="309" y="173"/>
                  </a:lnTo>
                  <a:lnTo>
                    <a:pt x="295" y="148"/>
                  </a:lnTo>
                  <a:lnTo>
                    <a:pt x="280" y="133"/>
                  </a:lnTo>
                  <a:lnTo>
                    <a:pt x="260" y="116"/>
                  </a:lnTo>
                  <a:lnTo>
                    <a:pt x="243" y="101"/>
                  </a:lnTo>
                  <a:lnTo>
                    <a:pt x="223" y="88"/>
                  </a:lnTo>
                  <a:lnTo>
                    <a:pt x="201" y="77"/>
                  </a:lnTo>
                  <a:lnTo>
                    <a:pt x="188" y="71"/>
                  </a:lnTo>
                  <a:lnTo>
                    <a:pt x="170" y="66"/>
                  </a:lnTo>
                  <a:lnTo>
                    <a:pt x="156" y="65"/>
                  </a:lnTo>
                  <a:lnTo>
                    <a:pt x="142" y="63"/>
                  </a:lnTo>
                  <a:lnTo>
                    <a:pt x="130" y="64"/>
                  </a:lnTo>
                  <a:lnTo>
                    <a:pt x="164" y="0"/>
                  </a:lnTo>
                  <a:lnTo>
                    <a:pt x="140" y="17"/>
                  </a:lnTo>
                  <a:lnTo>
                    <a:pt x="117" y="29"/>
                  </a:lnTo>
                  <a:lnTo>
                    <a:pt x="86" y="48"/>
                  </a:lnTo>
                  <a:lnTo>
                    <a:pt x="57" y="59"/>
                  </a:lnTo>
                  <a:lnTo>
                    <a:pt x="32" y="70"/>
                  </a:lnTo>
                  <a:lnTo>
                    <a:pt x="0" y="78"/>
                  </a:lnTo>
                  <a:lnTo>
                    <a:pt x="16" y="95"/>
                  </a:lnTo>
                  <a:lnTo>
                    <a:pt x="31" y="115"/>
                  </a:lnTo>
                  <a:lnTo>
                    <a:pt x="45" y="138"/>
                  </a:lnTo>
                  <a:lnTo>
                    <a:pt x="55" y="164"/>
                  </a:lnTo>
                  <a:lnTo>
                    <a:pt x="61" y="174"/>
                  </a:lnTo>
                  <a:lnTo>
                    <a:pt x="63" y="198"/>
                  </a:lnTo>
                  <a:lnTo>
                    <a:pt x="96" y="133"/>
                  </a:lnTo>
                  <a:lnTo>
                    <a:pt x="118" y="138"/>
                  </a:lnTo>
                  <a:lnTo>
                    <a:pt x="140" y="141"/>
                  </a:lnTo>
                  <a:lnTo>
                    <a:pt x="163" y="149"/>
                  </a:lnTo>
                  <a:lnTo>
                    <a:pt x="184" y="158"/>
                  </a:lnTo>
                  <a:lnTo>
                    <a:pt x="206" y="173"/>
                  </a:lnTo>
                  <a:lnTo>
                    <a:pt x="225" y="187"/>
                  </a:lnTo>
                  <a:lnTo>
                    <a:pt x="253" y="208"/>
                  </a:lnTo>
                  <a:lnTo>
                    <a:pt x="273" y="228"/>
                  </a:lnTo>
                  <a:lnTo>
                    <a:pt x="291" y="246"/>
                  </a:lnTo>
                  <a:lnTo>
                    <a:pt x="309" y="270"/>
                  </a:lnTo>
                  <a:lnTo>
                    <a:pt x="317" y="281"/>
                  </a:lnTo>
                  <a:lnTo>
                    <a:pt x="323" y="292"/>
                  </a:lnTo>
                  <a:lnTo>
                    <a:pt x="328" y="304"/>
                  </a:lnTo>
                  <a:lnTo>
                    <a:pt x="335" y="310"/>
                  </a:lnTo>
                  <a:lnTo>
                    <a:pt x="344" y="328"/>
                  </a:lnTo>
                  <a:lnTo>
                    <a:pt x="351" y="342"/>
                  </a:lnTo>
                  <a:lnTo>
                    <a:pt x="355" y="353"/>
                  </a:lnTo>
                  <a:lnTo>
                    <a:pt x="358" y="366"/>
                  </a:lnTo>
                  <a:lnTo>
                    <a:pt x="362" y="377"/>
                  </a:lnTo>
                  <a:lnTo>
                    <a:pt x="366" y="386"/>
                  </a:lnTo>
                  <a:lnTo>
                    <a:pt x="370" y="396"/>
                  </a:lnTo>
                  <a:lnTo>
                    <a:pt x="371" y="410"/>
                  </a:lnTo>
                  <a:lnTo>
                    <a:pt x="374" y="425"/>
                  </a:lnTo>
                  <a:lnTo>
                    <a:pt x="374" y="438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196850" y="1511204"/>
            <a:ext cx="2608263" cy="517525"/>
          </a:xfrm>
          <a:prstGeom prst="rect">
            <a:avLst/>
          </a:prstGeom>
          <a:solidFill>
            <a:srgbClr val="FF3399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160338" y="1557241"/>
            <a:ext cx="210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 dirty="0"/>
              <a:t>Canal de </a:t>
            </a:r>
            <a:r>
              <a:rPr lang="en-US" sz="2000" b="1" dirty="0" err="1"/>
              <a:t>Potássio</a:t>
            </a:r>
            <a:endParaRPr lang="en-US" sz="2000" b="1" dirty="0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1914525" y="1981201"/>
            <a:ext cx="890588" cy="725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5940152" y="1536700"/>
            <a:ext cx="3114948" cy="5969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000" b="1"/>
              <a:t>Membrana do Axônio</a:t>
            </a:r>
            <a:endParaRPr lang="en-US" sz="2400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V="1">
            <a:off x="5646738" y="2108200"/>
            <a:ext cx="59848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>
            <a:off x="3159125" y="303371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2392363" y="263366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3540125" y="2492375"/>
            <a:ext cx="120650" cy="169863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3822700" y="303371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 rot="10800000">
            <a:off x="3541713" y="3335338"/>
            <a:ext cx="85725" cy="123825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4449763" y="3392488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233363" y="3254375"/>
            <a:ext cx="2349500" cy="5095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323528" y="3284984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 dirty="0"/>
              <a:t>Canal de </a:t>
            </a:r>
            <a:r>
              <a:rPr lang="en-US" sz="2000" b="1" dirty="0" err="1"/>
              <a:t>Cloro</a:t>
            </a:r>
            <a:endParaRPr lang="en-US" sz="2000" b="1" dirty="0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 flipH="1">
            <a:off x="1447800" y="2744788"/>
            <a:ext cx="1004888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flipV="1">
            <a:off x="2665413" y="3271838"/>
            <a:ext cx="950912" cy="1038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4810125" y="2579688"/>
            <a:ext cx="1443038" cy="1803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4895850" y="3482975"/>
            <a:ext cx="3273425" cy="1198563"/>
          </a:xfrm>
          <a:custGeom>
            <a:avLst/>
            <a:gdLst/>
            <a:ahLst/>
            <a:cxnLst>
              <a:cxn ang="0">
                <a:pos x="808" y="0"/>
              </a:cxn>
              <a:cxn ang="0">
                <a:pos x="0" y="136"/>
              </a:cxn>
              <a:cxn ang="0">
                <a:pos x="725" y="293"/>
              </a:cxn>
              <a:cxn ang="0">
                <a:pos x="479" y="339"/>
              </a:cxn>
              <a:cxn ang="0">
                <a:pos x="1166" y="485"/>
              </a:cxn>
              <a:cxn ang="0">
                <a:pos x="955" y="521"/>
              </a:cxn>
              <a:cxn ang="0">
                <a:pos x="2061" y="754"/>
              </a:cxn>
              <a:cxn ang="0">
                <a:pos x="1409" y="450"/>
              </a:cxn>
              <a:cxn ang="0">
                <a:pos x="1582" y="419"/>
              </a:cxn>
              <a:cxn ang="0">
                <a:pos x="1054" y="237"/>
              </a:cxn>
              <a:cxn ang="0">
                <a:pos x="1227" y="212"/>
              </a:cxn>
              <a:cxn ang="0">
                <a:pos x="808" y="0"/>
              </a:cxn>
            </a:cxnLst>
            <a:rect l="0" t="0" r="r" b="b"/>
            <a:pathLst>
              <a:path w="2062" h="755">
                <a:moveTo>
                  <a:pt x="808" y="0"/>
                </a:moveTo>
                <a:lnTo>
                  <a:pt x="0" y="136"/>
                </a:lnTo>
                <a:lnTo>
                  <a:pt x="725" y="293"/>
                </a:lnTo>
                <a:lnTo>
                  <a:pt x="479" y="339"/>
                </a:lnTo>
                <a:lnTo>
                  <a:pt x="1166" y="485"/>
                </a:lnTo>
                <a:lnTo>
                  <a:pt x="955" y="521"/>
                </a:lnTo>
                <a:lnTo>
                  <a:pt x="2061" y="754"/>
                </a:lnTo>
                <a:lnTo>
                  <a:pt x="1409" y="450"/>
                </a:lnTo>
                <a:lnTo>
                  <a:pt x="1582" y="419"/>
                </a:lnTo>
                <a:lnTo>
                  <a:pt x="1054" y="237"/>
                </a:lnTo>
                <a:lnTo>
                  <a:pt x="1227" y="212"/>
                </a:lnTo>
                <a:lnTo>
                  <a:pt x="808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403648" y="304800"/>
            <a:ext cx="5904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Transmissão Axônica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utoUpdateAnimBg="0"/>
      <p:bldP spid="15416" grpId="0" animBg="1"/>
      <p:bldP spid="154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1933575" y="2260600"/>
            <a:ext cx="3278188" cy="2081213"/>
          </a:xfrm>
          <a:custGeom>
            <a:avLst/>
            <a:gdLst/>
            <a:ahLst/>
            <a:cxnLst>
              <a:cxn ang="0">
                <a:pos x="1920" y="1310"/>
              </a:cxn>
              <a:cxn ang="0">
                <a:pos x="0" y="234"/>
              </a:cxn>
              <a:cxn ang="0">
                <a:pos x="0" y="47"/>
              </a:cxn>
              <a:cxn ang="0">
                <a:pos x="2064" y="0"/>
              </a:cxn>
              <a:cxn ang="0">
                <a:pos x="2064" y="1310"/>
              </a:cxn>
              <a:cxn ang="0">
                <a:pos x="1968" y="1310"/>
              </a:cxn>
              <a:cxn ang="0">
                <a:pos x="1920" y="1310"/>
              </a:cxn>
            </a:cxnLst>
            <a:rect l="0" t="0" r="r" b="b"/>
            <a:pathLst>
              <a:path w="2065" h="1311">
                <a:moveTo>
                  <a:pt x="1920" y="1310"/>
                </a:moveTo>
                <a:lnTo>
                  <a:pt x="0" y="234"/>
                </a:lnTo>
                <a:lnTo>
                  <a:pt x="0" y="47"/>
                </a:lnTo>
                <a:lnTo>
                  <a:pt x="2064" y="0"/>
                </a:lnTo>
                <a:lnTo>
                  <a:pt x="2064" y="1310"/>
                </a:lnTo>
                <a:lnTo>
                  <a:pt x="1968" y="1310"/>
                </a:lnTo>
                <a:lnTo>
                  <a:pt x="1920" y="131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4241800" y="2232025"/>
            <a:ext cx="1746250" cy="2120900"/>
          </a:xfrm>
          <a:prstGeom prst="ellipse">
            <a:avLst/>
          </a:prstGeom>
          <a:solidFill>
            <a:srgbClr val="F35B1B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476750" y="2384425"/>
            <a:ext cx="1435100" cy="181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733550" y="2308225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484688" y="2386013"/>
            <a:ext cx="1443037" cy="1803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867150" y="25368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257550" y="29178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647950" y="26892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028950" y="23844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867150" y="33750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400550" y="23082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44850" y="1804988"/>
            <a:ext cx="1103313" cy="1130300"/>
            <a:chOff x="2252" y="1511"/>
            <a:chExt cx="695" cy="712"/>
          </a:xfrm>
        </p:grpSpPr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57" y="1511"/>
              <a:ext cx="690" cy="712"/>
            </a:xfrm>
            <a:custGeom>
              <a:avLst/>
              <a:gdLst/>
              <a:ahLst/>
              <a:cxnLst>
                <a:cxn ang="0">
                  <a:pos x="663" y="0"/>
                </a:cxn>
                <a:cxn ang="0">
                  <a:pos x="616" y="9"/>
                </a:cxn>
                <a:cxn ang="0">
                  <a:pos x="559" y="29"/>
                </a:cxn>
                <a:cxn ang="0">
                  <a:pos x="504" y="56"/>
                </a:cxn>
                <a:cxn ang="0">
                  <a:pos x="440" y="91"/>
                </a:cxn>
                <a:cxn ang="0">
                  <a:pos x="376" y="132"/>
                </a:cxn>
                <a:cxn ang="0">
                  <a:pos x="303" y="191"/>
                </a:cxn>
                <a:cxn ang="0">
                  <a:pos x="239" y="246"/>
                </a:cxn>
                <a:cxn ang="0">
                  <a:pos x="180" y="316"/>
                </a:cxn>
                <a:cxn ang="0">
                  <a:pos x="132" y="389"/>
                </a:cxn>
                <a:cxn ang="0">
                  <a:pos x="108" y="442"/>
                </a:cxn>
                <a:cxn ang="0">
                  <a:pos x="93" y="487"/>
                </a:cxn>
                <a:cxn ang="0">
                  <a:pos x="0" y="465"/>
                </a:cxn>
                <a:cxn ang="0">
                  <a:pos x="26" y="535"/>
                </a:cxn>
                <a:cxn ang="0">
                  <a:pos x="50" y="619"/>
                </a:cxn>
                <a:cxn ang="0">
                  <a:pos x="46" y="702"/>
                </a:cxn>
                <a:cxn ang="0">
                  <a:pos x="95" y="681"/>
                </a:cxn>
                <a:cxn ang="0">
                  <a:pos x="166" y="620"/>
                </a:cxn>
                <a:cxn ang="0">
                  <a:pos x="222" y="586"/>
                </a:cxn>
                <a:cxn ang="0">
                  <a:pos x="176" y="543"/>
                </a:cxn>
                <a:cxn ang="0">
                  <a:pos x="200" y="469"/>
                </a:cxn>
                <a:cxn ang="0">
                  <a:pos x="241" y="394"/>
                </a:cxn>
                <a:cxn ang="0">
                  <a:pos x="292" y="319"/>
                </a:cxn>
                <a:cxn ang="0">
                  <a:pos x="366" y="233"/>
                </a:cxn>
                <a:cxn ang="0">
                  <a:pos x="436" y="165"/>
                </a:cxn>
                <a:cxn ang="0">
                  <a:pos x="470" y="135"/>
                </a:cxn>
                <a:cxn ang="0">
                  <a:pos x="501" y="111"/>
                </a:cxn>
                <a:cxn ang="0">
                  <a:pos x="550" y="77"/>
                </a:cxn>
                <a:cxn ang="0">
                  <a:pos x="583" y="56"/>
                </a:cxn>
                <a:cxn ang="0">
                  <a:pos x="614" y="41"/>
                </a:cxn>
                <a:cxn ang="0">
                  <a:pos x="651" y="24"/>
                </a:cxn>
                <a:cxn ang="0">
                  <a:pos x="689" y="12"/>
                </a:cxn>
              </a:cxnLst>
              <a:rect l="0" t="0" r="r" b="b"/>
              <a:pathLst>
                <a:path w="690" h="712">
                  <a:moveTo>
                    <a:pt x="689" y="12"/>
                  </a:moveTo>
                  <a:lnTo>
                    <a:pt x="663" y="0"/>
                  </a:lnTo>
                  <a:lnTo>
                    <a:pt x="637" y="4"/>
                  </a:lnTo>
                  <a:lnTo>
                    <a:pt x="616" y="9"/>
                  </a:lnTo>
                  <a:lnTo>
                    <a:pt x="590" y="18"/>
                  </a:lnTo>
                  <a:lnTo>
                    <a:pt x="559" y="29"/>
                  </a:lnTo>
                  <a:lnTo>
                    <a:pt x="537" y="42"/>
                  </a:lnTo>
                  <a:lnTo>
                    <a:pt x="504" y="56"/>
                  </a:lnTo>
                  <a:lnTo>
                    <a:pt x="471" y="73"/>
                  </a:lnTo>
                  <a:lnTo>
                    <a:pt x="440" y="91"/>
                  </a:lnTo>
                  <a:lnTo>
                    <a:pt x="403" y="113"/>
                  </a:lnTo>
                  <a:lnTo>
                    <a:pt x="376" y="132"/>
                  </a:lnTo>
                  <a:lnTo>
                    <a:pt x="341" y="160"/>
                  </a:lnTo>
                  <a:lnTo>
                    <a:pt x="303" y="191"/>
                  </a:lnTo>
                  <a:lnTo>
                    <a:pt x="266" y="222"/>
                  </a:lnTo>
                  <a:lnTo>
                    <a:pt x="239" y="246"/>
                  </a:lnTo>
                  <a:lnTo>
                    <a:pt x="205" y="284"/>
                  </a:lnTo>
                  <a:lnTo>
                    <a:pt x="180" y="316"/>
                  </a:lnTo>
                  <a:lnTo>
                    <a:pt x="156" y="351"/>
                  </a:lnTo>
                  <a:lnTo>
                    <a:pt x="132" y="389"/>
                  </a:lnTo>
                  <a:lnTo>
                    <a:pt x="120" y="413"/>
                  </a:lnTo>
                  <a:lnTo>
                    <a:pt x="108" y="442"/>
                  </a:lnTo>
                  <a:lnTo>
                    <a:pt x="100" y="465"/>
                  </a:lnTo>
                  <a:lnTo>
                    <a:pt x="93" y="487"/>
                  </a:lnTo>
                  <a:lnTo>
                    <a:pt x="90" y="504"/>
                  </a:lnTo>
                  <a:lnTo>
                    <a:pt x="0" y="465"/>
                  </a:lnTo>
                  <a:lnTo>
                    <a:pt x="13" y="497"/>
                  </a:lnTo>
                  <a:lnTo>
                    <a:pt x="26" y="535"/>
                  </a:lnTo>
                  <a:lnTo>
                    <a:pt x="41" y="575"/>
                  </a:lnTo>
                  <a:lnTo>
                    <a:pt x="50" y="619"/>
                  </a:lnTo>
                  <a:lnTo>
                    <a:pt x="51" y="652"/>
                  </a:lnTo>
                  <a:lnTo>
                    <a:pt x="46" y="702"/>
                  </a:lnTo>
                  <a:lnTo>
                    <a:pt x="65" y="711"/>
                  </a:lnTo>
                  <a:lnTo>
                    <a:pt x="95" y="681"/>
                  </a:lnTo>
                  <a:lnTo>
                    <a:pt x="128" y="648"/>
                  </a:lnTo>
                  <a:lnTo>
                    <a:pt x="166" y="620"/>
                  </a:lnTo>
                  <a:lnTo>
                    <a:pt x="200" y="598"/>
                  </a:lnTo>
                  <a:lnTo>
                    <a:pt x="222" y="586"/>
                  </a:lnTo>
                  <a:lnTo>
                    <a:pt x="252" y="577"/>
                  </a:lnTo>
                  <a:lnTo>
                    <a:pt x="176" y="543"/>
                  </a:lnTo>
                  <a:lnTo>
                    <a:pt x="187" y="504"/>
                  </a:lnTo>
                  <a:lnTo>
                    <a:pt x="200" y="469"/>
                  </a:lnTo>
                  <a:lnTo>
                    <a:pt x="220" y="432"/>
                  </a:lnTo>
                  <a:lnTo>
                    <a:pt x="241" y="394"/>
                  </a:lnTo>
                  <a:lnTo>
                    <a:pt x="268" y="355"/>
                  </a:lnTo>
                  <a:lnTo>
                    <a:pt x="292" y="319"/>
                  </a:lnTo>
                  <a:lnTo>
                    <a:pt x="332" y="271"/>
                  </a:lnTo>
                  <a:lnTo>
                    <a:pt x="366" y="233"/>
                  </a:lnTo>
                  <a:lnTo>
                    <a:pt x="398" y="199"/>
                  </a:lnTo>
                  <a:lnTo>
                    <a:pt x="436" y="165"/>
                  </a:lnTo>
                  <a:lnTo>
                    <a:pt x="454" y="149"/>
                  </a:lnTo>
                  <a:lnTo>
                    <a:pt x="470" y="135"/>
                  </a:lnTo>
                  <a:lnTo>
                    <a:pt x="487" y="123"/>
                  </a:lnTo>
                  <a:lnTo>
                    <a:pt x="501" y="111"/>
                  </a:lnTo>
                  <a:lnTo>
                    <a:pt x="529" y="90"/>
                  </a:lnTo>
                  <a:lnTo>
                    <a:pt x="550" y="77"/>
                  </a:lnTo>
                  <a:lnTo>
                    <a:pt x="567" y="66"/>
                  </a:lnTo>
                  <a:lnTo>
                    <a:pt x="583" y="56"/>
                  </a:lnTo>
                  <a:lnTo>
                    <a:pt x="600" y="48"/>
                  </a:lnTo>
                  <a:lnTo>
                    <a:pt x="614" y="41"/>
                  </a:lnTo>
                  <a:lnTo>
                    <a:pt x="631" y="32"/>
                  </a:lnTo>
                  <a:lnTo>
                    <a:pt x="651" y="24"/>
                  </a:lnTo>
                  <a:lnTo>
                    <a:pt x="671" y="16"/>
                  </a:lnTo>
                  <a:lnTo>
                    <a:pt x="689" y="12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2252" y="1512"/>
              <a:ext cx="670" cy="702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43" y="1"/>
                </a:cxn>
                <a:cxn ang="0">
                  <a:pos x="621" y="3"/>
                </a:cxn>
                <a:cxn ang="0">
                  <a:pos x="602" y="7"/>
                </a:cxn>
                <a:cxn ang="0">
                  <a:pos x="580" y="11"/>
                </a:cxn>
                <a:cxn ang="0">
                  <a:pos x="548" y="20"/>
                </a:cxn>
                <a:cxn ang="0">
                  <a:pos x="519" y="31"/>
                </a:cxn>
                <a:cxn ang="0">
                  <a:pos x="485" y="46"/>
                </a:cxn>
                <a:cxn ang="0">
                  <a:pos x="454" y="63"/>
                </a:cxn>
                <a:cxn ang="0">
                  <a:pos x="423" y="80"/>
                </a:cxn>
                <a:cxn ang="0">
                  <a:pos x="387" y="104"/>
                </a:cxn>
                <a:cxn ang="0">
                  <a:pos x="360" y="123"/>
                </a:cxn>
                <a:cxn ang="0">
                  <a:pos x="325" y="151"/>
                </a:cxn>
                <a:cxn ang="0">
                  <a:pos x="287" y="182"/>
                </a:cxn>
                <a:cxn ang="0">
                  <a:pos x="250" y="212"/>
                </a:cxn>
                <a:cxn ang="0">
                  <a:pos x="224" y="237"/>
                </a:cxn>
                <a:cxn ang="0">
                  <a:pos x="192" y="276"/>
                </a:cxn>
                <a:cxn ang="0">
                  <a:pos x="167" y="308"/>
                </a:cxn>
                <a:cxn ang="0">
                  <a:pos x="142" y="342"/>
                </a:cxn>
                <a:cxn ang="0">
                  <a:pos x="117" y="381"/>
                </a:cxn>
                <a:cxn ang="0">
                  <a:pos x="106" y="404"/>
                </a:cxn>
                <a:cxn ang="0">
                  <a:pos x="94" y="434"/>
                </a:cxn>
                <a:cxn ang="0">
                  <a:pos x="86" y="455"/>
                </a:cxn>
                <a:cxn ang="0">
                  <a:pos x="79" y="477"/>
                </a:cxn>
                <a:cxn ang="0">
                  <a:pos x="74" y="496"/>
                </a:cxn>
                <a:cxn ang="0">
                  <a:pos x="0" y="463"/>
                </a:cxn>
                <a:cxn ang="0">
                  <a:pos x="14" y="497"/>
                </a:cxn>
                <a:cxn ang="0">
                  <a:pos x="25" y="530"/>
                </a:cxn>
                <a:cxn ang="0">
                  <a:pos x="39" y="573"/>
                </a:cxn>
                <a:cxn ang="0">
                  <a:pos x="46" y="616"/>
                </a:cxn>
                <a:cxn ang="0">
                  <a:pos x="51" y="655"/>
                </a:cxn>
                <a:cxn ang="0">
                  <a:pos x="50" y="701"/>
                </a:cxn>
                <a:cxn ang="0">
                  <a:pos x="80" y="672"/>
                </a:cxn>
                <a:cxn ang="0">
                  <a:pos x="112" y="640"/>
                </a:cxn>
                <a:cxn ang="0">
                  <a:pos x="149" y="611"/>
                </a:cxn>
                <a:cxn ang="0">
                  <a:pos x="184" y="589"/>
                </a:cxn>
                <a:cxn ang="0">
                  <a:pos x="204" y="576"/>
                </a:cxn>
                <a:cxn ang="0">
                  <a:pos x="235" y="566"/>
                </a:cxn>
                <a:cxn ang="0">
                  <a:pos x="160" y="533"/>
                </a:cxn>
                <a:cxn ang="0">
                  <a:pos x="172" y="494"/>
                </a:cxn>
                <a:cxn ang="0">
                  <a:pos x="185" y="460"/>
                </a:cxn>
                <a:cxn ang="0">
                  <a:pos x="204" y="423"/>
                </a:cxn>
                <a:cxn ang="0">
                  <a:pos x="224" y="385"/>
                </a:cxn>
                <a:cxn ang="0">
                  <a:pos x="252" y="346"/>
                </a:cxn>
                <a:cxn ang="0">
                  <a:pos x="277" y="310"/>
                </a:cxn>
                <a:cxn ang="0">
                  <a:pos x="316" y="260"/>
                </a:cxn>
                <a:cxn ang="0">
                  <a:pos x="349" y="222"/>
                </a:cxn>
                <a:cxn ang="0">
                  <a:pos x="382" y="189"/>
                </a:cxn>
                <a:cxn ang="0">
                  <a:pos x="419" y="154"/>
                </a:cxn>
                <a:cxn ang="0">
                  <a:pos x="437" y="139"/>
                </a:cxn>
                <a:cxn ang="0">
                  <a:pos x="453" y="124"/>
                </a:cxn>
                <a:cxn ang="0">
                  <a:pos x="468" y="112"/>
                </a:cxn>
                <a:cxn ang="0">
                  <a:pos x="484" y="101"/>
                </a:cxn>
                <a:cxn ang="0">
                  <a:pos x="511" y="80"/>
                </a:cxn>
                <a:cxn ang="0">
                  <a:pos x="531" y="65"/>
                </a:cxn>
                <a:cxn ang="0">
                  <a:pos x="547" y="56"/>
                </a:cxn>
                <a:cxn ang="0">
                  <a:pos x="565" y="46"/>
                </a:cxn>
                <a:cxn ang="0">
                  <a:pos x="582" y="37"/>
                </a:cxn>
                <a:cxn ang="0">
                  <a:pos x="596" y="29"/>
                </a:cxn>
                <a:cxn ang="0">
                  <a:pos x="613" y="20"/>
                </a:cxn>
                <a:cxn ang="0">
                  <a:pos x="632" y="12"/>
                </a:cxn>
                <a:cxn ang="0">
                  <a:pos x="650" y="4"/>
                </a:cxn>
                <a:cxn ang="0">
                  <a:pos x="669" y="0"/>
                </a:cxn>
              </a:cxnLst>
              <a:rect l="0" t="0" r="r" b="b"/>
              <a:pathLst>
                <a:path w="670" h="702">
                  <a:moveTo>
                    <a:pt x="669" y="0"/>
                  </a:moveTo>
                  <a:lnTo>
                    <a:pt x="643" y="1"/>
                  </a:lnTo>
                  <a:lnTo>
                    <a:pt x="621" y="3"/>
                  </a:lnTo>
                  <a:lnTo>
                    <a:pt x="602" y="7"/>
                  </a:lnTo>
                  <a:lnTo>
                    <a:pt x="580" y="11"/>
                  </a:lnTo>
                  <a:lnTo>
                    <a:pt x="548" y="20"/>
                  </a:lnTo>
                  <a:lnTo>
                    <a:pt x="519" y="31"/>
                  </a:lnTo>
                  <a:lnTo>
                    <a:pt x="485" y="46"/>
                  </a:lnTo>
                  <a:lnTo>
                    <a:pt x="454" y="63"/>
                  </a:lnTo>
                  <a:lnTo>
                    <a:pt x="423" y="80"/>
                  </a:lnTo>
                  <a:lnTo>
                    <a:pt x="387" y="104"/>
                  </a:lnTo>
                  <a:lnTo>
                    <a:pt x="360" y="123"/>
                  </a:lnTo>
                  <a:lnTo>
                    <a:pt x="325" y="151"/>
                  </a:lnTo>
                  <a:lnTo>
                    <a:pt x="287" y="182"/>
                  </a:lnTo>
                  <a:lnTo>
                    <a:pt x="250" y="212"/>
                  </a:lnTo>
                  <a:lnTo>
                    <a:pt x="224" y="237"/>
                  </a:lnTo>
                  <a:lnTo>
                    <a:pt x="192" y="276"/>
                  </a:lnTo>
                  <a:lnTo>
                    <a:pt x="167" y="308"/>
                  </a:lnTo>
                  <a:lnTo>
                    <a:pt x="142" y="342"/>
                  </a:lnTo>
                  <a:lnTo>
                    <a:pt x="117" y="381"/>
                  </a:lnTo>
                  <a:lnTo>
                    <a:pt x="106" y="404"/>
                  </a:lnTo>
                  <a:lnTo>
                    <a:pt x="94" y="434"/>
                  </a:lnTo>
                  <a:lnTo>
                    <a:pt x="86" y="455"/>
                  </a:lnTo>
                  <a:lnTo>
                    <a:pt x="79" y="477"/>
                  </a:lnTo>
                  <a:lnTo>
                    <a:pt x="74" y="496"/>
                  </a:lnTo>
                  <a:lnTo>
                    <a:pt x="0" y="463"/>
                  </a:lnTo>
                  <a:lnTo>
                    <a:pt x="14" y="497"/>
                  </a:lnTo>
                  <a:lnTo>
                    <a:pt x="25" y="530"/>
                  </a:lnTo>
                  <a:lnTo>
                    <a:pt x="39" y="573"/>
                  </a:lnTo>
                  <a:lnTo>
                    <a:pt x="46" y="616"/>
                  </a:lnTo>
                  <a:lnTo>
                    <a:pt x="51" y="655"/>
                  </a:lnTo>
                  <a:lnTo>
                    <a:pt x="50" y="701"/>
                  </a:lnTo>
                  <a:lnTo>
                    <a:pt x="80" y="672"/>
                  </a:lnTo>
                  <a:lnTo>
                    <a:pt x="112" y="640"/>
                  </a:lnTo>
                  <a:lnTo>
                    <a:pt x="149" y="611"/>
                  </a:lnTo>
                  <a:lnTo>
                    <a:pt x="184" y="589"/>
                  </a:lnTo>
                  <a:lnTo>
                    <a:pt x="204" y="576"/>
                  </a:lnTo>
                  <a:lnTo>
                    <a:pt x="235" y="566"/>
                  </a:lnTo>
                  <a:lnTo>
                    <a:pt x="160" y="533"/>
                  </a:lnTo>
                  <a:lnTo>
                    <a:pt x="172" y="494"/>
                  </a:lnTo>
                  <a:lnTo>
                    <a:pt x="185" y="460"/>
                  </a:lnTo>
                  <a:lnTo>
                    <a:pt x="204" y="423"/>
                  </a:lnTo>
                  <a:lnTo>
                    <a:pt x="224" y="385"/>
                  </a:lnTo>
                  <a:lnTo>
                    <a:pt x="252" y="346"/>
                  </a:lnTo>
                  <a:lnTo>
                    <a:pt x="277" y="310"/>
                  </a:lnTo>
                  <a:lnTo>
                    <a:pt x="316" y="260"/>
                  </a:lnTo>
                  <a:lnTo>
                    <a:pt x="349" y="222"/>
                  </a:lnTo>
                  <a:lnTo>
                    <a:pt x="382" y="189"/>
                  </a:lnTo>
                  <a:lnTo>
                    <a:pt x="419" y="154"/>
                  </a:lnTo>
                  <a:lnTo>
                    <a:pt x="437" y="139"/>
                  </a:lnTo>
                  <a:lnTo>
                    <a:pt x="453" y="124"/>
                  </a:lnTo>
                  <a:lnTo>
                    <a:pt x="468" y="112"/>
                  </a:lnTo>
                  <a:lnTo>
                    <a:pt x="484" y="101"/>
                  </a:lnTo>
                  <a:lnTo>
                    <a:pt x="511" y="80"/>
                  </a:lnTo>
                  <a:lnTo>
                    <a:pt x="531" y="65"/>
                  </a:lnTo>
                  <a:lnTo>
                    <a:pt x="547" y="56"/>
                  </a:lnTo>
                  <a:lnTo>
                    <a:pt x="565" y="46"/>
                  </a:lnTo>
                  <a:lnTo>
                    <a:pt x="582" y="37"/>
                  </a:lnTo>
                  <a:lnTo>
                    <a:pt x="596" y="29"/>
                  </a:lnTo>
                  <a:lnTo>
                    <a:pt x="613" y="20"/>
                  </a:lnTo>
                  <a:lnTo>
                    <a:pt x="632" y="12"/>
                  </a:lnTo>
                  <a:lnTo>
                    <a:pt x="650" y="4"/>
                  </a:lnTo>
                  <a:lnTo>
                    <a:pt x="669" y="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02125" y="1295400"/>
            <a:ext cx="819150" cy="625475"/>
            <a:chOff x="2918" y="1190"/>
            <a:chExt cx="516" cy="394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2918" y="1257"/>
              <a:ext cx="3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/>
                <a:t>Na</a:t>
              </a: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206" y="119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+</a:t>
              </a:r>
            </a:p>
          </p:txBody>
        </p:sp>
      </p:grp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440363" y="2600325"/>
            <a:ext cx="1004887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33400" y="5135563"/>
            <a:ext cx="7924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CC0000"/>
                </a:solidFill>
              </a:rPr>
              <a:t>Condição alterada:</a:t>
            </a:r>
            <a:r>
              <a:rPr lang="en-US" sz="2400" b="1"/>
              <a:t> Na+ continua entrando na célula nervosa, causando  impulsos repetitivos </a:t>
            </a:r>
            <a:r>
              <a:rPr lang="en-US" sz="2000" b="1">
                <a:latin typeface="Wingdings" pitchFamily="2" charset="2"/>
              </a:rPr>
              <a:t>ð</a:t>
            </a:r>
            <a:r>
              <a:rPr lang="en-US" sz="2400" b="1"/>
              <a:t> exaustão e morte</a:t>
            </a: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4068763" y="270033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4068763" y="3635375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3810000" y="2836863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3563938" y="317658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2505075" y="2436813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2981325" y="270033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3825875" y="3068638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2203450" y="26955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5316538" y="1911350"/>
            <a:ext cx="59848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2828925" y="283686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2062163" y="243681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3209925" y="2295525"/>
            <a:ext cx="120650" cy="169863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3492500" y="283686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 rot="10800000">
            <a:off x="3211513" y="3138488"/>
            <a:ext cx="85725" cy="123825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4119563" y="3195638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2106613" y="2836863"/>
            <a:ext cx="596900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4495800" y="2398713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4486275" y="3109913"/>
            <a:ext cx="3535363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4489450" y="2427288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48" name="Freeform 40"/>
          <p:cNvSpPr>
            <a:spLocks/>
          </p:cNvSpPr>
          <p:nvPr/>
        </p:nvSpPr>
        <p:spPr bwMode="auto">
          <a:xfrm>
            <a:off x="4479925" y="3051175"/>
            <a:ext cx="3535363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4519613" y="2438400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>
            <a:off x="4508500" y="2835275"/>
            <a:ext cx="2952750" cy="1339850"/>
          </a:xfrm>
          <a:custGeom>
            <a:avLst/>
            <a:gdLst/>
            <a:ahLst/>
            <a:cxnLst>
              <a:cxn ang="0">
                <a:pos x="729" y="0"/>
              </a:cxn>
              <a:cxn ang="0">
                <a:pos x="0" y="152"/>
              </a:cxn>
              <a:cxn ang="0">
                <a:pos x="654" y="327"/>
              </a:cxn>
              <a:cxn ang="0">
                <a:pos x="432" y="379"/>
              </a:cxn>
              <a:cxn ang="0">
                <a:pos x="1052" y="542"/>
              </a:cxn>
              <a:cxn ang="0">
                <a:pos x="862" y="582"/>
              </a:cxn>
              <a:cxn ang="0">
                <a:pos x="1859" y="843"/>
              </a:cxn>
              <a:cxn ang="0">
                <a:pos x="1271" y="503"/>
              </a:cxn>
              <a:cxn ang="0">
                <a:pos x="1427" y="469"/>
              </a:cxn>
              <a:cxn ang="0">
                <a:pos x="951" y="265"/>
              </a:cxn>
              <a:cxn ang="0">
                <a:pos x="1107" y="237"/>
              </a:cxn>
              <a:cxn ang="0">
                <a:pos x="729" y="0"/>
              </a:cxn>
            </a:cxnLst>
            <a:rect l="0" t="0" r="r" b="b"/>
            <a:pathLst>
              <a:path w="1860" h="844">
                <a:moveTo>
                  <a:pt x="729" y="0"/>
                </a:moveTo>
                <a:lnTo>
                  <a:pt x="0" y="152"/>
                </a:lnTo>
                <a:lnTo>
                  <a:pt x="654" y="327"/>
                </a:lnTo>
                <a:lnTo>
                  <a:pt x="432" y="379"/>
                </a:lnTo>
                <a:lnTo>
                  <a:pt x="1052" y="542"/>
                </a:lnTo>
                <a:lnTo>
                  <a:pt x="862" y="582"/>
                </a:lnTo>
                <a:lnTo>
                  <a:pt x="1859" y="843"/>
                </a:lnTo>
                <a:lnTo>
                  <a:pt x="1271" y="503"/>
                </a:lnTo>
                <a:lnTo>
                  <a:pt x="1427" y="469"/>
                </a:lnTo>
                <a:lnTo>
                  <a:pt x="951" y="265"/>
                </a:lnTo>
                <a:lnTo>
                  <a:pt x="1107" y="237"/>
                </a:lnTo>
                <a:lnTo>
                  <a:pt x="729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4513263" y="2414588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4438650" y="3273425"/>
            <a:ext cx="3535363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4506913" y="2408238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54" name="Freeform 46"/>
          <p:cNvSpPr>
            <a:spLocks/>
          </p:cNvSpPr>
          <p:nvPr/>
        </p:nvSpPr>
        <p:spPr bwMode="auto">
          <a:xfrm>
            <a:off x="4503738" y="3054350"/>
            <a:ext cx="3535362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4465638" y="2384425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56" name="Freeform 48"/>
          <p:cNvSpPr>
            <a:spLocks/>
          </p:cNvSpPr>
          <p:nvPr/>
        </p:nvSpPr>
        <p:spPr bwMode="auto">
          <a:xfrm>
            <a:off x="4656138" y="3206750"/>
            <a:ext cx="3535362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4495800" y="2395538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58" name="Freeform 50"/>
          <p:cNvSpPr>
            <a:spLocks/>
          </p:cNvSpPr>
          <p:nvPr/>
        </p:nvSpPr>
        <p:spPr bwMode="auto">
          <a:xfrm>
            <a:off x="4473575" y="3078163"/>
            <a:ext cx="3535363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4489450" y="2389188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60" name="Freeform 52"/>
          <p:cNvSpPr>
            <a:spLocks/>
          </p:cNvSpPr>
          <p:nvPr/>
        </p:nvSpPr>
        <p:spPr bwMode="auto">
          <a:xfrm>
            <a:off x="4438650" y="3095625"/>
            <a:ext cx="3535363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4483100" y="2400300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62" name="Freeform 54"/>
          <p:cNvSpPr>
            <a:spLocks/>
          </p:cNvSpPr>
          <p:nvPr/>
        </p:nvSpPr>
        <p:spPr bwMode="auto">
          <a:xfrm>
            <a:off x="4591050" y="3248025"/>
            <a:ext cx="3535363" cy="1568450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0" y="178"/>
              </a:cxn>
              <a:cxn ang="0">
                <a:pos x="783" y="383"/>
              </a:cxn>
              <a:cxn ang="0">
                <a:pos x="518" y="443"/>
              </a:cxn>
              <a:cxn ang="0">
                <a:pos x="1260" y="635"/>
              </a:cxn>
              <a:cxn ang="0">
                <a:pos x="1032" y="682"/>
              </a:cxn>
              <a:cxn ang="0">
                <a:pos x="2226" y="987"/>
              </a:cxn>
              <a:cxn ang="0">
                <a:pos x="1522" y="588"/>
              </a:cxn>
              <a:cxn ang="0">
                <a:pos x="1708" y="549"/>
              </a:cxn>
              <a:cxn ang="0">
                <a:pos x="1139" y="311"/>
              </a:cxn>
              <a:cxn ang="0">
                <a:pos x="1325" y="278"/>
              </a:cxn>
              <a:cxn ang="0">
                <a:pos x="873" y="0"/>
              </a:cxn>
            </a:cxnLst>
            <a:rect l="0" t="0" r="r" b="b"/>
            <a:pathLst>
              <a:path w="2227" h="988">
                <a:moveTo>
                  <a:pt x="873" y="0"/>
                </a:moveTo>
                <a:lnTo>
                  <a:pt x="0" y="178"/>
                </a:lnTo>
                <a:lnTo>
                  <a:pt x="783" y="383"/>
                </a:lnTo>
                <a:lnTo>
                  <a:pt x="518" y="443"/>
                </a:lnTo>
                <a:lnTo>
                  <a:pt x="1260" y="635"/>
                </a:lnTo>
                <a:lnTo>
                  <a:pt x="1032" y="682"/>
                </a:lnTo>
                <a:lnTo>
                  <a:pt x="2226" y="987"/>
                </a:lnTo>
                <a:lnTo>
                  <a:pt x="1522" y="588"/>
                </a:lnTo>
                <a:lnTo>
                  <a:pt x="1708" y="549"/>
                </a:lnTo>
                <a:lnTo>
                  <a:pt x="1139" y="311"/>
                </a:lnTo>
                <a:lnTo>
                  <a:pt x="1325" y="278"/>
                </a:lnTo>
                <a:lnTo>
                  <a:pt x="87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684213" y="232122"/>
            <a:ext cx="7696200" cy="104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pt-B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Moduladores de canais de Na</a:t>
            </a:r>
            <a:r>
              <a:rPr lang="pt-BR" sz="35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+ </a:t>
            </a:r>
          </a:p>
          <a:p>
            <a:pPr algn="ctr" eaLnBrk="0" hangingPunct="0"/>
            <a:r>
              <a:rPr lang="pt-B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PIRETROIDES </a:t>
            </a:r>
            <a:r>
              <a:rPr lang="pt-B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 DDT</a:t>
            </a:r>
            <a:endParaRPr lang="pt-BR" sz="3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901700" y="3505200"/>
            <a:ext cx="2374900" cy="509588"/>
            <a:chOff x="180" y="2587"/>
            <a:chExt cx="1496" cy="321"/>
          </a:xfrm>
        </p:grpSpPr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196" y="2587"/>
              <a:ext cx="1480" cy="321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180" y="2616"/>
              <a:ext cx="14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b="1"/>
                <a:t>Canal de Sódio</a:t>
              </a:r>
            </a:p>
          </p:txBody>
        </p:sp>
      </p:grp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5638800" y="1524000"/>
            <a:ext cx="3109664" cy="5969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000" b="1"/>
              <a:t>Membrana do Axônio</a:t>
            </a:r>
            <a:endParaRPr lang="en-US" sz="240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515592" y="2200275"/>
            <a:ext cx="2507374" cy="1228725"/>
            <a:chOff x="4257" y="1578"/>
            <a:chExt cx="1388" cy="582"/>
          </a:xfrm>
        </p:grpSpPr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257" y="1578"/>
              <a:ext cx="1388" cy="582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4297" y="1632"/>
              <a:ext cx="131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b="1" dirty="0"/>
                <a:t>Corte transversal</a:t>
              </a:r>
            </a:p>
            <a:p>
              <a:pPr algn="ctr" eaLnBrk="0" hangingPunct="0"/>
              <a:r>
                <a:rPr lang="en-US" sz="2000" b="1" dirty="0"/>
                <a:t>de </a:t>
              </a:r>
              <a:r>
                <a:rPr lang="en-US" sz="2000" b="1" dirty="0" err="1"/>
                <a:t>uma</a:t>
              </a:r>
              <a:r>
                <a:rPr lang="en-US" sz="2000" b="1" dirty="0"/>
                <a:t> </a:t>
              </a:r>
              <a:r>
                <a:rPr lang="en-US" sz="2000" b="1" dirty="0" err="1"/>
                <a:t>célula</a:t>
              </a:r>
              <a:r>
                <a:rPr lang="en-US" sz="2000" b="1" dirty="0"/>
                <a:t> </a:t>
              </a:r>
            </a:p>
            <a:p>
              <a:pPr algn="ctr" eaLnBrk="0" hangingPunct="0"/>
              <a:r>
                <a:rPr lang="en-US" sz="2000" b="1" dirty="0"/>
                <a:t>nervosa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5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5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25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75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25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utoUpdateAnimBg="0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 animBg="1"/>
      <p:bldP spid="17451" grpId="0" animBg="1"/>
      <p:bldP spid="17452" grpId="0" animBg="1"/>
      <p:bldP spid="17453" grpId="0" animBg="1"/>
      <p:bldP spid="17454" grpId="0" animBg="1"/>
      <p:bldP spid="17455" grpId="0" animBg="1"/>
      <p:bldP spid="17456" grpId="0" animBg="1"/>
      <p:bldP spid="17457" grpId="0" animBg="1"/>
      <p:bldP spid="17458" grpId="0" animBg="1"/>
      <p:bldP spid="17459" grpId="0" animBg="1"/>
      <p:bldP spid="17460" grpId="0" animBg="1"/>
      <p:bldP spid="17461" grpId="0" animBg="1"/>
      <p:bldP spid="17462" grpId="0" animBg="1"/>
      <p:bldP spid="1746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1933575" y="2260600"/>
            <a:ext cx="3278188" cy="2081213"/>
          </a:xfrm>
          <a:custGeom>
            <a:avLst/>
            <a:gdLst/>
            <a:ahLst/>
            <a:cxnLst>
              <a:cxn ang="0">
                <a:pos x="1920" y="1310"/>
              </a:cxn>
              <a:cxn ang="0">
                <a:pos x="0" y="234"/>
              </a:cxn>
              <a:cxn ang="0">
                <a:pos x="0" y="47"/>
              </a:cxn>
              <a:cxn ang="0">
                <a:pos x="2064" y="0"/>
              </a:cxn>
              <a:cxn ang="0">
                <a:pos x="2064" y="1310"/>
              </a:cxn>
              <a:cxn ang="0">
                <a:pos x="1968" y="1310"/>
              </a:cxn>
              <a:cxn ang="0">
                <a:pos x="1920" y="1310"/>
              </a:cxn>
            </a:cxnLst>
            <a:rect l="0" t="0" r="r" b="b"/>
            <a:pathLst>
              <a:path w="2065" h="1311">
                <a:moveTo>
                  <a:pt x="1920" y="1310"/>
                </a:moveTo>
                <a:lnTo>
                  <a:pt x="0" y="234"/>
                </a:lnTo>
                <a:lnTo>
                  <a:pt x="0" y="47"/>
                </a:lnTo>
                <a:lnTo>
                  <a:pt x="2064" y="0"/>
                </a:lnTo>
                <a:lnTo>
                  <a:pt x="2064" y="1310"/>
                </a:lnTo>
                <a:lnTo>
                  <a:pt x="1968" y="1310"/>
                </a:lnTo>
                <a:lnTo>
                  <a:pt x="1920" y="131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4241800" y="2232025"/>
            <a:ext cx="1746250" cy="2120900"/>
          </a:xfrm>
          <a:prstGeom prst="ellipse">
            <a:avLst/>
          </a:prstGeom>
          <a:solidFill>
            <a:srgbClr val="F35B1B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4476750" y="2384425"/>
            <a:ext cx="1435100" cy="181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733550" y="2308225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4484688" y="2386013"/>
            <a:ext cx="1443037" cy="1803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867150" y="25368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3257550" y="29178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2647950" y="26892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3028950" y="23844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3867150" y="33750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4400550" y="230822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44850" y="1804988"/>
            <a:ext cx="1103313" cy="1130300"/>
            <a:chOff x="2252" y="1511"/>
            <a:chExt cx="695" cy="712"/>
          </a:xfrm>
        </p:grpSpPr>
        <p:sp>
          <p:nvSpPr>
            <p:cNvPr id="49166" name="Freeform 14"/>
            <p:cNvSpPr>
              <a:spLocks/>
            </p:cNvSpPr>
            <p:nvPr/>
          </p:nvSpPr>
          <p:spPr bwMode="auto">
            <a:xfrm>
              <a:off x="2257" y="1511"/>
              <a:ext cx="690" cy="712"/>
            </a:xfrm>
            <a:custGeom>
              <a:avLst/>
              <a:gdLst/>
              <a:ahLst/>
              <a:cxnLst>
                <a:cxn ang="0">
                  <a:pos x="663" y="0"/>
                </a:cxn>
                <a:cxn ang="0">
                  <a:pos x="616" y="9"/>
                </a:cxn>
                <a:cxn ang="0">
                  <a:pos x="559" y="29"/>
                </a:cxn>
                <a:cxn ang="0">
                  <a:pos x="504" y="56"/>
                </a:cxn>
                <a:cxn ang="0">
                  <a:pos x="440" y="91"/>
                </a:cxn>
                <a:cxn ang="0">
                  <a:pos x="376" y="132"/>
                </a:cxn>
                <a:cxn ang="0">
                  <a:pos x="303" y="191"/>
                </a:cxn>
                <a:cxn ang="0">
                  <a:pos x="239" y="246"/>
                </a:cxn>
                <a:cxn ang="0">
                  <a:pos x="180" y="316"/>
                </a:cxn>
                <a:cxn ang="0">
                  <a:pos x="132" y="389"/>
                </a:cxn>
                <a:cxn ang="0">
                  <a:pos x="108" y="442"/>
                </a:cxn>
                <a:cxn ang="0">
                  <a:pos x="93" y="487"/>
                </a:cxn>
                <a:cxn ang="0">
                  <a:pos x="0" y="465"/>
                </a:cxn>
                <a:cxn ang="0">
                  <a:pos x="26" y="535"/>
                </a:cxn>
                <a:cxn ang="0">
                  <a:pos x="50" y="619"/>
                </a:cxn>
                <a:cxn ang="0">
                  <a:pos x="46" y="702"/>
                </a:cxn>
                <a:cxn ang="0">
                  <a:pos x="95" y="681"/>
                </a:cxn>
                <a:cxn ang="0">
                  <a:pos x="166" y="620"/>
                </a:cxn>
                <a:cxn ang="0">
                  <a:pos x="222" y="586"/>
                </a:cxn>
                <a:cxn ang="0">
                  <a:pos x="176" y="543"/>
                </a:cxn>
                <a:cxn ang="0">
                  <a:pos x="200" y="469"/>
                </a:cxn>
                <a:cxn ang="0">
                  <a:pos x="241" y="394"/>
                </a:cxn>
                <a:cxn ang="0">
                  <a:pos x="292" y="319"/>
                </a:cxn>
                <a:cxn ang="0">
                  <a:pos x="366" y="233"/>
                </a:cxn>
                <a:cxn ang="0">
                  <a:pos x="436" y="165"/>
                </a:cxn>
                <a:cxn ang="0">
                  <a:pos x="470" y="135"/>
                </a:cxn>
                <a:cxn ang="0">
                  <a:pos x="501" y="111"/>
                </a:cxn>
                <a:cxn ang="0">
                  <a:pos x="550" y="77"/>
                </a:cxn>
                <a:cxn ang="0">
                  <a:pos x="583" y="56"/>
                </a:cxn>
                <a:cxn ang="0">
                  <a:pos x="614" y="41"/>
                </a:cxn>
                <a:cxn ang="0">
                  <a:pos x="651" y="24"/>
                </a:cxn>
                <a:cxn ang="0">
                  <a:pos x="689" y="12"/>
                </a:cxn>
              </a:cxnLst>
              <a:rect l="0" t="0" r="r" b="b"/>
              <a:pathLst>
                <a:path w="690" h="712">
                  <a:moveTo>
                    <a:pt x="689" y="12"/>
                  </a:moveTo>
                  <a:lnTo>
                    <a:pt x="663" y="0"/>
                  </a:lnTo>
                  <a:lnTo>
                    <a:pt x="637" y="4"/>
                  </a:lnTo>
                  <a:lnTo>
                    <a:pt x="616" y="9"/>
                  </a:lnTo>
                  <a:lnTo>
                    <a:pt x="590" y="18"/>
                  </a:lnTo>
                  <a:lnTo>
                    <a:pt x="559" y="29"/>
                  </a:lnTo>
                  <a:lnTo>
                    <a:pt x="537" y="42"/>
                  </a:lnTo>
                  <a:lnTo>
                    <a:pt x="504" y="56"/>
                  </a:lnTo>
                  <a:lnTo>
                    <a:pt x="471" y="73"/>
                  </a:lnTo>
                  <a:lnTo>
                    <a:pt x="440" y="91"/>
                  </a:lnTo>
                  <a:lnTo>
                    <a:pt x="403" y="113"/>
                  </a:lnTo>
                  <a:lnTo>
                    <a:pt x="376" y="132"/>
                  </a:lnTo>
                  <a:lnTo>
                    <a:pt x="341" y="160"/>
                  </a:lnTo>
                  <a:lnTo>
                    <a:pt x="303" y="191"/>
                  </a:lnTo>
                  <a:lnTo>
                    <a:pt x="266" y="222"/>
                  </a:lnTo>
                  <a:lnTo>
                    <a:pt x="239" y="246"/>
                  </a:lnTo>
                  <a:lnTo>
                    <a:pt x="205" y="284"/>
                  </a:lnTo>
                  <a:lnTo>
                    <a:pt x="180" y="316"/>
                  </a:lnTo>
                  <a:lnTo>
                    <a:pt x="156" y="351"/>
                  </a:lnTo>
                  <a:lnTo>
                    <a:pt x="132" y="389"/>
                  </a:lnTo>
                  <a:lnTo>
                    <a:pt x="120" y="413"/>
                  </a:lnTo>
                  <a:lnTo>
                    <a:pt x="108" y="442"/>
                  </a:lnTo>
                  <a:lnTo>
                    <a:pt x="100" y="465"/>
                  </a:lnTo>
                  <a:lnTo>
                    <a:pt x="93" y="487"/>
                  </a:lnTo>
                  <a:lnTo>
                    <a:pt x="90" y="504"/>
                  </a:lnTo>
                  <a:lnTo>
                    <a:pt x="0" y="465"/>
                  </a:lnTo>
                  <a:lnTo>
                    <a:pt x="13" y="497"/>
                  </a:lnTo>
                  <a:lnTo>
                    <a:pt x="26" y="535"/>
                  </a:lnTo>
                  <a:lnTo>
                    <a:pt x="41" y="575"/>
                  </a:lnTo>
                  <a:lnTo>
                    <a:pt x="50" y="619"/>
                  </a:lnTo>
                  <a:lnTo>
                    <a:pt x="51" y="652"/>
                  </a:lnTo>
                  <a:lnTo>
                    <a:pt x="46" y="702"/>
                  </a:lnTo>
                  <a:lnTo>
                    <a:pt x="65" y="711"/>
                  </a:lnTo>
                  <a:lnTo>
                    <a:pt x="95" y="681"/>
                  </a:lnTo>
                  <a:lnTo>
                    <a:pt x="128" y="648"/>
                  </a:lnTo>
                  <a:lnTo>
                    <a:pt x="166" y="620"/>
                  </a:lnTo>
                  <a:lnTo>
                    <a:pt x="200" y="598"/>
                  </a:lnTo>
                  <a:lnTo>
                    <a:pt x="222" y="586"/>
                  </a:lnTo>
                  <a:lnTo>
                    <a:pt x="252" y="577"/>
                  </a:lnTo>
                  <a:lnTo>
                    <a:pt x="176" y="543"/>
                  </a:lnTo>
                  <a:lnTo>
                    <a:pt x="187" y="504"/>
                  </a:lnTo>
                  <a:lnTo>
                    <a:pt x="200" y="469"/>
                  </a:lnTo>
                  <a:lnTo>
                    <a:pt x="220" y="432"/>
                  </a:lnTo>
                  <a:lnTo>
                    <a:pt x="241" y="394"/>
                  </a:lnTo>
                  <a:lnTo>
                    <a:pt x="268" y="355"/>
                  </a:lnTo>
                  <a:lnTo>
                    <a:pt x="292" y="319"/>
                  </a:lnTo>
                  <a:lnTo>
                    <a:pt x="332" y="271"/>
                  </a:lnTo>
                  <a:lnTo>
                    <a:pt x="366" y="233"/>
                  </a:lnTo>
                  <a:lnTo>
                    <a:pt x="398" y="199"/>
                  </a:lnTo>
                  <a:lnTo>
                    <a:pt x="436" y="165"/>
                  </a:lnTo>
                  <a:lnTo>
                    <a:pt x="454" y="149"/>
                  </a:lnTo>
                  <a:lnTo>
                    <a:pt x="470" y="135"/>
                  </a:lnTo>
                  <a:lnTo>
                    <a:pt x="487" y="123"/>
                  </a:lnTo>
                  <a:lnTo>
                    <a:pt x="501" y="111"/>
                  </a:lnTo>
                  <a:lnTo>
                    <a:pt x="529" y="90"/>
                  </a:lnTo>
                  <a:lnTo>
                    <a:pt x="550" y="77"/>
                  </a:lnTo>
                  <a:lnTo>
                    <a:pt x="567" y="66"/>
                  </a:lnTo>
                  <a:lnTo>
                    <a:pt x="583" y="56"/>
                  </a:lnTo>
                  <a:lnTo>
                    <a:pt x="600" y="48"/>
                  </a:lnTo>
                  <a:lnTo>
                    <a:pt x="614" y="41"/>
                  </a:lnTo>
                  <a:lnTo>
                    <a:pt x="631" y="32"/>
                  </a:lnTo>
                  <a:lnTo>
                    <a:pt x="651" y="24"/>
                  </a:lnTo>
                  <a:lnTo>
                    <a:pt x="671" y="16"/>
                  </a:lnTo>
                  <a:lnTo>
                    <a:pt x="689" y="12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auto">
            <a:xfrm>
              <a:off x="2252" y="1512"/>
              <a:ext cx="670" cy="702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43" y="1"/>
                </a:cxn>
                <a:cxn ang="0">
                  <a:pos x="621" y="3"/>
                </a:cxn>
                <a:cxn ang="0">
                  <a:pos x="602" y="7"/>
                </a:cxn>
                <a:cxn ang="0">
                  <a:pos x="580" y="11"/>
                </a:cxn>
                <a:cxn ang="0">
                  <a:pos x="548" y="20"/>
                </a:cxn>
                <a:cxn ang="0">
                  <a:pos x="519" y="31"/>
                </a:cxn>
                <a:cxn ang="0">
                  <a:pos x="485" y="46"/>
                </a:cxn>
                <a:cxn ang="0">
                  <a:pos x="454" y="63"/>
                </a:cxn>
                <a:cxn ang="0">
                  <a:pos x="423" y="80"/>
                </a:cxn>
                <a:cxn ang="0">
                  <a:pos x="387" y="104"/>
                </a:cxn>
                <a:cxn ang="0">
                  <a:pos x="360" y="123"/>
                </a:cxn>
                <a:cxn ang="0">
                  <a:pos x="325" y="151"/>
                </a:cxn>
                <a:cxn ang="0">
                  <a:pos x="287" y="182"/>
                </a:cxn>
                <a:cxn ang="0">
                  <a:pos x="250" y="212"/>
                </a:cxn>
                <a:cxn ang="0">
                  <a:pos x="224" y="237"/>
                </a:cxn>
                <a:cxn ang="0">
                  <a:pos x="192" y="276"/>
                </a:cxn>
                <a:cxn ang="0">
                  <a:pos x="167" y="308"/>
                </a:cxn>
                <a:cxn ang="0">
                  <a:pos x="142" y="342"/>
                </a:cxn>
                <a:cxn ang="0">
                  <a:pos x="117" y="381"/>
                </a:cxn>
                <a:cxn ang="0">
                  <a:pos x="106" y="404"/>
                </a:cxn>
                <a:cxn ang="0">
                  <a:pos x="94" y="434"/>
                </a:cxn>
                <a:cxn ang="0">
                  <a:pos x="86" y="455"/>
                </a:cxn>
                <a:cxn ang="0">
                  <a:pos x="79" y="477"/>
                </a:cxn>
                <a:cxn ang="0">
                  <a:pos x="74" y="496"/>
                </a:cxn>
                <a:cxn ang="0">
                  <a:pos x="0" y="463"/>
                </a:cxn>
                <a:cxn ang="0">
                  <a:pos x="14" y="497"/>
                </a:cxn>
                <a:cxn ang="0">
                  <a:pos x="25" y="530"/>
                </a:cxn>
                <a:cxn ang="0">
                  <a:pos x="39" y="573"/>
                </a:cxn>
                <a:cxn ang="0">
                  <a:pos x="46" y="616"/>
                </a:cxn>
                <a:cxn ang="0">
                  <a:pos x="51" y="655"/>
                </a:cxn>
                <a:cxn ang="0">
                  <a:pos x="50" y="701"/>
                </a:cxn>
                <a:cxn ang="0">
                  <a:pos x="80" y="672"/>
                </a:cxn>
                <a:cxn ang="0">
                  <a:pos x="112" y="640"/>
                </a:cxn>
                <a:cxn ang="0">
                  <a:pos x="149" y="611"/>
                </a:cxn>
                <a:cxn ang="0">
                  <a:pos x="184" y="589"/>
                </a:cxn>
                <a:cxn ang="0">
                  <a:pos x="204" y="576"/>
                </a:cxn>
                <a:cxn ang="0">
                  <a:pos x="235" y="566"/>
                </a:cxn>
                <a:cxn ang="0">
                  <a:pos x="160" y="533"/>
                </a:cxn>
                <a:cxn ang="0">
                  <a:pos x="172" y="494"/>
                </a:cxn>
                <a:cxn ang="0">
                  <a:pos x="185" y="460"/>
                </a:cxn>
                <a:cxn ang="0">
                  <a:pos x="204" y="423"/>
                </a:cxn>
                <a:cxn ang="0">
                  <a:pos x="224" y="385"/>
                </a:cxn>
                <a:cxn ang="0">
                  <a:pos x="252" y="346"/>
                </a:cxn>
                <a:cxn ang="0">
                  <a:pos x="277" y="310"/>
                </a:cxn>
                <a:cxn ang="0">
                  <a:pos x="316" y="260"/>
                </a:cxn>
                <a:cxn ang="0">
                  <a:pos x="349" y="222"/>
                </a:cxn>
                <a:cxn ang="0">
                  <a:pos x="382" y="189"/>
                </a:cxn>
                <a:cxn ang="0">
                  <a:pos x="419" y="154"/>
                </a:cxn>
                <a:cxn ang="0">
                  <a:pos x="437" y="139"/>
                </a:cxn>
                <a:cxn ang="0">
                  <a:pos x="453" y="124"/>
                </a:cxn>
                <a:cxn ang="0">
                  <a:pos x="468" y="112"/>
                </a:cxn>
                <a:cxn ang="0">
                  <a:pos x="484" y="101"/>
                </a:cxn>
                <a:cxn ang="0">
                  <a:pos x="511" y="80"/>
                </a:cxn>
                <a:cxn ang="0">
                  <a:pos x="531" y="65"/>
                </a:cxn>
                <a:cxn ang="0">
                  <a:pos x="547" y="56"/>
                </a:cxn>
                <a:cxn ang="0">
                  <a:pos x="565" y="46"/>
                </a:cxn>
                <a:cxn ang="0">
                  <a:pos x="582" y="37"/>
                </a:cxn>
                <a:cxn ang="0">
                  <a:pos x="596" y="29"/>
                </a:cxn>
                <a:cxn ang="0">
                  <a:pos x="613" y="20"/>
                </a:cxn>
                <a:cxn ang="0">
                  <a:pos x="632" y="12"/>
                </a:cxn>
                <a:cxn ang="0">
                  <a:pos x="650" y="4"/>
                </a:cxn>
                <a:cxn ang="0">
                  <a:pos x="669" y="0"/>
                </a:cxn>
              </a:cxnLst>
              <a:rect l="0" t="0" r="r" b="b"/>
              <a:pathLst>
                <a:path w="670" h="702">
                  <a:moveTo>
                    <a:pt x="669" y="0"/>
                  </a:moveTo>
                  <a:lnTo>
                    <a:pt x="643" y="1"/>
                  </a:lnTo>
                  <a:lnTo>
                    <a:pt x="621" y="3"/>
                  </a:lnTo>
                  <a:lnTo>
                    <a:pt x="602" y="7"/>
                  </a:lnTo>
                  <a:lnTo>
                    <a:pt x="580" y="11"/>
                  </a:lnTo>
                  <a:lnTo>
                    <a:pt x="548" y="20"/>
                  </a:lnTo>
                  <a:lnTo>
                    <a:pt x="519" y="31"/>
                  </a:lnTo>
                  <a:lnTo>
                    <a:pt x="485" y="46"/>
                  </a:lnTo>
                  <a:lnTo>
                    <a:pt x="454" y="63"/>
                  </a:lnTo>
                  <a:lnTo>
                    <a:pt x="423" y="80"/>
                  </a:lnTo>
                  <a:lnTo>
                    <a:pt x="387" y="104"/>
                  </a:lnTo>
                  <a:lnTo>
                    <a:pt x="360" y="123"/>
                  </a:lnTo>
                  <a:lnTo>
                    <a:pt x="325" y="151"/>
                  </a:lnTo>
                  <a:lnTo>
                    <a:pt x="287" y="182"/>
                  </a:lnTo>
                  <a:lnTo>
                    <a:pt x="250" y="212"/>
                  </a:lnTo>
                  <a:lnTo>
                    <a:pt x="224" y="237"/>
                  </a:lnTo>
                  <a:lnTo>
                    <a:pt x="192" y="276"/>
                  </a:lnTo>
                  <a:lnTo>
                    <a:pt x="167" y="308"/>
                  </a:lnTo>
                  <a:lnTo>
                    <a:pt x="142" y="342"/>
                  </a:lnTo>
                  <a:lnTo>
                    <a:pt x="117" y="381"/>
                  </a:lnTo>
                  <a:lnTo>
                    <a:pt x="106" y="404"/>
                  </a:lnTo>
                  <a:lnTo>
                    <a:pt x="94" y="434"/>
                  </a:lnTo>
                  <a:lnTo>
                    <a:pt x="86" y="455"/>
                  </a:lnTo>
                  <a:lnTo>
                    <a:pt x="79" y="477"/>
                  </a:lnTo>
                  <a:lnTo>
                    <a:pt x="74" y="496"/>
                  </a:lnTo>
                  <a:lnTo>
                    <a:pt x="0" y="463"/>
                  </a:lnTo>
                  <a:lnTo>
                    <a:pt x="14" y="497"/>
                  </a:lnTo>
                  <a:lnTo>
                    <a:pt x="25" y="530"/>
                  </a:lnTo>
                  <a:lnTo>
                    <a:pt x="39" y="573"/>
                  </a:lnTo>
                  <a:lnTo>
                    <a:pt x="46" y="616"/>
                  </a:lnTo>
                  <a:lnTo>
                    <a:pt x="51" y="655"/>
                  </a:lnTo>
                  <a:lnTo>
                    <a:pt x="50" y="701"/>
                  </a:lnTo>
                  <a:lnTo>
                    <a:pt x="80" y="672"/>
                  </a:lnTo>
                  <a:lnTo>
                    <a:pt x="112" y="640"/>
                  </a:lnTo>
                  <a:lnTo>
                    <a:pt x="149" y="611"/>
                  </a:lnTo>
                  <a:lnTo>
                    <a:pt x="184" y="589"/>
                  </a:lnTo>
                  <a:lnTo>
                    <a:pt x="204" y="576"/>
                  </a:lnTo>
                  <a:lnTo>
                    <a:pt x="235" y="566"/>
                  </a:lnTo>
                  <a:lnTo>
                    <a:pt x="160" y="533"/>
                  </a:lnTo>
                  <a:lnTo>
                    <a:pt x="172" y="494"/>
                  </a:lnTo>
                  <a:lnTo>
                    <a:pt x="185" y="460"/>
                  </a:lnTo>
                  <a:lnTo>
                    <a:pt x="204" y="423"/>
                  </a:lnTo>
                  <a:lnTo>
                    <a:pt x="224" y="385"/>
                  </a:lnTo>
                  <a:lnTo>
                    <a:pt x="252" y="346"/>
                  </a:lnTo>
                  <a:lnTo>
                    <a:pt x="277" y="310"/>
                  </a:lnTo>
                  <a:lnTo>
                    <a:pt x="316" y="260"/>
                  </a:lnTo>
                  <a:lnTo>
                    <a:pt x="349" y="222"/>
                  </a:lnTo>
                  <a:lnTo>
                    <a:pt x="382" y="189"/>
                  </a:lnTo>
                  <a:lnTo>
                    <a:pt x="419" y="154"/>
                  </a:lnTo>
                  <a:lnTo>
                    <a:pt x="437" y="139"/>
                  </a:lnTo>
                  <a:lnTo>
                    <a:pt x="453" y="124"/>
                  </a:lnTo>
                  <a:lnTo>
                    <a:pt x="468" y="112"/>
                  </a:lnTo>
                  <a:lnTo>
                    <a:pt x="484" y="101"/>
                  </a:lnTo>
                  <a:lnTo>
                    <a:pt x="511" y="80"/>
                  </a:lnTo>
                  <a:lnTo>
                    <a:pt x="531" y="65"/>
                  </a:lnTo>
                  <a:lnTo>
                    <a:pt x="547" y="56"/>
                  </a:lnTo>
                  <a:lnTo>
                    <a:pt x="565" y="46"/>
                  </a:lnTo>
                  <a:lnTo>
                    <a:pt x="582" y="37"/>
                  </a:lnTo>
                  <a:lnTo>
                    <a:pt x="596" y="29"/>
                  </a:lnTo>
                  <a:lnTo>
                    <a:pt x="613" y="20"/>
                  </a:lnTo>
                  <a:lnTo>
                    <a:pt x="632" y="12"/>
                  </a:lnTo>
                  <a:lnTo>
                    <a:pt x="650" y="4"/>
                  </a:lnTo>
                  <a:lnTo>
                    <a:pt x="669" y="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02125" y="1295400"/>
            <a:ext cx="819150" cy="625475"/>
            <a:chOff x="2918" y="1190"/>
            <a:chExt cx="516" cy="394"/>
          </a:xfrm>
        </p:grpSpPr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2918" y="1257"/>
              <a:ext cx="3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/>
                <a:t>Na</a:t>
              </a:r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3206" y="119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/>
                <a:t>+</a:t>
              </a:r>
            </a:p>
          </p:txBody>
        </p:sp>
      </p:grp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5440363" y="2600325"/>
            <a:ext cx="1004887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467544" y="4869160"/>
            <a:ext cx="8352928" cy="16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800" b="1" i="1" dirty="0" err="1">
                <a:solidFill>
                  <a:srgbClr val="CC0000"/>
                </a:solidFill>
              </a:rPr>
              <a:t>Condição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alterada</a:t>
            </a:r>
            <a:r>
              <a:rPr lang="en-US" sz="2800" b="1" i="1" dirty="0">
                <a:solidFill>
                  <a:srgbClr val="CC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canais</a:t>
            </a:r>
            <a:r>
              <a:rPr lang="en-US" sz="2400" b="1" dirty="0"/>
              <a:t> de Na+ </a:t>
            </a:r>
            <a:r>
              <a:rPr lang="en-US" sz="2400" b="1" dirty="0" err="1"/>
              <a:t>ficam</a:t>
            </a:r>
            <a:r>
              <a:rPr lang="en-US" sz="2400" b="1" dirty="0"/>
              <a:t> </a:t>
            </a:r>
            <a:r>
              <a:rPr lang="en-US" sz="2400" b="1" dirty="0" err="1"/>
              <a:t>fechados</a:t>
            </a:r>
            <a:r>
              <a:rPr lang="en-US" sz="2400" b="1" dirty="0"/>
              <a:t>, </a:t>
            </a:r>
            <a:r>
              <a:rPr lang="en-US" sz="2400" b="1" dirty="0" err="1"/>
              <a:t>bloqueando</a:t>
            </a:r>
            <a:r>
              <a:rPr lang="en-US" sz="2400" b="1" dirty="0"/>
              <a:t> o </a:t>
            </a:r>
            <a:r>
              <a:rPr lang="en-US" sz="2400" b="1" dirty="0" err="1"/>
              <a:t>fluxo</a:t>
            </a:r>
            <a:r>
              <a:rPr lang="en-US" sz="2400" b="1" dirty="0"/>
              <a:t> de Na+  </a:t>
            </a:r>
            <a:r>
              <a:rPr lang="en-US" sz="2400" b="1" dirty="0" err="1"/>
              <a:t>para</a:t>
            </a:r>
            <a:r>
              <a:rPr lang="en-US" sz="2400" b="1" dirty="0"/>
              <a:t> o interior </a:t>
            </a:r>
            <a:r>
              <a:rPr lang="en-US" sz="2400" b="1" dirty="0" err="1"/>
              <a:t>da</a:t>
            </a:r>
            <a:r>
              <a:rPr lang="en-US" sz="2400" b="1" dirty="0"/>
              <a:t> </a:t>
            </a:r>
            <a:r>
              <a:rPr lang="en-US" sz="2400" b="1" dirty="0" err="1"/>
              <a:t>célula</a:t>
            </a:r>
            <a:r>
              <a:rPr lang="en-US" sz="2400" b="1" dirty="0"/>
              <a:t>, </a:t>
            </a:r>
            <a:r>
              <a:rPr lang="en-US" sz="2400" b="1" dirty="0" err="1"/>
              <a:t>impedindo</a:t>
            </a:r>
            <a:r>
              <a:rPr lang="en-US" sz="2400" b="1" dirty="0"/>
              <a:t> a </a:t>
            </a:r>
            <a:r>
              <a:rPr lang="en-US" sz="2400" b="1" dirty="0" err="1"/>
              <a:t>transmissão</a:t>
            </a:r>
            <a:r>
              <a:rPr lang="en-US" sz="2400" b="1" dirty="0"/>
              <a:t> dos </a:t>
            </a:r>
            <a:r>
              <a:rPr lang="en-US" sz="2400" b="1" dirty="0" err="1"/>
              <a:t>impulso</a:t>
            </a:r>
            <a:r>
              <a:rPr lang="en-US" sz="2400" b="1" dirty="0"/>
              <a:t> </a:t>
            </a:r>
            <a:r>
              <a:rPr lang="en-US" sz="2400" b="1" dirty="0" err="1"/>
              <a:t>nervosos</a:t>
            </a:r>
            <a:r>
              <a:rPr lang="en-US" sz="2400" b="1" dirty="0"/>
              <a:t> </a:t>
            </a:r>
            <a:r>
              <a:rPr lang="en-US" sz="2000" b="1" dirty="0">
                <a:latin typeface="Wingdings" pitchFamily="2" charset="2"/>
              </a:rPr>
              <a:t>ð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paralisia</a:t>
            </a:r>
            <a:r>
              <a:rPr lang="en-US" sz="2400" b="1" dirty="0">
                <a:solidFill>
                  <a:srgbClr val="0000FF"/>
                </a:solidFill>
              </a:rPr>
              <a:t> e </a:t>
            </a:r>
            <a:r>
              <a:rPr lang="en-US" sz="2400" b="1" dirty="0" err="1">
                <a:solidFill>
                  <a:srgbClr val="0000FF"/>
                </a:solidFill>
              </a:rPr>
              <a:t>morte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4068763" y="270033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4068763" y="3635375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3810000" y="2836863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3563938" y="317658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2505075" y="2436813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2981325" y="2700338"/>
            <a:ext cx="171450" cy="133350"/>
          </a:xfrm>
          <a:prstGeom prst="triangle">
            <a:avLst>
              <a:gd name="adj" fmla="val 49991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3825875" y="3068638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2203450" y="2695575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V="1">
            <a:off x="5316538" y="1911350"/>
            <a:ext cx="59848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2828925" y="283686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2062163" y="243681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3209925" y="2295525"/>
            <a:ext cx="120650" cy="169863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3492500" y="2836863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49186" name="AutoShape 34"/>
          <p:cNvSpPr>
            <a:spLocks noChangeArrowheads="1"/>
          </p:cNvSpPr>
          <p:nvPr/>
        </p:nvSpPr>
        <p:spPr bwMode="auto">
          <a:xfrm rot="10800000">
            <a:off x="3211513" y="3138488"/>
            <a:ext cx="85725" cy="123825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49187" name="AutoShape 35"/>
          <p:cNvSpPr>
            <a:spLocks noChangeArrowheads="1"/>
          </p:cNvSpPr>
          <p:nvPr/>
        </p:nvSpPr>
        <p:spPr bwMode="auto">
          <a:xfrm>
            <a:off x="4119563" y="3195638"/>
            <a:ext cx="120650" cy="169862"/>
          </a:xfrm>
          <a:prstGeom prst="diamond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endParaRPr lang="pt-BR" sz="2400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>
            <a:off x="2106613" y="2836863"/>
            <a:ext cx="596900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4495800" y="2398713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91" name="Oval 39"/>
          <p:cNvSpPr>
            <a:spLocks noChangeArrowheads="1"/>
          </p:cNvSpPr>
          <p:nvPr/>
        </p:nvSpPr>
        <p:spPr bwMode="auto">
          <a:xfrm>
            <a:off x="4489450" y="2427288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93" name="Oval 41"/>
          <p:cNvSpPr>
            <a:spLocks noChangeArrowheads="1"/>
          </p:cNvSpPr>
          <p:nvPr/>
        </p:nvSpPr>
        <p:spPr bwMode="auto">
          <a:xfrm>
            <a:off x="4519613" y="2438400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4513263" y="2414588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97" name="Oval 45"/>
          <p:cNvSpPr>
            <a:spLocks noChangeArrowheads="1"/>
          </p:cNvSpPr>
          <p:nvPr/>
        </p:nvSpPr>
        <p:spPr bwMode="auto">
          <a:xfrm>
            <a:off x="4506913" y="2408238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99" name="Oval 47"/>
          <p:cNvSpPr>
            <a:spLocks noChangeArrowheads="1"/>
          </p:cNvSpPr>
          <p:nvPr/>
        </p:nvSpPr>
        <p:spPr bwMode="auto">
          <a:xfrm>
            <a:off x="4465638" y="2384425"/>
            <a:ext cx="1443037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01" name="Oval 49"/>
          <p:cNvSpPr>
            <a:spLocks noChangeArrowheads="1"/>
          </p:cNvSpPr>
          <p:nvPr/>
        </p:nvSpPr>
        <p:spPr bwMode="auto">
          <a:xfrm>
            <a:off x="4495800" y="2395538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03" name="Oval 51"/>
          <p:cNvSpPr>
            <a:spLocks noChangeArrowheads="1"/>
          </p:cNvSpPr>
          <p:nvPr/>
        </p:nvSpPr>
        <p:spPr bwMode="auto">
          <a:xfrm>
            <a:off x="4489450" y="2389188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05" name="Oval 53"/>
          <p:cNvSpPr>
            <a:spLocks noChangeArrowheads="1"/>
          </p:cNvSpPr>
          <p:nvPr/>
        </p:nvSpPr>
        <p:spPr bwMode="auto">
          <a:xfrm>
            <a:off x="4483100" y="2400300"/>
            <a:ext cx="1443038" cy="180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611560" y="332656"/>
            <a:ext cx="7912869" cy="104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Bloqueadores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canais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 Na</a:t>
            </a:r>
            <a:r>
              <a:rPr lang="en-US" sz="35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+ </a:t>
            </a:r>
          </a:p>
          <a:p>
            <a:pPr algn="ctr" eaLnBrk="0" hangingPunct="0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OXADIAZINAS (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Indoxacarb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  <a:endParaRPr lang="en-US" sz="3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901700" y="3505200"/>
            <a:ext cx="2374900" cy="509588"/>
            <a:chOff x="180" y="2587"/>
            <a:chExt cx="1496" cy="321"/>
          </a:xfrm>
        </p:grpSpPr>
        <p:sp>
          <p:nvSpPr>
            <p:cNvPr id="49209" name="Rectangle 57"/>
            <p:cNvSpPr>
              <a:spLocks noChangeArrowheads="1"/>
            </p:cNvSpPr>
            <p:nvPr/>
          </p:nvSpPr>
          <p:spPr bwMode="auto">
            <a:xfrm>
              <a:off x="196" y="2587"/>
              <a:ext cx="1480" cy="321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 dirty="0"/>
            </a:p>
          </p:txBody>
        </p:sp>
        <p:sp>
          <p:nvSpPr>
            <p:cNvPr id="49210" name="Rectangle 58"/>
            <p:cNvSpPr>
              <a:spLocks noChangeArrowheads="1"/>
            </p:cNvSpPr>
            <p:nvPr/>
          </p:nvSpPr>
          <p:spPr bwMode="auto">
            <a:xfrm>
              <a:off x="180" y="2616"/>
              <a:ext cx="14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b="1" dirty="0"/>
                <a:t>Canal de </a:t>
              </a:r>
              <a:r>
                <a:rPr lang="en-US" sz="2000" b="1" dirty="0" err="1"/>
                <a:t>Sódio</a:t>
              </a:r>
              <a:endParaRPr lang="en-US" sz="2000" b="1" dirty="0"/>
            </a:p>
          </p:txBody>
        </p:sp>
      </p:grp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5638800" y="1524000"/>
            <a:ext cx="3181672" cy="5969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000" b="1" dirty="0" err="1"/>
              <a:t>Membrana</a:t>
            </a:r>
            <a:r>
              <a:rPr lang="en-US" sz="2000" b="1" dirty="0"/>
              <a:t> do </a:t>
            </a:r>
            <a:r>
              <a:rPr lang="en-US" sz="2000" b="1" dirty="0" err="1"/>
              <a:t>Axônio</a:t>
            </a:r>
            <a:endParaRPr lang="en-US" sz="2400" dirty="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084168" y="2200275"/>
            <a:ext cx="2899128" cy="1228725"/>
            <a:chOff x="4320" y="1578"/>
            <a:chExt cx="1471" cy="582"/>
          </a:xfrm>
        </p:grpSpPr>
        <p:sp>
          <p:nvSpPr>
            <p:cNvPr id="49213" name="Rectangle 61"/>
            <p:cNvSpPr>
              <a:spLocks noChangeArrowheads="1"/>
            </p:cNvSpPr>
            <p:nvPr/>
          </p:nvSpPr>
          <p:spPr bwMode="auto">
            <a:xfrm>
              <a:off x="4320" y="1578"/>
              <a:ext cx="1388" cy="582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49214" name="Rectangle 62"/>
            <p:cNvSpPr>
              <a:spLocks noChangeArrowheads="1"/>
            </p:cNvSpPr>
            <p:nvPr/>
          </p:nvSpPr>
          <p:spPr bwMode="auto">
            <a:xfrm>
              <a:off x="4322" y="1632"/>
              <a:ext cx="1469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b="1"/>
                <a:t>Corte transversal</a:t>
              </a:r>
            </a:p>
            <a:p>
              <a:pPr algn="ctr" eaLnBrk="0" hangingPunct="0"/>
              <a:r>
                <a:rPr lang="en-US" sz="2000" b="1"/>
                <a:t>de uma célula </a:t>
              </a:r>
            </a:p>
            <a:p>
              <a:pPr algn="ctr" eaLnBrk="0" hangingPunct="0"/>
              <a:r>
                <a:rPr lang="en-US" sz="2000" b="1"/>
                <a:t>nervosa</a:t>
              </a:r>
            </a:p>
          </p:txBody>
        </p:sp>
      </p:grpSp>
      <p:sp>
        <p:nvSpPr>
          <p:cNvPr id="49216" name="Text Box 64"/>
          <p:cNvSpPr txBox="1">
            <a:spLocks noChangeArrowheads="1"/>
          </p:cNvSpPr>
          <p:nvPr/>
        </p:nvSpPr>
        <p:spPr bwMode="auto">
          <a:xfrm>
            <a:off x="3348038" y="1700213"/>
            <a:ext cx="715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latin typeface="Broadway" pitchFamily="82" charset="0"/>
              </a:rPr>
              <a:t>X</a:t>
            </a:r>
            <a:endParaRPr lang="pt-BR" sz="5400" b="1">
              <a:latin typeface="Broadway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 autoUpdateAnimBg="0"/>
      <p:bldP spid="49207" grpId="0" autoUpdateAnimBg="0"/>
      <p:bldP spid="492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0538"/>
            <a:ext cx="9144000" cy="4905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877" y="2265511"/>
            <a:ext cx="8183563" cy="4187825"/>
          </a:xfrm>
        </p:spPr>
        <p:txBody>
          <a:bodyPr/>
          <a:lstStyle/>
          <a:p>
            <a:r>
              <a:rPr lang="pt-BR" dirty="0" err="1" smtClean="0"/>
              <a:t>Neurotóxicos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Atuam na Transmissão </a:t>
            </a:r>
            <a:r>
              <a:rPr lang="pt-BR" dirty="0" err="1" smtClean="0"/>
              <a:t>Axônica</a:t>
            </a:r>
            <a:endParaRPr lang="pt-BR" dirty="0" smtClean="0"/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Moduladores de Canais de Na</a:t>
            </a:r>
          </a:p>
          <a:p>
            <a:pPr lvl="3"/>
            <a:r>
              <a:rPr lang="pt-BR" dirty="0" err="1" smtClean="0"/>
              <a:t>piretroides</a:t>
            </a:r>
            <a:r>
              <a:rPr lang="pt-BR" dirty="0" smtClean="0"/>
              <a:t> </a:t>
            </a:r>
            <a:r>
              <a:rPr lang="pt-BR" dirty="0" smtClean="0"/>
              <a:t>e DDT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Bloqueadores de Canais de Na</a:t>
            </a:r>
          </a:p>
          <a:p>
            <a:pPr lvl="3"/>
            <a:r>
              <a:rPr lang="pt-BR" dirty="0" err="1" smtClean="0"/>
              <a:t>oxadiazinas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427538" y="1345704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6535613" y="1950542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853113" y="2136279"/>
            <a:ext cx="122238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7073776" y="1844179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6754688" y="1844179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6387976" y="2215654"/>
            <a:ext cx="166687" cy="77788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6707063" y="2453779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4355976" y="1909267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4673476" y="2095004"/>
            <a:ext cx="122237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4894138" y="1802904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4575051" y="1802904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4527426" y="2412504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6175"/>
            <a:ext cx="9144000" cy="4905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25016" y="939948"/>
          <a:ext cx="7391400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" r:id="rId3" imgW="4476600" imgH="3352680" progId="PowerPoint.Slide.8">
                  <p:embed/>
                </p:oleObj>
              </mc:Choice>
              <mc:Fallback>
                <p:oleObj name="Slide" r:id="rId3" imgW="4476600" imgH="335268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016" y="939948"/>
                        <a:ext cx="7391400" cy="551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00338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Indoxacarb= oxadiazinas</a:t>
            </a:r>
            <a:endParaRPr lang="pt-BR" b="1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2924944"/>
            <a:ext cx="26642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Inibidores da enzima </a:t>
            </a:r>
            <a:r>
              <a:rPr lang="pt-BR" dirty="0" err="1" smtClean="0"/>
              <a:t>acetilcolinesterase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41812" y="1538992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Agonistas</a:t>
            </a:r>
            <a:r>
              <a:rPr lang="pt-BR" dirty="0" smtClean="0"/>
              <a:t> de acetilcolina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2204864"/>
            <a:ext cx="26642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Moduladores de canais de sódio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32240" y="2924944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Agonistas</a:t>
            </a:r>
            <a:r>
              <a:rPr lang="pt-BR" dirty="0" smtClean="0"/>
              <a:t> de GABA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1412776"/>
            <a:ext cx="26642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Antagonistas de canais de sódio mediados por GABA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1879600"/>
            <a:ext cx="7502847" cy="3957638"/>
            <a:chOff x="748978" y="2651125"/>
            <a:chExt cx="7502849" cy="3957638"/>
          </a:xfrm>
        </p:grpSpPr>
        <p:sp>
          <p:nvSpPr>
            <p:cNvPr id="11271" name="Text Box 4"/>
            <p:cNvSpPr txBox="1">
              <a:spLocks noChangeArrowheads="1"/>
            </p:cNvSpPr>
            <p:nvPr/>
          </p:nvSpPr>
          <p:spPr bwMode="auto">
            <a:xfrm>
              <a:off x="5572125" y="3303588"/>
              <a:ext cx="1498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Muscle Cell</a:t>
              </a:r>
            </a:p>
          </p:txBody>
        </p:sp>
        <p:sp>
          <p:nvSpPr>
            <p:cNvPr id="11272" name="Text Box 5"/>
            <p:cNvSpPr txBox="1">
              <a:spLocks noChangeArrowheads="1"/>
            </p:cNvSpPr>
            <p:nvPr/>
          </p:nvSpPr>
          <p:spPr bwMode="auto">
            <a:xfrm>
              <a:off x="5908675" y="5278438"/>
              <a:ext cx="10715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Membrane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62225" y="2651125"/>
              <a:ext cx="2990850" cy="454025"/>
              <a:chOff x="232" y="1458"/>
              <a:chExt cx="1884" cy="28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33" y="1479"/>
                <a:ext cx="1683" cy="254"/>
                <a:chOff x="1344" y="1816"/>
                <a:chExt cx="3056" cy="648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344" y="1816"/>
                  <a:ext cx="3024" cy="160"/>
                  <a:chOff x="1344" y="1816"/>
                  <a:chExt cx="3024" cy="160"/>
                </a:xfrm>
              </p:grpSpPr>
              <p:sp>
                <p:nvSpPr>
                  <p:cNvPr id="11604" name="Freeform 9"/>
                  <p:cNvSpPr>
                    <a:spLocks/>
                  </p:cNvSpPr>
                  <p:nvPr/>
                </p:nvSpPr>
                <p:spPr bwMode="auto">
                  <a:xfrm>
                    <a:off x="1344" y="1816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5" name="Freeform 10"/>
                  <p:cNvSpPr>
                    <a:spLocks/>
                  </p:cNvSpPr>
                  <p:nvPr/>
                </p:nvSpPr>
                <p:spPr bwMode="auto">
                  <a:xfrm>
                    <a:off x="1776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6" name="Freeform 11"/>
                  <p:cNvSpPr>
                    <a:spLocks/>
                  </p:cNvSpPr>
                  <p:nvPr/>
                </p:nvSpPr>
                <p:spPr bwMode="auto">
                  <a:xfrm>
                    <a:off x="2208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7" name="Freeform 12"/>
                  <p:cNvSpPr>
                    <a:spLocks/>
                  </p:cNvSpPr>
                  <p:nvPr/>
                </p:nvSpPr>
                <p:spPr bwMode="auto">
                  <a:xfrm>
                    <a:off x="2640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8" name="Freeform 13"/>
                  <p:cNvSpPr>
                    <a:spLocks/>
                  </p:cNvSpPr>
                  <p:nvPr/>
                </p:nvSpPr>
                <p:spPr bwMode="auto">
                  <a:xfrm>
                    <a:off x="3072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9" name="Freeform 14"/>
                  <p:cNvSpPr>
                    <a:spLocks/>
                  </p:cNvSpPr>
                  <p:nvPr/>
                </p:nvSpPr>
                <p:spPr bwMode="auto">
                  <a:xfrm>
                    <a:off x="3504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10" name="Freeform 15"/>
                  <p:cNvSpPr>
                    <a:spLocks/>
                  </p:cNvSpPr>
                  <p:nvPr/>
                </p:nvSpPr>
                <p:spPr bwMode="auto">
                  <a:xfrm>
                    <a:off x="3936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 flipV="1">
                  <a:off x="1344" y="2304"/>
                  <a:ext cx="3024" cy="160"/>
                  <a:chOff x="1344" y="1816"/>
                  <a:chExt cx="3024" cy="160"/>
                </a:xfrm>
              </p:grpSpPr>
              <p:sp>
                <p:nvSpPr>
                  <p:cNvPr id="11597" name="Freeform 17"/>
                  <p:cNvSpPr>
                    <a:spLocks/>
                  </p:cNvSpPr>
                  <p:nvPr/>
                </p:nvSpPr>
                <p:spPr bwMode="auto">
                  <a:xfrm>
                    <a:off x="1344" y="1816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98" name="Freeform 18"/>
                  <p:cNvSpPr>
                    <a:spLocks/>
                  </p:cNvSpPr>
                  <p:nvPr/>
                </p:nvSpPr>
                <p:spPr bwMode="auto">
                  <a:xfrm>
                    <a:off x="1776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99" name="Freeform 19"/>
                  <p:cNvSpPr>
                    <a:spLocks/>
                  </p:cNvSpPr>
                  <p:nvPr/>
                </p:nvSpPr>
                <p:spPr bwMode="auto">
                  <a:xfrm>
                    <a:off x="2208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0" name="Freeform 20"/>
                  <p:cNvSpPr>
                    <a:spLocks/>
                  </p:cNvSpPr>
                  <p:nvPr/>
                </p:nvSpPr>
                <p:spPr bwMode="auto">
                  <a:xfrm>
                    <a:off x="2640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1" name="Freeform 21"/>
                  <p:cNvSpPr>
                    <a:spLocks/>
                  </p:cNvSpPr>
                  <p:nvPr/>
                </p:nvSpPr>
                <p:spPr bwMode="auto">
                  <a:xfrm>
                    <a:off x="3072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2" name="Freeform 22"/>
                  <p:cNvSpPr>
                    <a:spLocks/>
                  </p:cNvSpPr>
                  <p:nvPr/>
                </p:nvSpPr>
                <p:spPr bwMode="auto">
                  <a:xfrm>
                    <a:off x="3504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603" name="Freeform 23"/>
                  <p:cNvSpPr>
                    <a:spLocks/>
                  </p:cNvSpPr>
                  <p:nvPr/>
                </p:nvSpPr>
                <p:spPr bwMode="auto">
                  <a:xfrm>
                    <a:off x="3936" y="1824"/>
                    <a:ext cx="432" cy="152"/>
                  </a:xfrm>
                  <a:custGeom>
                    <a:avLst/>
                    <a:gdLst>
                      <a:gd name="T0" fmla="*/ 0 w 432"/>
                      <a:gd name="T1" fmla="*/ 474 h 104"/>
                      <a:gd name="T2" fmla="*/ 48 w 432"/>
                      <a:gd name="T3" fmla="*/ 256 h 104"/>
                      <a:gd name="T4" fmla="*/ 144 w 432"/>
                      <a:gd name="T5" fmla="*/ 38 h 104"/>
                      <a:gd name="T6" fmla="*/ 288 w 432"/>
                      <a:gd name="T7" fmla="*/ 38 h 104"/>
                      <a:gd name="T8" fmla="*/ 384 w 432"/>
                      <a:gd name="T9" fmla="*/ 256 h 104"/>
                      <a:gd name="T10" fmla="*/ 432 w 432"/>
                      <a:gd name="T11" fmla="*/ 474 h 1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2" h="104">
                        <a:moveTo>
                          <a:pt x="0" y="104"/>
                        </a:moveTo>
                        <a:cubicBezTo>
                          <a:pt x="12" y="88"/>
                          <a:pt x="24" y="72"/>
                          <a:pt x="48" y="56"/>
                        </a:cubicBezTo>
                        <a:cubicBezTo>
                          <a:pt x="72" y="40"/>
                          <a:pt x="104" y="16"/>
                          <a:pt x="144" y="8"/>
                        </a:cubicBezTo>
                        <a:cubicBezTo>
                          <a:pt x="184" y="0"/>
                          <a:pt x="248" y="0"/>
                          <a:pt x="288" y="8"/>
                        </a:cubicBezTo>
                        <a:cubicBezTo>
                          <a:pt x="328" y="16"/>
                          <a:pt x="360" y="40"/>
                          <a:pt x="384" y="56"/>
                        </a:cubicBezTo>
                        <a:cubicBezTo>
                          <a:pt x="408" y="72"/>
                          <a:pt x="424" y="96"/>
                          <a:pt x="432" y="104"/>
                        </a:cubicBezTo>
                      </a:path>
                    </a:pathLst>
                  </a:cu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1596" name="Freeform 24"/>
                <p:cNvSpPr>
                  <a:spLocks/>
                </p:cNvSpPr>
                <p:nvPr/>
              </p:nvSpPr>
              <p:spPr bwMode="auto">
                <a:xfrm>
                  <a:off x="4352" y="1968"/>
                  <a:ext cx="48" cy="336"/>
                </a:xfrm>
                <a:custGeom>
                  <a:avLst/>
                  <a:gdLst>
                    <a:gd name="T0" fmla="*/ 0 w 144"/>
                    <a:gd name="T1" fmla="*/ 0 h 432"/>
                    <a:gd name="T2" fmla="*/ 1 w 144"/>
                    <a:gd name="T3" fmla="*/ 18 h 432"/>
                    <a:gd name="T4" fmla="*/ 2 w 144"/>
                    <a:gd name="T5" fmla="*/ 88 h 432"/>
                    <a:gd name="T6" fmla="*/ 1 w 144"/>
                    <a:gd name="T7" fmla="*/ 141 h 432"/>
                    <a:gd name="T8" fmla="*/ 1 w 144"/>
                    <a:gd name="T9" fmla="*/ 158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4" h="432">
                      <a:moveTo>
                        <a:pt x="0" y="0"/>
                      </a:moveTo>
                      <a:cubicBezTo>
                        <a:pt x="36" y="4"/>
                        <a:pt x="72" y="8"/>
                        <a:pt x="96" y="48"/>
                      </a:cubicBezTo>
                      <a:cubicBezTo>
                        <a:pt x="120" y="88"/>
                        <a:pt x="144" y="184"/>
                        <a:pt x="144" y="240"/>
                      </a:cubicBezTo>
                      <a:cubicBezTo>
                        <a:pt x="144" y="296"/>
                        <a:pt x="112" y="352"/>
                        <a:pt x="96" y="384"/>
                      </a:cubicBezTo>
                      <a:cubicBezTo>
                        <a:pt x="80" y="416"/>
                        <a:pt x="56" y="424"/>
                        <a:pt x="48" y="432"/>
                      </a:cubicBezTo>
                    </a:path>
                  </a:pathLst>
                </a:custGeom>
                <a:solidFill>
                  <a:srgbClr val="33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32" y="1458"/>
                <a:ext cx="220" cy="286"/>
                <a:chOff x="964" y="1763"/>
                <a:chExt cx="398" cy="730"/>
              </a:xfrm>
            </p:grpSpPr>
            <p:sp>
              <p:nvSpPr>
                <p:cNvPr id="11592" name="Oval 26"/>
                <p:cNvSpPr>
                  <a:spLocks noChangeArrowheads="1"/>
                </p:cNvSpPr>
                <p:nvPr/>
              </p:nvSpPr>
              <p:spPr bwMode="auto">
                <a:xfrm>
                  <a:off x="964" y="1763"/>
                  <a:ext cx="398" cy="73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3" name="Oval 27" descr="Small checker board"/>
                <p:cNvSpPr>
                  <a:spLocks noChangeArrowheads="1"/>
                </p:cNvSpPr>
                <p:nvPr/>
              </p:nvSpPr>
              <p:spPr bwMode="auto">
                <a:xfrm>
                  <a:off x="1079" y="1793"/>
                  <a:ext cx="179" cy="219"/>
                </a:xfrm>
                <a:prstGeom prst="ellipse">
                  <a:avLst/>
                </a:prstGeom>
                <a:pattFill prst="smCheck">
                  <a:fgClr>
                    <a:schemeClr val="bg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63" name="Rectangle 28"/>
              <p:cNvSpPr>
                <a:spLocks noChangeArrowheads="1"/>
              </p:cNvSpPr>
              <p:nvPr/>
            </p:nvSpPr>
            <p:spPr bwMode="auto">
              <a:xfrm>
                <a:off x="450" y="1537"/>
                <a:ext cx="1649" cy="137"/>
              </a:xfrm>
              <a:prstGeom prst="rect">
                <a:avLst/>
              </a:prstGeom>
              <a:solidFill>
                <a:srgbClr val="33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1090" y="1521"/>
                <a:ext cx="237" cy="166"/>
                <a:chOff x="1586" y="1500"/>
                <a:chExt cx="353" cy="340"/>
              </a:xfrm>
            </p:grpSpPr>
            <p:sp>
              <p:nvSpPr>
                <p:cNvPr id="11565" name="Oval 30"/>
                <p:cNvSpPr>
                  <a:spLocks noChangeArrowheads="1"/>
                </p:cNvSpPr>
                <p:nvPr/>
              </p:nvSpPr>
              <p:spPr bwMode="auto">
                <a:xfrm>
                  <a:off x="1586" y="1547"/>
                  <a:ext cx="353" cy="2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1597" y="1615"/>
                  <a:ext cx="209" cy="183"/>
                  <a:chOff x="2678" y="2090"/>
                  <a:chExt cx="254" cy="228"/>
                </a:xfrm>
              </p:grpSpPr>
              <p:sp>
                <p:nvSpPr>
                  <p:cNvPr id="1158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678" y="2110"/>
                    <a:ext cx="228" cy="20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8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2090"/>
                    <a:ext cx="234" cy="214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8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692" y="2093"/>
                    <a:ext cx="234" cy="21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8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690" y="2098"/>
                    <a:ext cx="228" cy="20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9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684" y="2100"/>
                    <a:ext cx="228" cy="20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159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682" y="2106"/>
                    <a:ext cx="228" cy="20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1567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1709" y="1600"/>
                  <a:ext cx="192" cy="1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1731" y="1615"/>
                  <a:ext cx="185" cy="1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69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1726" y="1611"/>
                  <a:ext cx="188" cy="1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0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1721" y="1610"/>
                  <a:ext cx="190" cy="1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1" name="Line 42"/>
                <p:cNvSpPr>
                  <a:spLocks noChangeShapeType="1"/>
                </p:cNvSpPr>
                <p:nvPr/>
              </p:nvSpPr>
              <p:spPr bwMode="auto">
                <a:xfrm rot="5400000">
                  <a:off x="1718" y="1605"/>
                  <a:ext cx="192" cy="1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2" name="Line 43"/>
                <p:cNvSpPr>
                  <a:spLocks noChangeShapeType="1"/>
                </p:cNvSpPr>
                <p:nvPr/>
              </p:nvSpPr>
              <p:spPr bwMode="auto">
                <a:xfrm rot="5400000">
                  <a:off x="1713" y="1604"/>
                  <a:ext cx="191" cy="1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3" name="Line 44"/>
                <p:cNvSpPr>
                  <a:spLocks noChangeShapeType="1"/>
                </p:cNvSpPr>
                <p:nvPr/>
              </p:nvSpPr>
              <p:spPr bwMode="auto">
                <a:xfrm rot="-2538951">
                  <a:off x="1648" y="1507"/>
                  <a:ext cx="222" cy="19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4" name="Line 45"/>
                <p:cNvSpPr>
                  <a:spLocks noChangeShapeType="1"/>
                </p:cNvSpPr>
                <p:nvPr/>
              </p:nvSpPr>
              <p:spPr bwMode="auto">
                <a:xfrm rot="-2538951">
                  <a:off x="1665" y="1500"/>
                  <a:ext cx="192" cy="1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5" name="Line 46"/>
                <p:cNvSpPr>
                  <a:spLocks noChangeShapeType="1"/>
                </p:cNvSpPr>
                <p:nvPr/>
              </p:nvSpPr>
              <p:spPr bwMode="auto">
                <a:xfrm rot="-2538951">
                  <a:off x="1664" y="1505"/>
                  <a:ext cx="192" cy="17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6" name="Line 47"/>
                <p:cNvSpPr>
                  <a:spLocks noChangeShapeType="1"/>
                </p:cNvSpPr>
                <p:nvPr/>
              </p:nvSpPr>
              <p:spPr bwMode="auto">
                <a:xfrm rot="-2538951">
                  <a:off x="1665" y="1506"/>
                  <a:ext cx="199" cy="1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7" name="Line 48"/>
                <p:cNvSpPr>
                  <a:spLocks noChangeShapeType="1"/>
                </p:cNvSpPr>
                <p:nvPr/>
              </p:nvSpPr>
              <p:spPr bwMode="auto">
                <a:xfrm rot="-2538951">
                  <a:off x="1656" y="1504"/>
                  <a:ext cx="209" cy="18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8" name="Line 49"/>
                <p:cNvSpPr>
                  <a:spLocks noChangeShapeType="1"/>
                </p:cNvSpPr>
                <p:nvPr/>
              </p:nvSpPr>
              <p:spPr bwMode="auto">
                <a:xfrm rot="-2538951">
                  <a:off x="1655" y="1505"/>
                  <a:ext cx="217" cy="19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79" name="Line 50"/>
                <p:cNvSpPr>
                  <a:spLocks noChangeShapeType="1"/>
                </p:cNvSpPr>
                <p:nvPr/>
              </p:nvSpPr>
              <p:spPr bwMode="auto">
                <a:xfrm rot="-2538951">
                  <a:off x="1672" y="1670"/>
                  <a:ext cx="190" cy="1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0" name="Line 51"/>
                <p:cNvSpPr>
                  <a:spLocks noChangeShapeType="1"/>
                </p:cNvSpPr>
                <p:nvPr/>
              </p:nvSpPr>
              <p:spPr bwMode="auto">
                <a:xfrm rot="-2538951">
                  <a:off x="1650" y="1634"/>
                  <a:ext cx="219" cy="1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1" name="Line 52"/>
                <p:cNvSpPr>
                  <a:spLocks noChangeShapeType="1"/>
                </p:cNvSpPr>
                <p:nvPr/>
              </p:nvSpPr>
              <p:spPr bwMode="auto">
                <a:xfrm rot="-2538951">
                  <a:off x="1651" y="1641"/>
                  <a:ext cx="216" cy="19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2" name="Line 53"/>
                <p:cNvSpPr>
                  <a:spLocks noChangeShapeType="1"/>
                </p:cNvSpPr>
                <p:nvPr/>
              </p:nvSpPr>
              <p:spPr bwMode="auto">
                <a:xfrm rot="-2538951">
                  <a:off x="1651" y="1648"/>
                  <a:ext cx="212" cy="1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3" name="Line 54"/>
                <p:cNvSpPr>
                  <a:spLocks noChangeShapeType="1"/>
                </p:cNvSpPr>
                <p:nvPr/>
              </p:nvSpPr>
              <p:spPr bwMode="auto">
                <a:xfrm rot="-2538951">
                  <a:off x="1660" y="1658"/>
                  <a:ext cx="202" cy="17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4" name="Line 55"/>
                <p:cNvSpPr>
                  <a:spLocks noChangeShapeType="1"/>
                </p:cNvSpPr>
                <p:nvPr/>
              </p:nvSpPr>
              <p:spPr bwMode="auto">
                <a:xfrm rot="-2538951">
                  <a:off x="1664" y="1662"/>
                  <a:ext cx="201" cy="17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85" name="Oval 56"/>
                <p:cNvSpPr>
                  <a:spLocks noChangeArrowheads="1"/>
                </p:cNvSpPr>
                <p:nvPr/>
              </p:nvSpPr>
              <p:spPr bwMode="auto">
                <a:xfrm>
                  <a:off x="1789" y="1624"/>
                  <a:ext cx="94" cy="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2982914" y="3359150"/>
              <a:ext cx="2430463" cy="39528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tint val="1568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auto">
            <a:xfrm>
              <a:off x="5332414" y="3359150"/>
              <a:ext cx="158750" cy="379413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76" name="Line 59"/>
            <p:cNvSpPr>
              <a:spLocks noChangeShapeType="1"/>
            </p:cNvSpPr>
            <p:nvPr/>
          </p:nvSpPr>
          <p:spPr bwMode="auto">
            <a:xfrm flipH="1">
              <a:off x="3763963" y="2882900"/>
              <a:ext cx="239712" cy="566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Oval 60"/>
            <p:cNvSpPr>
              <a:spLocks noChangeArrowheads="1"/>
            </p:cNvSpPr>
            <p:nvPr/>
          </p:nvSpPr>
          <p:spPr bwMode="auto">
            <a:xfrm>
              <a:off x="3727450" y="3355975"/>
              <a:ext cx="592138" cy="342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61" descr="Zig zag"/>
            <p:cNvSpPr>
              <a:spLocks noChangeArrowheads="1"/>
            </p:cNvSpPr>
            <p:nvPr/>
          </p:nvSpPr>
          <p:spPr bwMode="auto">
            <a:xfrm>
              <a:off x="3792538" y="3433763"/>
              <a:ext cx="455612" cy="144462"/>
            </a:xfrm>
            <a:prstGeom prst="ellipse">
              <a:avLst/>
            </a:prstGeom>
            <a:pattFill prst="zigZ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62"/>
            <p:cNvSpPr>
              <a:spLocks noChangeArrowheads="1"/>
            </p:cNvSpPr>
            <p:nvPr/>
          </p:nvSpPr>
          <p:spPr bwMode="auto">
            <a:xfrm>
              <a:off x="3970338" y="3381375"/>
              <a:ext cx="147637" cy="1127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Freeform 63"/>
            <p:cNvSpPr>
              <a:spLocks/>
            </p:cNvSpPr>
            <p:nvPr/>
          </p:nvSpPr>
          <p:spPr bwMode="auto">
            <a:xfrm>
              <a:off x="4106863" y="4633913"/>
              <a:ext cx="676275" cy="909637"/>
            </a:xfrm>
            <a:custGeom>
              <a:avLst/>
              <a:gdLst>
                <a:gd name="T0" fmla="*/ 2147483647 w 1056"/>
                <a:gd name="T1" fmla="*/ 0 h 1296"/>
                <a:gd name="T2" fmla="*/ 2147483647 w 1056"/>
                <a:gd name="T3" fmla="*/ 0 h 1296"/>
                <a:gd name="T4" fmla="*/ 2147483647 w 1056"/>
                <a:gd name="T5" fmla="*/ 2147483647 h 1296"/>
                <a:gd name="T6" fmla="*/ 0 w 1056"/>
                <a:gd name="T7" fmla="*/ 2147483647 h 1296"/>
                <a:gd name="T8" fmla="*/ 0 w 1056"/>
                <a:gd name="T9" fmla="*/ 2147483647 h 1296"/>
                <a:gd name="T10" fmla="*/ 2147483647 w 1056"/>
                <a:gd name="T11" fmla="*/ 2147483647 h 1296"/>
                <a:gd name="T12" fmla="*/ 2147483647 w 1056"/>
                <a:gd name="T13" fmla="*/ 2147483647 h 1296"/>
                <a:gd name="T14" fmla="*/ 0 w 1056"/>
                <a:gd name="T15" fmla="*/ 2147483647 h 1296"/>
                <a:gd name="T16" fmla="*/ 0 w 1056"/>
                <a:gd name="T17" fmla="*/ 2147483647 h 1296"/>
                <a:gd name="T18" fmla="*/ 2147483647 w 1056"/>
                <a:gd name="T19" fmla="*/ 2147483647 h 1296"/>
                <a:gd name="T20" fmla="*/ 2147483647 w 1056"/>
                <a:gd name="T21" fmla="*/ 2147483647 h 1296"/>
                <a:gd name="T22" fmla="*/ 2147483647 w 1056"/>
                <a:gd name="T23" fmla="*/ 2147483647 h 1296"/>
                <a:gd name="T24" fmla="*/ 2147483647 w 1056"/>
                <a:gd name="T25" fmla="*/ 2147483647 h 1296"/>
                <a:gd name="T26" fmla="*/ 2147483647 w 1056"/>
                <a:gd name="T27" fmla="*/ 2147483647 h 1296"/>
                <a:gd name="T28" fmla="*/ 2147483647 w 1056"/>
                <a:gd name="T29" fmla="*/ 2147483647 h 1296"/>
                <a:gd name="T30" fmla="*/ 2147483647 w 1056"/>
                <a:gd name="T31" fmla="*/ 2147483647 h 1296"/>
                <a:gd name="T32" fmla="*/ 2147483647 w 1056"/>
                <a:gd name="T33" fmla="*/ 2147483647 h 1296"/>
                <a:gd name="T34" fmla="*/ 2147483647 w 1056"/>
                <a:gd name="T35" fmla="*/ 2147483647 h 1296"/>
                <a:gd name="T36" fmla="*/ 2147483647 w 1056"/>
                <a:gd name="T37" fmla="*/ 2147483647 h 1296"/>
                <a:gd name="T38" fmla="*/ 2147483647 w 1056"/>
                <a:gd name="T39" fmla="*/ 0 h 12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6" h="1296">
                  <a:moveTo>
                    <a:pt x="768" y="0"/>
                  </a:moveTo>
                  <a:lnTo>
                    <a:pt x="384" y="0"/>
                  </a:lnTo>
                  <a:lnTo>
                    <a:pt x="96" y="144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720"/>
                  </a:lnTo>
                  <a:lnTo>
                    <a:pt x="0" y="816"/>
                  </a:lnTo>
                  <a:lnTo>
                    <a:pt x="0" y="1296"/>
                  </a:lnTo>
                  <a:lnTo>
                    <a:pt x="288" y="1296"/>
                  </a:lnTo>
                  <a:lnTo>
                    <a:pt x="288" y="912"/>
                  </a:lnTo>
                  <a:lnTo>
                    <a:pt x="384" y="864"/>
                  </a:lnTo>
                  <a:lnTo>
                    <a:pt x="672" y="864"/>
                  </a:lnTo>
                  <a:lnTo>
                    <a:pt x="816" y="864"/>
                  </a:lnTo>
                  <a:lnTo>
                    <a:pt x="960" y="816"/>
                  </a:lnTo>
                  <a:lnTo>
                    <a:pt x="1056" y="672"/>
                  </a:lnTo>
                  <a:lnTo>
                    <a:pt x="1056" y="384"/>
                  </a:lnTo>
                  <a:lnTo>
                    <a:pt x="1008" y="240"/>
                  </a:lnTo>
                  <a:lnTo>
                    <a:pt x="864" y="96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3366CC"/>
                </a:gs>
              </a:gsLst>
              <a:path path="rect">
                <a:fillToRect l="50000" t="50000" r="50000" b="50000"/>
              </a:path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281" name="Freeform 64"/>
            <p:cNvSpPr>
              <a:spLocks/>
            </p:cNvSpPr>
            <p:nvPr/>
          </p:nvSpPr>
          <p:spPr bwMode="auto">
            <a:xfrm flipH="1">
              <a:off x="3641725" y="4627563"/>
              <a:ext cx="677863" cy="909637"/>
            </a:xfrm>
            <a:custGeom>
              <a:avLst/>
              <a:gdLst>
                <a:gd name="T0" fmla="*/ 2147483647 w 1056"/>
                <a:gd name="T1" fmla="*/ 0 h 1296"/>
                <a:gd name="T2" fmla="*/ 2147483647 w 1056"/>
                <a:gd name="T3" fmla="*/ 0 h 1296"/>
                <a:gd name="T4" fmla="*/ 2147483647 w 1056"/>
                <a:gd name="T5" fmla="*/ 2147483647 h 1296"/>
                <a:gd name="T6" fmla="*/ 0 w 1056"/>
                <a:gd name="T7" fmla="*/ 2147483647 h 1296"/>
                <a:gd name="T8" fmla="*/ 0 w 1056"/>
                <a:gd name="T9" fmla="*/ 2147483647 h 1296"/>
                <a:gd name="T10" fmla="*/ 2147483647 w 1056"/>
                <a:gd name="T11" fmla="*/ 2147483647 h 1296"/>
                <a:gd name="T12" fmla="*/ 2147483647 w 1056"/>
                <a:gd name="T13" fmla="*/ 2147483647 h 1296"/>
                <a:gd name="T14" fmla="*/ 0 w 1056"/>
                <a:gd name="T15" fmla="*/ 2147483647 h 1296"/>
                <a:gd name="T16" fmla="*/ 0 w 1056"/>
                <a:gd name="T17" fmla="*/ 2147483647 h 1296"/>
                <a:gd name="T18" fmla="*/ 2147483647 w 1056"/>
                <a:gd name="T19" fmla="*/ 2147483647 h 1296"/>
                <a:gd name="T20" fmla="*/ 2147483647 w 1056"/>
                <a:gd name="T21" fmla="*/ 2147483647 h 1296"/>
                <a:gd name="T22" fmla="*/ 2147483647 w 1056"/>
                <a:gd name="T23" fmla="*/ 2147483647 h 1296"/>
                <a:gd name="T24" fmla="*/ 2147483647 w 1056"/>
                <a:gd name="T25" fmla="*/ 2147483647 h 1296"/>
                <a:gd name="T26" fmla="*/ 2147483647 w 1056"/>
                <a:gd name="T27" fmla="*/ 2147483647 h 1296"/>
                <a:gd name="T28" fmla="*/ 2147483647 w 1056"/>
                <a:gd name="T29" fmla="*/ 2147483647 h 1296"/>
                <a:gd name="T30" fmla="*/ 2147483647 w 1056"/>
                <a:gd name="T31" fmla="*/ 2147483647 h 1296"/>
                <a:gd name="T32" fmla="*/ 2147483647 w 1056"/>
                <a:gd name="T33" fmla="*/ 2147483647 h 1296"/>
                <a:gd name="T34" fmla="*/ 2147483647 w 1056"/>
                <a:gd name="T35" fmla="*/ 2147483647 h 1296"/>
                <a:gd name="T36" fmla="*/ 2147483647 w 1056"/>
                <a:gd name="T37" fmla="*/ 2147483647 h 1296"/>
                <a:gd name="T38" fmla="*/ 2147483647 w 1056"/>
                <a:gd name="T39" fmla="*/ 0 h 12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6" h="1296">
                  <a:moveTo>
                    <a:pt x="768" y="0"/>
                  </a:moveTo>
                  <a:lnTo>
                    <a:pt x="384" y="0"/>
                  </a:lnTo>
                  <a:lnTo>
                    <a:pt x="96" y="144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720"/>
                  </a:lnTo>
                  <a:lnTo>
                    <a:pt x="0" y="816"/>
                  </a:lnTo>
                  <a:lnTo>
                    <a:pt x="0" y="1296"/>
                  </a:lnTo>
                  <a:lnTo>
                    <a:pt x="288" y="1296"/>
                  </a:lnTo>
                  <a:lnTo>
                    <a:pt x="288" y="912"/>
                  </a:lnTo>
                  <a:lnTo>
                    <a:pt x="384" y="864"/>
                  </a:lnTo>
                  <a:lnTo>
                    <a:pt x="672" y="864"/>
                  </a:lnTo>
                  <a:lnTo>
                    <a:pt x="816" y="864"/>
                  </a:lnTo>
                  <a:lnTo>
                    <a:pt x="960" y="816"/>
                  </a:lnTo>
                  <a:lnTo>
                    <a:pt x="1056" y="672"/>
                  </a:lnTo>
                  <a:lnTo>
                    <a:pt x="1056" y="384"/>
                  </a:lnTo>
                  <a:lnTo>
                    <a:pt x="1008" y="240"/>
                  </a:lnTo>
                  <a:lnTo>
                    <a:pt x="864" y="96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3366CC"/>
                </a:gs>
              </a:gsLst>
              <a:path path="rect">
                <a:fillToRect l="50000" t="50000" r="50000" b="50000"/>
              </a:path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282" name="Freeform 65"/>
            <p:cNvSpPr>
              <a:spLocks/>
            </p:cNvSpPr>
            <p:nvPr/>
          </p:nvSpPr>
          <p:spPr bwMode="auto">
            <a:xfrm flipH="1">
              <a:off x="3536950" y="4779963"/>
              <a:ext cx="666750" cy="757237"/>
            </a:xfrm>
            <a:custGeom>
              <a:avLst/>
              <a:gdLst>
                <a:gd name="T0" fmla="*/ 2147483647 w 1056"/>
                <a:gd name="T1" fmla="*/ 0 h 1296"/>
                <a:gd name="T2" fmla="*/ 2147483647 w 1056"/>
                <a:gd name="T3" fmla="*/ 0 h 1296"/>
                <a:gd name="T4" fmla="*/ 2147483647 w 1056"/>
                <a:gd name="T5" fmla="*/ 2147483647 h 1296"/>
                <a:gd name="T6" fmla="*/ 0 w 1056"/>
                <a:gd name="T7" fmla="*/ 2147483647 h 1296"/>
                <a:gd name="T8" fmla="*/ 0 w 1056"/>
                <a:gd name="T9" fmla="*/ 2147483647 h 1296"/>
                <a:gd name="T10" fmla="*/ 2147483647 w 1056"/>
                <a:gd name="T11" fmla="*/ 2147483647 h 1296"/>
                <a:gd name="T12" fmla="*/ 2147483647 w 1056"/>
                <a:gd name="T13" fmla="*/ 2147483647 h 1296"/>
                <a:gd name="T14" fmla="*/ 0 w 1056"/>
                <a:gd name="T15" fmla="*/ 2147483647 h 1296"/>
                <a:gd name="T16" fmla="*/ 0 w 1056"/>
                <a:gd name="T17" fmla="*/ 2147483647 h 1296"/>
                <a:gd name="T18" fmla="*/ 2147483647 w 1056"/>
                <a:gd name="T19" fmla="*/ 2147483647 h 1296"/>
                <a:gd name="T20" fmla="*/ 2147483647 w 1056"/>
                <a:gd name="T21" fmla="*/ 2147483647 h 1296"/>
                <a:gd name="T22" fmla="*/ 2147483647 w 1056"/>
                <a:gd name="T23" fmla="*/ 2147483647 h 1296"/>
                <a:gd name="T24" fmla="*/ 2147483647 w 1056"/>
                <a:gd name="T25" fmla="*/ 2147483647 h 1296"/>
                <a:gd name="T26" fmla="*/ 2147483647 w 1056"/>
                <a:gd name="T27" fmla="*/ 2147483647 h 1296"/>
                <a:gd name="T28" fmla="*/ 2147483647 w 1056"/>
                <a:gd name="T29" fmla="*/ 2147483647 h 1296"/>
                <a:gd name="T30" fmla="*/ 2147483647 w 1056"/>
                <a:gd name="T31" fmla="*/ 2147483647 h 1296"/>
                <a:gd name="T32" fmla="*/ 2147483647 w 1056"/>
                <a:gd name="T33" fmla="*/ 2147483647 h 1296"/>
                <a:gd name="T34" fmla="*/ 2147483647 w 1056"/>
                <a:gd name="T35" fmla="*/ 2147483647 h 1296"/>
                <a:gd name="T36" fmla="*/ 2147483647 w 1056"/>
                <a:gd name="T37" fmla="*/ 2147483647 h 1296"/>
                <a:gd name="T38" fmla="*/ 2147483647 w 1056"/>
                <a:gd name="T39" fmla="*/ 0 h 12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6" h="1296">
                  <a:moveTo>
                    <a:pt x="768" y="0"/>
                  </a:moveTo>
                  <a:lnTo>
                    <a:pt x="384" y="0"/>
                  </a:lnTo>
                  <a:lnTo>
                    <a:pt x="96" y="144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720"/>
                  </a:lnTo>
                  <a:lnTo>
                    <a:pt x="0" y="816"/>
                  </a:lnTo>
                  <a:lnTo>
                    <a:pt x="0" y="1296"/>
                  </a:lnTo>
                  <a:lnTo>
                    <a:pt x="288" y="1296"/>
                  </a:lnTo>
                  <a:lnTo>
                    <a:pt x="288" y="912"/>
                  </a:lnTo>
                  <a:lnTo>
                    <a:pt x="384" y="864"/>
                  </a:lnTo>
                  <a:lnTo>
                    <a:pt x="672" y="864"/>
                  </a:lnTo>
                  <a:lnTo>
                    <a:pt x="816" y="864"/>
                  </a:lnTo>
                  <a:lnTo>
                    <a:pt x="960" y="816"/>
                  </a:lnTo>
                  <a:lnTo>
                    <a:pt x="1056" y="672"/>
                  </a:lnTo>
                  <a:lnTo>
                    <a:pt x="1056" y="384"/>
                  </a:lnTo>
                  <a:lnTo>
                    <a:pt x="1008" y="240"/>
                  </a:lnTo>
                  <a:lnTo>
                    <a:pt x="864" y="96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3366CC"/>
                </a:gs>
              </a:gsLst>
              <a:path path="rect">
                <a:fillToRect l="50000" t="50000" r="50000" b="50000"/>
              </a:path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283" name="Freeform 66"/>
            <p:cNvSpPr>
              <a:spLocks/>
            </p:cNvSpPr>
            <p:nvPr/>
          </p:nvSpPr>
          <p:spPr bwMode="auto">
            <a:xfrm>
              <a:off x="4230688" y="4783138"/>
              <a:ext cx="666750" cy="755650"/>
            </a:xfrm>
            <a:custGeom>
              <a:avLst/>
              <a:gdLst>
                <a:gd name="T0" fmla="*/ 2147483647 w 1056"/>
                <a:gd name="T1" fmla="*/ 0 h 1296"/>
                <a:gd name="T2" fmla="*/ 2147483647 w 1056"/>
                <a:gd name="T3" fmla="*/ 0 h 1296"/>
                <a:gd name="T4" fmla="*/ 2147483647 w 1056"/>
                <a:gd name="T5" fmla="*/ 2147483647 h 1296"/>
                <a:gd name="T6" fmla="*/ 0 w 1056"/>
                <a:gd name="T7" fmla="*/ 2147483647 h 1296"/>
                <a:gd name="T8" fmla="*/ 0 w 1056"/>
                <a:gd name="T9" fmla="*/ 2147483647 h 1296"/>
                <a:gd name="T10" fmla="*/ 2147483647 w 1056"/>
                <a:gd name="T11" fmla="*/ 2147483647 h 1296"/>
                <a:gd name="T12" fmla="*/ 2147483647 w 1056"/>
                <a:gd name="T13" fmla="*/ 2147483647 h 1296"/>
                <a:gd name="T14" fmla="*/ 0 w 1056"/>
                <a:gd name="T15" fmla="*/ 2147483647 h 1296"/>
                <a:gd name="T16" fmla="*/ 0 w 1056"/>
                <a:gd name="T17" fmla="*/ 2147483647 h 1296"/>
                <a:gd name="T18" fmla="*/ 2147483647 w 1056"/>
                <a:gd name="T19" fmla="*/ 2147483647 h 1296"/>
                <a:gd name="T20" fmla="*/ 2147483647 w 1056"/>
                <a:gd name="T21" fmla="*/ 2147483647 h 1296"/>
                <a:gd name="T22" fmla="*/ 2147483647 w 1056"/>
                <a:gd name="T23" fmla="*/ 2147483647 h 1296"/>
                <a:gd name="T24" fmla="*/ 2147483647 w 1056"/>
                <a:gd name="T25" fmla="*/ 2147483647 h 1296"/>
                <a:gd name="T26" fmla="*/ 2147483647 w 1056"/>
                <a:gd name="T27" fmla="*/ 2147483647 h 1296"/>
                <a:gd name="T28" fmla="*/ 2147483647 w 1056"/>
                <a:gd name="T29" fmla="*/ 2147483647 h 1296"/>
                <a:gd name="T30" fmla="*/ 2147483647 w 1056"/>
                <a:gd name="T31" fmla="*/ 2147483647 h 1296"/>
                <a:gd name="T32" fmla="*/ 2147483647 w 1056"/>
                <a:gd name="T33" fmla="*/ 2147483647 h 1296"/>
                <a:gd name="T34" fmla="*/ 2147483647 w 1056"/>
                <a:gd name="T35" fmla="*/ 2147483647 h 1296"/>
                <a:gd name="T36" fmla="*/ 2147483647 w 1056"/>
                <a:gd name="T37" fmla="*/ 2147483647 h 1296"/>
                <a:gd name="T38" fmla="*/ 2147483647 w 1056"/>
                <a:gd name="T39" fmla="*/ 0 h 12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6" h="1296">
                  <a:moveTo>
                    <a:pt x="768" y="0"/>
                  </a:moveTo>
                  <a:lnTo>
                    <a:pt x="384" y="0"/>
                  </a:lnTo>
                  <a:lnTo>
                    <a:pt x="96" y="144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48" y="720"/>
                  </a:lnTo>
                  <a:lnTo>
                    <a:pt x="0" y="816"/>
                  </a:lnTo>
                  <a:lnTo>
                    <a:pt x="0" y="1296"/>
                  </a:lnTo>
                  <a:lnTo>
                    <a:pt x="288" y="1296"/>
                  </a:lnTo>
                  <a:lnTo>
                    <a:pt x="288" y="912"/>
                  </a:lnTo>
                  <a:lnTo>
                    <a:pt x="384" y="864"/>
                  </a:lnTo>
                  <a:lnTo>
                    <a:pt x="672" y="864"/>
                  </a:lnTo>
                  <a:lnTo>
                    <a:pt x="816" y="864"/>
                  </a:lnTo>
                  <a:lnTo>
                    <a:pt x="960" y="816"/>
                  </a:lnTo>
                  <a:lnTo>
                    <a:pt x="1056" y="672"/>
                  </a:lnTo>
                  <a:lnTo>
                    <a:pt x="1056" y="384"/>
                  </a:lnTo>
                  <a:lnTo>
                    <a:pt x="1008" y="240"/>
                  </a:lnTo>
                  <a:lnTo>
                    <a:pt x="864" y="96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3366CC"/>
                </a:gs>
              </a:gsLst>
              <a:path path="rect">
                <a:fillToRect l="50000" t="50000" r="50000" b="50000"/>
              </a:path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 flipV="1">
              <a:off x="3917950" y="5368925"/>
              <a:ext cx="63500" cy="168275"/>
              <a:chOff x="1848" y="2160"/>
              <a:chExt cx="96" cy="288"/>
            </a:xfrm>
          </p:grpSpPr>
          <p:sp>
            <p:nvSpPr>
              <p:cNvPr id="11559" name="Oval 68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0" name="Rectangle 69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0"/>
            <p:cNvGrpSpPr>
              <a:grpSpLocks/>
            </p:cNvGrpSpPr>
            <p:nvPr/>
          </p:nvGrpSpPr>
          <p:grpSpPr bwMode="auto">
            <a:xfrm>
              <a:off x="3444875" y="5313363"/>
              <a:ext cx="63500" cy="168275"/>
              <a:chOff x="1848" y="2160"/>
              <a:chExt cx="96" cy="288"/>
            </a:xfrm>
          </p:grpSpPr>
          <p:sp>
            <p:nvSpPr>
              <p:cNvPr id="11557" name="Oval 71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8" name="Rectangle 72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3551238" y="5313363"/>
              <a:ext cx="60325" cy="168275"/>
              <a:chOff x="1848" y="2160"/>
              <a:chExt cx="96" cy="288"/>
            </a:xfrm>
          </p:grpSpPr>
          <p:sp>
            <p:nvSpPr>
              <p:cNvPr id="11555" name="Oval 74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6" name="Rectangle 75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3657600" y="5313363"/>
              <a:ext cx="61913" cy="168275"/>
              <a:chOff x="1848" y="2160"/>
              <a:chExt cx="96" cy="288"/>
            </a:xfrm>
          </p:grpSpPr>
          <p:sp>
            <p:nvSpPr>
              <p:cNvPr id="11553" name="Oval 77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4" name="Rectangle 78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3762375" y="5313363"/>
              <a:ext cx="61913" cy="168275"/>
              <a:chOff x="1848" y="2160"/>
              <a:chExt cx="96" cy="288"/>
            </a:xfrm>
          </p:grpSpPr>
          <p:sp>
            <p:nvSpPr>
              <p:cNvPr id="11551" name="Oval 80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2" name="Rectangle 81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3870325" y="5313363"/>
              <a:ext cx="60325" cy="168275"/>
              <a:chOff x="1848" y="2160"/>
              <a:chExt cx="96" cy="288"/>
            </a:xfrm>
          </p:grpSpPr>
          <p:sp>
            <p:nvSpPr>
              <p:cNvPr id="11549" name="Oval 83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0" name="Rectangle 84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85"/>
            <p:cNvGrpSpPr>
              <a:grpSpLocks/>
            </p:cNvGrpSpPr>
            <p:nvPr/>
          </p:nvGrpSpPr>
          <p:grpSpPr bwMode="auto">
            <a:xfrm flipV="1">
              <a:off x="3500438" y="5368925"/>
              <a:ext cx="58737" cy="168275"/>
              <a:chOff x="1848" y="2160"/>
              <a:chExt cx="96" cy="288"/>
            </a:xfrm>
          </p:grpSpPr>
          <p:sp>
            <p:nvSpPr>
              <p:cNvPr id="11547" name="Oval 86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8" name="Rectangle 87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8"/>
            <p:cNvGrpSpPr>
              <a:grpSpLocks/>
            </p:cNvGrpSpPr>
            <p:nvPr/>
          </p:nvGrpSpPr>
          <p:grpSpPr bwMode="auto">
            <a:xfrm flipV="1">
              <a:off x="3603625" y="5368925"/>
              <a:ext cx="61913" cy="168275"/>
              <a:chOff x="1848" y="2160"/>
              <a:chExt cx="96" cy="288"/>
            </a:xfrm>
          </p:grpSpPr>
          <p:sp>
            <p:nvSpPr>
              <p:cNvPr id="11545" name="Oval 89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6" name="Rectangle 90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 flipV="1">
              <a:off x="3711575" y="5368925"/>
              <a:ext cx="58738" cy="168275"/>
              <a:chOff x="1848" y="2160"/>
              <a:chExt cx="96" cy="288"/>
            </a:xfrm>
          </p:grpSpPr>
          <p:sp>
            <p:nvSpPr>
              <p:cNvPr id="11543" name="Oval 92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4" name="Rectangle 93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 flipV="1">
              <a:off x="3821113" y="5368925"/>
              <a:ext cx="58737" cy="168275"/>
              <a:chOff x="1848" y="2160"/>
              <a:chExt cx="96" cy="288"/>
            </a:xfrm>
          </p:grpSpPr>
          <p:sp>
            <p:nvSpPr>
              <p:cNvPr id="11541" name="Oval 95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2" name="Rectangle 96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7"/>
            <p:cNvGrpSpPr>
              <a:grpSpLocks/>
            </p:cNvGrpSpPr>
            <p:nvPr/>
          </p:nvGrpSpPr>
          <p:grpSpPr bwMode="auto">
            <a:xfrm flipV="1">
              <a:off x="3074988" y="5368925"/>
              <a:ext cx="58737" cy="168275"/>
              <a:chOff x="1848" y="2160"/>
              <a:chExt cx="96" cy="288"/>
            </a:xfrm>
          </p:grpSpPr>
          <p:sp>
            <p:nvSpPr>
              <p:cNvPr id="11539" name="Oval 98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0" name="Rectangle 99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0"/>
            <p:cNvGrpSpPr>
              <a:grpSpLocks/>
            </p:cNvGrpSpPr>
            <p:nvPr/>
          </p:nvGrpSpPr>
          <p:grpSpPr bwMode="auto">
            <a:xfrm flipV="1">
              <a:off x="3181350" y="5368925"/>
              <a:ext cx="58738" cy="168275"/>
              <a:chOff x="1848" y="2160"/>
              <a:chExt cx="96" cy="288"/>
            </a:xfrm>
          </p:grpSpPr>
          <p:sp>
            <p:nvSpPr>
              <p:cNvPr id="11537" name="Oval 101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8" name="Rectangle 102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03"/>
            <p:cNvGrpSpPr>
              <a:grpSpLocks/>
            </p:cNvGrpSpPr>
            <p:nvPr/>
          </p:nvGrpSpPr>
          <p:grpSpPr bwMode="auto">
            <a:xfrm flipV="1">
              <a:off x="3286125" y="5368925"/>
              <a:ext cx="61913" cy="168275"/>
              <a:chOff x="1848" y="2160"/>
              <a:chExt cx="96" cy="288"/>
            </a:xfrm>
          </p:grpSpPr>
          <p:sp>
            <p:nvSpPr>
              <p:cNvPr id="11535" name="Oval 104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6" name="Rectangle 105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06"/>
            <p:cNvGrpSpPr>
              <a:grpSpLocks/>
            </p:cNvGrpSpPr>
            <p:nvPr/>
          </p:nvGrpSpPr>
          <p:grpSpPr bwMode="auto">
            <a:xfrm flipV="1">
              <a:off x="3392488" y="5368925"/>
              <a:ext cx="60325" cy="168275"/>
              <a:chOff x="1848" y="2160"/>
              <a:chExt cx="96" cy="288"/>
            </a:xfrm>
          </p:grpSpPr>
          <p:sp>
            <p:nvSpPr>
              <p:cNvPr id="11533" name="Oval 107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4" name="Rectangle 108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09"/>
            <p:cNvGrpSpPr>
              <a:grpSpLocks/>
            </p:cNvGrpSpPr>
            <p:nvPr/>
          </p:nvGrpSpPr>
          <p:grpSpPr bwMode="auto">
            <a:xfrm>
              <a:off x="3125788" y="5313363"/>
              <a:ext cx="63500" cy="168275"/>
              <a:chOff x="1848" y="2160"/>
              <a:chExt cx="96" cy="288"/>
            </a:xfrm>
          </p:grpSpPr>
          <p:sp>
            <p:nvSpPr>
              <p:cNvPr id="11531" name="Oval 110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2" name="Rectangle 111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12"/>
            <p:cNvGrpSpPr>
              <a:grpSpLocks/>
            </p:cNvGrpSpPr>
            <p:nvPr/>
          </p:nvGrpSpPr>
          <p:grpSpPr bwMode="auto">
            <a:xfrm>
              <a:off x="3233738" y="5313363"/>
              <a:ext cx="60325" cy="168275"/>
              <a:chOff x="1848" y="2160"/>
              <a:chExt cx="96" cy="288"/>
            </a:xfrm>
          </p:grpSpPr>
          <p:sp>
            <p:nvSpPr>
              <p:cNvPr id="11529" name="Oval 113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0" name="Rectangle 114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15"/>
            <p:cNvGrpSpPr>
              <a:grpSpLocks/>
            </p:cNvGrpSpPr>
            <p:nvPr/>
          </p:nvGrpSpPr>
          <p:grpSpPr bwMode="auto">
            <a:xfrm>
              <a:off x="3340100" y="5313363"/>
              <a:ext cx="60325" cy="168275"/>
              <a:chOff x="1848" y="2160"/>
              <a:chExt cx="96" cy="288"/>
            </a:xfrm>
          </p:grpSpPr>
          <p:sp>
            <p:nvSpPr>
              <p:cNvPr id="11527" name="Oval 116"/>
              <p:cNvSpPr>
                <a:spLocks noChangeArrowheads="1"/>
              </p:cNvSpPr>
              <p:nvPr/>
            </p:nvSpPr>
            <p:spPr bwMode="auto">
              <a:xfrm>
                <a:off x="1848" y="216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8" name="Rectangle 117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48" cy="24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18"/>
            <p:cNvGrpSpPr>
              <a:grpSpLocks/>
            </p:cNvGrpSpPr>
            <p:nvPr/>
          </p:nvGrpSpPr>
          <p:grpSpPr bwMode="auto">
            <a:xfrm>
              <a:off x="2649538" y="5316538"/>
              <a:ext cx="431800" cy="223837"/>
              <a:chOff x="1428" y="2304"/>
              <a:chExt cx="684" cy="384"/>
            </a:xfrm>
          </p:grpSpPr>
          <p:grpSp>
            <p:nvGrpSpPr>
              <p:cNvPr id="30" name="Group 119"/>
              <p:cNvGrpSpPr>
                <a:grpSpLocks/>
              </p:cNvGrpSpPr>
              <p:nvPr/>
            </p:nvGrpSpPr>
            <p:grpSpPr bwMode="auto">
              <a:xfrm>
                <a:off x="2016" y="2304"/>
                <a:ext cx="96" cy="288"/>
                <a:chOff x="1848" y="2160"/>
                <a:chExt cx="96" cy="288"/>
              </a:xfrm>
            </p:grpSpPr>
            <p:sp>
              <p:nvSpPr>
                <p:cNvPr id="11525" name="Oval 120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6" name="Rectangle 121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22"/>
              <p:cNvGrpSpPr>
                <a:grpSpLocks/>
              </p:cNvGrpSpPr>
              <p:nvPr/>
            </p:nvGrpSpPr>
            <p:grpSpPr bwMode="auto">
              <a:xfrm flipV="1">
                <a:off x="1428" y="2400"/>
                <a:ext cx="96" cy="288"/>
                <a:chOff x="1848" y="2160"/>
                <a:chExt cx="96" cy="288"/>
              </a:xfrm>
            </p:grpSpPr>
            <p:sp>
              <p:nvSpPr>
                <p:cNvPr id="11523" name="Oval 123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125"/>
              <p:cNvGrpSpPr>
                <a:grpSpLocks/>
              </p:cNvGrpSpPr>
              <p:nvPr/>
            </p:nvGrpSpPr>
            <p:grpSpPr bwMode="auto">
              <a:xfrm flipV="1">
                <a:off x="1596" y="2400"/>
                <a:ext cx="96" cy="288"/>
                <a:chOff x="1848" y="2160"/>
                <a:chExt cx="96" cy="288"/>
              </a:xfrm>
            </p:grpSpPr>
            <p:sp>
              <p:nvSpPr>
                <p:cNvPr id="11521" name="Oval 126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128"/>
              <p:cNvGrpSpPr>
                <a:grpSpLocks/>
              </p:cNvGrpSpPr>
              <p:nvPr/>
            </p:nvGrpSpPr>
            <p:grpSpPr bwMode="auto">
              <a:xfrm flipV="1">
                <a:off x="1764" y="2400"/>
                <a:ext cx="96" cy="288"/>
                <a:chOff x="1848" y="2160"/>
                <a:chExt cx="96" cy="288"/>
              </a:xfrm>
            </p:grpSpPr>
            <p:sp>
              <p:nvSpPr>
                <p:cNvPr id="11519" name="Oval 129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0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131"/>
              <p:cNvGrpSpPr>
                <a:grpSpLocks/>
              </p:cNvGrpSpPr>
              <p:nvPr/>
            </p:nvGrpSpPr>
            <p:grpSpPr bwMode="auto">
              <a:xfrm flipV="1">
                <a:off x="1932" y="2400"/>
                <a:ext cx="96" cy="288"/>
                <a:chOff x="1848" y="2160"/>
                <a:chExt cx="96" cy="288"/>
              </a:xfrm>
            </p:grpSpPr>
            <p:sp>
              <p:nvSpPr>
                <p:cNvPr id="11517" name="Oval 132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34"/>
              <p:cNvGrpSpPr>
                <a:grpSpLocks/>
              </p:cNvGrpSpPr>
              <p:nvPr/>
            </p:nvGrpSpPr>
            <p:grpSpPr bwMode="auto">
              <a:xfrm>
                <a:off x="1512" y="2304"/>
                <a:ext cx="96" cy="288"/>
                <a:chOff x="1848" y="2160"/>
                <a:chExt cx="96" cy="288"/>
              </a:xfrm>
            </p:grpSpPr>
            <p:sp>
              <p:nvSpPr>
                <p:cNvPr id="11515" name="Oval 135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6" name="Rectangle 136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137"/>
              <p:cNvGrpSpPr>
                <a:grpSpLocks/>
              </p:cNvGrpSpPr>
              <p:nvPr/>
            </p:nvGrpSpPr>
            <p:grpSpPr bwMode="auto">
              <a:xfrm>
                <a:off x="1680" y="2304"/>
                <a:ext cx="96" cy="288"/>
                <a:chOff x="1848" y="2160"/>
                <a:chExt cx="96" cy="288"/>
              </a:xfrm>
            </p:grpSpPr>
            <p:sp>
              <p:nvSpPr>
                <p:cNvPr id="11513" name="Oval 138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140"/>
              <p:cNvGrpSpPr>
                <a:grpSpLocks/>
              </p:cNvGrpSpPr>
              <p:nvPr/>
            </p:nvGrpSpPr>
            <p:grpSpPr bwMode="auto">
              <a:xfrm>
                <a:off x="1848" y="2304"/>
                <a:ext cx="96" cy="288"/>
                <a:chOff x="1848" y="2160"/>
                <a:chExt cx="96" cy="288"/>
              </a:xfrm>
            </p:grpSpPr>
            <p:sp>
              <p:nvSpPr>
                <p:cNvPr id="11511" name="Oval 141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oup 143"/>
            <p:cNvGrpSpPr>
              <a:grpSpLocks/>
            </p:cNvGrpSpPr>
            <p:nvPr/>
          </p:nvGrpSpPr>
          <p:grpSpPr bwMode="auto">
            <a:xfrm>
              <a:off x="4416425" y="5313363"/>
              <a:ext cx="431800" cy="223837"/>
              <a:chOff x="1428" y="2304"/>
              <a:chExt cx="684" cy="384"/>
            </a:xfrm>
          </p:grpSpPr>
          <p:grpSp>
            <p:nvGrpSpPr>
              <p:cNvPr id="71" name="Group 144"/>
              <p:cNvGrpSpPr>
                <a:grpSpLocks/>
              </p:cNvGrpSpPr>
              <p:nvPr/>
            </p:nvGrpSpPr>
            <p:grpSpPr bwMode="auto">
              <a:xfrm>
                <a:off x="2016" y="2304"/>
                <a:ext cx="96" cy="288"/>
                <a:chOff x="1848" y="2160"/>
                <a:chExt cx="96" cy="288"/>
              </a:xfrm>
            </p:grpSpPr>
            <p:sp>
              <p:nvSpPr>
                <p:cNvPr id="11501" name="Oval 145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2" name="Rectangle 146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147"/>
              <p:cNvGrpSpPr>
                <a:grpSpLocks/>
              </p:cNvGrpSpPr>
              <p:nvPr/>
            </p:nvGrpSpPr>
            <p:grpSpPr bwMode="auto">
              <a:xfrm flipV="1">
                <a:off x="1428" y="2400"/>
                <a:ext cx="96" cy="288"/>
                <a:chOff x="1848" y="2160"/>
                <a:chExt cx="96" cy="288"/>
              </a:xfrm>
            </p:grpSpPr>
            <p:sp>
              <p:nvSpPr>
                <p:cNvPr id="11499" name="Oval 148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150"/>
              <p:cNvGrpSpPr>
                <a:grpSpLocks/>
              </p:cNvGrpSpPr>
              <p:nvPr/>
            </p:nvGrpSpPr>
            <p:grpSpPr bwMode="auto">
              <a:xfrm flipV="1">
                <a:off x="1596" y="2400"/>
                <a:ext cx="96" cy="288"/>
                <a:chOff x="1848" y="2160"/>
                <a:chExt cx="96" cy="288"/>
              </a:xfrm>
            </p:grpSpPr>
            <p:sp>
              <p:nvSpPr>
                <p:cNvPr id="11497" name="Oval 151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153"/>
              <p:cNvGrpSpPr>
                <a:grpSpLocks/>
              </p:cNvGrpSpPr>
              <p:nvPr/>
            </p:nvGrpSpPr>
            <p:grpSpPr bwMode="auto">
              <a:xfrm flipV="1">
                <a:off x="1764" y="2400"/>
                <a:ext cx="96" cy="288"/>
                <a:chOff x="1848" y="2160"/>
                <a:chExt cx="96" cy="288"/>
              </a:xfrm>
            </p:grpSpPr>
            <p:sp>
              <p:nvSpPr>
                <p:cNvPr id="11495" name="Oval 154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6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156"/>
              <p:cNvGrpSpPr>
                <a:grpSpLocks/>
              </p:cNvGrpSpPr>
              <p:nvPr/>
            </p:nvGrpSpPr>
            <p:grpSpPr bwMode="auto">
              <a:xfrm flipV="1">
                <a:off x="1932" y="2400"/>
                <a:ext cx="96" cy="288"/>
                <a:chOff x="1848" y="2160"/>
                <a:chExt cx="96" cy="288"/>
              </a:xfrm>
            </p:grpSpPr>
            <p:sp>
              <p:nvSpPr>
                <p:cNvPr id="11493" name="Oval 157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4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159"/>
              <p:cNvGrpSpPr>
                <a:grpSpLocks/>
              </p:cNvGrpSpPr>
              <p:nvPr/>
            </p:nvGrpSpPr>
            <p:grpSpPr bwMode="auto">
              <a:xfrm>
                <a:off x="1512" y="2304"/>
                <a:ext cx="96" cy="288"/>
                <a:chOff x="1848" y="2160"/>
                <a:chExt cx="96" cy="288"/>
              </a:xfrm>
            </p:grpSpPr>
            <p:sp>
              <p:nvSpPr>
                <p:cNvPr id="11491" name="Oval 160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2" name="Rectangle 161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162"/>
              <p:cNvGrpSpPr>
                <a:grpSpLocks/>
              </p:cNvGrpSpPr>
              <p:nvPr/>
            </p:nvGrpSpPr>
            <p:grpSpPr bwMode="auto">
              <a:xfrm>
                <a:off x="1680" y="2304"/>
                <a:ext cx="96" cy="288"/>
                <a:chOff x="1848" y="2160"/>
                <a:chExt cx="96" cy="288"/>
              </a:xfrm>
            </p:grpSpPr>
            <p:sp>
              <p:nvSpPr>
                <p:cNvPr id="11489" name="Oval 163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0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165"/>
              <p:cNvGrpSpPr>
                <a:grpSpLocks/>
              </p:cNvGrpSpPr>
              <p:nvPr/>
            </p:nvGrpSpPr>
            <p:grpSpPr bwMode="auto">
              <a:xfrm>
                <a:off x="1848" y="2304"/>
                <a:ext cx="96" cy="288"/>
                <a:chOff x="1848" y="2160"/>
                <a:chExt cx="96" cy="288"/>
              </a:xfrm>
            </p:grpSpPr>
            <p:sp>
              <p:nvSpPr>
                <p:cNvPr id="11487" name="Oval 166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0" name="Group 168"/>
            <p:cNvGrpSpPr>
              <a:grpSpLocks/>
            </p:cNvGrpSpPr>
            <p:nvPr/>
          </p:nvGrpSpPr>
          <p:grpSpPr bwMode="auto">
            <a:xfrm>
              <a:off x="4840288" y="5313363"/>
              <a:ext cx="431800" cy="223837"/>
              <a:chOff x="1428" y="2304"/>
              <a:chExt cx="684" cy="384"/>
            </a:xfrm>
          </p:grpSpPr>
          <p:grpSp>
            <p:nvGrpSpPr>
              <p:cNvPr id="81" name="Group 169"/>
              <p:cNvGrpSpPr>
                <a:grpSpLocks/>
              </p:cNvGrpSpPr>
              <p:nvPr/>
            </p:nvGrpSpPr>
            <p:grpSpPr bwMode="auto">
              <a:xfrm>
                <a:off x="2016" y="2304"/>
                <a:ext cx="96" cy="288"/>
                <a:chOff x="1848" y="2160"/>
                <a:chExt cx="96" cy="288"/>
              </a:xfrm>
            </p:grpSpPr>
            <p:sp>
              <p:nvSpPr>
                <p:cNvPr id="11477" name="Oval 170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8" name="Rectangle 171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172"/>
              <p:cNvGrpSpPr>
                <a:grpSpLocks/>
              </p:cNvGrpSpPr>
              <p:nvPr/>
            </p:nvGrpSpPr>
            <p:grpSpPr bwMode="auto">
              <a:xfrm flipV="1">
                <a:off x="1428" y="2400"/>
                <a:ext cx="96" cy="288"/>
                <a:chOff x="1848" y="2160"/>
                <a:chExt cx="96" cy="288"/>
              </a:xfrm>
            </p:grpSpPr>
            <p:sp>
              <p:nvSpPr>
                <p:cNvPr id="11475" name="Oval 173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175"/>
              <p:cNvGrpSpPr>
                <a:grpSpLocks/>
              </p:cNvGrpSpPr>
              <p:nvPr/>
            </p:nvGrpSpPr>
            <p:grpSpPr bwMode="auto">
              <a:xfrm flipV="1">
                <a:off x="1596" y="2400"/>
                <a:ext cx="96" cy="288"/>
                <a:chOff x="1848" y="2160"/>
                <a:chExt cx="96" cy="288"/>
              </a:xfrm>
            </p:grpSpPr>
            <p:sp>
              <p:nvSpPr>
                <p:cNvPr id="11473" name="Oval 176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4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178"/>
              <p:cNvGrpSpPr>
                <a:grpSpLocks/>
              </p:cNvGrpSpPr>
              <p:nvPr/>
            </p:nvGrpSpPr>
            <p:grpSpPr bwMode="auto">
              <a:xfrm flipV="1">
                <a:off x="1764" y="2400"/>
                <a:ext cx="96" cy="288"/>
                <a:chOff x="1848" y="2160"/>
                <a:chExt cx="96" cy="288"/>
              </a:xfrm>
            </p:grpSpPr>
            <p:sp>
              <p:nvSpPr>
                <p:cNvPr id="11471" name="Oval 179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2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181"/>
              <p:cNvGrpSpPr>
                <a:grpSpLocks/>
              </p:cNvGrpSpPr>
              <p:nvPr/>
            </p:nvGrpSpPr>
            <p:grpSpPr bwMode="auto">
              <a:xfrm flipV="1">
                <a:off x="1932" y="2400"/>
                <a:ext cx="96" cy="288"/>
                <a:chOff x="1848" y="2160"/>
                <a:chExt cx="96" cy="288"/>
              </a:xfrm>
            </p:grpSpPr>
            <p:sp>
              <p:nvSpPr>
                <p:cNvPr id="11469" name="Oval 182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0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184"/>
              <p:cNvGrpSpPr>
                <a:grpSpLocks/>
              </p:cNvGrpSpPr>
              <p:nvPr/>
            </p:nvGrpSpPr>
            <p:grpSpPr bwMode="auto">
              <a:xfrm>
                <a:off x="1512" y="2304"/>
                <a:ext cx="96" cy="288"/>
                <a:chOff x="1848" y="2160"/>
                <a:chExt cx="96" cy="288"/>
              </a:xfrm>
            </p:grpSpPr>
            <p:sp>
              <p:nvSpPr>
                <p:cNvPr id="11467" name="Oval 185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8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187"/>
              <p:cNvGrpSpPr>
                <a:grpSpLocks/>
              </p:cNvGrpSpPr>
              <p:nvPr/>
            </p:nvGrpSpPr>
            <p:grpSpPr bwMode="auto">
              <a:xfrm>
                <a:off x="1680" y="2304"/>
                <a:ext cx="96" cy="288"/>
                <a:chOff x="1848" y="2160"/>
                <a:chExt cx="96" cy="288"/>
              </a:xfrm>
            </p:grpSpPr>
            <p:sp>
              <p:nvSpPr>
                <p:cNvPr id="11465" name="Oval 188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6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190"/>
              <p:cNvGrpSpPr>
                <a:grpSpLocks/>
              </p:cNvGrpSpPr>
              <p:nvPr/>
            </p:nvGrpSpPr>
            <p:grpSpPr bwMode="auto">
              <a:xfrm>
                <a:off x="1848" y="2304"/>
                <a:ext cx="96" cy="288"/>
                <a:chOff x="1848" y="2160"/>
                <a:chExt cx="96" cy="288"/>
              </a:xfrm>
            </p:grpSpPr>
            <p:sp>
              <p:nvSpPr>
                <p:cNvPr id="11463" name="Oval 191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4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304" name="Oval 193"/>
            <p:cNvSpPr>
              <a:spLocks noChangeArrowheads="1"/>
            </p:cNvSpPr>
            <p:nvPr/>
          </p:nvSpPr>
          <p:spPr bwMode="auto">
            <a:xfrm>
              <a:off x="4164013" y="4799013"/>
              <a:ext cx="90487" cy="8572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Oval 194"/>
            <p:cNvSpPr>
              <a:spLocks noChangeArrowheads="1"/>
            </p:cNvSpPr>
            <p:nvPr/>
          </p:nvSpPr>
          <p:spPr bwMode="auto">
            <a:xfrm>
              <a:off x="4173538" y="5116513"/>
              <a:ext cx="90487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Oval 195"/>
            <p:cNvSpPr>
              <a:spLocks noChangeArrowheads="1"/>
            </p:cNvSpPr>
            <p:nvPr/>
          </p:nvSpPr>
          <p:spPr bwMode="auto">
            <a:xfrm>
              <a:off x="3954463" y="463550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Oval 196"/>
            <p:cNvSpPr>
              <a:spLocks noChangeArrowheads="1"/>
            </p:cNvSpPr>
            <p:nvPr/>
          </p:nvSpPr>
          <p:spPr bwMode="auto">
            <a:xfrm>
              <a:off x="4300538" y="4354513"/>
              <a:ext cx="90487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Oval 197"/>
            <p:cNvSpPr>
              <a:spLocks noChangeArrowheads="1"/>
            </p:cNvSpPr>
            <p:nvPr/>
          </p:nvSpPr>
          <p:spPr bwMode="auto">
            <a:xfrm>
              <a:off x="4225925" y="4602163"/>
              <a:ext cx="90488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Oval 198"/>
            <p:cNvSpPr>
              <a:spLocks noChangeArrowheads="1"/>
            </p:cNvSpPr>
            <p:nvPr/>
          </p:nvSpPr>
          <p:spPr bwMode="auto">
            <a:xfrm>
              <a:off x="4125913" y="4362450"/>
              <a:ext cx="90487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Oval 199"/>
            <p:cNvSpPr>
              <a:spLocks noChangeArrowheads="1"/>
            </p:cNvSpPr>
            <p:nvPr/>
          </p:nvSpPr>
          <p:spPr bwMode="auto">
            <a:xfrm>
              <a:off x="3995738" y="5627688"/>
              <a:ext cx="88900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Oval 200"/>
            <p:cNvSpPr>
              <a:spLocks noChangeArrowheads="1"/>
            </p:cNvSpPr>
            <p:nvPr/>
          </p:nvSpPr>
          <p:spPr bwMode="auto">
            <a:xfrm>
              <a:off x="4181475" y="5700713"/>
              <a:ext cx="90488" cy="8572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Oval 201"/>
            <p:cNvSpPr>
              <a:spLocks noChangeArrowheads="1"/>
            </p:cNvSpPr>
            <p:nvPr/>
          </p:nvSpPr>
          <p:spPr bwMode="auto">
            <a:xfrm>
              <a:off x="3924300" y="407670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Oval 202"/>
            <p:cNvSpPr>
              <a:spLocks noChangeArrowheads="1"/>
            </p:cNvSpPr>
            <p:nvPr/>
          </p:nvSpPr>
          <p:spPr bwMode="auto">
            <a:xfrm>
              <a:off x="4403725" y="414178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Oval 203"/>
            <p:cNvSpPr>
              <a:spLocks noChangeArrowheads="1"/>
            </p:cNvSpPr>
            <p:nvPr/>
          </p:nvSpPr>
          <p:spPr bwMode="auto">
            <a:xfrm>
              <a:off x="3871913" y="43878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Oval 204"/>
            <p:cNvSpPr>
              <a:spLocks noChangeArrowheads="1"/>
            </p:cNvSpPr>
            <p:nvPr/>
          </p:nvSpPr>
          <p:spPr bwMode="auto">
            <a:xfrm>
              <a:off x="4189413" y="4171950"/>
              <a:ext cx="90487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Text Box 205"/>
            <p:cNvSpPr txBox="1">
              <a:spLocks noChangeArrowheads="1"/>
            </p:cNvSpPr>
            <p:nvPr/>
          </p:nvSpPr>
          <p:spPr bwMode="auto">
            <a:xfrm>
              <a:off x="2828925" y="5537200"/>
              <a:ext cx="7064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lumen</a:t>
              </a:r>
            </a:p>
          </p:txBody>
        </p:sp>
        <p:sp>
          <p:nvSpPr>
            <p:cNvPr id="11317" name="Text Box 206"/>
            <p:cNvSpPr txBox="1">
              <a:spLocks noChangeArrowheads="1"/>
            </p:cNvSpPr>
            <p:nvPr/>
          </p:nvSpPr>
          <p:spPr bwMode="auto">
            <a:xfrm>
              <a:off x="2781300" y="5018088"/>
              <a:ext cx="803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cytosol</a:t>
              </a:r>
            </a:p>
          </p:txBody>
        </p:sp>
        <p:sp>
          <p:nvSpPr>
            <p:cNvPr id="11318" name="Oval 207"/>
            <p:cNvSpPr>
              <a:spLocks noChangeArrowheads="1"/>
            </p:cNvSpPr>
            <p:nvPr/>
          </p:nvSpPr>
          <p:spPr bwMode="auto">
            <a:xfrm>
              <a:off x="4086225" y="579120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Oval 208"/>
            <p:cNvSpPr>
              <a:spLocks noChangeArrowheads="1"/>
            </p:cNvSpPr>
            <p:nvPr/>
          </p:nvSpPr>
          <p:spPr bwMode="auto">
            <a:xfrm>
              <a:off x="3808413" y="5648325"/>
              <a:ext cx="92075" cy="8572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Text Box 209"/>
            <p:cNvSpPr txBox="1">
              <a:spLocks noChangeArrowheads="1"/>
            </p:cNvSpPr>
            <p:nvPr/>
          </p:nvSpPr>
          <p:spPr bwMode="auto">
            <a:xfrm>
              <a:off x="3659188" y="4894263"/>
              <a:ext cx="4873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RyR</a:t>
              </a:r>
            </a:p>
          </p:txBody>
        </p:sp>
        <p:sp>
          <p:nvSpPr>
            <p:cNvPr id="11321" name="Text Box 210"/>
            <p:cNvSpPr txBox="1">
              <a:spLocks noChangeArrowheads="1"/>
            </p:cNvSpPr>
            <p:nvPr/>
          </p:nvSpPr>
          <p:spPr bwMode="auto">
            <a:xfrm>
              <a:off x="4241800" y="4894263"/>
              <a:ext cx="4873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RyR</a:t>
              </a:r>
            </a:p>
          </p:txBody>
        </p:sp>
        <p:sp>
          <p:nvSpPr>
            <p:cNvPr id="11322" name="Line 211"/>
            <p:cNvSpPr>
              <a:spLocks noChangeShapeType="1"/>
            </p:cNvSpPr>
            <p:nvPr/>
          </p:nvSpPr>
          <p:spPr bwMode="auto">
            <a:xfrm flipH="1">
              <a:off x="2705100" y="3440113"/>
              <a:ext cx="1320800" cy="184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323" name="Line 212"/>
            <p:cNvSpPr>
              <a:spLocks noChangeShapeType="1"/>
            </p:cNvSpPr>
            <p:nvPr/>
          </p:nvSpPr>
          <p:spPr bwMode="auto">
            <a:xfrm>
              <a:off x="4160838" y="3452813"/>
              <a:ext cx="1474787" cy="1849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324" name="AutoShape 213"/>
            <p:cNvSpPr>
              <a:spLocks noChangeArrowheads="1"/>
            </p:cNvSpPr>
            <p:nvPr/>
          </p:nvSpPr>
          <p:spPr bwMode="auto">
            <a:xfrm>
              <a:off x="4519613" y="4675188"/>
              <a:ext cx="506412" cy="254000"/>
            </a:xfrm>
            <a:prstGeom prst="hexagon">
              <a:avLst>
                <a:gd name="adj" fmla="val 49844"/>
                <a:gd name="vf" fmla="val 115470"/>
              </a:avLst>
            </a:prstGeom>
            <a:solidFill>
              <a:srgbClr val="00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14"/>
            <p:cNvSpPr>
              <a:spLocks noChangeArrowheads="1"/>
            </p:cNvSpPr>
            <p:nvPr/>
          </p:nvSpPr>
          <p:spPr bwMode="auto">
            <a:xfrm>
              <a:off x="2927351" y="3355975"/>
              <a:ext cx="158750" cy="393700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tint val="3137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26" name="Oval 215"/>
            <p:cNvSpPr>
              <a:spLocks noChangeArrowheads="1"/>
            </p:cNvSpPr>
            <p:nvPr/>
          </p:nvSpPr>
          <p:spPr bwMode="auto">
            <a:xfrm>
              <a:off x="3971925" y="421163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216"/>
            <p:cNvSpPr>
              <a:spLocks noChangeArrowheads="1"/>
            </p:cNvSpPr>
            <p:nvPr/>
          </p:nvSpPr>
          <p:spPr bwMode="auto">
            <a:xfrm>
              <a:off x="4010025" y="436403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Oval 217"/>
            <p:cNvSpPr>
              <a:spLocks noChangeArrowheads="1"/>
            </p:cNvSpPr>
            <p:nvPr/>
          </p:nvSpPr>
          <p:spPr bwMode="auto">
            <a:xfrm>
              <a:off x="4148138" y="45021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218"/>
            <p:cNvSpPr>
              <a:spLocks noChangeArrowheads="1"/>
            </p:cNvSpPr>
            <p:nvPr/>
          </p:nvSpPr>
          <p:spPr bwMode="auto">
            <a:xfrm>
              <a:off x="4300538" y="449738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Oval 219"/>
            <p:cNvSpPr>
              <a:spLocks noChangeArrowheads="1"/>
            </p:cNvSpPr>
            <p:nvPr/>
          </p:nvSpPr>
          <p:spPr bwMode="auto">
            <a:xfrm>
              <a:off x="4067175" y="45783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220"/>
            <p:cNvSpPr>
              <a:spLocks noChangeArrowheads="1"/>
            </p:cNvSpPr>
            <p:nvPr/>
          </p:nvSpPr>
          <p:spPr bwMode="auto">
            <a:xfrm>
              <a:off x="4090988" y="47307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Oval 221"/>
            <p:cNvSpPr>
              <a:spLocks noChangeArrowheads="1"/>
            </p:cNvSpPr>
            <p:nvPr/>
          </p:nvSpPr>
          <p:spPr bwMode="auto">
            <a:xfrm>
              <a:off x="4243388" y="4754563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Oval 222"/>
            <p:cNvSpPr>
              <a:spLocks noChangeArrowheads="1"/>
            </p:cNvSpPr>
            <p:nvPr/>
          </p:nvSpPr>
          <p:spPr bwMode="auto">
            <a:xfrm>
              <a:off x="3967163" y="44640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Oval 223"/>
            <p:cNvSpPr>
              <a:spLocks noChangeArrowheads="1"/>
            </p:cNvSpPr>
            <p:nvPr/>
          </p:nvSpPr>
          <p:spPr bwMode="auto">
            <a:xfrm>
              <a:off x="3833813" y="451643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Oval 224"/>
            <p:cNvSpPr>
              <a:spLocks noChangeArrowheads="1"/>
            </p:cNvSpPr>
            <p:nvPr/>
          </p:nvSpPr>
          <p:spPr bwMode="auto">
            <a:xfrm>
              <a:off x="4343400" y="466883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Oval 225"/>
            <p:cNvSpPr>
              <a:spLocks noChangeArrowheads="1"/>
            </p:cNvSpPr>
            <p:nvPr/>
          </p:nvSpPr>
          <p:spPr bwMode="auto">
            <a:xfrm>
              <a:off x="4424363" y="45783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226"/>
            <p:cNvSpPr>
              <a:spLocks noChangeArrowheads="1"/>
            </p:cNvSpPr>
            <p:nvPr/>
          </p:nvSpPr>
          <p:spPr bwMode="auto">
            <a:xfrm>
              <a:off x="4433888" y="4387850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Oval 227"/>
            <p:cNvSpPr>
              <a:spLocks noChangeArrowheads="1"/>
            </p:cNvSpPr>
            <p:nvPr/>
          </p:nvSpPr>
          <p:spPr bwMode="auto">
            <a:xfrm>
              <a:off x="4514850" y="4225925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228"/>
            <p:cNvSpPr>
              <a:spLocks noChangeArrowheads="1"/>
            </p:cNvSpPr>
            <p:nvPr/>
          </p:nvSpPr>
          <p:spPr bwMode="auto">
            <a:xfrm>
              <a:off x="4138613" y="3978275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Oval 229"/>
            <p:cNvSpPr>
              <a:spLocks noChangeArrowheads="1"/>
            </p:cNvSpPr>
            <p:nvPr/>
          </p:nvSpPr>
          <p:spPr bwMode="auto">
            <a:xfrm>
              <a:off x="3819525" y="4244975"/>
              <a:ext cx="92075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Oval 230"/>
            <p:cNvSpPr>
              <a:spLocks noChangeArrowheads="1"/>
            </p:cNvSpPr>
            <p:nvPr/>
          </p:nvSpPr>
          <p:spPr bwMode="auto">
            <a:xfrm>
              <a:off x="4173538" y="5260975"/>
              <a:ext cx="90487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Oval 231"/>
            <p:cNvSpPr>
              <a:spLocks noChangeArrowheads="1"/>
            </p:cNvSpPr>
            <p:nvPr/>
          </p:nvSpPr>
          <p:spPr bwMode="auto">
            <a:xfrm>
              <a:off x="4187825" y="5003800"/>
              <a:ext cx="90488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Oval 232"/>
            <p:cNvSpPr>
              <a:spLocks noChangeArrowheads="1"/>
            </p:cNvSpPr>
            <p:nvPr/>
          </p:nvSpPr>
          <p:spPr bwMode="auto">
            <a:xfrm>
              <a:off x="4168775" y="5370513"/>
              <a:ext cx="90488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Oval 233"/>
            <p:cNvSpPr>
              <a:spLocks noChangeArrowheads="1"/>
            </p:cNvSpPr>
            <p:nvPr/>
          </p:nvSpPr>
          <p:spPr bwMode="auto">
            <a:xfrm>
              <a:off x="4178300" y="5480050"/>
              <a:ext cx="90488" cy="841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234"/>
            <p:cNvSpPr>
              <a:spLocks noChangeArrowheads="1"/>
            </p:cNvSpPr>
            <p:nvPr/>
          </p:nvSpPr>
          <p:spPr bwMode="auto">
            <a:xfrm>
              <a:off x="4173538" y="5589588"/>
              <a:ext cx="90487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Oval 235"/>
            <p:cNvSpPr>
              <a:spLocks noChangeArrowheads="1"/>
            </p:cNvSpPr>
            <p:nvPr/>
          </p:nvSpPr>
          <p:spPr bwMode="auto">
            <a:xfrm>
              <a:off x="4044950" y="5697538"/>
              <a:ext cx="92075" cy="841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Text Box 236"/>
            <p:cNvSpPr txBox="1">
              <a:spLocks noChangeArrowheads="1"/>
            </p:cNvSpPr>
            <p:nvPr/>
          </p:nvSpPr>
          <p:spPr bwMode="auto">
            <a:xfrm>
              <a:off x="3270250" y="5878513"/>
              <a:ext cx="242887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u="sng"/>
                <a:t>Internal </a:t>
              </a:r>
              <a:r>
                <a:rPr lang="en-US" sz="1400" b="1" u="sng">
                  <a:solidFill>
                    <a:srgbClr val="CC3300"/>
                  </a:solidFill>
                </a:rPr>
                <a:t>calcium ions</a:t>
              </a:r>
              <a:r>
                <a:rPr lang="en-US" sz="1400" u="sng"/>
                <a:t> </a:t>
              </a:r>
              <a:r>
                <a:rPr lang="en-US" sz="1400" b="1" u="sng"/>
                <a:t>store</a:t>
              </a:r>
            </a:p>
            <a:p>
              <a:endParaRPr lang="en-US" sz="1400" b="1"/>
            </a:p>
            <a:p>
              <a:endParaRPr lang="en-US" sz="1400" b="1"/>
            </a:p>
          </p:txBody>
        </p:sp>
        <p:grpSp>
          <p:nvGrpSpPr>
            <p:cNvPr id="89" name="Group 237"/>
            <p:cNvGrpSpPr>
              <a:grpSpLocks/>
            </p:cNvGrpSpPr>
            <p:nvPr/>
          </p:nvGrpSpPr>
          <p:grpSpPr bwMode="auto">
            <a:xfrm>
              <a:off x="5803901" y="3821120"/>
              <a:ext cx="2447926" cy="290513"/>
              <a:chOff x="3336" y="1327"/>
              <a:chExt cx="1542" cy="183"/>
            </a:xfrm>
          </p:grpSpPr>
          <p:sp>
            <p:nvSpPr>
              <p:cNvPr id="11452" name="Text Box 238"/>
              <p:cNvSpPr txBox="1">
                <a:spLocks noChangeArrowheads="1"/>
              </p:cNvSpPr>
              <p:nvPr/>
            </p:nvSpPr>
            <p:spPr bwMode="auto">
              <a:xfrm>
                <a:off x="3822" y="1327"/>
                <a:ext cx="1056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300" b="1"/>
                  <a:t>Rynaxypyr</a:t>
                </a:r>
                <a:r>
                  <a:rPr lang="en-US" sz="1300" b="1" baseline="30000"/>
                  <a:t>TM</a:t>
                </a:r>
                <a:r>
                  <a:rPr lang="en-US" sz="1300" b="1"/>
                  <a:t> </a:t>
                </a:r>
              </a:p>
            </p:txBody>
          </p:sp>
          <p:sp>
            <p:nvSpPr>
              <p:cNvPr id="11453" name="AutoShape 239"/>
              <p:cNvSpPr>
                <a:spLocks noChangeArrowheads="1"/>
              </p:cNvSpPr>
              <p:nvPr/>
            </p:nvSpPr>
            <p:spPr bwMode="auto">
              <a:xfrm>
                <a:off x="3336" y="1329"/>
                <a:ext cx="319" cy="160"/>
              </a:xfrm>
              <a:prstGeom prst="hexagon">
                <a:avLst>
                  <a:gd name="adj" fmla="val 49844"/>
                  <a:gd name="vf" fmla="val 115470"/>
                </a:avLst>
              </a:prstGeom>
              <a:solidFill>
                <a:srgbClr val="0000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4" name="Line 240"/>
              <p:cNvSpPr>
                <a:spLocks noChangeShapeType="1"/>
              </p:cNvSpPr>
              <p:nvPr/>
            </p:nvSpPr>
            <p:spPr bwMode="auto">
              <a:xfrm>
                <a:off x="3672" y="1407"/>
                <a:ext cx="150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49" name="Line 241"/>
            <p:cNvSpPr>
              <a:spLocks noChangeShapeType="1"/>
            </p:cNvSpPr>
            <p:nvPr/>
          </p:nvSpPr>
          <p:spPr bwMode="auto">
            <a:xfrm flipH="1">
              <a:off x="4270375" y="3529013"/>
              <a:ext cx="13636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90" name="Group 242"/>
            <p:cNvGrpSpPr>
              <a:grpSpLocks/>
            </p:cNvGrpSpPr>
            <p:nvPr/>
          </p:nvGrpSpPr>
          <p:grpSpPr bwMode="auto">
            <a:xfrm>
              <a:off x="5264150" y="5308600"/>
              <a:ext cx="431800" cy="223838"/>
              <a:chOff x="1428" y="2304"/>
              <a:chExt cx="684" cy="384"/>
            </a:xfrm>
          </p:grpSpPr>
          <p:grpSp>
            <p:nvGrpSpPr>
              <p:cNvPr id="91" name="Group 243"/>
              <p:cNvGrpSpPr>
                <a:grpSpLocks/>
              </p:cNvGrpSpPr>
              <p:nvPr/>
            </p:nvGrpSpPr>
            <p:grpSpPr bwMode="auto">
              <a:xfrm>
                <a:off x="2016" y="2304"/>
                <a:ext cx="96" cy="288"/>
                <a:chOff x="1848" y="2160"/>
                <a:chExt cx="96" cy="288"/>
              </a:xfrm>
            </p:grpSpPr>
            <p:sp>
              <p:nvSpPr>
                <p:cNvPr id="11450" name="Oval 244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1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246"/>
              <p:cNvGrpSpPr>
                <a:grpSpLocks/>
              </p:cNvGrpSpPr>
              <p:nvPr/>
            </p:nvGrpSpPr>
            <p:grpSpPr bwMode="auto">
              <a:xfrm flipV="1">
                <a:off x="1428" y="2400"/>
                <a:ext cx="96" cy="288"/>
                <a:chOff x="1848" y="2160"/>
                <a:chExt cx="96" cy="288"/>
              </a:xfrm>
            </p:grpSpPr>
            <p:sp>
              <p:nvSpPr>
                <p:cNvPr id="11448" name="Oval 247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9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249"/>
              <p:cNvGrpSpPr>
                <a:grpSpLocks/>
              </p:cNvGrpSpPr>
              <p:nvPr/>
            </p:nvGrpSpPr>
            <p:grpSpPr bwMode="auto">
              <a:xfrm flipV="1">
                <a:off x="1596" y="2400"/>
                <a:ext cx="96" cy="288"/>
                <a:chOff x="1848" y="2160"/>
                <a:chExt cx="96" cy="288"/>
              </a:xfrm>
            </p:grpSpPr>
            <p:sp>
              <p:nvSpPr>
                <p:cNvPr id="11446" name="Oval 250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7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252"/>
              <p:cNvGrpSpPr>
                <a:grpSpLocks/>
              </p:cNvGrpSpPr>
              <p:nvPr/>
            </p:nvGrpSpPr>
            <p:grpSpPr bwMode="auto">
              <a:xfrm flipV="1">
                <a:off x="1764" y="2400"/>
                <a:ext cx="96" cy="288"/>
                <a:chOff x="1848" y="2160"/>
                <a:chExt cx="96" cy="288"/>
              </a:xfrm>
            </p:grpSpPr>
            <p:sp>
              <p:nvSpPr>
                <p:cNvPr id="11444" name="Oval 253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255"/>
              <p:cNvGrpSpPr>
                <a:grpSpLocks/>
              </p:cNvGrpSpPr>
              <p:nvPr/>
            </p:nvGrpSpPr>
            <p:grpSpPr bwMode="auto">
              <a:xfrm flipV="1">
                <a:off x="1932" y="2400"/>
                <a:ext cx="96" cy="288"/>
                <a:chOff x="1848" y="2160"/>
                <a:chExt cx="96" cy="288"/>
              </a:xfrm>
            </p:grpSpPr>
            <p:sp>
              <p:nvSpPr>
                <p:cNvPr id="11442" name="Oval 256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4" name="Group 258"/>
              <p:cNvGrpSpPr>
                <a:grpSpLocks/>
              </p:cNvGrpSpPr>
              <p:nvPr/>
            </p:nvGrpSpPr>
            <p:grpSpPr bwMode="auto">
              <a:xfrm>
                <a:off x="1512" y="2304"/>
                <a:ext cx="96" cy="288"/>
                <a:chOff x="1848" y="2160"/>
                <a:chExt cx="96" cy="288"/>
              </a:xfrm>
            </p:grpSpPr>
            <p:sp>
              <p:nvSpPr>
                <p:cNvPr id="11440" name="Oval 259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1" name="Rectangle 260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5" name="Group 261"/>
              <p:cNvGrpSpPr>
                <a:grpSpLocks/>
              </p:cNvGrpSpPr>
              <p:nvPr/>
            </p:nvGrpSpPr>
            <p:grpSpPr bwMode="auto">
              <a:xfrm>
                <a:off x="1680" y="2304"/>
                <a:ext cx="96" cy="288"/>
                <a:chOff x="1848" y="2160"/>
                <a:chExt cx="96" cy="288"/>
              </a:xfrm>
            </p:grpSpPr>
            <p:sp>
              <p:nvSpPr>
                <p:cNvPr id="11438" name="Oval 262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9" name="Rectangle 263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6" name="Group 264"/>
              <p:cNvGrpSpPr>
                <a:grpSpLocks/>
              </p:cNvGrpSpPr>
              <p:nvPr/>
            </p:nvGrpSpPr>
            <p:grpSpPr bwMode="auto">
              <a:xfrm>
                <a:off x="1848" y="2304"/>
                <a:ext cx="96" cy="288"/>
                <a:chOff x="1848" y="2160"/>
                <a:chExt cx="96" cy="288"/>
              </a:xfrm>
            </p:grpSpPr>
            <p:sp>
              <p:nvSpPr>
                <p:cNvPr id="11436" name="Oval 265"/>
                <p:cNvSpPr>
                  <a:spLocks noChangeArrowheads="1"/>
                </p:cNvSpPr>
                <p:nvPr/>
              </p:nvSpPr>
              <p:spPr bwMode="auto">
                <a:xfrm>
                  <a:off x="1848" y="2160"/>
                  <a:ext cx="96" cy="9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7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72" y="2208"/>
                  <a:ext cx="48" cy="24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351" name="Rectangle 267"/>
            <p:cNvSpPr>
              <a:spLocks noChangeArrowheads="1"/>
            </p:cNvSpPr>
            <p:nvPr/>
          </p:nvSpPr>
          <p:spPr bwMode="auto">
            <a:xfrm>
              <a:off x="2667000" y="5554663"/>
              <a:ext cx="3040063" cy="942975"/>
            </a:xfrm>
            <a:prstGeom prst="rect">
              <a:avLst/>
            </a:prstGeom>
            <a:solidFill>
              <a:srgbClr val="C0C0C0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Line 268"/>
            <p:cNvSpPr>
              <a:spLocks noChangeShapeType="1"/>
            </p:cNvSpPr>
            <p:nvPr/>
          </p:nvSpPr>
          <p:spPr bwMode="auto">
            <a:xfrm flipH="1">
              <a:off x="4960938" y="3937000"/>
              <a:ext cx="900112" cy="758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Line 269"/>
            <p:cNvSpPr>
              <a:spLocks noChangeShapeType="1"/>
            </p:cNvSpPr>
            <p:nvPr/>
          </p:nvSpPr>
          <p:spPr bwMode="auto">
            <a:xfrm>
              <a:off x="4214813" y="2849563"/>
              <a:ext cx="98425" cy="58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67" name="Group 270"/>
            <p:cNvGrpSpPr>
              <a:grpSpLocks/>
            </p:cNvGrpSpPr>
            <p:nvPr/>
          </p:nvGrpSpPr>
          <p:grpSpPr bwMode="auto">
            <a:xfrm>
              <a:off x="2182813" y="3986213"/>
              <a:ext cx="806450" cy="555625"/>
              <a:chOff x="194" y="1600"/>
              <a:chExt cx="508" cy="350"/>
            </a:xfrm>
          </p:grpSpPr>
          <p:sp>
            <p:nvSpPr>
              <p:cNvPr id="11363" name="Line 271"/>
              <p:cNvSpPr>
                <a:spLocks noChangeShapeType="1"/>
              </p:cNvSpPr>
              <p:nvPr/>
            </p:nvSpPr>
            <p:spPr bwMode="auto">
              <a:xfrm>
                <a:off x="581" y="165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1268" name="Group 272"/>
              <p:cNvGrpSpPr>
                <a:grpSpLocks/>
              </p:cNvGrpSpPr>
              <p:nvPr/>
            </p:nvGrpSpPr>
            <p:grpSpPr bwMode="auto">
              <a:xfrm>
                <a:off x="194" y="1600"/>
                <a:ext cx="508" cy="350"/>
                <a:chOff x="478" y="3665"/>
                <a:chExt cx="508" cy="350"/>
              </a:xfrm>
            </p:grpSpPr>
            <p:sp>
              <p:nvSpPr>
                <p:cNvPr id="11366" name="Freeform 273"/>
                <p:cNvSpPr>
                  <a:spLocks/>
                </p:cNvSpPr>
                <p:nvPr/>
              </p:nvSpPr>
              <p:spPr bwMode="auto">
                <a:xfrm>
                  <a:off x="721" y="3665"/>
                  <a:ext cx="164" cy="246"/>
                </a:xfrm>
                <a:custGeom>
                  <a:avLst/>
                  <a:gdLst>
                    <a:gd name="T0" fmla="*/ 0 w 1056"/>
                    <a:gd name="T1" fmla="*/ 0 h 1296"/>
                    <a:gd name="T2" fmla="*/ 0 w 1056"/>
                    <a:gd name="T3" fmla="*/ 0 h 1296"/>
                    <a:gd name="T4" fmla="*/ 0 w 1056"/>
                    <a:gd name="T5" fmla="*/ 0 h 1296"/>
                    <a:gd name="T6" fmla="*/ 0 w 1056"/>
                    <a:gd name="T7" fmla="*/ 0 h 1296"/>
                    <a:gd name="T8" fmla="*/ 0 w 1056"/>
                    <a:gd name="T9" fmla="*/ 1 h 1296"/>
                    <a:gd name="T10" fmla="*/ 0 w 1056"/>
                    <a:gd name="T11" fmla="*/ 1 h 1296"/>
                    <a:gd name="T12" fmla="*/ 0 w 1056"/>
                    <a:gd name="T13" fmla="*/ 1 h 1296"/>
                    <a:gd name="T14" fmla="*/ 0 w 1056"/>
                    <a:gd name="T15" fmla="*/ 1 h 1296"/>
                    <a:gd name="T16" fmla="*/ 0 w 1056"/>
                    <a:gd name="T17" fmla="*/ 2 h 1296"/>
                    <a:gd name="T18" fmla="*/ 0 w 1056"/>
                    <a:gd name="T19" fmla="*/ 2 h 1296"/>
                    <a:gd name="T20" fmla="*/ 0 w 1056"/>
                    <a:gd name="T21" fmla="*/ 1 h 1296"/>
                    <a:gd name="T22" fmla="*/ 0 w 1056"/>
                    <a:gd name="T23" fmla="*/ 1 h 1296"/>
                    <a:gd name="T24" fmla="*/ 0 w 1056"/>
                    <a:gd name="T25" fmla="*/ 1 h 1296"/>
                    <a:gd name="T26" fmla="*/ 0 w 1056"/>
                    <a:gd name="T27" fmla="*/ 1 h 1296"/>
                    <a:gd name="T28" fmla="*/ 1 w 1056"/>
                    <a:gd name="T29" fmla="*/ 1 h 1296"/>
                    <a:gd name="T30" fmla="*/ 1 w 1056"/>
                    <a:gd name="T31" fmla="*/ 1 h 1296"/>
                    <a:gd name="T32" fmla="*/ 1 w 1056"/>
                    <a:gd name="T33" fmla="*/ 1 h 1296"/>
                    <a:gd name="T34" fmla="*/ 1 w 1056"/>
                    <a:gd name="T35" fmla="*/ 0 h 1296"/>
                    <a:gd name="T36" fmla="*/ 0 w 1056"/>
                    <a:gd name="T37" fmla="*/ 0 h 1296"/>
                    <a:gd name="T38" fmla="*/ 0 w 1056"/>
                    <a:gd name="T39" fmla="*/ 0 h 12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56" h="1296">
                      <a:moveTo>
                        <a:pt x="768" y="0"/>
                      </a:moveTo>
                      <a:lnTo>
                        <a:pt x="384" y="0"/>
                      </a:lnTo>
                      <a:lnTo>
                        <a:pt x="96" y="144"/>
                      </a:lnTo>
                      <a:lnTo>
                        <a:pt x="0" y="336"/>
                      </a:lnTo>
                      <a:lnTo>
                        <a:pt x="0" y="480"/>
                      </a:lnTo>
                      <a:lnTo>
                        <a:pt x="48" y="576"/>
                      </a:lnTo>
                      <a:lnTo>
                        <a:pt x="48" y="720"/>
                      </a:lnTo>
                      <a:lnTo>
                        <a:pt x="0" y="816"/>
                      </a:lnTo>
                      <a:lnTo>
                        <a:pt x="0" y="1296"/>
                      </a:lnTo>
                      <a:lnTo>
                        <a:pt x="288" y="1296"/>
                      </a:lnTo>
                      <a:lnTo>
                        <a:pt x="288" y="912"/>
                      </a:lnTo>
                      <a:lnTo>
                        <a:pt x="384" y="864"/>
                      </a:lnTo>
                      <a:lnTo>
                        <a:pt x="672" y="864"/>
                      </a:lnTo>
                      <a:lnTo>
                        <a:pt x="816" y="864"/>
                      </a:lnTo>
                      <a:lnTo>
                        <a:pt x="960" y="816"/>
                      </a:lnTo>
                      <a:lnTo>
                        <a:pt x="1056" y="672"/>
                      </a:lnTo>
                      <a:lnTo>
                        <a:pt x="1056" y="384"/>
                      </a:lnTo>
                      <a:lnTo>
                        <a:pt x="1008" y="240"/>
                      </a:lnTo>
                      <a:lnTo>
                        <a:pt x="864" y="96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3366CC"/>
                    </a:gs>
                  </a:gsLst>
                  <a:path path="rect">
                    <a:fillToRect l="50000" t="50000" r="50000" b="50000"/>
                  </a:path>
                </a:gra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7" name="Freeform 274"/>
                <p:cNvSpPr>
                  <a:spLocks/>
                </p:cNvSpPr>
                <p:nvPr/>
              </p:nvSpPr>
              <p:spPr bwMode="auto">
                <a:xfrm flipH="1">
                  <a:off x="604" y="3668"/>
                  <a:ext cx="164" cy="246"/>
                </a:xfrm>
                <a:custGeom>
                  <a:avLst/>
                  <a:gdLst>
                    <a:gd name="T0" fmla="*/ 0 w 1056"/>
                    <a:gd name="T1" fmla="*/ 0 h 1296"/>
                    <a:gd name="T2" fmla="*/ 0 w 1056"/>
                    <a:gd name="T3" fmla="*/ 0 h 1296"/>
                    <a:gd name="T4" fmla="*/ 0 w 1056"/>
                    <a:gd name="T5" fmla="*/ 0 h 1296"/>
                    <a:gd name="T6" fmla="*/ 0 w 1056"/>
                    <a:gd name="T7" fmla="*/ 0 h 1296"/>
                    <a:gd name="T8" fmla="*/ 0 w 1056"/>
                    <a:gd name="T9" fmla="*/ 1 h 1296"/>
                    <a:gd name="T10" fmla="*/ 0 w 1056"/>
                    <a:gd name="T11" fmla="*/ 1 h 1296"/>
                    <a:gd name="T12" fmla="*/ 0 w 1056"/>
                    <a:gd name="T13" fmla="*/ 1 h 1296"/>
                    <a:gd name="T14" fmla="*/ 0 w 1056"/>
                    <a:gd name="T15" fmla="*/ 1 h 1296"/>
                    <a:gd name="T16" fmla="*/ 0 w 1056"/>
                    <a:gd name="T17" fmla="*/ 2 h 1296"/>
                    <a:gd name="T18" fmla="*/ 0 w 1056"/>
                    <a:gd name="T19" fmla="*/ 2 h 1296"/>
                    <a:gd name="T20" fmla="*/ 0 w 1056"/>
                    <a:gd name="T21" fmla="*/ 1 h 1296"/>
                    <a:gd name="T22" fmla="*/ 0 w 1056"/>
                    <a:gd name="T23" fmla="*/ 1 h 1296"/>
                    <a:gd name="T24" fmla="*/ 0 w 1056"/>
                    <a:gd name="T25" fmla="*/ 1 h 1296"/>
                    <a:gd name="T26" fmla="*/ 0 w 1056"/>
                    <a:gd name="T27" fmla="*/ 1 h 1296"/>
                    <a:gd name="T28" fmla="*/ 1 w 1056"/>
                    <a:gd name="T29" fmla="*/ 1 h 1296"/>
                    <a:gd name="T30" fmla="*/ 1 w 1056"/>
                    <a:gd name="T31" fmla="*/ 1 h 1296"/>
                    <a:gd name="T32" fmla="*/ 1 w 1056"/>
                    <a:gd name="T33" fmla="*/ 1 h 1296"/>
                    <a:gd name="T34" fmla="*/ 1 w 1056"/>
                    <a:gd name="T35" fmla="*/ 0 h 1296"/>
                    <a:gd name="T36" fmla="*/ 0 w 1056"/>
                    <a:gd name="T37" fmla="*/ 0 h 1296"/>
                    <a:gd name="T38" fmla="*/ 0 w 1056"/>
                    <a:gd name="T39" fmla="*/ 0 h 12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56" h="1296">
                      <a:moveTo>
                        <a:pt x="768" y="0"/>
                      </a:moveTo>
                      <a:lnTo>
                        <a:pt x="384" y="0"/>
                      </a:lnTo>
                      <a:lnTo>
                        <a:pt x="96" y="144"/>
                      </a:lnTo>
                      <a:lnTo>
                        <a:pt x="0" y="336"/>
                      </a:lnTo>
                      <a:lnTo>
                        <a:pt x="0" y="480"/>
                      </a:lnTo>
                      <a:lnTo>
                        <a:pt x="48" y="576"/>
                      </a:lnTo>
                      <a:lnTo>
                        <a:pt x="48" y="720"/>
                      </a:lnTo>
                      <a:lnTo>
                        <a:pt x="0" y="816"/>
                      </a:lnTo>
                      <a:lnTo>
                        <a:pt x="0" y="1296"/>
                      </a:lnTo>
                      <a:lnTo>
                        <a:pt x="288" y="1296"/>
                      </a:lnTo>
                      <a:lnTo>
                        <a:pt x="288" y="912"/>
                      </a:lnTo>
                      <a:lnTo>
                        <a:pt x="384" y="864"/>
                      </a:lnTo>
                      <a:lnTo>
                        <a:pt x="672" y="864"/>
                      </a:lnTo>
                      <a:lnTo>
                        <a:pt x="816" y="864"/>
                      </a:lnTo>
                      <a:lnTo>
                        <a:pt x="960" y="816"/>
                      </a:lnTo>
                      <a:lnTo>
                        <a:pt x="1056" y="672"/>
                      </a:lnTo>
                      <a:lnTo>
                        <a:pt x="1056" y="384"/>
                      </a:lnTo>
                      <a:lnTo>
                        <a:pt x="1008" y="240"/>
                      </a:lnTo>
                      <a:lnTo>
                        <a:pt x="864" y="96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3366CC"/>
                    </a:gs>
                  </a:gsLst>
                  <a:path path="rect">
                    <a:fillToRect l="50000" t="50000" r="50000" b="50000"/>
                  </a:path>
                </a:gra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8" name="Freeform 275"/>
                <p:cNvSpPr>
                  <a:spLocks/>
                </p:cNvSpPr>
                <p:nvPr/>
              </p:nvSpPr>
              <p:spPr bwMode="auto">
                <a:xfrm>
                  <a:off x="727" y="3740"/>
                  <a:ext cx="164" cy="246"/>
                </a:xfrm>
                <a:custGeom>
                  <a:avLst/>
                  <a:gdLst>
                    <a:gd name="T0" fmla="*/ 0 w 1056"/>
                    <a:gd name="T1" fmla="*/ 0 h 1296"/>
                    <a:gd name="T2" fmla="*/ 0 w 1056"/>
                    <a:gd name="T3" fmla="*/ 0 h 1296"/>
                    <a:gd name="T4" fmla="*/ 0 w 1056"/>
                    <a:gd name="T5" fmla="*/ 0 h 1296"/>
                    <a:gd name="T6" fmla="*/ 0 w 1056"/>
                    <a:gd name="T7" fmla="*/ 0 h 1296"/>
                    <a:gd name="T8" fmla="*/ 0 w 1056"/>
                    <a:gd name="T9" fmla="*/ 1 h 1296"/>
                    <a:gd name="T10" fmla="*/ 0 w 1056"/>
                    <a:gd name="T11" fmla="*/ 1 h 1296"/>
                    <a:gd name="T12" fmla="*/ 0 w 1056"/>
                    <a:gd name="T13" fmla="*/ 1 h 1296"/>
                    <a:gd name="T14" fmla="*/ 0 w 1056"/>
                    <a:gd name="T15" fmla="*/ 1 h 1296"/>
                    <a:gd name="T16" fmla="*/ 0 w 1056"/>
                    <a:gd name="T17" fmla="*/ 2 h 1296"/>
                    <a:gd name="T18" fmla="*/ 0 w 1056"/>
                    <a:gd name="T19" fmla="*/ 2 h 1296"/>
                    <a:gd name="T20" fmla="*/ 0 w 1056"/>
                    <a:gd name="T21" fmla="*/ 1 h 1296"/>
                    <a:gd name="T22" fmla="*/ 0 w 1056"/>
                    <a:gd name="T23" fmla="*/ 1 h 1296"/>
                    <a:gd name="T24" fmla="*/ 0 w 1056"/>
                    <a:gd name="T25" fmla="*/ 1 h 1296"/>
                    <a:gd name="T26" fmla="*/ 0 w 1056"/>
                    <a:gd name="T27" fmla="*/ 1 h 1296"/>
                    <a:gd name="T28" fmla="*/ 1 w 1056"/>
                    <a:gd name="T29" fmla="*/ 1 h 1296"/>
                    <a:gd name="T30" fmla="*/ 1 w 1056"/>
                    <a:gd name="T31" fmla="*/ 1 h 1296"/>
                    <a:gd name="T32" fmla="*/ 1 w 1056"/>
                    <a:gd name="T33" fmla="*/ 1 h 1296"/>
                    <a:gd name="T34" fmla="*/ 1 w 1056"/>
                    <a:gd name="T35" fmla="*/ 0 h 1296"/>
                    <a:gd name="T36" fmla="*/ 0 w 1056"/>
                    <a:gd name="T37" fmla="*/ 0 h 1296"/>
                    <a:gd name="T38" fmla="*/ 0 w 1056"/>
                    <a:gd name="T39" fmla="*/ 0 h 12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56" h="1296">
                      <a:moveTo>
                        <a:pt x="768" y="0"/>
                      </a:moveTo>
                      <a:lnTo>
                        <a:pt x="384" y="0"/>
                      </a:lnTo>
                      <a:lnTo>
                        <a:pt x="96" y="144"/>
                      </a:lnTo>
                      <a:lnTo>
                        <a:pt x="0" y="336"/>
                      </a:lnTo>
                      <a:lnTo>
                        <a:pt x="0" y="480"/>
                      </a:lnTo>
                      <a:lnTo>
                        <a:pt x="48" y="576"/>
                      </a:lnTo>
                      <a:lnTo>
                        <a:pt x="48" y="720"/>
                      </a:lnTo>
                      <a:lnTo>
                        <a:pt x="0" y="816"/>
                      </a:lnTo>
                      <a:lnTo>
                        <a:pt x="0" y="1296"/>
                      </a:lnTo>
                      <a:lnTo>
                        <a:pt x="288" y="1296"/>
                      </a:lnTo>
                      <a:lnTo>
                        <a:pt x="288" y="912"/>
                      </a:lnTo>
                      <a:lnTo>
                        <a:pt x="384" y="864"/>
                      </a:lnTo>
                      <a:lnTo>
                        <a:pt x="672" y="864"/>
                      </a:lnTo>
                      <a:lnTo>
                        <a:pt x="816" y="864"/>
                      </a:lnTo>
                      <a:lnTo>
                        <a:pt x="960" y="816"/>
                      </a:lnTo>
                      <a:lnTo>
                        <a:pt x="1056" y="672"/>
                      </a:lnTo>
                      <a:lnTo>
                        <a:pt x="1056" y="384"/>
                      </a:lnTo>
                      <a:lnTo>
                        <a:pt x="1008" y="240"/>
                      </a:lnTo>
                      <a:lnTo>
                        <a:pt x="864" y="96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3366CC"/>
                    </a:gs>
                  </a:gsLst>
                  <a:path path="rect">
                    <a:fillToRect l="50000" t="50000" r="50000" b="50000"/>
                  </a:path>
                </a:gra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69" name="Freeform 276"/>
                <p:cNvSpPr>
                  <a:spLocks/>
                </p:cNvSpPr>
                <p:nvPr/>
              </p:nvSpPr>
              <p:spPr bwMode="auto">
                <a:xfrm flipH="1">
                  <a:off x="571" y="3743"/>
                  <a:ext cx="164" cy="246"/>
                </a:xfrm>
                <a:custGeom>
                  <a:avLst/>
                  <a:gdLst>
                    <a:gd name="T0" fmla="*/ 0 w 1056"/>
                    <a:gd name="T1" fmla="*/ 0 h 1296"/>
                    <a:gd name="T2" fmla="*/ 0 w 1056"/>
                    <a:gd name="T3" fmla="*/ 0 h 1296"/>
                    <a:gd name="T4" fmla="*/ 0 w 1056"/>
                    <a:gd name="T5" fmla="*/ 0 h 1296"/>
                    <a:gd name="T6" fmla="*/ 0 w 1056"/>
                    <a:gd name="T7" fmla="*/ 0 h 1296"/>
                    <a:gd name="T8" fmla="*/ 0 w 1056"/>
                    <a:gd name="T9" fmla="*/ 1 h 1296"/>
                    <a:gd name="T10" fmla="*/ 0 w 1056"/>
                    <a:gd name="T11" fmla="*/ 1 h 1296"/>
                    <a:gd name="T12" fmla="*/ 0 w 1056"/>
                    <a:gd name="T13" fmla="*/ 1 h 1296"/>
                    <a:gd name="T14" fmla="*/ 0 w 1056"/>
                    <a:gd name="T15" fmla="*/ 1 h 1296"/>
                    <a:gd name="T16" fmla="*/ 0 w 1056"/>
                    <a:gd name="T17" fmla="*/ 2 h 1296"/>
                    <a:gd name="T18" fmla="*/ 0 w 1056"/>
                    <a:gd name="T19" fmla="*/ 2 h 1296"/>
                    <a:gd name="T20" fmla="*/ 0 w 1056"/>
                    <a:gd name="T21" fmla="*/ 1 h 1296"/>
                    <a:gd name="T22" fmla="*/ 0 w 1056"/>
                    <a:gd name="T23" fmla="*/ 1 h 1296"/>
                    <a:gd name="T24" fmla="*/ 0 w 1056"/>
                    <a:gd name="T25" fmla="*/ 1 h 1296"/>
                    <a:gd name="T26" fmla="*/ 0 w 1056"/>
                    <a:gd name="T27" fmla="*/ 1 h 1296"/>
                    <a:gd name="T28" fmla="*/ 1 w 1056"/>
                    <a:gd name="T29" fmla="*/ 1 h 1296"/>
                    <a:gd name="T30" fmla="*/ 1 w 1056"/>
                    <a:gd name="T31" fmla="*/ 1 h 1296"/>
                    <a:gd name="T32" fmla="*/ 1 w 1056"/>
                    <a:gd name="T33" fmla="*/ 1 h 1296"/>
                    <a:gd name="T34" fmla="*/ 1 w 1056"/>
                    <a:gd name="T35" fmla="*/ 0 h 1296"/>
                    <a:gd name="T36" fmla="*/ 0 w 1056"/>
                    <a:gd name="T37" fmla="*/ 0 h 1296"/>
                    <a:gd name="T38" fmla="*/ 0 w 1056"/>
                    <a:gd name="T39" fmla="*/ 0 h 12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56" h="1296">
                      <a:moveTo>
                        <a:pt x="768" y="0"/>
                      </a:moveTo>
                      <a:lnTo>
                        <a:pt x="384" y="0"/>
                      </a:lnTo>
                      <a:lnTo>
                        <a:pt x="96" y="144"/>
                      </a:lnTo>
                      <a:lnTo>
                        <a:pt x="0" y="336"/>
                      </a:lnTo>
                      <a:lnTo>
                        <a:pt x="0" y="480"/>
                      </a:lnTo>
                      <a:lnTo>
                        <a:pt x="48" y="576"/>
                      </a:lnTo>
                      <a:lnTo>
                        <a:pt x="48" y="720"/>
                      </a:lnTo>
                      <a:lnTo>
                        <a:pt x="0" y="816"/>
                      </a:lnTo>
                      <a:lnTo>
                        <a:pt x="0" y="1296"/>
                      </a:lnTo>
                      <a:lnTo>
                        <a:pt x="288" y="1296"/>
                      </a:lnTo>
                      <a:lnTo>
                        <a:pt x="288" y="912"/>
                      </a:lnTo>
                      <a:lnTo>
                        <a:pt x="384" y="864"/>
                      </a:lnTo>
                      <a:lnTo>
                        <a:pt x="672" y="864"/>
                      </a:lnTo>
                      <a:lnTo>
                        <a:pt x="816" y="864"/>
                      </a:lnTo>
                      <a:lnTo>
                        <a:pt x="960" y="816"/>
                      </a:lnTo>
                      <a:lnTo>
                        <a:pt x="1056" y="672"/>
                      </a:lnTo>
                      <a:lnTo>
                        <a:pt x="1056" y="384"/>
                      </a:lnTo>
                      <a:lnTo>
                        <a:pt x="1008" y="240"/>
                      </a:lnTo>
                      <a:lnTo>
                        <a:pt x="864" y="96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3366CC"/>
                    </a:gs>
                  </a:gsLst>
                  <a:path path="rect">
                    <a:fillToRect l="50000" t="50000" r="50000" b="50000"/>
                  </a:path>
                </a:gra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1269" name="Group 277"/>
                <p:cNvGrpSpPr>
                  <a:grpSpLocks/>
                </p:cNvGrpSpPr>
                <p:nvPr/>
              </p:nvGrpSpPr>
              <p:grpSpPr bwMode="auto">
                <a:xfrm>
                  <a:off x="778" y="3939"/>
                  <a:ext cx="208" cy="70"/>
                  <a:chOff x="1432" y="3912"/>
                  <a:chExt cx="305" cy="141"/>
                </a:xfrm>
              </p:grpSpPr>
              <p:grpSp>
                <p:nvGrpSpPr>
                  <p:cNvPr id="11270" name="Group 278"/>
                  <p:cNvGrpSpPr>
                    <a:grpSpLocks/>
                  </p:cNvGrpSpPr>
                  <p:nvPr/>
                </p:nvGrpSpPr>
                <p:grpSpPr bwMode="auto">
                  <a:xfrm flipV="1">
                    <a:off x="1700" y="3945"/>
                    <a:ext cx="37" cy="106"/>
                    <a:chOff x="1848" y="2160"/>
                    <a:chExt cx="96" cy="288"/>
                  </a:xfrm>
                </p:grpSpPr>
                <p:sp>
                  <p:nvSpPr>
                    <p:cNvPr id="11426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2160"/>
                      <a:ext cx="96" cy="96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7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2208"/>
                      <a:ext cx="48" cy="240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73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1432" y="3912"/>
                    <a:ext cx="272" cy="141"/>
                    <a:chOff x="1428" y="2304"/>
                    <a:chExt cx="684" cy="384"/>
                  </a:xfrm>
                </p:grpSpPr>
                <p:grpSp>
                  <p:nvGrpSpPr>
                    <p:cNvPr id="1127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6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24" name="Oval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25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75" name="Group 28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428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22" name="Oval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23" name="Rectangle 2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84" name="Group 28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596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20" name="Oval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21" name="Rectangle 2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85" name="Group 291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764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18" name="Oval 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19" name="Rectangle 2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86" name="Group 29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932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16" name="Oval 2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17" name="Rectangle 2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87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2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14" name="Oval 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15" name="Rectangle 2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88" name="Group 3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0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12" name="Oval 3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13" name="Rectangle 3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89" name="Group 3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8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410" name="Oval 3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11" name="Rectangle 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290" name="Group 306"/>
                <p:cNvGrpSpPr>
                  <a:grpSpLocks/>
                </p:cNvGrpSpPr>
                <p:nvPr/>
              </p:nvGrpSpPr>
              <p:grpSpPr bwMode="auto">
                <a:xfrm>
                  <a:off x="478" y="3945"/>
                  <a:ext cx="208" cy="70"/>
                  <a:chOff x="1432" y="3912"/>
                  <a:chExt cx="305" cy="141"/>
                </a:xfrm>
              </p:grpSpPr>
              <p:grpSp>
                <p:nvGrpSpPr>
                  <p:cNvPr id="11291" name="Group 307"/>
                  <p:cNvGrpSpPr>
                    <a:grpSpLocks/>
                  </p:cNvGrpSpPr>
                  <p:nvPr/>
                </p:nvGrpSpPr>
                <p:grpSpPr bwMode="auto">
                  <a:xfrm flipV="1">
                    <a:off x="1700" y="3945"/>
                    <a:ext cx="37" cy="106"/>
                    <a:chOff x="1848" y="2160"/>
                    <a:chExt cx="96" cy="288"/>
                  </a:xfrm>
                </p:grpSpPr>
                <p:sp>
                  <p:nvSpPr>
                    <p:cNvPr id="11398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2160"/>
                      <a:ext cx="96" cy="96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9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2208"/>
                      <a:ext cx="48" cy="240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2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432" y="3912"/>
                    <a:ext cx="272" cy="141"/>
                    <a:chOff x="1428" y="2304"/>
                    <a:chExt cx="684" cy="384"/>
                  </a:xfrm>
                </p:grpSpPr>
                <p:grpSp>
                  <p:nvGrpSpPr>
                    <p:cNvPr id="11293" name="Group 3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6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96" name="Oval 3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97" name="Rectangle 3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94" name="Group 31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428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94" name="Oval 3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95" name="Rectangle 3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95" name="Group 31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596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92" name="Oval 3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93" name="Rectangle 3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96" name="Group 32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764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90" name="Oval 3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91" name="Rectangle 3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97" name="Group 323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932" y="2400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88" name="Oval 3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89" name="Rectangle 3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98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2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86" name="Oval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87" name="Rectangle 3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99" name="Group 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0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84" name="Oval 3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85" name="Rectangle 3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00" name="Group 3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8" y="2304"/>
                      <a:ext cx="96" cy="288"/>
                      <a:chOff x="1848" y="2160"/>
                      <a:chExt cx="96" cy="288"/>
                    </a:xfrm>
                  </p:grpSpPr>
                  <p:sp>
                    <p:nvSpPr>
                      <p:cNvPr id="11382" name="Oval 3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21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83" name="Rectangle 3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2208"/>
                        <a:ext cx="48" cy="240"/>
                      </a:xfrm>
                      <a:prstGeom prst="rect">
                        <a:avLst/>
                      </a:prstGeom>
                      <a:solidFill>
                        <a:srgbClr val="0099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11365" name="Text Box 335"/>
              <p:cNvSpPr txBox="1">
                <a:spLocks noChangeArrowheads="1"/>
              </p:cNvSpPr>
              <p:nvPr/>
            </p:nvSpPr>
            <p:spPr bwMode="auto">
              <a:xfrm>
                <a:off x="298" y="1679"/>
                <a:ext cx="27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</a:rPr>
                  <a:t>RyR</a:t>
                </a:r>
              </a:p>
            </p:txBody>
          </p:sp>
        </p:grpSp>
        <p:sp>
          <p:nvSpPr>
            <p:cNvPr id="11355" name="Line 336"/>
            <p:cNvSpPr>
              <a:spLocks noChangeShapeType="1"/>
            </p:cNvSpPr>
            <p:nvPr/>
          </p:nvSpPr>
          <p:spPr bwMode="auto">
            <a:xfrm flipH="1" flipV="1">
              <a:off x="1757088" y="3912493"/>
              <a:ext cx="432049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Text Box 337"/>
            <p:cNvSpPr txBox="1">
              <a:spLocks noChangeArrowheads="1"/>
            </p:cNvSpPr>
            <p:nvPr/>
          </p:nvSpPr>
          <p:spPr bwMode="auto">
            <a:xfrm>
              <a:off x="748978" y="3408437"/>
              <a:ext cx="140364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300" b="1" dirty="0" err="1"/>
                <a:t>Ryanodine</a:t>
              </a:r>
              <a:endParaRPr lang="en-US" sz="1300" b="1" dirty="0"/>
            </a:p>
            <a:p>
              <a:r>
                <a:rPr lang="en-US" sz="1300" b="1" dirty="0"/>
                <a:t>Receptor </a:t>
              </a:r>
            </a:p>
          </p:txBody>
        </p:sp>
        <p:sp>
          <p:nvSpPr>
            <p:cNvPr id="11357" name="Line 338"/>
            <p:cNvSpPr>
              <a:spLocks noChangeShapeType="1"/>
            </p:cNvSpPr>
            <p:nvPr/>
          </p:nvSpPr>
          <p:spPr bwMode="auto">
            <a:xfrm>
              <a:off x="2797175" y="4203700"/>
              <a:ext cx="844550" cy="6048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301" name="Group 339"/>
            <p:cNvGrpSpPr>
              <a:grpSpLocks/>
            </p:cNvGrpSpPr>
            <p:nvPr/>
          </p:nvGrpSpPr>
          <p:grpSpPr bwMode="auto">
            <a:xfrm>
              <a:off x="3617913" y="6140450"/>
              <a:ext cx="1647825" cy="290513"/>
              <a:chOff x="1959" y="2788"/>
              <a:chExt cx="1038" cy="183"/>
            </a:xfrm>
          </p:grpSpPr>
          <p:sp>
            <p:nvSpPr>
              <p:cNvPr id="11360" name="Line 340"/>
              <p:cNvSpPr>
                <a:spLocks noChangeShapeType="1"/>
              </p:cNvSpPr>
              <p:nvPr/>
            </p:nvSpPr>
            <p:spPr bwMode="auto">
              <a:xfrm>
                <a:off x="2077" y="2874"/>
                <a:ext cx="186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61" name="Text Box 341"/>
              <p:cNvSpPr txBox="1">
                <a:spLocks noChangeArrowheads="1"/>
              </p:cNvSpPr>
              <p:nvPr/>
            </p:nvSpPr>
            <p:spPr bwMode="auto">
              <a:xfrm>
                <a:off x="2232" y="2788"/>
                <a:ext cx="76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>
                    <a:solidFill>
                      <a:srgbClr val="FF3300"/>
                    </a:solidFill>
                  </a:rPr>
                  <a:t>Calcium ions</a:t>
                </a:r>
                <a:endParaRPr lang="en-US" sz="1300" b="1"/>
              </a:p>
            </p:txBody>
          </p:sp>
          <p:sp>
            <p:nvSpPr>
              <p:cNvPr id="11362" name="Oval 342"/>
              <p:cNvSpPr>
                <a:spLocks noChangeArrowheads="1"/>
              </p:cNvSpPr>
              <p:nvPr/>
            </p:nvSpPr>
            <p:spPr bwMode="auto">
              <a:xfrm>
                <a:off x="1959" y="2853"/>
                <a:ext cx="58" cy="5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59" name="Line 343"/>
            <p:cNvSpPr>
              <a:spLocks noChangeShapeType="1"/>
            </p:cNvSpPr>
            <p:nvPr/>
          </p:nvSpPr>
          <p:spPr bwMode="auto">
            <a:xfrm flipV="1">
              <a:off x="5754688" y="5441950"/>
              <a:ext cx="169862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9" name="Oval 358"/>
          <p:cNvSpPr/>
          <p:nvPr/>
        </p:nvSpPr>
        <p:spPr>
          <a:xfrm>
            <a:off x="1444625" y="3171825"/>
            <a:ext cx="1574800" cy="6492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0" name="Straight Connector 359"/>
          <p:cNvCxnSpPr>
            <a:stCxn id="361" idx="1"/>
            <a:endCxn id="359" idx="6"/>
          </p:cNvCxnSpPr>
          <p:nvPr/>
        </p:nvCxnSpPr>
        <p:spPr>
          <a:xfrm rot="10800000">
            <a:off x="3019425" y="3496469"/>
            <a:ext cx="3384550" cy="5202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>
            <a:spLocks noChangeArrowheads="1"/>
          </p:cNvSpPr>
          <p:nvPr/>
        </p:nvSpPr>
        <p:spPr bwMode="auto">
          <a:xfrm>
            <a:off x="6403975" y="3524250"/>
            <a:ext cx="2560638" cy="9848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Ativador</a:t>
            </a:r>
            <a:r>
              <a:rPr lang="en-US" sz="1400" b="1" dirty="0">
                <a:solidFill>
                  <a:srgbClr val="C00000"/>
                </a:solidFill>
              </a:rPr>
              <a:t> dos </a:t>
            </a:r>
            <a:r>
              <a:rPr lang="en-US" sz="1400" b="1" dirty="0" err="1">
                <a:solidFill>
                  <a:srgbClr val="C00000"/>
                </a:solidFill>
              </a:rPr>
              <a:t>Receptores</a:t>
            </a:r>
            <a:r>
              <a:rPr lang="en-US" sz="1400" b="1" dirty="0">
                <a:solidFill>
                  <a:srgbClr val="C00000"/>
                </a:solidFill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</a:rPr>
              <a:t>Rianodina</a:t>
            </a:r>
            <a:r>
              <a:rPr lang="en-US" sz="1400" b="1" dirty="0">
                <a:solidFill>
                  <a:srgbClr val="C00000"/>
                </a:solidFill>
              </a:rPr>
              <a:t> (</a:t>
            </a:r>
            <a:r>
              <a:rPr lang="en-US" sz="1400" b="1" dirty="0" err="1">
                <a:solidFill>
                  <a:srgbClr val="C00000"/>
                </a:solidFill>
              </a:rPr>
              <a:t>Grupo</a:t>
            </a:r>
            <a:r>
              <a:rPr lang="en-US" sz="1400" b="1" dirty="0">
                <a:solidFill>
                  <a:srgbClr val="C00000"/>
                </a:solidFill>
              </a:rPr>
              <a:t> 28) – </a:t>
            </a:r>
            <a:r>
              <a:rPr lang="en-US" sz="1400" b="1" dirty="0" err="1">
                <a:solidFill>
                  <a:srgbClr val="C00000"/>
                </a:solidFill>
              </a:rPr>
              <a:t>Cyazypyr</a:t>
            </a:r>
            <a:r>
              <a:rPr lang="en-US" sz="1400" b="1" dirty="0">
                <a:solidFill>
                  <a:srgbClr val="C00000"/>
                </a:solidFill>
              </a:rPr>
              <a:t> e </a:t>
            </a:r>
            <a:r>
              <a:rPr lang="en-US" sz="1400" b="1" dirty="0" err="1">
                <a:solidFill>
                  <a:srgbClr val="C00000"/>
                </a:solidFill>
              </a:rPr>
              <a:t>Rynaxypyr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62" name="Title 1"/>
          <p:cNvSpPr txBox="1">
            <a:spLocks/>
          </p:cNvSpPr>
          <p:nvPr/>
        </p:nvSpPr>
        <p:spPr>
          <a:xfrm>
            <a:off x="288924" y="341784"/>
            <a:ext cx="845953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27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Modo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Ação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Sistema</a:t>
            </a:r>
            <a:r>
              <a:rPr lang="en-US" dirty="0" smtClean="0">
                <a:solidFill>
                  <a:srgbClr val="FF0000"/>
                </a:solidFill>
              </a:rPr>
              <a:t> Muscular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  <p:bldP spid="3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fx2.hotmail.com/mail/uxp/w4/m4/pr013/is/inv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8436" name="Picture 4" descr="http://gfx2.hotmail.com/mail/uxp/w4/m4/pr013/is/inv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56961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56961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56961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207375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  <a:latin typeface="Arial Black" pitchFamily="34" charset="0"/>
              </a:rPr>
              <a:t>Requisitos para Escolha do Inseticida</a:t>
            </a:r>
            <a:endParaRPr lang="pt-BR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971600" y="1628800"/>
            <a:ext cx="7772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Black" panose="020B0A04020102020204" pitchFamily="34" charset="0"/>
              </a:rPr>
              <a:t>Alvo de controle (identificação);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Black" panose="020B0A04020102020204" pitchFamily="34" charset="0"/>
              </a:rPr>
              <a:t>Modo de ação do agroquímico;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Black" panose="020B0A04020102020204" pitchFamily="34" charset="0"/>
              </a:rPr>
              <a:t>Época do ano;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Black" panose="020B0A04020102020204" pitchFamily="34" charset="0"/>
              </a:rPr>
              <a:t>Nível populacional;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Black" panose="020B0A04020102020204" pitchFamily="34" charset="0"/>
              </a:rPr>
              <a:t>Formulação mais adequada;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Seletividade aos inimigos naturais;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Black" panose="020B0A04020102020204" pitchFamily="34" charset="0"/>
              </a:rPr>
              <a:t>Equipamento disponível.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9592" y="2348880"/>
            <a:ext cx="74168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27248" y="1599778"/>
            <a:ext cx="8077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7584" y="332656"/>
            <a:ext cx="759633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27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Modo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Ação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no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Sistema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Muscular</a:t>
            </a:r>
            <a:endParaRPr lang="en-US" sz="32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2690336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www.dupont.com/products-and-services/crop-protection/vegetable-protection/videos/mode-of-action.html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7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D51F-7CBD-4A7E-A93B-6210BFBE9326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87624" y="1617888"/>
            <a:ext cx="7128792" cy="47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341784"/>
            <a:ext cx="759633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27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Modo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Ação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no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Sistema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Muscular</a:t>
            </a:r>
            <a:endParaRPr lang="en-US" sz="32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8" y="1143000"/>
            <a:ext cx="8075240" cy="1219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  <a:buSzPct val="150000"/>
              <a:buFont typeface="Wingdings" pitchFamily="2" charset="2"/>
              <a:buChar char="v"/>
            </a:pPr>
            <a:r>
              <a:rPr lang="pt-BR" sz="2800" b="1" dirty="0"/>
              <a:t> Que atuam como Reguladores de Crescimento de Insetos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3212976"/>
            <a:ext cx="85876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b="1" dirty="0" smtClean="0"/>
              <a:t>QUITINA: principal componente do </a:t>
            </a:r>
            <a:r>
              <a:rPr lang="pt-BR" sz="2000" b="1" dirty="0" err="1" smtClean="0"/>
              <a:t>exosqueleto</a:t>
            </a:r>
            <a:r>
              <a:rPr lang="pt-BR" sz="2000" b="1" dirty="0" smtClean="0"/>
              <a:t> dos insetos, só é produzida por insetos e por alguns organismos aquáticos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000" b="1" dirty="0" smtClean="0">
                <a:solidFill>
                  <a:srgbClr val="CC0000"/>
                </a:solidFill>
              </a:rPr>
              <a:t>interferência na produção de quitina - um alvo seletivo para inseticidas </a:t>
            </a:r>
          </a:p>
          <a:p>
            <a:pPr marL="342900" indent="-342900">
              <a:lnSpc>
                <a:spcPct val="120000"/>
              </a:lnSpc>
              <a:spcBef>
                <a:spcPct val="45000"/>
              </a:spcBef>
              <a:buFontTx/>
              <a:buChar char="•"/>
            </a:pPr>
            <a:r>
              <a:rPr lang="pt-BR" sz="2000" b="1" dirty="0" smtClean="0"/>
              <a:t>Os sintomas se manifestam na muda de pele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pt-BR" sz="2000" b="1" dirty="0" err="1" smtClean="0"/>
              <a:t>Diflubenzuron</a:t>
            </a:r>
            <a:r>
              <a:rPr lang="pt-BR" sz="2000" b="1" dirty="0" smtClean="0"/>
              <a:t> (</a:t>
            </a:r>
            <a:r>
              <a:rPr lang="pt-BR" sz="2000" b="1" dirty="0" err="1" smtClean="0"/>
              <a:t>Dimilin</a:t>
            </a:r>
            <a:r>
              <a:rPr lang="pt-BR" sz="2000" b="1" dirty="0" smtClean="0"/>
              <a:t>) foi o primeiro exemplo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pt-BR" sz="2000" b="1" dirty="0" smtClean="0"/>
              <a:t>Outros: </a:t>
            </a:r>
            <a:r>
              <a:rPr lang="pt-BR" sz="2000" b="1" dirty="0" err="1" smtClean="0"/>
              <a:t>Lufenuron</a:t>
            </a:r>
            <a:r>
              <a:rPr lang="pt-BR" sz="2000" b="1" dirty="0" smtClean="0"/>
              <a:t> (Match), </a:t>
            </a:r>
            <a:r>
              <a:rPr lang="pt-BR" sz="2000" b="1" dirty="0" err="1" smtClean="0"/>
              <a:t>Hexaflumuron</a:t>
            </a:r>
            <a:r>
              <a:rPr lang="pt-BR" sz="2000" b="1" dirty="0" smtClean="0"/>
              <a:t> (</a:t>
            </a:r>
            <a:r>
              <a:rPr lang="pt-BR" sz="2000" b="1" dirty="0" err="1" smtClean="0"/>
              <a:t>Trueno</a:t>
            </a:r>
            <a:r>
              <a:rPr lang="pt-BR" sz="2000" b="1" dirty="0" smtClean="0"/>
              <a:t>), </a:t>
            </a:r>
            <a:r>
              <a:rPr lang="pt-BR" sz="2000" b="1" dirty="0" err="1" smtClean="0"/>
              <a:t>etc</a:t>
            </a:r>
            <a:endParaRPr lang="pt-BR" sz="2000" b="1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528" y="2420888"/>
            <a:ext cx="84969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0000FF"/>
                </a:solidFill>
              </a:rPr>
              <a:t>Inibidores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Síntese</a:t>
            </a:r>
            <a:r>
              <a:rPr lang="en-US" sz="2800" b="1" dirty="0">
                <a:solidFill>
                  <a:srgbClr val="0000FF"/>
                </a:solidFill>
              </a:rPr>
              <a:t> de </a:t>
            </a:r>
            <a:r>
              <a:rPr lang="en-US" sz="2800" b="1" dirty="0" err="1">
                <a:solidFill>
                  <a:srgbClr val="0000FF"/>
                </a:solidFill>
              </a:rPr>
              <a:t>Quitina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536" y="6042132"/>
            <a:ext cx="247957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Fonte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Celso Omoto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91680" y="1066800"/>
            <a:ext cx="597666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SzPct val="150000"/>
              <a:buFont typeface="Monotype Sorts" pitchFamily="2" charset="2"/>
              <a:buNone/>
            </a:pPr>
            <a:r>
              <a:rPr lang="pt-BR" sz="2000" b="1" dirty="0">
                <a:solidFill>
                  <a:srgbClr val="0000FF"/>
                </a:solidFill>
              </a:rPr>
              <a:t>Reguladores de Crescimento de Insetos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956" y="1404938"/>
            <a:ext cx="8278508" cy="46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9144000" cy="4905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686800" cy="1219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  <a:buSzPct val="150000"/>
              <a:buFont typeface="Monotype Sorts" pitchFamily="2" charset="2"/>
              <a:buChar char="ò"/>
            </a:pPr>
            <a:r>
              <a:rPr lang="pt-BR" sz="2800" b="1"/>
              <a:t> Que atuam como Reguladores de Crescimento de Insetos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3140968"/>
            <a:ext cx="8363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/>
              <a:t>Os </a:t>
            </a:r>
            <a:r>
              <a:rPr lang="en-US" sz="2200" b="1" dirty="0" err="1"/>
              <a:t>juvenóides</a:t>
            </a:r>
            <a:r>
              <a:rPr lang="en-US" sz="2200" b="1" dirty="0"/>
              <a:t> </a:t>
            </a:r>
            <a:r>
              <a:rPr lang="en-US" sz="2200" b="1" dirty="0" err="1"/>
              <a:t>imitam</a:t>
            </a:r>
            <a:r>
              <a:rPr lang="en-US" sz="2200" b="1" dirty="0"/>
              <a:t> a </a:t>
            </a:r>
            <a:r>
              <a:rPr lang="en-US" sz="2200" b="1" dirty="0" err="1"/>
              <a:t>ação</a:t>
            </a:r>
            <a:r>
              <a:rPr lang="en-US" sz="2200" b="1" dirty="0"/>
              <a:t> do </a:t>
            </a:r>
            <a:r>
              <a:rPr lang="en-US" sz="2200" b="1" dirty="0" err="1"/>
              <a:t>Hormônio</a:t>
            </a:r>
            <a:r>
              <a:rPr lang="en-US" sz="2200" b="1" dirty="0"/>
              <a:t> </a:t>
            </a:r>
            <a:r>
              <a:rPr lang="en-US" sz="2200" b="1" dirty="0" err="1"/>
              <a:t>Juvenil</a:t>
            </a:r>
            <a:r>
              <a:rPr lang="en-US" sz="2200" b="1" dirty="0"/>
              <a:t> (HJ), </a:t>
            </a:r>
            <a:r>
              <a:rPr lang="en-US" sz="2200" b="1" dirty="0" err="1"/>
              <a:t>impedindo</a:t>
            </a:r>
            <a:r>
              <a:rPr lang="en-US" sz="2200" b="1" dirty="0"/>
              <a:t> </a:t>
            </a:r>
            <a:r>
              <a:rPr lang="en-US" sz="2200" b="1" dirty="0" err="1"/>
              <a:t>que</a:t>
            </a:r>
            <a:r>
              <a:rPr lang="en-US" sz="2200" b="1" dirty="0"/>
              <a:t> as </a:t>
            </a:r>
            <a:r>
              <a:rPr lang="en-US" sz="2200" b="1" dirty="0" err="1"/>
              <a:t>lagartas</a:t>
            </a:r>
            <a:r>
              <a:rPr lang="en-US" sz="2200" b="1" dirty="0"/>
              <a:t> </a:t>
            </a:r>
            <a:r>
              <a:rPr lang="en-US" sz="2200" b="1" dirty="0" err="1"/>
              <a:t>empupem</a:t>
            </a:r>
            <a:r>
              <a:rPr lang="en-US" sz="2200" b="1" dirty="0"/>
              <a:t> (</a:t>
            </a:r>
            <a:r>
              <a:rPr lang="en-US" sz="2200" b="1" dirty="0" err="1"/>
              <a:t>metamorfose</a:t>
            </a:r>
            <a:r>
              <a:rPr lang="en-US" sz="2200" b="1" dirty="0"/>
              <a:t> </a:t>
            </a:r>
            <a:r>
              <a:rPr lang="en-US" sz="2200" b="1" dirty="0" err="1"/>
              <a:t>incompleta</a:t>
            </a:r>
            <a:r>
              <a:rPr lang="en-US" sz="2200" b="1" dirty="0"/>
              <a:t>).  Ex. </a:t>
            </a:r>
            <a:r>
              <a:rPr lang="en-US" sz="2200" b="1" dirty="0" err="1"/>
              <a:t>Metoprene</a:t>
            </a:r>
            <a:r>
              <a:rPr lang="en-US" sz="2200" b="1" dirty="0"/>
              <a:t>, </a:t>
            </a:r>
            <a:r>
              <a:rPr lang="en-US" sz="2200" b="1" dirty="0" err="1"/>
              <a:t>piriproxifen</a:t>
            </a:r>
            <a:endParaRPr lang="en-US" sz="2200" b="1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528" y="2492896"/>
            <a:ext cx="84969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0000FF"/>
                </a:solidFill>
              </a:rPr>
              <a:t>Juven</a:t>
            </a:r>
            <a:r>
              <a:rPr lang="pt-BR" sz="2800" b="1" dirty="0" err="1">
                <a:solidFill>
                  <a:srgbClr val="0000FF"/>
                </a:solidFill>
              </a:rPr>
              <a:t>óides</a:t>
            </a:r>
            <a:r>
              <a:rPr lang="pt-BR" sz="2800" b="1" dirty="0">
                <a:solidFill>
                  <a:srgbClr val="0000FF"/>
                </a:solidFill>
              </a:rPr>
              <a:t> (</a:t>
            </a:r>
            <a:r>
              <a:rPr lang="pt-BR" sz="2800" b="1" dirty="0" err="1">
                <a:solidFill>
                  <a:srgbClr val="0000FF"/>
                </a:solidFill>
              </a:rPr>
              <a:t>agonistas</a:t>
            </a:r>
            <a:r>
              <a:rPr lang="pt-BR" sz="2800" b="1" dirty="0">
                <a:solidFill>
                  <a:srgbClr val="0000FF"/>
                </a:solidFill>
              </a:rPr>
              <a:t> do HJ)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3528" y="4797152"/>
            <a:ext cx="84969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</a:rPr>
              <a:t>Anti-</a:t>
            </a:r>
            <a:r>
              <a:rPr lang="en-US" sz="2800" b="1" dirty="0" err="1">
                <a:solidFill>
                  <a:srgbClr val="0000FF"/>
                </a:solidFill>
              </a:rPr>
              <a:t>Juven</a:t>
            </a:r>
            <a:r>
              <a:rPr lang="pt-BR" sz="2800" b="1" dirty="0" err="1">
                <a:solidFill>
                  <a:srgbClr val="0000FF"/>
                </a:solidFill>
              </a:rPr>
              <a:t>óides</a:t>
            </a:r>
            <a:r>
              <a:rPr lang="pt-BR" sz="2800" b="1" dirty="0">
                <a:solidFill>
                  <a:srgbClr val="0000FF"/>
                </a:solidFill>
              </a:rPr>
              <a:t> (antagonistas do HJ)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93712" y="5410200"/>
            <a:ext cx="82547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smtClean="0"/>
              <a:t>Os </a:t>
            </a:r>
            <a:r>
              <a:rPr lang="en-US" sz="2200" b="1" dirty="0"/>
              <a:t>anti-HJ </a:t>
            </a:r>
            <a:r>
              <a:rPr lang="en-US" sz="2200" b="1" dirty="0" err="1"/>
              <a:t>interferem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síntese</a:t>
            </a:r>
            <a:r>
              <a:rPr lang="en-US" sz="2200" b="1" dirty="0"/>
              <a:t> de HJ. Ex. </a:t>
            </a:r>
            <a:r>
              <a:rPr lang="en-US" sz="2200" b="1" dirty="0" err="1"/>
              <a:t>precocenos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2769"/>
            <a:ext cx="91440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Mecanismo</a:t>
            </a:r>
            <a:r>
              <a:rPr lang="en-US" sz="3600" b="1" dirty="0">
                <a:solidFill>
                  <a:srgbClr val="FF0000"/>
                </a:solidFill>
              </a:rPr>
              <a:t> de A</a:t>
            </a:r>
            <a:r>
              <a:rPr lang="pt-BR" sz="3600" b="1" dirty="0" err="1">
                <a:solidFill>
                  <a:srgbClr val="FF0000"/>
                </a:solidFill>
              </a:rPr>
              <a:t>ção</a:t>
            </a:r>
            <a:r>
              <a:rPr lang="pt-BR" sz="36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8" y="1489720"/>
            <a:ext cx="8075240" cy="1219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  <a:buSzPct val="150000"/>
              <a:buFont typeface="Monotype Sorts" pitchFamily="2" charset="2"/>
              <a:buChar char="ò"/>
            </a:pPr>
            <a:r>
              <a:rPr lang="pt-BR" sz="2800" b="1" dirty="0"/>
              <a:t> Que atuam como Reguladores de Crescimento de Insetos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59632" y="3203622"/>
            <a:ext cx="662473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FF"/>
                </a:solidFill>
              </a:rPr>
              <a:t>Agonistas</a:t>
            </a:r>
            <a:r>
              <a:rPr lang="en-US" sz="3200" b="1" dirty="0">
                <a:solidFill>
                  <a:srgbClr val="0000FF"/>
                </a:solidFill>
              </a:rPr>
              <a:t> de </a:t>
            </a:r>
            <a:r>
              <a:rPr lang="en-US" sz="3200" b="1" dirty="0" err="1">
                <a:solidFill>
                  <a:srgbClr val="0000FF"/>
                </a:solidFill>
              </a:rPr>
              <a:t>Ecdisteróides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39624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400" b="1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8816" y="4361656"/>
            <a:ext cx="82276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/>
              <a:t>Provocam</a:t>
            </a:r>
            <a:r>
              <a:rPr lang="en-US" sz="2400" b="1" dirty="0" smtClean="0"/>
              <a:t> </a:t>
            </a:r>
            <a:r>
              <a:rPr lang="en-US" sz="2400" b="1" dirty="0" err="1"/>
              <a:t>uma</a:t>
            </a:r>
            <a:r>
              <a:rPr lang="en-US" sz="2400" b="1" dirty="0"/>
              <a:t> </a:t>
            </a:r>
            <a:r>
              <a:rPr lang="en-US" sz="2400" b="1" dirty="0" err="1"/>
              <a:t>acelera</a:t>
            </a:r>
            <a:r>
              <a:rPr lang="pt-BR" sz="2400" b="1" dirty="0" err="1"/>
              <a:t>ção</a:t>
            </a:r>
            <a:r>
              <a:rPr lang="pt-BR" sz="2400" b="1" dirty="0"/>
              <a:t> no processo da ecdise. Ex. </a:t>
            </a:r>
            <a:r>
              <a:rPr lang="pt-BR" sz="2400" b="1" dirty="0" err="1"/>
              <a:t>tebufenozide</a:t>
            </a:r>
            <a:r>
              <a:rPr lang="pt-BR" sz="2400" b="1" dirty="0"/>
              <a:t> e </a:t>
            </a:r>
            <a:r>
              <a:rPr lang="pt-BR" sz="2400" b="1" dirty="0" err="1"/>
              <a:t>methoxyfenozide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1208"/>
            <a:ext cx="9144000" cy="4175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66713" y="1340098"/>
          <a:ext cx="8382000" cy="51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Slide" r:id="rId3" imgW="4635963" imgH="3090701" progId="PowerPoint.Slide.8">
                  <p:embed/>
                </p:oleObj>
              </mc:Choice>
              <mc:Fallback>
                <p:oleObj name="Slide" r:id="rId3" imgW="4635963" imgH="30907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340098"/>
                        <a:ext cx="8382000" cy="51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5903"/>
            <a:ext cx="914400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Mecanismo</a:t>
            </a:r>
            <a:r>
              <a:rPr lang="en-US" sz="3600" b="1" dirty="0">
                <a:solidFill>
                  <a:srgbClr val="FF0000"/>
                </a:solidFill>
              </a:rPr>
              <a:t> de A</a:t>
            </a:r>
            <a:r>
              <a:rPr lang="pt-BR" sz="3600" b="1" dirty="0" err="1">
                <a:solidFill>
                  <a:srgbClr val="FF0000"/>
                </a:solidFill>
              </a:rPr>
              <a:t>ção</a:t>
            </a:r>
            <a:r>
              <a:rPr lang="pt-BR" sz="3600" b="1" dirty="0">
                <a:solidFill>
                  <a:srgbClr val="FF0000"/>
                </a:solidFill>
              </a:rPr>
              <a:t> dos Inseticidas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98463" y="1124744"/>
          <a:ext cx="8277225" cy="5399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Slide" r:id="rId3" imgW="5029110" imgH="3352625" progId="PowerPoint.Slide.8">
                  <p:embed/>
                </p:oleObj>
              </mc:Choice>
              <mc:Fallback>
                <p:oleObj name="Slide" r:id="rId3" imgW="5029110" imgH="3352625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124744"/>
                        <a:ext cx="8277225" cy="5399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5496" y="490191"/>
            <a:ext cx="91440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Mecanismo</a:t>
            </a:r>
            <a:r>
              <a:rPr lang="en-US" sz="3200" b="1" dirty="0">
                <a:solidFill>
                  <a:srgbClr val="FF0000"/>
                </a:solidFill>
              </a:rPr>
              <a:t> de A</a:t>
            </a:r>
            <a:r>
              <a:rPr lang="pt-BR" sz="3200" b="1" dirty="0" err="1">
                <a:solidFill>
                  <a:srgbClr val="FF0000"/>
                </a:solidFill>
              </a:rPr>
              <a:t>ção</a:t>
            </a:r>
            <a:r>
              <a:rPr lang="pt-BR" sz="3200" b="1" dirty="0">
                <a:solidFill>
                  <a:srgbClr val="FF0000"/>
                </a:solidFill>
              </a:rPr>
              <a:t> dos Inseticidas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371" y="1341115"/>
            <a:ext cx="8747125" cy="4896197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Reguladores</a:t>
            </a:r>
            <a:r>
              <a:rPr lang="en-US" dirty="0">
                <a:solidFill>
                  <a:srgbClr val="0000FF"/>
                </a:solidFill>
              </a:rPr>
              <a:t> de </a:t>
            </a:r>
            <a:r>
              <a:rPr lang="en-US" dirty="0" err="1">
                <a:solidFill>
                  <a:srgbClr val="0000FF"/>
                </a:solidFill>
              </a:rPr>
              <a:t>Crescimento</a:t>
            </a:r>
            <a:r>
              <a:rPr lang="en-US" dirty="0">
                <a:solidFill>
                  <a:srgbClr val="0000FF"/>
                </a:solidFill>
              </a:rPr>
              <a:t> de </a:t>
            </a:r>
            <a:r>
              <a:rPr lang="en-US" dirty="0" err="1">
                <a:solidFill>
                  <a:srgbClr val="0000FF"/>
                </a:solidFill>
              </a:rPr>
              <a:t>Insetos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/>
          </a:p>
          <a:p>
            <a:pPr lvl="2"/>
            <a:r>
              <a:rPr lang="en-US" dirty="0" err="1"/>
              <a:t>Inibidores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Síntese</a:t>
            </a:r>
            <a:r>
              <a:rPr lang="en-US" dirty="0"/>
              <a:t> de </a:t>
            </a:r>
            <a:r>
              <a:rPr lang="en-US" dirty="0" err="1"/>
              <a:t>Quitina</a:t>
            </a:r>
            <a:endParaRPr lang="en-US" dirty="0"/>
          </a:p>
          <a:p>
            <a:pPr lvl="3"/>
            <a:r>
              <a:rPr lang="en-US" dirty="0" err="1"/>
              <a:t>benzoilfeniluréias</a:t>
            </a:r>
            <a:r>
              <a:rPr lang="en-US" dirty="0"/>
              <a:t>, buprofezin</a:t>
            </a:r>
            <a:r>
              <a:rPr lang="en-US" baseline="30000" dirty="0"/>
              <a:t>1</a:t>
            </a:r>
            <a:r>
              <a:rPr lang="en-US" dirty="0"/>
              <a:t> e ciromazina</a:t>
            </a:r>
            <a:r>
              <a:rPr lang="en-US" baseline="30000" dirty="0"/>
              <a:t>1</a:t>
            </a:r>
          </a:p>
          <a:p>
            <a:pPr lvl="4">
              <a:buFontTx/>
              <a:buNone/>
            </a:pPr>
            <a:r>
              <a:rPr lang="en-US" sz="1200" dirty="0"/>
              <a:t>1 = </a:t>
            </a:r>
            <a:r>
              <a:rPr lang="en-US" sz="1200" dirty="0" err="1"/>
              <a:t>possuem</a:t>
            </a:r>
            <a:r>
              <a:rPr lang="en-US" sz="1200" dirty="0"/>
              <a:t> </a:t>
            </a:r>
            <a:r>
              <a:rPr lang="en-US" sz="1200" dirty="0" err="1"/>
              <a:t>mecanismos</a:t>
            </a:r>
            <a:r>
              <a:rPr lang="en-US" sz="1200" dirty="0"/>
              <a:t> </a:t>
            </a:r>
            <a:r>
              <a:rPr lang="en-US" sz="1200" dirty="0" err="1" smtClean="0"/>
              <a:t>diferenciados</a:t>
            </a:r>
            <a:endParaRPr lang="en-US" sz="1200" dirty="0" smtClean="0"/>
          </a:p>
          <a:p>
            <a:pPr lvl="4">
              <a:buFontTx/>
              <a:buNone/>
            </a:pPr>
            <a:endParaRPr lang="en-US" dirty="0"/>
          </a:p>
          <a:p>
            <a:pPr lvl="2"/>
            <a:r>
              <a:rPr lang="en-US" dirty="0" err="1"/>
              <a:t>Agonistas</a:t>
            </a:r>
            <a:r>
              <a:rPr lang="en-US" dirty="0"/>
              <a:t> do </a:t>
            </a:r>
            <a:r>
              <a:rPr lang="en-US" dirty="0" err="1"/>
              <a:t>Hormônio</a:t>
            </a:r>
            <a:r>
              <a:rPr lang="en-US" dirty="0"/>
              <a:t> </a:t>
            </a:r>
            <a:r>
              <a:rPr lang="en-US" dirty="0" err="1"/>
              <a:t>Juvenil</a:t>
            </a:r>
            <a:endParaRPr lang="en-US" dirty="0"/>
          </a:p>
          <a:p>
            <a:pPr lvl="3"/>
            <a:r>
              <a:rPr lang="en-US" dirty="0" err="1"/>
              <a:t>Juvenóides</a:t>
            </a:r>
            <a:r>
              <a:rPr lang="en-US" dirty="0"/>
              <a:t> (</a:t>
            </a:r>
            <a:r>
              <a:rPr lang="en-US" dirty="0" err="1"/>
              <a:t>p.ex</a:t>
            </a:r>
            <a:r>
              <a:rPr lang="en-US" dirty="0"/>
              <a:t>. </a:t>
            </a:r>
            <a:r>
              <a:rPr lang="en-US" dirty="0" err="1"/>
              <a:t>Piriproxifen</a:t>
            </a:r>
            <a:r>
              <a:rPr lang="en-US" dirty="0"/>
              <a:t>, </a:t>
            </a:r>
            <a:r>
              <a:rPr lang="en-US" dirty="0" err="1"/>
              <a:t>metoprene</a:t>
            </a:r>
            <a:r>
              <a:rPr lang="en-US" dirty="0"/>
              <a:t> , </a:t>
            </a:r>
            <a:r>
              <a:rPr lang="en-US" dirty="0" err="1"/>
              <a:t>fenoxicarb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pPr lvl="2"/>
            <a:r>
              <a:rPr lang="en-US" dirty="0" err="1"/>
              <a:t>Antagonistas</a:t>
            </a:r>
            <a:r>
              <a:rPr lang="en-US" dirty="0"/>
              <a:t> do </a:t>
            </a:r>
            <a:r>
              <a:rPr lang="en-US" dirty="0" err="1"/>
              <a:t>Hormônio</a:t>
            </a:r>
            <a:r>
              <a:rPr lang="en-US" dirty="0"/>
              <a:t> </a:t>
            </a:r>
            <a:r>
              <a:rPr lang="en-US" dirty="0" err="1"/>
              <a:t>Juvenil</a:t>
            </a:r>
            <a:endParaRPr lang="en-US" dirty="0"/>
          </a:p>
          <a:p>
            <a:pPr lvl="3"/>
            <a:r>
              <a:rPr lang="en-US" dirty="0"/>
              <a:t>anti-</a:t>
            </a:r>
            <a:r>
              <a:rPr lang="en-US" dirty="0" err="1"/>
              <a:t>juvenóides</a:t>
            </a:r>
            <a:r>
              <a:rPr lang="en-US" dirty="0"/>
              <a:t> (</a:t>
            </a:r>
            <a:r>
              <a:rPr lang="en-US" dirty="0" err="1"/>
              <a:t>precocenos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pPr lvl="2"/>
            <a:r>
              <a:rPr lang="en-US" dirty="0" err="1"/>
              <a:t>Agonistas</a:t>
            </a:r>
            <a:r>
              <a:rPr lang="en-US" dirty="0"/>
              <a:t> de </a:t>
            </a:r>
            <a:r>
              <a:rPr lang="en-US" dirty="0" err="1"/>
              <a:t>Ecdisteróides</a:t>
            </a:r>
            <a:endParaRPr lang="en-US" dirty="0"/>
          </a:p>
          <a:p>
            <a:pPr lvl="3"/>
            <a:r>
              <a:rPr lang="en-US" dirty="0"/>
              <a:t>MACs (</a:t>
            </a:r>
            <a:r>
              <a:rPr lang="en-US" dirty="0" err="1"/>
              <a:t>p.ex</a:t>
            </a:r>
            <a:r>
              <a:rPr lang="en-US" dirty="0"/>
              <a:t>. </a:t>
            </a:r>
            <a:r>
              <a:rPr lang="en-US" dirty="0" err="1"/>
              <a:t>tebufenozide</a:t>
            </a:r>
            <a:r>
              <a:rPr lang="en-US" dirty="0"/>
              <a:t> e </a:t>
            </a:r>
            <a:r>
              <a:rPr lang="en-US" dirty="0" err="1"/>
              <a:t>methoxyfenozide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86924" y="1341438"/>
            <a:ext cx="7168565" cy="16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pt-BR" sz="5000" b="1" dirty="0">
                <a:solidFill>
                  <a:srgbClr val="FF0000"/>
                </a:solidFill>
                <a:latin typeface="Broadway" pitchFamily="82" charset="0"/>
              </a:rPr>
              <a:t>Mecanismo de Ação </a:t>
            </a:r>
          </a:p>
          <a:p>
            <a:pPr algn="ctr" eaLnBrk="0" hangingPunct="0"/>
            <a:r>
              <a:rPr lang="pt-BR" sz="5000" b="1" dirty="0">
                <a:solidFill>
                  <a:srgbClr val="FF0000"/>
                </a:solidFill>
                <a:latin typeface="Broadway" pitchFamily="82" charset="0"/>
              </a:rPr>
              <a:t>dos Inseticidas</a:t>
            </a:r>
            <a:endParaRPr lang="pt-BR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2048" y="1352252"/>
            <a:ext cx="8244408" cy="52451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Inibidores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Respiração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Celular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 err="1"/>
              <a:t>Inibidores</a:t>
            </a:r>
            <a:r>
              <a:rPr lang="en-US" dirty="0"/>
              <a:t> do </a:t>
            </a:r>
            <a:r>
              <a:rPr lang="en-US" dirty="0" err="1"/>
              <a:t>Transporte</a:t>
            </a:r>
            <a:r>
              <a:rPr lang="en-US" dirty="0"/>
              <a:t> de </a:t>
            </a:r>
            <a:r>
              <a:rPr lang="en-US" dirty="0" err="1"/>
              <a:t>Eletrons</a:t>
            </a:r>
            <a:r>
              <a:rPr lang="en-US" dirty="0"/>
              <a:t> - MET</a:t>
            </a:r>
          </a:p>
          <a:p>
            <a:pPr lvl="3"/>
            <a:r>
              <a:rPr lang="en-US" dirty="0" err="1"/>
              <a:t>p.ex</a:t>
            </a:r>
            <a:r>
              <a:rPr lang="en-US" dirty="0"/>
              <a:t>. </a:t>
            </a:r>
            <a:r>
              <a:rPr lang="en-US" dirty="0" err="1"/>
              <a:t>rotenona</a:t>
            </a:r>
            <a:r>
              <a:rPr lang="en-US" dirty="0"/>
              <a:t>, </a:t>
            </a:r>
            <a:r>
              <a:rPr lang="en-US" dirty="0" err="1"/>
              <a:t>fenazaquin</a:t>
            </a:r>
            <a:r>
              <a:rPr lang="en-US" dirty="0"/>
              <a:t>, </a:t>
            </a:r>
            <a:r>
              <a:rPr lang="en-US" dirty="0" err="1"/>
              <a:t>piridaben</a:t>
            </a:r>
            <a:r>
              <a:rPr lang="en-US" dirty="0"/>
              <a:t>, </a:t>
            </a:r>
            <a:r>
              <a:rPr lang="en-US" dirty="0" err="1"/>
              <a:t>fenpiroximate</a:t>
            </a:r>
            <a:r>
              <a:rPr lang="en-US" dirty="0"/>
              <a:t>, </a:t>
            </a:r>
            <a:r>
              <a:rPr lang="en-US" dirty="0" err="1"/>
              <a:t>dicofol</a:t>
            </a:r>
            <a:r>
              <a:rPr lang="en-US" dirty="0"/>
              <a:t>**</a:t>
            </a:r>
          </a:p>
          <a:p>
            <a:pPr lvl="3"/>
            <a:endParaRPr lang="en-US" dirty="0"/>
          </a:p>
          <a:p>
            <a:pPr lvl="1"/>
            <a:r>
              <a:rPr lang="en-US" dirty="0" err="1"/>
              <a:t>Inibidores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Síntese</a:t>
            </a:r>
            <a:r>
              <a:rPr lang="en-US" dirty="0"/>
              <a:t> de ATP</a:t>
            </a:r>
          </a:p>
          <a:p>
            <a:pPr lvl="3"/>
            <a:r>
              <a:rPr lang="en-US" dirty="0" err="1"/>
              <a:t>dinitrofenóis</a:t>
            </a:r>
            <a:r>
              <a:rPr lang="en-US" dirty="0"/>
              <a:t> (</a:t>
            </a:r>
            <a:r>
              <a:rPr lang="en-US" dirty="0" err="1"/>
              <a:t>dinocap</a:t>
            </a:r>
            <a:r>
              <a:rPr lang="en-US" dirty="0"/>
              <a:t>, </a:t>
            </a:r>
            <a:r>
              <a:rPr lang="en-US" dirty="0" err="1"/>
              <a:t>binapacril</a:t>
            </a:r>
            <a:r>
              <a:rPr lang="en-US" dirty="0"/>
              <a:t>, etc.)</a:t>
            </a:r>
          </a:p>
          <a:p>
            <a:pPr lvl="3"/>
            <a:r>
              <a:rPr lang="en-US" dirty="0" err="1"/>
              <a:t>organoestânicos</a:t>
            </a:r>
            <a:r>
              <a:rPr lang="en-US" dirty="0"/>
              <a:t> (</a:t>
            </a:r>
            <a:r>
              <a:rPr lang="en-US" dirty="0" err="1"/>
              <a:t>cihexatin</a:t>
            </a:r>
            <a:r>
              <a:rPr lang="en-US" dirty="0"/>
              <a:t>, </a:t>
            </a:r>
            <a:r>
              <a:rPr lang="en-US" dirty="0" err="1"/>
              <a:t>oxido</a:t>
            </a:r>
            <a:r>
              <a:rPr lang="en-US" dirty="0"/>
              <a:t> de </a:t>
            </a:r>
            <a:r>
              <a:rPr lang="en-US" dirty="0" err="1"/>
              <a:t>fenbutatin</a:t>
            </a:r>
            <a:r>
              <a:rPr lang="en-US" dirty="0"/>
              <a:t>, etc.)</a:t>
            </a:r>
          </a:p>
          <a:p>
            <a:pPr lvl="3"/>
            <a:r>
              <a:rPr lang="en-US" dirty="0" err="1"/>
              <a:t>pirroles</a:t>
            </a:r>
            <a:r>
              <a:rPr lang="en-US" dirty="0"/>
              <a:t> (</a:t>
            </a:r>
            <a:r>
              <a:rPr lang="en-US" dirty="0" err="1"/>
              <a:t>chlorfenapyr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pPr lvl="1"/>
            <a:r>
              <a:rPr lang="en-US" dirty="0" err="1"/>
              <a:t>Inibidores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ATPase</a:t>
            </a:r>
            <a:endParaRPr lang="en-US" dirty="0"/>
          </a:p>
          <a:p>
            <a:pPr lvl="3"/>
            <a:r>
              <a:rPr lang="en-US" dirty="0" err="1"/>
              <a:t>p.ex</a:t>
            </a:r>
            <a:r>
              <a:rPr lang="en-US" dirty="0"/>
              <a:t>. </a:t>
            </a:r>
            <a:r>
              <a:rPr lang="en-US" dirty="0" err="1"/>
              <a:t>propargite</a:t>
            </a:r>
            <a:r>
              <a:rPr lang="en-US" dirty="0"/>
              <a:t> e </a:t>
            </a:r>
            <a:r>
              <a:rPr lang="en-US" dirty="0" err="1"/>
              <a:t>diafentiuron</a:t>
            </a:r>
            <a:r>
              <a:rPr lang="en-US" dirty="0"/>
              <a:t>			</a:t>
            </a:r>
            <a:endParaRPr lang="en-US" dirty="0" smtClean="0"/>
          </a:p>
          <a:p>
            <a:pPr lvl="3"/>
            <a:endParaRPr lang="en-US" dirty="0" smtClean="0"/>
          </a:p>
          <a:p>
            <a:pPr marL="185738" lvl="3" indent="-182563">
              <a:buNone/>
            </a:pPr>
            <a:r>
              <a:rPr lang="en-US" dirty="0" smtClean="0"/>
              <a:t>** </a:t>
            </a:r>
            <a:r>
              <a:rPr lang="en-US" dirty="0"/>
              <a:t>s</a:t>
            </a:r>
            <a:r>
              <a:rPr lang="pt-BR" dirty="0"/>
              <a:t>í</a:t>
            </a:r>
            <a:r>
              <a:rPr lang="en-US" dirty="0" err="1"/>
              <a:t>tio</a:t>
            </a:r>
            <a:r>
              <a:rPr lang="en-US" dirty="0"/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91440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Mecanismo</a:t>
            </a:r>
            <a:r>
              <a:rPr lang="en-US" sz="3600" b="1" dirty="0">
                <a:solidFill>
                  <a:srgbClr val="FF0000"/>
                </a:solidFill>
              </a:rPr>
              <a:t> de A</a:t>
            </a:r>
            <a:r>
              <a:rPr lang="pt-BR" sz="3600" b="1" dirty="0" err="1">
                <a:solidFill>
                  <a:srgbClr val="FF0000"/>
                </a:solidFill>
              </a:rPr>
              <a:t>ção</a:t>
            </a:r>
            <a:r>
              <a:rPr lang="pt-BR" sz="3600" b="1" dirty="0">
                <a:solidFill>
                  <a:srgbClr val="FF0000"/>
                </a:solidFill>
              </a:rPr>
              <a:t> dos Inseticidas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363" y="1052513"/>
            <a:ext cx="8747125" cy="5397500"/>
          </a:xfrm>
        </p:spPr>
        <p:txBody>
          <a:bodyPr/>
          <a:lstStyle/>
          <a:p>
            <a:r>
              <a:rPr lang="pt-BR" smtClean="0"/>
              <a:t>Outros</a:t>
            </a:r>
          </a:p>
          <a:p>
            <a:endParaRPr lang="pt-BR" smtClean="0"/>
          </a:p>
          <a:p>
            <a:pPr lvl="1"/>
            <a:r>
              <a:rPr lang="pt-BR" smtClean="0">
                <a:solidFill>
                  <a:srgbClr val="0000FF"/>
                </a:solidFill>
              </a:rPr>
              <a:t>Pimetrozine </a:t>
            </a:r>
          </a:p>
          <a:p>
            <a:pPr lvl="3"/>
            <a:r>
              <a:rPr lang="pt-BR" smtClean="0"/>
              <a:t>fagodeterrentes - causa bloqueio na alimentação de insetos sugadores, paralisando a glândula salivar dos afídeos.</a:t>
            </a:r>
          </a:p>
          <a:p>
            <a:pPr lvl="1"/>
            <a:endParaRPr lang="pt-BR" smtClean="0"/>
          </a:p>
          <a:p>
            <a:pPr lvl="1"/>
            <a:r>
              <a:rPr lang="pt-BR" smtClean="0">
                <a:solidFill>
                  <a:srgbClr val="0000FF"/>
                </a:solidFill>
              </a:rPr>
              <a:t>Azadirachtina </a:t>
            </a:r>
          </a:p>
          <a:p>
            <a:pPr lvl="3"/>
            <a:r>
              <a:rPr lang="pt-BR" smtClean="0"/>
              <a:t>ação fagodeterrente e hormonal</a:t>
            </a:r>
          </a:p>
          <a:p>
            <a:pPr lvl="1"/>
            <a:endParaRPr lang="pt-BR" smtClean="0"/>
          </a:p>
          <a:p>
            <a:pPr lvl="1"/>
            <a:r>
              <a:rPr lang="pt-BR" i="1" smtClean="0">
                <a:solidFill>
                  <a:srgbClr val="0000FF"/>
                </a:solidFill>
              </a:rPr>
              <a:t>Bacillus thuringiensis </a:t>
            </a:r>
            <a:r>
              <a:rPr lang="pt-BR" smtClean="0">
                <a:solidFill>
                  <a:srgbClr val="0000FF"/>
                </a:solidFill>
              </a:rPr>
              <a:t>- Bts </a:t>
            </a:r>
          </a:p>
          <a:p>
            <a:pPr lvl="3"/>
            <a:r>
              <a:rPr lang="pt-BR" smtClean="0"/>
              <a:t>as endotoxinas de Bt atuam como desintegradores das células epiteliais do mesêntero.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78749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78272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83321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726" y="2222695"/>
            <a:ext cx="8433582" cy="25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83321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55576" y="980728"/>
            <a:ext cx="1872208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827" y="1047987"/>
            <a:ext cx="6985557" cy="52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83321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3563888" y="1124744"/>
            <a:ext cx="187220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0430" y="1263291"/>
            <a:ext cx="6643938" cy="504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9349"/>
            <a:ext cx="9144000" cy="4333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Mecanismo</a:t>
            </a:r>
            <a:r>
              <a:rPr lang="en-US" sz="3600" b="1" dirty="0">
                <a:solidFill>
                  <a:srgbClr val="FF0000"/>
                </a:solidFill>
              </a:rPr>
              <a:t> de A</a:t>
            </a:r>
            <a:r>
              <a:rPr lang="pt-BR" sz="3600" b="1" dirty="0" err="1">
                <a:solidFill>
                  <a:srgbClr val="FF0000"/>
                </a:solidFill>
              </a:rPr>
              <a:t>ção</a:t>
            </a:r>
            <a:r>
              <a:rPr lang="pt-BR" sz="3600" b="1" dirty="0">
                <a:solidFill>
                  <a:srgbClr val="FF0000"/>
                </a:solidFill>
              </a:rPr>
              <a:t> dos Inseticidas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026" y="1555576"/>
            <a:ext cx="8326438" cy="47537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Grupos</a:t>
            </a:r>
            <a:r>
              <a:rPr lang="en-US" b="1" dirty="0"/>
              <a:t> de </a:t>
            </a:r>
            <a:r>
              <a:rPr lang="en-US" b="1" dirty="0" err="1"/>
              <a:t>Inseticidas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MOA </a:t>
            </a:r>
            <a:r>
              <a:rPr lang="en-US" sz="2800" dirty="0"/>
              <a:t>(</a:t>
            </a:r>
            <a:r>
              <a:rPr lang="en-US" sz="2800" dirty="0" smtClean="0"/>
              <a:t>Omoto, </a:t>
            </a:r>
            <a:r>
              <a:rPr lang="en-US" sz="2800" dirty="0"/>
              <a:t>2002)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Neurotóxicos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33CC"/>
                </a:solidFill>
              </a:rPr>
              <a:t>Reguladores</a:t>
            </a:r>
            <a:r>
              <a:rPr lang="en-US" dirty="0">
                <a:solidFill>
                  <a:srgbClr val="0033CC"/>
                </a:solidFill>
              </a:rPr>
              <a:t> de </a:t>
            </a:r>
            <a:r>
              <a:rPr lang="en-US" dirty="0" err="1">
                <a:solidFill>
                  <a:srgbClr val="0033CC"/>
                </a:solidFill>
              </a:rPr>
              <a:t>Crescimento</a:t>
            </a:r>
            <a:r>
              <a:rPr lang="en-US" dirty="0">
                <a:solidFill>
                  <a:srgbClr val="0033CC"/>
                </a:solidFill>
              </a:rPr>
              <a:t> de </a:t>
            </a:r>
            <a:r>
              <a:rPr lang="en-US" dirty="0" err="1">
                <a:solidFill>
                  <a:srgbClr val="0033CC"/>
                </a:solidFill>
              </a:rPr>
              <a:t>Insetos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err="1"/>
              <a:t>Inibidores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Respiração</a:t>
            </a:r>
            <a:r>
              <a:rPr lang="en-US" dirty="0"/>
              <a:t> </a:t>
            </a:r>
            <a:r>
              <a:rPr lang="en-US" dirty="0" err="1"/>
              <a:t>Celular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33CC"/>
                </a:solidFill>
              </a:rPr>
              <a:t>Outros</a:t>
            </a:r>
            <a:endParaRPr lang="en-US" dirty="0">
              <a:solidFill>
                <a:srgbClr val="0033CC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0033CC"/>
                </a:solidFill>
              </a:rPr>
              <a:t>Fagodeterretes</a:t>
            </a:r>
            <a:endParaRPr lang="en-US" dirty="0">
              <a:solidFill>
                <a:srgbClr val="0033CC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0033CC"/>
                </a:solidFill>
              </a:rPr>
              <a:t>Desintegradores</a:t>
            </a:r>
            <a:r>
              <a:rPr lang="en-US" dirty="0">
                <a:solidFill>
                  <a:srgbClr val="0033CC"/>
                </a:solidFill>
              </a:rPr>
              <a:t> do </a:t>
            </a:r>
            <a:r>
              <a:rPr lang="en-US" dirty="0" err="1">
                <a:solidFill>
                  <a:srgbClr val="0033CC"/>
                </a:solidFill>
              </a:rPr>
              <a:t>mesêntero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83321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6084168" y="1052736"/>
            <a:ext cx="1872208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956584"/>
            <a:ext cx="7448452" cy="54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83321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899592" y="5589240"/>
            <a:ext cx="216024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868144" y="5589240"/>
            <a:ext cx="216024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564904"/>
            <a:ext cx="8064896" cy="7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221088"/>
            <a:ext cx="8064895" cy="69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91680" y="83671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19872" y="2132856"/>
            <a:ext cx="23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Preparo da Calda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2708" y="3861048"/>
            <a:ext cx="144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Aplicação</a:t>
            </a:r>
            <a:endParaRPr lang="pt-B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61242"/>
            <a:ext cx="8136904" cy="55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0" y="1772816"/>
            <a:ext cx="8452172" cy="327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745" y="1628800"/>
            <a:ext cx="83581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619672" y="476672"/>
            <a:ext cx="585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Rótulo de Defensivo Agrícola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40375"/>
            <a:ext cx="8208912" cy="32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547664" y="602685"/>
            <a:ext cx="6267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Classificação Toxicológica dos</a:t>
            </a:r>
          </a:p>
          <a:p>
            <a:pPr algn="ctr"/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Defensivos Agrícolas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66123"/>
            <a:ext cx="7488832" cy="495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547664" y="602685"/>
            <a:ext cx="6267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Classificação Toxicológica dos</a:t>
            </a:r>
          </a:p>
          <a:p>
            <a:pPr algn="ctr"/>
            <a:r>
              <a:rPr lang="pt-BR" sz="2800" dirty="0" smtClean="0">
                <a:solidFill>
                  <a:srgbClr val="0000FF"/>
                </a:solidFill>
                <a:latin typeface="Arial Black" pitchFamily="34" charset="0"/>
              </a:rPr>
              <a:t>Defensivos Agrícolas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5048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73163"/>
            <a:ext cx="8686800" cy="4343400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lnSpc>
                <a:spcPct val="130000"/>
              </a:lnSpc>
              <a:buSzPct val="150000"/>
              <a:buFont typeface="Monotype Sorts" pitchFamily="2" charset="2"/>
              <a:buChar char="ò"/>
            </a:pPr>
            <a:r>
              <a:rPr lang="pt-BR" sz="2800" b="1" dirty="0"/>
              <a:t> Que atuam no sistema nervoso dos insetos</a:t>
            </a:r>
            <a:endParaRPr lang="pt-BR" sz="2400" b="1" dirty="0">
              <a:solidFill>
                <a:srgbClr val="CC0000"/>
              </a:solidFill>
            </a:endParaRPr>
          </a:p>
          <a:p>
            <a:pPr marL="1371600" lvl="2" indent="-457200">
              <a:lnSpc>
                <a:spcPct val="130000"/>
              </a:lnSpc>
              <a:buFontTx/>
              <a:buAutoNum type="arabicPeriod"/>
            </a:pPr>
            <a:r>
              <a:rPr lang="pt-BR" sz="1800" b="1" dirty="0">
                <a:solidFill>
                  <a:srgbClr val="CC0000"/>
                </a:solidFill>
              </a:rPr>
              <a:t>Elementos do sistema nervoso de insetos</a:t>
            </a:r>
            <a:endParaRPr lang="pt-BR" sz="2200" b="1" dirty="0">
              <a:solidFill>
                <a:srgbClr val="CC0000"/>
              </a:solidFill>
            </a:endParaRPr>
          </a:p>
          <a:p>
            <a:pPr marL="1371600" lvl="2" indent="-457200">
              <a:lnSpc>
                <a:spcPct val="130000"/>
              </a:lnSpc>
            </a:pPr>
            <a:r>
              <a:rPr lang="pt-BR" sz="1800" b="1" dirty="0"/>
              <a:t>Elemento básico: </a:t>
            </a:r>
            <a:r>
              <a:rPr lang="pt-BR" sz="1800" b="1" i="1" dirty="0"/>
              <a:t>célula nervosa (= neurônio)</a:t>
            </a:r>
            <a:endParaRPr lang="pt-BR" sz="2800" b="1" dirty="0"/>
          </a:p>
          <a:p>
            <a:pPr marL="990600" lvl="1" indent="-533400">
              <a:lnSpc>
                <a:spcPct val="130000"/>
              </a:lnSpc>
              <a:buFontTx/>
              <a:buNone/>
            </a:pPr>
            <a:endParaRPr lang="pt-BR" sz="3600" b="1" dirty="0"/>
          </a:p>
          <a:p>
            <a:pPr marL="990600" lvl="1" indent="-533400">
              <a:lnSpc>
                <a:spcPct val="130000"/>
              </a:lnSpc>
              <a:buFontTx/>
              <a:buNone/>
            </a:pPr>
            <a:endParaRPr lang="pt-BR" sz="3600" b="1" dirty="0"/>
          </a:p>
          <a:p>
            <a:pPr marL="990600" lvl="1" indent="-533400">
              <a:lnSpc>
                <a:spcPct val="130000"/>
              </a:lnSpc>
              <a:buSzPct val="70000"/>
            </a:pPr>
            <a:endParaRPr lang="pt-BR" sz="2400" b="1" dirty="0"/>
          </a:p>
          <a:p>
            <a:pPr marL="990600" lvl="1" indent="-533400">
              <a:lnSpc>
                <a:spcPct val="130000"/>
              </a:lnSpc>
            </a:pPr>
            <a:endParaRPr lang="pt-BR" sz="24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9" y="3870325"/>
            <a:ext cx="7827963" cy="2225675"/>
            <a:chOff x="192" y="1728"/>
            <a:chExt cx="4931" cy="1402"/>
          </a:xfrm>
        </p:grpSpPr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80" y="1920"/>
              <a:ext cx="4252" cy="926"/>
            </a:xfrm>
            <a:custGeom>
              <a:avLst/>
              <a:gdLst/>
              <a:ahLst/>
              <a:cxnLst>
                <a:cxn ang="0">
                  <a:pos x="330" y="368"/>
                </a:cxn>
                <a:cxn ang="0">
                  <a:pos x="435" y="189"/>
                </a:cxn>
                <a:cxn ang="0">
                  <a:pos x="499" y="31"/>
                </a:cxn>
                <a:cxn ang="0">
                  <a:pos x="656" y="210"/>
                </a:cxn>
                <a:cxn ang="0">
                  <a:pos x="951" y="242"/>
                </a:cxn>
                <a:cxn ang="0">
                  <a:pos x="1099" y="52"/>
                </a:cxn>
                <a:cxn ang="0">
                  <a:pos x="1235" y="473"/>
                </a:cxn>
                <a:cxn ang="0">
                  <a:pos x="1699" y="610"/>
                </a:cxn>
                <a:cxn ang="0">
                  <a:pos x="2562" y="726"/>
                </a:cxn>
                <a:cxn ang="0">
                  <a:pos x="3415" y="694"/>
                </a:cxn>
                <a:cxn ang="0">
                  <a:pos x="3636" y="600"/>
                </a:cxn>
                <a:cxn ang="0">
                  <a:pos x="3972" y="263"/>
                </a:cxn>
                <a:cxn ang="0">
                  <a:pos x="4015" y="168"/>
                </a:cxn>
                <a:cxn ang="0">
                  <a:pos x="3972" y="558"/>
                </a:cxn>
                <a:cxn ang="0">
                  <a:pos x="4004" y="179"/>
                </a:cxn>
                <a:cxn ang="0">
                  <a:pos x="3962" y="505"/>
                </a:cxn>
                <a:cxn ang="0">
                  <a:pos x="3962" y="273"/>
                </a:cxn>
                <a:cxn ang="0">
                  <a:pos x="3930" y="579"/>
                </a:cxn>
                <a:cxn ang="0">
                  <a:pos x="4004" y="473"/>
                </a:cxn>
                <a:cxn ang="0">
                  <a:pos x="3920" y="537"/>
                </a:cxn>
                <a:cxn ang="0">
                  <a:pos x="3846" y="652"/>
                </a:cxn>
                <a:cxn ang="0">
                  <a:pos x="3930" y="337"/>
                </a:cxn>
                <a:cxn ang="0">
                  <a:pos x="3888" y="315"/>
                </a:cxn>
                <a:cxn ang="0">
                  <a:pos x="3688" y="558"/>
                </a:cxn>
                <a:cxn ang="0">
                  <a:pos x="3846" y="505"/>
                </a:cxn>
                <a:cxn ang="0">
                  <a:pos x="3972" y="400"/>
                </a:cxn>
                <a:cxn ang="0">
                  <a:pos x="3857" y="442"/>
                </a:cxn>
                <a:cxn ang="0">
                  <a:pos x="3920" y="463"/>
                </a:cxn>
                <a:cxn ang="0">
                  <a:pos x="4057" y="473"/>
                </a:cxn>
                <a:cxn ang="0">
                  <a:pos x="3846" y="547"/>
                </a:cxn>
                <a:cxn ang="0">
                  <a:pos x="3857" y="568"/>
                </a:cxn>
                <a:cxn ang="0">
                  <a:pos x="3888" y="610"/>
                </a:cxn>
                <a:cxn ang="0">
                  <a:pos x="3857" y="642"/>
                </a:cxn>
                <a:cxn ang="0">
                  <a:pos x="3909" y="694"/>
                </a:cxn>
                <a:cxn ang="0">
                  <a:pos x="3930" y="737"/>
                </a:cxn>
                <a:cxn ang="0">
                  <a:pos x="3930" y="747"/>
                </a:cxn>
                <a:cxn ang="0">
                  <a:pos x="3951" y="789"/>
                </a:cxn>
                <a:cxn ang="0">
                  <a:pos x="3993" y="852"/>
                </a:cxn>
                <a:cxn ang="0">
                  <a:pos x="4046" y="894"/>
                </a:cxn>
                <a:cxn ang="0">
                  <a:pos x="3899" y="779"/>
                </a:cxn>
                <a:cxn ang="0">
                  <a:pos x="3930" y="810"/>
                </a:cxn>
                <a:cxn ang="0">
                  <a:pos x="3762" y="863"/>
                </a:cxn>
                <a:cxn ang="0">
                  <a:pos x="3888" y="779"/>
                </a:cxn>
                <a:cxn ang="0">
                  <a:pos x="3751" y="779"/>
                </a:cxn>
                <a:cxn ang="0">
                  <a:pos x="3867" y="673"/>
                </a:cxn>
                <a:cxn ang="0">
                  <a:pos x="3688" y="694"/>
                </a:cxn>
                <a:cxn ang="0">
                  <a:pos x="3615" y="768"/>
                </a:cxn>
                <a:cxn ang="0">
                  <a:pos x="2478" y="894"/>
                </a:cxn>
                <a:cxn ang="0">
                  <a:pos x="1741" y="800"/>
                </a:cxn>
                <a:cxn ang="0">
                  <a:pos x="1456" y="684"/>
                </a:cxn>
                <a:cxn ang="0">
                  <a:pos x="867" y="652"/>
                </a:cxn>
                <a:cxn ang="0">
                  <a:pos x="625" y="905"/>
                </a:cxn>
                <a:cxn ang="0">
                  <a:pos x="593" y="716"/>
                </a:cxn>
                <a:cxn ang="0">
                  <a:pos x="183" y="558"/>
                </a:cxn>
                <a:cxn ang="0">
                  <a:pos x="246" y="410"/>
                </a:cxn>
                <a:cxn ang="0">
                  <a:pos x="341" y="379"/>
                </a:cxn>
              </a:cxnLst>
              <a:rect l="0" t="0" r="r" b="b"/>
              <a:pathLst>
                <a:path w="4252" h="926">
                  <a:moveTo>
                    <a:pt x="183" y="400"/>
                  </a:moveTo>
                  <a:cubicBezTo>
                    <a:pt x="241" y="392"/>
                    <a:pt x="278" y="387"/>
                    <a:pt x="330" y="368"/>
                  </a:cubicBezTo>
                  <a:cubicBezTo>
                    <a:pt x="355" y="331"/>
                    <a:pt x="399" y="293"/>
                    <a:pt x="414" y="252"/>
                  </a:cubicBezTo>
                  <a:cubicBezTo>
                    <a:pt x="421" y="231"/>
                    <a:pt x="425" y="209"/>
                    <a:pt x="435" y="189"/>
                  </a:cubicBezTo>
                  <a:cubicBezTo>
                    <a:pt x="441" y="178"/>
                    <a:pt x="451" y="169"/>
                    <a:pt x="456" y="158"/>
                  </a:cubicBezTo>
                  <a:cubicBezTo>
                    <a:pt x="474" y="117"/>
                    <a:pt x="485" y="73"/>
                    <a:pt x="499" y="31"/>
                  </a:cubicBezTo>
                  <a:cubicBezTo>
                    <a:pt x="502" y="21"/>
                    <a:pt x="509" y="0"/>
                    <a:pt x="509" y="0"/>
                  </a:cubicBezTo>
                  <a:cubicBezTo>
                    <a:pt x="534" y="71"/>
                    <a:pt x="564" y="194"/>
                    <a:pt x="656" y="210"/>
                  </a:cubicBezTo>
                  <a:cubicBezTo>
                    <a:pt x="677" y="214"/>
                    <a:pt x="699" y="217"/>
                    <a:pt x="720" y="221"/>
                  </a:cubicBezTo>
                  <a:cubicBezTo>
                    <a:pt x="792" y="270"/>
                    <a:pt x="866" y="248"/>
                    <a:pt x="951" y="242"/>
                  </a:cubicBezTo>
                  <a:cubicBezTo>
                    <a:pt x="998" y="195"/>
                    <a:pt x="1009" y="131"/>
                    <a:pt x="1056" y="84"/>
                  </a:cubicBezTo>
                  <a:cubicBezTo>
                    <a:pt x="1082" y="9"/>
                    <a:pt x="1066" y="3"/>
                    <a:pt x="1099" y="52"/>
                  </a:cubicBezTo>
                  <a:cubicBezTo>
                    <a:pt x="1102" y="157"/>
                    <a:pt x="1100" y="263"/>
                    <a:pt x="1109" y="368"/>
                  </a:cubicBezTo>
                  <a:cubicBezTo>
                    <a:pt x="1117" y="460"/>
                    <a:pt x="1156" y="461"/>
                    <a:pt x="1235" y="473"/>
                  </a:cubicBezTo>
                  <a:cubicBezTo>
                    <a:pt x="1281" y="480"/>
                    <a:pt x="1326" y="495"/>
                    <a:pt x="1372" y="505"/>
                  </a:cubicBezTo>
                  <a:cubicBezTo>
                    <a:pt x="1470" y="569"/>
                    <a:pt x="1583" y="598"/>
                    <a:pt x="1699" y="610"/>
                  </a:cubicBezTo>
                  <a:cubicBezTo>
                    <a:pt x="1786" y="633"/>
                    <a:pt x="1861" y="651"/>
                    <a:pt x="1951" y="663"/>
                  </a:cubicBezTo>
                  <a:cubicBezTo>
                    <a:pt x="2123" y="749"/>
                    <a:pt x="2392" y="721"/>
                    <a:pt x="2562" y="726"/>
                  </a:cubicBezTo>
                  <a:cubicBezTo>
                    <a:pt x="2751" y="723"/>
                    <a:pt x="2941" y="723"/>
                    <a:pt x="3130" y="716"/>
                  </a:cubicBezTo>
                  <a:cubicBezTo>
                    <a:pt x="3225" y="712"/>
                    <a:pt x="3415" y="694"/>
                    <a:pt x="3415" y="694"/>
                  </a:cubicBezTo>
                  <a:cubicBezTo>
                    <a:pt x="3484" y="660"/>
                    <a:pt x="3524" y="638"/>
                    <a:pt x="3604" y="610"/>
                  </a:cubicBezTo>
                  <a:cubicBezTo>
                    <a:pt x="3615" y="606"/>
                    <a:pt x="3636" y="600"/>
                    <a:pt x="3636" y="600"/>
                  </a:cubicBezTo>
                  <a:cubicBezTo>
                    <a:pt x="3709" y="552"/>
                    <a:pt x="3767" y="491"/>
                    <a:pt x="3846" y="452"/>
                  </a:cubicBezTo>
                  <a:cubicBezTo>
                    <a:pt x="3894" y="388"/>
                    <a:pt x="3928" y="329"/>
                    <a:pt x="3972" y="263"/>
                  </a:cubicBezTo>
                  <a:cubicBezTo>
                    <a:pt x="3979" y="252"/>
                    <a:pt x="3989" y="243"/>
                    <a:pt x="3993" y="231"/>
                  </a:cubicBezTo>
                  <a:cubicBezTo>
                    <a:pt x="4000" y="210"/>
                    <a:pt x="4015" y="168"/>
                    <a:pt x="4015" y="168"/>
                  </a:cubicBezTo>
                  <a:cubicBezTo>
                    <a:pt x="4005" y="274"/>
                    <a:pt x="3994" y="378"/>
                    <a:pt x="3983" y="484"/>
                  </a:cubicBezTo>
                  <a:cubicBezTo>
                    <a:pt x="3981" y="509"/>
                    <a:pt x="3961" y="581"/>
                    <a:pt x="3972" y="558"/>
                  </a:cubicBezTo>
                  <a:cubicBezTo>
                    <a:pt x="3986" y="529"/>
                    <a:pt x="3986" y="495"/>
                    <a:pt x="3993" y="463"/>
                  </a:cubicBezTo>
                  <a:cubicBezTo>
                    <a:pt x="3997" y="368"/>
                    <a:pt x="4004" y="274"/>
                    <a:pt x="4004" y="179"/>
                  </a:cubicBezTo>
                  <a:cubicBezTo>
                    <a:pt x="4004" y="158"/>
                    <a:pt x="3996" y="221"/>
                    <a:pt x="3993" y="242"/>
                  </a:cubicBezTo>
                  <a:cubicBezTo>
                    <a:pt x="3977" y="360"/>
                    <a:pt x="3973" y="400"/>
                    <a:pt x="3962" y="505"/>
                  </a:cubicBezTo>
                  <a:cubicBezTo>
                    <a:pt x="3965" y="368"/>
                    <a:pt x="3972" y="231"/>
                    <a:pt x="3972" y="94"/>
                  </a:cubicBezTo>
                  <a:cubicBezTo>
                    <a:pt x="3972" y="34"/>
                    <a:pt x="3966" y="213"/>
                    <a:pt x="3962" y="273"/>
                  </a:cubicBezTo>
                  <a:cubicBezTo>
                    <a:pt x="3955" y="364"/>
                    <a:pt x="3951" y="456"/>
                    <a:pt x="3941" y="547"/>
                  </a:cubicBezTo>
                  <a:cubicBezTo>
                    <a:pt x="3940" y="558"/>
                    <a:pt x="3920" y="574"/>
                    <a:pt x="3930" y="579"/>
                  </a:cubicBezTo>
                  <a:cubicBezTo>
                    <a:pt x="3941" y="585"/>
                    <a:pt x="3951" y="565"/>
                    <a:pt x="3962" y="558"/>
                  </a:cubicBezTo>
                  <a:cubicBezTo>
                    <a:pt x="3976" y="530"/>
                    <a:pt x="3982" y="495"/>
                    <a:pt x="4004" y="473"/>
                  </a:cubicBezTo>
                  <a:cubicBezTo>
                    <a:pt x="4018" y="459"/>
                    <a:pt x="4066" y="431"/>
                    <a:pt x="4046" y="431"/>
                  </a:cubicBezTo>
                  <a:cubicBezTo>
                    <a:pt x="4016" y="431"/>
                    <a:pt x="3932" y="525"/>
                    <a:pt x="3920" y="537"/>
                  </a:cubicBezTo>
                  <a:cubicBezTo>
                    <a:pt x="3909" y="565"/>
                    <a:pt x="3904" y="596"/>
                    <a:pt x="3888" y="621"/>
                  </a:cubicBezTo>
                  <a:cubicBezTo>
                    <a:pt x="3879" y="636"/>
                    <a:pt x="3846" y="669"/>
                    <a:pt x="3846" y="652"/>
                  </a:cubicBezTo>
                  <a:cubicBezTo>
                    <a:pt x="3846" y="614"/>
                    <a:pt x="3878" y="583"/>
                    <a:pt x="3888" y="547"/>
                  </a:cubicBezTo>
                  <a:cubicBezTo>
                    <a:pt x="3906" y="478"/>
                    <a:pt x="3916" y="407"/>
                    <a:pt x="3930" y="337"/>
                  </a:cubicBezTo>
                  <a:cubicBezTo>
                    <a:pt x="3934" y="315"/>
                    <a:pt x="3971" y="283"/>
                    <a:pt x="3951" y="273"/>
                  </a:cubicBezTo>
                  <a:cubicBezTo>
                    <a:pt x="3929" y="261"/>
                    <a:pt x="3909" y="301"/>
                    <a:pt x="3888" y="315"/>
                  </a:cubicBezTo>
                  <a:cubicBezTo>
                    <a:pt x="3813" y="365"/>
                    <a:pt x="3763" y="462"/>
                    <a:pt x="3699" y="526"/>
                  </a:cubicBezTo>
                  <a:cubicBezTo>
                    <a:pt x="3695" y="537"/>
                    <a:pt x="3677" y="558"/>
                    <a:pt x="3688" y="558"/>
                  </a:cubicBezTo>
                  <a:cubicBezTo>
                    <a:pt x="3721" y="558"/>
                    <a:pt x="3751" y="537"/>
                    <a:pt x="3783" y="526"/>
                  </a:cubicBezTo>
                  <a:cubicBezTo>
                    <a:pt x="3804" y="519"/>
                    <a:pt x="3846" y="505"/>
                    <a:pt x="3846" y="505"/>
                  </a:cubicBezTo>
                  <a:cubicBezTo>
                    <a:pt x="3876" y="415"/>
                    <a:pt x="3844" y="455"/>
                    <a:pt x="3930" y="421"/>
                  </a:cubicBezTo>
                  <a:cubicBezTo>
                    <a:pt x="3945" y="415"/>
                    <a:pt x="3956" y="400"/>
                    <a:pt x="3972" y="400"/>
                  </a:cubicBezTo>
                  <a:cubicBezTo>
                    <a:pt x="3984" y="400"/>
                    <a:pt x="3953" y="417"/>
                    <a:pt x="3941" y="421"/>
                  </a:cubicBezTo>
                  <a:cubicBezTo>
                    <a:pt x="3914" y="431"/>
                    <a:pt x="3885" y="435"/>
                    <a:pt x="3857" y="442"/>
                  </a:cubicBezTo>
                  <a:cubicBezTo>
                    <a:pt x="3850" y="452"/>
                    <a:pt x="3824" y="469"/>
                    <a:pt x="3836" y="473"/>
                  </a:cubicBezTo>
                  <a:cubicBezTo>
                    <a:pt x="3863" y="482"/>
                    <a:pt x="3892" y="466"/>
                    <a:pt x="3920" y="463"/>
                  </a:cubicBezTo>
                  <a:cubicBezTo>
                    <a:pt x="3955" y="459"/>
                    <a:pt x="3990" y="456"/>
                    <a:pt x="4025" y="452"/>
                  </a:cubicBezTo>
                  <a:cubicBezTo>
                    <a:pt x="4036" y="459"/>
                    <a:pt x="4069" y="468"/>
                    <a:pt x="4057" y="473"/>
                  </a:cubicBezTo>
                  <a:cubicBezTo>
                    <a:pt x="4004" y="497"/>
                    <a:pt x="3888" y="515"/>
                    <a:pt x="3888" y="515"/>
                  </a:cubicBezTo>
                  <a:cubicBezTo>
                    <a:pt x="3874" y="526"/>
                    <a:pt x="3832" y="536"/>
                    <a:pt x="3846" y="547"/>
                  </a:cubicBezTo>
                  <a:cubicBezTo>
                    <a:pt x="3882" y="577"/>
                    <a:pt x="4252" y="535"/>
                    <a:pt x="4004" y="558"/>
                  </a:cubicBezTo>
                  <a:cubicBezTo>
                    <a:pt x="3955" y="562"/>
                    <a:pt x="3906" y="565"/>
                    <a:pt x="3857" y="568"/>
                  </a:cubicBezTo>
                  <a:cubicBezTo>
                    <a:pt x="3853" y="579"/>
                    <a:pt x="3839" y="591"/>
                    <a:pt x="3846" y="600"/>
                  </a:cubicBezTo>
                  <a:cubicBezTo>
                    <a:pt x="3855" y="612"/>
                    <a:pt x="3874" y="606"/>
                    <a:pt x="3888" y="610"/>
                  </a:cubicBezTo>
                  <a:cubicBezTo>
                    <a:pt x="3934" y="623"/>
                    <a:pt x="3979" y="638"/>
                    <a:pt x="4025" y="652"/>
                  </a:cubicBezTo>
                  <a:cubicBezTo>
                    <a:pt x="3969" y="671"/>
                    <a:pt x="3914" y="653"/>
                    <a:pt x="3857" y="642"/>
                  </a:cubicBezTo>
                  <a:cubicBezTo>
                    <a:pt x="3846" y="645"/>
                    <a:pt x="3828" y="641"/>
                    <a:pt x="3825" y="652"/>
                  </a:cubicBezTo>
                  <a:cubicBezTo>
                    <a:pt x="3814" y="695"/>
                    <a:pt x="3907" y="694"/>
                    <a:pt x="3909" y="694"/>
                  </a:cubicBezTo>
                  <a:cubicBezTo>
                    <a:pt x="3929" y="715"/>
                    <a:pt x="3933" y="723"/>
                    <a:pt x="3962" y="737"/>
                  </a:cubicBezTo>
                  <a:cubicBezTo>
                    <a:pt x="3987" y="749"/>
                    <a:pt x="4055" y="757"/>
                    <a:pt x="3930" y="737"/>
                  </a:cubicBezTo>
                  <a:cubicBezTo>
                    <a:pt x="3920" y="733"/>
                    <a:pt x="3899" y="715"/>
                    <a:pt x="3899" y="726"/>
                  </a:cubicBezTo>
                  <a:cubicBezTo>
                    <a:pt x="3899" y="738"/>
                    <a:pt x="3918" y="742"/>
                    <a:pt x="3930" y="747"/>
                  </a:cubicBezTo>
                  <a:cubicBezTo>
                    <a:pt x="3961" y="760"/>
                    <a:pt x="4025" y="779"/>
                    <a:pt x="4025" y="779"/>
                  </a:cubicBezTo>
                  <a:cubicBezTo>
                    <a:pt x="4000" y="782"/>
                    <a:pt x="3976" y="786"/>
                    <a:pt x="3951" y="789"/>
                  </a:cubicBezTo>
                  <a:cubicBezTo>
                    <a:pt x="3916" y="793"/>
                    <a:pt x="3826" y="771"/>
                    <a:pt x="3846" y="800"/>
                  </a:cubicBezTo>
                  <a:cubicBezTo>
                    <a:pt x="3875" y="843"/>
                    <a:pt x="3993" y="852"/>
                    <a:pt x="3993" y="852"/>
                  </a:cubicBezTo>
                  <a:cubicBezTo>
                    <a:pt x="4000" y="859"/>
                    <a:pt x="4007" y="867"/>
                    <a:pt x="4015" y="873"/>
                  </a:cubicBezTo>
                  <a:cubicBezTo>
                    <a:pt x="4025" y="881"/>
                    <a:pt x="4057" y="888"/>
                    <a:pt x="4046" y="894"/>
                  </a:cubicBezTo>
                  <a:cubicBezTo>
                    <a:pt x="4018" y="908"/>
                    <a:pt x="3952" y="867"/>
                    <a:pt x="3930" y="852"/>
                  </a:cubicBezTo>
                  <a:cubicBezTo>
                    <a:pt x="3897" y="804"/>
                    <a:pt x="3916" y="839"/>
                    <a:pt x="3899" y="779"/>
                  </a:cubicBezTo>
                  <a:cubicBezTo>
                    <a:pt x="3896" y="768"/>
                    <a:pt x="3888" y="736"/>
                    <a:pt x="3888" y="747"/>
                  </a:cubicBezTo>
                  <a:cubicBezTo>
                    <a:pt x="3888" y="791"/>
                    <a:pt x="3899" y="789"/>
                    <a:pt x="3930" y="810"/>
                  </a:cubicBezTo>
                  <a:cubicBezTo>
                    <a:pt x="3895" y="814"/>
                    <a:pt x="3859" y="810"/>
                    <a:pt x="3825" y="821"/>
                  </a:cubicBezTo>
                  <a:cubicBezTo>
                    <a:pt x="3801" y="829"/>
                    <a:pt x="3762" y="863"/>
                    <a:pt x="3762" y="863"/>
                  </a:cubicBezTo>
                  <a:cubicBezTo>
                    <a:pt x="3771" y="796"/>
                    <a:pt x="3770" y="780"/>
                    <a:pt x="3815" y="737"/>
                  </a:cubicBezTo>
                  <a:cubicBezTo>
                    <a:pt x="3857" y="751"/>
                    <a:pt x="3846" y="743"/>
                    <a:pt x="3888" y="779"/>
                  </a:cubicBezTo>
                  <a:cubicBezTo>
                    <a:pt x="3899" y="789"/>
                    <a:pt x="3934" y="804"/>
                    <a:pt x="3920" y="810"/>
                  </a:cubicBezTo>
                  <a:cubicBezTo>
                    <a:pt x="3885" y="824"/>
                    <a:pt x="3790" y="791"/>
                    <a:pt x="3751" y="779"/>
                  </a:cubicBezTo>
                  <a:cubicBezTo>
                    <a:pt x="3755" y="761"/>
                    <a:pt x="3752" y="741"/>
                    <a:pt x="3762" y="726"/>
                  </a:cubicBezTo>
                  <a:cubicBezTo>
                    <a:pt x="3783" y="692"/>
                    <a:pt x="3833" y="685"/>
                    <a:pt x="3867" y="673"/>
                  </a:cubicBezTo>
                  <a:cubicBezTo>
                    <a:pt x="3811" y="655"/>
                    <a:pt x="3767" y="651"/>
                    <a:pt x="3709" y="663"/>
                  </a:cubicBezTo>
                  <a:cubicBezTo>
                    <a:pt x="3702" y="673"/>
                    <a:pt x="3694" y="683"/>
                    <a:pt x="3688" y="694"/>
                  </a:cubicBezTo>
                  <a:cubicBezTo>
                    <a:pt x="3683" y="704"/>
                    <a:pt x="3686" y="718"/>
                    <a:pt x="3678" y="726"/>
                  </a:cubicBezTo>
                  <a:cubicBezTo>
                    <a:pt x="3660" y="744"/>
                    <a:pt x="3633" y="751"/>
                    <a:pt x="3615" y="768"/>
                  </a:cubicBezTo>
                  <a:cubicBezTo>
                    <a:pt x="3496" y="882"/>
                    <a:pt x="3362" y="888"/>
                    <a:pt x="3204" y="905"/>
                  </a:cubicBezTo>
                  <a:cubicBezTo>
                    <a:pt x="2962" y="901"/>
                    <a:pt x="2720" y="900"/>
                    <a:pt x="2478" y="894"/>
                  </a:cubicBezTo>
                  <a:cubicBezTo>
                    <a:pt x="2380" y="891"/>
                    <a:pt x="2281" y="863"/>
                    <a:pt x="2183" y="852"/>
                  </a:cubicBezTo>
                  <a:cubicBezTo>
                    <a:pt x="2036" y="836"/>
                    <a:pt x="1889" y="814"/>
                    <a:pt x="1741" y="800"/>
                  </a:cubicBezTo>
                  <a:cubicBezTo>
                    <a:pt x="1683" y="780"/>
                    <a:pt x="1618" y="775"/>
                    <a:pt x="1562" y="747"/>
                  </a:cubicBezTo>
                  <a:cubicBezTo>
                    <a:pt x="1526" y="729"/>
                    <a:pt x="1492" y="702"/>
                    <a:pt x="1456" y="684"/>
                  </a:cubicBezTo>
                  <a:cubicBezTo>
                    <a:pt x="1352" y="631"/>
                    <a:pt x="1245" y="595"/>
                    <a:pt x="1130" y="579"/>
                  </a:cubicBezTo>
                  <a:cubicBezTo>
                    <a:pt x="1039" y="593"/>
                    <a:pt x="955" y="625"/>
                    <a:pt x="867" y="652"/>
                  </a:cubicBezTo>
                  <a:cubicBezTo>
                    <a:pt x="807" y="691"/>
                    <a:pt x="767" y="775"/>
                    <a:pt x="720" y="831"/>
                  </a:cubicBezTo>
                  <a:cubicBezTo>
                    <a:pt x="688" y="869"/>
                    <a:pt x="670" y="875"/>
                    <a:pt x="625" y="905"/>
                  </a:cubicBezTo>
                  <a:cubicBezTo>
                    <a:pt x="614" y="912"/>
                    <a:pt x="593" y="926"/>
                    <a:pt x="593" y="926"/>
                  </a:cubicBezTo>
                  <a:cubicBezTo>
                    <a:pt x="613" y="827"/>
                    <a:pt x="609" y="874"/>
                    <a:pt x="593" y="716"/>
                  </a:cubicBezTo>
                  <a:cubicBezTo>
                    <a:pt x="592" y="704"/>
                    <a:pt x="573" y="603"/>
                    <a:pt x="562" y="600"/>
                  </a:cubicBezTo>
                  <a:cubicBezTo>
                    <a:pt x="435" y="567"/>
                    <a:pt x="317" y="564"/>
                    <a:pt x="183" y="558"/>
                  </a:cubicBezTo>
                  <a:cubicBezTo>
                    <a:pt x="178" y="557"/>
                    <a:pt x="0" y="561"/>
                    <a:pt x="56" y="505"/>
                  </a:cubicBezTo>
                  <a:cubicBezTo>
                    <a:pt x="108" y="453"/>
                    <a:pt x="179" y="432"/>
                    <a:pt x="246" y="410"/>
                  </a:cubicBezTo>
                  <a:cubicBezTo>
                    <a:pt x="267" y="403"/>
                    <a:pt x="288" y="396"/>
                    <a:pt x="309" y="389"/>
                  </a:cubicBezTo>
                  <a:cubicBezTo>
                    <a:pt x="320" y="386"/>
                    <a:pt x="341" y="379"/>
                    <a:pt x="341" y="379"/>
                  </a:cubicBezTo>
                  <a:cubicBezTo>
                    <a:pt x="357" y="355"/>
                    <a:pt x="372" y="335"/>
                    <a:pt x="372" y="305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1104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536" y="1728"/>
              <a:ext cx="251" cy="218"/>
            </a:xfrm>
            <a:custGeom>
              <a:avLst/>
              <a:gdLst/>
              <a:ahLst/>
              <a:cxnLst>
                <a:cxn ang="0">
                  <a:pos x="19" y="158"/>
                </a:cxn>
                <a:cxn ang="0">
                  <a:pos x="30" y="53"/>
                </a:cxn>
                <a:cxn ang="0">
                  <a:pos x="19" y="179"/>
                </a:cxn>
                <a:cxn ang="0">
                  <a:pos x="8" y="211"/>
                </a:cxn>
                <a:cxn ang="0">
                  <a:pos x="30" y="190"/>
                </a:cxn>
                <a:cxn ang="0">
                  <a:pos x="82" y="84"/>
                </a:cxn>
                <a:cxn ang="0">
                  <a:pos x="124" y="53"/>
                </a:cxn>
                <a:cxn ang="0">
                  <a:pos x="156" y="32"/>
                </a:cxn>
                <a:cxn ang="0">
                  <a:pos x="114" y="42"/>
                </a:cxn>
                <a:cxn ang="0">
                  <a:pos x="51" y="95"/>
                </a:cxn>
                <a:cxn ang="0">
                  <a:pos x="30" y="127"/>
                </a:cxn>
                <a:cxn ang="0">
                  <a:pos x="51" y="84"/>
                </a:cxn>
                <a:cxn ang="0">
                  <a:pos x="219" y="11"/>
                </a:cxn>
                <a:cxn ang="0">
                  <a:pos x="251" y="0"/>
                </a:cxn>
              </a:cxnLst>
              <a:rect l="0" t="0" r="r" b="b"/>
              <a:pathLst>
                <a:path w="251" h="218">
                  <a:moveTo>
                    <a:pt x="19" y="158"/>
                  </a:moveTo>
                  <a:cubicBezTo>
                    <a:pt x="23" y="123"/>
                    <a:pt x="30" y="18"/>
                    <a:pt x="30" y="53"/>
                  </a:cubicBezTo>
                  <a:cubicBezTo>
                    <a:pt x="30" y="95"/>
                    <a:pt x="25" y="137"/>
                    <a:pt x="19" y="179"/>
                  </a:cubicBezTo>
                  <a:cubicBezTo>
                    <a:pt x="17" y="190"/>
                    <a:pt x="0" y="203"/>
                    <a:pt x="8" y="211"/>
                  </a:cubicBezTo>
                  <a:cubicBezTo>
                    <a:pt x="15" y="218"/>
                    <a:pt x="23" y="197"/>
                    <a:pt x="30" y="190"/>
                  </a:cubicBezTo>
                  <a:cubicBezTo>
                    <a:pt x="42" y="117"/>
                    <a:pt x="27" y="133"/>
                    <a:pt x="82" y="84"/>
                  </a:cubicBezTo>
                  <a:cubicBezTo>
                    <a:pt x="95" y="72"/>
                    <a:pt x="110" y="63"/>
                    <a:pt x="124" y="53"/>
                  </a:cubicBezTo>
                  <a:cubicBezTo>
                    <a:pt x="134" y="46"/>
                    <a:pt x="165" y="41"/>
                    <a:pt x="156" y="32"/>
                  </a:cubicBezTo>
                  <a:cubicBezTo>
                    <a:pt x="146" y="21"/>
                    <a:pt x="128" y="39"/>
                    <a:pt x="114" y="42"/>
                  </a:cubicBezTo>
                  <a:cubicBezTo>
                    <a:pt x="95" y="61"/>
                    <a:pt x="70" y="75"/>
                    <a:pt x="51" y="95"/>
                  </a:cubicBezTo>
                  <a:cubicBezTo>
                    <a:pt x="42" y="104"/>
                    <a:pt x="30" y="140"/>
                    <a:pt x="30" y="127"/>
                  </a:cubicBezTo>
                  <a:cubicBezTo>
                    <a:pt x="30" y="111"/>
                    <a:pt x="42" y="97"/>
                    <a:pt x="51" y="84"/>
                  </a:cubicBezTo>
                  <a:cubicBezTo>
                    <a:pt x="94" y="26"/>
                    <a:pt x="154" y="21"/>
                    <a:pt x="219" y="11"/>
                  </a:cubicBezTo>
                  <a:cubicBezTo>
                    <a:pt x="230" y="7"/>
                    <a:pt x="251" y="0"/>
                    <a:pt x="251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912" y="1728"/>
              <a:ext cx="115" cy="300"/>
            </a:xfrm>
            <a:custGeom>
              <a:avLst/>
              <a:gdLst/>
              <a:ahLst/>
              <a:cxnLst>
                <a:cxn ang="0">
                  <a:pos x="109" y="157"/>
                </a:cxn>
                <a:cxn ang="0">
                  <a:pos x="56" y="104"/>
                </a:cxn>
                <a:cxn ang="0">
                  <a:pos x="35" y="73"/>
                </a:cxn>
                <a:cxn ang="0">
                  <a:pos x="67" y="115"/>
                </a:cxn>
                <a:cxn ang="0">
                  <a:pos x="99" y="83"/>
                </a:cxn>
                <a:cxn ang="0">
                  <a:pos x="109" y="20"/>
                </a:cxn>
                <a:cxn ang="0">
                  <a:pos x="77" y="115"/>
                </a:cxn>
                <a:cxn ang="0">
                  <a:pos x="67" y="83"/>
                </a:cxn>
                <a:cxn ang="0">
                  <a:pos x="67" y="73"/>
                </a:cxn>
                <a:cxn ang="0">
                  <a:pos x="77" y="104"/>
                </a:cxn>
                <a:cxn ang="0">
                  <a:pos x="88" y="73"/>
                </a:cxn>
                <a:cxn ang="0">
                  <a:pos x="77" y="20"/>
                </a:cxn>
                <a:cxn ang="0">
                  <a:pos x="67" y="178"/>
                </a:cxn>
                <a:cxn ang="0">
                  <a:pos x="77" y="62"/>
                </a:cxn>
              </a:cxnLst>
              <a:rect l="0" t="0" r="r" b="b"/>
              <a:pathLst>
                <a:path w="115" h="300">
                  <a:moveTo>
                    <a:pt x="109" y="157"/>
                  </a:moveTo>
                  <a:cubicBezTo>
                    <a:pt x="91" y="139"/>
                    <a:pt x="74" y="122"/>
                    <a:pt x="56" y="104"/>
                  </a:cubicBezTo>
                  <a:cubicBezTo>
                    <a:pt x="47" y="95"/>
                    <a:pt x="26" y="64"/>
                    <a:pt x="35" y="73"/>
                  </a:cubicBezTo>
                  <a:cubicBezTo>
                    <a:pt x="47" y="85"/>
                    <a:pt x="56" y="101"/>
                    <a:pt x="67" y="115"/>
                  </a:cubicBezTo>
                  <a:cubicBezTo>
                    <a:pt x="82" y="163"/>
                    <a:pt x="77" y="170"/>
                    <a:pt x="99" y="83"/>
                  </a:cubicBezTo>
                  <a:cubicBezTo>
                    <a:pt x="104" y="62"/>
                    <a:pt x="115" y="0"/>
                    <a:pt x="109" y="20"/>
                  </a:cubicBezTo>
                  <a:cubicBezTo>
                    <a:pt x="99" y="52"/>
                    <a:pt x="77" y="115"/>
                    <a:pt x="77" y="115"/>
                  </a:cubicBezTo>
                  <a:cubicBezTo>
                    <a:pt x="74" y="104"/>
                    <a:pt x="73" y="92"/>
                    <a:pt x="67" y="83"/>
                  </a:cubicBezTo>
                  <a:cubicBezTo>
                    <a:pt x="52" y="60"/>
                    <a:pt x="0" y="29"/>
                    <a:pt x="67" y="73"/>
                  </a:cubicBezTo>
                  <a:cubicBezTo>
                    <a:pt x="70" y="83"/>
                    <a:pt x="66" y="104"/>
                    <a:pt x="77" y="104"/>
                  </a:cubicBezTo>
                  <a:cubicBezTo>
                    <a:pt x="88" y="104"/>
                    <a:pt x="88" y="84"/>
                    <a:pt x="88" y="73"/>
                  </a:cubicBezTo>
                  <a:cubicBezTo>
                    <a:pt x="88" y="55"/>
                    <a:pt x="81" y="38"/>
                    <a:pt x="77" y="20"/>
                  </a:cubicBezTo>
                  <a:cubicBezTo>
                    <a:pt x="74" y="73"/>
                    <a:pt x="67" y="125"/>
                    <a:pt x="67" y="178"/>
                  </a:cubicBezTo>
                  <a:cubicBezTo>
                    <a:pt x="67" y="300"/>
                    <a:pt x="77" y="66"/>
                    <a:pt x="77" y="6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92" y="2400"/>
              <a:ext cx="326" cy="142"/>
            </a:xfrm>
            <a:custGeom>
              <a:avLst/>
              <a:gdLst/>
              <a:ahLst/>
              <a:cxnLst>
                <a:cxn ang="0">
                  <a:pos x="326" y="26"/>
                </a:cxn>
                <a:cxn ang="0">
                  <a:pos x="136" y="37"/>
                </a:cxn>
                <a:cxn ang="0">
                  <a:pos x="105" y="26"/>
                </a:cxn>
                <a:cxn ang="0">
                  <a:pos x="126" y="48"/>
                </a:cxn>
                <a:cxn ang="0">
                  <a:pos x="189" y="69"/>
                </a:cxn>
                <a:cxn ang="0">
                  <a:pos x="221" y="79"/>
                </a:cxn>
                <a:cxn ang="0">
                  <a:pos x="105" y="100"/>
                </a:cxn>
                <a:cxn ang="0">
                  <a:pos x="94" y="132"/>
                </a:cxn>
                <a:cxn ang="0">
                  <a:pos x="63" y="142"/>
                </a:cxn>
                <a:cxn ang="0">
                  <a:pos x="126" y="132"/>
                </a:cxn>
                <a:cxn ang="0">
                  <a:pos x="284" y="48"/>
                </a:cxn>
                <a:cxn ang="0">
                  <a:pos x="168" y="58"/>
                </a:cxn>
                <a:cxn ang="0">
                  <a:pos x="126" y="79"/>
                </a:cxn>
                <a:cxn ang="0">
                  <a:pos x="94" y="90"/>
                </a:cxn>
                <a:cxn ang="0">
                  <a:pos x="326" y="16"/>
                </a:cxn>
                <a:cxn ang="0">
                  <a:pos x="231" y="26"/>
                </a:cxn>
                <a:cxn ang="0">
                  <a:pos x="178" y="58"/>
                </a:cxn>
                <a:cxn ang="0">
                  <a:pos x="0" y="100"/>
                </a:cxn>
              </a:cxnLst>
              <a:rect l="0" t="0" r="r" b="b"/>
              <a:pathLst>
                <a:path w="326" h="142">
                  <a:moveTo>
                    <a:pt x="326" y="26"/>
                  </a:moveTo>
                  <a:cubicBezTo>
                    <a:pt x="250" y="52"/>
                    <a:pt x="229" y="46"/>
                    <a:pt x="136" y="37"/>
                  </a:cubicBezTo>
                  <a:cubicBezTo>
                    <a:pt x="126" y="33"/>
                    <a:pt x="112" y="18"/>
                    <a:pt x="105" y="26"/>
                  </a:cubicBezTo>
                  <a:cubicBezTo>
                    <a:pt x="98" y="34"/>
                    <a:pt x="117" y="43"/>
                    <a:pt x="126" y="48"/>
                  </a:cubicBezTo>
                  <a:cubicBezTo>
                    <a:pt x="146" y="58"/>
                    <a:pt x="168" y="62"/>
                    <a:pt x="189" y="69"/>
                  </a:cubicBezTo>
                  <a:cubicBezTo>
                    <a:pt x="200" y="72"/>
                    <a:pt x="221" y="79"/>
                    <a:pt x="221" y="79"/>
                  </a:cubicBezTo>
                  <a:cubicBezTo>
                    <a:pt x="182" y="84"/>
                    <a:pt x="133" y="72"/>
                    <a:pt x="105" y="100"/>
                  </a:cubicBezTo>
                  <a:cubicBezTo>
                    <a:pt x="97" y="108"/>
                    <a:pt x="102" y="124"/>
                    <a:pt x="94" y="132"/>
                  </a:cubicBezTo>
                  <a:cubicBezTo>
                    <a:pt x="86" y="140"/>
                    <a:pt x="52" y="142"/>
                    <a:pt x="63" y="142"/>
                  </a:cubicBezTo>
                  <a:cubicBezTo>
                    <a:pt x="84" y="142"/>
                    <a:pt x="105" y="135"/>
                    <a:pt x="126" y="132"/>
                  </a:cubicBezTo>
                  <a:cubicBezTo>
                    <a:pt x="184" y="111"/>
                    <a:pt x="225" y="66"/>
                    <a:pt x="284" y="48"/>
                  </a:cubicBezTo>
                  <a:cubicBezTo>
                    <a:pt x="243" y="34"/>
                    <a:pt x="208" y="41"/>
                    <a:pt x="168" y="58"/>
                  </a:cubicBezTo>
                  <a:cubicBezTo>
                    <a:pt x="154" y="64"/>
                    <a:pt x="140" y="73"/>
                    <a:pt x="126" y="79"/>
                  </a:cubicBezTo>
                  <a:cubicBezTo>
                    <a:pt x="116" y="83"/>
                    <a:pt x="83" y="90"/>
                    <a:pt x="94" y="90"/>
                  </a:cubicBezTo>
                  <a:cubicBezTo>
                    <a:pt x="155" y="90"/>
                    <a:pt x="275" y="49"/>
                    <a:pt x="326" y="16"/>
                  </a:cubicBezTo>
                  <a:cubicBezTo>
                    <a:pt x="281" y="0"/>
                    <a:pt x="275" y="12"/>
                    <a:pt x="231" y="26"/>
                  </a:cubicBezTo>
                  <a:cubicBezTo>
                    <a:pt x="190" y="69"/>
                    <a:pt x="233" y="31"/>
                    <a:pt x="178" y="58"/>
                  </a:cubicBezTo>
                  <a:cubicBezTo>
                    <a:pt x="105" y="94"/>
                    <a:pt x="89" y="100"/>
                    <a:pt x="0" y="10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816" y="2832"/>
              <a:ext cx="262" cy="20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0" y="136"/>
                </a:cxn>
                <a:cxn ang="0">
                  <a:pos x="83" y="126"/>
                </a:cxn>
                <a:cxn ang="0">
                  <a:pos x="209" y="42"/>
                </a:cxn>
                <a:cxn ang="0">
                  <a:pos x="241" y="21"/>
                </a:cxn>
                <a:cxn ang="0">
                  <a:pos x="209" y="42"/>
                </a:cxn>
                <a:cxn ang="0">
                  <a:pos x="178" y="52"/>
                </a:cxn>
                <a:cxn ang="0">
                  <a:pos x="93" y="126"/>
                </a:cxn>
                <a:cxn ang="0">
                  <a:pos x="104" y="179"/>
                </a:cxn>
                <a:cxn ang="0">
                  <a:pos x="199" y="73"/>
                </a:cxn>
                <a:cxn ang="0">
                  <a:pos x="230" y="42"/>
                </a:cxn>
                <a:cxn ang="0">
                  <a:pos x="178" y="136"/>
                </a:cxn>
                <a:cxn ang="0">
                  <a:pos x="167" y="168"/>
                </a:cxn>
              </a:cxnLst>
              <a:rect l="0" t="0" r="r" b="b"/>
              <a:pathLst>
                <a:path w="262" h="200">
                  <a:moveTo>
                    <a:pt x="262" y="0"/>
                  </a:moveTo>
                  <a:cubicBezTo>
                    <a:pt x="210" y="77"/>
                    <a:pt x="104" y="109"/>
                    <a:pt x="20" y="136"/>
                  </a:cubicBezTo>
                  <a:cubicBezTo>
                    <a:pt x="0" y="143"/>
                    <a:pt x="62" y="129"/>
                    <a:pt x="83" y="126"/>
                  </a:cubicBezTo>
                  <a:cubicBezTo>
                    <a:pt x="130" y="109"/>
                    <a:pt x="167" y="70"/>
                    <a:pt x="209" y="42"/>
                  </a:cubicBezTo>
                  <a:cubicBezTo>
                    <a:pt x="220" y="35"/>
                    <a:pt x="241" y="21"/>
                    <a:pt x="241" y="21"/>
                  </a:cubicBezTo>
                  <a:cubicBezTo>
                    <a:pt x="241" y="21"/>
                    <a:pt x="221" y="38"/>
                    <a:pt x="209" y="42"/>
                  </a:cubicBezTo>
                  <a:cubicBezTo>
                    <a:pt x="199" y="45"/>
                    <a:pt x="188" y="49"/>
                    <a:pt x="178" y="52"/>
                  </a:cubicBezTo>
                  <a:cubicBezTo>
                    <a:pt x="143" y="75"/>
                    <a:pt x="128" y="103"/>
                    <a:pt x="93" y="126"/>
                  </a:cubicBezTo>
                  <a:cubicBezTo>
                    <a:pt x="68" y="200"/>
                    <a:pt x="51" y="196"/>
                    <a:pt x="104" y="179"/>
                  </a:cubicBezTo>
                  <a:cubicBezTo>
                    <a:pt x="151" y="145"/>
                    <a:pt x="164" y="125"/>
                    <a:pt x="199" y="73"/>
                  </a:cubicBezTo>
                  <a:cubicBezTo>
                    <a:pt x="207" y="61"/>
                    <a:pt x="230" y="42"/>
                    <a:pt x="230" y="42"/>
                  </a:cubicBezTo>
                  <a:cubicBezTo>
                    <a:pt x="210" y="72"/>
                    <a:pt x="194" y="104"/>
                    <a:pt x="178" y="136"/>
                  </a:cubicBezTo>
                  <a:cubicBezTo>
                    <a:pt x="173" y="146"/>
                    <a:pt x="167" y="168"/>
                    <a:pt x="167" y="16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1440" y="2160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968" y="1968"/>
              <a:ext cx="114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 b="1"/>
                <a:t>Corpo celular</a:t>
              </a:r>
              <a:endParaRPr lang="pt-BR" sz="2400" b="1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1296" y="2880"/>
              <a:ext cx="86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 b="1"/>
                <a:t>Dendritos</a:t>
              </a:r>
              <a:endParaRPr lang="pt-BR" sz="2400" b="1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1008" y="2976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3648" y="2736"/>
              <a:ext cx="81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64" y="2880"/>
              <a:ext cx="65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 b="1"/>
                <a:t>Axônio</a:t>
              </a:r>
              <a:endParaRPr lang="pt-BR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fx2.hotmail.com/mail/uxp/w4/m4/pr013/is/inv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8436" name="Picture 4" descr="http://gfx2.hotmail.com/mail/uxp/w4/m4/pr013/is/inv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56961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56961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56961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207375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  <a:latin typeface="Arial Black" pitchFamily="34" charset="0"/>
              </a:rPr>
              <a:t>Requisitos para Escolha do Inseticida</a:t>
            </a:r>
            <a:endParaRPr lang="pt-BR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971600" y="1628800"/>
            <a:ext cx="7772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Rounded MT Bold" pitchFamily="34" charset="0"/>
              </a:rPr>
              <a:t>Alvo de controle (identificação);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Rounded MT Bold" pitchFamily="34" charset="0"/>
              </a:rPr>
              <a:t>Modo de ação do agroquímico;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Rounded MT Bold" pitchFamily="34" charset="0"/>
              </a:rPr>
              <a:t>Época do ano;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Rounded MT Bold" pitchFamily="34" charset="0"/>
              </a:rPr>
              <a:t>Nível populacional;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Rounded MT Bold" pitchFamily="34" charset="0"/>
              </a:rPr>
              <a:t>Formulação mais adequada;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pt-BR" dirty="0" smtClean="0">
                <a:solidFill>
                  <a:srgbClr val="FF0000"/>
                </a:solidFill>
                <a:latin typeface="Arial Rounded MT Bold" pitchFamily="34" charset="0"/>
              </a:rPr>
              <a:t>Seletividade aos inimigos naturais;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pt-BR" dirty="0" smtClean="0">
                <a:latin typeface="Arial Rounded MT Bold" pitchFamily="34" charset="0"/>
              </a:rPr>
              <a:t>Equipamento disponível.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endParaRPr lang="pt-BR" dirty="0">
              <a:latin typeface="Arial Rounded MT Bold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5517232"/>
            <a:ext cx="74168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5200616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APLICADORES DE INSETICIDAS</a:t>
            </a:r>
            <a:endParaRPr lang="pt-BR" sz="4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http://www.terra.com.br/revistadinheirorural/edicoes/44/imagens/i436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3104" y="548680"/>
            <a:ext cx="1905000" cy="2552700"/>
          </a:xfrm>
          <a:prstGeom prst="rect">
            <a:avLst/>
          </a:prstGeom>
          <a:noFill/>
        </p:spPr>
      </p:pic>
      <p:pic>
        <p:nvPicPr>
          <p:cNvPr id="6148" name="Picture 4" descr="http://www.jacto.com.br/imagens/evoluca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212976"/>
            <a:ext cx="5124450" cy="143827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347864" y="2636912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Sr. </a:t>
            </a:r>
            <a:r>
              <a:rPr lang="pt-BR" i="1" dirty="0" err="1" smtClean="0">
                <a:solidFill>
                  <a:srgbClr val="FF0000"/>
                </a:solidFill>
              </a:rPr>
              <a:t>Shunji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</a:rPr>
              <a:t>Nishimura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Polvilhadeira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412553"/>
            <a:ext cx="8208912" cy="5184799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São máquinas providas de </a:t>
            </a:r>
            <a:r>
              <a:rPr lang="pt-BR" sz="2800" dirty="0" smtClean="0">
                <a:latin typeface="Arial Rounded MT Bold" pitchFamily="34" charset="0"/>
              </a:rPr>
              <a:t>um depósito com agitador mecânico, uma moega de alimentação e um regulador de saída do pó que é impulsionado pela corrente de ar, produzida por diversos processos, dependendo do tipo de máquina.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Classificação: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Manual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Motorizada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Tratorizada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Avião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539552" y="5589240"/>
            <a:ext cx="8183562" cy="908050"/>
          </a:xfrm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Polvilhadeira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Picture 2" descr="DSC0004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68288"/>
            <a:ext cx="21907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AutoShape 4" descr="data:image/jpg;base64,/9j/4AAQSkZJRgABAQAAAQABAAD/2wCEAAkGBhMSERUUExMWExUVGBcaFxgWGCAZHRkeGhchIBgaGBwZGykqGRkjHB4gHzAsJicrMCwsGh4xODAqNTIsLikBCQoKDgwOFA8PFywcFBwpKSwqKSksKSkpKSkpKSkpLCkpLCkpLCwpKSkpLCkpLCkpKSkpKSkpLCksKSkpLCkpKf/AABEIAEMAYgMBIgACEQEDEQH/xAAcAAACAwEBAQEAAAAAAAAAAAAABQMEBgECBwj/xABEEAABAgQDBAcDCAYLAAAAAAABAhEAAyExBBJBBSJRYQYTcYGRobEHMtEUIzNCUoLB4RZTYtLw8RUXJERjcpKTosLT/8QAFgEBAQEAAAAAAAAAAAAAAAAAAAEC/8QAFREBAQAAAAAAAAAAAAAAAAAAABH/2gAMAwEAAhEDEQA/AL032hzwCTMWAB/hkdg3KmKw6fzVLCxNW7FAOVGpB+wzU7YmR0InTHPUhTFtL97WhVi9gdWcq05CCSXox7H9IoZr6fTwAE4lWjlXV2/0esdHtGn6T1K4nc9BKrCWVsBExidbkOAPKv5RHN6PJDAKYcql+ZpT84DQo9o84/3hfP3AzcuriM+0af8Ar1h3spBL/wC3a0If0aTQhahzbzvSsehs1FWUl3IBUm7NeAdf1jTw39oUr7yP/MCJP0/xD/TTD2KR+7XujPK2QFEFMwEgFxRjpwp5xwdHQ3vtwd35U+BgNHK9o04s86akKdnKT/01juK6dYgJOXEzAoXCgG52R6Rn/kCVEMpGY/aFTXS4BIpTlE/yVCWzqCTxVY07KHWAsSfaLjfrTV1LMwB7nFSIYr6fYkJLzFvoSoceSO5+MK0y7skqbwHFqO3PWsL8OlXWLzIRlRrLcEmoNHr2QGlT04xDD5yYexR8oIzJSs16oHnnv4wRUr9DZIgXs6UVZyhJUQzkP6xZgjKl2L6PyJl0AHind9IzG0ugK1zHlqShDi5L2qSGqY3EcUsCpLDnAYY+zpVD1qVWcFOWnDX0ir0k6EplgGSgqfNupSVXqfN43h2hLr84il94UihielWGQ4z5iGokOa+sB8oWhiQcySKMUsQw51fWOJxYADCYaP7vCN/tDpvJLD5OVv8ArAB6g+EZvET0qXmSiWgKbcTKSsc3Jc9tYoUHEA1Y0e6WPPnHqWkHecHNXectpYinaYbYqdLJloUmUJm8+UBJUmwzICqM4L6tHuRJQqoIAfKHOtLjh+cEVMNlAUtbFEsZlJe9WSk9pYUjqDKTjkZUS0JnsJgDFKUhFR7tbFlUrWLMnD9atCSghAU6lFQylhuqIBdkuWe5rwint3aOG69WSXrkEwEFJSR85Ulw6SRQfWgCZsxblphIc8f3YIl69qOsNo7N5wRUbte2yhe8XT4fhE2J28n6hc/xxhNtDDHMCAVcS4EdkFILm/G9taWiKbL2qtQBQBS73MLsftiYpBQQkZnq5oOXGOZlXzBmsx43EeJi1mjer3ijPnCmpyLvdn15VitOQQTRm0/ENq8aJc4t5WiGX1agXdwx1APO4H8oBNKbVJfV3ZmjzjVzpaRNk5En3TnS7uAUtSmrw4XiKsgUo5dvLiIW7Uw/zdA28930ahtTWIMjtTphPUvelYdKwGzCQnNX9ovCvDY3ETp+TrurCspKnZLXJLNoHaOdIgROt9VPqeEU8ChKmQcylkij+6DwDgEgVNdfAr69PxiQyFFKUrSoEsKJCaqdyA4OUczGIw2DzZVEA5piikWDBhro48ofbIATg1uGMuStG8cxSZZyhIOt3BFyommlDAyzMKJY0kCwJLTACSWtQ0ghwrFzCa9UTq4N9dIIiRsQAAZlBg1Zq/jBGkafEbRSljlBJbn31LRLKxyCAoKSApiR3fs08Iw2I6SBBUXzaAU0YXu9GY+cJdpdIlKUFpGQqoTXSjkvSp4RGn1eZjEhJUQ5AejnvcaQSsYjKWKXfjx4hrx8tT0lnLSkEhSQC9dAamt1XHlFuSmfMCcuZIe9fBm3RrqYiNtP2wklq5lPzZuZ4cXijiZiDmVX/NatH3eMJ5XR1KiOsWvO2ii1TV/53iabslIYpzNX3gavc3BNO3SFFRWPyEpJG7Ukt3sewdxEG2pwVLdSxnZJRdVAUlI3b8T96IFbNVmZM4ZXqle8wDMC3u0FmPvGGX9GBRH0YS1GcVYMxDhvg8AgXtySKLllT5SoKZ92pS9d0njytGbwSpScSmaVEZFPlALZgrcYi4IY0aN/M2Vh0UyoKjU0zuRwB1dvE9kcRLQMuVUsMw91Ae9OXfr4wFHZWJTiZS0TxNKZi1TFoUFhO9MpmKSMxACe94vjCyE3Qd2mYrU7cBvUAAanDSJ8QmShJBmZlHnuu7j3bNbyhXlUQQFHMSXc7t6N9k059mkA1VJlOd9Q5dbMpy+kghIrAl7q71JPw9II1WYy+JNRzZ/GLuGwqSA4d3/A37awQRltDsjDpzGjslw9avzvG9lFlS0hgMwFhxggiCztQtM7lf8AFTDtipML5SSaKIFbM7NBBBCvZ5zGYtVVAqAPYaesRS8YsLSAogZiO4BwPGsdggPacUtQDqNAghqXAe3afGJJ4aWW+0nzAeCCIBcsOPu0elhpaL6cEgmoJuaknvqb1PjBBAc+Qo4eZ+MdggjY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04800"/>
            <a:ext cx="933450" cy="63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0902" name="AutoShape 6" descr="data:image/jpg;base64,/9j/4AAQSkZJRgABAQAAAQABAAD/2wCEAAkGBhMSERUUExMWExUVGBcaFxgWGCAZHRkeGhchIBgaGBwZGykqGRkjHB4gHzAsJicrMCwsGh4xODAqNTIsLikBCQoKDgwOFA8PFywcFBwpKSwqKSksKSkpKSkpKSkpLCkpLCkpLCwpKSkpLCkpLCkpKSkpKSkpLCksKSkpLCkpKf/AABEIAEMAYgMBIgACEQEDEQH/xAAcAAACAwEBAQEAAAAAAAAAAAAABQMEBgECBwj/xABEEAABAgQDBAcDCAYLAAAAAAABAhEAAyExBBJBBSJRYQYTcYGRobEHMtEUIzNCUoLB4RZTYtLw8RUXJERjcpKTosLT/8QAFgEBAQEAAAAAAAAAAAAAAAAAAAEC/8QAFREBAQAAAAAAAAAAAAAAAAAAABH/2gAMAwEAAhEDEQA/AL032hzwCTMWAB/hkdg3KmKw6fzVLCxNW7FAOVGpB+wzU7YmR0InTHPUhTFtL97WhVi9gdWcq05CCSXox7H9IoZr6fTwAE4lWjlXV2/0esdHtGn6T1K4nc9BKrCWVsBExidbkOAPKv5RHN6PJDAKYcql+ZpT84DQo9o84/3hfP3AzcuriM+0af8Ar1h3spBL/wC3a0If0aTQhahzbzvSsehs1FWUl3IBUm7NeAdf1jTw39oUr7yP/MCJP0/xD/TTD2KR+7XujPK2QFEFMwEgFxRjpwp5xwdHQ3vtwd35U+BgNHK9o04s86akKdnKT/01juK6dYgJOXEzAoXCgG52R6Rn/kCVEMpGY/aFTXS4BIpTlE/yVCWzqCTxVY07KHWAsSfaLjfrTV1LMwB7nFSIYr6fYkJLzFvoSoceSO5+MK0y7skqbwHFqO3PWsL8OlXWLzIRlRrLcEmoNHr2QGlT04xDD5yYexR8oIzJSs16oHnnv4wRUr9DZIgXs6UVZyhJUQzkP6xZgjKl2L6PyJl0AHind9IzG0ugK1zHlqShDi5L2qSGqY3EcUsCpLDnAYY+zpVD1qVWcFOWnDX0ir0k6EplgGSgqfNupSVXqfN43h2hLr84il94UihielWGQ4z5iGokOa+sB8oWhiQcySKMUsQw51fWOJxYADCYaP7vCN/tDpvJLD5OVv8ArAB6g+EZvET0qXmSiWgKbcTKSsc3Jc9tYoUHEA1Y0e6WPPnHqWkHecHNXectpYinaYbYqdLJloUmUJm8+UBJUmwzICqM4L6tHuRJQqoIAfKHOtLjh+cEVMNlAUtbFEsZlJe9WSk9pYUjqDKTjkZUS0JnsJgDFKUhFR7tbFlUrWLMnD9atCSghAU6lFQylhuqIBdkuWe5rwint3aOG69WSXrkEwEFJSR85Ulw6SRQfWgCZsxblphIc8f3YIl69qOsNo7N5wRUbte2yhe8XT4fhE2J28n6hc/xxhNtDDHMCAVcS4EdkFILm/G9taWiKbL2qtQBQBS73MLsftiYpBQQkZnq5oOXGOZlXzBmsx43EeJi1mjer3ijPnCmpyLvdn15VitOQQTRm0/ENq8aJc4t5WiGX1agXdwx1APO4H8oBNKbVJfV3ZmjzjVzpaRNk5En3TnS7uAUtSmrw4XiKsgUo5dvLiIW7Uw/zdA28930ahtTWIMjtTphPUvelYdKwGzCQnNX9ovCvDY3ETp+TrurCspKnZLXJLNoHaOdIgROt9VPqeEU8ChKmQcylkij+6DwDgEgVNdfAr69PxiQyFFKUrSoEsKJCaqdyA4OUczGIw2DzZVEA5piikWDBhro48ofbIATg1uGMuStG8cxSZZyhIOt3BFyommlDAyzMKJY0kCwJLTACSWtQ0ghwrFzCa9UTq4N9dIIiRsQAAZlBg1Zq/jBGkafEbRSljlBJbn31LRLKxyCAoKSApiR3fs08Iw2I6SBBUXzaAU0YXu9GY+cJdpdIlKUFpGQqoTXSjkvSp4RGn1eZjEhJUQ5AejnvcaQSsYjKWKXfjx4hrx8tT0lnLSkEhSQC9dAamt1XHlFuSmfMCcuZIe9fBm3RrqYiNtP2wklq5lPzZuZ4cXijiZiDmVX/NatH3eMJ5XR1KiOsWvO2ii1TV/53iabslIYpzNX3gavc3BNO3SFFRWPyEpJG7Ukt3sewdxEG2pwVLdSxnZJRdVAUlI3b8T96IFbNVmZM4ZXqle8wDMC3u0FmPvGGX9GBRH0YS1GcVYMxDhvg8AgXtySKLllT5SoKZ92pS9d0njytGbwSpScSmaVEZFPlALZgrcYi4IY0aN/M2Vh0UyoKjU0zuRwB1dvE9kcRLQMuVUsMw91Ae9OXfr4wFHZWJTiZS0TxNKZi1TFoUFhO9MpmKSMxACe94vjCyE3Qd2mYrU7cBvUAAanDSJ8QmShJBmZlHnuu7j3bNbyhXlUQQFHMSXc7t6N9k059mkA1VJlOd9Q5dbMpy+kghIrAl7q71JPw9II1WYy+JNRzZ/GLuGwqSA4d3/A37awQRltDsjDpzGjslw9avzvG9lFlS0hgMwFhxggiCztQtM7lf8AFTDtipML5SSaKIFbM7NBBBCvZ5zGYtVVAqAPYaesRS8YsLSAogZiO4BwPGsdggPacUtQDqNAghqXAe3afGJJ4aWW+0nzAeCCIBcsOPu0elhpaL6cEgmoJuaknvqb1PjBBAc+Qo4eZ+MdggjY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04800"/>
            <a:ext cx="933450" cy="63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1026" descr="DSC000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8729" y="940296"/>
            <a:ext cx="2695719" cy="43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http://www.jacto.com.br/imagens/motoriza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940296"/>
            <a:ext cx="2325396" cy="1584176"/>
          </a:xfrm>
          <a:prstGeom prst="rect">
            <a:avLst/>
          </a:prstGeom>
          <a:noFill/>
        </p:spPr>
      </p:pic>
      <p:pic>
        <p:nvPicPr>
          <p:cNvPr id="80908" name="Picture 12" descr="http://globorural.globo.com/edic/277/empreendedor_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2740496"/>
            <a:ext cx="15240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multiave.com.br/imgSaudePublica/polvilhadeira_costalS4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233987" y="1844824"/>
            <a:ext cx="1329898" cy="3733046"/>
          </a:xfrm>
          <a:prstGeom prst="rect">
            <a:avLst/>
          </a:prstGeom>
          <a:noFill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764704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212976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http://br.viarural.com/agricultura/pulverizadores-costais/guarany/produtos-equipamento/polvilhadeira-costal-0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692696"/>
            <a:ext cx="1555373" cy="2592288"/>
          </a:xfrm>
          <a:prstGeom prst="rect">
            <a:avLst/>
          </a:prstGeom>
          <a:noFill/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539552" y="5589240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Polvilhadeira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bequisa.com.br/imagens/produtos/posColheita/sacosManu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196752"/>
            <a:ext cx="2857500" cy="3990975"/>
          </a:xfrm>
          <a:prstGeom prst="rect">
            <a:avLst/>
          </a:prstGeom>
          <a:noFill/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539552" y="5589240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Polvilhadeira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972" name="Picture 4" descr="http://www.bequisa.com.br/imagens/produtos/posColheita/sacosEletric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96752"/>
            <a:ext cx="2857500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539552" y="5589240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Polvilhadeira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6018" name="Picture 2" descr="http://www.dedetizadorafatal.com.br/imagens/motor-polvilhadeir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052736"/>
            <a:ext cx="2654673" cy="2880320"/>
          </a:xfrm>
          <a:prstGeom prst="rect">
            <a:avLst/>
          </a:prstGeom>
          <a:noFill/>
        </p:spPr>
      </p:pic>
      <p:pic>
        <p:nvPicPr>
          <p:cNvPr id="86020" name="Picture 4" descr="http://www.moscalws.com.br/uploads/servicos/imagem1/10_thum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2348880"/>
            <a:ext cx="414181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Polvilhadeira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268760"/>
            <a:ext cx="8208912" cy="5256584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</a:rPr>
              <a:t>Vantagens: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Baixo custo na operação</a:t>
            </a:r>
            <a:r>
              <a:rPr lang="pt-BR" sz="2800" dirty="0" smtClean="0">
                <a:latin typeface="Arial Rounded MT Bold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Alto rendimento.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Facilidade de adaptação as várias culturas e estádios da mesma cultura.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Mão-de-obra menos qualificada.</a:t>
            </a:r>
            <a:endParaRPr lang="pt-BR" sz="2800" dirty="0" smtClean="0"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 Desvantagens:</a:t>
            </a:r>
            <a:endParaRPr lang="pt-BR" sz="1900" dirty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Maior consumo de inseticida (gasto).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Mais facilmente lavado (perda= menos eficiente).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Deposição irregular (ineficiência).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Sensível à ação do vento (deriva= perda= contaminação).</a:t>
            </a:r>
            <a:endParaRPr lang="pt-BR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Granuladeira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412553"/>
            <a:ext cx="8208912" cy="518479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Constam de depósito com moega de alimentação e regulador de saída, podendo ter agitador ou não.</a:t>
            </a:r>
            <a:endParaRPr lang="pt-BR" sz="2800" dirty="0" smtClean="0"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Classificação: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Manual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Tração animal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Tratorizada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Avião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:\Fotos 2008\Novembro\DSC038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760" y="764704"/>
            <a:ext cx="4140000" cy="372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9091" name="Picture 3" descr="F:\Fotos 2008\Novembro\DSC038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8944" y="836712"/>
            <a:ext cx="4140000" cy="3716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67544" y="501317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Granuladeira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sistema-nervoso-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566863"/>
            <a:ext cx="6769100" cy="4595812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404813"/>
            <a:ext cx="9144000" cy="10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Mecanismo</a:t>
            </a:r>
            <a:r>
              <a:rPr lang="en-US" sz="3600" b="1" dirty="0">
                <a:solidFill>
                  <a:srgbClr val="FF0000"/>
                </a:solidFill>
              </a:rPr>
              <a:t> de A</a:t>
            </a:r>
            <a:r>
              <a:rPr lang="pt-BR" sz="3600" b="1" dirty="0" err="1">
                <a:solidFill>
                  <a:srgbClr val="FF0000"/>
                </a:solidFill>
              </a:rPr>
              <a:t>ção</a:t>
            </a:r>
            <a:r>
              <a:rPr lang="pt-BR" sz="3600" b="1" dirty="0">
                <a:solidFill>
                  <a:srgbClr val="FF0000"/>
                </a:solidFill>
              </a:rPr>
              <a:t> dos Inseticidas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bicho min matraca"/>
          <p:cNvPicPr>
            <a:picLocks noChangeAspect="1" noChangeArrowheads="1"/>
          </p:cNvPicPr>
          <p:nvPr/>
        </p:nvPicPr>
        <p:blipFill>
          <a:blip r:embed="rId2" cstate="email">
            <a:lum bright="-10000" contrast="-20000"/>
          </a:blip>
          <a:srcRect/>
          <a:stretch>
            <a:fillRect/>
          </a:stretch>
        </p:blipFill>
        <p:spPr bwMode="auto">
          <a:xfrm>
            <a:off x="467544" y="476672"/>
            <a:ext cx="3888482" cy="272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PULVERI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700808"/>
            <a:ext cx="4299043" cy="309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67544" y="501317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Granuladeira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424847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780928"/>
            <a:ext cx="381642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5292080" y="548680"/>
            <a:ext cx="330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Fotos</a:t>
            </a:r>
            <a:r>
              <a:rPr lang="en-US" dirty="0" smtClean="0"/>
              <a:t>: Dr. Wilson </a:t>
            </a:r>
            <a:r>
              <a:rPr lang="en-US" dirty="0" err="1" smtClean="0"/>
              <a:t>Novaretti</a:t>
            </a:r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67544" y="554528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Granuladeira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tratorizada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0179" y="908720"/>
            <a:ext cx="7132221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467544" y="554528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Granuladeira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tratorizada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cho min trat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3788023" cy="287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pul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2936"/>
            <a:ext cx="4040093" cy="27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67544" y="554528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Granuladeira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tratorizada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Granul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adeira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268760"/>
            <a:ext cx="8208912" cy="5256584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</a:rPr>
              <a:t>Vantagens: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Deposição mais uniforme que os pós</a:t>
            </a:r>
            <a:r>
              <a:rPr lang="pt-BR" sz="2800" dirty="0" smtClean="0">
                <a:latin typeface="Arial Rounded MT Bold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Facilidade de manuseio.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Pequena influência do vento.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u="sng" dirty="0" smtClean="0">
                <a:latin typeface="Arial Rounded MT Bold" pitchFamily="34" charset="0"/>
              </a:rPr>
              <a:t>Maior segurança ao aplicador.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Menor gasto com inseticida.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 Desvantagens:</a:t>
            </a:r>
            <a:endParaRPr lang="pt-BR" sz="1900" dirty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Emprego limitado.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Dificuldade de obtenção.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Escassez de inseticidas nessa forma de aplicação.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Pulverizadores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412553"/>
            <a:ext cx="8208912" cy="518479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São máquinas nas quais o líquido é bombeado sob alta pressão para o bico e parte-se ao ser lançado ao ar,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por descompressão. Constam de tanque ou depósito, bomba, câmara de ar, tubulações, bico e registro, contendo reguladores de pressão ou não.</a:t>
            </a:r>
            <a:endParaRPr lang="pt-BR" sz="2800" dirty="0" smtClean="0"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Classificação: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Manual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Motorizado</a:t>
            </a:r>
          </a:p>
          <a:p>
            <a:pPr marL="808038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Tratorizado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jacto.com.br/adm/fotos/9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2736304" cy="2662437"/>
          </a:xfrm>
          <a:prstGeom prst="rect">
            <a:avLst/>
          </a:prstGeom>
          <a:noFill/>
        </p:spPr>
      </p:pic>
      <p:pic>
        <p:nvPicPr>
          <p:cNvPr id="94212" name="Picture 4" descr="http://www.jacto.com.br/adm/fotos/7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77949"/>
            <a:ext cx="2520280" cy="2691011"/>
          </a:xfrm>
          <a:prstGeom prst="rect">
            <a:avLst/>
          </a:prstGeom>
          <a:noFill/>
        </p:spPr>
      </p:pic>
      <p:pic>
        <p:nvPicPr>
          <p:cNvPr id="94214" name="Picture 6" descr="http://www.agrolink.com.br/upload/agromaquinas/3029_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913528" y="404665"/>
            <a:ext cx="2640293" cy="3960440"/>
          </a:xfrm>
          <a:prstGeom prst="rect">
            <a:avLst/>
          </a:prstGeom>
          <a:noFill/>
        </p:spPr>
      </p:pic>
      <p:pic>
        <p:nvPicPr>
          <p:cNvPr id="94216" name="Picture 8" descr="http://www.tecnigran.com.br/img/pulverizador_yamaho_s12_ty130p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3501008"/>
            <a:ext cx="2978793" cy="1584176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95536" y="5517232"/>
            <a:ext cx="8183562" cy="90805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Pulverizadores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Manuais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Motorizados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portalsaofrancisco.com.br/alfa/defensivos-agricolas/imagens/pulverizador-tratorizado-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2624" y="1340768"/>
            <a:ext cx="2592288" cy="2424759"/>
          </a:xfrm>
          <a:prstGeom prst="rect">
            <a:avLst/>
          </a:prstGeom>
          <a:noFill/>
        </p:spPr>
      </p:pic>
      <p:pic>
        <p:nvPicPr>
          <p:cNvPr id="102404" name="Picture 4" descr="http://www.pulverizar.com.br/img/terrestre/pulverizador_trator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360" y="707936"/>
            <a:ext cx="2503240" cy="1584176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467544" y="5517232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Pulverizadores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Tratorizados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8" name="Picture 8" descr="http://www.portalsaofrancisco.com.br/alfa/defensivos-agricolas/imagens/pulverizador-tratorizado-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620688"/>
            <a:ext cx="2520280" cy="1676279"/>
          </a:xfrm>
          <a:prstGeom prst="rect">
            <a:avLst/>
          </a:prstGeom>
          <a:noFill/>
        </p:spPr>
      </p:pic>
      <p:pic>
        <p:nvPicPr>
          <p:cNvPr id="102410" name="Picture 10" descr="http://www.montana.ind.br/components/com_virtuemart/shop_image/product/rang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4077072"/>
            <a:ext cx="2571714" cy="1440160"/>
          </a:xfrm>
          <a:prstGeom prst="rect">
            <a:avLst/>
          </a:prstGeom>
          <a:noFill/>
        </p:spPr>
      </p:pic>
      <p:pic>
        <p:nvPicPr>
          <p:cNvPr id="102414" name="Picture 14" descr="http://i.ytimg.com/vi/UpuHO3-qDXA/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08171" y="2636912"/>
            <a:ext cx="2539477" cy="1904608"/>
          </a:xfrm>
          <a:prstGeom prst="rect">
            <a:avLst/>
          </a:prstGeom>
          <a:noFill/>
        </p:spPr>
      </p:pic>
      <p:pic>
        <p:nvPicPr>
          <p:cNvPr id="102416" name="Picture 16" descr="http://i.ytimg.com/vi/e5PRe3Q1YQQ/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2564904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www.jacto.com.br/adm/fotos/2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3888432" cy="3211139"/>
          </a:xfrm>
          <a:prstGeom prst="rect">
            <a:avLst/>
          </a:prstGeom>
          <a:noFill/>
        </p:spPr>
      </p:pic>
      <p:pic>
        <p:nvPicPr>
          <p:cNvPr id="101382" name="Picture 6" descr="http://www.jacto.com.br/adm/fotos/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8399" y="476672"/>
            <a:ext cx="4314825" cy="2102372"/>
          </a:xfrm>
          <a:prstGeom prst="rect">
            <a:avLst/>
          </a:prstGeom>
          <a:noFill/>
        </p:spPr>
      </p:pic>
      <p:pic>
        <p:nvPicPr>
          <p:cNvPr id="101384" name="Picture 8" descr="http://www.jacto.com.br/adm/fotos/18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2636912"/>
            <a:ext cx="4314825" cy="2636913"/>
          </a:xfrm>
          <a:prstGeom prst="rect">
            <a:avLst/>
          </a:prstGeom>
          <a:noFill/>
        </p:spPr>
      </p:pic>
      <p:pic>
        <p:nvPicPr>
          <p:cNvPr id="101386" name="Picture 10" descr="http://www.montana.ind.br/components/com_virtuemart/shop_image/product/Parruda_MA_2025__483c4d247c3f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3975902" cy="2160240"/>
          </a:xfrm>
          <a:prstGeom prst="rect">
            <a:avLst/>
          </a:prstGeom>
          <a:noFill/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467544" y="554528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Pulverizadores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Automotrizes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33265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Pulverizadores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268760"/>
            <a:ext cx="8208912" cy="5256584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</a:rPr>
              <a:t>Vantagens: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Menor gasto de inseticida</a:t>
            </a:r>
            <a:r>
              <a:rPr lang="pt-BR" sz="2800" dirty="0" smtClean="0">
                <a:latin typeface="Arial Rounded MT Bold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Maior adesão do inseticida à planta.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Menor influência do vento.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Facilidade de aquisição de inseticida.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 Desvantagens:</a:t>
            </a:r>
            <a:endParaRPr lang="pt-BR" sz="1900" dirty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Aparelhos mais caros.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Menor rendimento.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Maior consumo de água.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Exigência de mão-de-obra especializada.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Maior perigo de intoxicação.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3225"/>
            <a:ext cx="914400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Mecanismo</a:t>
            </a:r>
            <a:r>
              <a:rPr lang="en-US" sz="3200" b="1" dirty="0">
                <a:solidFill>
                  <a:srgbClr val="FF0000"/>
                </a:solidFill>
              </a:rPr>
              <a:t> de A</a:t>
            </a:r>
            <a:r>
              <a:rPr lang="pt-BR" sz="3200" b="1" dirty="0" err="1">
                <a:solidFill>
                  <a:srgbClr val="FF0000"/>
                </a:solidFill>
              </a:rPr>
              <a:t>ção</a:t>
            </a:r>
            <a:r>
              <a:rPr lang="pt-BR" sz="3200" b="1" dirty="0">
                <a:solidFill>
                  <a:srgbClr val="FF0000"/>
                </a:solidFill>
              </a:rPr>
              <a:t> dos Inseticidas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33600" y="1219200"/>
            <a:ext cx="502602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 b="1" dirty="0" err="1"/>
              <a:t>Transmiss</a:t>
            </a:r>
            <a:r>
              <a:rPr lang="pt-BR" sz="2000" b="1" dirty="0"/>
              <a:t>ã</a:t>
            </a:r>
            <a:r>
              <a:rPr lang="en-US" sz="2000" b="1" dirty="0"/>
              <a:t>o de </a:t>
            </a:r>
            <a:r>
              <a:rPr lang="en-US" sz="2000" b="1" dirty="0" err="1"/>
              <a:t>impulso</a:t>
            </a:r>
            <a:r>
              <a:rPr lang="en-US" sz="2000" b="1" dirty="0"/>
              <a:t> </a:t>
            </a:r>
            <a:r>
              <a:rPr lang="en-US" sz="2000" b="1" dirty="0" err="1"/>
              <a:t>nervoso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7584" y="2667000"/>
            <a:ext cx="7704855" cy="31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b="1" dirty="0" err="1"/>
              <a:t>Processos</a:t>
            </a:r>
            <a:r>
              <a:rPr lang="en-US" sz="2200" b="1" dirty="0"/>
              <a:t> </a:t>
            </a:r>
            <a:r>
              <a:rPr lang="en-US" sz="2200" b="1" dirty="0" err="1"/>
              <a:t>Elétricos</a:t>
            </a:r>
            <a:r>
              <a:rPr lang="en-US" sz="2200" b="1" dirty="0"/>
              <a:t>: </a:t>
            </a:r>
            <a:r>
              <a:rPr lang="en-US" sz="2200" b="1" dirty="0" err="1"/>
              <a:t>Transmissão</a:t>
            </a:r>
            <a:r>
              <a:rPr lang="en-US" sz="2200" b="1" dirty="0"/>
              <a:t> </a:t>
            </a:r>
            <a:r>
              <a:rPr lang="en-US" sz="2200" b="1" dirty="0" err="1"/>
              <a:t>Axônica</a:t>
            </a:r>
            <a:endParaRPr lang="en-US" sz="2200" b="1" dirty="0"/>
          </a:p>
          <a:p>
            <a:pPr eaLnBrk="0" hangingPunct="0">
              <a:buFontTx/>
              <a:buChar char="•"/>
            </a:pPr>
            <a:endParaRPr lang="en-US" sz="2200" b="1" dirty="0"/>
          </a:p>
          <a:p>
            <a:pPr eaLnBrk="0" hangingPunct="0">
              <a:buFontTx/>
              <a:buChar char="•"/>
            </a:pPr>
            <a:endParaRPr lang="en-US" sz="2200" b="1" dirty="0"/>
          </a:p>
          <a:p>
            <a:pPr eaLnBrk="0" hangingPunct="0">
              <a:buFontTx/>
              <a:buChar char="•"/>
            </a:pPr>
            <a:endParaRPr lang="en-US" sz="2200" b="1" dirty="0"/>
          </a:p>
          <a:p>
            <a:pPr eaLnBrk="0" hangingPunct="0">
              <a:buFontTx/>
              <a:buChar char="•"/>
            </a:pPr>
            <a:endParaRPr lang="en-US" sz="2200" b="1" dirty="0"/>
          </a:p>
          <a:p>
            <a:pPr eaLnBrk="0" hangingPunct="0">
              <a:buFontTx/>
              <a:buChar char="•"/>
            </a:pPr>
            <a:endParaRPr lang="en-US" sz="2200" b="1" dirty="0"/>
          </a:p>
          <a:p>
            <a:pPr eaLnBrk="0" hangingPunct="0"/>
            <a:r>
              <a:rPr lang="en-US" sz="2200" b="1" dirty="0"/>
              <a:t> </a:t>
            </a:r>
          </a:p>
          <a:p>
            <a:pPr eaLnBrk="0" hangingPunct="0">
              <a:buFontTx/>
              <a:buChar char="•"/>
            </a:pPr>
            <a:endParaRPr lang="en-US" sz="2200" b="1" dirty="0"/>
          </a:p>
          <a:p>
            <a:pPr eaLnBrk="0" hangingPunct="0">
              <a:buFontTx/>
              <a:buChar char="•"/>
            </a:pPr>
            <a:r>
              <a:rPr lang="en-US" sz="2200" b="1" dirty="0" err="1"/>
              <a:t>Processos</a:t>
            </a:r>
            <a:r>
              <a:rPr lang="en-US" sz="2200" b="1" dirty="0"/>
              <a:t> </a:t>
            </a:r>
            <a:r>
              <a:rPr lang="en-US" sz="2200" b="1" dirty="0" err="1"/>
              <a:t>Químicos</a:t>
            </a:r>
            <a:r>
              <a:rPr lang="en-US" sz="2200" b="1" dirty="0"/>
              <a:t>: </a:t>
            </a:r>
            <a:r>
              <a:rPr lang="en-US" sz="2200" b="1" dirty="0" err="1"/>
              <a:t>Transmissão</a:t>
            </a:r>
            <a:r>
              <a:rPr lang="en-US" sz="2200" b="1" dirty="0"/>
              <a:t> </a:t>
            </a:r>
            <a:r>
              <a:rPr lang="en-US" sz="2200" b="1" dirty="0" err="1"/>
              <a:t>Sináptica</a:t>
            </a: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99592" y="5949280"/>
            <a:ext cx="7344816" cy="4007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CC0000"/>
                </a:solidFill>
              </a:rPr>
              <a:t>SINÁPSE:</a:t>
            </a:r>
            <a:r>
              <a:rPr lang="pt-BR" sz="2000" b="1" dirty="0"/>
              <a:t>  A fenda que separa dois neurônios</a:t>
            </a:r>
            <a:endParaRPr lang="en-US" sz="2000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419600" y="45720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505200" y="3429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066800" y="1752600"/>
            <a:ext cx="7315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4613275" y="4033838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4930775" y="4219575"/>
            <a:ext cx="122238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5151438" y="3927475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4832350" y="3927475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4465638" y="4298950"/>
            <a:ext cx="166687" cy="77788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4784725" y="4537075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2433638" y="3992563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2751138" y="4178300"/>
            <a:ext cx="122237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2971800" y="3886200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2652713" y="3886200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2605088" y="4495800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91000" y="3962400"/>
            <a:ext cx="685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11560" y="5229200"/>
            <a:ext cx="7776864" cy="64807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Atomizadores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412553"/>
            <a:ext cx="8208912" cy="518479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As partículas produzidas pelos atomizadores não enfrentam o ar, mas são carregados em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turbilhonamento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até o local de sua deposição, pela corrente de ar produzida pela ventoinha.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As partículas, em revolução no ar, atingem uma superfície foliar maior do que a conseguida com outro aparelho, atingindo melhor a face inferior da folha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.</a:t>
            </a:r>
            <a:endParaRPr lang="pt-BR" sz="2800" dirty="0" smtClean="0"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grolink.com.br/upload/agromaquinas/3029_1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059832" y="908720"/>
            <a:ext cx="2640293" cy="3960440"/>
          </a:xfrm>
          <a:prstGeom prst="rect">
            <a:avLst/>
          </a:prstGeom>
          <a:noFill/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539552" y="544522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Atomizadores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:\Fotos 2009\geral 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284984"/>
            <a:ext cx="3310877" cy="24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5" name="Picture 3" descr="F:\Fotos 2009\geral 1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548680"/>
            <a:ext cx="3310877" cy="24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6" name="Picture 4" descr="F:\Fotos 2009\geral 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075" y="3321264"/>
            <a:ext cx="3310877" cy="24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7" name="Picture 5" descr="F:\Fotos 2009\geral 1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548680"/>
            <a:ext cx="3310877" cy="24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95536" y="573325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Atomizadores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jacto.com.br/adm/fotos/8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836712"/>
            <a:ext cx="3672408" cy="2952328"/>
          </a:xfrm>
          <a:prstGeom prst="rect">
            <a:avLst/>
          </a:prstGeom>
          <a:noFill/>
        </p:spPr>
      </p:pic>
      <p:pic>
        <p:nvPicPr>
          <p:cNvPr id="93188" name="Picture 4" descr="http://www.jacto.com.br/adm/fotos/7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159" y="404664"/>
            <a:ext cx="2820313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3190" name="Picture 6" descr="http://www.jacto.com.br/adm/fotos/8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789040"/>
            <a:ext cx="3312368" cy="258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3194" name="Picture 10" descr="http://www.jacto.com.br/adm/fotos/8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04664"/>
            <a:ext cx="2856317" cy="1944216"/>
          </a:xfrm>
          <a:prstGeom prst="rect">
            <a:avLst/>
          </a:prstGeom>
          <a:noFill/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251520" y="573325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Atomizadores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8" descr="http://www.portalsaofrancisco.com.br/alfa/defensivos-agricolas/imagens/pulverizador-turbo-atomizador-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356992"/>
            <a:ext cx="1990725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caffini.com/foto_accessori/CONVOGLIATORE%20FRUTTE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3456384" cy="2983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251520" y="573325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Atomizadores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428" name="Picture 4" descr="http://www.fitagry.es/images/msfp_smbus2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9512" y="476671"/>
            <a:ext cx="4248472" cy="230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30" name="Picture 6" descr="http://www.diarioweb.com.br/noticias/imagensnoticias/maquinasAgrishow3_sub329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3645024"/>
            <a:ext cx="2592288" cy="2095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8" descr="http://www.jacto.com.br/adm/fotos/7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3068960"/>
            <a:ext cx="3213161" cy="2538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Atomizadores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268760"/>
            <a:ext cx="8208912" cy="5256584"/>
          </a:xfrm>
          <a:prstGeom prst="rect">
            <a:avLst/>
          </a:prstGeom>
        </p:spPr>
        <p:txBody>
          <a:bodyPr vert="horz" lIns="182880" tIns="91440"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</a:rPr>
              <a:t>Vantagens: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Fácil operação</a:t>
            </a:r>
            <a:r>
              <a:rPr lang="pt-BR" sz="2800" dirty="0" smtClean="0">
                <a:latin typeface="Arial Rounded MT Bold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Pequeno desgaste.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Alto rendimento.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Baixo volume de água.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Maior </a:t>
            </a:r>
            <a:r>
              <a:rPr lang="pt-BR" sz="2800" dirty="0" err="1" smtClean="0">
                <a:latin typeface="Arial Rounded MT Bold" pitchFamily="34" charset="0"/>
              </a:rPr>
              <a:t>adesividade</a:t>
            </a:r>
            <a:r>
              <a:rPr lang="pt-BR" sz="2800" dirty="0" smtClean="0">
                <a:latin typeface="Arial Rounded MT Bold" pitchFamily="34" charset="0"/>
              </a:rPr>
              <a:t> da partícula.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Menos mão-de-obra.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Menor gasto com inseticidas.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Menor influência do vento.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Maior facilidade de aquisição dos inseticidas.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 Desvantagens:</a:t>
            </a:r>
            <a:endParaRPr lang="pt-BR" sz="1900" dirty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Aparelhagem cara.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Necessidade de mão-de-obra especializada.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Assistência mecânica.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Não aplicável a qualquer cultura.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Nebulizadores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412553"/>
            <a:ext cx="8208912" cy="518479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O tipo mais comum consiste no aquecimento de óleo mineral e arraste da partícula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po</a:t>
            </a:r>
            <a:r>
              <a:rPr lang="pt-BR" sz="2800" dirty="0" smtClean="0">
                <a:latin typeface="Arial Rounded MT Bold" pitchFamily="34" charset="0"/>
              </a:rPr>
              <a:t>r uma corrente de ar quente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pt-BR" sz="2800" smtClean="0">
                <a:latin typeface="Arial Rounded MT Bold" pitchFamily="34" charset="0"/>
              </a:rPr>
              <a:t>Consiste na divisão do líquido a um diâmetro na ordem de 50µ denominada ultra baixo volume (UBV), e, devido as características do aparelho aplicador, as gotas ficam mais afastadas entre si, em comparação com as aplicações convecionais.</a:t>
            </a:r>
            <a:endParaRPr lang="pt-BR" sz="2800" dirty="0" smtClean="0"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tecnigran.com.br/img/termonebulizador_pulsfog_k-10_s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6079852" cy="3253475"/>
          </a:xfrm>
          <a:prstGeom prst="rect">
            <a:avLst/>
          </a:prstGeom>
          <a:noFill/>
        </p:spPr>
      </p:pic>
      <p:pic>
        <p:nvPicPr>
          <p:cNvPr id="108548" name="Picture 4" descr="http://www.tecnigran.com.br/img/pulsfog_aplicacao_mot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4664"/>
            <a:ext cx="36004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550" name="Picture 6" descr="http://www.esteio.com.br/imagens/se_coama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501008"/>
            <a:ext cx="2203997" cy="1644774"/>
          </a:xfrm>
          <a:prstGeom prst="rect">
            <a:avLst/>
          </a:prstGeom>
          <a:noFill/>
        </p:spPr>
      </p:pic>
      <p:pic>
        <p:nvPicPr>
          <p:cNvPr id="108552" name="Picture 8" descr="http://i.ytimg.com/vi/ZRu4FW07M1U/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43875" y="3501008"/>
            <a:ext cx="2208245" cy="1656184"/>
          </a:xfrm>
          <a:prstGeom prst="rect">
            <a:avLst/>
          </a:prstGeom>
          <a:noFill/>
        </p:spPr>
      </p:pic>
      <p:pic>
        <p:nvPicPr>
          <p:cNvPr id="108554" name="Picture 10" descr="http://www.camara.ribeiraopreto.sp.gov.br/ccs/snoticias/image/0904/03/fumace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3501008"/>
            <a:ext cx="2484276" cy="1656184"/>
          </a:xfrm>
          <a:prstGeom prst="rect">
            <a:avLst/>
          </a:prstGeom>
          <a:noFill/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467544" y="5373216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Termonebulizadores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Nebulizadores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</a:rPr>
              <a:t>Vantagens: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Eficiente capacidade de penetração</a:t>
            </a:r>
            <a:r>
              <a:rPr lang="pt-BR" sz="2800" dirty="0" smtClean="0">
                <a:latin typeface="Arial Rounded MT Bold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Baixo volume de líquido empregado.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Alto rendimento.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Melhor distribuição dos inseticidas.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 Desvantagens:</a:t>
            </a:r>
            <a:endParaRPr lang="pt-BR" sz="1900" dirty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Decomposição da partícula pelo calor.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No caso de UBV, limitação em determinadas situações.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Baixo período de controle (sem resíduo).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Aplicação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Aérea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7584" y="1772593"/>
            <a:ext cx="7488832" cy="4176687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Utilização de avião ou helicóptero para aplicação do inseticida nas diferentes formulações.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endParaRPr lang="en-US" sz="2800" dirty="0" smtClean="0"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O produto deve ser registrado para a aplicação aérea.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6075"/>
            <a:ext cx="9144000" cy="5619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Mecanismo</a:t>
            </a:r>
            <a:r>
              <a:rPr lang="en-US" sz="2800" b="1" dirty="0">
                <a:solidFill>
                  <a:srgbClr val="FF0000"/>
                </a:solidFill>
              </a:rPr>
              <a:t> de A</a:t>
            </a:r>
            <a:r>
              <a:rPr lang="pt-BR" sz="2800" b="1" dirty="0" err="1">
                <a:solidFill>
                  <a:srgbClr val="FF0000"/>
                </a:solidFill>
              </a:rPr>
              <a:t>ção</a:t>
            </a:r>
            <a:r>
              <a:rPr lang="pt-BR" sz="2800" b="1" dirty="0">
                <a:solidFill>
                  <a:srgbClr val="FF0000"/>
                </a:solidFill>
              </a:rPr>
              <a:t> dos Inseticidas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16832"/>
            <a:ext cx="8229600" cy="4681736"/>
          </a:xfrm>
        </p:spPr>
        <p:txBody>
          <a:bodyPr/>
          <a:lstStyle/>
          <a:p>
            <a:r>
              <a:rPr lang="pt-BR" dirty="0" err="1" smtClean="0"/>
              <a:t>Neurotóxicos</a:t>
            </a:r>
            <a:endParaRPr lang="pt-BR" dirty="0" smtClean="0"/>
          </a:p>
          <a:p>
            <a:pPr lvl="1"/>
            <a:r>
              <a:rPr lang="pt-BR" dirty="0" smtClean="0"/>
              <a:t>Atuam na Transmissão Sináptica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FF"/>
                </a:solidFill>
              </a:rPr>
              <a:t>Inibidores da enzima </a:t>
            </a:r>
            <a:r>
              <a:rPr lang="pt-BR" b="1" dirty="0" err="1" smtClean="0">
                <a:solidFill>
                  <a:srgbClr val="0000FF"/>
                </a:solidFill>
              </a:rPr>
              <a:t>acetilcolinesterase</a:t>
            </a:r>
            <a:endParaRPr lang="pt-BR" b="1" dirty="0" smtClean="0">
              <a:solidFill>
                <a:srgbClr val="0000FF"/>
              </a:solidFill>
            </a:endParaRPr>
          </a:p>
          <a:p>
            <a:pPr lvl="3"/>
            <a:r>
              <a:rPr lang="pt-BR" dirty="0" err="1" smtClean="0"/>
              <a:t>organofosforados</a:t>
            </a:r>
            <a:r>
              <a:rPr lang="pt-BR" dirty="0" smtClean="0"/>
              <a:t> e </a:t>
            </a:r>
            <a:r>
              <a:rPr lang="pt-BR" dirty="0" err="1" smtClean="0"/>
              <a:t>carbamatos</a:t>
            </a:r>
            <a:endParaRPr lang="pt-BR" dirty="0" smtClean="0"/>
          </a:p>
          <a:p>
            <a:pPr lvl="2">
              <a:buClr>
                <a:srgbClr val="0000FF"/>
              </a:buClr>
              <a:buFont typeface="Wingdings" pitchFamily="2" charset="2"/>
              <a:buChar char="v"/>
            </a:pPr>
            <a:r>
              <a:rPr lang="pt-BR" b="1" dirty="0" err="1" smtClean="0">
                <a:solidFill>
                  <a:srgbClr val="0000FF"/>
                </a:solidFill>
              </a:rPr>
              <a:t>Agonistas</a:t>
            </a:r>
            <a:r>
              <a:rPr lang="pt-BR" b="1" dirty="0" smtClean="0">
                <a:solidFill>
                  <a:srgbClr val="0000FF"/>
                </a:solidFill>
              </a:rPr>
              <a:t> da acetilcolina</a:t>
            </a:r>
          </a:p>
          <a:p>
            <a:pPr lvl="3"/>
            <a:r>
              <a:rPr lang="pt-BR" dirty="0" smtClean="0"/>
              <a:t>nicotina, </a:t>
            </a:r>
            <a:r>
              <a:rPr lang="pt-BR" dirty="0" err="1" smtClean="0"/>
              <a:t>neonicotinóides</a:t>
            </a:r>
            <a:r>
              <a:rPr lang="pt-BR" dirty="0" smtClean="0"/>
              <a:t> e </a:t>
            </a:r>
            <a:r>
              <a:rPr lang="pt-BR" dirty="0" err="1" smtClean="0"/>
              <a:t>spinosinas</a:t>
            </a:r>
            <a:endParaRPr lang="pt-BR" dirty="0" smtClean="0"/>
          </a:p>
          <a:p>
            <a:pPr lvl="2">
              <a:buClr>
                <a:srgbClr val="0000FF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FF"/>
                </a:solidFill>
              </a:rPr>
              <a:t>Antagonistas da acetilcolina</a:t>
            </a:r>
          </a:p>
          <a:p>
            <a:pPr lvl="3"/>
            <a:r>
              <a:rPr lang="pt-BR" dirty="0" err="1" smtClean="0"/>
              <a:t>cartap</a:t>
            </a:r>
            <a:endParaRPr lang="pt-BR" dirty="0" smtClean="0"/>
          </a:p>
          <a:p>
            <a:pPr lvl="2">
              <a:buClr>
                <a:srgbClr val="0000FF"/>
              </a:buClr>
              <a:buFont typeface="Wingdings" pitchFamily="2" charset="2"/>
              <a:buChar char="v"/>
            </a:pPr>
            <a:r>
              <a:rPr lang="pt-BR" b="1" dirty="0" err="1" smtClean="0">
                <a:solidFill>
                  <a:srgbClr val="0000FF"/>
                </a:solidFill>
              </a:rPr>
              <a:t>Agonistas</a:t>
            </a:r>
            <a:r>
              <a:rPr lang="pt-BR" b="1" dirty="0" smtClean="0">
                <a:solidFill>
                  <a:srgbClr val="0000FF"/>
                </a:solidFill>
              </a:rPr>
              <a:t> do GABA </a:t>
            </a:r>
          </a:p>
          <a:p>
            <a:pPr lvl="3"/>
            <a:r>
              <a:rPr lang="pt-BR" dirty="0" err="1" smtClean="0"/>
              <a:t>avermectinas</a:t>
            </a:r>
            <a:r>
              <a:rPr lang="pt-BR" dirty="0" smtClean="0"/>
              <a:t> e </a:t>
            </a:r>
            <a:r>
              <a:rPr lang="pt-BR" dirty="0" err="1" smtClean="0"/>
              <a:t>milbemicinas</a:t>
            </a:r>
            <a:endParaRPr lang="pt-BR" dirty="0" smtClean="0"/>
          </a:p>
          <a:p>
            <a:pPr lvl="2">
              <a:buClr>
                <a:srgbClr val="0000FF"/>
              </a:buClr>
              <a:buFont typeface="Wingdings" pitchFamily="2" charset="2"/>
              <a:buChar char="v"/>
            </a:pPr>
            <a:r>
              <a:rPr lang="pt-BR" b="1" dirty="0" smtClean="0">
                <a:solidFill>
                  <a:srgbClr val="0000FF"/>
                </a:solidFill>
              </a:rPr>
              <a:t>Antagonistas do GABA</a:t>
            </a:r>
          </a:p>
          <a:p>
            <a:pPr lvl="3"/>
            <a:r>
              <a:rPr lang="pt-BR" dirty="0" err="1" smtClean="0"/>
              <a:t>ciclodienos</a:t>
            </a:r>
            <a:r>
              <a:rPr lang="pt-BR" dirty="0" smtClean="0"/>
              <a:t> e </a:t>
            </a:r>
            <a:r>
              <a:rPr lang="pt-BR" dirty="0" err="1" smtClean="0"/>
              <a:t>fenil-pirazois</a:t>
            </a:r>
            <a:endParaRPr lang="pt-BR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341938" y="18288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pt-BR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6535613" y="1290638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853113" y="1476375"/>
            <a:ext cx="122238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7073776" y="1184275"/>
            <a:ext cx="128587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6754688" y="1184275"/>
            <a:ext cx="58738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6387976" y="1555750"/>
            <a:ext cx="166687" cy="77788"/>
          </a:xfrm>
          <a:custGeom>
            <a:avLst/>
            <a:gdLst/>
            <a:ahLst/>
            <a:cxnLst>
              <a:cxn ang="0">
                <a:pos x="326" y="26"/>
              </a:cxn>
              <a:cxn ang="0">
                <a:pos x="136" y="37"/>
              </a:cxn>
              <a:cxn ang="0">
                <a:pos x="105" y="26"/>
              </a:cxn>
              <a:cxn ang="0">
                <a:pos x="126" y="48"/>
              </a:cxn>
              <a:cxn ang="0">
                <a:pos x="189" y="69"/>
              </a:cxn>
              <a:cxn ang="0">
                <a:pos x="221" y="79"/>
              </a:cxn>
              <a:cxn ang="0">
                <a:pos x="105" y="100"/>
              </a:cxn>
              <a:cxn ang="0">
                <a:pos x="94" y="132"/>
              </a:cxn>
              <a:cxn ang="0">
                <a:pos x="63" y="142"/>
              </a:cxn>
              <a:cxn ang="0">
                <a:pos x="126" y="132"/>
              </a:cxn>
              <a:cxn ang="0">
                <a:pos x="284" y="48"/>
              </a:cxn>
              <a:cxn ang="0">
                <a:pos x="168" y="58"/>
              </a:cxn>
              <a:cxn ang="0">
                <a:pos x="126" y="79"/>
              </a:cxn>
              <a:cxn ang="0">
                <a:pos x="94" y="90"/>
              </a:cxn>
              <a:cxn ang="0">
                <a:pos x="326" y="16"/>
              </a:cxn>
              <a:cxn ang="0">
                <a:pos x="231" y="26"/>
              </a:cxn>
              <a:cxn ang="0">
                <a:pos x="178" y="58"/>
              </a:cxn>
              <a:cxn ang="0">
                <a:pos x="0" y="100"/>
              </a:cxn>
            </a:cxnLst>
            <a:rect l="0" t="0" r="r" b="b"/>
            <a:pathLst>
              <a:path w="326" h="142">
                <a:moveTo>
                  <a:pt x="326" y="26"/>
                </a:moveTo>
                <a:cubicBezTo>
                  <a:pt x="250" y="52"/>
                  <a:pt x="229" y="46"/>
                  <a:pt x="136" y="37"/>
                </a:cubicBezTo>
                <a:cubicBezTo>
                  <a:pt x="126" y="33"/>
                  <a:pt x="112" y="18"/>
                  <a:pt x="105" y="26"/>
                </a:cubicBezTo>
                <a:cubicBezTo>
                  <a:pt x="98" y="34"/>
                  <a:pt x="117" y="43"/>
                  <a:pt x="126" y="48"/>
                </a:cubicBezTo>
                <a:cubicBezTo>
                  <a:pt x="146" y="58"/>
                  <a:pt x="168" y="62"/>
                  <a:pt x="189" y="69"/>
                </a:cubicBezTo>
                <a:cubicBezTo>
                  <a:pt x="200" y="72"/>
                  <a:pt x="221" y="79"/>
                  <a:pt x="221" y="79"/>
                </a:cubicBezTo>
                <a:cubicBezTo>
                  <a:pt x="182" y="84"/>
                  <a:pt x="133" y="72"/>
                  <a:pt x="105" y="100"/>
                </a:cubicBezTo>
                <a:cubicBezTo>
                  <a:pt x="97" y="108"/>
                  <a:pt x="102" y="124"/>
                  <a:pt x="94" y="132"/>
                </a:cubicBezTo>
                <a:cubicBezTo>
                  <a:pt x="86" y="140"/>
                  <a:pt x="52" y="142"/>
                  <a:pt x="63" y="142"/>
                </a:cubicBezTo>
                <a:cubicBezTo>
                  <a:pt x="84" y="142"/>
                  <a:pt x="105" y="135"/>
                  <a:pt x="126" y="132"/>
                </a:cubicBezTo>
                <a:cubicBezTo>
                  <a:pt x="184" y="111"/>
                  <a:pt x="225" y="66"/>
                  <a:pt x="284" y="48"/>
                </a:cubicBezTo>
                <a:cubicBezTo>
                  <a:pt x="243" y="34"/>
                  <a:pt x="208" y="41"/>
                  <a:pt x="168" y="58"/>
                </a:cubicBezTo>
                <a:cubicBezTo>
                  <a:pt x="154" y="64"/>
                  <a:pt x="140" y="73"/>
                  <a:pt x="126" y="79"/>
                </a:cubicBezTo>
                <a:cubicBezTo>
                  <a:pt x="116" y="83"/>
                  <a:pt x="83" y="90"/>
                  <a:pt x="94" y="90"/>
                </a:cubicBezTo>
                <a:cubicBezTo>
                  <a:pt x="155" y="90"/>
                  <a:pt x="275" y="49"/>
                  <a:pt x="326" y="16"/>
                </a:cubicBezTo>
                <a:cubicBezTo>
                  <a:pt x="281" y="0"/>
                  <a:pt x="275" y="12"/>
                  <a:pt x="231" y="26"/>
                </a:cubicBezTo>
                <a:cubicBezTo>
                  <a:pt x="190" y="69"/>
                  <a:pt x="233" y="31"/>
                  <a:pt x="178" y="58"/>
                </a:cubicBezTo>
                <a:cubicBezTo>
                  <a:pt x="105" y="94"/>
                  <a:pt x="89" y="100"/>
                  <a:pt x="0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6707063" y="1793875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4355976" y="1249363"/>
            <a:ext cx="2168525" cy="511175"/>
          </a:xfrm>
          <a:custGeom>
            <a:avLst/>
            <a:gdLst/>
            <a:ahLst/>
            <a:cxnLst>
              <a:cxn ang="0">
                <a:pos x="330" y="368"/>
              </a:cxn>
              <a:cxn ang="0">
                <a:pos x="435" y="189"/>
              </a:cxn>
              <a:cxn ang="0">
                <a:pos x="499" y="31"/>
              </a:cxn>
              <a:cxn ang="0">
                <a:pos x="656" y="210"/>
              </a:cxn>
              <a:cxn ang="0">
                <a:pos x="951" y="242"/>
              </a:cxn>
              <a:cxn ang="0">
                <a:pos x="1099" y="52"/>
              </a:cxn>
              <a:cxn ang="0">
                <a:pos x="1235" y="473"/>
              </a:cxn>
              <a:cxn ang="0">
                <a:pos x="1699" y="610"/>
              </a:cxn>
              <a:cxn ang="0">
                <a:pos x="2562" y="726"/>
              </a:cxn>
              <a:cxn ang="0">
                <a:pos x="3415" y="694"/>
              </a:cxn>
              <a:cxn ang="0">
                <a:pos x="3636" y="600"/>
              </a:cxn>
              <a:cxn ang="0">
                <a:pos x="3972" y="263"/>
              </a:cxn>
              <a:cxn ang="0">
                <a:pos x="4015" y="168"/>
              </a:cxn>
              <a:cxn ang="0">
                <a:pos x="3972" y="558"/>
              </a:cxn>
              <a:cxn ang="0">
                <a:pos x="4004" y="179"/>
              </a:cxn>
              <a:cxn ang="0">
                <a:pos x="3962" y="505"/>
              </a:cxn>
              <a:cxn ang="0">
                <a:pos x="3962" y="273"/>
              </a:cxn>
              <a:cxn ang="0">
                <a:pos x="3930" y="579"/>
              </a:cxn>
              <a:cxn ang="0">
                <a:pos x="4004" y="473"/>
              </a:cxn>
              <a:cxn ang="0">
                <a:pos x="3920" y="537"/>
              </a:cxn>
              <a:cxn ang="0">
                <a:pos x="3846" y="652"/>
              </a:cxn>
              <a:cxn ang="0">
                <a:pos x="3930" y="337"/>
              </a:cxn>
              <a:cxn ang="0">
                <a:pos x="3888" y="315"/>
              </a:cxn>
              <a:cxn ang="0">
                <a:pos x="3688" y="558"/>
              </a:cxn>
              <a:cxn ang="0">
                <a:pos x="3846" y="505"/>
              </a:cxn>
              <a:cxn ang="0">
                <a:pos x="3972" y="400"/>
              </a:cxn>
              <a:cxn ang="0">
                <a:pos x="3857" y="442"/>
              </a:cxn>
              <a:cxn ang="0">
                <a:pos x="3920" y="463"/>
              </a:cxn>
              <a:cxn ang="0">
                <a:pos x="4057" y="473"/>
              </a:cxn>
              <a:cxn ang="0">
                <a:pos x="3846" y="547"/>
              </a:cxn>
              <a:cxn ang="0">
                <a:pos x="3857" y="568"/>
              </a:cxn>
              <a:cxn ang="0">
                <a:pos x="3888" y="610"/>
              </a:cxn>
              <a:cxn ang="0">
                <a:pos x="3857" y="642"/>
              </a:cxn>
              <a:cxn ang="0">
                <a:pos x="3909" y="694"/>
              </a:cxn>
              <a:cxn ang="0">
                <a:pos x="3930" y="737"/>
              </a:cxn>
              <a:cxn ang="0">
                <a:pos x="3930" y="747"/>
              </a:cxn>
              <a:cxn ang="0">
                <a:pos x="3951" y="789"/>
              </a:cxn>
              <a:cxn ang="0">
                <a:pos x="3993" y="852"/>
              </a:cxn>
              <a:cxn ang="0">
                <a:pos x="4046" y="894"/>
              </a:cxn>
              <a:cxn ang="0">
                <a:pos x="3899" y="779"/>
              </a:cxn>
              <a:cxn ang="0">
                <a:pos x="3930" y="810"/>
              </a:cxn>
              <a:cxn ang="0">
                <a:pos x="3762" y="863"/>
              </a:cxn>
              <a:cxn ang="0">
                <a:pos x="3888" y="779"/>
              </a:cxn>
              <a:cxn ang="0">
                <a:pos x="3751" y="779"/>
              </a:cxn>
              <a:cxn ang="0">
                <a:pos x="3867" y="673"/>
              </a:cxn>
              <a:cxn ang="0">
                <a:pos x="3688" y="694"/>
              </a:cxn>
              <a:cxn ang="0">
                <a:pos x="3615" y="768"/>
              </a:cxn>
              <a:cxn ang="0">
                <a:pos x="2478" y="894"/>
              </a:cxn>
              <a:cxn ang="0">
                <a:pos x="1741" y="800"/>
              </a:cxn>
              <a:cxn ang="0">
                <a:pos x="1456" y="684"/>
              </a:cxn>
              <a:cxn ang="0">
                <a:pos x="867" y="652"/>
              </a:cxn>
              <a:cxn ang="0">
                <a:pos x="625" y="905"/>
              </a:cxn>
              <a:cxn ang="0">
                <a:pos x="593" y="716"/>
              </a:cxn>
              <a:cxn ang="0">
                <a:pos x="183" y="558"/>
              </a:cxn>
              <a:cxn ang="0">
                <a:pos x="246" y="410"/>
              </a:cxn>
              <a:cxn ang="0">
                <a:pos x="341" y="379"/>
              </a:cxn>
            </a:cxnLst>
            <a:rect l="0" t="0" r="r" b="b"/>
            <a:pathLst>
              <a:path w="4252" h="926">
                <a:moveTo>
                  <a:pt x="183" y="400"/>
                </a:moveTo>
                <a:cubicBezTo>
                  <a:pt x="241" y="392"/>
                  <a:pt x="278" y="387"/>
                  <a:pt x="330" y="368"/>
                </a:cubicBezTo>
                <a:cubicBezTo>
                  <a:pt x="355" y="331"/>
                  <a:pt x="399" y="293"/>
                  <a:pt x="414" y="252"/>
                </a:cubicBezTo>
                <a:cubicBezTo>
                  <a:pt x="421" y="231"/>
                  <a:pt x="425" y="209"/>
                  <a:pt x="435" y="189"/>
                </a:cubicBezTo>
                <a:cubicBezTo>
                  <a:pt x="441" y="178"/>
                  <a:pt x="451" y="169"/>
                  <a:pt x="456" y="158"/>
                </a:cubicBezTo>
                <a:cubicBezTo>
                  <a:pt x="474" y="117"/>
                  <a:pt x="485" y="73"/>
                  <a:pt x="499" y="31"/>
                </a:cubicBezTo>
                <a:cubicBezTo>
                  <a:pt x="502" y="21"/>
                  <a:pt x="509" y="0"/>
                  <a:pt x="509" y="0"/>
                </a:cubicBezTo>
                <a:cubicBezTo>
                  <a:pt x="534" y="71"/>
                  <a:pt x="564" y="194"/>
                  <a:pt x="656" y="210"/>
                </a:cubicBezTo>
                <a:cubicBezTo>
                  <a:pt x="677" y="214"/>
                  <a:pt x="699" y="217"/>
                  <a:pt x="720" y="221"/>
                </a:cubicBezTo>
                <a:cubicBezTo>
                  <a:pt x="792" y="270"/>
                  <a:pt x="866" y="248"/>
                  <a:pt x="951" y="242"/>
                </a:cubicBezTo>
                <a:cubicBezTo>
                  <a:pt x="998" y="195"/>
                  <a:pt x="1009" y="131"/>
                  <a:pt x="1056" y="84"/>
                </a:cubicBezTo>
                <a:cubicBezTo>
                  <a:pt x="1082" y="9"/>
                  <a:pt x="1066" y="3"/>
                  <a:pt x="1099" y="52"/>
                </a:cubicBezTo>
                <a:cubicBezTo>
                  <a:pt x="1102" y="157"/>
                  <a:pt x="1100" y="263"/>
                  <a:pt x="1109" y="368"/>
                </a:cubicBezTo>
                <a:cubicBezTo>
                  <a:pt x="1117" y="460"/>
                  <a:pt x="1156" y="461"/>
                  <a:pt x="1235" y="473"/>
                </a:cubicBezTo>
                <a:cubicBezTo>
                  <a:pt x="1281" y="480"/>
                  <a:pt x="1326" y="495"/>
                  <a:pt x="1372" y="505"/>
                </a:cubicBezTo>
                <a:cubicBezTo>
                  <a:pt x="1470" y="569"/>
                  <a:pt x="1583" y="598"/>
                  <a:pt x="1699" y="610"/>
                </a:cubicBezTo>
                <a:cubicBezTo>
                  <a:pt x="1786" y="633"/>
                  <a:pt x="1861" y="651"/>
                  <a:pt x="1951" y="663"/>
                </a:cubicBezTo>
                <a:cubicBezTo>
                  <a:pt x="2123" y="749"/>
                  <a:pt x="2392" y="721"/>
                  <a:pt x="2562" y="726"/>
                </a:cubicBezTo>
                <a:cubicBezTo>
                  <a:pt x="2751" y="723"/>
                  <a:pt x="2941" y="723"/>
                  <a:pt x="3130" y="716"/>
                </a:cubicBezTo>
                <a:cubicBezTo>
                  <a:pt x="3225" y="712"/>
                  <a:pt x="3415" y="694"/>
                  <a:pt x="3415" y="694"/>
                </a:cubicBezTo>
                <a:cubicBezTo>
                  <a:pt x="3484" y="660"/>
                  <a:pt x="3524" y="638"/>
                  <a:pt x="3604" y="610"/>
                </a:cubicBezTo>
                <a:cubicBezTo>
                  <a:pt x="3615" y="606"/>
                  <a:pt x="3636" y="600"/>
                  <a:pt x="3636" y="600"/>
                </a:cubicBezTo>
                <a:cubicBezTo>
                  <a:pt x="3709" y="552"/>
                  <a:pt x="3767" y="491"/>
                  <a:pt x="3846" y="452"/>
                </a:cubicBezTo>
                <a:cubicBezTo>
                  <a:pt x="3894" y="388"/>
                  <a:pt x="3928" y="329"/>
                  <a:pt x="3972" y="263"/>
                </a:cubicBezTo>
                <a:cubicBezTo>
                  <a:pt x="3979" y="252"/>
                  <a:pt x="3989" y="243"/>
                  <a:pt x="3993" y="231"/>
                </a:cubicBezTo>
                <a:cubicBezTo>
                  <a:pt x="4000" y="210"/>
                  <a:pt x="4015" y="168"/>
                  <a:pt x="4015" y="168"/>
                </a:cubicBezTo>
                <a:cubicBezTo>
                  <a:pt x="4005" y="274"/>
                  <a:pt x="3994" y="378"/>
                  <a:pt x="3983" y="484"/>
                </a:cubicBezTo>
                <a:cubicBezTo>
                  <a:pt x="3981" y="509"/>
                  <a:pt x="3961" y="581"/>
                  <a:pt x="3972" y="558"/>
                </a:cubicBezTo>
                <a:cubicBezTo>
                  <a:pt x="3986" y="529"/>
                  <a:pt x="3986" y="495"/>
                  <a:pt x="3993" y="463"/>
                </a:cubicBezTo>
                <a:cubicBezTo>
                  <a:pt x="3997" y="368"/>
                  <a:pt x="4004" y="274"/>
                  <a:pt x="4004" y="179"/>
                </a:cubicBezTo>
                <a:cubicBezTo>
                  <a:pt x="4004" y="158"/>
                  <a:pt x="3996" y="221"/>
                  <a:pt x="3993" y="242"/>
                </a:cubicBezTo>
                <a:cubicBezTo>
                  <a:pt x="3977" y="360"/>
                  <a:pt x="3973" y="400"/>
                  <a:pt x="3962" y="505"/>
                </a:cubicBezTo>
                <a:cubicBezTo>
                  <a:pt x="3965" y="368"/>
                  <a:pt x="3972" y="231"/>
                  <a:pt x="3972" y="94"/>
                </a:cubicBezTo>
                <a:cubicBezTo>
                  <a:pt x="3972" y="34"/>
                  <a:pt x="3966" y="213"/>
                  <a:pt x="3962" y="273"/>
                </a:cubicBezTo>
                <a:cubicBezTo>
                  <a:pt x="3955" y="364"/>
                  <a:pt x="3951" y="456"/>
                  <a:pt x="3941" y="547"/>
                </a:cubicBezTo>
                <a:cubicBezTo>
                  <a:pt x="3940" y="558"/>
                  <a:pt x="3920" y="574"/>
                  <a:pt x="3930" y="579"/>
                </a:cubicBezTo>
                <a:cubicBezTo>
                  <a:pt x="3941" y="585"/>
                  <a:pt x="3951" y="565"/>
                  <a:pt x="3962" y="558"/>
                </a:cubicBezTo>
                <a:cubicBezTo>
                  <a:pt x="3976" y="530"/>
                  <a:pt x="3982" y="495"/>
                  <a:pt x="4004" y="473"/>
                </a:cubicBezTo>
                <a:cubicBezTo>
                  <a:pt x="4018" y="459"/>
                  <a:pt x="4066" y="431"/>
                  <a:pt x="4046" y="431"/>
                </a:cubicBezTo>
                <a:cubicBezTo>
                  <a:pt x="4016" y="431"/>
                  <a:pt x="3932" y="525"/>
                  <a:pt x="3920" y="537"/>
                </a:cubicBezTo>
                <a:cubicBezTo>
                  <a:pt x="3909" y="565"/>
                  <a:pt x="3904" y="596"/>
                  <a:pt x="3888" y="621"/>
                </a:cubicBezTo>
                <a:cubicBezTo>
                  <a:pt x="3879" y="636"/>
                  <a:pt x="3846" y="669"/>
                  <a:pt x="3846" y="652"/>
                </a:cubicBezTo>
                <a:cubicBezTo>
                  <a:pt x="3846" y="614"/>
                  <a:pt x="3878" y="583"/>
                  <a:pt x="3888" y="547"/>
                </a:cubicBezTo>
                <a:cubicBezTo>
                  <a:pt x="3906" y="478"/>
                  <a:pt x="3916" y="407"/>
                  <a:pt x="3930" y="337"/>
                </a:cubicBezTo>
                <a:cubicBezTo>
                  <a:pt x="3934" y="315"/>
                  <a:pt x="3971" y="283"/>
                  <a:pt x="3951" y="273"/>
                </a:cubicBezTo>
                <a:cubicBezTo>
                  <a:pt x="3929" y="261"/>
                  <a:pt x="3909" y="301"/>
                  <a:pt x="3888" y="315"/>
                </a:cubicBezTo>
                <a:cubicBezTo>
                  <a:pt x="3813" y="365"/>
                  <a:pt x="3763" y="462"/>
                  <a:pt x="3699" y="526"/>
                </a:cubicBezTo>
                <a:cubicBezTo>
                  <a:pt x="3695" y="537"/>
                  <a:pt x="3677" y="558"/>
                  <a:pt x="3688" y="558"/>
                </a:cubicBezTo>
                <a:cubicBezTo>
                  <a:pt x="3721" y="558"/>
                  <a:pt x="3751" y="537"/>
                  <a:pt x="3783" y="526"/>
                </a:cubicBezTo>
                <a:cubicBezTo>
                  <a:pt x="3804" y="519"/>
                  <a:pt x="3846" y="505"/>
                  <a:pt x="3846" y="505"/>
                </a:cubicBezTo>
                <a:cubicBezTo>
                  <a:pt x="3876" y="415"/>
                  <a:pt x="3844" y="455"/>
                  <a:pt x="3930" y="421"/>
                </a:cubicBezTo>
                <a:cubicBezTo>
                  <a:pt x="3945" y="415"/>
                  <a:pt x="3956" y="400"/>
                  <a:pt x="3972" y="400"/>
                </a:cubicBezTo>
                <a:cubicBezTo>
                  <a:pt x="3984" y="400"/>
                  <a:pt x="3953" y="417"/>
                  <a:pt x="3941" y="421"/>
                </a:cubicBezTo>
                <a:cubicBezTo>
                  <a:pt x="3914" y="431"/>
                  <a:pt x="3885" y="435"/>
                  <a:pt x="3857" y="442"/>
                </a:cubicBezTo>
                <a:cubicBezTo>
                  <a:pt x="3850" y="452"/>
                  <a:pt x="3824" y="469"/>
                  <a:pt x="3836" y="473"/>
                </a:cubicBezTo>
                <a:cubicBezTo>
                  <a:pt x="3863" y="482"/>
                  <a:pt x="3892" y="466"/>
                  <a:pt x="3920" y="463"/>
                </a:cubicBezTo>
                <a:cubicBezTo>
                  <a:pt x="3955" y="459"/>
                  <a:pt x="3990" y="456"/>
                  <a:pt x="4025" y="452"/>
                </a:cubicBezTo>
                <a:cubicBezTo>
                  <a:pt x="4036" y="459"/>
                  <a:pt x="4069" y="468"/>
                  <a:pt x="4057" y="473"/>
                </a:cubicBezTo>
                <a:cubicBezTo>
                  <a:pt x="4004" y="497"/>
                  <a:pt x="3888" y="515"/>
                  <a:pt x="3888" y="515"/>
                </a:cubicBezTo>
                <a:cubicBezTo>
                  <a:pt x="3874" y="526"/>
                  <a:pt x="3832" y="536"/>
                  <a:pt x="3846" y="547"/>
                </a:cubicBezTo>
                <a:cubicBezTo>
                  <a:pt x="3882" y="577"/>
                  <a:pt x="4252" y="535"/>
                  <a:pt x="4004" y="558"/>
                </a:cubicBezTo>
                <a:cubicBezTo>
                  <a:pt x="3955" y="562"/>
                  <a:pt x="3906" y="565"/>
                  <a:pt x="3857" y="568"/>
                </a:cubicBezTo>
                <a:cubicBezTo>
                  <a:pt x="3853" y="579"/>
                  <a:pt x="3839" y="591"/>
                  <a:pt x="3846" y="600"/>
                </a:cubicBezTo>
                <a:cubicBezTo>
                  <a:pt x="3855" y="612"/>
                  <a:pt x="3874" y="606"/>
                  <a:pt x="3888" y="610"/>
                </a:cubicBezTo>
                <a:cubicBezTo>
                  <a:pt x="3934" y="623"/>
                  <a:pt x="3979" y="638"/>
                  <a:pt x="4025" y="652"/>
                </a:cubicBezTo>
                <a:cubicBezTo>
                  <a:pt x="3969" y="671"/>
                  <a:pt x="3914" y="653"/>
                  <a:pt x="3857" y="642"/>
                </a:cubicBezTo>
                <a:cubicBezTo>
                  <a:pt x="3846" y="645"/>
                  <a:pt x="3828" y="641"/>
                  <a:pt x="3825" y="652"/>
                </a:cubicBezTo>
                <a:cubicBezTo>
                  <a:pt x="3814" y="695"/>
                  <a:pt x="3907" y="694"/>
                  <a:pt x="3909" y="694"/>
                </a:cubicBezTo>
                <a:cubicBezTo>
                  <a:pt x="3929" y="715"/>
                  <a:pt x="3933" y="723"/>
                  <a:pt x="3962" y="737"/>
                </a:cubicBezTo>
                <a:cubicBezTo>
                  <a:pt x="3987" y="749"/>
                  <a:pt x="4055" y="757"/>
                  <a:pt x="3930" y="737"/>
                </a:cubicBezTo>
                <a:cubicBezTo>
                  <a:pt x="3920" y="733"/>
                  <a:pt x="3899" y="715"/>
                  <a:pt x="3899" y="726"/>
                </a:cubicBezTo>
                <a:cubicBezTo>
                  <a:pt x="3899" y="738"/>
                  <a:pt x="3918" y="742"/>
                  <a:pt x="3930" y="747"/>
                </a:cubicBezTo>
                <a:cubicBezTo>
                  <a:pt x="3961" y="760"/>
                  <a:pt x="4025" y="779"/>
                  <a:pt x="4025" y="779"/>
                </a:cubicBezTo>
                <a:cubicBezTo>
                  <a:pt x="4000" y="782"/>
                  <a:pt x="3976" y="786"/>
                  <a:pt x="3951" y="789"/>
                </a:cubicBezTo>
                <a:cubicBezTo>
                  <a:pt x="3916" y="793"/>
                  <a:pt x="3826" y="771"/>
                  <a:pt x="3846" y="800"/>
                </a:cubicBezTo>
                <a:cubicBezTo>
                  <a:pt x="3875" y="843"/>
                  <a:pt x="3993" y="852"/>
                  <a:pt x="3993" y="852"/>
                </a:cubicBezTo>
                <a:cubicBezTo>
                  <a:pt x="4000" y="859"/>
                  <a:pt x="4007" y="867"/>
                  <a:pt x="4015" y="873"/>
                </a:cubicBezTo>
                <a:cubicBezTo>
                  <a:pt x="4025" y="881"/>
                  <a:pt x="4057" y="888"/>
                  <a:pt x="4046" y="894"/>
                </a:cubicBezTo>
                <a:cubicBezTo>
                  <a:pt x="4018" y="908"/>
                  <a:pt x="3952" y="867"/>
                  <a:pt x="3930" y="852"/>
                </a:cubicBezTo>
                <a:cubicBezTo>
                  <a:pt x="3897" y="804"/>
                  <a:pt x="3916" y="839"/>
                  <a:pt x="3899" y="779"/>
                </a:cubicBezTo>
                <a:cubicBezTo>
                  <a:pt x="3896" y="768"/>
                  <a:pt x="3888" y="736"/>
                  <a:pt x="3888" y="747"/>
                </a:cubicBezTo>
                <a:cubicBezTo>
                  <a:pt x="3888" y="791"/>
                  <a:pt x="3899" y="789"/>
                  <a:pt x="3930" y="810"/>
                </a:cubicBezTo>
                <a:cubicBezTo>
                  <a:pt x="3895" y="814"/>
                  <a:pt x="3859" y="810"/>
                  <a:pt x="3825" y="821"/>
                </a:cubicBezTo>
                <a:cubicBezTo>
                  <a:pt x="3801" y="829"/>
                  <a:pt x="3762" y="863"/>
                  <a:pt x="3762" y="863"/>
                </a:cubicBezTo>
                <a:cubicBezTo>
                  <a:pt x="3771" y="796"/>
                  <a:pt x="3770" y="780"/>
                  <a:pt x="3815" y="737"/>
                </a:cubicBezTo>
                <a:cubicBezTo>
                  <a:pt x="3857" y="751"/>
                  <a:pt x="3846" y="743"/>
                  <a:pt x="3888" y="779"/>
                </a:cubicBezTo>
                <a:cubicBezTo>
                  <a:pt x="3899" y="789"/>
                  <a:pt x="3934" y="804"/>
                  <a:pt x="3920" y="810"/>
                </a:cubicBezTo>
                <a:cubicBezTo>
                  <a:pt x="3885" y="824"/>
                  <a:pt x="3790" y="791"/>
                  <a:pt x="3751" y="779"/>
                </a:cubicBezTo>
                <a:cubicBezTo>
                  <a:pt x="3755" y="761"/>
                  <a:pt x="3752" y="741"/>
                  <a:pt x="3762" y="726"/>
                </a:cubicBezTo>
                <a:cubicBezTo>
                  <a:pt x="3783" y="692"/>
                  <a:pt x="3833" y="685"/>
                  <a:pt x="3867" y="673"/>
                </a:cubicBezTo>
                <a:cubicBezTo>
                  <a:pt x="3811" y="655"/>
                  <a:pt x="3767" y="651"/>
                  <a:pt x="3709" y="663"/>
                </a:cubicBezTo>
                <a:cubicBezTo>
                  <a:pt x="3702" y="673"/>
                  <a:pt x="3694" y="683"/>
                  <a:pt x="3688" y="694"/>
                </a:cubicBezTo>
                <a:cubicBezTo>
                  <a:pt x="3683" y="704"/>
                  <a:pt x="3686" y="718"/>
                  <a:pt x="3678" y="726"/>
                </a:cubicBezTo>
                <a:cubicBezTo>
                  <a:pt x="3660" y="744"/>
                  <a:pt x="3633" y="751"/>
                  <a:pt x="3615" y="768"/>
                </a:cubicBezTo>
                <a:cubicBezTo>
                  <a:pt x="3496" y="882"/>
                  <a:pt x="3362" y="888"/>
                  <a:pt x="3204" y="905"/>
                </a:cubicBezTo>
                <a:cubicBezTo>
                  <a:pt x="2962" y="901"/>
                  <a:pt x="2720" y="900"/>
                  <a:pt x="2478" y="894"/>
                </a:cubicBezTo>
                <a:cubicBezTo>
                  <a:pt x="2380" y="891"/>
                  <a:pt x="2281" y="863"/>
                  <a:pt x="2183" y="852"/>
                </a:cubicBezTo>
                <a:cubicBezTo>
                  <a:pt x="2036" y="836"/>
                  <a:pt x="1889" y="814"/>
                  <a:pt x="1741" y="800"/>
                </a:cubicBezTo>
                <a:cubicBezTo>
                  <a:pt x="1683" y="780"/>
                  <a:pt x="1618" y="775"/>
                  <a:pt x="1562" y="747"/>
                </a:cubicBezTo>
                <a:cubicBezTo>
                  <a:pt x="1526" y="729"/>
                  <a:pt x="1492" y="702"/>
                  <a:pt x="1456" y="684"/>
                </a:cubicBezTo>
                <a:cubicBezTo>
                  <a:pt x="1352" y="631"/>
                  <a:pt x="1245" y="595"/>
                  <a:pt x="1130" y="579"/>
                </a:cubicBezTo>
                <a:cubicBezTo>
                  <a:pt x="1039" y="593"/>
                  <a:pt x="955" y="625"/>
                  <a:pt x="867" y="652"/>
                </a:cubicBezTo>
                <a:cubicBezTo>
                  <a:pt x="807" y="691"/>
                  <a:pt x="767" y="775"/>
                  <a:pt x="720" y="831"/>
                </a:cubicBezTo>
                <a:cubicBezTo>
                  <a:pt x="688" y="869"/>
                  <a:pt x="670" y="875"/>
                  <a:pt x="625" y="905"/>
                </a:cubicBezTo>
                <a:cubicBezTo>
                  <a:pt x="614" y="912"/>
                  <a:pt x="593" y="926"/>
                  <a:pt x="593" y="926"/>
                </a:cubicBezTo>
                <a:cubicBezTo>
                  <a:pt x="613" y="827"/>
                  <a:pt x="609" y="874"/>
                  <a:pt x="593" y="716"/>
                </a:cubicBezTo>
                <a:cubicBezTo>
                  <a:pt x="592" y="704"/>
                  <a:pt x="573" y="603"/>
                  <a:pt x="562" y="600"/>
                </a:cubicBezTo>
                <a:cubicBezTo>
                  <a:pt x="435" y="567"/>
                  <a:pt x="317" y="564"/>
                  <a:pt x="183" y="558"/>
                </a:cubicBezTo>
                <a:cubicBezTo>
                  <a:pt x="178" y="557"/>
                  <a:pt x="0" y="561"/>
                  <a:pt x="56" y="505"/>
                </a:cubicBezTo>
                <a:cubicBezTo>
                  <a:pt x="108" y="453"/>
                  <a:pt x="179" y="432"/>
                  <a:pt x="246" y="410"/>
                </a:cubicBezTo>
                <a:cubicBezTo>
                  <a:pt x="267" y="403"/>
                  <a:pt x="288" y="396"/>
                  <a:pt x="309" y="389"/>
                </a:cubicBezTo>
                <a:cubicBezTo>
                  <a:pt x="320" y="386"/>
                  <a:pt x="341" y="379"/>
                  <a:pt x="341" y="379"/>
                </a:cubicBezTo>
                <a:cubicBezTo>
                  <a:pt x="357" y="355"/>
                  <a:pt x="372" y="335"/>
                  <a:pt x="372" y="305"/>
                </a:cubicBez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4673476" y="1435100"/>
            <a:ext cx="122237" cy="1317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4894138" y="1143000"/>
            <a:ext cx="128588" cy="120650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30" y="53"/>
              </a:cxn>
              <a:cxn ang="0">
                <a:pos x="19" y="179"/>
              </a:cxn>
              <a:cxn ang="0">
                <a:pos x="8" y="211"/>
              </a:cxn>
              <a:cxn ang="0">
                <a:pos x="30" y="190"/>
              </a:cxn>
              <a:cxn ang="0">
                <a:pos x="82" y="84"/>
              </a:cxn>
              <a:cxn ang="0">
                <a:pos x="124" y="53"/>
              </a:cxn>
              <a:cxn ang="0">
                <a:pos x="156" y="32"/>
              </a:cxn>
              <a:cxn ang="0">
                <a:pos x="114" y="42"/>
              </a:cxn>
              <a:cxn ang="0">
                <a:pos x="51" y="95"/>
              </a:cxn>
              <a:cxn ang="0">
                <a:pos x="30" y="127"/>
              </a:cxn>
              <a:cxn ang="0">
                <a:pos x="51" y="84"/>
              </a:cxn>
              <a:cxn ang="0">
                <a:pos x="219" y="11"/>
              </a:cxn>
              <a:cxn ang="0">
                <a:pos x="251" y="0"/>
              </a:cxn>
            </a:cxnLst>
            <a:rect l="0" t="0" r="r" b="b"/>
            <a:pathLst>
              <a:path w="251" h="218">
                <a:moveTo>
                  <a:pt x="19" y="158"/>
                </a:moveTo>
                <a:cubicBezTo>
                  <a:pt x="23" y="123"/>
                  <a:pt x="30" y="18"/>
                  <a:pt x="30" y="53"/>
                </a:cubicBezTo>
                <a:cubicBezTo>
                  <a:pt x="30" y="95"/>
                  <a:pt x="25" y="137"/>
                  <a:pt x="19" y="179"/>
                </a:cubicBezTo>
                <a:cubicBezTo>
                  <a:pt x="17" y="190"/>
                  <a:pt x="0" y="203"/>
                  <a:pt x="8" y="211"/>
                </a:cubicBezTo>
                <a:cubicBezTo>
                  <a:pt x="15" y="218"/>
                  <a:pt x="23" y="197"/>
                  <a:pt x="30" y="190"/>
                </a:cubicBezTo>
                <a:cubicBezTo>
                  <a:pt x="42" y="117"/>
                  <a:pt x="27" y="133"/>
                  <a:pt x="82" y="84"/>
                </a:cubicBezTo>
                <a:cubicBezTo>
                  <a:pt x="95" y="72"/>
                  <a:pt x="110" y="63"/>
                  <a:pt x="124" y="53"/>
                </a:cubicBezTo>
                <a:cubicBezTo>
                  <a:pt x="134" y="46"/>
                  <a:pt x="165" y="41"/>
                  <a:pt x="156" y="32"/>
                </a:cubicBezTo>
                <a:cubicBezTo>
                  <a:pt x="146" y="21"/>
                  <a:pt x="128" y="39"/>
                  <a:pt x="114" y="42"/>
                </a:cubicBezTo>
                <a:cubicBezTo>
                  <a:pt x="95" y="61"/>
                  <a:pt x="70" y="75"/>
                  <a:pt x="51" y="95"/>
                </a:cubicBezTo>
                <a:cubicBezTo>
                  <a:pt x="42" y="104"/>
                  <a:pt x="30" y="140"/>
                  <a:pt x="30" y="127"/>
                </a:cubicBezTo>
                <a:cubicBezTo>
                  <a:pt x="30" y="111"/>
                  <a:pt x="42" y="97"/>
                  <a:pt x="51" y="84"/>
                </a:cubicBezTo>
                <a:cubicBezTo>
                  <a:pt x="94" y="26"/>
                  <a:pt x="154" y="21"/>
                  <a:pt x="219" y="11"/>
                </a:cubicBezTo>
                <a:cubicBezTo>
                  <a:pt x="230" y="7"/>
                  <a:pt x="251" y="0"/>
                  <a:pt x="25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4575051" y="1143000"/>
            <a:ext cx="58737" cy="165100"/>
          </a:xfrm>
          <a:custGeom>
            <a:avLst/>
            <a:gdLst/>
            <a:ahLst/>
            <a:cxnLst>
              <a:cxn ang="0">
                <a:pos x="109" y="157"/>
              </a:cxn>
              <a:cxn ang="0">
                <a:pos x="56" y="104"/>
              </a:cxn>
              <a:cxn ang="0">
                <a:pos x="35" y="73"/>
              </a:cxn>
              <a:cxn ang="0">
                <a:pos x="67" y="115"/>
              </a:cxn>
              <a:cxn ang="0">
                <a:pos x="99" y="83"/>
              </a:cxn>
              <a:cxn ang="0">
                <a:pos x="109" y="20"/>
              </a:cxn>
              <a:cxn ang="0">
                <a:pos x="77" y="115"/>
              </a:cxn>
              <a:cxn ang="0">
                <a:pos x="67" y="83"/>
              </a:cxn>
              <a:cxn ang="0">
                <a:pos x="67" y="73"/>
              </a:cxn>
              <a:cxn ang="0">
                <a:pos x="77" y="104"/>
              </a:cxn>
              <a:cxn ang="0">
                <a:pos x="88" y="73"/>
              </a:cxn>
              <a:cxn ang="0">
                <a:pos x="77" y="20"/>
              </a:cxn>
              <a:cxn ang="0">
                <a:pos x="67" y="178"/>
              </a:cxn>
              <a:cxn ang="0">
                <a:pos x="77" y="62"/>
              </a:cxn>
            </a:cxnLst>
            <a:rect l="0" t="0" r="r" b="b"/>
            <a:pathLst>
              <a:path w="115" h="300">
                <a:moveTo>
                  <a:pt x="109" y="157"/>
                </a:moveTo>
                <a:cubicBezTo>
                  <a:pt x="91" y="139"/>
                  <a:pt x="74" y="122"/>
                  <a:pt x="56" y="104"/>
                </a:cubicBezTo>
                <a:cubicBezTo>
                  <a:pt x="47" y="95"/>
                  <a:pt x="26" y="64"/>
                  <a:pt x="35" y="73"/>
                </a:cubicBezTo>
                <a:cubicBezTo>
                  <a:pt x="47" y="85"/>
                  <a:pt x="56" y="101"/>
                  <a:pt x="67" y="115"/>
                </a:cubicBezTo>
                <a:cubicBezTo>
                  <a:pt x="82" y="163"/>
                  <a:pt x="77" y="170"/>
                  <a:pt x="99" y="83"/>
                </a:cubicBezTo>
                <a:cubicBezTo>
                  <a:pt x="104" y="62"/>
                  <a:pt x="115" y="0"/>
                  <a:pt x="109" y="20"/>
                </a:cubicBezTo>
                <a:cubicBezTo>
                  <a:pt x="99" y="52"/>
                  <a:pt x="77" y="115"/>
                  <a:pt x="77" y="115"/>
                </a:cubicBezTo>
                <a:cubicBezTo>
                  <a:pt x="74" y="104"/>
                  <a:pt x="73" y="92"/>
                  <a:pt x="67" y="83"/>
                </a:cubicBezTo>
                <a:cubicBezTo>
                  <a:pt x="52" y="60"/>
                  <a:pt x="0" y="29"/>
                  <a:pt x="67" y="73"/>
                </a:cubicBezTo>
                <a:cubicBezTo>
                  <a:pt x="70" y="83"/>
                  <a:pt x="66" y="104"/>
                  <a:pt x="77" y="104"/>
                </a:cubicBezTo>
                <a:cubicBezTo>
                  <a:pt x="88" y="104"/>
                  <a:pt x="88" y="84"/>
                  <a:pt x="88" y="73"/>
                </a:cubicBezTo>
                <a:cubicBezTo>
                  <a:pt x="88" y="55"/>
                  <a:pt x="81" y="38"/>
                  <a:pt x="77" y="20"/>
                </a:cubicBezTo>
                <a:cubicBezTo>
                  <a:pt x="74" y="73"/>
                  <a:pt x="67" y="125"/>
                  <a:pt x="67" y="178"/>
                </a:cubicBezTo>
                <a:cubicBezTo>
                  <a:pt x="67" y="300"/>
                  <a:pt x="77" y="66"/>
                  <a:pt x="77" y="6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4527426" y="1752600"/>
            <a:ext cx="133350" cy="111125"/>
          </a:xfrm>
          <a:custGeom>
            <a:avLst/>
            <a:gdLst/>
            <a:ahLst/>
            <a:cxnLst>
              <a:cxn ang="0">
                <a:pos x="262" y="0"/>
              </a:cxn>
              <a:cxn ang="0">
                <a:pos x="20" y="136"/>
              </a:cxn>
              <a:cxn ang="0">
                <a:pos x="83" y="126"/>
              </a:cxn>
              <a:cxn ang="0">
                <a:pos x="209" y="42"/>
              </a:cxn>
              <a:cxn ang="0">
                <a:pos x="241" y="21"/>
              </a:cxn>
              <a:cxn ang="0">
                <a:pos x="209" y="42"/>
              </a:cxn>
              <a:cxn ang="0">
                <a:pos x="178" y="52"/>
              </a:cxn>
              <a:cxn ang="0">
                <a:pos x="93" y="126"/>
              </a:cxn>
              <a:cxn ang="0">
                <a:pos x="104" y="179"/>
              </a:cxn>
              <a:cxn ang="0">
                <a:pos x="199" y="73"/>
              </a:cxn>
              <a:cxn ang="0">
                <a:pos x="230" y="42"/>
              </a:cxn>
              <a:cxn ang="0">
                <a:pos x="178" y="136"/>
              </a:cxn>
              <a:cxn ang="0">
                <a:pos x="167" y="168"/>
              </a:cxn>
            </a:cxnLst>
            <a:rect l="0" t="0" r="r" b="b"/>
            <a:pathLst>
              <a:path w="262" h="200">
                <a:moveTo>
                  <a:pt x="262" y="0"/>
                </a:moveTo>
                <a:cubicBezTo>
                  <a:pt x="210" y="77"/>
                  <a:pt x="104" y="109"/>
                  <a:pt x="20" y="136"/>
                </a:cubicBezTo>
                <a:cubicBezTo>
                  <a:pt x="0" y="143"/>
                  <a:pt x="62" y="129"/>
                  <a:pt x="83" y="126"/>
                </a:cubicBezTo>
                <a:cubicBezTo>
                  <a:pt x="130" y="109"/>
                  <a:pt x="167" y="70"/>
                  <a:pt x="209" y="42"/>
                </a:cubicBezTo>
                <a:cubicBezTo>
                  <a:pt x="220" y="35"/>
                  <a:pt x="241" y="21"/>
                  <a:pt x="241" y="21"/>
                </a:cubicBezTo>
                <a:cubicBezTo>
                  <a:pt x="241" y="21"/>
                  <a:pt x="221" y="38"/>
                  <a:pt x="209" y="42"/>
                </a:cubicBezTo>
                <a:cubicBezTo>
                  <a:pt x="199" y="45"/>
                  <a:pt x="188" y="49"/>
                  <a:pt x="178" y="52"/>
                </a:cubicBezTo>
                <a:cubicBezTo>
                  <a:pt x="143" y="75"/>
                  <a:pt x="128" y="103"/>
                  <a:pt x="93" y="126"/>
                </a:cubicBezTo>
                <a:cubicBezTo>
                  <a:pt x="68" y="200"/>
                  <a:pt x="51" y="196"/>
                  <a:pt x="104" y="179"/>
                </a:cubicBezTo>
                <a:cubicBezTo>
                  <a:pt x="151" y="145"/>
                  <a:pt x="164" y="125"/>
                  <a:pt x="199" y="73"/>
                </a:cubicBezTo>
                <a:cubicBezTo>
                  <a:pt x="207" y="61"/>
                  <a:pt x="230" y="42"/>
                  <a:pt x="230" y="42"/>
                </a:cubicBezTo>
                <a:cubicBezTo>
                  <a:pt x="210" y="72"/>
                  <a:pt x="194" y="104"/>
                  <a:pt x="178" y="136"/>
                </a:cubicBezTo>
                <a:cubicBezTo>
                  <a:pt x="173" y="146"/>
                  <a:pt x="167" y="168"/>
                  <a:pt x="167" y="1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6113338" y="1219200"/>
            <a:ext cx="685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agronegocio.terra.com.br/img/upload/materia/68_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7" y="547308"/>
            <a:ext cx="4464496" cy="2593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0596" name="Picture 4" descr="http://www.ferias.tur.br/admin/cidades/7487/g_15065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76672"/>
            <a:ext cx="3665984" cy="2749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0598" name="Picture 6" descr="http://www.agrolink.com.br/upload/200x150/agrotoxico_aviao(G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864" y="3356992"/>
            <a:ext cx="2976331" cy="2232248"/>
          </a:xfrm>
          <a:prstGeom prst="rect">
            <a:avLst/>
          </a:prstGeom>
          <a:noFill/>
        </p:spPr>
      </p:pic>
      <p:pic>
        <p:nvPicPr>
          <p:cNvPr id="110600" name="Picture 8" descr="http://www.agrolink.com.br/upload/200x150/defensivos_aviacao85(G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3672" y="3356992"/>
            <a:ext cx="2976331" cy="2232248"/>
          </a:xfrm>
          <a:prstGeom prst="rect">
            <a:avLst/>
          </a:prstGeom>
          <a:noFill/>
        </p:spPr>
      </p:pic>
      <p:pic>
        <p:nvPicPr>
          <p:cNvPr id="110602" name="Picture 10" descr="http://c.photoshelter.com/img-get/I0000jI5q1S3PPNM/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90848" y="3356992"/>
            <a:ext cx="2633760" cy="2232000"/>
          </a:xfrm>
          <a:prstGeom prst="rect">
            <a:avLst/>
          </a:prstGeom>
          <a:noFill/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467544" y="5589240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Aplicação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Aérea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C019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3744416" cy="2413900"/>
          </a:xfrm>
          <a:prstGeom prst="rect">
            <a:avLst/>
          </a:prstGeom>
          <a:noFill/>
        </p:spPr>
      </p:pic>
      <p:pic>
        <p:nvPicPr>
          <p:cNvPr id="3" name="Picture 4" descr="Cópia de Aplicação aérea 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3384550" cy="1860550"/>
          </a:xfrm>
          <a:prstGeom prst="rect">
            <a:avLst/>
          </a:prstGeom>
          <a:noFill/>
        </p:spPr>
      </p:pic>
      <p:pic>
        <p:nvPicPr>
          <p:cNvPr id="4" name="Picture 5" descr="Aplicação aérea 0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356992"/>
            <a:ext cx="4641850" cy="220821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467544" y="5589240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Aplicação</a:t>
            </a:r>
            <a:r>
              <a:rPr kumimoji="0" lang="pt-BR" sz="3600" b="1" i="0" u="none" strike="noStrike" kern="1200" cap="none" spc="0" normalizeH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Aérea</a:t>
            </a:r>
            <a:endParaRPr kumimoji="0" lang="pt-BR" sz="3600" b="1" i="0" u="none" strike="noStrike" kern="1200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268760"/>
            <a:ext cx="8208912" cy="5256584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itchFamily="34" charset="0"/>
              </a:rPr>
              <a:t>Vantagens: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Proteção mais rápida</a:t>
            </a:r>
            <a:r>
              <a:rPr lang="pt-BR" sz="2800" dirty="0" smtClean="0">
                <a:latin typeface="Arial Rounded MT Bold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Alto rendimento.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Não prejudica e planta e compacta o solo.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Pode ser utilizado após chuvas, que dificulta entrada de máquinas.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 Desvantagens:</a:t>
            </a:r>
            <a:endParaRPr lang="pt-BR" sz="1900" dirty="0"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Viável somente em grandes áreas.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Sofre maior influência de fatores climáticos.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Os perigos de deriva são maiores.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+mj-lt"/>
              <a:buAutoNum type="arabicPeriod"/>
              <a:tabLst/>
              <a:defRPr/>
            </a:pPr>
            <a:r>
              <a:rPr lang="pt-BR" sz="2800" dirty="0" smtClean="0">
                <a:latin typeface="Arial Rounded MT Bold" pitchFamily="34" charset="0"/>
              </a:rPr>
              <a:t>Só trabalha durante o dia.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95536" y="404664"/>
            <a:ext cx="8183562" cy="9080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Aplicação</a:t>
            </a:r>
            <a:r>
              <a:rPr kumimoji="0" lang="pt-BR" sz="3600" b="1" i="0" u="none" strike="noStrike" kern="1200" cap="none" spc="0" normalizeH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Aérea</a:t>
            </a:r>
            <a:endParaRPr kumimoji="0" lang="pt-BR" sz="3600" b="1" i="0" u="none" strike="noStrike" kern="1200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Fotos 2008\Arapongas 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017032"/>
            <a:ext cx="3600001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139" name="Picture 3" descr="F:\Fotos 2008\Arapongas 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017032"/>
            <a:ext cx="3600001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140" name="Picture 4" descr="F:\Fotos 2008\Arapongas 1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753336"/>
            <a:ext cx="3600001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141" name="Picture 5" descr="F:\Fotos 2008\Foto aplicação Drench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423" y="3753336"/>
            <a:ext cx="3600001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ítulo 3"/>
          <p:cNvSpPr txBox="1">
            <a:spLocks/>
          </p:cNvSpPr>
          <p:nvPr/>
        </p:nvSpPr>
        <p:spPr>
          <a:xfrm>
            <a:off x="420886" y="188640"/>
            <a:ext cx="8183562" cy="76403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Aplicadores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Drench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Fotos\Aplicação\DSC02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39912"/>
            <a:ext cx="3295915" cy="247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827" name="Picture 3" descr="F:\Fotos\Aplicação\DSC02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911848"/>
            <a:ext cx="3295915" cy="247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828" name="Picture 4" descr="F:\Fotos\Aplicação\DSC020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484784"/>
            <a:ext cx="3295915" cy="247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829" name="Picture 5" descr="F:\Fotos\Aplicação\DSC020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3933056"/>
            <a:ext cx="3295915" cy="247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420886" y="188640"/>
            <a:ext cx="8183562" cy="76403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Aplicadores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Drench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Fotos\Aplicação\01b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700808"/>
            <a:ext cx="3456384" cy="37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3" name="Picture 3" descr="F:\Fotos\Aplicação\01a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2499601" cy="37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4" descr="F:\Fotos\Aplicação\01b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3116" y="1700808"/>
            <a:ext cx="2499601" cy="37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420886" y="432718"/>
            <a:ext cx="8183562" cy="76403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Aplicadores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Drench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Fotos\Aplicação\DSC05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340768"/>
            <a:ext cx="3744416" cy="4992554"/>
          </a:xfrm>
          <a:prstGeom prst="rect">
            <a:avLst/>
          </a:prstGeom>
          <a:noFill/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420886" y="432718"/>
            <a:ext cx="8183562" cy="76403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Aplicadores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Inseticidas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Puros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6" descr="apliwinn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708920"/>
            <a:ext cx="2880320" cy="225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457200" y="404813"/>
            <a:ext cx="449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kern="1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/>
              </a:rPr>
              <a:t>Agroquímicos:</a:t>
            </a:r>
            <a:endParaRPr lang="pt-BR" sz="3600" b="1" kern="1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457200" y="2848694"/>
            <a:ext cx="8229600" cy="3676650"/>
            <a:chOff x="457200" y="2848694"/>
            <a:chExt cx="8229600" cy="3676650"/>
          </a:xfrm>
        </p:grpSpPr>
        <p:sp>
          <p:nvSpPr>
            <p:cNvPr id="150531" name="Text Box 3"/>
            <p:cNvSpPr txBox="1">
              <a:spLocks noChangeArrowheads="1"/>
            </p:cNvSpPr>
            <p:nvPr/>
          </p:nvSpPr>
          <p:spPr bwMode="auto">
            <a:xfrm>
              <a:off x="457200" y="2848694"/>
              <a:ext cx="3886200" cy="121602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 dirty="0">
                  <a:latin typeface="Arial" charset="0"/>
                </a:rPr>
                <a:t>Resistência</a:t>
              </a:r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dos insetos aos inseticidas (mais de 500 pragas resistentes)</a:t>
              </a:r>
            </a:p>
          </p:txBody>
        </p:sp>
        <p:sp>
          <p:nvSpPr>
            <p:cNvPr id="150532" name="Text Box 4"/>
            <p:cNvSpPr txBox="1">
              <a:spLocks noChangeArrowheads="1"/>
            </p:cNvSpPr>
            <p:nvPr/>
          </p:nvSpPr>
          <p:spPr bwMode="auto">
            <a:xfrm>
              <a:off x="467544" y="4293096"/>
              <a:ext cx="3886200" cy="156966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Aparecimento de novas pragas (antes secundárias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) = </a:t>
              </a:r>
              <a:r>
                <a:rPr lang="pt-BR" sz="2400" b="1" dirty="0" smtClean="0">
                  <a:latin typeface="Arial" charset="0"/>
                </a:rPr>
                <a:t>surto de pragas secundárias</a:t>
              </a:r>
              <a:endParaRPr lang="pt-BR" sz="2400" b="1" dirty="0">
                <a:latin typeface="Arial" charset="0"/>
              </a:endParaRPr>
            </a:p>
          </p:txBody>
        </p:sp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457200" y="6039569"/>
              <a:ext cx="3886200" cy="46166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 dirty="0" err="1">
                  <a:latin typeface="Arial" charset="0"/>
                </a:rPr>
                <a:t>Ressurgência</a:t>
              </a:r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de pragas</a:t>
              </a:r>
            </a:p>
          </p:txBody>
        </p:sp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4800600" y="2848694"/>
              <a:ext cx="3886200" cy="8509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Desequilíbrios biológicos</a:t>
              </a:r>
            </a:p>
          </p:txBody>
        </p:sp>
        <p:sp>
          <p:nvSpPr>
            <p:cNvPr id="150535" name="Text Box 7"/>
            <p:cNvSpPr txBox="1">
              <a:spLocks noChangeArrowheads="1"/>
            </p:cNvSpPr>
            <p:nvPr/>
          </p:nvSpPr>
          <p:spPr bwMode="auto">
            <a:xfrm>
              <a:off x="4800600" y="3877394"/>
              <a:ext cx="3886200" cy="1581150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Efeitos prejudiciais ao homem, inimigos naturais, peixes, outros animais</a:t>
              </a:r>
            </a:p>
          </p:txBody>
        </p:sp>
        <p:sp>
          <p:nvSpPr>
            <p:cNvPr id="150536" name="Text Box 8"/>
            <p:cNvSpPr txBox="1">
              <a:spLocks noChangeArrowheads="1"/>
            </p:cNvSpPr>
            <p:nvPr/>
          </p:nvSpPr>
          <p:spPr bwMode="auto">
            <a:xfrm>
              <a:off x="4800600" y="5674444"/>
              <a:ext cx="3886200" cy="8509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t-BR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Resíduos nos alimentos, água e solo</a:t>
              </a:r>
            </a:p>
          </p:txBody>
        </p:sp>
      </p:grp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19776" y="1412776"/>
            <a:ext cx="632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 Rounded MT Bold" pitchFamily="34" charset="0"/>
              </a:rPr>
              <a:t>Devem ser utilizados de forma criteriosa, senão:</a:t>
            </a:r>
            <a:endParaRPr lang="pt-BR" sz="2000" dirty="0">
              <a:latin typeface="Arial Rounded MT Bold" pitchFamily="34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043608" y="1959496"/>
            <a:ext cx="705678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kern="1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Causa efeitos colaterais indesejáveis</a:t>
            </a:r>
            <a:endParaRPr lang="pt-BR" sz="3600" b="1" kern="1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23528" y="2708920"/>
            <a:ext cx="4176464" cy="14401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upo 241"/>
          <p:cNvGrpSpPr/>
          <p:nvPr/>
        </p:nvGrpSpPr>
        <p:grpSpPr>
          <a:xfrm>
            <a:off x="323528" y="384364"/>
            <a:ext cx="8446740" cy="5918012"/>
            <a:chOff x="323528" y="384364"/>
            <a:chExt cx="8446740" cy="5918012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1640929" y="566926"/>
              <a:ext cx="1677988" cy="1758950"/>
            </a:xfrm>
            <a:prstGeom prst="ellipse">
              <a:avLst/>
            </a:prstGeom>
            <a:noFill/>
            <a:ln w="39688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5631904" y="566926"/>
              <a:ext cx="1676400" cy="1758950"/>
            </a:xfrm>
            <a:prstGeom prst="ellipse">
              <a:avLst/>
            </a:prstGeom>
            <a:noFill/>
            <a:ln w="39688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2933701" y="2628900"/>
              <a:ext cx="1677988" cy="1757363"/>
            </a:xfrm>
            <a:prstGeom prst="ellipse">
              <a:avLst/>
            </a:prstGeom>
            <a:noFill/>
            <a:ln w="39688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7092280" y="2628900"/>
              <a:ext cx="1677988" cy="1757363"/>
            </a:xfrm>
            <a:prstGeom prst="ellipse">
              <a:avLst/>
            </a:prstGeom>
            <a:noFill/>
            <a:ln w="39688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317722" y="4388750"/>
              <a:ext cx="1751403" cy="1834251"/>
            </a:xfrm>
            <a:prstGeom prst="ellipse">
              <a:avLst/>
            </a:prstGeom>
            <a:noFill/>
            <a:ln w="39688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910236" y="4545013"/>
              <a:ext cx="1677988" cy="1757363"/>
            </a:xfrm>
            <a:prstGeom prst="ellipse">
              <a:avLst/>
            </a:prstGeom>
            <a:noFill/>
            <a:ln w="39688">
              <a:solidFill>
                <a:srgbClr val="F6BF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2112416" y="841564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2218779" y="9130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2577554" y="681226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2683916" y="75266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2577554" y="1559114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2683916" y="163055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1699666" y="1159064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66" name="Rectangle 26"/>
            <p:cNvSpPr>
              <a:spLocks noChangeArrowheads="1"/>
            </p:cNvSpPr>
            <p:nvPr/>
          </p:nvSpPr>
          <p:spPr bwMode="auto">
            <a:xfrm>
              <a:off x="1806029" y="12305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3004591" y="115112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1" name="Rectangle 31"/>
            <p:cNvSpPr>
              <a:spLocks noChangeArrowheads="1"/>
            </p:cNvSpPr>
            <p:nvPr/>
          </p:nvSpPr>
          <p:spPr bwMode="auto">
            <a:xfrm>
              <a:off x="1721891" y="1474976"/>
              <a:ext cx="5588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72" name="Rectangle 32"/>
            <p:cNvSpPr>
              <a:spLocks noChangeArrowheads="1"/>
            </p:cNvSpPr>
            <p:nvPr/>
          </p:nvSpPr>
          <p:spPr bwMode="auto">
            <a:xfrm rot="10800000">
              <a:off x="1879126" y="149436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2279104" y="1717864"/>
              <a:ext cx="3492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75" name="Rectangle 35"/>
            <p:cNvSpPr>
              <a:spLocks noChangeArrowheads="1"/>
            </p:cNvSpPr>
            <p:nvPr/>
          </p:nvSpPr>
          <p:spPr bwMode="auto">
            <a:xfrm>
              <a:off x="2388641" y="17893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7" name="Rectangle 37"/>
            <p:cNvSpPr>
              <a:spLocks noChangeArrowheads="1"/>
            </p:cNvSpPr>
            <p:nvPr/>
          </p:nvSpPr>
          <p:spPr bwMode="auto">
            <a:xfrm>
              <a:off x="2339429" y="1159064"/>
              <a:ext cx="341313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78" name="Rectangle 38"/>
            <p:cNvSpPr>
              <a:spLocks noChangeArrowheads="1"/>
            </p:cNvSpPr>
            <p:nvPr/>
          </p:nvSpPr>
          <p:spPr bwMode="auto">
            <a:xfrm>
              <a:off x="2445791" y="12305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0" name="Rectangle 40"/>
            <p:cNvSpPr>
              <a:spLocks noChangeArrowheads="1"/>
            </p:cNvSpPr>
            <p:nvPr/>
          </p:nvSpPr>
          <p:spPr bwMode="auto">
            <a:xfrm>
              <a:off x="2917279" y="1398776"/>
              <a:ext cx="195263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81" name="Rectangle 41"/>
            <p:cNvSpPr>
              <a:spLocks noChangeArrowheads="1"/>
            </p:cNvSpPr>
            <p:nvPr/>
          </p:nvSpPr>
          <p:spPr bwMode="auto">
            <a:xfrm>
              <a:off x="2950616" y="147021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3" name="Rectangle 43"/>
            <p:cNvSpPr>
              <a:spLocks noChangeArrowheads="1"/>
            </p:cNvSpPr>
            <p:nvPr/>
          </p:nvSpPr>
          <p:spPr bwMode="auto">
            <a:xfrm>
              <a:off x="2577554" y="1798826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84" name="Rectangle 44"/>
            <p:cNvSpPr>
              <a:spLocks noChangeArrowheads="1"/>
            </p:cNvSpPr>
            <p:nvPr/>
          </p:nvSpPr>
          <p:spPr bwMode="auto">
            <a:xfrm>
              <a:off x="2683916" y="187026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6" name="Rectangle 46"/>
            <p:cNvSpPr>
              <a:spLocks noChangeArrowheads="1"/>
            </p:cNvSpPr>
            <p:nvPr/>
          </p:nvSpPr>
          <p:spPr bwMode="auto">
            <a:xfrm>
              <a:off x="2258466" y="600264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87" name="Rectangle 47"/>
            <p:cNvSpPr>
              <a:spLocks noChangeArrowheads="1"/>
            </p:cNvSpPr>
            <p:nvPr/>
          </p:nvSpPr>
          <p:spPr bwMode="auto">
            <a:xfrm>
              <a:off x="2364829" y="6717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9" name="Rectangle 49"/>
            <p:cNvSpPr>
              <a:spLocks noChangeArrowheads="1"/>
            </p:cNvSpPr>
            <p:nvPr/>
          </p:nvSpPr>
          <p:spPr bwMode="auto">
            <a:xfrm>
              <a:off x="1939379" y="1717864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90" name="Rectangle 50"/>
            <p:cNvSpPr>
              <a:spLocks noChangeArrowheads="1"/>
            </p:cNvSpPr>
            <p:nvPr/>
          </p:nvSpPr>
          <p:spPr bwMode="auto">
            <a:xfrm>
              <a:off x="2045741" y="17893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2" name="Rectangle 52"/>
            <p:cNvSpPr>
              <a:spLocks noChangeArrowheads="1"/>
            </p:cNvSpPr>
            <p:nvPr/>
          </p:nvSpPr>
          <p:spPr bwMode="auto">
            <a:xfrm>
              <a:off x="1860004" y="839976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93" name="Rectangle 53"/>
            <p:cNvSpPr>
              <a:spLocks noChangeArrowheads="1"/>
            </p:cNvSpPr>
            <p:nvPr/>
          </p:nvSpPr>
          <p:spPr bwMode="auto">
            <a:xfrm>
              <a:off x="1966366" y="91141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5" name="Rectangle 55"/>
            <p:cNvSpPr>
              <a:spLocks noChangeArrowheads="1"/>
            </p:cNvSpPr>
            <p:nvPr/>
          </p:nvSpPr>
          <p:spPr bwMode="auto">
            <a:xfrm>
              <a:off x="2817266" y="760601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96" name="Rectangle 56"/>
            <p:cNvSpPr>
              <a:spLocks noChangeArrowheads="1"/>
            </p:cNvSpPr>
            <p:nvPr/>
          </p:nvSpPr>
          <p:spPr bwMode="auto">
            <a:xfrm>
              <a:off x="2923629" y="83203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8" name="Rectangle 58"/>
            <p:cNvSpPr>
              <a:spLocks noChangeArrowheads="1"/>
            </p:cNvSpPr>
            <p:nvPr/>
          </p:nvSpPr>
          <p:spPr bwMode="auto">
            <a:xfrm>
              <a:off x="2658516" y="919351"/>
              <a:ext cx="341313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99" name="Rectangle 59"/>
            <p:cNvSpPr>
              <a:spLocks noChangeArrowheads="1"/>
            </p:cNvSpPr>
            <p:nvPr/>
          </p:nvSpPr>
          <p:spPr bwMode="auto">
            <a:xfrm>
              <a:off x="2764879" y="99078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2" name="Rectangle 62"/>
            <p:cNvSpPr>
              <a:spLocks noChangeArrowheads="1"/>
            </p:cNvSpPr>
            <p:nvPr/>
          </p:nvSpPr>
          <p:spPr bwMode="auto">
            <a:xfrm>
              <a:off x="2206079" y="194963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7" name="Rectangle 67"/>
            <p:cNvSpPr>
              <a:spLocks noChangeArrowheads="1"/>
            </p:cNvSpPr>
            <p:nvPr/>
          </p:nvSpPr>
          <p:spPr bwMode="auto">
            <a:xfrm>
              <a:off x="3411538" y="3621088"/>
              <a:ext cx="34925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08" name="Rectangle 68"/>
            <p:cNvSpPr>
              <a:spLocks noChangeArrowheads="1"/>
            </p:cNvSpPr>
            <p:nvPr/>
          </p:nvSpPr>
          <p:spPr bwMode="auto">
            <a:xfrm>
              <a:off x="3522663" y="369252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9" name="Rectangle 69"/>
            <p:cNvSpPr>
              <a:spLocks noChangeArrowheads="1"/>
            </p:cNvSpPr>
            <p:nvPr/>
          </p:nvSpPr>
          <p:spPr bwMode="auto">
            <a:xfrm>
              <a:off x="3131840" y="364502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0" name="Rectangle 70"/>
            <p:cNvSpPr>
              <a:spLocks noChangeArrowheads="1"/>
            </p:cNvSpPr>
            <p:nvPr/>
          </p:nvSpPr>
          <p:spPr bwMode="auto">
            <a:xfrm>
              <a:off x="4030663" y="3300413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13" name="Rectangle 73"/>
            <p:cNvSpPr>
              <a:spLocks noChangeArrowheads="1"/>
            </p:cNvSpPr>
            <p:nvPr/>
          </p:nvSpPr>
          <p:spPr bwMode="auto">
            <a:xfrm>
              <a:off x="3073401" y="3062288"/>
              <a:ext cx="34131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16" name="Rectangle 76"/>
            <p:cNvSpPr>
              <a:spLocks noChangeArrowheads="1"/>
            </p:cNvSpPr>
            <p:nvPr/>
          </p:nvSpPr>
          <p:spPr bwMode="auto">
            <a:xfrm>
              <a:off x="3779026" y="3779838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17" name="Rectangle 77"/>
            <p:cNvSpPr>
              <a:spLocks noChangeArrowheads="1"/>
            </p:cNvSpPr>
            <p:nvPr/>
          </p:nvSpPr>
          <p:spPr bwMode="auto">
            <a:xfrm>
              <a:off x="3885388" y="385127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2" name="Rectangle 82"/>
            <p:cNvSpPr>
              <a:spLocks noChangeArrowheads="1"/>
            </p:cNvSpPr>
            <p:nvPr/>
          </p:nvSpPr>
          <p:spPr bwMode="auto">
            <a:xfrm>
              <a:off x="3711576" y="3141663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23" name="Rectangle 83"/>
            <p:cNvSpPr>
              <a:spLocks noChangeArrowheads="1"/>
            </p:cNvSpPr>
            <p:nvPr/>
          </p:nvSpPr>
          <p:spPr bwMode="auto">
            <a:xfrm>
              <a:off x="3817938" y="321310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4" name="Rectangle 84"/>
            <p:cNvSpPr>
              <a:spLocks noChangeArrowheads="1"/>
            </p:cNvSpPr>
            <p:nvPr/>
          </p:nvSpPr>
          <p:spPr bwMode="auto">
            <a:xfrm>
              <a:off x="3491880" y="2708920"/>
              <a:ext cx="33153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6" name="Rectangle 86"/>
            <p:cNvSpPr>
              <a:spLocks noChangeArrowheads="1"/>
            </p:cNvSpPr>
            <p:nvPr/>
          </p:nvSpPr>
          <p:spPr bwMode="auto">
            <a:xfrm>
              <a:off x="2125116" y="12305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8" name="Rectangle 88"/>
            <p:cNvSpPr>
              <a:spLocks noChangeArrowheads="1"/>
            </p:cNvSpPr>
            <p:nvPr/>
          </p:nvSpPr>
          <p:spPr bwMode="auto">
            <a:xfrm>
              <a:off x="2018754" y="600264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29" name="Rectangle 89"/>
            <p:cNvSpPr>
              <a:spLocks noChangeArrowheads="1"/>
            </p:cNvSpPr>
            <p:nvPr/>
          </p:nvSpPr>
          <p:spPr bwMode="auto">
            <a:xfrm>
              <a:off x="2125116" y="6717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38" name="Rectangle 98"/>
            <p:cNvSpPr>
              <a:spLocks noChangeArrowheads="1"/>
            </p:cNvSpPr>
            <p:nvPr/>
          </p:nvSpPr>
          <p:spPr bwMode="auto">
            <a:xfrm>
              <a:off x="3486926" y="393065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39" name="Rectangle 99"/>
            <p:cNvSpPr>
              <a:spLocks noChangeArrowheads="1"/>
            </p:cNvSpPr>
            <p:nvPr/>
          </p:nvSpPr>
          <p:spPr bwMode="auto">
            <a:xfrm>
              <a:off x="3131840" y="321297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46" name="Rectangle 106"/>
            <p:cNvSpPr>
              <a:spLocks noChangeArrowheads="1"/>
            </p:cNvSpPr>
            <p:nvPr/>
          </p:nvSpPr>
          <p:spPr bwMode="auto">
            <a:xfrm>
              <a:off x="4098113" y="3779838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55" name="Rectangle 115"/>
            <p:cNvSpPr>
              <a:spLocks noChangeArrowheads="1"/>
            </p:cNvSpPr>
            <p:nvPr/>
          </p:nvSpPr>
          <p:spPr bwMode="auto">
            <a:xfrm>
              <a:off x="2176561" y="4639459"/>
              <a:ext cx="357902" cy="435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56" name="Rectangle 116"/>
            <p:cNvSpPr>
              <a:spLocks noChangeArrowheads="1"/>
            </p:cNvSpPr>
            <p:nvPr/>
          </p:nvSpPr>
          <p:spPr bwMode="auto">
            <a:xfrm>
              <a:off x="2282922" y="4715023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57" name="Rectangle 117"/>
            <p:cNvSpPr>
              <a:spLocks noChangeArrowheads="1"/>
            </p:cNvSpPr>
            <p:nvPr/>
          </p:nvSpPr>
          <p:spPr bwMode="auto">
            <a:xfrm>
              <a:off x="2699792" y="5013176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58" name="Rectangle 118"/>
            <p:cNvSpPr>
              <a:spLocks noChangeArrowheads="1"/>
            </p:cNvSpPr>
            <p:nvPr/>
          </p:nvSpPr>
          <p:spPr bwMode="auto">
            <a:xfrm>
              <a:off x="1538386" y="4720422"/>
              <a:ext cx="356246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59" name="Rectangle 119"/>
            <p:cNvSpPr>
              <a:spLocks noChangeArrowheads="1"/>
            </p:cNvSpPr>
            <p:nvPr/>
          </p:nvSpPr>
          <p:spPr bwMode="auto">
            <a:xfrm>
              <a:off x="1644747" y="4795985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60" name="Rectangle 120"/>
            <p:cNvSpPr>
              <a:spLocks noChangeArrowheads="1"/>
            </p:cNvSpPr>
            <p:nvPr/>
          </p:nvSpPr>
          <p:spPr bwMode="auto">
            <a:xfrm>
              <a:off x="1763688" y="4581128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61" name="Rectangle 121"/>
            <p:cNvSpPr>
              <a:spLocks noChangeArrowheads="1"/>
            </p:cNvSpPr>
            <p:nvPr/>
          </p:nvSpPr>
          <p:spPr bwMode="auto">
            <a:xfrm>
              <a:off x="2416273" y="5198259"/>
              <a:ext cx="356246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67" name="Rectangle 127"/>
            <p:cNvSpPr>
              <a:spLocks noChangeArrowheads="1"/>
            </p:cNvSpPr>
            <p:nvPr/>
          </p:nvSpPr>
          <p:spPr bwMode="auto">
            <a:xfrm>
              <a:off x="1697136" y="5598309"/>
              <a:ext cx="357902" cy="435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68" name="Rectangle 128"/>
            <p:cNvSpPr>
              <a:spLocks noChangeArrowheads="1"/>
            </p:cNvSpPr>
            <p:nvPr/>
          </p:nvSpPr>
          <p:spPr bwMode="auto">
            <a:xfrm>
              <a:off x="1803497" y="5673873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69" name="Rectangle 129"/>
            <p:cNvSpPr>
              <a:spLocks noChangeArrowheads="1"/>
            </p:cNvSpPr>
            <p:nvPr/>
          </p:nvSpPr>
          <p:spPr bwMode="auto">
            <a:xfrm>
              <a:off x="1979712" y="5733256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0" name="Rectangle 130"/>
            <p:cNvSpPr>
              <a:spLocks noChangeArrowheads="1"/>
            </p:cNvSpPr>
            <p:nvPr/>
          </p:nvSpPr>
          <p:spPr bwMode="auto">
            <a:xfrm>
              <a:off x="2176561" y="5757059"/>
              <a:ext cx="357902" cy="435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71" name="Rectangle 131"/>
            <p:cNvSpPr>
              <a:spLocks noChangeArrowheads="1"/>
            </p:cNvSpPr>
            <p:nvPr/>
          </p:nvSpPr>
          <p:spPr bwMode="auto">
            <a:xfrm>
              <a:off x="2282922" y="5832623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2" name="Rectangle 132"/>
            <p:cNvSpPr>
              <a:spLocks noChangeArrowheads="1"/>
            </p:cNvSpPr>
            <p:nvPr/>
          </p:nvSpPr>
          <p:spPr bwMode="auto">
            <a:xfrm>
              <a:off x="2699792" y="5589240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3" name="Rectangle 133"/>
            <p:cNvSpPr>
              <a:spLocks noChangeArrowheads="1"/>
            </p:cNvSpPr>
            <p:nvPr/>
          </p:nvSpPr>
          <p:spPr bwMode="auto">
            <a:xfrm>
              <a:off x="1957486" y="4399747"/>
              <a:ext cx="364530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74" name="Rectangle 134"/>
            <p:cNvSpPr>
              <a:spLocks noChangeArrowheads="1"/>
            </p:cNvSpPr>
            <p:nvPr/>
          </p:nvSpPr>
          <p:spPr bwMode="auto">
            <a:xfrm>
              <a:off x="2067022" y="4475310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5" name="Rectangle 135"/>
            <p:cNvSpPr>
              <a:spLocks noChangeArrowheads="1"/>
            </p:cNvSpPr>
            <p:nvPr/>
          </p:nvSpPr>
          <p:spPr bwMode="auto">
            <a:xfrm>
              <a:off x="2555776" y="5229200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6" name="Rectangle 136"/>
            <p:cNvSpPr>
              <a:spLocks noChangeArrowheads="1"/>
            </p:cNvSpPr>
            <p:nvPr/>
          </p:nvSpPr>
          <p:spPr bwMode="auto">
            <a:xfrm>
              <a:off x="1378048" y="5039509"/>
              <a:ext cx="357902" cy="435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77" name="Rectangle 137"/>
            <p:cNvSpPr>
              <a:spLocks noChangeArrowheads="1"/>
            </p:cNvSpPr>
            <p:nvPr/>
          </p:nvSpPr>
          <p:spPr bwMode="auto">
            <a:xfrm>
              <a:off x="1484410" y="5115073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8" name="Rectangle 138"/>
            <p:cNvSpPr>
              <a:spLocks noChangeArrowheads="1"/>
            </p:cNvSpPr>
            <p:nvPr/>
          </p:nvSpPr>
          <p:spPr bwMode="auto">
            <a:xfrm>
              <a:off x="1691680" y="5445224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9" name="Rectangle 139"/>
            <p:cNvSpPr>
              <a:spLocks noChangeArrowheads="1"/>
            </p:cNvSpPr>
            <p:nvPr/>
          </p:nvSpPr>
          <p:spPr bwMode="auto">
            <a:xfrm>
              <a:off x="1936848" y="5279222"/>
              <a:ext cx="357902" cy="435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80" name="Rectangle 140"/>
            <p:cNvSpPr>
              <a:spLocks noChangeArrowheads="1"/>
            </p:cNvSpPr>
            <p:nvPr/>
          </p:nvSpPr>
          <p:spPr bwMode="auto">
            <a:xfrm>
              <a:off x="2043210" y="5354785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1" name="Rectangle 141"/>
            <p:cNvSpPr>
              <a:spLocks noChangeArrowheads="1"/>
            </p:cNvSpPr>
            <p:nvPr/>
          </p:nvSpPr>
          <p:spPr bwMode="auto">
            <a:xfrm>
              <a:off x="2195736" y="5517232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2" name="Rectangle 142"/>
            <p:cNvSpPr>
              <a:spLocks noChangeArrowheads="1"/>
            </p:cNvSpPr>
            <p:nvPr/>
          </p:nvSpPr>
          <p:spPr bwMode="auto">
            <a:xfrm>
              <a:off x="1857473" y="4879172"/>
              <a:ext cx="356246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83" name="Rectangle 143"/>
            <p:cNvSpPr>
              <a:spLocks noChangeArrowheads="1"/>
            </p:cNvSpPr>
            <p:nvPr/>
          </p:nvSpPr>
          <p:spPr bwMode="auto">
            <a:xfrm>
              <a:off x="1963835" y="4954735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4" name="Rectangle 144"/>
            <p:cNvSpPr>
              <a:spLocks noChangeArrowheads="1"/>
            </p:cNvSpPr>
            <p:nvPr/>
          </p:nvSpPr>
          <p:spPr bwMode="auto">
            <a:xfrm>
              <a:off x="2051720" y="5157192"/>
              <a:ext cx="15560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8" name="Rectangle 148"/>
            <p:cNvSpPr>
              <a:spLocks noChangeArrowheads="1"/>
            </p:cNvSpPr>
            <p:nvPr/>
          </p:nvSpPr>
          <p:spPr bwMode="auto">
            <a:xfrm>
              <a:off x="5771604" y="1159064"/>
              <a:ext cx="341313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89" name="Rectangle 149"/>
            <p:cNvSpPr>
              <a:spLocks noChangeArrowheads="1"/>
            </p:cNvSpPr>
            <p:nvPr/>
          </p:nvSpPr>
          <p:spPr bwMode="auto">
            <a:xfrm>
              <a:off x="5877966" y="1230501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91" name="Rectangle 151"/>
            <p:cNvSpPr>
              <a:spLocks noChangeArrowheads="1"/>
            </p:cNvSpPr>
            <p:nvPr/>
          </p:nvSpPr>
          <p:spPr bwMode="auto">
            <a:xfrm>
              <a:off x="7392317" y="2981325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92" name="Rectangle 152"/>
            <p:cNvSpPr>
              <a:spLocks noChangeArrowheads="1"/>
            </p:cNvSpPr>
            <p:nvPr/>
          </p:nvSpPr>
          <p:spPr bwMode="auto">
            <a:xfrm>
              <a:off x="7498680" y="3052763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93" name="Rectangle 153"/>
            <p:cNvSpPr>
              <a:spLocks noChangeArrowheads="1"/>
            </p:cNvSpPr>
            <p:nvPr/>
          </p:nvSpPr>
          <p:spPr bwMode="auto">
            <a:xfrm>
              <a:off x="7489155" y="3043238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94" name="Rectangle 154"/>
            <p:cNvSpPr>
              <a:spLocks noChangeArrowheads="1"/>
            </p:cNvSpPr>
            <p:nvPr/>
          </p:nvSpPr>
          <p:spPr bwMode="auto">
            <a:xfrm>
              <a:off x="5129311" y="5297488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95" name="Rectangle 155"/>
            <p:cNvSpPr>
              <a:spLocks noChangeArrowheads="1"/>
            </p:cNvSpPr>
            <p:nvPr/>
          </p:nvSpPr>
          <p:spPr bwMode="auto">
            <a:xfrm>
              <a:off x="5235673" y="536892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97" name="Rectangle 157"/>
            <p:cNvSpPr>
              <a:spLocks noChangeArrowheads="1"/>
            </p:cNvSpPr>
            <p:nvPr/>
          </p:nvSpPr>
          <p:spPr bwMode="auto">
            <a:xfrm>
              <a:off x="6170066" y="760601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98" name="Rectangle 158"/>
            <p:cNvSpPr>
              <a:spLocks noChangeArrowheads="1"/>
            </p:cNvSpPr>
            <p:nvPr/>
          </p:nvSpPr>
          <p:spPr bwMode="auto">
            <a:xfrm>
              <a:off x="6276429" y="832039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00" name="Rectangle 160"/>
            <p:cNvSpPr>
              <a:spLocks noChangeArrowheads="1"/>
            </p:cNvSpPr>
            <p:nvPr/>
          </p:nvSpPr>
          <p:spPr bwMode="auto">
            <a:xfrm>
              <a:off x="7231980" y="3540125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01" name="Rectangle 161"/>
            <p:cNvSpPr>
              <a:spLocks noChangeArrowheads="1"/>
            </p:cNvSpPr>
            <p:nvPr/>
          </p:nvSpPr>
          <p:spPr bwMode="auto">
            <a:xfrm>
              <a:off x="7339930" y="3611563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03" name="Rectangle 163"/>
            <p:cNvSpPr>
              <a:spLocks noChangeArrowheads="1"/>
            </p:cNvSpPr>
            <p:nvPr/>
          </p:nvSpPr>
          <p:spPr bwMode="auto">
            <a:xfrm>
              <a:off x="6156176" y="5301208"/>
              <a:ext cx="347663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04" name="Rectangle 164"/>
            <p:cNvSpPr>
              <a:spLocks noChangeArrowheads="1"/>
            </p:cNvSpPr>
            <p:nvPr/>
          </p:nvSpPr>
          <p:spPr bwMode="auto">
            <a:xfrm>
              <a:off x="5499198" y="4729163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06" name="Rectangle 166"/>
            <p:cNvSpPr>
              <a:spLocks noChangeArrowheads="1"/>
            </p:cNvSpPr>
            <p:nvPr/>
          </p:nvSpPr>
          <p:spPr bwMode="auto">
            <a:xfrm>
              <a:off x="2179091" y="1398776"/>
              <a:ext cx="342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07" name="Rectangle 167"/>
            <p:cNvSpPr>
              <a:spLocks noChangeArrowheads="1"/>
            </p:cNvSpPr>
            <p:nvPr/>
          </p:nvSpPr>
          <p:spPr bwMode="auto">
            <a:xfrm>
              <a:off x="2285454" y="147021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0" name="Rectangle 170"/>
            <p:cNvSpPr>
              <a:spLocks noChangeArrowheads="1"/>
            </p:cNvSpPr>
            <p:nvPr/>
          </p:nvSpPr>
          <p:spPr bwMode="auto">
            <a:xfrm>
              <a:off x="2671216" y="1311464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2" name="Rectangle 172"/>
            <p:cNvSpPr>
              <a:spLocks noChangeArrowheads="1"/>
            </p:cNvSpPr>
            <p:nvPr/>
          </p:nvSpPr>
          <p:spPr bwMode="auto">
            <a:xfrm>
              <a:off x="6481216" y="1240026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13" name="Rectangle 173"/>
            <p:cNvSpPr>
              <a:spLocks noChangeArrowheads="1"/>
            </p:cNvSpPr>
            <p:nvPr/>
          </p:nvSpPr>
          <p:spPr bwMode="auto">
            <a:xfrm>
              <a:off x="6587579" y="1311464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5" name="Rectangle 175"/>
            <p:cNvSpPr>
              <a:spLocks noChangeArrowheads="1"/>
            </p:cNvSpPr>
            <p:nvPr/>
          </p:nvSpPr>
          <p:spPr bwMode="auto">
            <a:xfrm>
              <a:off x="3332163" y="3221038"/>
              <a:ext cx="365125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16" name="Rectangle 176"/>
            <p:cNvSpPr>
              <a:spLocks noChangeArrowheads="1"/>
            </p:cNvSpPr>
            <p:nvPr/>
          </p:nvSpPr>
          <p:spPr bwMode="auto">
            <a:xfrm>
              <a:off x="3427413" y="3292475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8" name="Rectangle 178"/>
            <p:cNvSpPr>
              <a:spLocks noChangeArrowheads="1"/>
            </p:cNvSpPr>
            <p:nvPr/>
          </p:nvSpPr>
          <p:spPr bwMode="auto">
            <a:xfrm>
              <a:off x="3703638" y="3381375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19" name="Rectangle 179"/>
            <p:cNvSpPr>
              <a:spLocks noChangeArrowheads="1"/>
            </p:cNvSpPr>
            <p:nvPr/>
          </p:nvSpPr>
          <p:spPr bwMode="auto">
            <a:xfrm>
              <a:off x="3810001" y="345281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1" name="Rectangle 181"/>
            <p:cNvSpPr>
              <a:spLocks noChangeArrowheads="1"/>
            </p:cNvSpPr>
            <p:nvPr/>
          </p:nvSpPr>
          <p:spPr bwMode="auto">
            <a:xfrm>
              <a:off x="3610751" y="3940175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22" name="Rectangle 182"/>
            <p:cNvSpPr>
              <a:spLocks noChangeArrowheads="1"/>
            </p:cNvSpPr>
            <p:nvPr/>
          </p:nvSpPr>
          <p:spPr bwMode="auto">
            <a:xfrm>
              <a:off x="3717113" y="401161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4" name="Rectangle 184"/>
            <p:cNvSpPr>
              <a:spLocks noChangeArrowheads="1"/>
            </p:cNvSpPr>
            <p:nvPr/>
          </p:nvSpPr>
          <p:spPr bwMode="auto">
            <a:xfrm>
              <a:off x="7624092" y="3141663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61625" name="Rectangle 185"/>
            <p:cNvSpPr>
              <a:spLocks noChangeArrowheads="1"/>
            </p:cNvSpPr>
            <p:nvPr/>
          </p:nvSpPr>
          <p:spPr bwMode="auto">
            <a:xfrm>
              <a:off x="7730455" y="321310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6" name="Rectangle 186"/>
            <p:cNvSpPr>
              <a:spLocks noChangeArrowheads="1"/>
            </p:cNvSpPr>
            <p:nvPr/>
          </p:nvSpPr>
          <p:spPr bwMode="auto">
            <a:xfrm>
              <a:off x="8173887" y="2924944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7" name="Rectangle 187"/>
            <p:cNvSpPr>
              <a:spLocks noChangeArrowheads="1"/>
            </p:cNvSpPr>
            <p:nvPr/>
          </p:nvSpPr>
          <p:spPr bwMode="auto">
            <a:xfrm>
              <a:off x="8051130" y="3381375"/>
              <a:ext cx="363538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61628" name="Rectangle 188"/>
            <p:cNvSpPr>
              <a:spLocks noChangeArrowheads="1"/>
            </p:cNvSpPr>
            <p:nvPr/>
          </p:nvSpPr>
          <p:spPr bwMode="auto">
            <a:xfrm>
              <a:off x="8146380" y="345281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30" name="Rectangle 190"/>
            <p:cNvSpPr>
              <a:spLocks noChangeArrowheads="1"/>
            </p:cNvSpPr>
            <p:nvPr/>
          </p:nvSpPr>
          <p:spPr bwMode="auto">
            <a:xfrm>
              <a:off x="7624092" y="3859213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61631" name="Rectangle 191"/>
            <p:cNvSpPr>
              <a:spLocks noChangeArrowheads="1"/>
            </p:cNvSpPr>
            <p:nvPr/>
          </p:nvSpPr>
          <p:spPr bwMode="auto">
            <a:xfrm>
              <a:off x="7730455" y="393065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33" name="Rectangle 193"/>
            <p:cNvSpPr>
              <a:spLocks noChangeArrowheads="1"/>
            </p:cNvSpPr>
            <p:nvPr/>
          </p:nvSpPr>
          <p:spPr bwMode="auto">
            <a:xfrm>
              <a:off x="2168622" y="4879172"/>
              <a:ext cx="404297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34" name="Rectangle 194"/>
            <p:cNvSpPr>
              <a:spLocks noChangeArrowheads="1"/>
            </p:cNvSpPr>
            <p:nvPr/>
          </p:nvSpPr>
          <p:spPr bwMode="auto">
            <a:xfrm>
              <a:off x="2274986" y="4954737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37" name="Rectangle 197"/>
            <p:cNvSpPr>
              <a:spLocks noChangeArrowheads="1"/>
            </p:cNvSpPr>
            <p:nvPr/>
          </p:nvSpPr>
          <p:spPr bwMode="auto">
            <a:xfrm>
              <a:off x="1903511" y="4602312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39" name="Rectangle 199"/>
            <p:cNvSpPr>
              <a:spLocks noChangeArrowheads="1"/>
            </p:cNvSpPr>
            <p:nvPr/>
          </p:nvSpPr>
          <p:spPr bwMode="auto">
            <a:xfrm>
              <a:off x="2327372" y="5517347"/>
              <a:ext cx="404297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40" name="Rectangle 200"/>
            <p:cNvSpPr>
              <a:spLocks noChangeArrowheads="1"/>
            </p:cNvSpPr>
            <p:nvPr/>
          </p:nvSpPr>
          <p:spPr bwMode="auto">
            <a:xfrm>
              <a:off x="2433736" y="5592912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42" name="Rectangle 202"/>
            <p:cNvSpPr>
              <a:spLocks noChangeArrowheads="1"/>
            </p:cNvSpPr>
            <p:nvPr/>
          </p:nvSpPr>
          <p:spPr bwMode="auto">
            <a:xfrm>
              <a:off x="1609822" y="5118884"/>
              <a:ext cx="404297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43" name="Rectangle 203"/>
            <p:cNvSpPr>
              <a:spLocks noChangeArrowheads="1"/>
            </p:cNvSpPr>
            <p:nvPr/>
          </p:nvSpPr>
          <p:spPr bwMode="auto">
            <a:xfrm>
              <a:off x="1716186" y="5194450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46" name="Rectangle 206"/>
            <p:cNvSpPr>
              <a:spLocks noChangeArrowheads="1"/>
            </p:cNvSpPr>
            <p:nvPr/>
          </p:nvSpPr>
          <p:spPr bwMode="auto">
            <a:xfrm>
              <a:off x="2406747" y="4560084"/>
              <a:ext cx="404297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47" name="Rectangle 207"/>
            <p:cNvSpPr>
              <a:spLocks noChangeArrowheads="1"/>
            </p:cNvSpPr>
            <p:nvPr/>
          </p:nvSpPr>
          <p:spPr bwMode="auto">
            <a:xfrm>
              <a:off x="2513110" y="4635650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49" name="Rectangle 209"/>
            <p:cNvSpPr>
              <a:spLocks noChangeArrowheads="1"/>
            </p:cNvSpPr>
            <p:nvPr/>
          </p:nvSpPr>
          <p:spPr bwMode="auto">
            <a:xfrm>
              <a:off x="1370109" y="5358597"/>
              <a:ext cx="404297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50" name="Rectangle 210"/>
            <p:cNvSpPr>
              <a:spLocks noChangeArrowheads="1"/>
            </p:cNvSpPr>
            <p:nvPr/>
          </p:nvSpPr>
          <p:spPr bwMode="auto">
            <a:xfrm>
              <a:off x="1476473" y="5434162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52" name="Rectangle 212"/>
            <p:cNvSpPr>
              <a:spLocks noChangeArrowheads="1"/>
            </p:cNvSpPr>
            <p:nvPr/>
          </p:nvSpPr>
          <p:spPr bwMode="auto">
            <a:xfrm>
              <a:off x="2168622" y="5198259"/>
              <a:ext cx="404297" cy="43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53" name="Rectangle 213"/>
            <p:cNvSpPr>
              <a:spLocks noChangeArrowheads="1"/>
            </p:cNvSpPr>
            <p:nvPr/>
          </p:nvSpPr>
          <p:spPr bwMode="auto">
            <a:xfrm>
              <a:off x="2274985" y="5273825"/>
              <a:ext cx="2024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55" name="Rectangle 215"/>
            <p:cNvSpPr>
              <a:spLocks noChangeArrowheads="1"/>
            </p:cNvSpPr>
            <p:nvPr/>
          </p:nvSpPr>
          <p:spPr bwMode="auto">
            <a:xfrm>
              <a:off x="5149948" y="4943475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56" name="Rectangle 216"/>
            <p:cNvSpPr>
              <a:spLocks noChangeArrowheads="1"/>
            </p:cNvSpPr>
            <p:nvPr/>
          </p:nvSpPr>
          <p:spPr bwMode="auto">
            <a:xfrm>
              <a:off x="5256310" y="501491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58" name="Rectangle 218"/>
            <p:cNvSpPr>
              <a:spLocks noChangeArrowheads="1"/>
            </p:cNvSpPr>
            <p:nvPr/>
          </p:nvSpPr>
          <p:spPr bwMode="auto">
            <a:xfrm>
              <a:off x="5919885" y="4657725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59" name="Rectangle 219"/>
            <p:cNvSpPr>
              <a:spLocks noChangeArrowheads="1"/>
            </p:cNvSpPr>
            <p:nvPr/>
          </p:nvSpPr>
          <p:spPr bwMode="auto">
            <a:xfrm>
              <a:off x="6026248" y="472916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61" name="Rectangle 221"/>
            <p:cNvSpPr>
              <a:spLocks noChangeArrowheads="1"/>
            </p:cNvSpPr>
            <p:nvPr/>
          </p:nvSpPr>
          <p:spPr bwMode="auto">
            <a:xfrm>
              <a:off x="5759548" y="4976813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62" name="Rectangle 222"/>
            <p:cNvSpPr>
              <a:spLocks noChangeArrowheads="1"/>
            </p:cNvSpPr>
            <p:nvPr/>
          </p:nvSpPr>
          <p:spPr bwMode="auto">
            <a:xfrm>
              <a:off x="5865910" y="504825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64" name="Rectangle 224"/>
            <p:cNvSpPr>
              <a:spLocks noChangeArrowheads="1"/>
            </p:cNvSpPr>
            <p:nvPr/>
          </p:nvSpPr>
          <p:spPr bwMode="auto">
            <a:xfrm>
              <a:off x="5469035" y="5502275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65" name="Rectangle 225"/>
            <p:cNvSpPr>
              <a:spLocks noChangeArrowheads="1"/>
            </p:cNvSpPr>
            <p:nvPr/>
          </p:nvSpPr>
          <p:spPr bwMode="auto">
            <a:xfrm>
              <a:off x="5575398" y="557371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67" name="Rectangle 227"/>
            <p:cNvSpPr>
              <a:spLocks noChangeArrowheads="1"/>
            </p:cNvSpPr>
            <p:nvPr/>
          </p:nvSpPr>
          <p:spPr bwMode="auto">
            <a:xfrm>
              <a:off x="5041998" y="5616575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68" name="Rectangle 228"/>
            <p:cNvSpPr>
              <a:spLocks noChangeArrowheads="1"/>
            </p:cNvSpPr>
            <p:nvPr/>
          </p:nvSpPr>
          <p:spPr bwMode="auto">
            <a:xfrm>
              <a:off x="5148360" y="5688013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0" name="Rectangle 230"/>
            <p:cNvSpPr>
              <a:spLocks noChangeArrowheads="1"/>
            </p:cNvSpPr>
            <p:nvPr/>
          </p:nvSpPr>
          <p:spPr bwMode="auto">
            <a:xfrm>
              <a:off x="5838923" y="5695950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71" name="Rectangle 231"/>
            <p:cNvSpPr>
              <a:spLocks noChangeArrowheads="1"/>
            </p:cNvSpPr>
            <p:nvPr/>
          </p:nvSpPr>
          <p:spPr bwMode="auto">
            <a:xfrm>
              <a:off x="6228184" y="5301208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3" name="Rectangle 233"/>
            <p:cNvSpPr>
              <a:spLocks noChangeArrowheads="1"/>
            </p:cNvSpPr>
            <p:nvPr/>
          </p:nvSpPr>
          <p:spPr bwMode="auto">
            <a:xfrm>
              <a:off x="5759548" y="5376863"/>
              <a:ext cx="3873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74" name="Rectangle 234"/>
            <p:cNvSpPr>
              <a:spLocks noChangeArrowheads="1"/>
            </p:cNvSpPr>
            <p:nvPr/>
          </p:nvSpPr>
          <p:spPr bwMode="auto">
            <a:xfrm>
              <a:off x="5865910" y="5448300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34" name="Rectangle 1794"/>
            <p:cNvSpPr>
              <a:spLocks noChangeArrowheads="1"/>
            </p:cNvSpPr>
            <p:nvPr/>
          </p:nvSpPr>
          <p:spPr bwMode="auto">
            <a:xfrm>
              <a:off x="572541" y="384364"/>
              <a:ext cx="118410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Produto 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36" name="Rectangle 1796"/>
            <p:cNvSpPr>
              <a:spLocks noChangeArrowheads="1"/>
            </p:cNvSpPr>
            <p:nvPr/>
          </p:nvSpPr>
          <p:spPr bwMode="auto">
            <a:xfrm>
              <a:off x="1519238" y="2533650"/>
              <a:ext cx="1385888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237" name="Rectangle 1797"/>
            <p:cNvSpPr>
              <a:spLocks noChangeArrowheads="1"/>
            </p:cNvSpPr>
            <p:nvPr/>
          </p:nvSpPr>
          <p:spPr bwMode="auto">
            <a:xfrm>
              <a:off x="1625600" y="2605088"/>
              <a:ext cx="118410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Produto 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40" name="Rectangle 1800"/>
            <p:cNvSpPr>
              <a:spLocks noChangeArrowheads="1"/>
            </p:cNvSpPr>
            <p:nvPr/>
          </p:nvSpPr>
          <p:spPr bwMode="auto">
            <a:xfrm>
              <a:off x="323528" y="4221088"/>
              <a:ext cx="123591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Produto 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3244" name="Group 1804"/>
            <p:cNvGrpSpPr>
              <a:grpSpLocks/>
            </p:cNvGrpSpPr>
            <p:nvPr/>
          </p:nvGrpSpPr>
          <p:grpSpPr bwMode="auto">
            <a:xfrm>
              <a:off x="3555453" y="1359089"/>
              <a:ext cx="1755775" cy="177800"/>
              <a:chOff x="1948" y="797"/>
              <a:chExt cx="1106" cy="112"/>
            </a:xfrm>
            <a:solidFill>
              <a:srgbClr val="0000FF"/>
            </a:solidFill>
          </p:grpSpPr>
          <p:sp>
            <p:nvSpPr>
              <p:cNvPr id="63242" name="Freeform 1802"/>
              <p:cNvSpPr>
                <a:spLocks/>
              </p:cNvSpPr>
              <p:nvPr/>
            </p:nvSpPr>
            <p:spPr bwMode="auto">
              <a:xfrm>
                <a:off x="1948" y="839"/>
                <a:ext cx="99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996" y="26"/>
                  </a:cxn>
                  <a:cxn ang="0">
                    <a:pos x="996" y="1"/>
                  </a:cxn>
                  <a:cxn ang="0">
                    <a:pos x="0" y="0"/>
                  </a:cxn>
                </a:cxnLst>
                <a:rect l="0" t="0" r="r" b="b"/>
                <a:pathLst>
                  <a:path w="996" h="26">
                    <a:moveTo>
                      <a:pt x="0" y="0"/>
                    </a:moveTo>
                    <a:lnTo>
                      <a:pt x="0" y="25"/>
                    </a:lnTo>
                    <a:lnTo>
                      <a:pt x="996" y="26"/>
                    </a:lnTo>
                    <a:lnTo>
                      <a:pt x="99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243" name="Freeform 1803"/>
              <p:cNvSpPr>
                <a:spLocks/>
              </p:cNvSpPr>
              <p:nvPr/>
            </p:nvSpPr>
            <p:spPr bwMode="auto">
              <a:xfrm>
                <a:off x="2942" y="797"/>
                <a:ext cx="112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2" y="56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r" b="b"/>
                <a:pathLst>
                  <a:path w="112" h="112">
                    <a:moveTo>
                      <a:pt x="0" y="112"/>
                    </a:moveTo>
                    <a:lnTo>
                      <a:pt x="112" y="56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3247" name="Group 1807"/>
            <p:cNvGrpSpPr>
              <a:grpSpLocks/>
            </p:cNvGrpSpPr>
            <p:nvPr/>
          </p:nvGrpSpPr>
          <p:grpSpPr bwMode="auto">
            <a:xfrm>
              <a:off x="5087938" y="3500438"/>
              <a:ext cx="1755775" cy="177800"/>
              <a:chOff x="3205" y="2205"/>
              <a:chExt cx="1106" cy="112"/>
            </a:xfrm>
            <a:solidFill>
              <a:srgbClr val="0000FF"/>
            </a:solidFill>
          </p:grpSpPr>
          <p:sp>
            <p:nvSpPr>
              <p:cNvPr id="63245" name="Freeform 1805"/>
              <p:cNvSpPr>
                <a:spLocks/>
              </p:cNvSpPr>
              <p:nvPr/>
            </p:nvSpPr>
            <p:spPr bwMode="auto">
              <a:xfrm>
                <a:off x="3205" y="2247"/>
                <a:ext cx="99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996" y="26"/>
                  </a:cxn>
                  <a:cxn ang="0">
                    <a:pos x="996" y="1"/>
                  </a:cxn>
                  <a:cxn ang="0">
                    <a:pos x="0" y="0"/>
                  </a:cxn>
                </a:cxnLst>
                <a:rect l="0" t="0" r="r" b="b"/>
                <a:pathLst>
                  <a:path w="996" h="26">
                    <a:moveTo>
                      <a:pt x="0" y="0"/>
                    </a:moveTo>
                    <a:lnTo>
                      <a:pt x="0" y="25"/>
                    </a:lnTo>
                    <a:lnTo>
                      <a:pt x="996" y="26"/>
                    </a:lnTo>
                    <a:lnTo>
                      <a:pt x="99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246" name="Freeform 1806"/>
              <p:cNvSpPr>
                <a:spLocks/>
              </p:cNvSpPr>
              <p:nvPr/>
            </p:nvSpPr>
            <p:spPr bwMode="auto">
              <a:xfrm>
                <a:off x="4199" y="2205"/>
                <a:ext cx="112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2" y="56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r" b="b"/>
                <a:pathLst>
                  <a:path w="112" h="112">
                    <a:moveTo>
                      <a:pt x="0" y="112"/>
                    </a:moveTo>
                    <a:lnTo>
                      <a:pt x="112" y="56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3250" name="Group 1810"/>
            <p:cNvGrpSpPr>
              <a:grpSpLocks/>
            </p:cNvGrpSpPr>
            <p:nvPr/>
          </p:nvGrpSpPr>
          <p:grpSpPr bwMode="auto">
            <a:xfrm>
              <a:off x="3191148" y="5337175"/>
              <a:ext cx="1676400" cy="177800"/>
              <a:chOff x="1797" y="3362"/>
              <a:chExt cx="1056" cy="112"/>
            </a:xfrm>
            <a:solidFill>
              <a:srgbClr val="0000FF"/>
            </a:solidFill>
          </p:grpSpPr>
          <p:sp>
            <p:nvSpPr>
              <p:cNvPr id="63248" name="Freeform 1808"/>
              <p:cNvSpPr>
                <a:spLocks/>
              </p:cNvSpPr>
              <p:nvPr/>
            </p:nvSpPr>
            <p:spPr bwMode="auto">
              <a:xfrm>
                <a:off x="1797" y="3404"/>
                <a:ext cx="94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946" y="26"/>
                  </a:cxn>
                  <a:cxn ang="0">
                    <a:pos x="946" y="1"/>
                  </a:cxn>
                  <a:cxn ang="0">
                    <a:pos x="0" y="0"/>
                  </a:cxn>
                </a:cxnLst>
                <a:rect l="0" t="0" r="r" b="b"/>
                <a:pathLst>
                  <a:path w="946" h="26">
                    <a:moveTo>
                      <a:pt x="0" y="0"/>
                    </a:moveTo>
                    <a:lnTo>
                      <a:pt x="0" y="25"/>
                    </a:lnTo>
                    <a:lnTo>
                      <a:pt x="946" y="26"/>
                    </a:lnTo>
                    <a:lnTo>
                      <a:pt x="94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249" name="Freeform 1809"/>
              <p:cNvSpPr>
                <a:spLocks/>
              </p:cNvSpPr>
              <p:nvPr/>
            </p:nvSpPr>
            <p:spPr bwMode="auto">
              <a:xfrm>
                <a:off x="2741" y="3362"/>
                <a:ext cx="112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2" y="55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r" b="b"/>
                <a:pathLst>
                  <a:path w="112" h="112">
                    <a:moveTo>
                      <a:pt x="0" y="112"/>
                    </a:moveTo>
                    <a:lnTo>
                      <a:pt x="112" y="55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3252" name="Rectangle 1812"/>
            <p:cNvSpPr>
              <a:spLocks noChangeArrowheads="1"/>
            </p:cNvSpPr>
            <p:nvPr/>
          </p:nvSpPr>
          <p:spPr bwMode="auto">
            <a:xfrm>
              <a:off x="5726113" y="3076575"/>
              <a:ext cx="5818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Após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54" name="Rectangle 1814"/>
            <p:cNvSpPr>
              <a:spLocks noChangeArrowheads="1"/>
            </p:cNvSpPr>
            <p:nvPr/>
          </p:nvSpPr>
          <p:spPr bwMode="auto">
            <a:xfrm>
              <a:off x="5522100" y="3714750"/>
              <a:ext cx="113813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Aplicação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57" name="Rectangle 1817"/>
            <p:cNvSpPr>
              <a:spLocks noChangeArrowheads="1"/>
            </p:cNvSpPr>
            <p:nvPr/>
          </p:nvSpPr>
          <p:spPr bwMode="auto">
            <a:xfrm>
              <a:off x="4195216" y="935226"/>
              <a:ext cx="5818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Após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59" name="Rectangle 1819"/>
            <p:cNvSpPr>
              <a:spLocks noChangeArrowheads="1"/>
            </p:cNvSpPr>
            <p:nvPr/>
          </p:nvSpPr>
          <p:spPr bwMode="auto">
            <a:xfrm>
              <a:off x="3922166" y="1573401"/>
              <a:ext cx="113813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Aplicação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62" name="Rectangle 1822"/>
            <p:cNvSpPr>
              <a:spLocks noChangeArrowheads="1"/>
            </p:cNvSpPr>
            <p:nvPr/>
          </p:nvSpPr>
          <p:spPr bwMode="auto">
            <a:xfrm>
              <a:off x="3633885" y="4905375"/>
              <a:ext cx="5818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Após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64" name="Rectangle 1824"/>
            <p:cNvSpPr>
              <a:spLocks noChangeArrowheads="1"/>
            </p:cNvSpPr>
            <p:nvPr/>
          </p:nvSpPr>
          <p:spPr bwMode="auto">
            <a:xfrm>
              <a:off x="3889473" y="5224463"/>
              <a:ext cx="6732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65" name="Rectangle 1825"/>
            <p:cNvSpPr>
              <a:spLocks noChangeArrowheads="1"/>
            </p:cNvSpPr>
            <p:nvPr/>
          </p:nvSpPr>
          <p:spPr bwMode="auto">
            <a:xfrm>
              <a:off x="3878360" y="5214938"/>
              <a:ext cx="6732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66" name="Rectangle 1826"/>
            <p:cNvSpPr>
              <a:spLocks noChangeArrowheads="1"/>
            </p:cNvSpPr>
            <p:nvPr/>
          </p:nvSpPr>
          <p:spPr bwMode="auto">
            <a:xfrm>
              <a:off x="3362423" y="5545138"/>
              <a:ext cx="113813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Aplicação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69" name="Rectangle 1829"/>
            <p:cNvSpPr>
              <a:spLocks noChangeArrowheads="1"/>
            </p:cNvSpPr>
            <p:nvPr/>
          </p:nvSpPr>
          <p:spPr bwMode="auto">
            <a:xfrm>
              <a:off x="7089551" y="5300663"/>
              <a:ext cx="1327286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Falhas no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71" name="Rectangle 1831"/>
            <p:cNvSpPr>
              <a:spLocks noChangeArrowheads="1"/>
            </p:cNvSpPr>
            <p:nvPr/>
          </p:nvSpPr>
          <p:spPr bwMode="auto">
            <a:xfrm>
              <a:off x="6948264" y="5683250"/>
              <a:ext cx="1608454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5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Controle !!!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5" name="Seta para a direita 1834"/>
            <p:cNvSpPr/>
            <p:nvPr/>
          </p:nvSpPr>
          <p:spPr>
            <a:xfrm>
              <a:off x="467544" y="1124744"/>
              <a:ext cx="978408" cy="484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36" name="Seta para a direita 1835"/>
            <p:cNvSpPr/>
            <p:nvPr/>
          </p:nvSpPr>
          <p:spPr>
            <a:xfrm>
              <a:off x="1763688" y="3212976"/>
              <a:ext cx="978408" cy="484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37" name="Seta para a direita 1836"/>
            <p:cNvSpPr/>
            <p:nvPr/>
          </p:nvSpPr>
          <p:spPr>
            <a:xfrm>
              <a:off x="323528" y="5085184"/>
              <a:ext cx="978408" cy="484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1" name="Rectangle 231"/>
            <p:cNvSpPr>
              <a:spLocks noChangeArrowheads="1"/>
            </p:cNvSpPr>
            <p:nvPr/>
          </p:nvSpPr>
          <p:spPr bwMode="auto">
            <a:xfrm>
              <a:off x="5724128" y="5877272"/>
              <a:ext cx="19396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3284240" y="3365376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Rectangle 99"/>
            <p:cNvSpPr>
              <a:spLocks noChangeArrowheads="1"/>
            </p:cNvSpPr>
            <p:nvPr/>
          </p:nvSpPr>
          <p:spPr bwMode="auto">
            <a:xfrm>
              <a:off x="3436640" y="292494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Rectangle 99"/>
            <p:cNvSpPr>
              <a:spLocks noChangeArrowheads="1"/>
            </p:cNvSpPr>
            <p:nvPr/>
          </p:nvSpPr>
          <p:spPr bwMode="auto">
            <a:xfrm>
              <a:off x="3589040" y="3077344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Rectangle 99"/>
            <p:cNvSpPr>
              <a:spLocks noChangeArrowheads="1"/>
            </p:cNvSpPr>
            <p:nvPr/>
          </p:nvSpPr>
          <p:spPr bwMode="auto">
            <a:xfrm>
              <a:off x="3990872" y="270892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Rectangle 99"/>
            <p:cNvSpPr>
              <a:spLocks noChangeArrowheads="1"/>
            </p:cNvSpPr>
            <p:nvPr/>
          </p:nvSpPr>
          <p:spPr bwMode="auto">
            <a:xfrm>
              <a:off x="4143272" y="2861320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Rectangle 99"/>
            <p:cNvSpPr>
              <a:spLocks noChangeArrowheads="1"/>
            </p:cNvSpPr>
            <p:nvPr/>
          </p:nvSpPr>
          <p:spPr bwMode="auto">
            <a:xfrm>
              <a:off x="4139952" y="310583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Rectangle 99"/>
            <p:cNvSpPr>
              <a:spLocks noChangeArrowheads="1"/>
            </p:cNvSpPr>
            <p:nvPr/>
          </p:nvSpPr>
          <p:spPr bwMode="auto">
            <a:xfrm>
              <a:off x="4292352" y="325823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Rectangle 99"/>
            <p:cNvSpPr>
              <a:spLocks noChangeArrowheads="1"/>
            </p:cNvSpPr>
            <p:nvPr/>
          </p:nvSpPr>
          <p:spPr bwMode="auto">
            <a:xfrm>
              <a:off x="4211960" y="3537883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Rectangle 99"/>
            <p:cNvSpPr>
              <a:spLocks noChangeArrowheads="1"/>
            </p:cNvSpPr>
            <p:nvPr/>
          </p:nvSpPr>
          <p:spPr bwMode="auto">
            <a:xfrm>
              <a:off x="4139952" y="3825915"/>
              <a:ext cx="1490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0" y="-44450"/>
            <a:ext cx="9220200" cy="691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19" name="Picture 2" descr="c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D4FF"/>
              </a:clrFrom>
              <a:clrTo>
                <a:srgbClr val="FFD4FF">
                  <a:alpha val="0"/>
                </a:srgbClr>
              </a:clrTo>
            </a:clrChange>
            <a:lum bright="12000" contrast="6000"/>
          </a:blip>
          <a:srcRect l="4002" t="2861" r="3101" b="3545"/>
          <a:stretch>
            <a:fillRect/>
          </a:stretch>
        </p:blipFill>
        <p:spPr bwMode="auto">
          <a:xfrm>
            <a:off x="7596336" y="332656"/>
            <a:ext cx="1353333" cy="1800000"/>
          </a:xfrm>
          <a:prstGeom prst="rect">
            <a:avLst/>
          </a:prstGeom>
          <a:noFill/>
        </p:spPr>
      </p:pic>
      <p:sp>
        <p:nvSpPr>
          <p:cNvPr id="1420" name="CaixaDeTexto 1419"/>
          <p:cNvSpPr txBox="1"/>
          <p:nvPr/>
        </p:nvSpPr>
        <p:spPr>
          <a:xfrm>
            <a:off x="7452320" y="2204864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 err="1" smtClean="0">
                <a:solidFill>
                  <a:srgbClr val="FFFF00"/>
                </a:solidFill>
              </a:rPr>
              <a:t>Brevipalpus</a:t>
            </a:r>
            <a:r>
              <a:rPr lang="pt-BR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pt-BR" i="1" dirty="0" err="1" smtClean="0">
                <a:solidFill>
                  <a:srgbClr val="FFFF00"/>
                </a:solidFill>
              </a:rPr>
              <a:t>phoenicis</a:t>
            </a:r>
            <a:endParaRPr lang="pt-BR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2918</TotalTime>
  <Words>3790</Words>
  <Application>Microsoft Office PowerPoint</Application>
  <PresentationFormat>Apresentação na tela (4:3)</PresentationFormat>
  <Paragraphs>912</Paragraphs>
  <Slides>111</Slides>
  <Notes>16</Notes>
  <HiddenSlides>2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111</vt:i4>
      </vt:variant>
    </vt:vector>
  </HeadingPairs>
  <TitlesOfParts>
    <vt:vector size="127" baseType="lpstr">
      <vt:lpstr>Aharoni</vt:lpstr>
      <vt:lpstr>Arial</vt:lpstr>
      <vt:lpstr>Arial Black</vt:lpstr>
      <vt:lpstr>Arial Rounded MT Bold</vt:lpstr>
      <vt:lpstr>Broadway</vt:lpstr>
      <vt:lpstr>Calibri</vt:lpstr>
      <vt:lpstr>Helv</vt:lpstr>
      <vt:lpstr>Monotype Sorts</vt:lpstr>
      <vt:lpstr>Symbol</vt:lpstr>
      <vt:lpstr>Times New Roman</vt:lpstr>
      <vt:lpstr>Tms Rmn</vt:lpstr>
      <vt:lpstr>Verdana</vt:lpstr>
      <vt:lpstr>Wingdings</vt:lpstr>
      <vt:lpstr>Wingdings 2</vt:lpstr>
      <vt:lpstr>Aspecto</vt:lpstr>
      <vt:lpstr>Slide</vt:lpstr>
      <vt:lpstr>Apresentação do PowerPoint</vt:lpstr>
      <vt:lpstr>Apresentação do PowerPoint</vt:lpstr>
      <vt:lpstr>Requisitos para Escolha do Inseticida</vt:lpstr>
      <vt:lpstr>Apresentação do PowerPoint</vt:lpstr>
      <vt:lpstr>Mecanismo de Ação dos Inseticidas</vt:lpstr>
      <vt:lpstr>Mecanismo de Ação dos Inseticidas</vt:lpstr>
      <vt:lpstr>Apresentação do PowerPoint</vt:lpstr>
      <vt:lpstr>Mecanismo de Ação dos Inseticidas</vt:lpstr>
      <vt:lpstr>Mecanismo de Ação dos Inseticidas</vt:lpstr>
      <vt:lpstr>Mecanismo de Ação dos Inseticidas Neurotransmissores</vt:lpstr>
      <vt:lpstr>Mecanismo de Ação dos Inseticidas</vt:lpstr>
      <vt:lpstr>Apresentação do PowerPoint</vt:lpstr>
      <vt:lpstr>Apresentação do PowerPoint</vt:lpstr>
      <vt:lpstr>Apresentação do PowerPoint</vt:lpstr>
      <vt:lpstr>Apresentação do PowerPoint</vt:lpstr>
      <vt:lpstr>Mecanismo de Ação dos Inseticidas</vt:lpstr>
      <vt:lpstr>Apresentação do PowerPoint</vt:lpstr>
      <vt:lpstr>Apresentação do PowerPoint</vt:lpstr>
      <vt:lpstr>Mecanismo de Ação dos Inseticidas Neurotransmissores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Apresentação do PowerPoint</vt:lpstr>
      <vt:lpstr>Apresentação do PowerPoint</vt:lpstr>
      <vt:lpstr>Apresentação do PowerPoint</vt:lpstr>
      <vt:lpstr>Mecanismo de Ação dos Inseticidas</vt:lpstr>
      <vt:lpstr>Mecanismo de Ação dos Inseticidas</vt:lpstr>
      <vt:lpstr>Apresentação do PowerPoint</vt:lpstr>
      <vt:lpstr>Apresentação do PowerPoint</vt:lpstr>
      <vt:lpstr>Apresentação do PowerPoint</vt:lpstr>
      <vt:lpstr>Apresentação do PowerPoint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Mecanismo de Ação dos Inseticidas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Requisitos para Escolha do Inseticida</vt:lpstr>
      <vt:lpstr>APLICADORES DE INSETICIDAS</vt:lpstr>
      <vt:lpstr>Apresentação do PowerPoint</vt:lpstr>
      <vt:lpstr>Polvilhadeira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Recomendações Básicas para o Manejo de Resistência</vt:lpstr>
      <vt:lpstr>Apresentação do PowerPoint</vt:lpstr>
      <vt:lpstr>Apresentação do PowerPoint</vt:lpstr>
      <vt:lpstr>Uso Apropriado de Agroquímicos em MIP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Pedro</cp:lastModifiedBy>
  <cp:revision>97</cp:revision>
  <dcterms:created xsi:type="dcterms:W3CDTF">2010-10-29T17:00:05Z</dcterms:created>
  <dcterms:modified xsi:type="dcterms:W3CDTF">2016-11-08T14:18:28Z</dcterms:modified>
</cp:coreProperties>
</file>