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4" r:id="rId3"/>
    <p:sldId id="259" r:id="rId4"/>
    <p:sldId id="267" r:id="rId5"/>
    <p:sldId id="345" r:id="rId6"/>
    <p:sldId id="351" r:id="rId7"/>
    <p:sldId id="350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75" r:id="rId18"/>
    <p:sldId id="346" r:id="rId19"/>
    <p:sldId id="376" r:id="rId20"/>
    <p:sldId id="347" r:id="rId21"/>
    <p:sldId id="361" r:id="rId22"/>
    <p:sldId id="362" r:id="rId23"/>
    <p:sldId id="363" r:id="rId24"/>
    <p:sldId id="364" r:id="rId25"/>
    <p:sldId id="377" r:id="rId26"/>
    <p:sldId id="365" r:id="rId27"/>
    <p:sldId id="366" r:id="rId28"/>
    <p:sldId id="342" r:id="rId29"/>
    <p:sldId id="343" r:id="rId30"/>
    <p:sldId id="378" r:id="rId31"/>
    <p:sldId id="379" r:id="rId32"/>
    <p:sldId id="380" r:id="rId33"/>
    <p:sldId id="381" r:id="rId34"/>
    <p:sldId id="348" r:id="rId35"/>
    <p:sldId id="340" r:id="rId36"/>
    <p:sldId id="382" r:id="rId37"/>
    <p:sldId id="383" r:id="rId38"/>
    <p:sldId id="384" r:id="rId39"/>
    <p:sldId id="385" r:id="rId40"/>
    <p:sldId id="386" r:id="rId41"/>
    <p:sldId id="371" r:id="rId42"/>
    <p:sldId id="367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2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4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9.em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68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3.png"/><Relationship Id="rId10" Type="http://schemas.openxmlformats.org/officeDocument/2006/relationships/image" Target="NULL"/><Relationship Id="rId4" Type="http://schemas.openxmlformats.org/officeDocument/2006/relationships/image" Target="../media/image70.png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0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0.png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0.png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a) Reações de apoio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001" y="2805176"/>
            <a:ext cx="964722" cy="2836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/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E8F6A7BD-AFCE-4190-B9AD-30FBB858CBBD}"/>
              </a:ext>
            </a:extLst>
          </p:cNvPr>
          <p:cNvSpPr/>
          <p:nvPr/>
        </p:nvSpPr>
        <p:spPr>
          <a:xfrm>
            <a:off x="8833477" y="3767198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b)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21" y="2807968"/>
            <a:ext cx="964722" cy="283628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0D7E9F-AD44-4140-B15B-B3F2E1DB9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058" y="2807968"/>
            <a:ext cx="1180982" cy="1559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/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4ADEED97-613F-45CE-AC9B-AFB325FA3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65" y="3372182"/>
            <a:ext cx="1051595" cy="2267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/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5FC1ABEA-CF55-4FBA-BFD6-2FEB0A5B464E}"/>
              </a:ext>
            </a:extLst>
          </p:cNvPr>
          <p:cNvSpPr/>
          <p:nvPr/>
        </p:nvSpPr>
        <p:spPr>
          <a:xfrm>
            <a:off x="8574818" y="2887702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424150-EC37-4275-9748-B499685AC5B9}"/>
              </a:ext>
            </a:extLst>
          </p:cNvPr>
          <p:cNvSpPr/>
          <p:nvPr/>
        </p:nvSpPr>
        <p:spPr>
          <a:xfrm>
            <a:off x="8254779" y="4349929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c) Deformações elásticas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/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/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/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545B4200-D011-46E4-8E22-844234255DCE}"/>
              </a:ext>
            </a:extLst>
          </p:cNvPr>
          <p:cNvSpPr/>
          <p:nvPr/>
        </p:nvSpPr>
        <p:spPr>
          <a:xfrm>
            <a:off x="6329680" y="385111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E6D6C3-0421-4755-944D-C38248031959}"/>
              </a:ext>
            </a:extLst>
          </p:cNvPr>
          <p:cNvSpPr/>
          <p:nvPr/>
        </p:nvSpPr>
        <p:spPr>
          <a:xfrm>
            <a:off x="6096000" y="487727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2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d) Deslocamentos associados aos vínculos adicionais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85632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/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/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/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pt-B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𝑬𝑨</m:t>
                          </m:r>
                        </m:den>
                      </m:f>
                      <m:d>
                        <m:d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>
            <a:extLst>
              <a:ext uri="{FF2B5EF4-FFF2-40B4-BE49-F238E27FC236}">
                <a16:creationId xmlns:a16="http://schemas.microsoft.com/office/drawing/2014/main" id="{14CB665F-8986-4459-B1AE-ED78AC971A7F}"/>
              </a:ext>
            </a:extLst>
          </p:cNvPr>
          <p:cNvSpPr/>
          <p:nvPr/>
        </p:nvSpPr>
        <p:spPr>
          <a:xfrm>
            <a:off x="7792720" y="5139996"/>
            <a:ext cx="396240" cy="50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Imposição da compatibilidade geométrica em termos do vínculo adicional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57184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221C3FFD-EEDF-4834-B621-1D6A480FF494}"/>
              </a:ext>
            </a:extLst>
          </p:cNvPr>
          <p:cNvSpPr/>
          <p:nvPr/>
        </p:nvSpPr>
        <p:spPr>
          <a:xfrm>
            <a:off x="6979920" y="2489200"/>
            <a:ext cx="1371007" cy="93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(reações, esforços e deslocamentos)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17841"/>
            <a:ext cx="1895283" cy="318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/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/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𝐴𝐶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/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8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(campo de deslocamento axial)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766" y="23575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4B76BF-A7F7-4222-98D3-B59F6E654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98" y="2357508"/>
            <a:ext cx="2935961" cy="31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(isostática x hiperestática)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995" y="2302174"/>
            <a:ext cx="1884178" cy="3170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989CE391-DE6E-4C11-8A27-562CF000D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2312777"/>
            <a:ext cx="2119197" cy="329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/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/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/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/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/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/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5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Eliminação (provisória) dos vínculos adicionais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Solução individual de cada caso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Superposição de efeitos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5. Imposição da compatibilidade geométrica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D53DC961-CEFC-49A1-8827-5820A3F99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83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7AB245-086D-4195-8290-A49D2DD8C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2408308"/>
            <a:ext cx="1687394" cy="2620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9F944B-29BE-408D-A3BA-CD672E960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440" y="2408308"/>
            <a:ext cx="1651352" cy="31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 (cancelada)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Treliças planas simétricas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da figura abaixo, determinar as reações de apoio e os deslocamentos axiais dos pontos </a:t>
            </a:r>
            <a:r>
              <a:rPr lang="pt-BR" sz="2200" i="1" dirty="0"/>
              <a:t>B</a:t>
            </a:r>
            <a:r>
              <a:rPr lang="pt-BR" sz="2200" dirty="0"/>
              <a:t>, </a:t>
            </a:r>
            <a:r>
              <a:rPr lang="pt-BR" sz="2200" i="1" dirty="0"/>
              <a:t>C</a:t>
            </a:r>
            <a:r>
              <a:rPr lang="pt-BR" sz="2200" dirty="0"/>
              <a:t> e </a:t>
            </a:r>
            <a:r>
              <a:rPr lang="pt-BR" sz="2200" i="1" dirty="0"/>
              <a:t>D</a:t>
            </a:r>
            <a:r>
              <a:rPr lang="pt-BR" sz="2200" dirty="0"/>
              <a:t>, sabendo que o trecho </a:t>
            </a:r>
            <a:r>
              <a:rPr lang="pt-BR" sz="2200" i="1" dirty="0"/>
              <a:t>AC</a:t>
            </a:r>
            <a:r>
              <a:rPr lang="pt-BR" sz="2200" dirty="0"/>
              <a:t> é de aço (E = 200 GPa) e o trecho </a:t>
            </a:r>
            <a:r>
              <a:rPr lang="pt-BR" sz="2200" i="1" dirty="0"/>
              <a:t>CE</a:t>
            </a:r>
            <a:r>
              <a:rPr lang="pt-BR" sz="2200" dirty="0"/>
              <a:t> é de latão (E = 105 GPa). Obs.: comprimentos em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1" y="3116438"/>
            <a:ext cx="5319077" cy="253289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495B4A3-7A4A-43C5-AD9D-88F08A16772F}"/>
              </a:ext>
            </a:extLst>
          </p:cNvPr>
          <p:cNvSpPr/>
          <p:nvPr/>
        </p:nvSpPr>
        <p:spPr>
          <a:xfrm>
            <a:off x="7569200" y="3657116"/>
            <a:ext cx="772160" cy="11887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/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I: carregamento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II: reação adicional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10560"/>
            <a:ext cx="4629546" cy="22069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A2FA15-4002-451C-B5F2-F277402B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59" y="3210560"/>
            <a:ext cx="4629545" cy="22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 (carregamento)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5864"/>
            <a:ext cx="3967480" cy="18913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B0FAE7-B8F3-4E4E-BCEC-F92630A3D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22028"/>
            <a:ext cx="3967480" cy="939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ABD9D65-9A75-4C38-B441-1D3FCB8DE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923" y="2809778"/>
            <a:ext cx="5777633" cy="169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/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p>
                        <m:sSup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𝜹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sup>
                      </m:sSup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𝟏𝟒𝟒𝟔𝟏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II (reação adicional)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C4F42D33-269C-46EE-8DDA-9D50691B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2231156"/>
            <a:ext cx="4079240" cy="20028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B636393-1247-4634-A988-DB36EE696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19894"/>
            <a:ext cx="4079240" cy="71260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44B5DAA-123A-4D37-A05A-29769A62E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607" y="2650591"/>
            <a:ext cx="6003100" cy="1765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/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p>
                        <m:sSup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𝜹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𝑰𝑰</m:t>
                          </m:r>
                        </m:sup>
                      </m:sSup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𝐤𝐍</m:t>
                      </m:r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𝟎𝟎𝟑𝟖𝟖𝟖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Superposição de efeitos e imposição da compatibilidade geométrica (reações)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09372"/>
            <a:ext cx="4122842" cy="196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/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sub>
                    </m:sSub>
                    <m: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sup>
                    </m:sSup>
                    <m: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𝐼𝐼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=0,14461−0,003888 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sub>
                    </m:sSub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/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/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𝟏𝟗𝟏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/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𝟔𝟐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𝟖𝟎𝟗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Método das Forças sem separação em casos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579" y="2165718"/>
            <a:ext cx="4122842" cy="196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BE74DA-75A6-4927-9FC8-27C3600176D9}"/>
                  </a:ext>
                </a:extLst>
              </p:cNvPr>
              <p:cNvSpPr txBox="1"/>
              <p:nvPr/>
            </p:nvSpPr>
            <p:spPr>
              <a:xfrm>
                <a:off x="963720" y="4524923"/>
                <a:ext cx="10264560" cy="741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180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𝐵𝐶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40−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𝐸𝐴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𝐷𝐸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𝟏𝟗𝟏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BE74DA-75A6-4927-9FC8-27C360017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20" y="4524923"/>
                <a:ext cx="10264560" cy="741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(deslocamentos axiais)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96012"/>
            <a:ext cx="3886200" cy="1850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B4E085-9F87-44A3-886A-4B8E889D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765" y="1536904"/>
            <a:ext cx="6294033" cy="185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=0,04498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=0,04632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=0,05011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Campo de deslocamento axial (*)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=0,04498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=0,04632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=0,05011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40E8BDC-F875-42E4-96A6-A1C9AE3CA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978" y="1556901"/>
            <a:ext cx="6102625" cy="40359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18ED948-D9BE-4830-8641-54C9E13F4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6" y="3857537"/>
            <a:ext cx="3644059" cy="17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Deslocamentos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Deslocabilidades</a:t>
            </a:r>
            <a:r>
              <a:rPr lang="pt-BR" sz="2400" dirty="0"/>
              <a:t>: conjunto de parâmetros cinemáticos independentes e compatíveis que definem a mudança de geometria da estrutura.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Exemplos: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3" y="2971004"/>
            <a:ext cx="1599428" cy="26915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E5D762-EDDB-4004-8BAA-E128BBFDF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893" y="2971004"/>
            <a:ext cx="1708546" cy="26874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6F741B7-E857-4462-A45F-CE4B72702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726" y="2971003"/>
            <a:ext cx="5643743" cy="268749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D3E6DC-D96F-4A0F-977B-7C1E8E5CC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742" y="2837575"/>
            <a:ext cx="3093709" cy="29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dos deslocamentos (2):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Identificação das deslocabilidades (compatibilidade geométrica)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Cálculo das deformações elásticas (</a:t>
            </a:r>
            <a:r>
              <a:rPr lang="el-GR" sz="2200" dirty="0"/>
              <a:t>Δ</a:t>
            </a:r>
            <a:r>
              <a:rPr lang="pt-BR" sz="2200" i="1" dirty="0"/>
              <a:t>L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Determinação dos esforços internos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5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Identificação das deslocabilidades (compatibilidade geométrica)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57614"/>
            <a:ext cx="1801871" cy="30321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600BFD-C169-42AC-8641-590942CD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673" y="2457613"/>
            <a:ext cx="1066552" cy="30321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71A4E6-29F4-48DB-A6AB-2818AC4B5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26" y="2457613"/>
            <a:ext cx="1655501" cy="30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Cálculo das deformações elásticas (Δ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/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/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E6CA108A-4F84-4BB5-9362-FD14E7238494}"/>
              </a:ext>
            </a:extLst>
          </p:cNvPr>
          <p:cNvSpPr/>
          <p:nvPr/>
        </p:nvSpPr>
        <p:spPr>
          <a:xfrm>
            <a:off x="8290560" y="315664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AECC4A0-E153-4AA2-930A-D2314223BAD4}"/>
              </a:ext>
            </a:extLst>
          </p:cNvPr>
          <p:cNvSpPr/>
          <p:nvPr/>
        </p:nvSpPr>
        <p:spPr>
          <a:xfrm>
            <a:off x="8475365" y="4119855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Determinação dos esforços internos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6777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/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/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𝐸𝐴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𝛥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/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/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>
            <a:extLst>
              <a:ext uri="{FF2B5EF4-FFF2-40B4-BE49-F238E27FC236}">
                <a16:creationId xmlns:a16="http://schemas.microsoft.com/office/drawing/2014/main" id="{A111E230-2B12-48AC-8E98-B25B307FCC21}"/>
              </a:ext>
            </a:extLst>
          </p:cNvPr>
          <p:cNvSpPr/>
          <p:nvPr/>
        </p:nvSpPr>
        <p:spPr>
          <a:xfrm>
            <a:off x="7025957" y="3743140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19F6CE9-0F7F-4692-91C9-47EC90E395A0}"/>
              </a:ext>
            </a:extLst>
          </p:cNvPr>
          <p:cNvSpPr/>
          <p:nvPr/>
        </p:nvSpPr>
        <p:spPr>
          <a:xfrm>
            <a:off x="7312362" y="4642492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DC7E42-D9EE-41A8-98C8-14A207A4C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36" y="2474593"/>
            <a:ext cx="1656397" cy="3028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/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/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45EF392E-AEA6-4DD9-AF60-D6F8AC3C2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632" y="2474593"/>
            <a:ext cx="1249688" cy="3035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/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/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𝐸𝐴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/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𝑬𝑨𝑳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4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final: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/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/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/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/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/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Determinar a força em cada poste cilíndrico se, além do carregamento externo, a temperatura aumentar de 20°C para 80°C.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Dados: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12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200 GPa;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23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73,1 GPa; viga horizontal rígida.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0" y="1830681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1. </a:t>
            </a:r>
            <a:r>
              <a:rPr lang="pt-BR" altLang="pt-BR" sz="2400" dirty="0">
                <a:cs typeface="Times New Roman" panose="02020603050405020304" pitchFamily="18" charset="0"/>
              </a:rPr>
              <a:t>Identificação das deslocabilidades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Simetria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Elemento horizontal rígido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45" y="2810544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37575E-77AC-479B-AFFD-09DBBF6EC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429000"/>
            <a:ext cx="3036733" cy="20923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9DCB1B-C7D5-4CA4-87B8-1FC17455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389208"/>
            <a:ext cx="3036733" cy="21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2. Variação de comprimento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3. Esforço normal interno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>
                <a:cs typeface="Times New Roman" panose="02020603050405020304" pitchFamily="18" charset="0"/>
              </a:rPr>
              <a:t>T = 80 – 20 = 60°C.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12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200 GPa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23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73,1 GPa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34" y="1520068"/>
            <a:ext cx="3350864" cy="21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/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/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/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/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ipse 17">
            <a:extLst>
              <a:ext uri="{FF2B5EF4-FFF2-40B4-BE49-F238E27FC236}">
                <a16:creationId xmlns:a16="http://schemas.microsoft.com/office/drawing/2014/main" id="{53A80DF4-5F2A-49D4-A01C-B2E18F043FBA}"/>
              </a:ext>
            </a:extLst>
          </p:cNvPr>
          <p:cNvSpPr/>
          <p:nvPr/>
        </p:nvSpPr>
        <p:spPr>
          <a:xfrm>
            <a:off x="8371840" y="420390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4142615-7C7B-4A37-B9D2-FFD219B6E7F3}"/>
              </a:ext>
            </a:extLst>
          </p:cNvPr>
          <p:cNvSpPr/>
          <p:nvPr/>
        </p:nvSpPr>
        <p:spPr>
          <a:xfrm>
            <a:off x="8402320" y="502693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4. </a:t>
            </a:r>
            <a:r>
              <a:rPr lang="en-US" altLang="pt-BR" sz="2400" dirty="0" err="1">
                <a:cs typeface="Times New Roman" panose="02020603050405020304" pitchFamily="18" charset="0"/>
              </a:rPr>
              <a:t>Imposição</a:t>
            </a:r>
            <a:r>
              <a:rPr lang="en-US" altLang="pt-BR" sz="2400" dirty="0">
                <a:cs typeface="Times New Roman" panose="02020603050405020304" pitchFamily="18" charset="0"/>
              </a:rPr>
              <a:t> do </a:t>
            </a:r>
            <a:r>
              <a:rPr lang="en-US" altLang="pt-BR" sz="2400" dirty="0" err="1">
                <a:cs typeface="Times New Roman" panose="02020603050405020304" pitchFamily="18" charset="0"/>
              </a:rPr>
              <a:t>equilíbrio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7" y="2868344"/>
            <a:ext cx="3909549" cy="24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9466C73-6187-4E12-B0EC-67C1253B0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607" y="2868343"/>
            <a:ext cx="3728446" cy="268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/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+90=0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/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=−90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/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𝒂𝒍𝒖𝒎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𝟏𝟗𝟔𝟒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400" dirty="0">
                <a:cs typeface="Times New Roman" panose="02020603050405020304" pitchFamily="18" charset="0"/>
              </a:rPr>
              <a:t> (</a:t>
            </a:r>
            <a:r>
              <a:rPr lang="en-US" altLang="pt-BR" sz="2400" dirty="0" err="1">
                <a:cs typeface="Times New Roman" panose="02020603050405020304" pitchFamily="18" charset="0"/>
              </a:rPr>
              <a:t>força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em</a:t>
            </a:r>
            <a:r>
              <a:rPr lang="en-US" altLang="pt-BR" sz="2400" dirty="0">
                <a:cs typeface="Times New Roman" panose="02020603050405020304" pitchFamily="18" charset="0"/>
              </a:rPr>
              <a:t> cada poste)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/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/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𝒂𝒍𝒖𝒎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𝟏𝟐𝟐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𝟖𝟗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=0,1964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122,89+2.16,44=−90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classificação de estruturas (isostáticas x hiperestáticas)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Descrever os dois métodos de solução para problemas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externo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𝟐𝟐𝟖𝟏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96,66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−96,66 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térmica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ç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=1005,31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𝑎𝑙𝑢𝑚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=826,74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𝟎𝟑𝟏𝟕𝟐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26,23−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31,89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−31,89 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−26,23 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9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4.8.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200" dirty="0">
                <a:cs typeface="Times New Roman" panose="02020603050405020304" pitchFamily="18" charset="0"/>
              </a:rPr>
              <a:t>(*) </a:t>
            </a:r>
            <a:r>
              <a:rPr lang="en-US" altLang="pt-BR" sz="22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200" dirty="0">
                <a:cs typeface="Times New Roman" panose="02020603050405020304" pitchFamily="18" charset="0"/>
              </a:rPr>
              <a:t>: </a:t>
            </a:r>
            <a:r>
              <a:rPr lang="en-US" altLang="pt-BR" sz="22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pelo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Método</a:t>
            </a:r>
            <a:r>
              <a:rPr lang="en-US" altLang="pt-BR" sz="2200" dirty="0">
                <a:cs typeface="Times New Roman" panose="02020603050405020304" pitchFamily="18" charset="0"/>
              </a:rPr>
              <a:t> das </a:t>
            </a:r>
            <a:r>
              <a:rPr lang="en-US" altLang="pt-BR" sz="2200" dirty="0" err="1">
                <a:cs typeface="Times New Roman" panose="02020603050405020304" pitchFamily="18" charset="0"/>
              </a:rPr>
              <a:t>Forças</a:t>
            </a:r>
            <a:r>
              <a:rPr lang="en-US" altLang="pt-BR" sz="2200" dirty="0">
                <a:cs typeface="Times New Roman" panose="02020603050405020304" pitchFamily="18" charset="0"/>
              </a:rPr>
              <a:t> (1)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1 (</a:t>
            </a:r>
            <a:r>
              <a:rPr lang="en-US" altLang="pt-BR" sz="20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uniforme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2 (</a:t>
            </a:r>
            <a:r>
              <a:rPr lang="en-US" altLang="pt-BR" sz="20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térmica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3 (</a:t>
            </a:r>
            <a:r>
              <a:rPr lang="en-US" altLang="pt-BR" sz="2000" dirty="0" err="1">
                <a:cs typeface="Times New Roman" panose="02020603050405020304" pitchFamily="18" charset="0"/>
              </a:rPr>
              <a:t>reação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adicional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3649643"/>
            <a:ext cx="3125331" cy="19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D78DB4-F339-4149-8220-DFB1341B1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489" y="3190240"/>
            <a:ext cx="4613564" cy="2450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/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𝑎𝑑𝑖𝑐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Q1. Projeto (tensões admissíveis)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Q2. Sistema isostático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Q3. Sistema hiperestático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Classificação de estruturas (reações e esforços)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Hipostática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Isostática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Hiperestática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6F00C2B-31B8-4B10-972D-BB41EF7FE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0A3AF5-806F-496A-BD05-5D2B524A6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BDBE71-D1BE-415C-B7CA-5028A318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039" y="2324285"/>
            <a:ext cx="2799425" cy="108159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AAC7D0-3D89-421B-91B5-DD91598E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039" y="2319704"/>
            <a:ext cx="2799421" cy="10815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8515A87-43B8-4D80-ADA7-B083A5BC0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9034" y="3069857"/>
            <a:ext cx="2799421" cy="108159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5BFCC72-CC14-4B87-BC47-E9E5B5AE9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9025" y="3066166"/>
            <a:ext cx="2797118" cy="10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Isostática (estaticamente determinada)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Hiperestática (estaticamente indeterminada)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Isostática x hiperestática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0D8CC6-97AD-4617-AAA7-B93A33AE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58" y="2279039"/>
            <a:ext cx="1954273" cy="32886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44A77B-501B-40D3-878A-DF4601CB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39" y="2279039"/>
            <a:ext cx="2087600" cy="3283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/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/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Escolha da reação (ou vínculo)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Determinação do deslocamento associado ao vínculo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Imposição da compatibilidade geométrica em termos do vínculo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39" y="1723126"/>
            <a:ext cx="2200773" cy="37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Escolha da reação (ou vínculo)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13" y="2326640"/>
            <a:ext cx="1944774" cy="327265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EFFD51F-3436-459C-96CB-A04804C3EDE9}"/>
              </a:ext>
            </a:extLst>
          </p:cNvPr>
          <p:cNvSpPr/>
          <p:nvPr/>
        </p:nvSpPr>
        <p:spPr>
          <a:xfrm>
            <a:off x="5496560" y="4842762"/>
            <a:ext cx="1015999" cy="7182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2076</Words>
  <Application>Microsoft Office PowerPoint</Application>
  <PresentationFormat>Widescreen</PresentationFormat>
  <Paragraphs>260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 (cancelada)</vt:lpstr>
      <vt:lpstr>Aula 08</vt:lpstr>
      <vt:lpstr>Aula 08. Carga Axial</vt:lpstr>
      <vt:lpstr>Classificação de estruturas (reações e esforços)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Exemplo 4.6. Sistemas hiperestáticos</vt:lpstr>
      <vt:lpstr>Método dos Deslocamentos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Exemplo 4.8. Problemas hiperestáticos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623</cp:revision>
  <dcterms:created xsi:type="dcterms:W3CDTF">2021-04-12T22:54:59Z</dcterms:created>
  <dcterms:modified xsi:type="dcterms:W3CDTF">2022-05-21T00:04:57Z</dcterms:modified>
</cp:coreProperties>
</file>