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7" r:id="rId2"/>
    <p:sldId id="392" r:id="rId3"/>
    <p:sldId id="438" r:id="rId4"/>
    <p:sldId id="408" r:id="rId5"/>
    <p:sldId id="417" r:id="rId6"/>
    <p:sldId id="418" r:id="rId7"/>
    <p:sldId id="293" r:id="rId8"/>
    <p:sldId id="439" r:id="rId9"/>
    <p:sldId id="419" r:id="rId10"/>
    <p:sldId id="420" r:id="rId11"/>
    <p:sldId id="440" r:id="rId12"/>
    <p:sldId id="437" r:id="rId13"/>
    <p:sldId id="421" r:id="rId14"/>
    <p:sldId id="442" r:id="rId15"/>
    <p:sldId id="44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32" r:id="rId24"/>
    <p:sldId id="433" r:id="rId25"/>
    <p:sldId id="434" r:id="rId26"/>
    <p:sldId id="409" r:id="rId27"/>
    <p:sldId id="38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6F20D-D818-47CE-A41F-E27244799444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D85C-553B-46CD-B00B-CEB4B2B01B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67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9D8ADE-5865-417B-9FB4-4529C158B376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34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8ADE-5865-417B-9FB4-4529C158B376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74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8ADE-5865-417B-9FB4-4529C158B376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58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8ADE-5865-417B-9FB4-4529C158B376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7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9D8ADE-5865-417B-9FB4-4529C158B376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0996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8ADE-5865-417B-9FB4-4529C158B376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225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8ADE-5865-417B-9FB4-4529C158B376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033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8ADE-5865-417B-9FB4-4529C158B376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16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8ADE-5865-417B-9FB4-4529C158B376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19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C9D8ADE-5865-417B-9FB4-4529C158B376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026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C9D8ADE-5865-417B-9FB4-4529C158B376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18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9D8ADE-5865-417B-9FB4-4529C158B376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894B68-9FE2-459B-8F82-712027B3D7F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82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ferrazusp@gmail.co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05CF0-B442-4089-B55D-F8AFAB249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DISCOURSE</a:t>
            </a:r>
            <a:r>
              <a:rPr lang="pt-BR" dirty="0"/>
              <a:t> </a:t>
            </a:r>
            <a:r>
              <a:rPr lang="pt-BR" dirty="0" err="1"/>
              <a:t>STUDIES</a:t>
            </a:r>
            <a:r>
              <a:rPr lang="pt-BR" dirty="0"/>
              <a:t> (ESTUDOS DISCURSIVOS)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84B7E-BF77-44F4-9D84-137E68568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err="1"/>
              <a:t>CLASS</a:t>
            </a:r>
            <a:r>
              <a:rPr lang="pt-BR"/>
              <a:t> 2 - 12/08/19</a:t>
            </a:r>
            <a:endParaRPr lang="pt-BR" dirty="0"/>
          </a:p>
          <a:p>
            <a:r>
              <a:rPr lang="pt-BR" dirty="0"/>
              <a:t>PROF. DR. DANIEL FERRAZ</a:t>
            </a:r>
          </a:p>
        </p:txBody>
      </p:sp>
    </p:spTree>
    <p:extLst>
      <p:ext uri="{BB962C8B-B14F-4D97-AF65-F5344CB8AC3E}">
        <p14:creationId xmlns:p14="http://schemas.microsoft.com/office/powerpoint/2010/main" val="427206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187BD-0390-4ED3-8208-1A69EA95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DISCOURSE STUDIES</a:t>
            </a:r>
            <a:br>
              <a:rPr lang="pt-BR" dirty="0"/>
            </a:br>
            <a:r>
              <a:rPr lang="pt-BR" dirty="0"/>
              <a:t>DISCURSIVE STUDIES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2192B9-24AB-4A5F-93C6-D6E620919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3000" dirty="0">
                <a:highlight>
                  <a:srgbClr val="FFFF00"/>
                </a:highlight>
              </a:rPr>
              <a:t>It </a:t>
            </a:r>
            <a:r>
              <a:rPr lang="pt-BR" sz="3000" dirty="0" err="1">
                <a:highlight>
                  <a:srgbClr val="FFFF00"/>
                </a:highlight>
              </a:rPr>
              <a:t>is</a:t>
            </a:r>
            <a:r>
              <a:rPr lang="pt-BR" sz="3000" dirty="0">
                <a:highlight>
                  <a:srgbClr val="FFFF00"/>
                </a:highlight>
              </a:rPr>
              <a:t> </a:t>
            </a:r>
            <a:r>
              <a:rPr lang="pt-BR" sz="3000" dirty="0" err="1">
                <a:highlight>
                  <a:srgbClr val="FFFF00"/>
                </a:highlight>
              </a:rPr>
              <a:t>not</a:t>
            </a:r>
            <a:r>
              <a:rPr lang="pt-BR" sz="3000" dirty="0">
                <a:highlight>
                  <a:srgbClr val="FFFF00"/>
                </a:highlight>
              </a:rPr>
              <a:t> </a:t>
            </a:r>
            <a:r>
              <a:rPr lang="pt-BR" sz="3000" dirty="0" err="1">
                <a:highlight>
                  <a:srgbClr val="FFFF00"/>
                </a:highlight>
              </a:rPr>
              <a:t>possible</a:t>
            </a:r>
            <a:r>
              <a:rPr lang="pt-BR" sz="3000" dirty="0">
                <a:highlight>
                  <a:srgbClr val="FFFF00"/>
                </a:highlight>
              </a:rPr>
              <a:t> </a:t>
            </a:r>
            <a:r>
              <a:rPr lang="en-US" sz="3000" dirty="0">
                <a:highlight>
                  <a:srgbClr val="FFFF00"/>
                </a:highlight>
              </a:rPr>
              <a:t>to trace the field of Discourse Studies back to one founder, school or field</a:t>
            </a:r>
            <a:r>
              <a:rPr lang="en-US" sz="3000" dirty="0"/>
              <a:t>. </a:t>
            </a:r>
          </a:p>
          <a:p>
            <a:pPr algn="just"/>
            <a:r>
              <a:rPr lang="en-US" sz="3000" dirty="0"/>
              <a:t>Discourse studies (abbreviated as DS) is, we believe, the result of the convergence of a number of theoretical and methodological currents originating in various countries (above all in Europe and North America) and in different disciplines of the social sciences and the humanities (</a:t>
            </a:r>
            <a:r>
              <a:rPr lang="en-US" sz="3000" dirty="0">
                <a:highlight>
                  <a:srgbClr val="FFFF00"/>
                </a:highlight>
              </a:rPr>
              <a:t>linguistics, sociology, philosophy, literary criticism, anthropology, </a:t>
            </a:r>
            <a:r>
              <a:rPr lang="pt-BR" sz="3000" dirty="0" err="1">
                <a:highlight>
                  <a:srgbClr val="FFFF00"/>
                </a:highlight>
              </a:rPr>
              <a:t>history</a:t>
            </a:r>
            <a:r>
              <a:rPr lang="pt-BR" sz="3000" i="1" dirty="0"/>
              <a:t>…</a:t>
            </a:r>
            <a:r>
              <a:rPr lang="pt-BR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959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6C820-4F46-43B9-84E1-5F925C43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DISCOURSE STUDIES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0FC3D5-260F-44FB-9E98-AC3A09977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ighlight>
                  <a:srgbClr val="FFFF00"/>
                </a:highlight>
              </a:rPr>
              <a:t>It </a:t>
            </a:r>
            <a:r>
              <a:rPr lang="pt-BR" dirty="0" err="1">
                <a:highlight>
                  <a:srgbClr val="FFFF00"/>
                </a:highlight>
              </a:rPr>
              <a:t>is</a:t>
            </a:r>
            <a:r>
              <a:rPr lang="pt-BR" dirty="0">
                <a:highlight>
                  <a:srgbClr val="FFFF00"/>
                </a:highlight>
              </a:rPr>
              <a:t> </a:t>
            </a:r>
            <a:r>
              <a:rPr lang="pt-BR" dirty="0" err="1">
                <a:highlight>
                  <a:srgbClr val="FFFF00"/>
                </a:highlight>
              </a:rPr>
              <a:t>not</a:t>
            </a:r>
            <a:r>
              <a:rPr lang="pt-BR" dirty="0">
                <a:highlight>
                  <a:srgbClr val="FFFF00"/>
                </a:highlight>
              </a:rPr>
              <a:t> </a:t>
            </a:r>
            <a:r>
              <a:rPr lang="pt-BR" dirty="0" err="1">
                <a:highlight>
                  <a:srgbClr val="FFFF00"/>
                </a:highlight>
              </a:rPr>
              <a:t>possible</a:t>
            </a:r>
            <a:r>
              <a:rPr lang="pt-BR" dirty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to trace the field of Discourse Studies back to one founder, school or field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EUROPEAN + NORTH AMERICAN THEORIES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>
                <a:highlight>
                  <a:srgbClr val="FFFF00"/>
                </a:highlight>
              </a:rPr>
              <a:t>linguistics, sociology, philosophy, literary criticism, anthropology, </a:t>
            </a:r>
            <a:r>
              <a:rPr lang="pt-BR" dirty="0" err="1">
                <a:highlight>
                  <a:srgbClr val="FFFF00"/>
                </a:highlight>
              </a:rPr>
              <a:t>history</a:t>
            </a:r>
            <a:r>
              <a:rPr lang="pt-BR" i="1" dirty="0"/>
              <a:t>…</a:t>
            </a:r>
            <a:r>
              <a:rPr lang="pt-BR" dirty="0"/>
              <a:t>)</a:t>
            </a: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538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FF769-4773-474A-98D7-920EA584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HISTORY</a:t>
            </a:r>
            <a:r>
              <a:rPr lang="pt-BR" dirty="0"/>
              <a:t>... </a:t>
            </a:r>
            <a:r>
              <a:rPr lang="pt-BR" dirty="0" err="1"/>
              <a:t>DS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583399-6F6C-4D34-B6AD-8FCB37247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2675B8-0438-4054-B2A3-F4FF0A5D6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99" t="42736" r="6791" b="11833"/>
          <a:stretch/>
        </p:blipFill>
        <p:spPr>
          <a:xfrm>
            <a:off x="1251677" y="2027582"/>
            <a:ext cx="10407183" cy="38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FC6B3CE-058A-44A9-91BA-D0661001C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3" t="22421" r="3622" b="9582"/>
          <a:stretch/>
        </p:blipFill>
        <p:spPr>
          <a:xfrm>
            <a:off x="1285461" y="1311965"/>
            <a:ext cx="10012784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1DCEE-10CC-4F60-B016-CD34D53F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DIVERSITY OF SCHOOLS AND PERSPECTIVES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83BEB8-197D-4DFB-A0CE-8F2625AD7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286001"/>
            <a:ext cx="10468097" cy="3593591"/>
          </a:xfrm>
        </p:spPr>
        <p:txBody>
          <a:bodyPr>
            <a:normAutofit/>
          </a:bodyPr>
          <a:lstStyle/>
          <a:p>
            <a:r>
              <a:rPr lang="pt-BR" sz="4500" dirty="0"/>
              <a:t>United </a:t>
            </a:r>
            <a:r>
              <a:rPr lang="en-US" sz="4500" dirty="0"/>
              <a:t>States, anthropology, sociolinguistics and sociology, </a:t>
            </a:r>
          </a:p>
          <a:p>
            <a:r>
              <a:rPr lang="en-US" sz="4500" dirty="0"/>
              <a:t>In France, with a background in Marxism and psychoanalysis</a:t>
            </a: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2037082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82D03-178A-4488-9B14-8166B716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DIVERSITY:</a:t>
            </a:r>
            <a:r>
              <a:rPr lang="en-US" i="1" dirty="0"/>
              <a:t> The various types of data, corpora and/or genres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90F8A4-A663-4F37-9C0D-FE85115B4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552" y="2021983"/>
            <a:ext cx="10425448" cy="3857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  <a:r>
              <a:rPr lang="en-US" sz="4500" dirty="0"/>
              <a:t>Discourse analysts can work with extensive corpora in order to reveal the meaning structures and communication patterns of large discursive communities. </a:t>
            </a:r>
          </a:p>
          <a:p>
            <a:endParaRPr lang="en-US" sz="4500" dirty="0"/>
          </a:p>
          <a:p>
            <a:r>
              <a:rPr lang="en-US" sz="4500" dirty="0"/>
              <a:t>‘Texts’ do not always designate written data; they can comprise written, oral or non-verbal data.</a:t>
            </a: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2382684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9D276-48F3-426C-91AF-D8B32A121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29B9CC-06A7-4859-B001-93B55A49E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3" t="29913" r="3972" b="8255"/>
          <a:stretch/>
        </p:blipFill>
        <p:spPr>
          <a:xfrm>
            <a:off x="986634" y="1073426"/>
            <a:ext cx="10891645" cy="50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89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64788-16A2-4F38-A1A6-F7F02B97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DISCOURSE</a:t>
            </a:r>
            <a:r>
              <a:rPr lang="pt-BR" dirty="0"/>
              <a:t> </a:t>
            </a:r>
            <a:r>
              <a:rPr lang="pt-BR" dirty="0" err="1"/>
              <a:t>ANALYSIS</a:t>
            </a:r>
            <a:r>
              <a:rPr lang="pt-BR" dirty="0"/>
              <a:t>  X </a:t>
            </a:r>
            <a:r>
              <a:rPr lang="pt-BR" dirty="0" err="1"/>
              <a:t>DISCOURSE</a:t>
            </a:r>
            <a:r>
              <a:rPr lang="pt-BR" dirty="0"/>
              <a:t> </a:t>
            </a:r>
            <a:r>
              <a:rPr lang="pt-BR" dirty="0" err="1"/>
              <a:t>STUDIES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54198D-BC96-47C1-9BC4-7557B3AA5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F6DFA1-08BE-4CD5-A859-D205581D6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43" t="18868" r="4589" b="19443"/>
          <a:stretch/>
        </p:blipFill>
        <p:spPr>
          <a:xfrm>
            <a:off x="1152938" y="1874516"/>
            <a:ext cx="10178321" cy="477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A5C3C-0661-4C76-9CC7-8411E205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DA&gt;&gt;</a:t>
            </a:r>
            <a:r>
              <a:rPr lang="pt-BR" dirty="0" err="1"/>
              <a:t>DISCURSIVE</a:t>
            </a:r>
            <a:r>
              <a:rPr lang="pt-BR" dirty="0"/>
              <a:t> </a:t>
            </a:r>
            <a:r>
              <a:rPr lang="pt-BR" dirty="0" err="1"/>
              <a:t>PRACTICES</a:t>
            </a:r>
            <a:r>
              <a:rPr lang="pt-BR" dirty="0"/>
              <a:t>, </a:t>
            </a:r>
            <a:r>
              <a:rPr lang="pt-BR" dirty="0" err="1"/>
              <a:t>RULES</a:t>
            </a:r>
            <a:r>
              <a:rPr lang="pt-BR" dirty="0"/>
              <a:t>, </a:t>
            </a:r>
            <a:r>
              <a:rPr lang="pt-BR" dirty="0" err="1"/>
              <a:t>MECHANISMS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F07004B-48FB-4A1D-9D85-72546E073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85" t="11983" b="51145"/>
          <a:stretch/>
        </p:blipFill>
        <p:spPr>
          <a:xfrm>
            <a:off x="1066148" y="2094510"/>
            <a:ext cx="11025473" cy="28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86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E6B2B-E6A4-43B9-B021-1E3F0722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DOMAINS</a:t>
            </a:r>
            <a:r>
              <a:rPr lang="pt-BR" dirty="0"/>
              <a:t>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2F092D-DA4D-490C-94A6-9B4A48B96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9474EC-6FA5-4C28-A3A0-27111DB9B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53" t="11702" r="9404" b="10876"/>
          <a:stretch/>
        </p:blipFill>
        <p:spPr>
          <a:xfrm>
            <a:off x="2140226" y="1202463"/>
            <a:ext cx="7911548" cy="54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8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FD17F-78A9-464C-B3F8-B0B0168D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General </a:t>
            </a:r>
            <a:r>
              <a:rPr lang="pt-BR" dirty="0" err="1"/>
              <a:t>messages</a:t>
            </a:r>
            <a:r>
              <a:rPr lang="pt-BR" dirty="0"/>
              <a:t>/</a:t>
            </a:r>
            <a:r>
              <a:rPr lang="pt-BR" dirty="0" err="1"/>
              <a:t>tasks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E069A2-0463-43ED-822D-D6B3DEB6F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25217"/>
            <a:ext cx="10178322" cy="4554375"/>
          </a:xfrm>
        </p:spPr>
        <p:txBody>
          <a:bodyPr>
            <a:norm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NEXT CLASSES</a:t>
            </a:r>
          </a:p>
          <a:p>
            <a:endParaRPr lang="pt-BR" dirty="0">
              <a:highlight>
                <a:srgbClr val="00FF00"/>
              </a:highlight>
            </a:endParaRPr>
          </a:p>
          <a:p>
            <a:endParaRPr lang="pt-BR" dirty="0">
              <a:highlight>
                <a:srgbClr val="00FF00"/>
              </a:highlight>
            </a:endParaRPr>
          </a:p>
          <a:p>
            <a:r>
              <a:rPr lang="pt-BR" sz="2500" dirty="0">
                <a:highlight>
                  <a:srgbClr val="00FF00"/>
                </a:highlight>
              </a:rPr>
              <a:t>OFFICE HOURS –  ??</a:t>
            </a:r>
          </a:p>
          <a:p>
            <a:r>
              <a:rPr lang="pt-BR" sz="2500" dirty="0">
                <a:highlight>
                  <a:srgbClr val="00FF00"/>
                </a:highlight>
              </a:rPr>
              <a:t>WEDNESDAYS - 14:00 – 15:00</a:t>
            </a:r>
          </a:p>
          <a:p>
            <a:r>
              <a:rPr lang="pt-BR" sz="2500" dirty="0">
                <a:highlight>
                  <a:srgbClr val="00FF00"/>
                </a:highlight>
              </a:rPr>
              <a:t>WEDNESDAYS - 18:00 – 19:00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4663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01ADB-5C3D-48B5-8B9F-0AECB07D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BEB237-BDEF-404E-BE88-69E1B4F35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E77CB5-D721-4555-9B9F-397BC526D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5" t="35228" r="9899" b="12189"/>
          <a:stretch/>
        </p:blipFill>
        <p:spPr>
          <a:xfrm>
            <a:off x="1251678" y="752061"/>
            <a:ext cx="10729488" cy="49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6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57DC0-08CC-432F-A27F-DF603A50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645749C-49D4-48C9-9ECE-A1C5B8CB9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46" t="13459" r="9675" b="34183"/>
          <a:stretch/>
        </p:blipFill>
        <p:spPr>
          <a:xfrm>
            <a:off x="1251678" y="1234468"/>
            <a:ext cx="10477854" cy="47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53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96D88-7BC3-43DD-A4AF-FA991C7F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CC6AC0C-FF9E-4F43-9D2F-4443A2DD7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53" t="16777" r="8425" b="33814"/>
          <a:stretch/>
        </p:blipFill>
        <p:spPr>
          <a:xfrm>
            <a:off x="1126434" y="1653209"/>
            <a:ext cx="10826387" cy="45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65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55149-72CB-497E-8703-32A8F690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DS</a:t>
            </a:r>
            <a:r>
              <a:rPr lang="pt-BR" dirty="0"/>
              <a:t>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A691D7-06F9-4335-BE25-1A03B79D2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7C32C-9845-4F2F-A8B8-5862AECFA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9" t="30764" r="23518" b="17674"/>
          <a:stretch/>
        </p:blipFill>
        <p:spPr>
          <a:xfrm>
            <a:off x="1251678" y="1242161"/>
            <a:ext cx="8939244" cy="524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46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50BDC-94E2-415B-8A92-FD78C58A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DA...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075C0DB-876C-4BB8-BD8A-820516DB8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82" t="23045" r="21071" b="24947"/>
          <a:stretch/>
        </p:blipFill>
        <p:spPr>
          <a:xfrm>
            <a:off x="1152938" y="1128450"/>
            <a:ext cx="9090991" cy="506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5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B4463-B6CA-48F4-9A11-BE8D30E3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IMPORTANT</a:t>
            </a:r>
            <a:r>
              <a:rPr lang="pt-BR" dirty="0"/>
              <a:t> </a:t>
            </a:r>
            <a:r>
              <a:rPr lang="pt-BR" dirty="0" err="1"/>
              <a:t>NOTIONS</a:t>
            </a:r>
            <a:r>
              <a:rPr lang="pt-BR" dirty="0"/>
              <a:t> TO BE </a:t>
            </a:r>
            <a:r>
              <a:rPr lang="pt-BR" dirty="0" err="1"/>
              <a:t>STUDIES</a:t>
            </a:r>
            <a:r>
              <a:rPr lang="pt-BR" dirty="0"/>
              <a:t>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0C3812-76C5-47F2-AA96-C7BBDE94B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/>
              <a:t>LANGUAGE</a:t>
            </a:r>
            <a:r>
              <a:rPr lang="pt-BR" dirty="0"/>
              <a:t> – LÍNGUA E LINGUAGEM... (</a:t>
            </a:r>
            <a:r>
              <a:rPr lang="pt-BR" dirty="0" err="1"/>
              <a:t>CLASS</a:t>
            </a:r>
            <a:r>
              <a:rPr lang="pt-BR" dirty="0"/>
              <a:t> </a:t>
            </a:r>
            <a:r>
              <a:rPr lang="pt-BR" dirty="0" err="1"/>
              <a:t>TODAY</a:t>
            </a:r>
            <a:r>
              <a:rPr lang="pt-BR" dirty="0"/>
              <a:t>)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FUTURE CLASSES:</a:t>
            </a:r>
          </a:p>
          <a:p>
            <a:r>
              <a:rPr lang="pt-BR" dirty="0" err="1"/>
              <a:t>DISCOURSE</a:t>
            </a:r>
            <a:r>
              <a:rPr lang="pt-BR" dirty="0"/>
              <a:t> </a:t>
            </a:r>
            <a:r>
              <a:rPr lang="pt-BR" dirty="0" err="1"/>
              <a:t>STUDIES</a:t>
            </a:r>
            <a:r>
              <a:rPr lang="pt-BR" dirty="0"/>
              <a:t> X </a:t>
            </a:r>
            <a:r>
              <a:rPr lang="pt-BR" dirty="0" err="1"/>
              <a:t>DISCOURSE</a:t>
            </a:r>
            <a:r>
              <a:rPr lang="pt-BR" dirty="0"/>
              <a:t> </a:t>
            </a:r>
            <a:r>
              <a:rPr lang="pt-BR" dirty="0" err="1"/>
              <a:t>ANALYSIS</a:t>
            </a:r>
            <a:endParaRPr lang="pt-BR" dirty="0"/>
          </a:p>
          <a:p>
            <a:r>
              <a:rPr lang="pt-BR" dirty="0" err="1"/>
              <a:t>DISCOURSE</a:t>
            </a:r>
            <a:r>
              <a:rPr lang="pt-BR" dirty="0"/>
              <a:t> (</a:t>
            </a:r>
            <a:r>
              <a:rPr lang="pt-BR" dirty="0" err="1"/>
              <a:t>MANY</a:t>
            </a:r>
            <a:r>
              <a:rPr lang="pt-BR" dirty="0"/>
              <a:t> PERSPECTIVES)- </a:t>
            </a:r>
            <a:r>
              <a:rPr lang="pt-BR" dirty="0" err="1"/>
              <a:t>MOREOVER</a:t>
            </a:r>
            <a:r>
              <a:rPr lang="pt-BR" dirty="0"/>
              <a:t> – </a:t>
            </a:r>
            <a:r>
              <a:rPr lang="pt-BR" dirty="0" err="1"/>
              <a:t>WHICH</a:t>
            </a:r>
            <a:r>
              <a:rPr lang="pt-BR" dirty="0"/>
              <a:t> </a:t>
            </a:r>
            <a:r>
              <a:rPr lang="pt-BR" dirty="0" err="1"/>
              <a:t>ONES</a:t>
            </a:r>
            <a:r>
              <a:rPr lang="pt-BR" dirty="0"/>
              <a:t> DO </a:t>
            </a:r>
            <a:r>
              <a:rPr lang="pt-BR" dirty="0" err="1"/>
              <a:t>YOU</a:t>
            </a:r>
            <a:r>
              <a:rPr lang="pt-BR" dirty="0"/>
              <a:t> RELATE TO??</a:t>
            </a:r>
          </a:p>
          <a:p>
            <a:r>
              <a:rPr lang="pt-BR" dirty="0" err="1"/>
              <a:t>DISCURSIVE</a:t>
            </a:r>
            <a:r>
              <a:rPr lang="pt-BR" dirty="0"/>
              <a:t> </a:t>
            </a:r>
            <a:r>
              <a:rPr lang="pt-BR" dirty="0" err="1"/>
              <a:t>FORMATIONS</a:t>
            </a:r>
            <a:endParaRPr lang="pt-BR" dirty="0"/>
          </a:p>
          <a:p>
            <a:r>
              <a:rPr lang="pt-BR" dirty="0" err="1"/>
              <a:t>IDENTITIES</a:t>
            </a:r>
            <a:r>
              <a:rPr lang="pt-BR" dirty="0"/>
              <a:t> X </a:t>
            </a:r>
            <a:r>
              <a:rPr lang="pt-BR" dirty="0" err="1"/>
              <a:t>SUBJECTIVITIES</a:t>
            </a:r>
            <a:endParaRPr lang="pt-BR" dirty="0"/>
          </a:p>
          <a:p>
            <a:r>
              <a:rPr lang="pt-BR" dirty="0"/>
              <a:t>“MORE” </a:t>
            </a:r>
            <a:r>
              <a:rPr lang="pt-BR" dirty="0" err="1"/>
              <a:t>STRUCTURALIST</a:t>
            </a:r>
            <a:r>
              <a:rPr lang="pt-BR" dirty="0"/>
              <a:t> </a:t>
            </a:r>
            <a:r>
              <a:rPr lang="pt-BR" dirty="0" err="1"/>
              <a:t>VIEWS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D</a:t>
            </a:r>
          </a:p>
          <a:p>
            <a:r>
              <a:rPr lang="pt-BR" dirty="0"/>
              <a:t>“MORE” SOCIAL-</a:t>
            </a:r>
            <a:r>
              <a:rPr lang="pt-BR" dirty="0" err="1"/>
              <a:t>CRITICAL</a:t>
            </a:r>
            <a:r>
              <a:rPr lang="pt-BR" dirty="0"/>
              <a:t> </a:t>
            </a:r>
            <a:r>
              <a:rPr lang="pt-BR" dirty="0" err="1"/>
              <a:t>VIEWS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280707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59EAF-82BC-4A9D-8B1F-9DAC3F91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End</a:t>
            </a:r>
            <a:r>
              <a:rPr lang="pt-BR" dirty="0"/>
              <a:t> notes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3573A6-A2E5-452D-952F-E24E20DF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5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danielferrazusp@gmail.com</a:t>
            </a:r>
            <a:endParaRPr lang="pt-BR" sz="5000" dirty="0">
              <a:solidFill>
                <a:schemeClr val="tx1"/>
              </a:solidFill>
            </a:endParaRPr>
          </a:p>
          <a:p>
            <a:endParaRPr lang="pt-BR" sz="5000" dirty="0">
              <a:solidFill>
                <a:schemeClr val="tx1"/>
              </a:solidFill>
            </a:endParaRPr>
          </a:p>
          <a:p>
            <a:r>
              <a:rPr lang="pt-BR" sz="5000" dirty="0">
                <a:solidFill>
                  <a:schemeClr val="tx1"/>
                </a:solidFill>
              </a:rPr>
              <a:t>www.ACADEMIA.EDU/Daniel Ferraz 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542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ADA00-4179-49C2-B410-24489CA0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105" y="334985"/>
            <a:ext cx="10515600" cy="1325563"/>
          </a:xfrm>
        </p:spPr>
        <p:txBody>
          <a:bodyPr/>
          <a:lstStyle/>
          <a:p>
            <a:r>
              <a:rPr lang="pt-BR" dirty="0"/>
              <a:t>THANK YOU!!!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887F4F2-2C5B-485E-8D2D-309F8138B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0" y="1660548"/>
            <a:ext cx="6673755" cy="3819659"/>
          </a:xfrm>
        </p:spPr>
      </p:pic>
    </p:spTree>
    <p:extLst>
      <p:ext uri="{BB962C8B-B14F-4D97-AF65-F5344CB8AC3E}">
        <p14:creationId xmlns:p14="http://schemas.microsoft.com/office/powerpoint/2010/main" val="308098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268A1-D6CF-4A27-B332-949A51F4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 1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DFC6E8-F44D-4888-8236-F30C63953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WHAT WE DID...</a:t>
            </a:r>
          </a:p>
        </p:txBody>
      </p:sp>
    </p:spTree>
    <p:extLst>
      <p:ext uri="{BB962C8B-B14F-4D97-AF65-F5344CB8AC3E}">
        <p14:creationId xmlns:p14="http://schemas.microsoft.com/office/powerpoint/2010/main" val="406520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F683D-2F12-4893-BE6D-6D39A100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pt-BR" dirty="0" err="1"/>
              <a:t>EVALUATION</a:t>
            </a:r>
            <a:endParaRPr lang="pt-BR" dirty="0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5992C149-CB5C-414E-B0C8-50940F3FB2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869750"/>
              </p:ext>
            </p:extLst>
          </p:nvPr>
        </p:nvGraphicFramePr>
        <p:xfrm>
          <a:off x="1250950" y="2352374"/>
          <a:ext cx="10179051" cy="3461355"/>
        </p:xfrm>
        <a:graphic>
          <a:graphicData uri="http://schemas.openxmlformats.org/drawingml/2006/table">
            <a:tbl>
              <a:tblPr firstRow="1" firstCol="1" bandRow="1"/>
              <a:tblGrid>
                <a:gridCol w="5733340">
                  <a:extLst>
                    <a:ext uri="{9D8B030D-6E8A-4147-A177-3AD203B41FA5}">
                      <a16:colId xmlns:a16="http://schemas.microsoft.com/office/drawing/2014/main" val="3989072146"/>
                    </a:ext>
                  </a:extLst>
                </a:gridCol>
                <a:gridCol w="4445711">
                  <a:extLst>
                    <a:ext uri="{9D8B030D-6E8A-4147-A177-3AD203B41FA5}">
                      <a16:colId xmlns:a16="http://schemas.microsoft.com/office/drawing/2014/main" val="2644125566"/>
                    </a:ext>
                  </a:extLst>
                </a:gridCol>
              </a:tblGrid>
              <a:tr h="529623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700" b="1" i="0" u="none" strike="noStrike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Atividades</a:t>
                      </a:r>
                      <a:endParaRPr lang="pt-BR" sz="4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979" marR="182979" marT="254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700" b="1" i="0" u="none" strike="noStrike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       Peso</a:t>
                      </a:r>
                      <a:endParaRPr lang="pt-BR" sz="4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979" marR="182979" marT="254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74514"/>
                  </a:ext>
                </a:extLst>
              </a:tr>
              <a:tr h="936243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700" b="0" i="0" u="none" strike="noStrike" kern="5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Presence </a:t>
                      </a:r>
                      <a:endParaRPr lang="pt-BR" sz="4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979" marR="182979" marT="254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700" b="0" i="0" u="none" strike="noStrike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        20% (2,0)</a:t>
                      </a:r>
                      <a:endParaRPr lang="pt-BR" sz="4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700" b="0" i="0" u="none" strike="noStrike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4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979" marR="182979" marT="254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452213"/>
                  </a:ext>
                </a:extLst>
              </a:tr>
              <a:tr h="936243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700" b="0" i="0" u="none" strike="noStrike" kern="5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Participation  + Class productions</a:t>
                      </a:r>
                      <a:endParaRPr lang="pt-BR" sz="4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979" marR="182979" marT="254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700" b="0" i="0" u="none" strike="noStrike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        30% (3,0)</a:t>
                      </a:r>
                      <a:endParaRPr lang="pt-BR" sz="4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700" b="0" i="0" u="none" strike="noStrike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4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979" marR="182979" marT="254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449115"/>
                  </a:ext>
                </a:extLst>
              </a:tr>
              <a:tr h="529623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700" b="0" i="0" u="none" strike="noStrike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Evaluations - Response Papers </a:t>
                      </a:r>
                      <a:endParaRPr lang="pt-BR" sz="4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979" marR="182979" marT="254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700" b="0" i="0" u="none" strike="noStrike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        50% (5,0)</a:t>
                      </a:r>
                      <a:endParaRPr lang="pt-BR" sz="4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979" marR="182979" marT="254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718510"/>
                  </a:ext>
                </a:extLst>
              </a:tr>
              <a:tr h="529623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700" b="0" i="0" u="none" strike="noStrike" kern="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Total:</a:t>
                      </a:r>
                      <a:endParaRPr lang="pt-BR" sz="4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979" marR="182979" marT="254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700" b="0" i="0" u="none" strike="noStrike" kern="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 = 100% (10,0)</a:t>
                      </a:r>
                      <a:endParaRPr lang="pt-BR" sz="4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979" marR="182979" marT="254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319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92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1C1E6-287A-4954-A7B9-51DD6227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 2 - </a:t>
            </a:r>
            <a:r>
              <a:rPr lang="pt-BR" dirty="0" err="1"/>
              <a:t>today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85A06-2D0A-413C-B109-2D87C99C8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84101"/>
            <a:ext cx="10178322" cy="4295491"/>
          </a:xfrm>
        </p:spPr>
        <p:txBody>
          <a:bodyPr/>
          <a:lstStyle/>
          <a:p>
            <a:r>
              <a:rPr lang="pt-BR" b="1" dirty="0" err="1"/>
              <a:t>PART</a:t>
            </a:r>
            <a:r>
              <a:rPr lang="pt-BR" b="1" dirty="0"/>
              <a:t> ONE: </a:t>
            </a:r>
          </a:p>
          <a:p>
            <a:r>
              <a:rPr lang="pt-BR" b="1" dirty="0"/>
              <a:t>PERSPECTIVES </a:t>
            </a:r>
            <a:r>
              <a:rPr lang="pt-BR" b="1" dirty="0" err="1"/>
              <a:t>ON</a:t>
            </a:r>
            <a:r>
              <a:rPr lang="pt-BR" b="1" dirty="0"/>
              <a:t> </a:t>
            </a:r>
            <a:r>
              <a:rPr lang="pt-BR" b="1" dirty="0" err="1"/>
              <a:t>LANGUAGE</a:t>
            </a:r>
            <a:r>
              <a:rPr lang="pt-BR" b="1" dirty="0"/>
              <a:t> (LÍNGUA E LINGUAGEM);</a:t>
            </a:r>
          </a:p>
          <a:p>
            <a:r>
              <a:rPr lang="pt-BR" b="1" dirty="0" err="1"/>
              <a:t>MODERNITY</a:t>
            </a:r>
            <a:r>
              <a:rPr lang="pt-BR" b="1" dirty="0"/>
              <a:t>, POST </a:t>
            </a:r>
            <a:r>
              <a:rPr lang="pt-BR" b="1" dirty="0" err="1"/>
              <a:t>MODERNITY</a:t>
            </a:r>
            <a:r>
              <a:rPr lang="pt-BR" b="1" dirty="0"/>
              <a:t>, </a:t>
            </a:r>
            <a:r>
              <a:rPr lang="pt-BR" b="1" dirty="0" err="1"/>
              <a:t>STRUCTURALISM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POST-</a:t>
            </a:r>
            <a:r>
              <a:rPr lang="pt-BR" b="1" dirty="0" err="1"/>
              <a:t>STRUCTURALISM</a:t>
            </a:r>
            <a:r>
              <a:rPr lang="pt-BR" b="1" dirty="0"/>
              <a:t> REVIEW</a:t>
            </a:r>
          </a:p>
          <a:p>
            <a:r>
              <a:rPr lang="pt-BR" b="1" dirty="0"/>
              <a:t>HOW DO THESE VIEWS INFLUENCE AND DETERMINE OUR VIEWS ON LANGUAGE, DISCOURSE, EDUCATION AND SOCIETY?</a:t>
            </a:r>
          </a:p>
          <a:p>
            <a:endParaRPr lang="pt-BR" b="1" dirty="0"/>
          </a:p>
          <a:p>
            <a:r>
              <a:rPr lang="pt-BR" b="1" dirty="0"/>
              <a:t>PART TWO:</a:t>
            </a:r>
          </a:p>
          <a:p>
            <a:r>
              <a:rPr lang="pt-BR" b="1" dirty="0"/>
              <a:t>ANGERMULLER ET AL:  DISCOURSE STUDIES – AN INTRODUCTION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11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553C3-3B58-449E-9195-F64E10E1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34" y="1331844"/>
            <a:ext cx="10178322" cy="5037754"/>
          </a:xfrm>
        </p:spPr>
        <p:txBody>
          <a:bodyPr>
            <a:normAutofit/>
          </a:bodyPr>
          <a:lstStyle/>
          <a:p>
            <a:r>
              <a:rPr lang="pt-BR" dirty="0" err="1"/>
              <a:t>COMPLEMENTARY</a:t>
            </a:r>
            <a:r>
              <a:rPr lang="pt-BR" dirty="0"/>
              <a:t> </a:t>
            </a:r>
            <a:r>
              <a:rPr lang="pt-BR" dirty="0" err="1"/>
              <a:t>TEXT</a:t>
            </a:r>
            <a:r>
              <a:rPr lang="pt-BR" dirty="0"/>
              <a:t>: </a:t>
            </a:r>
            <a:r>
              <a:rPr lang="pt-BR" dirty="0" err="1"/>
              <a:t>ferraz</a:t>
            </a:r>
            <a:br>
              <a:rPr lang="pt-BR" dirty="0"/>
            </a:br>
            <a:br>
              <a:rPr lang="pt-BR" dirty="0"/>
            </a:br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VIEWS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LANGUAGE</a:t>
            </a:r>
            <a:r>
              <a:rPr lang="pt-BR" dirty="0"/>
              <a:t> (LÍNGUA E LINGUAGEM) DOES THE </a:t>
            </a:r>
            <a:r>
              <a:rPr lang="pt-BR" dirty="0" err="1"/>
              <a:t>TEXT</a:t>
            </a:r>
            <a:r>
              <a:rPr lang="pt-BR" dirty="0"/>
              <a:t> </a:t>
            </a:r>
            <a:r>
              <a:rPr lang="pt-BR" dirty="0" err="1"/>
              <a:t>PUT</a:t>
            </a:r>
            <a:r>
              <a:rPr lang="pt-BR" dirty="0"/>
              <a:t> </a:t>
            </a:r>
            <a:r>
              <a:rPr lang="pt-BR" dirty="0" err="1"/>
              <a:t>FORWARD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76AF73-1534-4F82-BA6F-6E092C71A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496" y="682488"/>
            <a:ext cx="10178322" cy="3593591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966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BC484-5E1F-433F-81F5-4ACBE025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	</a:t>
            </a:r>
            <a:r>
              <a:rPr lang="pt-BR" dirty="0" err="1"/>
              <a:t>PROBLEMATIZING</a:t>
            </a:r>
            <a:r>
              <a:rPr lang="pt-BR" dirty="0"/>
              <a:t> </a:t>
            </a:r>
            <a:r>
              <a:rPr lang="pt-BR" dirty="0" err="1"/>
              <a:t>QUESTIONS</a:t>
            </a:r>
            <a:r>
              <a:rPr lang="pt-BR" dirty="0"/>
              <a:t>...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CHALLENGES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A77AA6-889A-486C-A25A-90A0D1921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226" y="2199861"/>
            <a:ext cx="10124797" cy="4267200"/>
          </a:xfrm>
        </p:spPr>
        <p:txBody>
          <a:bodyPr>
            <a:normAutofit/>
          </a:bodyPr>
          <a:lstStyle/>
          <a:p>
            <a:r>
              <a:rPr lang="pt-BR" dirty="0" err="1"/>
              <a:t>CHALLENGE</a:t>
            </a:r>
            <a:r>
              <a:rPr lang="pt-BR" dirty="0"/>
              <a:t> I:  </a:t>
            </a:r>
            <a:r>
              <a:rPr lang="pt-BR" dirty="0" err="1"/>
              <a:t>HOW</a:t>
            </a:r>
            <a:r>
              <a:rPr lang="pt-BR" dirty="0"/>
              <a:t> DO </a:t>
            </a:r>
            <a:r>
              <a:rPr lang="pt-BR" dirty="0" err="1"/>
              <a:t>WE</a:t>
            </a:r>
            <a:r>
              <a:rPr lang="pt-BR" dirty="0"/>
              <a:t> PROBLEMATIZE </a:t>
            </a:r>
            <a:r>
              <a:rPr lang="pt-BR" dirty="0" err="1"/>
              <a:t>LANGUAGE</a:t>
            </a:r>
            <a:r>
              <a:rPr lang="pt-BR" dirty="0"/>
              <a:t>? ALSO DO WE PERCEIVE THAT THEY CERTAINLY DETERMINE OUR VIEWS IN RELATION TO DISCOURSES, AND EDUCATION?</a:t>
            </a:r>
          </a:p>
          <a:p>
            <a:endParaRPr lang="pt-BR" dirty="0"/>
          </a:p>
          <a:p>
            <a:r>
              <a:rPr lang="pt-BR" dirty="0" err="1"/>
              <a:t>CHALLENGE</a:t>
            </a:r>
            <a:r>
              <a:rPr lang="pt-BR" dirty="0"/>
              <a:t> II –  </a:t>
            </a:r>
            <a:r>
              <a:rPr lang="pt-BR" dirty="0" err="1"/>
              <a:t>IS</a:t>
            </a:r>
            <a:r>
              <a:rPr lang="pt-BR" dirty="0"/>
              <a:t> IT </a:t>
            </a:r>
            <a:r>
              <a:rPr lang="pt-BR" dirty="0" err="1"/>
              <a:t>POSSIBLE</a:t>
            </a:r>
            <a:r>
              <a:rPr lang="pt-BR" dirty="0"/>
              <a:t> TO CONNECT </a:t>
            </a:r>
            <a:r>
              <a:rPr lang="pt-BR" dirty="0" err="1"/>
              <a:t>STRUCTURALIST-TRADITIONAL</a:t>
            </a:r>
            <a:r>
              <a:rPr lang="pt-BR" dirty="0"/>
              <a:t> </a:t>
            </a:r>
            <a:r>
              <a:rPr lang="pt-BR" dirty="0" err="1"/>
              <a:t>VIEWS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LANGUAGE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POST-</a:t>
            </a:r>
            <a:r>
              <a:rPr lang="pt-BR" dirty="0" err="1"/>
              <a:t>STRUCTURALIST</a:t>
            </a:r>
            <a:r>
              <a:rPr lang="pt-BR" dirty="0"/>
              <a:t> </a:t>
            </a:r>
            <a:r>
              <a:rPr lang="pt-BR" dirty="0" err="1"/>
              <a:t>ONES</a:t>
            </a:r>
            <a:r>
              <a:rPr lang="pt-BR" dirty="0"/>
              <a:t>?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BE </a:t>
            </a:r>
            <a:r>
              <a:rPr lang="pt-BR" dirty="0" err="1"/>
              <a:t>SEPARATED</a:t>
            </a:r>
            <a:r>
              <a:rPr lang="pt-BR" dirty="0"/>
              <a:t>? DO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COMPLEMENT</a:t>
            </a:r>
            <a:r>
              <a:rPr lang="pt-BR" dirty="0"/>
              <a:t> </a:t>
            </a:r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?</a:t>
            </a:r>
          </a:p>
          <a:p>
            <a:endParaRPr lang="pt-BR" dirty="0"/>
          </a:p>
          <a:p>
            <a:r>
              <a:rPr lang="pt-BR" dirty="0" err="1"/>
              <a:t>CHALLENGE</a:t>
            </a:r>
            <a:r>
              <a:rPr lang="pt-BR" dirty="0"/>
              <a:t> </a:t>
            </a:r>
            <a:r>
              <a:rPr lang="pt-BR" dirty="0" err="1"/>
              <a:t>III</a:t>
            </a:r>
            <a:r>
              <a:rPr lang="pt-BR" dirty="0"/>
              <a:t> – </a:t>
            </a:r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UNDERSTAND</a:t>
            </a:r>
            <a:r>
              <a:rPr lang="pt-BR" dirty="0"/>
              <a:t> </a:t>
            </a:r>
            <a:r>
              <a:rPr lang="pt-BR" dirty="0" err="1"/>
              <a:t>DISCOURSES</a:t>
            </a:r>
            <a:r>
              <a:rPr lang="pt-BR" dirty="0"/>
              <a:t> </a:t>
            </a:r>
            <a:r>
              <a:rPr lang="pt-BR" dirty="0" err="1"/>
              <a:t>CONSIDERING</a:t>
            </a:r>
            <a:r>
              <a:rPr lang="pt-BR" dirty="0"/>
              <a:t> </a:t>
            </a:r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VIEW</a:t>
            </a:r>
            <a:r>
              <a:rPr lang="pt-BR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250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C90C1-D60F-4263-BB1A-4C5F0F09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JIGSAW READING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2555972-5656-482A-9AAF-1F9351580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986" t="17026" r="3063" b="34830"/>
          <a:stretch/>
        </p:blipFill>
        <p:spPr>
          <a:xfrm>
            <a:off x="3010140" y="1874517"/>
            <a:ext cx="6977922" cy="48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0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7FCE7-420D-41B9-8836-91C6130F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PART</a:t>
            </a:r>
            <a:r>
              <a:rPr lang="pt-BR" dirty="0"/>
              <a:t> 2 – </a:t>
            </a:r>
            <a:r>
              <a:rPr lang="pt-BR" dirty="0" err="1"/>
              <a:t>INTRODUCTION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DISCOURSE</a:t>
            </a:r>
            <a:r>
              <a:rPr lang="pt-BR" dirty="0"/>
              <a:t> </a:t>
            </a:r>
            <a:r>
              <a:rPr lang="pt-BR" dirty="0" err="1"/>
              <a:t>STUDIES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FEB1BB-42A7-44FE-928B-5003718DF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err="1"/>
              <a:t>DISCOURSE</a:t>
            </a:r>
            <a:r>
              <a:rPr lang="pt-BR" sz="4000" dirty="0"/>
              <a:t> </a:t>
            </a:r>
            <a:r>
              <a:rPr lang="pt-BR" sz="4000" dirty="0" err="1"/>
              <a:t>STUDIES</a:t>
            </a:r>
            <a:r>
              <a:rPr lang="pt-BR" sz="4000" dirty="0"/>
              <a:t> READER (BOOK </a:t>
            </a:r>
            <a:r>
              <a:rPr lang="pt-BR" sz="4000" dirty="0" err="1"/>
              <a:t>INTRODUCTION</a:t>
            </a:r>
            <a:r>
              <a:rPr lang="pt-BR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0020164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526</Words>
  <Application>Microsoft Office PowerPoint</Application>
  <PresentationFormat>Widescreen</PresentationFormat>
  <Paragraphs>80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 MT</vt:lpstr>
      <vt:lpstr>Impact</vt:lpstr>
      <vt:lpstr>Selo</vt:lpstr>
      <vt:lpstr>DISCOURSE STUDIES (ESTUDOS DISCURSIVOS)</vt:lpstr>
      <vt:lpstr>General messages/tasks</vt:lpstr>
      <vt:lpstr>CLASS 1 </vt:lpstr>
      <vt:lpstr>EVALUATION</vt:lpstr>
      <vt:lpstr>CLASS 2 - today</vt:lpstr>
      <vt:lpstr>COMPLEMENTARY TEXT: ferraz  WHAT VIEWS OF LANGUAGE (LÍNGUA E LINGUAGEM) DOES THE TEXT PUT FORWARD?</vt:lpstr>
      <vt:lpstr> PROBLEMATIZING QUESTIONS...AND CHALLENGES</vt:lpstr>
      <vt:lpstr>JIGSAW READING</vt:lpstr>
      <vt:lpstr>PART 2 – INTRODUCTION ON DISCOURSE STUDIES</vt:lpstr>
      <vt:lpstr>DISCOURSE STUDIES DISCURSIVE STUDIES</vt:lpstr>
      <vt:lpstr>DISCOURSE STUDIES</vt:lpstr>
      <vt:lpstr>HISTORY... DS</vt:lpstr>
      <vt:lpstr>Apresentação do PowerPoint</vt:lpstr>
      <vt:lpstr>DIVERSITY OF SCHOOLS AND PERSPECTIVES</vt:lpstr>
      <vt:lpstr>DIVERSITY: The various types of data, corpora and/or genres </vt:lpstr>
      <vt:lpstr>Apresentação do PowerPoint</vt:lpstr>
      <vt:lpstr>DISCOURSE ANALYSIS  X DISCOURSE STUDIES</vt:lpstr>
      <vt:lpstr>DA&gt;&gt;DISCURSIVE PRACTICES, RULES, MECHANISMS</vt:lpstr>
      <vt:lpstr>DOMAINS...</vt:lpstr>
      <vt:lpstr>Apresentação do PowerPoint</vt:lpstr>
      <vt:lpstr>Apresentação do PowerPoint</vt:lpstr>
      <vt:lpstr>Apresentação do PowerPoint</vt:lpstr>
      <vt:lpstr>DS...</vt:lpstr>
      <vt:lpstr>DA...</vt:lpstr>
      <vt:lpstr>IMPORTANT NOTIONS TO BE STUDIES...</vt:lpstr>
      <vt:lpstr>End notes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DISCOURSE STUDIES (ESTUDOS DISCURSIVOS)</dc:title>
  <dc:creator>SuperSonic São Paulo</dc:creator>
  <cp:lastModifiedBy>SuperSonic São Paulo</cp:lastModifiedBy>
  <cp:revision>10</cp:revision>
  <dcterms:created xsi:type="dcterms:W3CDTF">2019-08-07T03:04:31Z</dcterms:created>
  <dcterms:modified xsi:type="dcterms:W3CDTF">2019-08-12T21:52:31Z</dcterms:modified>
</cp:coreProperties>
</file>