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0" r:id="rId3"/>
    <p:sldId id="283" r:id="rId4"/>
    <p:sldId id="284" r:id="rId5"/>
    <p:sldId id="291" r:id="rId6"/>
    <p:sldId id="292" r:id="rId7"/>
    <p:sldId id="285" r:id="rId8"/>
    <p:sldId id="286" r:id="rId9"/>
    <p:sldId id="287" r:id="rId10"/>
    <p:sldId id="288" r:id="rId11"/>
    <p:sldId id="272" r:id="rId12"/>
    <p:sldId id="260" r:id="rId13"/>
    <p:sldId id="261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50B7A-005B-4BF4-91EA-3958CB3BC643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F80E8-03CB-4F43-9186-186E7F53DD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20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80E8-03CB-4F43-9186-186E7F53DD51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39-951A-4391-B354-661694099532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411E-5BDA-443A-88C8-12145EAB2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39-951A-4391-B354-661694099532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411E-5BDA-443A-88C8-12145EAB2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13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39-951A-4391-B354-661694099532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411E-5BDA-443A-88C8-12145EAB2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35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39-951A-4391-B354-661694099532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411E-5BDA-443A-88C8-12145EAB2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2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39-951A-4391-B354-661694099532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411E-5BDA-443A-88C8-12145EAB2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85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39-951A-4391-B354-661694099532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411E-5BDA-443A-88C8-12145EAB2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39-951A-4391-B354-661694099532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411E-5BDA-443A-88C8-12145EAB2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22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39-951A-4391-B354-661694099532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411E-5BDA-443A-88C8-12145EAB2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2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39-951A-4391-B354-661694099532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411E-5BDA-443A-88C8-12145EAB2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75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39-951A-4391-B354-661694099532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411E-5BDA-443A-88C8-12145EAB2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65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39-951A-4391-B354-661694099532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411E-5BDA-443A-88C8-12145EAB2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88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98D39-951A-4391-B354-661694099532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8411E-5BDA-443A-88C8-12145EAB2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1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INFERIORES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3: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Ossos e articulações do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complexo flexor-extensor da perna</a:t>
            </a:r>
            <a:r>
              <a:rPr lang="pt-BR" sz="9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9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038" y="496888"/>
            <a:ext cx="3675062" cy="5865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467" name="Picture 1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496888"/>
            <a:ext cx="3675063" cy="5865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411760" y="548680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804248" y="548680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699792" y="116632"/>
            <a:ext cx="352839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Estabilidade da art. do joelho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02630"/>
            <a:ext cx="8229600" cy="99412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pt-BR" altLang="pt-BR" sz="1800" b="1" dirty="0" smtClean="0">
                <a:latin typeface="Arial" charset="0"/>
              </a:rPr>
              <a:t>Coxins adiposos: supra e </a:t>
            </a:r>
            <a:r>
              <a:rPr lang="pt-BR" altLang="pt-BR" sz="1800" b="1" dirty="0" err="1" smtClean="0">
                <a:latin typeface="Arial" charset="0"/>
              </a:rPr>
              <a:t>infra-patelares</a:t>
            </a:r>
            <a:r>
              <a:rPr lang="pt-BR" altLang="pt-BR" sz="1800" b="1" dirty="0" smtClean="0">
                <a:latin typeface="Arial" charset="0"/>
              </a:rPr>
              <a:t>.</a:t>
            </a:r>
            <a:br>
              <a:rPr lang="pt-BR" altLang="pt-BR" sz="1800" b="1" dirty="0" smtClean="0">
                <a:latin typeface="Arial" charset="0"/>
              </a:rPr>
            </a:br>
            <a:r>
              <a:rPr lang="pt-BR" altLang="pt-BR" sz="1800" b="1" dirty="0" smtClean="0">
                <a:latin typeface="Arial" charset="0"/>
              </a:rPr>
              <a:t>Cavidade articular e membrana </a:t>
            </a:r>
            <a:r>
              <a:rPr lang="pt-BR" altLang="pt-BR" sz="1800" b="1" dirty="0" err="1" smtClean="0">
                <a:latin typeface="Arial" charset="0"/>
              </a:rPr>
              <a:t>sinovial</a:t>
            </a:r>
            <a:r>
              <a:rPr lang="pt-BR" altLang="pt-BR" sz="1800" b="1" dirty="0" smtClean="0">
                <a:latin typeface="Arial" charset="0"/>
              </a:rPr>
              <a:t/>
            </a:r>
            <a:br>
              <a:rPr lang="pt-BR" altLang="pt-BR" sz="1800" b="1" dirty="0" smtClean="0">
                <a:latin typeface="Arial" charset="0"/>
              </a:rPr>
            </a:br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</a:rPr>
              <a:t>Bolsa SUPRAPATELAR </a:t>
            </a:r>
          </a:p>
        </p:txBody>
      </p:sp>
      <p:pic>
        <p:nvPicPr>
          <p:cNvPr id="27651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701" y="1556793"/>
            <a:ext cx="8325755" cy="48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7308304" y="1916832"/>
            <a:ext cx="18356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M. Articular do joelho</a:t>
            </a:r>
            <a:endParaRPr lang="pt-BR" b="1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6156176" y="2348880"/>
            <a:ext cx="1152128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5496" y="1412776"/>
            <a:ext cx="18356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Prega </a:t>
            </a:r>
            <a:r>
              <a:rPr lang="pt-BR" b="1" dirty="0" err="1" smtClean="0"/>
              <a:t>sinovial</a:t>
            </a:r>
            <a:r>
              <a:rPr lang="pt-BR" b="1" dirty="0" smtClean="0"/>
              <a:t> infrapatelar</a:t>
            </a:r>
            <a:endParaRPr lang="pt-BR" b="1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1547664" y="1916832"/>
            <a:ext cx="792088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547664" y="6165304"/>
            <a:ext cx="59046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15616" y="401028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Ossos e articulações do complexo flexor-extensor da perna. 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COXA E PER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28624" cy="362146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7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Resultado de imagem para epifise distal fem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2276"/>
            <a:ext cx="5724128" cy="73477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83568" y="251356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Visão Anterior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3528" y="4797152"/>
            <a:ext cx="8640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1728520" y="3477403"/>
            <a:ext cx="2365178" cy="1558831"/>
          </a:xfrm>
          <a:custGeom>
            <a:avLst/>
            <a:gdLst>
              <a:gd name="connsiteX0" fmla="*/ 86212 w 2365178"/>
              <a:gd name="connsiteY0" fmla="*/ 180197 h 1558831"/>
              <a:gd name="connsiteX1" fmla="*/ 86212 w 2365178"/>
              <a:gd name="connsiteY1" fmla="*/ 180197 h 1558831"/>
              <a:gd name="connsiteX2" fmla="*/ 44009 w 2365178"/>
              <a:gd name="connsiteY2" fmla="*/ 306806 h 1558831"/>
              <a:gd name="connsiteX3" fmla="*/ 29942 w 2365178"/>
              <a:gd name="connsiteY3" fmla="*/ 363077 h 1558831"/>
              <a:gd name="connsiteX4" fmla="*/ 58077 w 2365178"/>
              <a:gd name="connsiteY4" fmla="*/ 982055 h 1558831"/>
              <a:gd name="connsiteX5" fmla="*/ 72145 w 2365178"/>
              <a:gd name="connsiteY5" fmla="*/ 1024259 h 1558831"/>
              <a:gd name="connsiteX6" fmla="*/ 86212 w 2365178"/>
              <a:gd name="connsiteY6" fmla="*/ 1375951 h 1558831"/>
              <a:gd name="connsiteX7" fmla="*/ 114348 w 2365178"/>
              <a:gd name="connsiteY7" fmla="*/ 1404086 h 1558831"/>
              <a:gd name="connsiteX8" fmla="*/ 198754 w 2365178"/>
              <a:gd name="connsiteY8" fmla="*/ 1432222 h 1558831"/>
              <a:gd name="connsiteX9" fmla="*/ 367566 w 2365178"/>
              <a:gd name="connsiteY9" fmla="*/ 1474425 h 1558831"/>
              <a:gd name="connsiteX10" fmla="*/ 508243 w 2365178"/>
              <a:gd name="connsiteY10" fmla="*/ 1488492 h 1558831"/>
              <a:gd name="connsiteX11" fmla="*/ 592649 w 2365178"/>
              <a:gd name="connsiteY11" fmla="*/ 1502560 h 1558831"/>
              <a:gd name="connsiteX12" fmla="*/ 761462 w 2365178"/>
              <a:gd name="connsiteY12" fmla="*/ 1516628 h 1558831"/>
              <a:gd name="connsiteX13" fmla="*/ 874003 w 2365178"/>
              <a:gd name="connsiteY13" fmla="*/ 1544763 h 1558831"/>
              <a:gd name="connsiteX14" fmla="*/ 916206 w 2365178"/>
              <a:gd name="connsiteY14" fmla="*/ 1558831 h 1558831"/>
              <a:gd name="connsiteX15" fmla="*/ 1324169 w 2365178"/>
              <a:gd name="connsiteY15" fmla="*/ 1544763 h 1558831"/>
              <a:gd name="connsiteX16" fmla="*/ 1746200 w 2365178"/>
              <a:gd name="connsiteY16" fmla="*/ 1502560 h 1558831"/>
              <a:gd name="connsiteX17" fmla="*/ 1816538 w 2365178"/>
              <a:gd name="connsiteY17" fmla="*/ 1460357 h 1558831"/>
              <a:gd name="connsiteX18" fmla="*/ 1872809 w 2365178"/>
              <a:gd name="connsiteY18" fmla="*/ 1432222 h 1558831"/>
              <a:gd name="connsiteX19" fmla="*/ 1900945 w 2365178"/>
              <a:gd name="connsiteY19" fmla="*/ 1404086 h 1558831"/>
              <a:gd name="connsiteX20" fmla="*/ 1985351 w 2365178"/>
              <a:gd name="connsiteY20" fmla="*/ 1375951 h 1558831"/>
              <a:gd name="connsiteX21" fmla="*/ 2013486 w 2365178"/>
              <a:gd name="connsiteY21" fmla="*/ 1347815 h 1558831"/>
              <a:gd name="connsiteX22" fmla="*/ 2069757 w 2365178"/>
              <a:gd name="connsiteY22" fmla="*/ 1319680 h 1558831"/>
              <a:gd name="connsiteX23" fmla="*/ 2097892 w 2365178"/>
              <a:gd name="connsiteY23" fmla="*/ 1277477 h 1558831"/>
              <a:gd name="connsiteX24" fmla="*/ 2182298 w 2365178"/>
              <a:gd name="connsiteY24" fmla="*/ 1221206 h 1558831"/>
              <a:gd name="connsiteX25" fmla="*/ 2238569 w 2365178"/>
              <a:gd name="connsiteY25" fmla="*/ 1164935 h 1558831"/>
              <a:gd name="connsiteX26" fmla="*/ 2266705 w 2365178"/>
              <a:gd name="connsiteY26" fmla="*/ 1136800 h 1558831"/>
              <a:gd name="connsiteX27" fmla="*/ 2308908 w 2365178"/>
              <a:gd name="connsiteY27" fmla="*/ 1010191 h 1558831"/>
              <a:gd name="connsiteX28" fmla="*/ 2322975 w 2365178"/>
              <a:gd name="connsiteY28" fmla="*/ 967988 h 1558831"/>
              <a:gd name="connsiteX29" fmla="*/ 2337043 w 2365178"/>
              <a:gd name="connsiteY29" fmla="*/ 925785 h 1558831"/>
              <a:gd name="connsiteX30" fmla="*/ 2365178 w 2365178"/>
              <a:gd name="connsiteY30" fmla="*/ 813243 h 1558831"/>
              <a:gd name="connsiteX31" fmla="*/ 2351111 w 2365178"/>
              <a:gd name="connsiteY31" fmla="*/ 588160 h 1558831"/>
              <a:gd name="connsiteX32" fmla="*/ 2337043 w 2365178"/>
              <a:gd name="connsiteY32" fmla="*/ 545957 h 1558831"/>
              <a:gd name="connsiteX33" fmla="*/ 2294840 w 2365178"/>
              <a:gd name="connsiteY33" fmla="*/ 531889 h 1558831"/>
              <a:gd name="connsiteX34" fmla="*/ 2238569 w 2365178"/>
              <a:gd name="connsiteY34" fmla="*/ 503754 h 1558831"/>
              <a:gd name="connsiteX35" fmla="*/ 2196366 w 2365178"/>
              <a:gd name="connsiteY35" fmla="*/ 461551 h 1558831"/>
              <a:gd name="connsiteX36" fmla="*/ 1915012 w 2365178"/>
              <a:gd name="connsiteY36" fmla="*/ 278671 h 1558831"/>
              <a:gd name="connsiteX37" fmla="*/ 1830606 w 2365178"/>
              <a:gd name="connsiteY37" fmla="*/ 222400 h 1558831"/>
              <a:gd name="connsiteX38" fmla="*/ 1507049 w 2365178"/>
              <a:gd name="connsiteY38" fmla="*/ 67655 h 1558831"/>
              <a:gd name="connsiteX39" fmla="*/ 1338237 w 2365178"/>
              <a:gd name="connsiteY39" fmla="*/ 39520 h 1558831"/>
              <a:gd name="connsiteX40" fmla="*/ 789597 w 2365178"/>
              <a:gd name="connsiteY40" fmla="*/ 11385 h 1558831"/>
              <a:gd name="connsiteX41" fmla="*/ 353498 w 2365178"/>
              <a:gd name="connsiteY41" fmla="*/ 25452 h 1558831"/>
              <a:gd name="connsiteX42" fmla="*/ 311295 w 2365178"/>
              <a:gd name="connsiteY42" fmla="*/ 39520 h 1558831"/>
              <a:gd name="connsiteX43" fmla="*/ 212822 w 2365178"/>
              <a:gd name="connsiteY43" fmla="*/ 67655 h 1558831"/>
              <a:gd name="connsiteX44" fmla="*/ 142483 w 2365178"/>
              <a:gd name="connsiteY44" fmla="*/ 137994 h 1558831"/>
              <a:gd name="connsiteX45" fmla="*/ 86212 w 2365178"/>
              <a:gd name="connsiteY45" fmla="*/ 180197 h 155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65178" h="1558831">
                <a:moveTo>
                  <a:pt x="86212" y="180197"/>
                </a:moveTo>
                <a:lnTo>
                  <a:pt x="86212" y="180197"/>
                </a:lnTo>
                <a:cubicBezTo>
                  <a:pt x="72144" y="222400"/>
                  <a:pt x="57092" y="264287"/>
                  <a:pt x="44009" y="306806"/>
                </a:cubicBezTo>
                <a:cubicBezTo>
                  <a:pt x="38323" y="325285"/>
                  <a:pt x="29942" y="343743"/>
                  <a:pt x="29942" y="363077"/>
                </a:cubicBezTo>
                <a:cubicBezTo>
                  <a:pt x="29942" y="605150"/>
                  <a:pt x="0" y="778791"/>
                  <a:pt x="58077" y="982055"/>
                </a:cubicBezTo>
                <a:cubicBezTo>
                  <a:pt x="62151" y="996313"/>
                  <a:pt x="67456" y="1010191"/>
                  <a:pt x="72145" y="1024259"/>
                </a:cubicBezTo>
                <a:cubicBezTo>
                  <a:pt x="76834" y="1141490"/>
                  <a:pt x="73256" y="1259344"/>
                  <a:pt x="86212" y="1375951"/>
                </a:cubicBezTo>
                <a:cubicBezTo>
                  <a:pt x="87677" y="1389133"/>
                  <a:pt x="102485" y="1398155"/>
                  <a:pt x="114348" y="1404086"/>
                </a:cubicBezTo>
                <a:cubicBezTo>
                  <a:pt x="140874" y="1417349"/>
                  <a:pt x="174078" y="1415771"/>
                  <a:pt x="198754" y="1432222"/>
                </a:cubicBezTo>
                <a:cubicBezTo>
                  <a:pt x="275693" y="1483514"/>
                  <a:pt x="225648" y="1459486"/>
                  <a:pt x="367566" y="1474425"/>
                </a:cubicBezTo>
                <a:cubicBezTo>
                  <a:pt x="414433" y="1479358"/>
                  <a:pt x="461481" y="1482647"/>
                  <a:pt x="508243" y="1488492"/>
                </a:cubicBezTo>
                <a:cubicBezTo>
                  <a:pt x="536546" y="1492030"/>
                  <a:pt x="564300" y="1499410"/>
                  <a:pt x="592649" y="1502560"/>
                </a:cubicBezTo>
                <a:cubicBezTo>
                  <a:pt x="648770" y="1508796"/>
                  <a:pt x="705191" y="1511939"/>
                  <a:pt x="761462" y="1516628"/>
                </a:cubicBezTo>
                <a:cubicBezTo>
                  <a:pt x="857941" y="1548786"/>
                  <a:pt x="738183" y="1510807"/>
                  <a:pt x="874003" y="1544763"/>
                </a:cubicBezTo>
                <a:cubicBezTo>
                  <a:pt x="888389" y="1548360"/>
                  <a:pt x="902138" y="1554142"/>
                  <a:pt x="916206" y="1558831"/>
                </a:cubicBezTo>
                <a:cubicBezTo>
                  <a:pt x="1052194" y="1554142"/>
                  <a:pt x="1188326" y="1552600"/>
                  <a:pt x="1324169" y="1544763"/>
                </a:cubicBezTo>
                <a:cubicBezTo>
                  <a:pt x="1558237" y="1531259"/>
                  <a:pt x="1578081" y="1526577"/>
                  <a:pt x="1746200" y="1502560"/>
                </a:cubicBezTo>
                <a:cubicBezTo>
                  <a:pt x="1769646" y="1488492"/>
                  <a:pt x="1792636" y="1473636"/>
                  <a:pt x="1816538" y="1460357"/>
                </a:cubicBezTo>
                <a:cubicBezTo>
                  <a:pt x="1834870" y="1450173"/>
                  <a:pt x="1855360" y="1443855"/>
                  <a:pt x="1872809" y="1432222"/>
                </a:cubicBezTo>
                <a:cubicBezTo>
                  <a:pt x="1883845" y="1424865"/>
                  <a:pt x="1889082" y="1410018"/>
                  <a:pt x="1900945" y="1404086"/>
                </a:cubicBezTo>
                <a:cubicBezTo>
                  <a:pt x="1927471" y="1390823"/>
                  <a:pt x="1985351" y="1375951"/>
                  <a:pt x="1985351" y="1375951"/>
                </a:cubicBezTo>
                <a:cubicBezTo>
                  <a:pt x="1994729" y="1366572"/>
                  <a:pt x="2002450" y="1355172"/>
                  <a:pt x="2013486" y="1347815"/>
                </a:cubicBezTo>
                <a:cubicBezTo>
                  <a:pt x="2030935" y="1336182"/>
                  <a:pt x="2053647" y="1333105"/>
                  <a:pt x="2069757" y="1319680"/>
                </a:cubicBezTo>
                <a:cubicBezTo>
                  <a:pt x="2082745" y="1308856"/>
                  <a:pt x="2085168" y="1288610"/>
                  <a:pt x="2097892" y="1277477"/>
                </a:cubicBezTo>
                <a:cubicBezTo>
                  <a:pt x="2123340" y="1255210"/>
                  <a:pt x="2158388" y="1245116"/>
                  <a:pt x="2182298" y="1221206"/>
                </a:cubicBezTo>
                <a:lnTo>
                  <a:pt x="2238569" y="1164935"/>
                </a:lnTo>
                <a:lnTo>
                  <a:pt x="2266705" y="1136800"/>
                </a:lnTo>
                <a:lnTo>
                  <a:pt x="2308908" y="1010191"/>
                </a:lnTo>
                <a:lnTo>
                  <a:pt x="2322975" y="967988"/>
                </a:lnTo>
                <a:cubicBezTo>
                  <a:pt x="2327664" y="953920"/>
                  <a:pt x="2333447" y="940171"/>
                  <a:pt x="2337043" y="925785"/>
                </a:cubicBezTo>
                <a:lnTo>
                  <a:pt x="2365178" y="813243"/>
                </a:lnTo>
                <a:cubicBezTo>
                  <a:pt x="2360489" y="738215"/>
                  <a:pt x="2358980" y="662921"/>
                  <a:pt x="2351111" y="588160"/>
                </a:cubicBezTo>
                <a:cubicBezTo>
                  <a:pt x="2349559" y="573413"/>
                  <a:pt x="2347528" y="556442"/>
                  <a:pt x="2337043" y="545957"/>
                </a:cubicBezTo>
                <a:cubicBezTo>
                  <a:pt x="2326558" y="535472"/>
                  <a:pt x="2308470" y="537730"/>
                  <a:pt x="2294840" y="531889"/>
                </a:cubicBezTo>
                <a:cubicBezTo>
                  <a:pt x="2275565" y="523628"/>
                  <a:pt x="2257326" y="513132"/>
                  <a:pt x="2238569" y="503754"/>
                </a:cubicBezTo>
                <a:cubicBezTo>
                  <a:pt x="2224501" y="489686"/>
                  <a:pt x="2212282" y="473488"/>
                  <a:pt x="2196366" y="461551"/>
                </a:cubicBezTo>
                <a:cubicBezTo>
                  <a:pt x="1969814" y="291637"/>
                  <a:pt x="2084279" y="382836"/>
                  <a:pt x="1915012" y="278671"/>
                </a:cubicBezTo>
                <a:cubicBezTo>
                  <a:pt x="1886214" y="260949"/>
                  <a:pt x="1859965" y="239177"/>
                  <a:pt x="1830606" y="222400"/>
                </a:cubicBezTo>
                <a:cubicBezTo>
                  <a:pt x="1758282" y="181072"/>
                  <a:pt x="1606759" y="92583"/>
                  <a:pt x="1507049" y="67655"/>
                </a:cubicBezTo>
                <a:cubicBezTo>
                  <a:pt x="1451705" y="53819"/>
                  <a:pt x="1394508" y="48898"/>
                  <a:pt x="1338237" y="39520"/>
                </a:cubicBezTo>
                <a:cubicBezTo>
                  <a:pt x="1101115" y="0"/>
                  <a:pt x="1282379" y="26317"/>
                  <a:pt x="789597" y="11385"/>
                </a:cubicBezTo>
                <a:cubicBezTo>
                  <a:pt x="644231" y="16074"/>
                  <a:pt x="498689" y="16911"/>
                  <a:pt x="353498" y="25452"/>
                </a:cubicBezTo>
                <a:cubicBezTo>
                  <a:pt x="338695" y="26323"/>
                  <a:pt x="325553" y="35446"/>
                  <a:pt x="311295" y="39520"/>
                </a:cubicBezTo>
                <a:cubicBezTo>
                  <a:pt x="187620" y="74857"/>
                  <a:pt x="314031" y="33920"/>
                  <a:pt x="212822" y="67655"/>
                </a:cubicBezTo>
                <a:cubicBezTo>
                  <a:pt x="100276" y="142685"/>
                  <a:pt x="236269" y="44208"/>
                  <a:pt x="142483" y="137994"/>
                </a:cubicBezTo>
                <a:cubicBezTo>
                  <a:pt x="96378" y="184099"/>
                  <a:pt x="95591" y="173163"/>
                  <a:pt x="86212" y="180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3601329" y="-337625"/>
            <a:ext cx="2256647" cy="1399922"/>
          </a:xfrm>
          <a:custGeom>
            <a:avLst/>
            <a:gdLst>
              <a:gd name="connsiteX0" fmla="*/ 0 w 2256647"/>
              <a:gd name="connsiteY0" fmla="*/ 239151 h 1399922"/>
              <a:gd name="connsiteX1" fmla="*/ 0 w 2256647"/>
              <a:gd name="connsiteY1" fmla="*/ 239151 h 1399922"/>
              <a:gd name="connsiteX2" fmla="*/ 70339 w 2256647"/>
              <a:gd name="connsiteY2" fmla="*/ 337625 h 1399922"/>
              <a:gd name="connsiteX3" fmla="*/ 196948 w 2256647"/>
              <a:gd name="connsiteY3" fmla="*/ 393896 h 1399922"/>
              <a:gd name="connsiteX4" fmla="*/ 281354 w 2256647"/>
              <a:gd name="connsiteY4" fmla="*/ 422031 h 1399922"/>
              <a:gd name="connsiteX5" fmla="*/ 323557 w 2256647"/>
              <a:gd name="connsiteY5" fmla="*/ 436099 h 1399922"/>
              <a:gd name="connsiteX6" fmla="*/ 703385 w 2256647"/>
              <a:gd name="connsiteY6" fmla="*/ 450167 h 1399922"/>
              <a:gd name="connsiteX7" fmla="*/ 1012874 w 2256647"/>
              <a:gd name="connsiteY7" fmla="*/ 450167 h 1399922"/>
              <a:gd name="connsiteX8" fmla="*/ 1434905 w 2256647"/>
              <a:gd name="connsiteY8" fmla="*/ 436099 h 1399922"/>
              <a:gd name="connsiteX9" fmla="*/ 1631853 w 2256647"/>
              <a:gd name="connsiteY9" fmla="*/ 478302 h 1399922"/>
              <a:gd name="connsiteX10" fmla="*/ 1659988 w 2256647"/>
              <a:gd name="connsiteY10" fmla="*/ 520505 h 1399922"/>
              <a:gd name="connsiteX11" fmla="*/ 1674056 w 2256647"/>
              <a:gd name="connsiteY11" fmla="*/ 576776 h 1399922"/>
              <a:gd name="connsiteX12" fmla="*/ 1702191 w 2256647"/>
              <a:gd name="connsiteY12" fmla="*/ 661182 h 1399922"/>
              <a:gd name="connsiteX13" fmla="*/ 1688123 w 2256647"/>
              <a:gd name="connsiteY13" fmla="*/ 928468 h 1399922"/>
              <a:gd name="connsiteX14" fmla="*/ 1603717 w 2256647"/>
              <a:gd name="connsiteY14" fmla="*/ 956603 h 1399922"/>
              <a:gd name="connsiteX15" fmla="*/ 1378634 w 2256647"/>
              <a:gd name="connsiteY15" fmla="*/ 970671 h 1399922"/>
              <a:gd name="connsiteX16" fmla="*/ 1294228 w 2256647"/>
              <a:gd name="connsiteY16" fmla="*/ 998807 h 1399922"/>
              <a:gd name="connsiteX17" fmla="*/ 1252025 w 2256647"/>
              <a:gd name="connsiteY17" fmla="*/ 1012874 h 1399922"/>
              <a:gd name="connsiteX18" fmla="*/ 1195754 w 2256647"/>
              <a:gd name="connsiteY18" fmla="*/ 1083213 h 1399922"/>
              <a:gd name="connsiteX19" fmla="*/ 1181686 w 2256647"/>
              <a:gd name="connsiteY19" fmla="*/ 1125416 h 1399922"/>
              <a:gd name="connsiteX20" fmla="*/ 1195754 w 2256647"/>
              <a:gd name="connsiteY20" fmla="*/ 1195754 h 1399922"/>
              <a:gd name="connsiteX21" fmla="*/ 1223889 w 2256647"/>
              <a:gd name="connsiteY21" fmla="*/ 1223890 h 1399922"/>
              <a:gd name="connsiteX22" fmla="*/ 1336431 w 2256647"/>
              <a:gd name="connsiteY22" fmla="*/ 1252025 h 1399922"/>
              <a:gd name="connsiteX23" fmla="*/ 1420837 w 2256647"/>
              <a:gd name="connsiteY23" fmla="*/ 1280160 h 1399922"/>
              <a:gd name="connsiteX24" fmla="*/ 1491176 w 2256647"/>
              <a:gd name="connsiteY24" fmla="*/ 1322363 h 1399922"/>
              <a:gd name="connsiteX25" fmla="*/ 1519311 w 2256647"/>
              <a:gd name="connsiteY25" fmla="*/ 1350499 h 1399922"/>
              <a:gd name="connsiteX26" fmla="*/ 1561514 w 2256647"/>
              <a:gd name="connsiteY26" fmla="*/ 1378634 h 1399922"/>
              <a:gd name="connsiteX27" fmla="*/ 1744394 w 2256647"/>
              <a:gd name="connsiteY27" fmla="*/ 1336431 h 1399922"/>
              <a:gd name="connsiteX28" fmla="*/ 1772529 w 2256647"/>
              <a:gd name="connsiteY28" fmla="*/ 1294228 h 1399922"/>
              <a:gd name="connsiteX29" fmla="*/ 1786597 w 2256647"/>
              <a:gd name="connsiteY29" fmla="*/ 1223890 h 1399922"/>
              <a:gd name="connsiteX30" fmla="*/ 1758462 w 2256647"/>
              <a:gd name="connsiteY30" fmla="*/ 858130 h 1399922"/>
              <a:gd name="connsiteX31" fmla="*/ 1772529 w 2256647"/>
              <a:gd name="connsiteY31" fmla="*/ 703385 h 1399922"/>
              <a:gd name="connsiteX32" fmla="*/ 1828800 w 2256647"/>
              <a:gd name="connsiteY32" fmla="*/ 647114 h 1399922"/>
              <a:gd name="connsiteX33" fmla="*/ 1856936 w 2256647"/>
              <a:gd name="connsiteY33" fmla="*/ 618979 h 1399922"/>
              <a:gd name="connsiteX34" fmla="*/ 2124222 w 2256647"/>
              <a:gd name="connsiteY34" fmla="*/ 576776 h 1399922"/>
              <a:gd name="connsiteX35" fmla="*/ 2180493 w 2256647"/>
              <a:gd name="connsiteY35" fmla="*/ 520505 h 1399922"/>
              <a:gd name="connsiteX36" fmla="*/ 2222696 w 2256647"/>
              <a:gd name="connsiteY36" fmla="*/ 436099 h 1399922"/>
              <a:gd name="connsiteX37" fmla="*/ 2250831 w 2256647"/>
              <a:gd name="connsiteY37" fmla="*/ 351693 h 1399922"/>
              <a:gd name="connsiteX38" fmla="*/ 2222696 w 2256647"/>
              <a:gd name="connsiteY38" fmla="*/ 239151 h 1399922"/>
              <a:gd name="connsiteX39" fmla="*/ 2124222 w 2256647"/>
              <a:gd name="connsiteY39" fmla="*/ 154745 h 1399922"/>
              <a:gd name="connsiteX40" fmla="*/ 2096086 w 2256647"/>
              <a:gd name="connsiteY40" fmla="*/ 126610 h 1399922"/>
              <a:gd name="connsiteX41" fmla="*/ 2053883 w 2256647"/>
              <a:gd name="connsiteY41" fmla="*/ 112542 h 1399922"/>
              <a:gd name="connsiteX42" fmla="*/ 1983545 w 2256647"/>
              <a:gd name="connsiteY42" fmla="*/ 98474 h 1399922"/>
              <a:gd name="connsiteX43" fmla="*/ 1927274 w 2256647"/>
              <a:gd name="connsiteY43" fmla="*/ 84407 h 1399922"/>
              <a:gd name="connsiteX44" fmla="*/ 1659988 w 2256647"/>
              <a:gd name="connsiteY44" fmla="*/ 98474 h 1399922"/>
              <a:gd name="connsiteX45" fmla="*/ 1547446 w 2256647"/>
              <a:gd name="connsiteY45" fmla="*/ 112542 h 1399922"/>
              <a:gd name="connsiteX46" fmla="*/ 1223889 w 2256647"/>
              <a:gd name="connsiteY46" fmla="*/ 98474 h 1399922"/>
              <a:gd name="connsiteX47" fmla="*/ 745588 w 2256647"/>
              <a:gd name="connsiteY47" fmla="*/ 70339 h 1399922"/>
              <a:gd name="connsiteX48" fmla="*/ 661182 w 2256647"/>
              <a:gd name="connsiteY48" fmla="*/ 56271 h 1399922"/>
              <a:gd name="connsiteX49" fmla="*/ 562708 w 2256647"/>
              <a:gd name="connsiteY49" fmla="*/ 42203 h 1399922"/>
              <a:gd name="connsiteX50" fmla="*/ 407963 w 2256647"/>
              <a:gd name="connsiteY50" fmla="*/ 0 h 1399922"/>
              <a:gd name="connsiteX51" fmla="*/ 196948 w 2256647"/>
              <a:gd name="connsiteY51" fmla="*/ 14068 h 1399922"/>
              <a:gd name="connsiteX52" fmla="*/ 98474 w 2256647"/>
              <a:gd name="connsiteY52" fmla="*/ 84407 h 1399922"/>
              <a:gd name="connsiteX53" fmla="*/ 56271 w 2256647"/>
              <a:gd name="connsiteY53" fmla="*/ 126610 h 1399922"/>
              <a:gd name="connsiteX54" fmla="*/ 0 w 2256647"/>
              <a:gd name="connsiteY54" fmla="*/ 239151 h 139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56647" h="1399922">
                <a:moveTo>
                  <a:pt x="0" y="239151"/>
                </a:moveTo>
                <a:lnTo>
                  <a:pt x="0" y="239151"/>
                </a:lnTo>
                <a:cubicBezTo>
                  <a:pt x="23446" y="271976"/>
                  <a:pt x="43540" y="307476"/>
                  <a:pt x="70339" y="337625"/>
                </a:cubicBezTo>
                <a:cubicBezTo>
                  <a:pt x="98498" y="369303"/>
                  <a:pt x="164423" y="383054"/>
                  <a:pt x="196948" y="393896"/>
                </a:cubicBezTo>
                <a:lnTo>
                  <a:pt x="281354" y="422031"/>
                </a:lnTo>
                <a:cubicBezTo>
                  <a:pt x="295422" y="426720"/>
                  <a:pt x="308739" y="435550"/>
                  <a:pt x="323557" y="436099"/>
                </a:cubicBezTo>
                <a:lnTo>
                  <a:pt x="703385" y="450167"/>
                </a:lnTo>
                <a:cubicBezTo>
                  <a:pt x="844636" y="485478"/>
                  <a:pt x="727376" y="462063"/>
                  <a:pt x="1012874" y="450167"/>
                </a:cubicBezTo>
                <a:lnTo>
                  <a:pt x="1434905" y="436099"/>
                </a:lnTo>
                <a:cubicBezTo>
                  <a:pt x="1554834" y="446093"/>
                  <a:pt x="1578376" y="411456"/>
                  <a:pt x="1631853" y="478302"/>
                </a:cubicBezTo>
                <a:cubicBezTo>
                  <a:pt x="1642415" y="491504"/>
                  <a:pt x="1650610" y="506437"/>
                  <a:pt x="1659988" y="520505"/>
                </a:cubicBezTo>
                <a:cubicBezTo>
                  <a:pt x="1664677" y="539262"/>
                  <a:pt x="1668500" y="558257"/>
                  <a:pt x="1674056" y="576776"/>
                </a:cubicBezTo>
                <a:cubicBezTo>
                  <a:pt x="1682578" y="605182"/>
                  <a:pt x="1702191" y="661182"/>
                  <a:pt x="1702191" y="661182"/>
                </a:cubicBezTo>
                <a:cubicBezTo>
                  <a:pt x="1697502" y="750277"/>
                  <a:pt x="1716337" y="843828"/>
                  <a:pt x="1688123" y="928468"/>
                </a:cubicBezTo>
                <a:cubicBezTo>
                  <a:pt x="1678745" y="956603"/>
                  <a:pt x="1633316" y="954753"/>
                  <a:pt x="1603717" y="956603"/>
                </a:cubicBezTo>
                <a:lnTo>
                  <a:pt x="1378634" y="970671"/>
                </a:lnTo>
                <a:lnTo>
                  <a:pt x="1294228" y="998807"/>
                </a:lnTo>
                <a:lnTo>
                  <a:pt x="1252025" y="1012874"/>
                </a:lnTo>
                <a:cubicBezTo>
                  <a:pt x="1225855" y="1039044"/>
                  <a:pt x="1213501" y="1047720"/>
                  <a:pt x="1195754" y="1083213"/>
                </a:cubicBezTo>
                <a:cubicBezTo>
                  <a:pt x="1189122" y="1096476"/>
                  <a:pt x="1186375" y="1111348"/>
                  <a:pt x="1181686" y="1125416"/>
                </a:cubicBezTo>
                <a:cubicBezTo>
                  <a:pt x="1186375" y="1148862"/>
                  <a:pt x="1186335" y="1173777"/>
                  <a:pt x="1195754" y="1195754"/>
                </a:cubicBezTo>
                <a:cubicBezTo>
                  <a:pt x="1200979" y="1207945"/>
                  <a:pt x="1212516" y="1217066"/>
                  <a:pt x="1223889" y="1223890"/>
                </a:cubicBezTo>
                <a:cubicBezTo>
                  <a:pt x="1247598" y="1238115"/>
                  <a:pt x="1317949" y="1246984"/>
                  <a:pt x="1336431" y="1252025"/>
                </a:cubicBezTo>
                <a:cubicBezTo>
                  <a:pt x="1365043" y="1259828"/>
                  <a:pt x="1420837" y="1280160"/>
                  <a:pt x="1420837" y="1280160"/>
                </a:cubicBezTo>
                <a:cubicBezTo>
                  <a:pt x="1492130" y="1351453"/>
                  <a:pt x="1399863" y="1267575"/>
                  <a:pt x="1491176" y="1322363"/>
                </a:cubicBezTo>
                <a:cubicBezTo>
                  <a:pt x="1502549" y="1329187"/>
                  <a:pt x="1508954" y="1342213"/>
                  <a:pt x="1519311" y="1350499"/>
                </a:cubicBezTo>
                <a:cubicBezTo>
                  <a:pt x="1532513" y="1361061"/>
                  <a:pt x="1547446" y="1369256"/>
                  <a:pt x="1561514" y="1378634"/>
                </a:cubicBezTo>
                <a:cubicBezTo>
                  <a:pt x="1674926" y="1368324"/>
                  <a:pt x="1693602" y="1399922"/>
                  <a:pt x="1744394" y="1336431"/>
                </a:cubicBezTo>
                <a:cubicBezTo>
                  <a:pt x="1754956" y="1323229"/>
                  <a:pt x="1763151" y="1308296"/>
                  <a:pt x="1772529" y="1294228"/>
                </a:cubicBezTo>
                <a:cubicBezTo>
                  <a:pt x="1777218" y="1270782"/>
                  <a:pt x="1786597" y="1247800"/>
                  <a:pt x="1786597" y="1223890"/>
                </a:cubicBezTo>
                <a:cubicBezTo>
                  <a:pt x="1786597" y="1034171"/>
                  <a:pt x="1779270" y="1003792"/>
                  <a:pt x="1758462" y="858130"/>
                </a:cubicBezTo>
                <a:cubicBezTo>
                  <a:pt x="1763151" y="806548"/>
                  <a:pt x="1756150" y="752521"/>
                  <a:pt x="1772529" y="703385"/>
                </a:cubicBezTo>
                <a:cubicBezTo>
                  <a:pt x="1780917" y="678220"/>
                  <a:pt x="1810043" y="665871"/>
                  <a:pt x="1828800" y="647114"/>
                </a:cubicBezTo>
                <a:lnTo>
                  <a:pt x="1856936" y="618979"/>
                </a:lnTo>
                <a:cubicBezTo>
                  <a:pt x="1941539" y="534376"/>
                  <a:pt x="1871811" y="591623"/>
                  <a:pt x="2124222" y="576776"/>
                </a:cubicBezTo>
                <a:cubicBezTo>
                  <a:pt x="2142979" y="558019"/>
                  <a:pt x="2172105" y="545670"/>
                  <a:pt x="2180493" y="520505"/>
                </a:cubicBezTo>
                <a:cubicBezTo>
                  <a:pt x="2199906" y="462262"/>
                  <a:pt x="2186334" y="490640"/>
                  <a:pt x="2222696" y="436099"/>
                </a:cubicBezTo>
                <a:cubicBezTo>
                  <a:pt x="2232074" y="407964"/>
                  <a:pt x="2256647" y="380774"/>
                  <a:pt x="2250831" y="351693"/>
                </a:cubicBezTo>
                <a:cubicBezTo>
                  <a:pt x="2249356" y="344319"/>
                  <a:pt x="2234710" y="255971"/>
                  <a:pt x="2222696" y="239151"/>
                </a:cubicBezTo>
                <a:cubicBezTo>
                  <a:pt x="2177546" y="175941"/>
                  <a:pt x="2173788" y="194397"/>
                  <a:pt x="2124222" y="154745"/>
                </a:cubicBezTo>
                <a:cubicBezTo>
                  <a:pt x="2113865" y="146460"/>
                  <a:pt x="2107459" y="133434"/>
                  <a:pt x="2096086" y="126610"/>
                </a:cubicBezTo>
                <a:cubicBezTo>
                  <a:pt x="2083370" y="118981"/>
                  <a:pt x="2068269" y="116139"/>
                  <a:pt x="2053883" y="112542"/>
                </a:cubicBezTo>
                <a:cubicBezTo>
                  <a:pt x="2030687" y="106743"/>
                  <a:pt x="2006886" y="103661"/>
                  <a:pt x="1983545" y="98474"/>
                </a:cubicBezTo>
                <a:cubicBezTo>
                  <a:pt x="1964671" y="94280"/>
                  <a:pt x="1946031" y="89096"/>
                  <a:pt x="1927274" y="84407"/>
                </a:cubicBezTo>
                <a:cubicBezTo>
                  <a:pt x="1838179" y="89096"/>
                  <a:pt x="1748963" y="91883"/>
                  <a:pt x="1659988" y="98474"/>
                </a:cubicBezTo>
                <a:cubicBezTo>
                  <a:pt x="1622285" y="101267"/>
                  <a:pt x="1585252" y="112542"/>
                  <a:pt x="1547446" y="112542"/>
                </a:cubicBezTo>
                <a:cubicBezTo>
                  <a:pt x="1439492" y="112542"/>
                  <a:pt x="1331741" y="103163"/>
                  <a:pt x="1223889" y="98474"/>
                </a:cubicBezTo>
                <a:cubicBezTo>
                  <a:pt x="1040119" y="37220"/>
                  <a:pt x="1231701" y="96616"/>
                  <a:pt x="745588" y="70339"/>
                </a:cubicBezTo>
                <a:cubicBezTo>
                  <a:pt x="717106" y="68799"/>
                  <a:pt x="689374" y="60608"/>
                  <a:pt x="661182" y="56271"/>
                </a:cubicBezTo>
                <a:cubicBezTo>
                  <a:pt x="628410" y="51229"/>
                  <a:pt x="595533" y="46892"/>
                  <a:pt x="562708" y="42203"/>
                </a:cubicBezTo>
                <a:cubicBezTo>
                  <a:pt x="529609" y="31170"/>
                  <a:pt x="447730" y="0"/>
                  <a:pt x="407963" y="0"/>
                </a:cubicBezTo>
                <a:cubicBezTo>
                  <a:pt x="337469" y="0"/>
                  <a:pt x="267286" y="9379"/>
                  <a:pt x="196948" y="14068"/>
                </a:cubicBezTo>
                <a:cubicBezTo>
                  <a:pt x="129580" y="36525"/>
                  <a:pt x="165230" y="17651"/>
                  <a:pt x="98474" y="84407"/>
                </a:cubicBezTo>
                <a:lnTo>
                  <a:pt x="56271" y="126610"/>
                </a:lnTo>
                <a:cubicBezTo>
                  <a:pt x="22205" y="228810"/>
                  <a:pt x="9379" y="220394"/>
                  <a:pt x="0" y="239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364088" y="274638"/>
            <a:ext cx="339472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Fêmur – EPÍFISE DISTAL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rincipais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acidentes ósseos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203848" y="251356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Visão Posterior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3995936" y="5949280"/>
            <a:ext cx="648072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499992" y="5517232"/>
            <a:ext cx="244827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Fossa </a:t>
            </a:r>
            <a:r>
              <a:rPr lang="pt-BR" b="1" dirty="0" err="1" smtClean="0"/>
              <a:t>intercondilar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716016" y="4869160"/>
            <a:ext cx="194421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Face poplítea</a:t>
            </a:r>
            <a:endParaRPr lang="pt-BR" b="1" dirty="0"/>
          </a:p>
        </p:txBody>
      </p:sp>
      <p:cxnSp>
        <p:nvCxnSpPr>
          <p:cNvPr id="20" name="Conector de seta reta 19"/>
          <p:cNvCxnSpPr>
            <a:stCxn id="19" idx="1"/>
          </p:cNvCxnSpPr>
          <p:nvPr/>
        </p:nvCxnSpPr>
        <p:spPr>
          <a:xfrm flipH="1">
            <a:off x="4139952" y="5053826"/>
            <a:ext cx="576064" cy="5354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907704" y="4931876"/>
            <a:ext cx="151216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Face patelar</a:t>
            </a:r>
            <a:endParaRPr lang="pt-BR" b="1" dirty="0"/>
          </a:p>
        </p:txBody>
      </p:sp>
      <p:cxnSp>
        <p:nvCxnSpPr>
          <p:cNvPr id="23" name="Conector de seta reta 22"/>
          <p:cNvCxnSpPr/>
          <p:nvPr/>
        </p:nvCxnSpPr>
        <p:spPr>
          <a:xfrm flipH="1">
            <a:off x="1547664" y="5373216"/>
            <a:ext cx="936104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14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6350" y="762000"/>
            <a:ext cx="3733800" cy="5094288"/>
            <a:chOff x="4" y="480"/>
            <a:chExt cx="2352" cy="3209"/>
          </a:xfrm>
        </p:grpSpPr>
        <p:sp>
          <p:nvSpPr>
            <p:cNvPr id="20514" name="Text Box 34"/>
            <p:cNvSpPr txBox="1">
              <a:spLocks noChangeArrowheads="1"/>
            </p:cNvSpPr>
            <p:nvPr/>
          </p:nvSpPr>
          <p:spPr bwMode="auto">
            <a:xfrm>
              <a:off x="4" y="3456"/>
              <a:ext cx="6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b="1" dirty="0"/>
                <a:t>anterior</a:t>
              </a:r>
              <a:endParaRPr lang="pt-BR" dirty="0"/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580" y="480"/>
              <a:ext cx="1776" cy="2928"/>
              <a:chOff x="580" y="480"/>
              <a:chExt cx="1776" cy="2928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580" y="480"/>
                <a:ext cx="1776" cy="2928"/>
                <a:chOff x="720" y="217"/>
                <a:chExt cx="1968" cy="3191"/>
              </a:xfrm>
            </p:grpSpPr>
            <p:pic>
              <p:nvPicPr>
                <p:cNvPr id="20506" name="Picture 26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6000"/>
                </a:blip>
                <a:srcRect l="11534" r="2490"/>
                <a:stretch>
                  <a:fillRect/>
                </a:stretch>
              </p:blipFill>
              <p:spPr bwMode="auto">
                <a:xfrm>
                  <a:off x="720" y="912"/>
                  <a:ext cx="1968" cy="249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0510" name="Picture 3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b="13698"/>
                <a:stretch>
                  <a:fillRect/>
                </a:stretch>
              </p:blipFill>
              <p:spPr bwMode="auto">
                <a:xfrm>
                  <a:off x="720" y="217"/>
                  <a:ext cx="1968" cy="14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20516" name="Freeform 36"/>
              <p:cNvSpPr>
                <a:spLocks/>
              </p:cNvSpPr>
              <p:nvPr/>
            </p:nvSpPr>
            <p:spPr bwMode="auto">
              <a:xfrm>
                <a:off x="961" y="2035"/>
                <a:ext cx="921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19"/>
                  </a:cxn>
                  <a:cxn ang="0">
                    <a:pos x="192" y="83"/>
                  </a:cxn>
                  <a:cxn ang="0">
                    <a:pos x="480" y="160"/>
                  </a:cxn>
                  <a:cxn ang="0">
                    <a:pos x="755" y="167"/>
                  </a:cxn>
                  <a:cxn ang="0">
                    <a:pos x="857" y="135"/>
                  </a:cxn>
                  <a:cxn ang="0">
                    <a:pos x="896" y="122"/>
                  </a:cxn>
                  <a:cxn ang="0">
                    <a:pos x="921" y="96"/>
                  </a:cxn>
                </a:cxnLst>
                <a:rect l="0" t="0" r="r" b="b"/>
                <a:pathLst>
                  <a:path w="921" h="174">
                    <a:moveTo>
                      <a:pt x="0" y="0"/>
                    </a:moveTo>
                    <a:cubicBezTo>
                      <a:pt x="27" y="10"/>
                      <a:pt x="48" y="15"/>
                      <a:pt x="77" y="19"/>
                    </a:cubicBezTo>
                    <a:cubicBezTo>
                      <a:pt x="119" y="35"/>
                      <a:pt x="149" y="70"/>
                      <a:pt x="192" y="83"/>
                    </a:cubicBezTo>
                    <a:cubicBezTo>
                      <a:pt x="238" y="154"/>
                      <a:pt x="414" y="157"/>
                      <a:pt x="480" y="160"/>
                    </a:cubicBezTo>
                    <a:cubicBezTo>
                      <a:pt x="572" y="174"/>
                      <a:pt x="662" y="173"/>
                      <a:pt x="755" y="167"/>
                    </a:cubicBezTo>
                    <a:cubicBezTo>
                      <a:pt x="790" y="158"/>
                      <a:pt x="823" y="146"/>
                      <a:pt x="857" y="135"/>
                    </a:cubicBezTo>
                    <a:cubicBezTo>
                      <a:pt x="870" y="131"/>
                      <a:pt x="896" y="122"/>
                      <a:pt x="896" y="122"/>
                    </a:cubicBezTo>
                    <a:cubicBezTo>
                      <a:pt x="919" y="106"/>
                      <a:pt x="912" y="116"/>
                      <a:pt x="921" y="9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5956301" y="1219200"/>
            <a:ext cx="2865438" cy="5181600"/>
            <a:chOff x="3752" y="768"/>
            <a:chExt cx="1805" cy="3264"/>
          </a:xfrm>
        </p:grpSpPr>
        <p:sp>
          <p:nvSpPr>
            <p:cNvPr id="20515" name="Text Box 35"/>
            <p:cNvSpPr txBox="1">
              <a:spLocks noChangeArrowheads="1"/>
            </p:cNvSpPr>
            <p:nvPr/>
          </p:nvSpPr>
          <p:spPr bwMode="auto">
            <a:xfrm>
              <a:off x="4892" y="768"/>
              <a:ext cx="6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posterior</a:t>
              </a: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3752" y="1104"/>
              <a:ext cx="1776" cy="2928"/>
              <a:chOff x="3312" y="1104"/>
              <a:chExt cx="1776" cy="2928"/>
            </a:xfrm>
          </p:grpSpPr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>
                <a:off x="3312" y="1104"/>
                <a:ext cx="1776" cy="2928"/>
                <a:chOff x="3182" y="624"/>
                <a:chExt cx="2146" cy="3312"/>
              </a:xfrm>
            </p:grpSpPr>
            <p:pic>
              <p:nvPicPr>
                <p:cNvPr id="20507" name="Picture 2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contrast="6000"/>
                </a:blip>
                <a:srcRect/>
                <a:stretch>
                  <a:fillRect/>
                </a:stretch>
              </p:blipFill>
              <p:spPr bwMode="auto">
                <a:xfrm>
                  <a:off x="3183" y="1248"/>
                  <a:ext cx="2145" cy="268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0511" name="Picture 31"/>
                <p:cNvPicPr preferRelativeResize="0">
                  <a:picLocks noChangeArrowheads="1"/>
                </p:cNvPicPr>
                <p:nvPr/>
              </p:nvPicPr>
              <p:blipFill>
                <a:blip r:embed="rId5" cstate="print"/>
                <a:srcRect l="5634" r="11032" b="6873"/>
                <a:stretch>
                  <a:fillRect/>
                </a:stretch>
              </p:blipFill>
              <p:spPr bwMode="auto">
                <a:xfrm>
                  <a:off x="3182" y="624"/>
                  <a:ext cx="2145" cy="1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20517" name="Freeform 37"/>
              <p:cNvSpPr>
                <a:spLocks/>
              </p:cNvSpPr>
              <p:nvPr/>
            </p:nvSpPr>
            <p:spPr bwMode="auto">
              <a:xfrm>
                <a:off x="3699" y="2650"/>
                <a:ext cx="864" cy="185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60"/>
                  </a:cxn>
                  <a:cxn ang="0">
                    <a:pos x="147" y="185"/>
                  </a:cxn>
                  <a:cxn ang="0">
                    <a:pos x="480" y="166"/>
                  </a:cxn>
                  <a:cxn ang="0">
                    <a:pos x="711" y="108"/>
                  </a:cxn>
                  <a:cxn ang="0">
                    <a:pos x="762" y="57"/>
                  </a:cxn>
                  <a:cxn ang="0">
                    <a:pos x="864" y="0"/>
                  </a:cxn>
                </a:cxnLst>
                <a:rect l="0" t="0" r="r" b="b"/>
                <a:pathLst>
                  <a:path w="864" h="185">
                    <a:moveTo>
                      <a:pt x="0" y="121"/>
                    </a:moveTo>
                    <a:cubicBezTo>
                      <a:pt x="3" y="129"/>
                      <a:pt x="11" y="155"/>
                      <a:pt x="19" y="160"/>
                    </a:cubicBezTo>
                    <a:cubicBezTo>
                      <a:pt x="50" y="179"/>
                      <a:pt x="119" y="183"/>
                      <a:pt x="147" y="185"/>
                    </a:cubicBezTo>
                    <a:cubicBezTo>
                      <a:pt x="292" y="181"/>
                      <a:pt x="356" y="176"/>
                      <a:pt x="480" y="166"/>
                    </a:cubicBezTo>
                    <a:cubicBezTo>
                      <a:pt x="551" y="153"/>
                      <a:pt x="649" y="148"/>
                      <a:pt x="711" y="108"/>
                    </a:cubicBezTo>
                    <a:cubicBezTo>
                      <a:pt x="725" y="85"/>
                      <a:pt x="745" y="78"/>
                      <a:pt x="762" y="57"/>
                    </a:cubicBezTo>
                    <a:cubicBezTo>
                      <a:pt x="789" y="25"/>
                      <a:pt x="819" y="0"/>
                      <a:pt x="864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2771800" y="4437115"/>
            <a:ext cx="3146400" cy="2375667"/>
            <a:chOff x="2384" y="3072"/>
            <a:chExt cx="1344" cy="1205"/>
          </a:xfrm>
        </p:grpSpPr>
        <p:pic>
          <p:nvPicPr>
            <p:cNvPr id="20523" name="Picture 43"/>
            <p:cNvPicPr>
              <a:picLocks noChangeAspect="1" noChangeArrowheads="1"/>
            </p:cNvPicPr>
            <p:nvPr/>
          </p:nvPicPr>
          <p:blipFill>
            <a:blip r:embed="rId6" cstate="print">
              <a:lum bright="-12000" contrast="18000"/>
            </a:blip>
            <a:srcRect/>
            <a:stretch>
              <a:fillRect/>
            </a:stretch>
          </p:blipFill>
          <p:spPr bwMode="auto">
            <a:xfrm>
              <a:off x="2384" y="3072"/>
              <a:ext cx="1344" cy="1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0527" name="Text Box 47"/>
            <p:cNvSpPr txBox="1">
              <a:spLocks noChangeArrowheads="1"/>
            </p:cNvSpPr>
            <p:nvPr/>
          </p:nvSpPr>
          <p:spPr bwMode="auto">
            <a:xfrm>
              <a:off x="2798" y="4090"/>
              <a:ext cx="54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Superior   </a:t>
              </a:r>
              <a:r>
                <a:rPr lang="pt-BR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endParaRPr lang="pt-BR" dirty="0"/>
            </a:p>
          </p:txBody>
        </p:sp>
      </p:grp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1066800" y="914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fêmur</a:t>
            </a:r>
          </a:p>
        </p:txBody>
      </p:sp>
      <p:sp>
        <p:nvSpPr>
          <p:cNvPr id="20533" name="Text Box 53"/>
          <p:cNvSpPr txBox="1">
            <a:spLocks noChangeArrowheads="1"/>
          </p:cNvSpPr>
          <p:nvPr/>
        </p:nvSpPr>
        <p:spPr bwMode="auto">
          <a:xfrm>
            <a:off x="2566988" y="4005064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 dirty="0"/>
              <a:t>tíbia</a:t>
            </a:r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915988" y="4757738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fíbula</a:t>
            </a:r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2459038" y="2840038"/>
            <a:ext cx="6858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1493838" y="2819400"/>
            <a:ext cx="6858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22" name="Freeform 42"/>
          <p:cNvSpPr>
            <a:spLocks/>
          </p:cNvSpPr>
          <p:nvPr/>
        </p:nvSpPr>
        <p:spPr bwMode="auto">
          <a:xfrm>
            <a:off x="2128838" y="3911600"/>
            <a:ext cx="400050" cy="825500"/>
          </a:xfrm>
          <a:custGeom>
            <a:avLst/>
            <a:gdLst/>
            <a:ahLst/>
            <a:cxnLst>
              <a:cxn ang="0">
                <a:pos x="26" y="88"/>
              </a:cxn>
              <a:cxn ang="0">
                <a:pos x="55" y="321"/>
              </a:cxn>
              <a:cxn ang="0">
                <a:pos x="84" y="409"/>
              </a:cxn>
              <a:cxn ang="0">
                <a:pos x="150" y="503"/>
              </a:cxn>
              <a:cxn ang="0">
                <a:pos x="186" y="438"/>
              </a:cxn>
              <a:cxn ang="0">
                <a:pos x="230" y="234"/>
              </a:cxn>
              <a:cxn ang="0">
                <a:pos x="252" y="88"/>
              </a:cxn>
              <a:cxn ang="0">
                <a:pos x="215" y="0"/>
              </a:cxn>
              <a:cxn ang="0">
                <a:pos x="171" y="15"/>
              </a:cxn>
              <a:cxn ang="0">
                <a:pos x="150" y="37"/>
              </a:cxn>
              <a:cxn ang="0">
                <a:pos x="26" y="88"/>
              </a:cxn>
            </a:cxnLst>
            <a:rect l="0" t="0" r="r" b="b"/>
            <a:pathLst>
              <a:path w="252" h="520">
                <a:moveTo>
                  <a:pt x="26" y="88"/>
                </a:moveTo>
                <a:cubicBezTo>
                  <a:pt x="15" y="177"/>
                  <a:pt x="0" y="241"/>
                  <a:pt x="55" y="321"/>
                </a:cubicBezTo>
                <a:cubicBezTo>
                  <a:pt x="64" y="350"/>
                  <a:pt x="75" y="380"/>
                  <a:pt x="84" y="409"/>
                </a:cubicBezTo>
                <a:cubicBezTo>
                  <a:pt x="91" y="493"/>
                  <a:pt x="70" y="520"/>
                  <a:pt x="150" y="503"/>
                </a:cubicBezTo>
                <a:cubicBezTo>
                  <a:pt x="172" y="481"/>
                  <a:pt x="177" y="467"/>
                  <a:pt x="186" y="438"/>
                </a:cubicBezTo>
                <a:cubicBezTo>
                  <a:pt x="193" y="384"/>
                  <a:pt x="212" y="284"/>
                  <a:pt x="230" y="234"/>
                </a:cubicBezTo>
                <a:cubicBezTo>
                  <a:pt x="237" y="185"/>
                  <a:pt x="245" y="137"/>
                  <a:pt x="252" y="88"/>
                </a:cubicBezTo>
                <a:cubicBezTo>
                  <a:pt x="245" y="44"/>
                  <a:pt x="250" y="24"/>
                  <a:pt x="215" y="0"/>
                </a:cubicBezTo>
                <a:cubicBezTo>
                  <a:pt x="200" y="5"/>
                  <a:pt x="184" y="6"/>
                  <a:pt x="171" y="15"/>
                </a:cubicBezTo>
                <a:cubicBezTo>
                  <a:pt x="163" y="21"/>
                  <a:pt x="158" y="31"/>
                  <a:pt x="150" y="37"/>
                </a:cubicBezTo>
                <a:cubicBezTo>
                  <a:pt x="118" y="62"/>
                  <a:pt x="68" y="88"/>
                  <a:pt x="26" y="88"/>
                </a:cubicBez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8" name="Rectangle 2"/>
          <p:cNvSpPr txBox="1">
            <a:spLocks noRot="1" noChangeArrowheads="1"/>
          </p:cNvSpPr>
          <p:nvPr/>
        </p:nvSpPr>
        <p:spPr>
          <a:xfrm>
            <a:off x="5868144" y="274638"/>
            <a:ext cx="3096344" cy="634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Tíbia e fíbula – EPÍFISES PROXIMAIS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2400" b="1" dirty="0" smtClean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2400" b="1" dirty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P</a:t>
            </a:r>
            <a:r>
              <a:rPr kumimoji="0" lang="pt-BR" alt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rincipais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acidentes ósseos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355976" y="4437112"/>
            <a:ext cx="244827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Eminência </a:t>
            </a:r>
            <a:r>
              <a:rPr lang="pt-BR" b="1" dirty="0" err="1" smtClean="0"/>
              <a:t>intercondilar</a:t>
            </a:r>
            <a:endParaRPr lang="pt-BR" b="1" dirty="0"/>
          </a:p>
        </p:txBody>
      </p:sp>
      <p:cxnSp>
        <p:nvCxnSpPr>
          <p:cNvPr id="30" name="Conector de seta reta 29"/>
          <p:cNvCxnSpPr/>
          <p:nvPr/>
        </p:nvCxnSpPr>
        <p:spPr>
          <a:xfrm flipV="1">
            <a:off x="6804248" y="4005064"/>
            <a:ext cx="504056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35496" y="2348880"/>
            <a:ext cx="136815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Face </a:t>
            </a:r>
            <a:r>
              <a:rPr lang="pt-BR" b="1" dirty="0" err="1" smtClean="0"/>
              <a:t>artic</a:t>
            </a:r>
            <a:r>
              <a:rPr lang="pt-BR" b="1" dirty="0" smtClean="0"/>
              <a:t>. </a:t>
            </a:r>
            <a:r>
              <a:rPr lang="pt-BR" b="1" dirty="0" err="1" smtClean="0"/>
              <a:t>fibular</a:t>
            </a:r>
            <a:endParaRPr lang="pt-BR" b="1" dirty="0"/>
          </a:p>
        </p:txBody>
      </p:sp>
      <p:cxnSp>
        <p:nvCxnSpPr>
          <p:cNvPr id="36" name="Conector de seta reta 35"/>
          <p:cNvCxnSpPr/>
          <p:nvPr/>
        </p:nvCxnSpPr>
        <p:spPr>
          <a:xfrm>
            <a:off x="971600" y="3068960"/>
            <a:ext cx="648072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5" grpId="0" animBg="1"/>
      <p:bldP spid="20536" grpId="0" animBg="1"/>
      <p:bldP spid="29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676525" y="304800"/>
            <a:ext cx="3790950" cy="624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73063" y="1524000"/>
            <a:ext cx="8413750" cy="3635375"/>
            <a:chOff x="235" y="960"/>
            <a:chExt cx="5300" cy="2290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235" y="960"/>
              <a:ext cx="1411" cy="2290"/>
              <a:chOff x="235" y="960"/>
              <a:chExt cx="1411" cy="2290"/>
            </a:xfrm>
          </p:grpSpPr>
          <p:sp>
            <p:nvSpPr>
              <p:cNvPr id="18452" name="Text Box 20"/>
              <p:cNvSpPr txBox="1">
                <a:spLocks noChangeArrowheads="1"/>
              </p:cNvSpPr>
              <p:nvPr/>
            </p:nvSpPr>
            <p:spPr bwMode="auto">
              <a:xfrm>
                <a:off x="461" y="3017"/>
                <a:ext cx="60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 dirty="0"/>
                  <a:t>anterior</a:t>
                </a:r>
                <a:endParaRPr lang="pt-BR" dirty="0"/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235" y="960"/>
                <a:ext cx="1411" cy="2024"/>
                <a:chOff x="720" y="480"/>
                <a:chExt cx="1776" cy="2928"/>
              </a:xfrm>
            </p:grpSpPr>
            <p:grpSp>
              <p:nvGrpSpPr>
                <p:cNvPr id="5" name="Group 22"/>
                <p:cNvGrpSpPr>
                  <a:grpSpLocks/>
                </p:cNvGrpSpPr>
                <p:nvPr/>
              </p:nvGrpSpPr>
              <p:grpSpPr bwMode="auto">
                <a:xfrm>
                  <a:off x="720" y="480"/>
                  <a:ext cx="1776" cy="2928"/>
                  <a:chOff x="720" y="217"/>
                  <a:chExt cx="1968" cy="3191"/>
                </a:xfrm>
              </p:grpSpPr>
              <p:pic>
                <p:nvPicPr>
                  <p:cNvPr id="18455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lum contrast="6000"/>
                  </a:blip>
                  <a:srcRect l="11534" r="2490"/>
                  <a:stretch>
                    <a:fillRect/>
                  </a:stretch>
                </p:blipFill>
                <p:spPr bwMode="auto">
                  <a:xfrm>
                    <a:off x="720" y="912"/>
                    <a:ext cx="1968" cy="249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8456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b="13698"/>
                  <a:stretch>
                    <a:fillRect/>
                  </a:stretch>
                </p:blipFill>
                <p:spPr bwMode="auto">
                  <a:xfrm>
                    <a:off x="720" y="217"/>
                    <a:ext cx="1968" cy="14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18457" name="Freeform 25"/>
                <p:cNvSpPr>
                  <a:spLocks/>
                </p:cNvSpPr>
                <p:nvPr/>
              </p:nvSpPr>
              <p:spPr bwMode="auto">
                <a:xfrm>
                  <a:off x="1101" y="2035"/>
                  <a:ext cx="921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7" y="19"/>
                    </a:cxn>
                    <a:cxn ang="0">
                      <a:pos x="192" y="83"/>
                    </a:cxn>
                    <a:cxn ang="0">
                      <a:pos x="480" y="160"/>
                    </a:cxn>
                    <a:cxn ang="0">
                      <a:pos x="755" y="167"/>
                    </a:cxn>
                    <a:cxn ang="0">
                      <a:pos x="857" y="135"/>
                    </a:cxn>
                    <a:cxn ang="0">
                      <a:pos x="896" y="122"/>
                    </a:cxn>
                    <a:cxn ang="0">
                      <a:pos x="921" y="96"/>
                    </a:cxn>
                  </a:cxnLst>
                  <a:rect l="0" t="0" r="r" b="b"/>
                  <a:pathLst>
                    <a:path w="921" h="174">
                      <a:moveTo>
                        <a:pt x="0" y="0"/>
                      </a:moveTo>
                      <a:cubicBezTo>
                        <a:pt x="27" y="10"/>
                        <a:pt x="48" y="15"/>
                        <a:pt x="77" y="19"/>
                      </a:cubicBezTo>
                      <a:cubicBezTo>
                        <a:pt x="119" y="35"/>
                        <a:pt x="149" y="70"/>
                        <a:pt x="192" y="83"/>
                      </a:cubicBezTo>
                      <a:cubicBezTo>
                        <a:pt x="238" y="154"/>
                        <a:pt x="414" y="157"/>
                        <a:pt x="480" y="160"/>
                      </a:cubicBezTo>
                      <a:cubicBezTo>
                        <a:pt x="572" y="174"/>
                        <a:pt x="662" y="173"/>
                        <a:pt x="755" y="167"/>
                      </a:cubicBezTo>
                      <a:cubicBezTo>
                        <a:pt x="790" y="158"/>
                        <a:pt x="823" y="146"/>
                        <a:pt x="857" y="135"/>
                      </a:cubicBezTo>
                      <a:cubicBezTo>
                        <a:pt x="870" y="131"/>
                        <a:pt x="896" y="122"/>
                        <a:pt x="896" y="122"/>
                      </a:cubicBezTo>
                      <a:cubicBezTo>
                        <a:pt x="919" y="106"/>
                        <a:pt x="912" y="116"/>
                        <a:pt x="921" y="96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4110" y="990"/>
              <a:ext cx="1425" cy="2219"/>
              <a:chOff x="4110" y="990"/>
              <a:chExt cx="1425" cy="2219"/>
            </a:xfrm>
          </p:grpSpPr>
          <p:sp>
            <p:nvSpPr>
              <p:cNvPr id="18459" name="Text Box 27"/>
              <p:cNvSpPr txBox="1">
                <a:spLocks noChangeArrowheads="1"/>
              </p:cNvSpPr>
              <p:nvPr/>
            </p:nvSpPr>
            <p:spPr bwMode="auto">
              <a:xfrm>
                <a:off x="4464" y="2976"/>
                <a:ext cx="66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 dirty="0"/>
                  <a:t>posterior</a:t>
                </a:r>
                <a:endParaRPr lang="pt-BR" dirty="0"/>
              </a:p>
            </p:txBody>
          </p: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4110" y="990"/>
                <a:ext cx="1425" cy="1938"/>
                <a:chOff x="3312" y="1104"/>
                <a:chExt cx="1776" cy="2928"/>
              </a:xfrm>
            </p:grpSpPr>
            <p:grpSp>
              <p:nvGrpSpPr>
                <p:cNvPr id="8" name="Group 29"/>
                <p:cNvGrpSpPr>
                  <a:grpSpLocks/>
                </p:cNvGrpSpPr>
                <p:nvPr/>
              </p:nvGrpSpPr>
              <p:grpSpPr bwMode="auto">
                <a:xfrm>
                  <a:off x="3312" y="1104"/>
                  <a:ext cx="1776" cy="2928"/>
                  <a:chOff x="3182" y="624"/>
                  <a:chExt cx="2146" cy="3312"/>
                </a:xfrm>
              </p:grpSpPr>
              <p:pic>
                <p:nvPicPr>
                  <p:cNvPr id="18462" name="Picture 3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lum contrast="6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83" y="1248"/>
                    <a:ext cx="2145" cy="2688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8463" name="Picture 31"/>
                  <p:cNvPicPr preferRelativeResize="0">
                    <a:picLocks noChangeArrowheads="1"/>
                  </p:cNvPicPr>
                  <p:nvPr/>
                </p:nvPicPr>
                <p:blipFill>
                  <a:blip r:embed="rId6" cstate="print"/>
                  <a:srcRect l="5634" r="11032" b="6873"/>
                  <a:stretch>
                    <a:fillRect/>
                  </a:stretch>
                </p:blipFill>
                <p:spPr bwMode="auto">
                  <a:xfrm>
                    <a:off x="3182" y="624"/>
                    <a:ext cx="2145" cy="14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18464" name="Freeform 32"/>
                <p:cNvSpPr>
                  <a:spLocks/>
                </p:cNvSpPr>
                <p:nvPr/>
              </p:nvSpPr>
              <p:spPr bwMode="auto">
                <a:xfrm>
                  <a:off x="3699" y="2650"/>
                  <a:ext cx="864" cy="185"/>
                </a:xfrm>
                <a:custGeom>
                  <a:avLst/>
                  <a:gdLst/>
                  <a:ahLst/>
                  <a:cxnLst>
                    <a:cxn ang="0">
                      <a:pos x="0" y="121"/>
                    </a:cxn>
                    <a:cxn ang="0">
                      <a:pos x="19" y="160"/>
                    </a:cxn>
                    <a:cxn ang="0">
                      <a:pos x="147" y="185"/>
                    </a:cxn>
                    <a:cxn ang="0">
                      <a:pos x="480" y="166"/>
                    </a:cxn>
                    <a:cxn ang="0">
                      <a:pos x="711" y="108"/>
                    </a:cxn>
                    <a:cxn ang="0">
                      <a:pos x="762" y="57"/>
                    </a:cxn>
                    <a:cxn ang="0">
                      <a:pos x="864" y="0"/>
                    </a:cxn>
                  </a:cxnLst>
                  <a:rect l="0" t="0" r="r" b="b"/>
                  <a:pathLst>
                    <a:path w="864" h="185">
                      <a:moveTo>
                        <a:pt x="0" y="121"/>
                      </a:moveTo>
                      <a:cubicBezTo>
                        <a:pt x="3" y="129"/>
                        <a:pt x="11" y="155"/>
                        <a:pt x="19" y="160"/>
                      </a:cubicBezTo>
                      <a:cubicBezTo>
                        <a:pt x="50" y="179"/>
                        <a:pt x="119" y="183"/>
                        <a:pt x="147" y="185"/>
                      </a:cubicBezTo>
                      <a:cubicBezTo>
                        <a:pt x="292" y="181"/>
                        <a:pt x="356" y="176"/>
                        <a:pt x="480" y="166"/>
                      </a:cubicBezTo>
                      <a:cubicBezTo>
                        <a:pt x="551" y="153"/>
                        <a:pt x="649" y="148"/>
                        <a:pt x="711" y="108"/>
                      </a:cubicBezTo>
                      <a:cubicBezTo>
                        <a:pt x="725" y="85"/>
                        <a:pt x="745" y="78"/>
                        <a:pt x="762" y="57"/>
                      </a:cubicBezTo>
                      <a:cubicBezTo>
                        <a:pt x="789" y="25"/>
                        <a:pt x="819" y="0"/>
                        <a:pt x="864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685800" y="217488"/>
            <a:ext cx="170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Articulação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6781800" y="228600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do Joelho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8229600" y="228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6988177" y="404664"/>
            <a:ext cx="1375698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b="1" dirty="0" smtClean="0"/>
              <a:t>Art.</a:t>
            </a:r>
          </a:p>
          <a:p>
            <a:pPr algn="ctr"/>
            <a:r>
              <a:rPr lang="pt-BR" b="1" dirty="0" err="1" smtClean="0"/>
              <a:t>tíbio-fibular</a:t>
            </a:r>
            <a:r>
              <a:rPr lang="pt-BR" b="1" dirty="0" smtClean="0"/>
              <a:t> </a:t>
            </a:r>
            <a:endParaRPr lang="pt-BR" b="1" dirty="0"/>
          </a:p>
          <a:p>
            <a:pPr algn="ctr"/>
            <a:r>
              <a:rPr lang="pt-BR" b="1" dirty="0"/>
              <a:t>proximal</a:t>
            </a:r>
          </a:p>
        </p:txBody>
      </p: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2743200" y="392113"/>
            <a:ext cx="3702050" cy="2874962"/>
            <a:chOff x="1694" y="205"/>
            <a:chExt cx="2366" cy="1823"/>
          </a:xfrm>
        </p:grpSpPr>
        <p:pic>
          <p:nvPicPr>
            <p:cNvPr id="18475" name="Picture 43"/>
            <p:cNvPicPr>
              <a:picLocks noChangeAspect="1" noChangeArrowheads="1"/>
            </p:cNvPicPr>
            <p:nvPr/>
          </p:nvPicPr>
          <p:blipFill>
            <a:blip r:embed="rId7" cstate="print"/>
            <a:srcRect l="53125" t="50000" r="28125" b="26250"/>
            <a:stretch>
              <a:fillRect/>
            </a:stretch>
          </p:blipFill>
          <p:spPr bwMode="auto">
            <a:xfrm>
              <a:off x="2908" y="205"/>
              <a:ext cx="115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8476" name="Picture 44"/>
            <p:cNvPicPr>
              <a:picLocks noChangeAspect="1" noChangeArrowheads="1"/>
            </p:cNvPicPr>
            <p:nvPr/>
          </p:nvPicPr>
          <p:blipFill>
            <a:blip r:embed="rId7" cstate="print"/>
            <a:srcRect l="28906" t="50000" r="51563" b="26250"/>
            <a:stretch>
              <a:fillRect/>
            </a:stretch>
          </p:blipFill>
          <p:spPr bwMode="auto">
            <a:xfrm>
              <a:off x="1694" y="1152"/>
              <a:ext cx="1152" cy="8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25" name="Título 1"/>
          <p:cNvSpPr txBox="1">
            <a:spLocks/>
          </p:cNvSpPr>
          <p:nvPr/>
        </p:nvSpPr>
        <p:spPr>
          <a:xfrm>
            <a:off x="2833464" y="5675238"/>
            <a:ext cx="3610744" cy="778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Articulação do joelho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400" b="1" dirty="0" smtClean="0">
                <a:latin typeface="Arial" pitchFamily="34" charset="0"/>
                <a:ea typeface="+mj-ea"/>
                <a:cs typeface="Arial" pitchFamily="34" charset="0"/>
              </a:rPr>
              <a:t>2 art. </a:t>
            </a:r>
            <a:r>
              <a:rPr lang="pt-BR" sz="2400" b="1" dirty="0" err="1" smtClean="0">
                <a:latin typeface="Arial" pitchFamily="34" charset="0"/>
                <a:ea typeface="+mj-ea"/>
                <a:cs typeface="Arial" pitchFamily="34" charset="0"/>
              </a:rPr>
              <a:t>femorotibiais</a:t>
            </a:r>
            <a:endParaRPr lang="pt-BR" sz="2400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 art.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femoropatelar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" name="Picture 5" descr="show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484784"/>
            <a:ext cx="3963360" cy="29250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1800" b="1" dirty="0" smtClean="0">
                <a:latin typeface="Arial" charset="0"/>
              </a:rPr>
              <a:t/>
            </a:r>
            <a:br>
              <a:rPr lang="pt-BR" altLang="pt-BR" sz="1800" b="1" dirty="0" smtClean="0">
                <a:latin typeface="Arial" charset="0"/>
              </a:rPr>
            </a:br>
            <a:r>
              <a:rPr lang="pt-BR" altLang="pt-BR" sz="1800" b="1" dirty="0" smtClean="0">
                <a:latin typeface="Arial" charset="0"/>
              </a:rPr>
              <a:t/>
            </a:r>
            <a:br>
              <a:rPr lang="pt-BR" altLang="pt-BR" sz="1800" b="1" dirty="0" smtClean="0">
                <a:latin typeface="Arial" charset="0"/>
              </a:rPr>
            </a:br>
            <a:r>
              <a:rPr lang="pt-BR" altLang="pt-BR" sz="1800" b="1" dirty="0" smtClean="0">
                <a:latin typeface="Arial" charset="0"/>
              </a:rPr>
              <a:t/>
            </a:r>
            <a:br>
              <a:rPr lang="pt-BR" altLang="pt-BR" sz="1800" b="1" dirty="0" smtClean="0">
                <a:latin typeface="Arial" charset="0"/>
              </a:rPr>
            </a:br>
            <a:r>
              <a:rPr lang="pt-BR" altLang="pt-BR" sz="1800" b="1" dirty="0" smtClean="0">
                <a:solidFill>
                  <a:schemeClr val="tx2"/>
                </a:solidFill>
                <a:latin typeface="Arial" charset="0"/>
              </a:rPr>
              <a:t>Leve rotação medial durante a extensão, estabilizando os ligamentos.</a:t>
            </a:r>
          </a:p>
        </p:txBody>
      </p:sp>
      <p:pic>
        <p:nvPicPr>
          <p:cNvPr id="29699" name="Picture 4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1576815"/>
            <a:ext cx="4464496" cy="5092545"/>
          </a:xfrm>
          <a:noFill/>
          <a:ln>
            <a:solidFill>
              <a:schemeClr val="tx2"/>
            </a:solidFill>
          </a:ln>
        </p:spPr>
      </p:pic>
      <p:pic>
        <p:nvPicPr>
          <p:cNvPr id="29700" name="Picture 6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41910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491880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latin typeface="Arial" charset="0"/>
              </a:rPr>
              <a:t>Flexão (mais instável)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19872" y="55042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latin typeface="Arial" charset="0"/>
              </a:rPr>
              <a:t>Extensão (mais estável) </a:t>
            </a:r>
            <a:br>
              <a:rPr lang="pt-BR" altLang="pt-BR" b="1" dirty="0" smtClean="0">
                <a:latin typeface="Arial" charset="0"/>
              </a:rPr>
            </a:br>
            <a:endParaRPr lang="pt-BR" dirty="0"/>
          </a:p>
        </p:txBody>
      </p:sp>
      <p:sp>
        <p:nvSpPr>
          <p:cNvPr id="10" name="Seta em curva para baixo 9"/>
          <p:cNvSpPr/>
          <p:nvPr/>
        </p:nvSpPr>
        <p:spPr>
          <a:xfrm>
            <a:off x="6372200" y="1556792"/>
            <a:ext cx="864096" cy="28803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3968" y="6453336"/>
            <a:ext cx="45365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5496" y="6237312"/>
            <a:ext cx="45365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5" grpId="0"/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96900" y="369888"/>
            <a:ext cx="7950200" cy="5865812"/>
            <a:chOff x="376" y="233"/>
            <a:chExt cx="5008" cy="3695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76" y="233"/>
              <a:ext cx="5008" cy="3695"/>
              <a:chOff x="376" y="233"/>
              <a:chExt cx="5008" cy="3695"/>
            </a:xfrm>
          </p:grpSpPr>
          <p:pic>
            <p:nvPicPr>
              <p:cNvPr id="36867" name="Picture 3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6" y="233"/>
                <a:ext cx="2315" cy="36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3069" y="233"/>
                <a:ext cx="2315" cy="3695"/>
                <a:chOff x="3069" y="233"/>
                <a:chExt cx="2315" cy="3695"/>
              </a:xfrm>
            </p:grpSpPr>
            <p:pic>
              <p:nvPicPr>
                <p:cNvPr id="36869" name="Picture 5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69" y="233"/>
                  <a:ext cx="2315" cy="369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6870" name="Rectangle 6"/>
                <p:cNvSpPr>
                  <a:spLocks noChangeArrowheads="1"/>
                </p:cNvSpPr>
                <p:nvPr/>
              </p:nvSpPr>
              <p:spPr bwMode="auto">
                <a:xfrm>
                  <a:off x="3108" y="244"/>
                  <a:ext cx="2028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3600" y="3696"/>
              <a:ext cx="105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62000" y="2895600"/>
            <a:ext cx="7639050" cy="619125"/>
            <a:chOff x="480" y="1824"/>
            <a:chExt cx="4812" cy="390"/>
          </a:xfrm>
        </p:grpSpPr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>
              <a:off x="480" y="1824"/>
              <a:ext cx="20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 flipV="1">
              <a:off x="3084" y="2208"/>
              <a:ext cx="220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514600" y="457200"/>
            <a:ext cx="4114800" cy="5715000"/>
            <a:chOff x="1584" y="288"/>
            <a:chExt cx="2592" cy="3600"/>
          </a:xfrm>
        </p:grpSpPr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>
              <a:off x="1584" y="288"/>
              <a:ext cx="0" cy="3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>
              <a:off x="4176" y="288"/>
              <a:ext cx="0" cy="3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609600" y="5867400"/>
            <a:ext cx="1763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/>
              <a:t>articulação fletida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553200" y="533400"/>
            <a:ext cx="2055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/>
              <a:t>articulação extendida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595788" y="179348"/>
            <a:ext cx="212834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Eixos de Movimento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833464" y="5675238"/>
            <a:ext cx="3610744" cy="778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Articulação sinovial gínglimo angular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3675063" cy="5865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762000"/>
            <a:ext cx="3673475" cy="586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763688" y="0"/>
            <a:ext cx="555241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</a:rPr>
              <a:t>Ligamentos </a:t>
            </a:r>
            <a:r>
              <a:rPr lang="pt-BR" sz="2800" b="1" dirty="0" smtClean="0">
                <a:solidFill>
                  <a:schemeClr val="tx2"/>
                </a:solidFill>
              </a:rPr>
              <a:t>da articulação do joelho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1. Capsulares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66800" y="3352800"/>
            <a:ext cx="2819400" cy="914400"/>
            <a:chOff x="672" y="2112"/>
            <a:chExt cx="1776" cy="576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672" y="2112"/>
              <a:ext cx="1776" cy="576"/>
              <a:chOff x="672" y="2112"/>
              <a:chExt cx="1776" cy="576"/>
            </a:xfrm>
          </p:grpSpPr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 flipH="1">
                <a:off x="1968" y="2400"/>
                <a:ext cx="48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>
                <a:off x="672" y="2112"/>
                <a:ext cx="576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1160" y="2160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/>
                <a:t>retináculos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019800" y="2954338"/>
            <a:ext cx="1512888" cy="1389062"/>
            <a:chOff x="3792" y="1861"/>
            <a:chExt cx="953" cy="875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361" y="2592"/>
              <a:ext cx="384" cy="144"/>
              <a:chOff x="4361" y="2592"/>
              <a:chExt cx="384" cy="144"/>
            </a:xfrm>
          </p:grpSpPr>
          <p:sp>
            <p:nvSpPr>
              <p:cNvPr id="25609" name="Line 9"/>
              <p:cNvSpPr>
                <a:spLocks noChangeShapeType="1"/>
              </p:cNvSpPr>
              <p:nvPr/>
            </p:nvSpPr>
            <p:spPr bwMode="auto">
              <a:xfrm>
                <a:off x="4361" y="2736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 flipV="1">
                <a:off x="4553" y="2592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792" y="1861"/>
              <a:ext cx="587" cy="816"/>
              <a:chOff x="3792" y="1861"/>
              <a:chExt cx="587" cy="816"/>
            </a:xfrm>
          </p:grpSpPr>
          <p:sp>
            <p:nvSpPr>
              <p:cNvPr id="25608" name="Line 8"/>
              <p:cNvSpPr>
                <a:spLocks noChangeShapeType="1"/>
              </p:cNvSpPr>
              <p:nvPr/>
            </p:nvSpPr>
            <p:spPr bwMode="auto">
              <a:xfrm>
                <a:off x="3792" y="2112"/>
                <a:ext cx="24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6" name="Text Box 16"/>
              <p:cNvSpPr txBox="1">
                <a:spLocks noChangeArrowheads="1"/>
              </p:cNvSpPr>
              <p:nvPr/>
            </p:nvSpPr>
            <p:spPr bwMode="auto">
              <a:xfrm rot="2895615">
                <a:off x="3846" y="2144"/>
                <a:ext cx="8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2000" b="1"/>
                  <a:t>popliteos</a:t>
                </a:r>
              </a:p>
            </p:txBody>
          </p:sp>
        </p:grpSp>
      </p:grpSp>
      <p:sp>
        <p:nvSpPr>
          <p:cNvPr id="17" name="Retângulo 16"/>
          <p:cNvSpPr/>
          <p:nvPr/>
        </p:nvSpPr>
        <p:spPr>
          <a:xfrm>
            <a:off x="1907704" y="764704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868144" y="836712"/>
            <a:ext cx="17281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979712" y="9087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Anterior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084168" y="9714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Posterior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851920" y="5733256"/>
            <a:ext cx="21602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Retináculos</a:t>
            </a:r>
            <a:endParaRPr lang="pt-BR" b="1" dirty="0" smtClean="0"/>
          </a:p>
          <a:p>
            <a:pPr algn="ctr"/>
            <a:r>
              <a:rPr lang="pt-BR" b="1" dirty="0" err="1" smtClean="0"/>
              <a:t>Ligs</a:t>
            </a:r>
            <a:r>
              <a:rPr lang="pt-BR" b="1" dirty="0" smtClean="0"/>
              <a:t>. Poplíteos oblíquo e arqueado </a:t>
            </a:r>
            <a:endParaRPr lang="pt-BR" b="1" dirty="0"/>
          </a:p>
        </p:txBody>
      </p:sp>
      <p:sp>
        <p:nvSpPr>
          <p:cNvPr id="22" name="Retângulo 21"/>
          <p:cNvSpPr/>
          <p:nvPr/>
        </p:nvSpPr>
        <p:spPr>
          <a:xfrm>
            <a:off x="899592" y="6309320"/>
            <a:ext cx="28803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3675" y="1219200"/>
            <a:ext cx="3997325" cy="3429000"/>
            <a:chOff x="122" y="1233"/>
            <a:chExt cx="2407" cy="1854"/>
          </a:xfrm>
        </p:grpSpPr>
        <p:pic>
          <p:nvPicPr>
            <p:cNvPr id="30722" name="Picture 2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" y="1233"/>
              <a:ext cx="1126" cy="185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402" y="1233"/>
              <a:ext cx="1127" cy="1854"/>
              <a:chOff x="3069" y="313"/>
              <a:chExt cx="2315" cy="3695"/>
            </a:xfrm>
          </p:grpSpPr>
          <p:pic>
            <p:nvPicPr>
              <p:cNvPr id="30724" name="Picture 4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69" y="313"/>
                <a:ext cx="2315" cy="36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30725" name="Rectangle 5"/>
              <p:cNvSpPr>
                <a:spLocks noChangeArrowheads="1"/>
              </p:cNvSpPr>
              <p:nvPr/>
            </p:nvSpPr>
            <p:spPr bwMode="auto">
              <a:xfrm>
                <a:off x="3696" y="324"/>
                <a:ext cx="14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352675" y="295275"/>
            <a:ext cx="4438650" cy="51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Ligamentos extracapsulares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724400" y="3429000"/>
            <a:ext cx="4267200" cy="3276600"/>
            <a:chOff x="3261" y="2370"/>
            <a:chExt cx="2403" cy="1854"/>
          </a:xfrm>
        </p:grpSpPr>
        <p:pic>
          <p:nvPicPr>
            <p:cNvPr id="30726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1" y="2370"/>
              <a:ext cx="1127" cy="185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30729" name="Picture 9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37" y="2370"/>
              <a:ext cx="1127" cy="185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8600" y="2133600"/>
            <a:ext cx="2298700" cy="1828800"/>
            <a:chOff x="144" y="1344"/>
            <a:chExt cx="1448" cy="1152"/>
          </a:xfrm>
        </p:grpSpPr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144" y="1344"/>
              <a:ext cx="9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V="1">
              <a:off x="1592" y="206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735" name="Line 15"/>
          <p:cNvSpPr>
            <a:spLocks noChangeShapeType="1"/>
          </p:cNvSpPr>
          <p:nvPr/>
        </p:nvSpPr>
        <p:spPr bwMode="auto">
          <a:xfrm flipH="1" flipV="1">
            <a:off x="5740400" y="5867400"/>
            <a:ext cx="762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860032" y="1484784"/>
            <a:ext cx="21602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Ligs</a:t>
            </a:r>
            <a:r>
              <a:rPr lang="pt-BR" b="1" dirty="0" smtClean="0"/>
              <a:t>. colaterais M e L</a:t>
            </a:r>
          </a:p>
          <a:p>
            <a:pPr algn="ctr"/>
            <a:r>
              <a:rPr lang="pt-BR" b="1" dirty="0" smtClean="0"/>
              <a:t>Lig. patelar </a:t>
            </a:r>
            <a:endParaRPr lang="pt-BR" b="1" dirty="0"/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3923928" y="2636912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596900" y="369888"/>
            <a:ext cx="7950200" cy="5865812"/>
            <a:chOff x="376" y="313"/>
            <a:chExt cx="5008" cy="3695"/>
          </a:xfrm>
        </p:grpSpPr>
        <p:pic>
          <p:nvPicPr>
            <p:cNvPr id="26626" name="Picture 1026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" y="313"/>
              <a:ext cx="2315" cy="36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grpSp>
          <p:nvGrpSpPr>
            <p:cNvPr id="3" name="Group 1031"/>
            <p:cNvGrpSpPr>
              <a:grpSpLocks/>
            </p:cNvGrpSpPr>
            <p:nvPr/>
          </p:nvGrpSpPr>
          <p:grpSpPr bwMode="auto">
            <a:xfrm>
              <a:off x="3069" y="313"/>
              <a:ext cx="2315" cy="3695"/>
              <a:chOff x="3069" y="313"/>
              <a:chExt cx="2315" cy="3695"/>
            </a:xfrm>
          </p:grpSpPr>
          <p:pic>
            <p:nvPicPr>
              <p:cNvPr id="26627" name="Picture 1027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69" y="313"/>
                <a:ext cx="2315" cy="36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6630" name="Rectangle 1030"/>
              <p:cNvSpPr>
                <a:spLocks noChangeArrowheads="1"/>
              </p:cNvSpPr>
              <p:nvPr/>
            </p:nvSpPr>
            <p:spPr bwMode="auto">
              <a:xfrm>
                <a:off x="3696" y="324"/>
                <a:ext cx="14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pic>
        <p:nvPicPr>
          <p:cNvPr id="26629" name="Picture 1029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3714750" y="-12700"/>
            <a:ext cx="2133600" cy="149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6628" name="Picture 10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546600"/>
            <a:ext cx="2057400" cy="1847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6632" name="Text Box 1032"/>
          <p:cNvSpPr txBox="1">
            <a:spLocks noChangeArrowheads="1"/>
          </p:cNvSpPr>
          <p:nvPr/>
        </p:nvSpPr>
        <p:spPr bwMode="auto">
          <a:xfrm>
            <a:off x="1716458" y="6384925"/>
            <a:ext cx="5951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Ligamentos  e dispositivos </a:t>
            </a:r>
            <a:r>
              <a:rPr lang="pt-BR" b="1" dirty="0" smtClean="0">
                <a:solidFill>
                  <a:srgbClr val="FF0000"/>
                </a:solidFill>
              </a:rPr>
              <a:t>intracapsulares</a:t>
            </a:r>
            <a:r>
              <a:rPr lang="pt-BR" b="1" dirty="0" smtClean="0">
                <a:solidFill>
                  <a:schemeClr val="tx2"/>
                </a:solidFill>
              </a:rPr>
              <a:t> (</a:t>
            </a:r>
            <a:r>
              <a:rPr lang="pt-BR" b="1" dirty="0" err="1" smtClean="0">
                <a:solidFill>
                  <a:schemeClr val="tx2"/>
                </a:solidFill>
              </a:rPr>
              <a:t>intrarticulares</a:t>
            </a:r>
            <a:r>
              <a:rPr lang="pt-BR" b="1" dirty="0" smtClean="0">
                <a:solidFill>
                  <a:schemeClr val="tx2"/>
                </a:solidFill>
              </a:rPr>
              <a:t>)</a:t>
            </a:r>
            <a:endParaRPr lang="pt-BR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4" name="Line 1034"/>
          <p:cNvSpPr>
            <a:spLocks noChangeShapeType="1"/>
          </p:cNvSpPr>
          <p:nvPr/>
        </p:nvSpPr>
        <p:spPr bwMode="auto">
          <a:xfrm flipH="1">
            <a:off x="2438400" y="838200"/>
            <a:ext cx="23622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6635" name="Line 1035"/>
          <p:cNvSpPr>
            <a:spLocks noChangeShapeType="1"/>
          </p:cNvSpPr>
          <p:nvPr/>
        </p:nvSpPr>
        <p:spPr bwMode="auto">
          <a:xfrm>
            <a:off x="4800600" y="457200"/>
            <a:ext cx="1828800" cy="320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12" name="Picture 9" descr="show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356992"/>
            <a:ext cx="4191000" cy="2895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Seta para a direita 12"/>
          <p:cNvSpPr/>
          <p:nvPr/>
        </p:nvSpPr>
        <p:spPr>
          <a:xfrm rot="17733335">
            <a:off x="1979712" y="299695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17733335">
            <a:off x="6764674" y="355249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3775221" y="2204864"/>
            <a:ext cx="576064" cy="5299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  <p:bldP spid="26635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331</Words>
  <Application>Microsoft Office PowerPoint</Application>
  <PresentationFormat>Apresentação na tela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  Leve rotação medial durante a extensão, estabilizando os ligamentos.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Coxins adiposos: supra e infra-patelares. Cavidade articular e membrana sinovial Bolsa SUPRAPATELAR 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31</cp:revision>
  <dcterms:created xsi:type="dcterms:W3CDTF">2017-10-11T22:41:43Z</dcterms:created>
  <dcterms:modified xsi:type="dcterms:W3CDTF">2017-10-16T03:04:23Z</dcterms:modified>
</cp:coreProperties>
</file>