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86" roundtripDataSignature="AMtx7mjamgK8zFBUB7JyNgIUWij225VW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20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64" name="Google Shape;364;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4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5" name="Shape 15"/>
        <p:cNvGrpSpPr/>
        <p:nvPr/>
      </p:nvGrpSpPr>
      <p:grpSpPr>
        <a:xfrm>
          <a:off x="0" y="0"/>
          <a:ext cx="0" cy="0"/>
          <a:chOff x="0" y="0"/>
          <a:chExt cx="0" cy="0"/>
        </a:xfrm>
      </p:grpSpPr>
      <p:sp>
        <p:nvSpPr>
          <p:cNvPr id="16" name="Google Shape;16;p8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8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8" name="Google Shape;18;p8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8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8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ção" type="secHead">
  <p:cSld name="SECTION_HEADER">
    <p:spTree>
      <p:nvGrpSpPr>
        <p:cNvPr id="72" name="Shape 72"/>
        <p:cNvGrpSpPr/>
        <p:nvPr/>
      </p:nvGrpSpPr>
      <p:grpSpPr>
        <a:xfrm>
          <a:off x="0" y="0"/>
          <a:ext cx="0" cy="0"/>
          <a:chOff x="0" y="0"/>
          <a:chExt cx="0" cy="0"/>
        </a:xfrm>
      </p:grpSpPr>
      <p:sp>
        <p:nvSpPr>
          <p:cNvPr id="73" name="Google Shape;73;p9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9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75" name="Google Shape;75;p9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9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9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78" name="Shape 78"/>
        <p:cNvGrpSpPr/>
        <p:nvPr/>
      </p:nvGrpSpPr>
      <p:grpSpPr>
        <a:xfrm>
          <a:off x="0" y="0"/>
          <a:ext cx="0" cy="0"/>
          <a:chOff x="0" y="0"/>
          <a:chExt cx="0" cy="0"/>
        </a:xfrm>
      </p:grpSpPr>
      <p:sp>
        <p:nvSpPr>
          <p:cNvPr id="79" name="Google Shape;79;p9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92"/>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9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9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9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21" name="Shape 21"/>
        <p:cNvGrpSpPr/>
        <p:nvPr/>
      </p:nvGrpSpPr>
      <p:grpSpPr>
        <a:xfrm>
          <a:off x="0" y="0"/>
          <a:ext cx="0" cy="0"/>
          <a:chOff x="0" y="0"/>
          <a:chExt cx="0" cy="0"/>
        </a:xfrm>
      </p:grpSpPr>
      <p:sp>
        <p:nvSpPr>
          <p:cNvPr id="22" name="Google Shape;22;p8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8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8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is" type="vertTitleAndTx">
  <p:cSld name="VERTICAL_TITLE_AND_VERTICAL_TEXT">
    <p:spTree>
      <p:nvGrpSpPr>
        <p:cNvPr id="25" name="Shape 25"/>
        <p:cNvGrpSpPr/>
        <p:nvPr/>
      </p:nvGrpSpPr>
      <p:grpSpPr>
        <a:xfrm>
          <a:off x="0" y="0"/>
          <a:ext cx="0" cy="0"/>
          <a:chOff x="0" y="0"/>
          <a:chExt cx="0" cy="0"/>
        </a:xfrm>
      </p:grpSpPr>
      <p:sp>
        <p:nvSpPr>
          <p:cNvPr id="26" name="Google Shape;26;p8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8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8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8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31" name="Shape 31"/>
        <p:cNvGrpSpPr/>
        <p:nvPr/>
      </p:nvGrpSpPr>
      <p:grpSpPr>
        <a:xfrm>
          <a:off x="0" y="0"/>
          <a:ext cx="0" cy="0"/>
          <a:chOff x="0" y="0"/>
          <a:chExt cx="0" cy="0"/>
        </a:xfrm>
      </p:grpSpPr>
      <p:sp>
        <p:nvSpPr>
          <p:cNvPr id="32" name="Google Shape;32;p8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85"/>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 name="Google Shape;34;p8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37" name="Shape 37"/>
        <p:cNvGrpSpPr/>
        <p:nvPr/>
      </p:nvGrpSpPr>
      <p:grpSpPr>
        <a:xfrm>
          <a:off x="0" y="0"/>
          <a:ext cx="0" cy="0"/>
          <a:chOff x="0" y="0"/>
          <a:chExt cx="0" cy="0"/>
        </a:xfrm>
      </p:grpSpPr>
      <p:sp>
        <p:nvSpPr>
          <p:cNvPr id="38" name="Google Shape;38;p8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86"/>
          <p:cNvSpPr/>
          <p:nvPr>
            <p:ph idx="2" type="pic"/>
          </p:nvPr>
        </p:nvSpPr>
        <p:spPr>
          <a:xfrm>
            <a:off x="1792288" y="612775"/>
            <a:ext cx="5486400" cy="4114800"/>
          </a:xfrm>
          <a:prstGeom prst="rect">
            <a:avLst/>
          </a:prstGeom>
          <a:noFill/>
          <a:ln>
            <a:noFill/>
          </a:ln>
        </p:spPr>
      </p:sp>
      <p:sp>
        <p:nvSpPr>
          <p:cNvPr id="40" name="Google Shape;40;p8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41" name="Google Shape;41;p8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44" name="Shape 44"/>
        <p:cNvGrpSpPr/>
        <p:nvPr/>
      </p:nvGrpSpPr>
      <p:grpSpPr>
        <a:xfrm>
          <a:off x="0" y="0"/>
          <a:ext cx="0" cy="0"/>
          <a:chOff x="0" y="0"/>
          <a:chExt cx="0" cy="0"/>
        </a:xfrm>
      </p:grpSpPr>
      <p:sp>
        <p:nvSpPr>
          <p:cNvPr id="45" name="Google Shape;45;p8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8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47" name="Google Shape;47;p8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48" name="Google Shape;48;p8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8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ente título" type="titleOnly">
  <p:cSld name="TITLE_ONLY">
    <p:spTree>
      <p:nvGrpSpPr>
        <p:cNvPr id="51" name="Shape 51"/>
        <p:cNvGrpSpPr/>
        <p:nvPr/>
      </p:nvGrpSpPr>
      <p:grpSpPr>
        <a:xfrm>
          <a:off x="0" y="0"/>
          <a:ext cx="0" cy="0"/>
          <a:chOff x="0" y="0"/>
          <a:chExt cx="0" cy="0"/>
        </a:xfrm>
      </p:grpSpPr>
      <p:sp>
        <p:nvSpPr>
          <p:cNvPr id="52" name="Google Shape;52;p8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 name="Google Shape;53;p8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56" name="Shape 56"/>
        <p:cNvGrpSpPr/>
        <p:nvPr/>
      </p:nvGrpSpPr>
      <p:grpSpPr>
        <a:xfrm>
          <a:off x="0" y="0"/>
          <a:ext cx="0" cy="0"/>
          <a:chOff x="0" y="0"/>
          <a:chExt cx="0" cy="0"/>
        </a:xfrm>
      </p:grpSpPr>
      <p:sp>
        <p:nvSpPr>
          <p:cNvPr id="57" name="Google Shape;57;p8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 name="Google Shape;58;p8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59" name="Google Shape;59;p8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60" name="Google Shape;60;p8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61" name="Google Shape;61;p8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62" name="Google Shape;62;p8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s Partes de Conteúdo" type="twoObj">
  <p:cSld name="TWO_OBJECTS">
    <p:spTree>
      <p:nvGrpSpPr>
        <p:cNvPr id="65" name="Shape 65"/>
        <p:cNvGrpSpPr/>
        <p:nvPr/>
      </p:nvGrpSpPr>
      <p:grpSpPr>
        <a:xfrm>
          <a:off x="0" y="0"/>
          <a:ext cx="0" cy="0"/>
          <a:chOff x="0" y="0"/>
          <a:chExt cx="0" cy="0"/>
        </a:xfrm>
      </p:grpSpPr>
      <p:sp>
        <p:nvSpPr>
          <p:cNvPr id="66" name="Google Shape;66;p9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9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68" name="Google Shape;68;p9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69" name="Google Shape;69;p9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9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8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 name="Google Shape;11;p81"/>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8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9pPr>
          </a:lstStyle>
          <a:p/>
        </p:txBody>
      </p:sp>
      <p:sp>
        <p:nvSpPr>
          <p:cNvPr id="13" name="Google Shape;13;p8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2000" u="none" cap="none" strike="noStrike">
                <a:solidFill>
                  <a:schemeClr val="dk1"/>
                </a:solidFill>
                <a:latin typeface="Arial"/>
                <a:ea typeface="Arial"/>
                <a:cs typeface="Arial"/>
                <a:sym typeface="Arial"/>
              </a:defRPr>
            </a:lvl9pPr>
          </a:lstStyle>
          <a:p/>
        </p:txBody>
      </p:sp>
      <p:sp>
        <p:nvSpPr>
          <p:cNvPr id="14" name="Google Shape;14;p8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hyperlink" Target="http://arquitectes.coac.ne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jpg"/><Relationship Id="rId4" Type="http://schemas.openxmlformats.org/officeDocument/2006/relationships/image" Target="../media/image13.jpg"/><Relationship Id="rId5" Type="http://schemas.openxmlformats.org/officeDocument/2006/relationships/image" Target="../media/image8.jpg"/><Relationship Id="rId6"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jp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jpg"/><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jpg"/><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7.jpg"/><Relationship Id="rId4" Type="http://schemas.openxmlformats.org/officeDocument/2006/relationships/image" Target="../media/image42.jpg"/><Relationship Id="rId5" Type="http://schemas.openxmlformats.org/officeDocument/2006/relationships/image" Target="../media/image34.jpg"/><Relationship Id="rId6"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1.jpg"/><Relationship Id="rId4" Type="http://schemas.openxmlformats.org/officeDocument/2006/relationships/image" Target="../media/image39.jpg"/><Relationship Id="rId5" Type="http://schemas.openxmlformats.org/officeDocument/2006/relationships/image" Target="../media/image5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7.jpg"/><Relationship Id="rId4" Type="http://schemas.openxmlformats.org/officeDocument/2006/relationships/image" Target="../media/image45.jpg"/><Relationship Id="rId5" Type="http://schemas.openxmlformats.org/officeDocument/2006/relationships/image" Target="../media/image50.jpg"/><Relationship Id="rId6" Type="http://schemas.openxmlformats.org/officeDocument/2006/relationships/image" Target="../media/image4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1.jpg"/><Relationship Id="rId4" Type="http://schemas.openxmlformats.org/officeDocument/2006/relationships/image" Target="../media/image46.jpg"/><Relationship Id="rId5" Type="http://schemas.openxmlformats.org/officeDocument/2006/relationships/image" Target="../media/image4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2.jpg"/><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4.jpg"/><Relationship Id="rId4" Type="http://schemas.openxmlformats.org/officeDocument/2006/relationships/image" Target="../media/image6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9.jpg"/><Relationship Id="rId4" Type="http://schemas.openxmlformats.org/officeDocument/2006/relationships/image" Target="../media/image60.jpg"/><Relationship Id="rId5" Type="http://schemas.openxmlformats.org/officeDocument/2006/relationships/image" Target="../media/image6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1.jpg"/><Relationship Id="rId4" Type="http://schemas.openxmlformats.org/officeDocument/2006/relationships/image" Target="../media/image77.jpg"/><Relationship Id="rId5" Type="http://schemas.openxmlformats.org/officeDocument/2006/relationships/image" Target="../media/image7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2.jpg"/><Relationship Id="rId4" Type="http://schemas.openxmlformats.org/officeDocument/2006/relationships/hyperlink" Target="https://www.grua.arq.br/projetos/tempo-festival" TargetMode="External"/><Relationship Id="rId5" Type="http://schemas.openxmlformats.org/officeDocument/2006/relationships/hyperlink" Target="https://www.grua.arq.br/projetos/tempo-festival"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9.jpg"/><Relationship Id="rId4" Type="http://schemas.openxmlformats.org/officeDocument/2006/relationships/image" Target="../media/image81.jpg"/><Relationship Id="rId5" Type="http://schemas.openxmlformats.org/officeDocument/2006/relationships/image" Target="../media/image86.jpg"/><Relationship Id="rId6" Type="http://schemas.openxmlformats.org/officeDocument/2006/relationships/image" Target="../media/image8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8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9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9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9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97.jpg"/><Relationship Id="rId4" Type="http://schemas.openxmlformats.org/officeDocument/2006/relationships/image" Target="../media/image9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9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9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nvSpPr>
        <p:spPr>
          <a:xfrm>
            <a:off x="1600200" y="1600200"/>
            <a:ext cx="5976900" cy="495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BA905"/>
              </a:buClr>
              <a:buSzPts val="1800"/>
              <a:buFont typeface="Arial"/>
              <a:buNone/>
            </a:pPr>
            <a:r>
              <a:rPr b="1" i="1" lang="en-US" sz="1800" u="none" cap="none" strike="noStrike">
                <a:solidFill>
                  <a:srgbClr val="FBA905"/>
                </a:solidFill>
                <a:latin typeface="Arial"/>
                <a:ea typeface="Arial"/>
                <a:cs typeface="Arial"/>
                <a:sym typeface="Arial"/>
              </a:rPr>
              <a:t>Projeto  como  geografia  inventada</a:t>
            </a:r>
            <a:endParaRPr/>
          </a:p>
          <a:p>
            <a:pPr indent="0" lvl="0" marL="0" marR="0" rtl="0" algn="ctr">
              <a:lnSpc>
                <a:spcPct val="100000"/>
              </a:lnSpc>
              <a:spcBef>
                <a:spcPts val="0"/>
              </a:spcBef>
              <a:spcAft>
                <a:spcPts val="0"/>
              </a:spcAft>
              <a:buClr>
                <a:schemeClr val="dk1"/>
              </a:buClr>
              <a:buSzPts val="1800"/>
              <a:buFont typeface="Arial"/>
              <a:buNone/>
            </a:pPr>
            <a:r>
              <a:t/>
            </a:r>
            <a:endParaRPr b="1" i="1" sz="18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1" i="1" sz="18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1" i="1" sz="18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1" i="1" sz="18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rgbClr val="A6A6A6"/>
              </a:buClr>
              <a:buSzPts val="1600"/>
              <a:buFont typeface="Arial"/>
              <a:buNone/>
            </a:pPr>
            <a:r>
              <a:rPr b="0" i="0" lang="en-US" sz="1600" u="none" cap="none" strike="noStrike">
                <a:solidFill>
                  <a:srgbClr val="A6A6A6"/>
                </a:solidFill>
                <a:latin typeface="Arial"/>
                <a:ea typeface="Arial"/>
                <a:cs typeface="Arial"/>
                <a:sym typeface="Arial"/>
              </a:rPr>
              <a:t>AUP0197 Projeto: Arquitetura e Cinema </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rgbClr val="BFBFBF"/>
              </a:buClr>
              <a:buSzPts val="1600"/>
              <a:buFont typeface="Arial"/>
              <a:buNone/>
            </a:pPr>
            <a:r>
              <a:rPr b="1" i="0" lang="en-US" sz="1600" u="none" cap="none" strike="noStrike">
                <a:solidFill>
                  <a:srgbClr val="BFBFBF"/>
                </a:solidFill>
                <a:latin typeface="Arial"/>
                <a:ea typeface="Arial"/>
                <a:cs typeface="Arial"/>
                <a:sym typeface="Arial"/>
              </a:rPr>
              <a:t>Marcos Acayaba </a:t>
            </a:r>
            <a:r>
              <a:rPr b="0" i="0" lang="en-US" sz="1600" u="none" cap="none" strike="noStrike">
                <a:solidFill>
                  <a:srgbClr val="BFBFBF"/>
                </a:solidFill>
                <a:latin typeface="Arial"/>
                <a:ea typeface="Arial"/>
                <a:cs typeface="Arial"/>
                <a:sym typeface="Arial"/>
              </a:rPr>
              <a:t>e </a:t>
            </a:r>
            <a:r>
              <a:rPr b="1" i="0" lang="en-US" sz="1600" u="none" cap="none" strike="noStrike">
                <a:solidFill>
                  <a:srgbClr val="BFBFBF"/>
                </a:solidFill>
                <a:latin typeface="Arial"/>
                <a:ea typeface="Arial"/>
                <a:cs typeface="Arial"/>
                <a:sym typeface="Arial"/>
              </a:rPr>
              <a:t>Marta Bogéa</a:t>
            </a:r>
            <a:endParaRPr/>
          </a:p>
          <a:p>
            <a:pPr indent="0" lvl="0" marL="0" marR="0" rtl="0" algn="ct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a:t>
            </a:r>
            <a:endParaRPr/>
          </a:p>
          <a:p>
            <a:pPr indent="0" lvl="0" marL="0" marR="0" rtl="0" algn="ctr">
              <a:lnSpc>
                <a:spcPct val="100000"/>
              </a:lnSpc>
              <a:spcBef>
                <a:spcPts val="0"/>
              </a:spcBef>
              <a:spcAft>
                <a:spcPts val="0"/>
              </a:spcAft>
              <a:buClr>
                <a:srgbClr val="BFBFBF"/>
              </a:buClr>
              <a:buSzPts val="1400"/>
              <a:buFont typeface="Arial"/>
              <a:buNone/>
            </a:pPr>
            <a:r>
              <a:rPr lang="en-US">
                <a:solidFill>
                  <a:srgbClr val="BFBFBF"/>
                </a:solidFill>
              </a:rPr>
              <a:t>Romullo Baratto Fontenelle</a:t>
            </a:r>
            <a:endParaRPr b="0" i="0" sz="14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rgbClr val="BFBFBF"/>
              </a:buClr>
              <a:buSzPts val="1600"/>
              <a:buFont typeface="Arial"/>
              <a:buNone/>
            </a:pPr>
            <a:r>
              <a:rPr lang="en-US" sz="1600">
                <a:solidFill>
                  <a:srgbClr val="BFBFBF"/>
                </a:solidFill>
              </a:rPr>
              <a:t>MD</a:t>
            </a:r>
            <a:r>
              <a:rPr b="0" i="0" lang="en-US" sz="1600" u="none" cap="none" strike="noStrike">
                <a:solidFill>
                  <a:srgbClr val="BFBFBF"/>
                </a:solidFill>
                <a:latin typeface="Arial"/>
                <a:ea typeface="Arial"/>
                <a:cs typeface="Arial"/>
                <a:sym typeface="Arial"/>
              </a:rPr>
              <a:t>02</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BFBFBF"/>
              </a:solidFill>
              <a:latin typeface="Arial"/>
              <a:ea typeface="Arial"/>
              <a:cs typeface="Arial"/>
              <a:sym typeface="Arial"/>
            </a:endParaRPr>
          </a:p>
          <a:p>
            <a:pPr indent="0" lvl="0" marL="0" marR="0" rtl="0" algn="ctr">
              <a:lnSpc>
                <a:spcPct val="100000"/>
              </a:lnSpc>
              <a:spcBef>
                <a:spcPts val="0"/>
              </a:spcBef>
              <a:spcAft>
                <a:spcPts val="0"/>
              </a:spcAft>
              <a:buClr>
                <a:srgbClr val="BFBFBF"/>
              </a:buClr>
              <a:buSzPts val="1600"/>
              <a:buFont typeface="Arial"/>
              <a:buNone/>
            </a:pPr>
            <a:r>
              <a:rPr b="0" i="0" lang="en-US" sz="1600" u="none" cap="none" strike="noStrike">
                <a:solidFill>
                  <a:srgbClr val="BFBFBF"/>
                </a:solidFill>
                <a:latin typeface="Arial"/>
                <a:ea typeface="Arial"/>
                <a:cs typeface="Arial"/>
                <a:sym typeface="Arial"/>
              </a:rPr>
              <a:t>Departamento de Projeto I FAUUSP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descr="toledo-escalator13.jpg" id="135" name="Google Shape;135;p10"/>
          <p:cNvPicPr preferRelativeResize="0"/>
          <p:nvPr/>
        </p:nvPicPr>
        <p:blipFill rotWithShape="1">
          <a:blip r:embed="rId3">
            <a:alphaModFix/>
          </a:blip>
          <a:srcRect b="0" l="0" r="0" t="0"/>
          <a:stretch/>
        </p:blipFill>
        <p:spPr>
          <a:xfrm>
            <a:off x="838200" y="685800"/>
            <a:ext cx="7543800" cy="5029200"/>
          </a:xfrm>
          <a:prstGeom prst="rect">
            <a:avLst/>
          </a:prstGeom>
          <a:noFill/>
          <a:ln>
            <a:noFill/>
          </a:ln>
        </p:spPr>
      </p:pic>
      <p:sp>
        <p:nvSpPr>
          <p:cNvPr id="136" name="Google Shape;136;p10"/>
          <p:cNvSpPr txBox="1"/>
          <p:nvPr/>
        </p:nvSpPr>
        <p:spPr>
          <a:xfrm>
            <a:off x="-533400" y="5969000"/>
            <a:ext cx="9525000" cy="58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Escadaria em  Toledo l José Antonio Martínez Lapeña e Elías Torres  l Espanha, 2001  </a:t>
            </a:r>
            <a:r>
              <a:rPr b="0" i="0" lang="en-US" sz="1600" u="sng">
                <a:solidFill>
                  <a:srgbClr val="7F7F7F"/>
                </a:solidFill>
                <a:latin typeface="Arial"/>
                <a:ea typeface="Arial"/>
                <a:cs typeface="Arial"/>
                <a:sym typeface="Arial"/>
                <a:hlinkClick r:id="rId4">
                  <a:extLst>
                    <a:ext uri="{A12FA001-AC4F-418D-AE19-62706E023703}">
                      <ahyp:hlinkClr val="tx"/>
                    </a:ext>
                  </a:extLst>
                </a:hlinkClick>
              </a:rPr>
              <a:t>http://arquitectes.coac.net</a:t>
            </a:r>
            <a:r>
              <a:rPr b="0" i="0" lang="en-US" sz="1600" u="none">
                <a:solidFill>
                  <a:srgbClr val="7F7F7F"/>
                </a:solidFill>
                <a:latin typeface="Arial"/>
                <a:ea typeface="Arial"/>
                <a:cs typeface="Arial"/>
                <a:sym typeface="Arial"/>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003.jpg" id="141" name="Google Shape;141;p11"/>
          <p:cNvPicPr preferRelativeResize="0"/>
          <p:nvPr/>
        </p:nvPicPr>
        <p:blipFill rotWithShape="1">
          <a:blip r:embed="rId3">
            <a:alphaModFix/>
          </a:blip>
          <a:srcRect b="0" l="0" r="0" t="0"/>
          <a:stretch/>
        </p:blipFill>
        <p:spPr>
          <a:xfrm>
            <a:off x="1524000" y="1676400"/>
            <a:ext cx="6210300" cy="4191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escada.JPG" id="146" name="Google Shape;146;p12"/>
          <p:cNvPicPr preferRelativeResize="0"/>
          <p:nvPr/>
        </p:nvPicPr>
        <p:blipFill rotWithShape="1">
          <a:blip r:embed="rId3">
            <a:alphaModFix/>
          </a:blip>
          <a:srcRect b="0" l="0" r="0" t="0"/>
          <a:stretch/>
        </p:blipFill>
        <p:spPr>
          <a:xfrm>
            <a:off x="990600" y="1143000"/>
            <a:ext cx="7239000" cy="47958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grpSp>
        <p:nvGrpSpPr>
          <p:cNvPr id="151" name="Google Shape;151;p13"/>
          <p:cNvGrpSpPr/>
          <p:nvPr/>
        </p:nvGrpSpPr>
        <p:grpSpPr>
          <a:xfrm>
            <a:off x="0" y="1143000"/>
            <a:ext cx="9144000" cy="4572000"/>
            <a:chOff x="152400" y="1219200"/>
            <a:chExt cx="9048750" cy="4419600"/>
          </a:xfrm>
        </p:grpSpPr>
        <p:pic>
          <p:nvPicPr>
            <p:cNvPr descr="La-Granja-Escalators_kentriki.jpg" id="152" name="Google Shape;152;p13"/>
            <p:cNvPicPr preferRelativeResize="0"/>
            <p:nvPr/>
          </p:nvPicPr>
          <p:blipFill rotWithShape="1">
            <a:blip r:embed="rId3">
              <a:alphaModFix/>
            </a:blip>
            <a:srcRect b="0" l="0" r="0" t="0"/>
            <a:stretch/>
          </p:blipFill>
          <p:spPr>
            <a:xfrm>
              <a:off x="3305175" y="1219200"/>
              <a:ext cx="5895975" cy="4419600"/>
            </a:xfrm>
            <a:prstGeom prst="rect">
              <a:avLst/>
            </a:prstGeom>
            <a:noFill/>
            <a:ln>
              <a:noFill/>
            </a:ln>
          </p:spPr>
        </p:pic>
        <p:pic>
          <p:nvPicPr>
            <p:cNvPr descr="Spain-Portugal-065.JPG" id="153" name="Google Shape;153;p13"/>
            <p:cNvPicPr preferRelativeResize="0"/>
            <p:nvPr/>
          </p:nvPicPr>
          <p:blipFill rotWithShape="1">
            <a:blip r:embed="rId4">
              <a:alphaModFix/>
            </a:blip>
            <a:srcRect b="0" l="0" r="0" t="0"/>
            <a:stretch/>
          </p:blipFill>
          <p:spPr>
            <a:xfrm>
              <a:off x="152400" y="1219200"/>
              <a:ext cx="2946400" cy="441960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14"/>
          <p:cNvPicPr preferRelativeResize="0"/>
          <p:nvPr/>
        </p:nvPicPr>
        <p:blipFill rotWithShape="1">
          <a:blip r:embed="rId3">
            <a:alphaModFix/>
          </a:blip>
          <a:srcRect b="0" l="0" r="0" t="0"/>
          <a:stretch/>
        </p:blipFill>
        <p:spPr>
          <a:xfrm>
            <a:off x="-17462" y="0"/>
            <a:ext cx="4284662" cy="6864350"/>
          </a:xfrm>
          <a:prstGeom prst="rect">
            <a:avLst/>
          </a:prstGeom>
          <a:noFill/>
          <a:ln>
            <a:noFill/>
          </a:ln>
        </p:spPr>
      </p:pic>
      <p:sp>
        <p:nvSpPr>
          <p:cNvPr id="159" name="Google Shape;159;p14"/>
          <p:cNvSpPr txBox="1"/>
          <p:nvPr/>
        </p:nvSpPr>
        <p:spPr>
          <a:xfrm>
            <a:off x="4657725" y="1752600"/>
            <a:ext cx="3952875" cy="33242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9D9D9"/>
              </a:buClr>
              <a:buSzPts val="1800"/>
              <a:buFont typeface="Arial"/>
              <a:buNone/>
            </a:pPr>
            <a:r>
              <a:rPr b="0" i="0" lang="en-US" sz="1800" u="none">
                <a:solidFill>
                  <a:srgbClr val="D9D9D9"/>
                </a:solidFill>
                <a:latin typeface="Arial"/>
                <a:ea typeface="Arial"/>
                <a:cs typeface="Arial"/>
                <a:sym typeface="Arial"/>
              </a:rPr>
              <a:t>Elevador Lacerda </a:t>
            </a:r>
            <a:r>
              <a:rPr b="0" i="0" lang="en-US" sz="1600" u="none">
                <a:solidFill>
                  <a:srgbClr val="BFBFBF"/>
                </a:solidFill>
                <a:latin typeface="Arial"/>
                <a:ea typeface="Arial"/>
                <a:cs typeface="Arial"/>
                <a:sym typeface="Arial"/>
              </a:rPr>
              <a:t>l Salvador l </a:t>
            </a:r>
            <a:r>
              <a:rPr b="0" i="0" lang="en-US" sz="1600" u="none">
                <a:solidFill>
                  <a:srgbClr val="D9D9D9"/>
                </a:solidFill>
                <a:latin typeface="Arial"/>
                <a:ea typeface="Arial"/>
                <a:cs typeface="Arial"/>
                <a:sym typeface="Arial"/>
              </a:rPr>
              <a:t>1869/1873</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 idealizador e construtor engenheiro Antônio de Lacerda</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just">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O primeiro elevador urbano do mundo. Em  08 de dezembro de 1873, quando a primeira torre foi inaugurada, era o elevador mais alto do mundo, com 63 metros. A estrutura atual, de 1930, tem 72 metros de altura.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5"/>
          <p:cNvSpPr txBox="1"/>
          <p:nvPr/>
        </p:nvSpPr>
        <p:spPr>
          <a:xfrm>
            <a:off x="1676400" y="1295400"/>
            <a:ext cx="6172200" cy="514032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A6A6A6"/>
              </a:buClr>
              <a:buSzPts val="1600"/>
              <a:buFont typeface="Arial"/>
              <a:buNone/>
            </a:pPr>
            <a:r>
              <a:rPr b="0" i="0" lang="en-US" sz="1600" u="none">
                <a:solidFill>
                  <a:srgbClr val="A6A6A6"/>
                </a:solidFill>
                <a:latin typeface="Arial"/>
                <a:ea typeface="Arial"/>
                <a:cs typeface="Arial"/>
                <a:sym typeface="Arial"/>
              </a:rPr>
              <a:t>Na estrutura inicial, os passageiros tinham de ser pesados individualmente, e o peso total dos passageiros a serem transportados era calculado e somando-os até atingir o limite máximo de segurança. O Barão de Jeremoabo (Cícero Dantas) assim registrou a pesagem dele próprio e de outras autoridades:</a:t>
            </a:r>
            <a:endParaRPr/>
          </a:p>
          <a:p>
            <a:pPr indent="0" lvl="0" marL="0" marR="0" rtl="0" algn="just">
              <a:lnSpc>
                <a:spcPct val="100000"/>
              </a:lnSpc>
              <a:spcBef>
                <a:spcPts val="0"/>
              </a:spcBef>
              <a:spcAft>
                <a:spcPts val="0"/>
              </a:spcAft>
              <a:buClr>
                <a:schemeClr val="dk1"/>
              </a:buClr>
              <a:buSzPts val="1600"/>
              <a:buFont typeface="Arial"/>
              <a:buNone/>
            </a:pPr>
            <a:r>
              <a:t/>
            </a:r>
            <a:endParaRPr b="0" i="0" sz="1600" u="none">
              <a:solidFill>
                <a:srgbClr val="A6A6A6"/>
              </a:solidFill>
              <a:latin typeface="Arial"/>
              <a:ea typeface="Arial"/>
              <a:cs typeface="Arial"/>
              <a:sym typeface="Arial"/>
            </a:endParaRPr>
          </a:p>
          <a:p>
            <a:pPr indent="0" lvl="0" marL="0" marR="0" rtl="0" algn="just">
              <a:lnSpc>
                <a:spcPct val="150000"/>
              </a:lnSpc>
              <a:spcBef>
                <a:spcPts val="0"/>
              </a:spcBef>
              <a:spcAft>
                <a:spcPts val="0"/>
              </a:spcAft>
              <a:buClr>
                <a:srgbClr val="A6A6A6"/>
              </a:buClr>
              <a:buSzPts val="1600"/>
              <a:buFont typeface="Arial"/>
              <a:buNone/>
            </a:pPr>
            <a:r>
              <a:rPr b="0" i="1" lang="en-US" sz="1600" u="none">
                <a:solidFill>
                  <a:srgbClr val="A6A6A6"/>
                </a:solidFill>
                <a:latin typeface="Arial"/>
                <a:ea typeface="Arial"/>
                <a:cs typeface="Arial"/>
                <a:sym typeface="Arial"/>
              </a:rPr>
              <a:t>"Em 16 de março de 1889 pesamo-nos no elevador, dando o seguinte resultado: Pinho - 54 quilos, ou 3 arrobas e 98 libras; Cícero - 61 quilos, ou 4 arrobas e 2 libras; Guimarães - 65 quilos ou 4 arrobas e 10 libras; Artur Rios - 73 quilos ou 4 arrobas e 26 libras; e Vaz Ferreira - 115 quilos, ou 7 arrobas e 20 libras.“</a:t>
            </a:r>
            <a:endParaRPr/>
          </a:p>
          <a:p>
            <a:pPr indent="0" lvl="0" marL="0" marR="0" rtl="0" algn="just">
              <a:lnSpc>
                <a:spcPct val="150000"/>
              </a:lnSpc>
              <a:spcBef>
                <a:spcPts val="0"/>
              </a:spcBef>
              <a:spcAft>
                <a:spcPts val="0"/>
              </a:spcAft>
              <a:buClr>
                <a:schemeClr val="dk1"/>
              </a:buClr>
              <a:buSzPts val="1600"/>
              <a:buFont typeface="Arial"/>
              <a:buNone/>
            </a:pPr>
            <a:r>
              <a:t/>
            </a:r>
            <a:endParaRPr b="0" i="1" sz="1600" u="none">
              <a:solidFill>
                <a:srgbClr val="A6A6A6"/>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600"/>
              <a:buFont typeface="Arial"/>
              <a:buNone/>
            </a:pPr>
            <a:r>
              <a:t/>
            </a:r>
            <a:endParaRPr b="0" i="1" sz="1600" u="none">
              <a:solidFill>
                <a:srgbClr val="A6A6A6"/>
              </a:solidFill>
              <a:latin typeface="Arial"/>
              <a:ea typeface="Arial"/>
              <a:cs typeface="Arial"/>
              <a:sym typeface="Arial"/>
            </a:endParaRPr>
          </a:p>
          <a:p>
            <a:pPr indent="0" lvl="0" marL="0" marR="0" rtl="0" algn="just">
              <a:lnSpc>
                <a:spcPct val="150000"/>
              </a:lnSpc>
              <a:spcBef>
                <a:spcPts val="0"/>
              </a:spcBef>
              <a:spcAft>
                <a:spcPts val="0"/>
              </a:spcAft>
              <a:buClr>
                <a:srgbClr val="A6A6A6"/>
              </a:buClr>
              <a:buSzPts val="1600"/>
              <a:buFont typeface="Arial"/>
              <a:buNone/>
            </a:pPr>
            <a:r>
              <a:rPr b="0" i="1" lang="en-US" sz="1600" u="none">
                <a:solidFill>
                  <a:srgbClr val="A6A6A6"/>
                </a:solidFill>
                <a:latin typeface="Arial"/>
                <a:ea typeface="Arial"/>
                <a:cs typeface="Arial"/>
                <a:sym typeface="Arial"/>
              </a:rPr>
              <a:t>https://pt.wikipedia.org/wiki/Elevador_Lacerda</a:t>
            </a:r>
            <a:endParaRPr/>
          </a:p>
        </p:txBody>
      </p:sp>
      <p:pic>
        <p:nvPicPr>
          <p:cNvPr id="165" name="Google Shape;165;p15"/>
          <p:cNvPicPr preferRelativeResize="0"/>
          <p:nvPr/>
        </p:nvPicPr>
        <p:blipFill rotWithShape="1">
          <a:blip r:embed="rId3">
            <a:alphaModFix/>
          </a:blip>
          <a:srcRect b="0" l="0" r="0" t="0"/>
          <a:stretch/>
        </p:blipFill>
        <p:spPr>
          <a:xfrm>
            <a:off x="0" y="4762"/>
            <a:ext cx="9144000" cy="6848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bordeaux_general2_jpg" id="170" name="Google Shape;170;p16"/>
          <p:cNvPicPr preferRelativeResize="0"/>
          <p:nvPr/>
        </p:nvPicPr>
        <p:blipFill rotWithShape="1">
          <a:blip r:embed="rId3">
            <a:alphaModFix/>
          </a:blip>
          <a:srcRect b="0" l="0" r="0" t="0"/>
          <a:stretch/>
        </p:blipFill>
        <p:spPr>
          <a:xfrm>
            <a:off x="2405062" y="304800"/>
            <a:ext cx="4333875" cy="5486400"/>
          </a:xfrm>
          <a:prstGeom prst="rect">
            <a:avLst/>
          </a:prstGeom>
          <a:noFill/>
          <a:ln>
            <a:noFill/>
          </a:ln>
        </p:spPr>
      </p:pic>
      <p:sp>
        <p:nvSpPr>
          <p:cNvPr id="171" name="Google Shape;171;p16"/>
          <p:cNvSpPr txBox="1"/>
          <p:nvPr/>
        </p:nvSpPr>
        <p:spPr>
          <a:xfrm>
            <a:off x="800100" y="6156325"/>
            <a:ext cx="7543800" cy="33813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Casa em Floriac l Rem Koolhaas (OMA). Floriac / Bordeaux l França l1998</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bordeaux_weston_01" id="176" name="Google Shape;176;p17"/>
          <p:cNvPicPr preferRelativeResize="0"/>
          <p:nvPr/>
        </p:nvPicPr>
        <p:blipFill rotWithShape="1">
          <a:blip r:embed="rId3">
            <a:alphaModFix/>
          </a:blip>
          <a:srcRect b="0" l="0" r="0" t="0"/>
          <a:stretch/>
        </p:blipFill>
        <p:spPr>
          <a:xfrm>
            <a:off x="0" y="2895600"/>
            <a:ext cx="1816100" cy="2914650"/>
          </a:xfrm>
          <a:prstGeom prst="rect">
            <a:avLst/>
          </a:prstGeom>
          <a:noFill/>
          <a:ln>
            <a:noFill/>
          </a:ln>
        </p:spPr>
      </p:pic>
      <p:pic>
        <p:nvPicPr>
          <p:cNvPr descr="bordeaux_weston_02" id="177" name="Google Shape;177;p17"/>
          <p:cNvPicPr preferRelativeResize="0"/>
          <p:nvPr/>
        </p:nvPicPr>
        <p:blipFill rotWithShape="1">
          <a:blip r:embed="rId4">
            <a:alphaModFix/>
          </a:blip>
          <a:srcRect b="0" l="0" r="0" t="0"/>
          <a:stretch/>
        </p:blipFill>
        <p:spPr>
          <a:xfrm>
            <a:off x="1905000" y="2895600"/>
            <a:ext cx="3584575" cy="2914650"/>
          </a:xfrm>
          <a:prstGeom prst="rect">
            <a:avLst/>
          </a:prstGeom>
          <a:noFill/>
          <a:ln>
            <a:noFill/>
          </a:ln>
        </p:spPr>
      </p:pic>
      <p:pic>
        <p:nvPicPr>
          <p:cNvPr descr="bordeaux_weston_03" id="178" name="Google Shape;178;p17"/>
          <p:cNvPicPr preferRelativeResize="0"/>
          <p:nvPr/>
        </p:nvPicPr>
        <p:blipFill rotWithShape="1">
          <a:blip r:embed="rId5">
            <a:alphaModFix/>
          </a:blip>
          <a:srcRect b="0" l="0" r="0" t="0"/>
          <a:stretch/>
        </p:blipFill>
        <p:spPr>
          <a:xfrm>
            <a:off x="5559425" y="2895600"/>
            <a:ext cx="3584575" cy="2914650"/>
          </a:xfrm>
          <a:prstGeom prst="rect">
            <a:avLst/>
          </a:prstGeom>
          <a:noFill/>
          <a:ln>
            <a:noFill/>
          </a:ln>
        </p:spPr>
      </p:pic>
      <p:pic>
        <p:nvPicPr>
          <p:cNvPr descr="bordeaux_weston_04" id="179" name="Google Shape;179;p17"/>
          <p:cNvPicPr preferRelativeResize="0"/>
          <p:nvPr/>
        </p:nvPicPr>
        <p:blipFill rotWithShape="1">
          <a:blip r:embed="rId6">
            <a:alphaModFix/>
          </a:blip>
          <a:srcRect b="0" l="0" r="0" t="0"/>
          <a:stretch/>
        </p:blipFill>
        <p:spPr>
          <a:xfrm>
            <a:off x="5554662" y="1371600"/>
            <a:ext cx="3589337" cy="14112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bordeaux" id="184" name="Google Shape;184;p18"/>
          <p:cNvPicPr preferRelativeResize="0"/>
          <p:nvPr/>
        </p:nvPicPr>
        <p:blipFill rotWithShape="1">
          <a:blip r:embed="rId3">
            <a:alphaModFix/>
          </a:blip>
          <a:srcRect b="0" l="0" r="0" t="0"/>
          <a:stretch/>
        </p:blipFill>
        <p:spPr>
          <a:xfrm>
            <a:off x="2362200" y="457200"/>
            <a:ext cx="4457700" cy="6019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9"/>
          <p:cNvSpPr txBox="1"/>
          <p:nvPr/>
        </p:nvSpPr>
        <p:spPr>
          <a:xfrm>
            <a:off x="2286000" y="6324600"/>
            <a:ext cx="5029200"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A6A6A6"/>
              </a:buClr>
              <a:buSzPts val="1600"/>
              <a:buFont typeface="Arial"/>
              <a:buNone/>
            </a:pPr>
            <a:r>
              <a:rPr b="0" i="0" lang="en-US" sz="1600" u="none">
                <a:solidFill>
                  <a:srgbClr val="A6A6A6"/>
                </a:solidFill>
                <a:latin typeface="Arial"/>
                <a:ea typeface="Arial"/>
                <a:cs typeface="Arial"/>
                <a:sym typeface="Arial"/>
              </a:rPr>
              <a:t>https://www.youtube.com/watch?v=7fLVMyGBFSU</a:t>
            </a:r>
            <a:endParaRPr/>
          </a:p>
        </p:txBody>
      </p:sp>
      <p:sp>
        <p:nvSpPr>
          <p:cNvPr id="190" name="Google Shape;190;p19"/>
          <p:cNvSpPr txBox="1"/>
          <p:nvPr/>
        </p:nvSpPr>
        <p:spPr>
          <a:xfrm>
            <a:off x="2286000" y="2613025"/>
            <a:ext cx="4572000" cy="2493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9D9D9"/>
              </a:buClr>
              <a:buSzPts val="2000"/>
              <a:buFont typeface="Arial"/>
              <a:buNone/>
            </a:pPr>
            <a:r>
              <a:rPr b="1" i="0" lang="en-US" sz="2000" u="none">
                <a:solidFill>
                  <a:srgbClr val="D9D9D9"/>
                </a:solidFill>
                <a:latin typeface="Arial"/>
                <a:ea typeface="Arial"/>
                <a:cs typeface="Arial"/>
                <a:sym typeface="Arial"/>
              </a:rPr>
              <a:t>Koolhaas Houselife</a:t>
            </a:r>
            <a:endParaRPr/>
          </a:p>
          <a:p>
            <a:pPr indent="0" lvl="0" marL="0" marR="0" rtl="0" algn="ctr">
              <a:lnSpc>
                <a:spcPct val="100000"/>
              </a:lnSpc>
              <a:spcBef>
                <a:spcPts val="0"/>
              </a:spcBef>
              <a:spcAft>
                <a:spcPts val="0"/>
              </a:spcAft>
              <a:buClr>
                <a:schemeClr val="dk1"/>
              </a:buClr>
              <a:buSzPts val="2000"/>
              <a:buFont typeface="Arial"/>
              <a:buNone/>
            </a:pPr>
            <a:r>
              <a:t/>
            </a:r>
            <a:endParaRPr b="0" i="0" sz="20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a:solidFill>
                  <a:srgbClr val="D9D9D9"/>
                </a:solidFill>
                <a:latin typeface="Arial"/>
                <a:ea typeface="Arial"/>
                <a:cs typeface="Arial"/>
                <a:sym typeface="Arial"/>
              </a:rPr>
              <a:t>Ila Bêka, Louise Lemoine</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a:solidFill>
                  <a:srgbClr val="D9D9D9"/>
                </a:solidFill>
                <a:latin typeface="Arial"/>
                <a:ea typeface="Arial"/>
                <a:cs typeface="Arial"/>
                <a:sym typeface="Arial"/>
              </a:rPr>
              <a:t>2013</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França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
          <p:cNvSpPr txBox="1"/>
          <p:nvPr/>
        </p:nvSpPr>
        <p:spPr>
          <a:xfrm>
            <a:off x="1720850" y="2057400"/>
            <a:ext cx="6091237" cy="32924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9D9D9"/>
              </a:buClr>
              <a:buSzPts val="2000"/>
              <a:buFont typeface="Arial"/>
              <a:buNone/>
            </a:pPr>
            <a:r>
              <a:rPr b="1" i="0" lang="en-US" sz="2000" u="none" cap="none" strike="noStrike">
                <a:solidFill>
                  <a:srgbClr val="D9D9D9"/>
                </a:solidFill>
                <a:latin typeface="Arial"/>
                <a:ea typeface="Arial"/>
                <a:cs typeface="Arial"/>
                <a:sym typeface="Arial"/>
              </a:rPr>
              <a:t>Dodeskaden</a:t>
            </a:r>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cap="none" strike="noStrike">
                <a:solidFill>
                  <a:srgbClr val="D9D9D9"/>
                </a:solidFill>
                <a:latin typeface="Arial"/>
                <a:ea typeface="Arial"/>
                <a:cs typeface="Arial"/>
                <a:sym typeface="Arial"/>
              </a:rPr>
              <a:t>Akira Kurosawa</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cap="none" strike="noStrike">
                <a:solidFill>
                  <a:srgbClr val="D9D9D9"/>
                </a:solidFill>
                <a:latin typeface="Arial"/>
                <a:ea typeface="Arial"/>
                <a:cs typeface="Arial"/>
                <a:sym typeface="Arial"/>
              </a:rPr>
              <a:t>1970</a:t>
            </a:r>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600"/>
              <a:buFont typeface="Arial"/>
              <a:buNone/>
            </a:pPr>
            <a:r>
              <a:rPr b="0" i="0" lang="en-US" sz="1600" u="none" cap="none" strike="noStrike">
                <a:solidFill>
                  <a:srgbClr val="D9D9D9"/>
                </a:solidFill>
                <a:latin typeface="Arial"/>
                <a:ea typeface="Arial"/>
                <a:cs typeface="Arial"/>
                <a:sym typeface="Arial"/>
              </a:rPr>
              <a:t>Japão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0"/>
          <p:cNvSpPr txBox="1"/>
          <p:nvPr/>
        </p:nvSpPr>
        <p:spPr>
          <a:xfrm>
            <a:off x="1752600" y="2209800"/>
            <a:ext cx="5976937" cy="39703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F7F7F"/>
              </a:buClr>
              <a:buSzPts val="1800"/>
              <a:buFont typeface="Arial"/>
              <a:buNone/>
            </a:pPr>
            <a:r>
              <a:rPr b="0" i="0" lang="en-US" sz="1800" u="none">
                <a:solidFill>
                  <a:srgbClr val="7F7F7F"/>
                </a:solidFill>
                <a:latin typeface="Arial"/>
                <a:ea typeface="Arial"/>
                <a:cs typeface="Arial"/>
                <a:sym typeface="Arial"/>
              </a:rPr>
              <a:t> </a:t>
            </a:r>
            <a:endParaRPr/>
          </a:p>
          <a:p>
            <a:pPr indent="0" lvl="0" marL="0" marR="0" rtl="0" algn="ctr">
              <a:lnSpc>
                <a:spcPct val="100000"/>
              </a:lnSpc>
              <a:spcBef>
                <a:spcPts val="0"/>
              </a:spcBef>
              <a:spcAft>
                <a:spcPts val="0"/>
              </a:spcAft>
              <a:buClr>
                <a:srgbClr val="BFBFBF"/>
              </a:buClr>
              <a:buSzPts val="2000"/>
              <a:buFont typeface="Arial"/>
              <a:buNone/>
            </a:pPr>
            <a:r>
              <a:rPr b="0" i="0" lang="en-US" sz="2000" u="none">
                <a:solidFill>
                  <a:srgbClr val="BFBFBF"/>
                </a:solidFill>
                <a:latin typeface="Arial"/>
                <a:ea typeface="Arial"/>
                <a:cs typeface="Arial"/>
                <a:sym typeface="Arial"/>
              </a:rPr>
              <a:t>Outras geografias: dobras</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Em busca do ouro</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Claude Parent, arquitetura obliqua</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Kunsthal</a:t>
            </a:r>
            <a:endParaRPr b="0" i="0" sz="1800" u="none">
              <a:solidFill>
                <a:srgbClr val="BFBFBF"/>
              </a:solidFill>
              <a:latin typeface="Arial"/>
              <a:ea typeface="Arial"/>
              <a:cs typeface="Arial"/>
              <a:sym typeface="Arial"/>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FAU USP</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Guggenheim</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MAXXI</a:t>
            </a:r>
            <a:endParaRPr/>
          </a:p>
          <a:p>
            <a:pPr indent="0" lvl="0" marL="0" marR="0" rtl="0" algn="l">
              <a:lnSpc>
                <a:spcPct val="100000"/>
              </a:lnSpc>
              <a:spcBef>
                <a:spcPts val="0"/>
              </a:spcBef>
              <a:spcAft>
                <a:spcPts val="0"/>
              </a:spcAft>
              <a:buNone/>
            </a:pPr>
            <a:r>
              <a:t/>
            </a:r>
            <a:endParaRPr b="0" i="0" sz="1800" u="none">
              <a:solidFill>
                <a:srgbClr val="BFBFBF"/>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1"/>
          <p:cNvSpPr txBox="1"/>
          <p:nvPr/>
        </p:nvSpPr>
        <p:spPr>
          <a:xfrm>
            <a:off x="2286000" y="2151062"/>
            <a:ext cx="4572000" cy="34782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9D9D9"/>
              </a:buClr>
              <a:buSzPts val="2000"/>
              <a:buFont typeface="Arial"/>
              <a:buNone/>
            </a:pPr>
            <a:r>
              <a:rPr b="1" i="0" lang="en-US" sz="2000" u="none">
                <a:solidFill>
                  <a:srgbClr val="D9D9D9"/>
                </a:solidFill>
                <a:latin typeface="Arial"/>
                <a:ea typeface="Arial"/>
                <a:cs typeface="Arial"/>
                <a:sym typeface="Arial"/>
              </a:rPr>
              <a:t>Em busca do Ouro </a:t>
            </a:r>
            <a:r>
              <a:rPr b="0" i="0" lang="en-US" sz="1600" u="none">
                <a:solidFill>
                  <a:srgbClr val="D9D9D9"/>
                </a:solidFill>
                <a:latin typeface="Arial"/>
                <a:ea typeface="Arial"/>
                <a:cs typeface="Arial"/>
                <a:sym typeface="Arial"/>
              </a:rPr>
              <a:t>[The Gold Rush]</a:t>
            </a:r>
            <a:endParaRPr/>
          </a:p>
          <a:p>
            <a:pPr indent="0" lvl="0" marL="0" marR="0" rtl="0" algn="ctr">
              <a:lnSpc>
                <a:spcPct val="100000"/>
              </a:lnSpc>
              <a:spcBef>
                <a:spcPts val="0"/>
              </a:spcBef>
              <a:spcAft>
                <a:spcPts val="0"/>
              </a:spcAft>
              <a:buClr>
                <a:schemeClr val="dk1"/>
              </a:buClr>
              <a:buSzPts val="2000"/>
              <a:buFont typeface="Arial"/>
              <a:buNone/>
            </a:pPr>
            <a:r>
              <a:t/>
            </a:r>
            <a:endParaRPr b="0" i="0" sz="20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t/>
            </a:r>
            <a:endParaRPr b="0" i="0" sz="20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a:solidFill>
                  <a:srgbClr val="D9D9D9"/>
                </a:solidFill>
                <a:latin typeface="Arial"/>
                <a:ea typeface="Arial"/>
                <a:cs typeface="Arial"/>
                <a:sym typeface="Arial"/>
              </a:rPr>
              <a:t>Charles Chaplin</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a:solidFill>
                  <a:srgbClr val="D9D9D9"/>
                </a:solidFill>
                <a:latin typeface="Arial"/>
                <a:ea typeface="Arial"/>
                <a:cs typeface="Arial"/>
                <a:sym typeface="Arial"/>
              </a:rPr>
              <a:t>1925</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Estados Unidos da América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2"/>
          <p:cNvSpPr txBox="1"/>
          <p:nvPr/>
        </p:nvSpPr>
        <p:spPr>
          <a:xfrm>
            <a:off x="3810000" y="6297612"/>
            <a:ext cx="1493837" cy="339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Claude Parent</a:t>
            </a:r>
            <a:endParaRPr/>
          </a:p>
        </p:txBody>
      </p:sp>
      <p:pic>
        <p:nvPicPr>
          <p:cNvPr descr="Resultado de imagem para claude parent 2014 koolhaas" id="206" name="Google Shape;206;p22"/>
          <p:cNvPicPr preferRelativeResize="0"/>
          <p:nvPr/>
        </p:nvPicPr>
        <p:blipFill rotWithShape="1">
          <a:blip r:embed="rId3">
            <a:alphaModFix/>
          </a:blip>
          <a:srcRect b="0" l="0" r="0" t="0"/>
          <a:stretch/>
        </p:blipFill>
        <p:spPr>
          <a:xfrm>
            <a:off x="-280987" y="1752600"/>
            <a:ext cx="4500562" cy="2700337"/>
          </a:xfrm>
          <a:prstGeom prst="rect">
            <a:avLst/>
          </a:prstGeom>
          <a:noFill/>
          <a:ln>
            <a:noFill/>
          </a:ln>
        </p:spPr>
      </p:pic>
      <p:sp>
        <p:nvSpPr>
          <p:cNvPr descr="Resultado de imagem para claude parent 2014 koolhaas" id="207" name="Google Shape;207;p22"/>
          <p:cNvSpPr txBox="1"/>
          <p:nvPr/>
        </p:nvSpPr>
        <p:spPr>
          <a:xfrm>
            <a:off x="161925" y="-1524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a:solidFill>
                <a:schemeClr val="dk1"/>
              </a:solidFill>
              <a:latin typeface="Arial"/>
              <a:ea typeface="Arial"/>
              <a:cs typeface="Arial"/>
              <a:sym typeface="Arial"/>
            </a:endParaRPr>
          </a:p>
        </p:txBody>
      </p:sp>
      <p:sp>
        <p:nvSpPr>
          <p:cNvPr descr="Resultado de imagem para claude parent 2014 koolhaas" id="208" name="Google Shape;208;p22"/>
          <p:cNvSpPr txBox="1"/>
          <p:nvPr/>
        </p:nvSpPr>
        <p:spPr>
          <a:xfrm>
            <a:off x="314325" y="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a:solidFill>
                <a:schemeClr val="dk1"/>
              </a:solidFill>
              <a:latin typeface="Arial"/>
              <a:ea typeface="Arial"/>
              <a:cs typeface="Arial"/>
              <a:sym typeface="Arial"/>
            </a:endParaRPr>
          </a:p>
        </p:txBody>
      </p:sp>
      <p:sp>
        <p:nvSpPr>
          <p:cNvPr descr="Resultado de imagem para claude parent 2014 koolhaas" id="209" name="Google Shape;209;p22"/>
          <p:cNvSpPr txBox="1"/>
          <p:nvPr/>
        </p:nvSpPr>
        <p:spPr>
          <a:xfrm>
            <a:off x="466725" y="1524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a:solidFill>
                <a:schemeClr val="dk1"/>
              </a:solidFill>
              <a:latin typeface="Arial"/>
              <a:ea typeface="Arial"/>
              <a:cs typeface="Arial"/>
              <a:sym typeface="Arial"/>
            </a:endParaRPr>
          </a:p>
        </p:txBody>
      </p:sp>
      <p:pic>
        <p:nvPicPr>
          <p:cNvPr descr="Resultado de imagem para claude parent 2014 koolhaas" id="210" name="Google Shape;210;p22"/>
          <p:cNvPicPr preferRelativeResize="0"/>
          <p:nvPr/>
        </p:nvPicPr>
        <p:blipFill rotWithShape="1">
          <a:blip r:embed="rId4">
            <a:alphaModFix/>
          </a:blip>
          <a:srcRect b="0" l="0" r="0" t="0"/>
          <a:stretch/>
        </p:blipFill>
        <p:spPr>
          <a:xfrm>
            <a:off x="4184650" y="1752600"/>
            <a:ext cx="4995862" cy="27003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Image may contain: one or more people and indoor" id="215" name="Google Shape;215;p23"/>
          <p:cNvPicPr preferRelativeResize="0"/>
          <p:nvPr/>
        </p:nvPicPr>
        <p:blipFill rotWithShape="1">
          <a:blip r:embed="rId3">
            <a:alphaModFix/>
          </a:blip>
          <a:srcRect b="5499" l="5789" r="8312" t="14924"/>
          <a:stretch/>
        </p:blipFill>
        <p:spPr>
          <a:xfrm>
            <a:off x="665162" y="990600"/>
            <a:ext cx="7731125" cy="481171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descr="Resultado de imagem para claude parent" id="220" name="Google Shape;220;p24"/>
          <p:cNvPicPr preferRelativeResize="0"/>
          <p:nvPr/>
        </p:nvPicPr>
        <p:blipFill rotWithShape="1">
          <a:blip r:embed="rId3">
            <a:alphaModFix/>
          </a:blip>
          <a:srcRect b="0" l="0" r="0" t="0"/>
          <a:stretch/>
        </p:blipFill>
        <p:spPr>
          <a:xfrm>
            <a:off x="2247900" y="1371600"/>
            <a:ext cx="4319587" cy="3568700"/>
          </a:xfrm>
          <a:prstGeom prst="rect">
            <a:avLst/>
          </a:prstGeom>
          <a:noFill/>
          <a:ln>
            <a:noFill/>
          </a:ln>
        </p:spPr>
      </p:pic>
      <p:sp>
        <p:nvSpPr>
          <p:cNvPr descr="Resultado de imagem para claude parent 2014 koolhaas" id="221" name="Google Shape;221;p24"/>
          <p:cNvSpPr txBox="1"/>
          <p:nvPr/>
        </p:nvSpPr>
        <p:spPr>
          <a:xfrm>
            <a:off x="161925" y="-1524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a:solidFill>
                <a:schemeClr val="dk1"/>
              </a:solidFill>
              <a:latin typeface="Arial"/>
              <a:ea typeface="Arial"/>
              <a:cs typeface="Arial"/>
              <a:sym typeface="Arial"/>
            </a:endParaRPr>
          </a:p>
        </p:txBody>
      </p:sp>
      <p:sp>
        <p:nvSpPr>
          <p:cNvPr descr="Resultado de imagem para claude parent 2014 koolhaas" id="222" name="Google Shape;222;p24"/>
          <p:cNvSpPr txBox="1"/>
          <p:nvPr/>
        </p:nvSpPr>
        <p:spPr>
          <a:xfrm>
            <a:off x="314325" y="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a:solidFill>
                <a:schemeClr val="dk1"/>
              </a:solidFill>
              <a:latin typeface="Arial"/>
              <a:ea typeface="Arial"/>
              <a:cs typeface="Arial"/>
              <a:sym typeface="Arial"/>
            </a:endParaRPr>
          </a:p>
        </p:txBody>
      </p:sp>
      <p:sp>
        <p:nvSpPr>
          <p:cNvPr descr="Resultado de imagem para claude parent 2014 koolhaas" id="223" name="Google Shape;223;p24"/>
          <p:cNvSpPr txBox="1"/>
          <p:nvPr/>
        </p:nvSpPr>
        <p:spPr>
          <a:xfrm>
            <a:off x="466725" y="1524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Claude Parent e x p o r e v u e m a g a z i n e" id="228" name="Google Shape;228;p25"/>
          <p:cNvPicPr preferRelativeResize="0"/>
          <p:nvPr/>
        </p:nvPicPr>
        <p:blipFill rotWithShape="1">
          <a:blip r:embed="rId3">
            <a:alphaModFix/>
          </a:blip>
          <a:srcRect b="0" l="0" r="0" t="0"/>
          <a:stretch/>
        </p:blipFill>
        <p:spPr>
          <a:xfrm>
            <a:off x="838200" y="838200"/>
            <a:ext cx="7199312" cy="48244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Claude Parent, &lt;i&gt;Projets utopiques de&#10;villes obliques: un cratère, “Turbosite III”&lt;/i&gt;, gennaio&#10;1966 (© Collection DAF/Cité de l’architecture&#10;et du patrimoine, Archives d’architecture&#10;du XXe siècle)" id="233" name="Google Shape;233;p26"/>
          <p:cNvPicPr preferRelativeResize="0"/>
          <p:nvPr/>
        </p:nvPicPr>
        <p:blipFill rotWithShape="1">
          <a:blip r:embed="rId3">
            <a:alphaModFix/>
          </a:blip>
          <a:srcRect b="0" l="0" r="0" t="0"/>
          <a:stretch/>
        </p:blipFill>
        <p:spPr>
          <a:xfrm>
            <a:off x="-1587" y="-25400"/>
            <a:ext cx="9134475" cy="5762625"/>
          </a:xfrm>
          <a:prstGeom prst="rect">
            <a:avLst/>
          </a:prstGeom>
          <a:noFill/>
          <a:ln>
            <a:noFill/>
          </a:ln>
        </p:spPr>
      </p:pic>
      <p:sp>
        <p:nvSpPr>
          <p:cNvPr id="234" name="Google Shape;234;p26"/>
          <p:cNvSpPr txBox="1"/>
          <p:nvPr/>
        </p:nvSpPr>
        <p:spPr>
          <a:xfrm>
            <a:off x="503237" y="6019800"/>
            <a:ext cx="82296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9D9D9"/>
              </a:buClr>
              <a:buSzPts val="1400"/>
              <a:buFont typeface="Arial"/>
              <a:buNone/>
            </a:pPr>
            <a:r>
              <a:rPr b="1" i="0" lang="en-US" sz="1400" u="none">
                <a:solidFill>
                  <a:srgbClr val="D9D9D9"/>
                </a:solidFill>
                <a:latin typeface="Arial"/>
                <a:ea typeface="Arial"/>
                <a:cs typeface="Arial"/>
                <a:sym typeface="Arial"/>
              </a:rPr>
              <a:t>Claude Parent, </a:t>
            </a:r>
            <a:r>
              <a:rPr b="1" i="1" lang="en-US" sz="1400" u="none">
                <a:solidFill>
                  <a:srgbClr val="D9D9D9"/>
                </a:solidFill>
                <a:latin typeface="Arial"/>
                <a:ea typeface="Arial"/>
                <a:cs typeface="Arial"/>
                <a:sym typeface="Arial"/>
              </a:rPr>
              <a:t>Projets utopiques de villes obliques: un cratère, “Turbosite III”</a:t>
            </a:r>
            <a:r>
              <a:rPr b="1" i="0" lang="en-US" sz="1400" u="none">
                <a:solidFill>
                  <a:srgbClr val="D9D9D9"/>
                </a:solidFill>
                <a:latin typeface="Arial"/>
                <a:ea typeface="Arial"/>
                <a:cs typeface="Arial"/>
                <a:sym typeface="Arial"/>
              </a:rPr>
              <a:t>, </a:t>
            </a:r>
            <a:r>
              <a:rPr b="0" i="0" lang="en-US" sz="1400" u="none">
                <a:solidFill>
                  <a:srgbClr val="BFBFBF"/>
                </a:solidFill>
                <a:latin typeface="Arial"/>
                <a:ea typeface="Arial"/>
                <a:cs typeface="Arial"/>
                <a:sym typeface="Arial"/>
              </a:rPr>
              <a:t>gennaio </a:t>
            </a:r>
            <a:r>
              <a:rPr b="1" i="0" lang="en-US" sz="1400" u="none">
                <a:solidFill>
                  <a:srgbClr val="F2F2F2"/>
                </a:solidFill>
                <a:latin typeface="Arial"/>
                <a:ea typeface="Arial"/>
                <a:cs typeface="Arial"/>
                <a:sym typeface="Arial"/>
              </a:rPr>
              <a:t>1966</a:t>
            </a:r>
            <a:r>
              <a:rPr b="0" i="0" lang="en-US" sz="1400" u="none">
                <a:solidFill>
                  <a:srgbClr val="BFBFBF"/>
                </a:solidFill>
                <a:latin typeface="Arial"/>
                <a:ea typeface="Arial"/>
                <a:cs typeface="Arial"/>
                <a:sym typeface="Arial"/>
              </a:rPr>
              <a:t> (© Collection DAF/Cité de l’architecture et du patrimoine, Archives d’architecture du XXe siècle)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descr="data:image/jpeg;base64,/9j/2wBDAAYEBQYFBAYGBQYHBwYIChAKCgkJChQODwwQFxQYGBcUFhYaHSUfGhsjHBYWICwgIyYnKSopGR8tMC0oMCUoKSj/2wBDAQcHBwoIChMKChMoGhYaKCgoKCgoKCgoKCgoKCgoKCgoKCgoKCgoKCgoKCgoKCgoKCgoKCgoKCgoKCgoKCgoKCj/wAARCAANABQDASIAAhEBAxEB/8QAGAAAAwEBAAAAAAAAAAAAAAAAAAEDBAj/xAAhEAABBAEDBQAAAAAAAAAAAAACAAEDEQQFEmETISIxQf/EABYBAQEBAAAAAAAAAAAAAAAAAAABA//EABQRAQAAAAAAAAAAAAAAAAAAAAD/2gAMAwEAAhEDEQA/AOkDyoYpNhmzFV1wplqOKw7uo1cJyYUEzuUg2T/bUS0nHcxfyYR9DfZRo3QyhNGxgVi6EoIAijYAahZCD//Z" id="239" name="Google Shape;239;p27"/>
          <p:cNvSpPr txBox="1"/>
          <p:nvPr/>
        </p:nvSpPr>
        <p:spPr>
          <a:xfrm>
            <a:off x="161925" y="-1524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a:solidFill>
                <a:schemeClr val="dk1"/>
              </a:solidFill>
              <a:latin typeface="Arial"/>
              <a:ea typeface="Arial"/>
              <a:cs typeface="Arial"/>
              <a:sym typeface="Arial"/>
            </a:endParaRPr>
          </a:p>
        </p:txBody>
      </p:sp>
      <p:pic>
        <p:nvPicPr>
          <p:cNvPr id="240" name="Google Shape;240;p27"/>
          <p:cNvPicPr preferRelativeResize="0"/>
          <p:nvPr/>
        </p:nvPicPr>
        <p:blipFill rotWithShape="1">
          <a:blip r:embed="rId3">
            <a:alphaModFix/>
          </a:blip>
          <a:srcRect b="0" l="0" r="0" t="0"/>
          <a:stretch/>
        </p:blipFill>
        <p:spPr>
          <a:xfrm>
            <a:off x="0" y="1936750"/>
            <a:ext cx="9182100" cy="4922837"/>
          </a:xfrm>
          <a:prstGeom prst="rect">
            <a:avLst/>
          </a:prstGeom>
          <a:noFill/>
          <a:ln>
            <a:noFill/>
          </a:ln>
        </p:spPr>
      </p:pic>
      <p:sp>
        <p:nvSpPr>
          <p:cNvPr id="241" name="Google Shape;241;p27"/>
          <p:cNvSpPr txBox="1"/>
          <p:nvPr/>
        </p:nvSpPr>
        <p:spPr>
          <a:xfrm>
            <a:off x="1900237" y="893762"/>
            <a:ext cx="5181600"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OMA Rem Koolhas </a:t>
            </a:r>
            <a:r>
              <a:rPr b="1" i="0" lang="en-US" sz="1600" u="none">
                <a:solidFill>
                  <a:srgbClr val="D9D9D9"/>
                </a:solidFill>
                <a:latin typeface="Arial"/>
                <a:ea typeface="Arial"/>
                <a:cs typeface="Arial"/>
                <a:sym typeface="Arial"/>
              </a:rPr>
              <a:t>Kunsthal </a:t>
            </a:r>
            <a:r>
              <a:rPr b="0" i="0" lang="en-US" sz="1600" u="none">
                <a:solidFill>
                  <a:srgbClr val="D9D9D9"/>
                </a:solidFill>
                <a:latin typeface="Arial"/>
                <a:ea typeface="Arial"/>
                <a:cs typeface="Arial"/>
                <a:sym typeface="Arial"/>
              </a:rPr>
              <a:t>Rotterdam 1987 - 1992</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descr="data:image/jpeg;base64,/9j/2wBDAAYEBQYFBAYGBQYHBwYIChAKCgkJChQODwwQFxQYGBcUFhYaHSUfGhsjHBYWICwgIyYnKSopGR8tMC0oMCUoKSj/2wBDAQcHBwoIChMKChMoGhYaKCgoKCgoKCgoKCgoKCgoKCgoKCgoKCgoKCgoKCgoKCgoKCgoKCgoKCgoKCgoKCgoKCj/wAARCAANABQDASIAAhEBAxEB/8QAGAAAAwEBAAAAAAAAAAAAAAAAAAEDBAj/xAAhEAABBAEDBQAAAAAAAAAAAAACAAEDEQQFEmETISIxQf/EABYBAQEBAAAAAAAAAAAAAAAAAAABA//EABQRAQAAAAAAAAAAAAAAAAAAAAD/2gAMAwEAAhEDEQA/AOkDyoYpNhmzFV1wplqOKw7uo1cJyYUEzuUg2T/bUS0nHcxfyYR9DfZRo3QyhNGxgVi6EoIAijYAahZCD//Z" id="246" name="Google Shape;246;p28"/>
          <p:cNvSpPr txBox="1"/>
          <p:nvPr/>
        </p:nvSpPr>
        <p:spPr>
          <a:xfrm>
            <a:off x="161925" y="-1524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a:solidFill>
                <a:schemeClr val="dk1"/>
              </a:solidFill>
              <a:latin typeface="Arial"/>
              <a:ea typeface="Arial"/>
              <a:cs typeface="Arial"/>
              <a:sym typeface="Arial"/>
            </a:endParaRPr>
          </a:p>
        </p:txBody>
      </p:sp>
      <p:pic>
        <p:nvPicPr>
          <p:cNvPr id="247" name="Google Shape;247;p28"/>
          <p:cNvPicPr preferRelativeResize="0"/>
          <p:nvPr/>
        </p:nvPicPr>
        <p:blipFill rotWithShape="1">
          <a:blip r:embed="rId3">
            <a:alphaModFix/>
          </a:blip>
          <a:srcRect b="0" l="0" r="0" t="0"/>
          <a:stretch/>
        </p:blipFill>
        <p:spPr>
          <a:xfrm>
            <a:off x="-166687" y="0"/>
            <a:ext cx="4319587" cy="2979737"/>
          </a:xfrm>
          <a:prstGeom prst="rect">
            <a:avLst/>
          </a:prstGeom>
          <a:noFill/>
          <a:ln>
            <a:noFill/>
          </a:ln>
        </p:spPr>
      </p:pic>
      <p:pic>
        <p:nvPicPr>
          <p:cNvPr id="248" name="Google Shape;248;p28"/>
          <p:cNvPicPr preferRelativeResize="0"/>
          <p:nvPr/>
        </p:nvPicPr>
        <p:blipFill rotWithShape="1">
          <a:blip r:embed="rId4">
            <a:alphaModFix/>
          </a:blip>
          <a:srcRect b="0" l="2746" r="0" t="0"/>
          <a:stretch/>
        </p:blipFill>
        <p:spPr>
          <a:xfrm>
            <a:off x="4298950" y="3143250"/>
            <a:ext cx="4845050" cy="3714750"/>
          </a:xfrm>
          <a:prstGeom prst="rect">
            <a:avLst/>
          </a:prstGeom>
          <a:noFill/>
          <a:ln>
            <a:noFill/>
          </a:ln>
        </p:spPr>
      </p:pic>
      <p:pic>
        <p:nvPicPr>
          <p:cNvPr id="249" name="Google Shape;249;p28"/>
          <p:cNvPicPr preferRelativeResize="0"/>
          <p:nvPr/>
        </p:nvPicPr>
        <p:blipFill rotWithShape="1">
          <a:blip r:embed="rId5">
            <a:alphaModFix/>
          </a:blip>
          <a:srcRect b="0" l="0" r="0" t="0"/>
          <a:stretch/>
        </p:blipFill>
        <p:spPr>
          <a:xfrm>
            <a:off x="990600" y="3143250"/>
            <a:ext cx="3162300" cy="2419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descr="data:image/jpeg;base64,/9j/2wBDAAYEBQYFBAYGBQYHBwYIChAKCgkJChQODwwQFxQYGBcUFhYaHSUfGhsjHBYWICwgIyYnKSopGR8tMC0oMCUoKSj/2wBDAQcHBwoIChMKChMoGhYaKCgoKCgoKCgoKCgoKCgoKCgoKCgoKCgoKCgoKCgoKCgoKCgoKCgoKCgoKCgoKCgoKCj/wAARCAANABQDASIAAhEBAxEB/8QAGAAAAgMAAAAAAAAAAAAAAAAAAAYDBAf/xAAkEAABAwQBAwUAAAAAAAAAAAABAgMEAAURIRIGEyIUFTFCkf/EABcBAAMBAAAAAAAAAAAAAAAAAAIDBAX/xAAcEQACAgIDAAAAAAAAAAAAAAABAgADBBIRIjH/2gAMAwEAAhEDEQA/AJLzLjPMMJktDthJBS4jyFJt59tbSewlTYUD4q3+U93mH69pQedVlX2wMis16xtpgsktyFq1vkPms5nZj3lWPWhIVZbtFsjT4KH3ZHFR1hCdCilW1XSZGiBDbuE5Jxiih0Me9D7Hjyf/2Q==" id="254" name="Google Shape;254;p29"/>
          <p:cNvSpPr txBox="1"/>
          <p:nvPr/>
        </p:nvSpPr>
        <p:spPr>
          <a:xfrm>
            <a:off x="161925" y="-1524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a:solidFill>
                <a:schemeClr val="dk1"/>
              </a:solidFill>
              <a:latin typeface="Arial"/>
              <a:ea typeface="Arial"/>
              <a:cs typeface="Arial"/>
              <a:sym typeface="Arial"/>
            </a:endParaRPr>
          </a:p>
        </p:txBody>
      </p:sp>
      <p:sp>
        <p:nvSpPr>
          <p:cNvPr descr="data:image/jpeg;base64,/9j/2wBDAAYEBQYFBAYGBQYHBwYIChAKCgkJChQODwwQFxQYGBcUFhYaHSUfGhsjHBYWICwgIyYnKSopGR8tMC0oMCUoKSj/2wBDAQcHBwoIChMKChMoGhYaKCgoKCgoKCgoKCgoKCgoKCgoKCgoKCgoKCgoKCgoKCgoKCgoKCgoKCgoKCgoKCgoKCj/wAARCAANABQDASIAAhEBAxEB/8QAGAAAAgMAAAAAAAAAAAAAAAAAAAYDBAf/xAAkEAABAwQBAwUAAAAAAAAAAAABAgMEAAURIRIGEyIUFTFCkf/EABcBAAMBAAAAAAAAAAAAAAAAAAIDBAX/xAAcEQACAgIDAAAAAAAAAAAAAAABAgADBBIRIjH/2gAMAwEAAhEDEQA/AJLzLjPMMJktDthJBS4jyFJt59tbSewlTYUD4q3+U93mH69pQedVlX2wMis16xtpgsktyFq1vkPms5nZj3lWPWhIVZbtFsjT4KH3ZHFR1hCdCilW1XSZGiBDbuE5Jxiih0Me9D7Hjyf/2Q==" id="255" name="Google Shape;255;p29"/>
          <p:cNvSpPr txBox="1"/>
          <p:nvPr/>
        </p:nvSpPr>
        <p:spPr>
          <a:xfrm>
            <a:off x="314325" y="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a:solidFill>
                <a:schemeClr val="dk1"/>
              </a:solidFill>
              <a:latin typeface="Arial"/>
              <a:ea typeface="Arial"/>
              <a:cs typeface="Arial"/>
              <a:sym typeface="Arial"/>
            </a:endParaRPr>
          </a:p>
        </p:txBody>
      </p:sp>
      <p:pic>
        <p:nvPicPr>
          <p:cNvPr id="256" name="Google Shape;256;p29"/>
          <p:cNvPicPr preferRelativeResize="0"/>
          <p:nvPr/>
        </p:nvPicPr>
        <p:blipFill rotWithShape="1">
          <a:blip r:embed="rId3">
            <a:alphaModFix/>
          </a:blip>
          <a:srcRect b="0" l="0" r="0" t="0"/>
          <a:stretch/>
        </p:blipFill>
        <p:spPr>
          <a:xfrm>
            <a:off x="-152400" y="0"/>
            <a:ext cx="9448800" cy="6892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3"/>
          <p:cNvSpPr txBox="1"/>
          <p:nvPr/>
        </p:nvSpPr>
        <p:spPr>
          <a:xfrm>
            <a:off x="2476500" y="381000"/>
            <a:ext cx="4511675" cy="623252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D9D9D9"/>
              </a:buClr>
              <a:buSzPts val="1400"/>
              <a:buFont typeface="Arial"/>
              <a:buNone/>
            </a:pPr>
            <a:r>
              <a:rPr b="0" i="0" lang="en-US" sz="1400" u="none" cap="none" strike="noStrike">
                <a:solidFill>
                  <a:srgbClr val="D9D9D9"/>
                </a:solidFill>
                <a:latin typeface="Arial"/>
                <a:ea typeface="Arial"/>
                <a:cs typeface="Arial"/>
                <a:sym typeface="Arial"/>
              </a:rPr>
              <a:t>O papel, segundo ouvi dizer, foi inventado pelos chineses, e para nós, os japoneses, o papel ocidental nada mais é que uma utilidade; já o aspecto e a textura do papel japonês (washi) ou do chinês (toushi) nos proporcionam sensação de tépido aconchego e paz de espírito. Além disso, a brancura do papel ocidental difere da do papel japonês especial (housho), ou da do papel chinês branco (hakutoushi). A textura do papel ocidental tende a repelir a luminosidade, mas tanto o housho como o hakutoushi têm textura suave semelhante à da macia primeira neve de inverno e como ela absorve brandamente a luz. Bastante maleável, não produz ruído ao ser dobrado ou amassado. Manuseá­‑lo é o mesmo que tocar em folhas de árvores frescas e úmidas</a:t>
            </a:r>
            <a:endParaRPr/>
          </a:p>
          <a:p>
            <a:pPr indent="0" lvl="0" marL="0" marR="0" rtl="0" algn="just">
              <a:lnSpc>
                <a:spcPct val="150000"/>
              </a:lnSpc>
              <a:spcBef>
                <a:spcPts val="0"/>
              </a:spcBef>
              <a:spcAft>
                <a:spcPts val="0"/>
              </a:spcAft>
              <a:buClr>
                <a:schemeClr val="dk1"/>
              </a:buClr>
              <a:buSzPts val="1400"/>
              <a:buFont typeface="Arial"/>
              <a:buNone/>
            </a:pPr>
            <a:r>
              <a:t/>
            </a:r>
            <a:endParaRPr b="0" i="0" sz="1400" u="none" cap="none" strike="noStrike">
              <a:solidFill>
                <a:srgbClr val="BFBFBF"/>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400"/>
              <a:buFont typeface="Arial"/>
              <a:buNone/>
            </a:pPr>
            <a:r>
              <a:t/>
            </a:r>
            <a:endParaRPr b="0" i="0" sz="1400" u="none" cap="none" strike="noStrike">
              <a:solidFill>
                <a:srgbClr val="BFBFBF"/>
              </a:solidFill>
              <a:latin typeface="Arial"/>
              <a:ea typeface="Arial"/>
              <a:cs typeface="Arial"/>
              <a:sym typeface="Arial"/>
            </a:endParaRPr>
          </a:p>
          <a:p>
            <a:pPr indent="0" lvl="0" marL="0" marR="0" rtl="0" algn="l">
              <a:lnSpc>
                <a:spcPct val="150000"/>
              </a:lnSpc>
              <a:spcBef>
                <a:spcPts val="0"/>
              </a:spcBef>
              <a:spcAft>
                <a:spcPts val="0"/>
              </a:spcAft>
              <a:buClr>
                <a:srgbClr val="F2F2F2"/>
              </a:buClr>
              <a:buSzPts val="1400"/>
              <a:buFont typeface="Arial"/>
              <a:buNone/>
            </a:pPr>
            <a:r>
              <a:rPr b="0" i="0" lang="en-US" sz="1400" u="none" cap="none" strike="noStrike">
                <a:solidFill>
                  <a:srgbClr val="F2F2F2"/>
                </a:solidFill>
                <a:latin typeface="Arial"/>
                <a:ea typeface="Arial"/>
                <a:cs typeface="Arial"/>
                <a:sym typeface="Arial"/>
              </a:rPr>
              <a:t>Em louvor da Sombra </a:t>
            </a:r>
            <a:r>
              <a:rPr b="0" i="0" lang="en-US" sz="1400" u="none" cap="none" strike="noStrike">
                <a:solidFill>
                  <a:srgbClr val="BFBFBF"/>
                </a:solidFill>
                <a:latin typeface="Arial"/>
                <a:ea typeface="Arial"/>
                <a:cs typeface="Arial"/>
                <a:sym typeface="Arial"/>
              </a:rPr>
              <a:t>[In Praise of Shadow] Junichiro Tanizaki, publicado pela primeira vez em 1933</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0"/>
          <p:cNvSpPr txBox="1"/>
          <p:nvPr/>
        </p:nvSpPr>
        <p:spPr>
          <a:xfrm>
            <a:off x="990600" y="5715000"/>
            <a:ext cx="7315200" cy="58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FAU USP l João Batista Vilanova Artigas e Carlos Cascaldi l 1969</a:t>
            </a:r>
            <a:endParaRPr/>
          </a:p>
          <a:p>
            <a:pPr indent="0" lvl="0" marL="0" marR="0" rtl="0" algn="l">
              <a:lnSpc>
                <a:spcPct val="100000"/>
              </a:lnSpc>
              <a:spcBef>
                <a:spcPts val="0"/>
              </a:spcBef>
              <a:spcAft>
                <a:spcPts val="0"/>
              </a:spcAft>
              <a:buNone/>
            </a:pPr>
            <a:r>
              <a:t/>
            </a:r>
            <a:endParaRPr b="0" i="0" sz="1600" u="none">
              <a:solidFill>
                <a:srgbClr val="BFBFBF"/>
              </a:solidFill>
              <a:latin typeface="Arial"/>
              <a:ea typeface="Arial"/>
              <a:cs typeface="Arial"/>
              <a:sym typeface="Arial"/>
            </a:endParaRPr>
          </a:p>
        </p:txBody>
      </p:sp>
      <p:pic>
        <p:nvPicPr>
          <p:cNvPr id="262" name="Google Shape;262;p30"/>
          <p:cNvPicPr preferRelativeResize="0"/>
          <p:nvPr/>
        </p:nvPicPr>
        <p:blipFill rotWithShape="1">
          <a:blip r:embed="rId3">
            <a:alphaModFix/>
          </a:blip>
          <a:srcRect b="0" l="0" r="0" t="0"/>
          <a:stretch/>
        </p:blipFill>
        <p:spPr>
          <a:xfrm>
            <a:off x="2155825" y="457200"/>
            <a:ext cx="4852987" cy="2590800"/>
          </a:xfrm>
          <a:prstGeom prst="rect">
            <a:avLst/>
          </a:prstGeom>
          <a:noFill/>
          <a:ln>
            <a:noFill/>
          </a:ln>
        </p:spPr>
      </p:pic>
      <p:sp>
        <p:nvSpPr>
          <p:cNvPr descr="Resultado de imagem para fauusp desenhos" id="263" name="Google Shape;263;p30"/>
          <p:cNvSpPr txBox="1"/>
          <p:nvPr/>
        </p:nvSpPr>
        <p:spPr>
          <a:xfrm>
            <a:off x="161925" y="-1524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a:solidFill>
                <a:schemeClr val="dk1"/>
              </a:solidFill>
              <a:latin typeface="Arial"/>
              <a:ea typeface="Arial"/>
              <a:cs typeface="Arial"/>
              <a:sym typeface="Arial"/>
            </a:endParaRPr>
          </a:p>
        </p:txBody>
      </p:sp>
      <p:pic>
        <p:nvPicPr>
          <p:cNvPr descr="Resultado de imagem para fauusp desenhos" id="264" name="Google Shape;264;p30"/>
          <p:cNvPicPr preferRelativeResize="0"/>
          <p:nvPr/>
        </p:nvPicPr>
        <p:blipFill rotWithShape="1">
          <a:blip r:embed="rId4">
            <a:alphaModFix/>
          </a:blip>
          <a:srcRect b="0" l="0" r="0" t="0"/>
          <a:stretch/>
        </p:blipFill>
        <p:spPr>
          <a:xfrm>
            <a:off x="2155825" y="3429000"/>
            <a:ext cx="4876800" cy="1743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1"/>
          <p:cNvPicPr preferRelativeResize="0"/>
          <p:nvPr/>
        </p:nvPicPr>
        <p:blipFill rotWithShape="1">
          <a:blip r:embed="rId3">
            <a:alphaModFix/>
          </a:blip>
          <a:srcRect b="0" l="0" r="0" t="0"/>
          <a:stretch/>
        </p:blipFill>
        <p:spPr>
          <a:xfrm>
            <a:off x="2287587" y="0"/>
            <a:ext cx="4568825"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32"/>
          <p:cNvPicPr preferRelativeResize="0"/>
          <p:nvPr/>
        </p:nvPicPr>
        <p:blipFill rotWithShape="1">
          <a:blip r:embed="rId3">
            <a:alphaModFix/>
          </a:blip>
          <a:srcRect b="0" l="0" r="0" t="0"/>
          <a:stretch/>
        </p:blipFill>
        <p:spPr>
          <a:xfrm>
            <a:off x="-152400" y="0"/>
            <a:ext cx="4679950" cy="7019925"/>
          </a:xfrm>
          <a:prstGeom prst="rect">
            <a:avLst/>
          </a:prstGeom>
          <a:noFill/>
          <a:ln>
            <a:noFill/>
          </a:ln>
        </p:spPr>
      </p:pic>
      <p:pic>
        <p:nvPicPr>
          <p:cNvPr id="275" name="Google Shape;275;p32"/>
          <p:cNvPicPr preferRelativeResize="0"/>
          <p:nvPr/>
        </p:nvPicPr>
        <p:blipFill rotWithShape="1">
          <a:blip r:embed="rId4">
            <a:alphaModFix/>
          </a:blip>
          <a:srcRect b="0" l="0" r="0" t="0"/>
          <a:stretch/>
        </p:blipFill>
        <p:spPr>
          <a:xfrm>
            <a:off x="4679950" y="-30162"/>
            <a:ext cx="4679950" cy="7026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grpSp>
        <p:nvGrpSpPr>
          <p:cNvPr id="280" name="Google Shape;280;p33"/>
          <p:cNvGrpSpPr/>
          <p:nvPr/>
        </p:nvGrpSpPr>
        <p:grpSpPr>
          <a:xfrm>
            <a:off x="457200" y="1524000"/>
            <a:ext cx="8437562" cy="4105275"/>
            <a:chOff x="457200" y="1524000"/>
            <a:chExt cx="8437563" cy="4105275"/>
          </a:xfrm>
        </p:grpSpPr>
        <p:pic>
          <p:nvPicPr>
            <p:cNvPr descr="\\M01\m1_dados\pesquisa\imagens\frank loyd wright\guggenheim\guggenheim ampliacao_01.jpg" id="281" name="Google Shape;281;p33"/>
            <p:cNvPicPr preferRelativeResize="0"/>
            <p:nvPr/>
          </p:nvPicPr>
          <p:blipFill rotWithShape="1">
            <a:blip r:embed="rId3">
              <a:alphaModFix/>
            </a:blip>
            <a:srcRect b="0" l="0" r="0" t="0"/>
            <a:stretch/>
          </p:blipFill>
          <p:spPr>
            <a:xfrm>
              <a:off x="457200" y="1524000"/>
              <a:ext cx="4773613" cy="4105275"/>
            </a:xfrm>
            <a:prstGeom prst="rect">
              <a:avLst/>
            </a:prstGeom>
            <a:noFill/>
            <a:ln>
              <a:noFill/>
            </a:ln>
          </p:spPr>
        </p:pic>
        <p:pic>
          <p:nvPicPr>
            <p:cNvPr descr="\\M01\m1_dados\pesquisa\imagens\frank loyd wright\guggenheim\guggenheim ampliacao_02.jpg" id="282" name="Google Shape;282;p33"/>
            <p:cNvPicPr preferRelativeResize="0"/>
            <p:nvPr/>
          </p:nvPicPr>
          <p:blipFill rotWithShape="1">
            <a:blip r:embed="rId4">
              <a:alphaModFix/>
            </a:blip>
            <a:srcRect b="0" l="0" r="0" t="0"/>
            <a:stretch/>
          </p:blipFill>
          <p:spPr>
            <a:xfrm>
              <a:off x="5334000" y="2819400"/>
              <a:ext cx="3560763" cy="2770188"/>
            </a:xfrm>
            <a:prstGeom prst="rect">
              <a:avLst/>
            </a:prstGeom>
            <a:noFill/>
            <a:ln>
              <a:noFill/>
            </a:ln>
          </p:spPr>
        </p:pic>
      </p:grpSp>
      <p:sp>
        <p:nvSpPr>
          <p:cNvPr id="283" name="Google Shape;283;p33"/>
          <p:cNvSpPr txBox="1"/>
          <p:nvPr/>
        </p:nvSpPr>
        <p:spPr>
          <a:xfrm>
            <a:off x="-457200" y="6161087"/>
            <a:ext cx="8534400" cy="33813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Solomon R. Guggenheim l Frank Lloyd Wright l Nova Iorque, 1943-1959</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grpSp>
        <p:nvGrpSpPr>
          <p:cNvPr id="288" name="Google Shape;288;p34"/>
          <p:cNvGrpSpPr/>
          <p:nvPr/>
        </p:nvGrpSpPr>
        <p:grpSpPr>
          <a:xfrm>
            <a:off x="2286000" y="1676400"/>
            <a:ext cx="5154612" cy="3276600"/>
            <a:chOff x="2286000" y="1676400"/>
            <a:chExt cx="5154613" cy="3276600"/>
          </a:xfrm>
        </p:grpSpPr>
        <p:pic>
          <p:nvPicPr>
            <p:cNvPr descr="\\M01\m1_dados\pesquisa\imagens\frank loyd wright\guggenheim\guggenheim ampliacao_03.jpg" id="289" name="Google Shape;289;p34"/>
            <p:cNvPicPr preferRelativeResize="0"/>
            <p:nvPr/>
          </p:nvPicPr>
          <p:blipFill rotWithShape="1">
            <a:blip r:embed="rId3">
              <a:alphaModFix/>
            </a:blip>
            <a:srcRect b="0" l="0" r="0" t="0"/>
            <a:stretch/>
          </p:blipFill>
          <p:spPr>
            <a:xfrm>
              <a:off x="2286000" y="1676400"/>
              <a:ext cx="2533650" cy="1852613"/>
            </a:xfrm>
            <a:prstGeom prst="rect">
              <a:avLst/>
            </a:prstGeom>
            <a:noFill/>
            <a:ln>
              <a:noFill/>
            </a:ln>
          </p:spPr>
        </p:pic>
        <p:pic>
          <p:nvPicPr>
            <p:cNvPr descr="\\M01\m1_dados\pesquisa\imagens\frank loyd wright\guggenheim\guggenheim ampliacao_04.jpg" id="290" name="Google Shape;290;p34"/>
            <p:cNvPicPr preferRelativeResize="0"/>
            <p:nvPr/>
          </p:nvPicPr>
          <p:blipFill rotWithShape="1">
            <a:blip r:embed="rId4">
              <a:alphaModFix/>
            </a:blip>
            <a:srcRect b="5803" l="0" r="0" t="0"/>
            <a:stretch/>
          </p:blipFill>
          <p:spPr>
            <a:xfrm>
              <a:off x="4876800" y="1676400"/>
              <a:ext cx="2563813" cy="1828800"/>
            </a:xfrm>
            <a:prstGeom prst="rect">
              <a:avLst/>
            </a:prstGeom>
            <a:noFill/>
            <a:ln>
              <a:noFill/>
            </a:ln>
          </p:spPr>
        </p:pic>
        <p:pic>
          <p:nvPicPr>
            <p:cNvPr descr="\\M01\m1_dados\pesquisa\imagens\frank loyd wright\guggenheim\planta.2.gugg.jpg" id="291" name="Google Shape;291;p34"/>
            <p:cNvPicPr preferRelativeResize="0"/>
            <p:nvPr/>
          </p:nvPicPr>
          <p:blipFill rotWithShape="1">
            <a:blip r:embed="rId5">
              <a:alphaModFix/>
            </a:blip>
            <a:srcRect b="2556" l="0" r="0" t="0"/>
            <a:stretch/>
          </p:blipFill>
          <p:spPr>
            <a:xfrm>
              <a:off x="2286000" y="3581400"/>
              <a:ext cx="2527300" cy="1371600"/>
            </a:xfrm>
            <a:prstGeom prst="rect">
              <a:avLst/>
            </a:prstGeom>
            <a:noFill/>
            <a:ln>
              <a:noFill/>
            </a:ln>
          </p:spPr>
        </p:pic>
        <p:pic>
          <p:nvPicPr>
            <p:cNvPr descr="\\M01\m1_dados\pesquisa\imagens\frank loyd wright\guggenheim\planta.gugg.jpg" id="292" name="Google Shape;292;p34"/>
            <p:cNvPicPr preferRelativeResize="0"/>
            <p:nvPr/>
          </p:nvPicPr>
          <p:blipFill rotWithShape="1">
            <a:blip r:embed="rId6">
              <a:alphaModFix/>
            </a:blip>
            <a:srcRect b="10705" l="0" r="0" t="0"/>
            <a:stretch/>
          </p:blipFill>
          <p:spPr>
            <a:xfrm>
              <a:off x="4876800" y="3581400"/>
              <a:ext cx="2505075" cy="1371600"/>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C:\Users\ADM\Desktop\aula\404293f048df7e7006f650606a5ce50d.jpg" id="297" name="Google Shape;297;p35"/>
          <p:cNvPicPr preferRelativeResize="0"/>
          <p:nvPr/>
        </p:nvPicPr>
        <p:blipFill rotWithShape="1">
          <a:blip r:embed="rId3">
            <a:alphaModFix/>
          </a:blip>
          <a:srcRect b="0" l="0" r="0" t="0"/>
          <a:stretch/>
        </p:blipFill>
        <p:spPr>
          <a:xfrm>
            <a:off x="2133600" y="228600"/>
            <a:ext cx="4606925" cy="6410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descr="C:\Users\ADM\Desktop\aula\116_10Lg.jpg" id="302" name="Google Shape;302;p36"/>
          <p:cNvPicPr preferRelativeResize="0"/>
          <p:nvPr/>
        </p:nvPicPr>
        <p:blipFill rotWithShape="1">
          <a:blip r:embed="rId3">
            <a:alphaModFix/>
          </a:blip>
          <a:srcRect b="0" l="0" r="0" t="0"/>
          <a:stretch/>
        </p:blipFill>
        <p:spPr>
          <a:xfrm>
            <a:off x="2362200" y="1828800"/>
            <a:ext cx="3933825" cy="3143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grpSp>
        <p:nvGrpSpPr>
          <p:cNvPr id="307" name="Google Shape;307;p37"/>
          <p:cNvGrpSpPr/>
          <p:nvPr/>
        </p:nvGrpSpPr>
        <p:grpSpPr>
          <a:xfrm>
            <a:off x="2590800" y="1789112"/>
            <a:ext cx="4133850" cy="4021137"/>
            <a:chOff x="2590800" y="1789113"/>
            <a:chExt cx="4133850" cy="4021137"/>
          </a:xfrm>
        </p:grpSpPr>
        <p:pic>
          <p:nvPicPr>
            <p:cNvPr descr="C:\Users\ADM\Desktop\aula\Frank-Lloyd-Wright-Guggenheim-Museum-interior.jpeg" id="308" name="Google Shape;308;p37"/>
            <p:cNvPicPr preferRelativeResize="0"/>
            <p:nvPr/>
          </p:nvPicPr>
          <p:blipFill rotWithShape="1">
            <a:blip r:embed="rId3">
              <a:alphaModFix/>
            </a:blip>
            <a:srcRect b="0" l="0" r="0" t="0"/>
            <a:stretch/>
          </p:blipFill>
          <p:spPr>
            <a:xfrm>
              <a:off x="5181600" y="1789113"/>
              <a:ext cx="1543050" cy="1951037"/>
            </a:xfrm>
            <a:prstGeom prst="rect">
              <a:avLst/>
            </a:prstGeom>
            <a:noFill/>
            <a:ln>
              <a:noFill/>
            </a:ln>
          </p:spPr>
        </p:pic>
        <p:pic>
          <p:nvPicPr>
            <p:cNvPr descr="C:\Users\ADM\Desktop\aula\images (1).jpg" id="309" name="Google Shape;309;p37"/>
            <p:cNvPicPr preferRelativeResize="0"/>
            <p:nvPr/>
          </p:nvPicPr>
          <p:blipFill rotWithShape="1">
            <a:blip r:embed="rId4">
              <a:alphaModFix/>
            </a:blip>
            <a:srcRect b="0" l="0" r="0" t="0"/>
            <a:stretch/>
          </p:blipFill>
          <p:spPr>
            <a:xfrm>
              <a:off x="2590800" y="1789113"/>
              <a:ext cx="2514600" cy="1943100"/>
            </a:xfrm>
            <a:prstGeom prst="rect">
              <a:avLst/>
            </a:prstGeom>
            <a:noFill/>
            <a:ln>
              <a:noFill/>
            </a:ln>
          </p:spPr>
        </p:pic>
        <p:pic>
          <p:nvPicPr>
            <p:cNvPr descr="C:\Users\ADM\Desktop\aula\1033.jpeg" id="310" name="Google Shape;310;p37"/>
            <p:cNvPicPr preferRelativeResize="0"/>
            <p:nvPr/>
          </p:nvPicPr>
          <p:blipFill rotWithShape="1">
            <a:blip r:embed="rId5">
              <a:alphaModFix/>
            </a:blip>
            <a:srcRect b="0" l="0" r="0" t="0"/>
            <a:stretch/>
          </p:blipFill>
          <p:spPr>
            <a:xfrm>
              <a:off x="2590800" y="3810000"/>
              <a:ext cx="4114800" cy="2000250"/>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descr="Zaha_Hadid_MAXXI_IB_03.jpg" id="315" name="Google Shape;315;p38"/>
          <p:cNvPicPr preferRelativeResize="0"/>
          <p:nvPr/>
        </p:nvPicPr>
        <p:blipFill rotWithShape="1">
          <a:blip r:embed="rId3">
            <a:alphaModFix/>
          </a:blip>
          <a:srcRect b="0" l="0" r="0" t="0"/>
          <a:stretch/>
        </p:blipFill>
        <p:spPr>
          <a:xfrm>
            <a:off x="-20637" y="-76200"/>
            <a:ext cx="9266237" cy="5791200"/>
          </a:xfrm>
          <a:prstGeom prst="rect">
            <a:avLst/>
          </a:prstGeom>
          <a:noFill/>
          <a:ln>
            <a:noFill/>
          </a:ln>
        </p:spPr>
      </p:pic>
      <p:sp>
        <p:nvSpPr>
          <p:cNvPr id="316" name="Google Shape;316;p38"/>
          <p:cNvSpPr txBox="1"/>
          <p:nvPr/>
        </p:nvSpPr>
        <p:spPr>
          <a:xfrm>
            <a:off x="1905000" y="6032500"/>
            <a:ext cx="5886450" cy="5857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9D9D9"/>
              </a:buClr>
              <a:buSzPts val="1600"/>
              <a:buFont typeface="Arial"/>
              <a:buNone/>
            </a:pPr>
            <a:r>
              <a:rPr b="1" i="0" lang="en-US" sz="1600" u="none">
                <a:solidFill>
                  <a:srgbClr val="D9D9D9"/>
                </a:solidFill>
                <a:latin typeface="Arial"/>
                <a:ea typeface="Arial"/>
                <a:cs typeface="Arial"/>
                <a:sym typeface="Arial"/>
              </a:rPr>
              <a:t>MAXXI</a:t>
            </a:r>
            <a:r>
              <a:rPr b="0" i="0" lang="en-US" sz="1600" u="none">
                <a:solidFill>
                  <a:srgbClr val="BFBFBF"/>
                </a:solidFill>
                <a:latin typeface="Arial"/>
                <a:ea typeface="Arial"/>
                <a:cs typeface="Arial"/>
                <a:sym typeface="Arial"/>
              </a:rPr>
              <a:t> l Zaha Hadid Roma, 1999</a:t>
            </a:r>
            <a:endParaRPr/>
          </a:p>
          <a:p>
            <a:pPr indent="0" lvl="0" marL="0" marR="0" rtl="0" algn="ctr">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http://www.vitruvius.com.br/revistas/read/projetos/11.129/4043</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120926013028-gb-zaha-hadid-maxxi-interior-stairs-tablet-large.jpg" id="321" name="Google Shape;321;p39"/>
          <p:cNvPicPr preferRelativeResize="0"/>
          <p:nvPr/>
        </p:nvPicPr>
        <p:blipFill rotWithShape="1">
          <a:blip r:embed="rId3">
            <a:alphaModFix/>
          </a:blip>
          <a:srcRect b="0" l="0" r="0" t="0"/>
          <a:stretch/>
        </p:blipFill>
        <p:spPr>
          <a:xfrm>
            <a:off x="762000" y="1371600"/>
            <a:ext cx="7559675" cy="42529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4"/>
          <p:cNvSpPr txBox="1"/>
          <p:nvPr/>
        </p:nvSpPr>
        <p:spPr>
          <a:xfrm>
            <a:off x="1739900" y="2057400"/>
            <a:ext cx="6091237" cy="37544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9D9D9"/>
              </a:buClr>
              <a:buSzPts val="2000"/>
              <a:buFont typeface="Arial"/>
              <a:buNone/>
            </a:pPr>
            <a:r>
              <a:rPr b="1" i="0" lang="en-US" sz="2000" u="none" cap="none" strike="noStrike">
                <a:solidFill>
                  <a:srgbClr val="D9D9D9"/>
                </a:solidFill>
                <a:latin typeface="Arial"/>
                <a:ea typeface="Arial"/>
                <a:cs typeface="Arial"/>
                <a:sym typeface="Arial"/>
              </a:rPr>
              <a:t>Rastros de Ódio </a:t>
            </a:r>
            <a:r>
              <a:rPr b="0" i="0" lang="en-US" sz="1600" u="none" cap="none" strike="noStrike">
                <a:solidFill>
                  <a:srgbClr val="D9D9D9"/>
                </a:solidFill>
                <a:latin typeface="Arial"/>
                <a:ea typeface="Arial"/>
                <a:cs typeface="Arial"/>
                <a:sym typeface="Arial"/>
              </a:rPr>
              <a:t>[The Searchers]</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cap="none" strike="noStrike">
                <a:solidFill>
                  <a:srgbClr val="D9D9D9"/>
                </a:solidFill>
                <a:latin typeface="Arial"/>
                <a:ea typeface="Arial"/>
                <a:cs typeface="Arial"/>
                <a:sym typeface="Arial"/>
              </a:rPr>
              <a:t>John Ford</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cap="none" strike="noStrike">
                <a:solidFill>
                  <a:srgbClr val="D9D9D9"/>
                </a:solidFill>
                <a:latin typeface="Arial"/>
                <a:ea typeface="Arial"/>
                <a:cs typeface="Arial"/>
                <a:sym typeface="Arial"/>
              </a:rPr>
              <a:t>1956</a:t>
            </a:r>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600"/>
              <a:buFont typeface="Arial"/>
              <a:buNone/>
            </a:pPr>
            <a:r>
              <a:rPr b="0" i="0" lang="en-US" sz="1600" u="none" cap="none" strike="noStrike">
                <a:solidFill>
                  <a:srgbClr val="D9D9D9"/>
                </a:solidFill>
                <a:latin typeface="Arial"/>
                <a:ea typeface="Arial"/>
                <a:cs typeface="Arial"/>
                <a:sym typeface="Arial"/>
              </a:rPr>
              <a:t>Estados Unidos da América</a:t>
            </a:r>
            <a:endParaRPr/>
          </a:p>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D9D9D9"/>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a:solidFill>
                <a:srgbClr val="D9D9D9"/>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descr="Zaha_Hadid_MAXXI_IB_04.jpg" id="326" name="Google Shape;326;p40"/>
          <p:cNvPicPr preferRelativeResize="0"/>
          <p:nvPr/>
        </p:nvPicPr>
        <p:blipFill rotWithShape="1">
          <a:blip r:embed="rId3">
            <a:alphaModFix/>
          </a:blip>
          <a:srcRect b="0" l="0" r="0" t="0"/>
          <a:stretch/>
        </p:blipFill>
        <p:spPr>
          <a:xfrm>
            <a:off x="1219200" y="1295400"/>
            <a:ext cx="6858000" cy="4572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maxxi3.jpg" id="331" name="Google Shape;331;p41"/>
          <p:cNvPicPr preferRelativeResize="0"/>
          <p:nvPr/>
        </p:nvPicPr>
        <p:blipFill rotWithShape="1">
          <a:blip r:embed="rId3">
            <a:alphaModFix/>
          </a:blip>
          <a:srcRect b="0" l="0" r="3256" t="0"/>
          <a:stretch/>
        </p:blipFill>
        <p:spPr>
          <a:xfrm>
            <a:off x="304800" y="152400"/>
            <a:ext cx="4267200" cy="3297237"/>
          </a:xfrm>
          <a:prstGeom prst="rect">
            <a:avLst/>
          </a:prstGeom>
          <a:noFill/>
          <a:ln>
            <a:noFill/>
          </a:ln>
        </p:spPr>
      </p:pic>
      <p:pic>
        <p:nvPicPr>
          <p:cNvPr descr="maxxi4.JPG" id="332" name="Google Shape;332;p41"/>
          <p:cNvPicPr preferRelativeResize="0"/>
          <p:nvPr/>
        </p:nvPicPr>
        <p:blipFill rotWithShape="1">
          <a:blip r:embed="rId4">
            <a:alphaModFix/>
          </a:blip>
          <a:srcRect b="1723" l="0" r="0" t="0"/>
          <a:stretch/>
        </p:blipFill>
        <p:spPr>
          <a:xfrm>
            <a:off x="4648200" y="152400"/>
            <a:ext cx="4289425" cy="3276600"/>
          </a:xfrm>
          <a:prstGeom prst="rect">
            <a:avLst/>
          </a:prstGeom>
          <a:noFill/>
          <a:ln>
            <a:noFill/>
          </a:ln>
        </p:spPr>
      </p:pic>
      <p:pic>
        <p:nvPicPr>
          <p:cNvPr descr="maxxi5.JPG" id="333" name="Google Shape;333;p41"/>
          <p:cNvPicPr preferRelativeResize="0"/>
          <p:nvPr/>
        </p:nvPicPr>
        <p:blipFill rotWithShape="1">
          <a:blip r:embed="rId5">
            <a:alphaModFix/>
          </a:blip>
          <a:srcRect b="0" l="0" r="0" t="0"/>
          <a:stretch/>
        </p:blipFill>
        <p:spPr>
          <a:xfrm>
            <a:off x="304800" y="3505200"/>
            <a:ext cx="4289425" cy="3181350"/>
          </a:xfrm>
          <a:prstGeom prst="rect">
            <a:avLst/>
          </a:prstGeom>
          <a:noFill/>
          <a:ln>
            <a:noFill/>
          </a:ln>
        </p:spPr>
      </p:pic>
      <p:pic>
        <p:nvPicPr>
          <p:cNvPr descr="maxxi6.JPG" id="334" name="Google Shape;334;p41"/>
          <p:cNvPicPr preferRelativeResize="0"/>
          <p:nvPr/>
        </p:nvPicPr>
        <p:blipFill rotWithShape="1">
          <a:blip r:embed="rId6">
            <a:alphaModFix/>
          </a:blip>
          <a:srcRect b="0" l="0" r="0" t="0"/>
          <a:stretch/>
        </p:blipFill>
        <p:spPr>
          <a:xfrm>
            <a:off x="4648200" y="3505200"/>
            <a:ext cx="4289425" cy="319246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maxxi7.JPG" id="339" name="Google Shape;339;p42"/>
          <p:cNvPicPr preferRelativeResize="0"/>
          <p:nvPr/>
        </p:nvPicPr>
        <p:blipFill rotWithShape="1">
          <a:blip r:embed="rId3">
            <a:alphaModFix/>
          </a:blip>
          <a:srcRect b="0" l="0" r="0" t="0"/>
          <a:stretch/>
        </p:blipFill>
        <p:spPr>
          <a:xfrm>
            <a:off x="4648200" y="152400"/>
            <a:ext cx="4319587" cy="3271837"/>
          </a:xfrm>
          <a:prstGeom prst="rect">
            <a:avLst/>
          </a:prstGeom>
          <a:noFill/>
          <a:ln>
            <a:noFill/>
          </a:ln>
        </p:spPr>
      </p:pic>
      <p:pic>
        <p:nvPicPr>
          <p:cNvPr descr="maxxi8.JPG" id="340" name="Google Shape;340;p42"/>
          <p:cNvPicPr preferRelativeResize="0"/>
          <p:nvPr/>
        </p:nvPicPr>
        <p:blipFill rotWithShape="1">
          <a:blip r:embed="rId4">
            <a:alphaModFix/>
          </a:blip>
          <a:srcRect b="0" l="0" r="0" t="0"/>
          <a:stretch/>
        </p:blipFill>
        <p:spPr>
          <a:xfrm>
            <a:off x="4648200" y="3505200"/>
            <a:ext cx="4319587" cy="3175000"/>
          </a:xfrm>
          <a:prstGeom prst="rect">
            <a:avLst/>
          </a:prstGeom>
          <a:noFill/>
          <a:ln>
            <a:noFill/>
          </a:ln>
        </p:spPr>
      </p:pic>
      <p:pic>
        <p:nvPicPr>
          <p:cNvPr descr="maxxi9.JPG" id="341" name="Google Shape;341;p42"/>
          <p:cNvPicPr preferRelativeResize="0"/>
          <p:nvPr/>
        </p:nvPicPr>
        <p:blipFill rotWithShape="1">
          <a:blip r:embed="rId5">
            <a:alphaModFix/>
          </a:blip>
          <a:srcRect b="0" l="0" r="0" t="0"/>
          <a:stretch/>
        </p:blipFill>
        <p:spPr>
          <a:xfrm>
            <a:off x="228600" y="3505200"/>
            <a:ext cx="4319587" cy="318611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3"/>
          <p:cNvSpPr txBox="1"/>
          <p:nvPr/>
        </p:nvSpPr>
        <p:spPr>
          <a:xfrm>
            <a:off x="1727200" y="1524000"/>
            <a:ext cx="5976937" cy="39703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7F7F7F"/>
              </a:solidFill>
              <a:latin typeface="Arial"/>
              <a:ea typeface="Arial"/>
              <a:cs typeface="Arial"/>
              <a:sym typeface="Arial"/>
            </a:endParaRPr>
          </a:p>
          <a:p>
            <a:pPr indent="0" lvl="0" marL="0" marR="0" rtl="0" algn="ctr">
              <a:lnSpc>
                <a:spcPct val="100000"/>
              </a:lnSpc>
              <a:spcBef>
                <a:spcPts val="0"/>
              </a:spcBef>
              <a:spcAft>
                <a:spcPts val="0"/>
              </a:spcAft>
              <a:buClr>
                <a:srgbClr val="F2F2F2"/>
              </a:buClr>
              <a:buSzPts val="2000"/>
              <a:buFont typeface="Arial"/>
              <a:buNone/>
            </a:pPr>
            <a:r>
              <a:rPr b="0" i="0" lang="en-US" sz="2000" u="none">
                <a:solidFill>
                  <a:srgbClr val="F2F2F2"/>
                </a:solidFill>
                <a:latin typeface="Arial"/>
                <a:ea typeface="Arial"/>
                <a:cs typeface="Arial"/>
                <a:sym typeface="Arial"/>
              </a:rPr>
              <a:t>A caminho das águas </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Fontana di Trevi + La Dolce Vita</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Baddeschif</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Piscina das Marés</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A praia e o tempo</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Casa da Cascata</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Casa Malaparte + Le Mépris</a:t>
            </a:r>
            <a:endParaRPr/>
          </a:p>
          <a:p>
            <a:pPr indent="0" lvl="0" marL="0" marR="0" rtl="0" algn="l">
              <a:lnSpc>
                <a:spcPct val="100000"/>
              </a:lnSpc>
              <a:spcBef>
                <a:spcPts val="0"/>
              </a:spcBef>
              <a:spcAft>
                <a:spcPts val="0"/>
              </a:spcAft>
              <a:buNone/>
            </a:pPr>
            <a:r>
              <a:t/>
            </a:r>
            <a:endParaRPr b="0" i="0" sz="1800" u="none">
              <a:solidFill>
                <a:srgbClr val="BFBFBF"/>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4"/>
          <p:cNvSpPr txBox="1"/>
          <p:nvPr/>
        </p:nvSpPr>
        <p:spPr>
          <a:xfrm>
            <a:off x="304800" y="6354762"/>
            <a:ext cx="8686800" cy="3381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A6A6A6"/>
              </a:buClr>
              <a:buSzPts val="1600"/>
              <a:buFont typeface="Arial"/>
              <a:buNone/>
            </a:pPr>
            <a:r>
              <a:rPr b="0" i="0" lang="en-US" sz="1600" u="none">
                <a:solidFill>
                  <a:srgbClr val="A6A6A6"/>
                </a:solidFill>
                <a:latin typeface="Arial"/>
                <a:ea typeface="Arial"/>
                <a:cs typeface="Arial"/>
                <a:sym typeface="Arial"/>
              </a:rPr>
              <a:t>Fontana di Trevi.Roma, Itália l fonte: www.friendsofart.net</a:t>
            </a:r>
            <a:endParaRPr/>
          </a:p>
        </p:txBody>
      </p:sp>
      <p:grpSp>
        <p:nvGrpSpPr>
          <p:cNvPr id="352" name="Google Shape;352;p44"/>
          <p:cNvGrpSpPr/>
          <p:nvPr/>
        </p:nvGrpSpPr>
        <p:grpSpPr>
          <a:xfrm>
            <a:off x="84137" y="152400"/>
            <a:ext cx="8915400" cy="2805112"/>
            <a:chOff x="152400" y="1981200"/>
            <a:chExt cx="8915400" cy="2805113"/>
          </a:xfrm>
        </p:grpSpPr>
        <p:pic>
          <p:nvPicPr>
            <p:cNvPr descr="roma-fontana-di-trevi.jpg" id="353" name="Google Shape;353;p44"/>
            <p:cNvPicPr preferRelativeResize="0"/>
            <p:nvPr/>
          </p:nvPicPr>
          <p:blipFill rotWithShape="1">
            <a:blip r:embed="rId3">
              <a:alphaModFix/>
            </a:blip>
            <a:srcRect b="0" l="0" r="0" t="0"/>
            <a:stretch/>
          </p:blipFill>
          <p:spPr>
            <a:xfrm>
              <a:off x="152400" y="1981200"/>
              <a:ext cx="4038600" cy="2805113"/>
            </a:xfrm>
            <a:prstGeom prst="rect">
              <a:avLst/>
            </a:prstGeom>
            <a:noFill/>
            <a:ln>
              <a:noFill/>
            </a:ln>
          </p:spPr>
        </p:pic>
        <p:pic>
          <p:nvPicPr>
            <p:cNvPr descr="corte.jpg" id="354" name="Google Shape;354;p44"/>
            <p:cNvPicPr preferRelativeResize="0"/>
            <p:nvPr/>
          </p:nvPicPr>
          <p:blipFill rotWithShape="1">
            <a:blip r:embed="rId4">
              <a:alphaModFix/>
            </a:blip>
            <a:srcRect b="0" l="0" r="0" t="0"/>
            <a:stretch/>
          </p:blipFill>
          <p:spPr>
            <a:xfrm>
              <a:off x="4267200" y="1981200"/>
              <a:ext cx="4800600" cy="2803525"/>
            </a:xfrm>
            <a:prstGeom prst="rect">
              <a:avLst/>
            </a:prstGeom>
            <a:noFill/>
            <a:ln>
              <a:noFill/>
            </a:ln>
          </p:spPr>
        </p:pic>
      </p:grpSp>
      <p:sp>
        <p:nvSpPr>
          <p:cNvPr id="355" name="Google Shape;355;p44"/>
          <p:cNvSpPr txBox="1"/>
          <p:nvPr/>
        </p:nvSpPr>
        <p:spPr>
          <a:xfrm>
            <a:off x="873125" y="3733800"/>
            <a:ext cx="7543800" cy="207803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D9D9D9"/>
              </a:buClr>
              <a:buSzPts val="1800"/>
              <a:buFont typeface="Arial"/>
              <a:buNone/>
            </a:pPr>
            <a:r>
              <a:rPr b="0" i="0" lang="en-US" sz="1800" u="none">
                <a:solidFill>
                  <a:srgbClr val="D9D9D9"/>
                </a:solidFill>
                <a:latin typeface="Arial"/>
                <a:ea typeface="Arial"/>
                <a:cs typeface="Arial"/>
                <a:sym typeface="Arial"/>
              </a:rPr>
              <a:t>A atual Fontana di Trevi tem o seu projeto atribuído a Nicola Salvi (projeto em 1732), sob forte influência dos desenhos de Bernini, e da realização final de Giuseppe Pannini (final da construção 1762). Disponivel em:  </a:t>
            </a:r>
            <a:r>
              <a:rPr b="0" i="0" lang="en-US" sz="1600" u="none">
                <a:solidFill>
                  <a:srgbClr val="D9D9D9"/>
                </a:solidFill>
                <a:latin typeface="Arial"/>
                <a:ea typeface="Arial"/>
                <a:cs typeface="Arial"/>
                <a:sym typeface="Arial"/>
              </a:rPr>
              <a:t>http://virtualiaomanifesto.blogspot.com.br/2009/05/fontana-di-trevi-mais-grandiosa-das.html</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trevi corte 01.jpg" id="360" name="Google Shape;360;p45"/>
          <p:cNvPicPr preferRelativeResize="0"/>
          <p:nvPr/>
        </p:nvPicPr>
        <p:blipFill rotWithShape="1">
          <a:blip r:embed="rId3">
            <a:alphaModFix/>
          </a:blip>
          <a:srcRect b="36175" l="12402" r="29155" t="6875"/>
          <a:stretch/>
        </p:blipFill>
        <p:spPr>
          <a:xfrm>
            <a:off x="1047750" y="457200"/>
            <a:ext cx="7200900" cy="4959350"/>
          </a:xfrm>
          <a:prstGeom prst="rect">
            <a:avLst/>
          </a:prstGeom>
          <a:noFill/>
          <a:ln>
            <a:noFill/>
          </a:ln>
        </p:spPr>
      </p:pic>
      <p:sp>
        <p:nvSpPr>
          <p:cNvPr id="361" name="Google Shape;361;p45"/>
          <p:cNvSpPr txBox="1"/>
          <p:nvPr/>
        </p:nvSpPr>
        <p:spPr>
          <a:xfrm>
            <a:off x="114300" y="6053137"/>
            <a:ext cx="8686800" cy="5222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BFBF"/>
              </a:buClr>
              <a:buSzPts val="1400"/>
              <a:buFont typeface="Arial"/>
              <a:buNone/>
            </a:pPr>
            <a:r>
              <a:rPr b="0" i="0" lang="en-US" sz="1400" u="none">
                <a:solidFill>
                  <a:srgbClr val="BFBFBF"/>
                </a:solidFill>
                <a:latin typeface="Arial"/>
                <a:ea typeface="Arial"/>
                <a:cs typeface="Arial"/>
                <a:sym typeface="Arial"/>
              </a:rPr>
              <a:t>Giovanni Battista Piranesi (1720–1778). Gravura em papel. c. 1800–1807 fonte: http://www.williamtalbot.com</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descr="desenho fontana.jpg" id="367" name="Google Shape;367;p46"/>
          <p:cNvPicPr preferRelativeResize="0"/>
          <p:nvPr/>
        </p:nvPicPr>
        <p:blipFill rotWithShape="1">
          <a:blip r:embed="rId3">
            <a:alphaModFix/>
          </a:blip>
          <a:srcRect b="0" l="0" r="0" t="0"/>
          <a:stretch/>
        </p:blipFill>
        <p:spPr>
          <a:xfrm>
            <a:off x="914400" y="276225"/>
            <a:ext cx="7199312" cy="4635500"/>
          </a:xfrm>
          <a:prstGeom prst="rect">
            <a:avLst/>
          </a:prstGeom>
          <a:noFill/>
          <a:ln>
            <a:noFill/>
          </a:ln>
        </p:spPr>
      </p:pic>
      <p:sp>
        <p:nvSpPr>
          <p:cNvPr id="368" name="Google Shape;368;p46"/>
          <p:cNvSpPr txBox="1"/>
          <p:nvPr/>
        </p:nvSpPr>
        <p:spPr>
          <a:xfrm>
            <a:off x="114300" y="5791200"/>
            <a:ext cx="8686800"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BFBF"/>
              </a:buClr>
              <a:buSzPts val="1400"/>
              <a:buFont typeface="Arial"/>
              <a:buNone/>
            </a:pPr>
            <a:r>
              <a:rPr b="0" i="0" lang="en-US" sz="1400" u="none">
                <a:solidFill>
                  <a:srgbClr val="BFBFBF"/>
                </a:solidFill>
                <a:latin typeface="Arial"/>
                <a:ea typeface="Arial"/>
                <a:cs typeface="Arial"/>
                <a:sym typeface="Arial"/>
              </a:rPr>
              <a:t>Giovanni Battista Piranesi (1720–1778). Gravura em papel. c. 1800–1807 fonte: http://www.williamtalbot.com</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7"/>
          <p:cNvSpPr txBox="1"/>
          <p:nvPr/>
        </p:nvSpPr>
        <p:spPr>
          <a:xfrm>
            <a:off x="1722437" y="2503487"/>
            <a:ext cx="6091237" cy="28940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BFBF"/>
              </a:buClr>
              <a:buSzPts val="2000"/>
              <a:buFont typeface="Arial"/>
              <a:buNone/>
            </a:pPr>
            <a:r>
              <a:rPr b="1" i="0" lang="en-US" sz="2000" u="none">
                <a:solidFill>
                  <a:srgbClr val="BFBFBF"/>
                </a:solidFill>
                <a:latin typeface="Arial"/>
                <a:ea typeface="Arial"/>
                <a:cs typeface="Arial"/>
                <a:sym typeface="Arial"/>
              </a:rPr>
              <a:t>A Doce Vida </a:t>
            </a:r>
            <a:r>
              <a:rPr b="0" i="0" lang="en-US" sz="1600" u="none">
                <a:solidFill>
                  <a:srgbClr val="BFBFBF"/>
                </a:solidFill>
                <a:latin typeface="Arial"/>
                <a:ea typeface="Arial"/>
                <a:cs typeface="Arial"/>
                <a:sym typeface="Arial"/>
              </a:rPr>
              <a:t>[La Dolce Vita]</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Frederico Fellini</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 </a:t>
            </a:r>
            <a:endParaRPr/>
          </a:p>
          <a:p>
            <a:pPr indent="0" lvl="0" marL="0" marR="0" rtl="0" algn="ctr">
              <a:lnSpc>
                <a:spcPct val="10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1960</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França, Itália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8"/>
          <p:cNvSpPr txBox="1"/>
          <p:nvPr/>
        </p:nvSpPr>
        <p:spPr>
          <a:xfrm>
            <a:off x="914400" y="4572000"/>
            <a:ext cx="7620000" cy="133826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Badeschiff  l piscina publica flutuante no rio Spree l Berlim l  2002/2004</a:t>
            </a:r>
            <a:endParaRPr/>
          </a:p>
          <a:p>
            <a:pPr indent="0" lvl="0" marL="0" marR="0" rtl="0" algn="ctr">
              <a:lnSpc>
                <a:spcPct val="150000"/>
              </a:lnSpc>
              <a:spcBef>
                <a:spcPts val="0"/>
              </a:spcBef>
              <a:spcAft>
                <a:spcPts val="0"/>
              </a:spcAft>
              <a:buClr>
                <a:srgbClr val="7F7F7F"/>
              </a:buClr>
              <a:buSzPts val="1800"/>
              <a:buFont typeface="Arial"/>
              <a:buNone/>
            </a:pPr>
            <a:r>
              <a:rPr b="1" i="0" lang="en-US" sz="1800" u="none">
                <a:solidFill>
                  <a:srgbClr val="7F7F7F"/>
                </a:solidFill>
                <a:latin typeface="Arial"/>
                <a:ea typeface="Arial"/>
                <a:cs typeface="Arial"/>
                <a:sym typeface="Arial"/>
              </a:rPr>
              <a:t>AMP Arquitetos</a:t>
            </a:r>
            <a:r>
              <a:rPr b="0" i="0" lang="en-US" sz="1800" u="none">
                <a:solidFill>
                  <a:srgbClr val="7F7F7F"/>
                </a:solidFill>
                <a:latin typeface="Arial"/>
                <a:ea typeface="Arial"/>
                <a:cs typeface="Arial"/>
                <a:sym typeface="Arial"/>
              </a:rPr>
              <a:t> (Teneriffe) </a:t>
            </a:r>
            <a:r>
              <a:rPr b="1" i="0" lang="en-US" sz="1800" u="none">
                <a:solidFill>
                  <a:srgbClr val="7F7F7F"/>
                </a:solidFill>
                <a:latin typeface="Arial"/>
                <a:ea typeface="Arial"/>
                <a:cs typeface="Arial"/>
                <a:sym typeface="Arial"/>
              </a:rPr>
              <a:t>Gil Wilk</a:t>
            </a:r>
            <a:r>
              <a:rPr b="0" i="0" lang="en-US" sz="1800" u="none">
                <a:solidFill>
                  <a:srgbClr val="7F7F7F"/>
                </a:solidFill>
                <a:latin typeface="Arial"/>
                <a:ea typeface="Arial"/>
                <a:cs typeface="Arial"/>
                <a:sym typeface="Arial"/>
              </a:rPr>
              <a:t> e </a:t>
            </a:r>
            <a:r>
              <a:rPr b="1" i="0" lang="en-US" sz="1800" u="none">
                <a:solidFill>
                  <a:srgbClr val="7F7F7F"/>
                </a:solidFill>
                <a:latin typeface="Arial"/>
                <a:ea typeface="Arial"/>
                <a:cs typeface="Arial"/>
                <a:sym typeface="Arial"/>
              </a:rPr>
              <a:t>Susanne Lorenz</a:t>
            </a:r>
            <a:r>
              <a:rPr b="0" i="0" lang="en-US" sz="1800" u="none">
                <a:solidFill>
                  <a:srgbClr val="7F7F7F"/>
                </a:solidFill>
                <a:latin typeface="Arial"/>
                <a:ea typeface="Arial"/>
                <a:cs typeface="Arial"/>
                <a:sym typeface="Arial"/>
              </a:rPr>
              <a:t>.  </a:t>
            </a:r>
            <a:endParaRPr/>
          </a:p>
          <a:p>
            <a:pPr indent="0" lvl="0" marL="0" marR="0" rtl="0" algn="ctr">
              <a:lnSpc>
                <a:spcPct val="150000"/>
              </a:lnSpc>
              <a:spcBef>
                <a:spcPts val="0"/>
              </a:spcBef>
              <a:spcAft>
                <a:spcPts val="0"/>
              </a:spcAft>
              <a:buClr>
                <a:srgbClr val="7F7F7F"/>
              </a:buClr>
              <a:buSzPts val="1800"/>
              <a:buFont typeface="Arial"/>
              <a:buNone/>
            </a:pPr>
            <a:r>
              <a:rPr b="0" i="0" lang="en-US" sz="1800" u="none">
                <a:solidFill>
                  <a:srgbClr val="7F7F7F"/>
                </a:solidFill>
                <a:latin typeface="Arial"/>
                <a:ea typeface="Arial"/>
                <a:cs typeface="Arial"/>
                <a:sym typeface="Arial"/>
              </a:rPr>
              <a:t>Badeschiff ("navio de banhos")</a:t>
            </a:r>
            <a:endParaRPr/>
          </a:p>
        </p:txBody>
      </p:sp>
      <p:pic>
        <p:nvPicPr>
          <p:cNvPr id="379" name="Google Shape;379;p48"/>
          <p:cNvPicPr preferRelativeResize="0"/>
          <p:nvPr/>
        </p:nvPicPr>
        <p:blipFill rotWithShape="1">
          <a:blip r:embed="rId3">
            <a:alphaModFix/>
          </a:blip>
          <a:srcRect b="0" l="0" r="0" t="0"/>
          <a:stretch/>
        </p:blipFill>
        <p:spPr>
          <a:xfrm>
            <a:off x="1981200" y="1676400"/>
            <a:ext cx="2143125" cy="2143125"/>
          </a:xfrm>
          <a:prstGeom prst="rect">
            <a:avLst/>
          </a:prstGeom>
          <a:noFill/>
          <a:ln>
            <a:noFill/>
          </a:ln>
        </p:spPr>
      </p:pic>
      <p:pic>
        <p:nvPicPr>
          <p:cNvPr id="380" name="Google Shape;380;p48"/>
          <p:cNvPicPr preferRelativeResize="0"/>
          <p:nvPr/>
        </p:nvPicPr>
        <p:blipFill rotWithShape="1">
          <a:blip r:embed="rId4">
            <a:alphaModFix/>
          </a:blip>
          <a:srcRect b="0" l="0" r="0" t="0"/>
          <a:stretch/>
        </p:blipFill>
        <p:spPr>
          <a:xfrm>
            <a:off x="4191000" y="1676400"/>
            <a:ext cx="3175000" cy="21431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9"/>
          <p:cNvSpPr txBox="1"/>
          <p:nvPr/>
        </p:nvSpPr>
        <p:spPr>
          <a:xfrm>
            <a:off x="1371600" y="577850"/>
            <a:ext cx="6400800" cy="5956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BFBFBF"/>
              </a:buClr>
              <a:buSzPts val="1600"/>
              <a:buFont typeface="Arial"/>
              <a:buNone/>
            </a:pPr>
            <a:r>
              <a:rPr b="0" i="1" lang="en-US" sz="1600" u="none">
                <a:solidFill>
                  <a:srgbClr val="BFBFBF"/>
                </a:solidFill>
                <a:latin typeface="Arial"/>
                <a:ea typeface="Arial"/>
                <a:cs typeface="Arial"/>
                <a:sym typeface="Arial"/>
              </a:rPr>
              <a:t>Como una primera gota de agua limpia, la piscina reabre la perspectiva de nadar en el Spree. Con esta idea, el proyecto retoma una vieja tradición. Hacia finales del siglo XIX existían quince piscinas privadas a lo largo del Spree, de ellas cuatro en el sector comprendido entre JAnnowitzbrücke y estanques que eran llenados con agua limpia llamados Badeschiffe (barco-baños). La contaminación creciente desde finales del siglo XIX debido al desarrollo industrial de la ciudad condujo, finalmente, a la clausura de los baños antes de la Primera Guerra Mundial.(…) La embarcación para el baño es conocida como Schubleichter (embarcación mediana de transporte común en el río Spree), la cual se transforma en una piscina. Las partes superiores de la embarcación se retiran y se instala un nuevo perfil como nuevo contorno.</a:t>
            </a:r>
            <a:endParaRPr/>
          </a:p>
          <a:p>
            <a:pPr indent="0" lvl="0" marL="0" marR="0" rtl="0" algn="just">
              <a:lnSpc>
                <a:spcPct val="150000"/>
              </a:lnSpc>
              <a:spcBef>
                <a:spcPts val="0"/>
              </a:spcBef>
              <a:spcAft>
                <a:spcPts val="0"/>
              </a:spcAft>
              <a:buClr>
                <a:schemeClr val="dk1"/>
              </a:buClr>
              <a:buSzPts val="1600"/>
              <a:buFont typeface="Arial"/>
              <a:buNone/>
            </a:pPr>
            <a:r>
              <a:t/>
            </a:r>
            <a:endParaRPr b="0" i="1" sz="1600" u="none">
              <a:solidFill>
                <a:srgbClr val="A6A6A6"/>
              </a:solidFill>
              <a:latin typeface="Arial"/>
              <a:ea typeface="Arial"/>
              <a:cs typeface="Arial"/>
              <a:sym typeface="Arial"/>
            </a:endParaRPr>
          </a:p>
          <a:p>
            <a:pPr indent="0" lvl="0" marL="0" marR="0" rtl="0" algn="ctr">
              <a:lnSpc>
                <a:spcPct val="150000"/>
              </a:lnSpc>
              <a:spcBef>
                <a:spcPts val="0"/>
              </a:spcBef>
              <a:spcAft>
                <a:spcPts val="0"/>
              </a:spcAft>
              <a:buClr>
                <a:srgbClr val="A6A6A6"/>
              </a:buClr>
              <a:buSzPts val="1400"/>
              <a:buFont typeface="Arial"/>
              <a:buNone/>
            </a:pPr>
            <a:r>
              <a:rPr b="0" i="0" lang="en-US" sz="1400" u="none">
                <a:solidFill>
                  <a:srgbClr val="A6A6A6"/>
                </a:solidFill>
                <a:latin typeface="Arial"/>
                <a:ea typeface="Arial"/>
                <a:cs typeface="Arial"/>
                <a:sym typeface="Arial"/>
              </a:rPr>
              <a:t>http://www.bienalesdearquitectura.es/index.php/es/proyecto?obra=08BE-09</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5"/>
          <p:cNvSpPr txBox="1"/>
          <p:nvPr/>
        </p:nvSpPr>
        <p:spPr>
          <a:xfrm>
            <a:off x="2438400" y="1600200"/>
            <a:ext cx="4572000" cy="400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2000"/>
              <a:buFont typeface="Arial"/>
              <a:buNone/>
            </a:pPr>
            <a:r>
              <a:rPr b="1" i="0" lang="en-US" sz="2000" u="none">
                <a:solidFill>
                  <a:srgbClr val="D9D9D9"/>
                </a:solidFill>
                <a:latin typeface="Arial"/>
                <a:ea typeface="Arial"/>
                <a:cs typeface="Arial"/>
                <a:sym typeface="Arial"/>
              </a:rPr>
              <a:t>Parasita</a:t>
            </a:r>
            <a:r>
              <a:rPr b="0" i="0" lang="en-US" sz="1600" u="none">
                <a:solidFill>
                  <a:srgbClr val="D9D9D9"/>
                </a:solidFill>
                <a:latin typeface="Arial"/>
                <a:ea typeface="Arial"/>
                <a:cs typeface="Arial"/>
                <a:sym typeface="Arial"/>
              </a:rPr>
              <a:t> [기생충]</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a:solidFill>
                  <a:srgbClr val="D9D9D9"/>
                </a:solidFill>
                <a:latin typeface="Arial"/>
                <a:ea typeface="Arial"/>
                <a:cs typeface="Arial"/>
                <a:sym typeface="Arial"/>
              </a:rPr>
              <a:t>Bong Joon-ho</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a:solidFill>
                  <a:srgbClr val="D9D9D9"/>
                </a:solidFill>
                <a:latin typeface="Arial"/>
                <a:ea typeface="Arial"/>
                <a:cs typeface="Arial"/>
                <a:sym typeface="Arial"/>
              </a:rPr>
              <a:t>2019</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Coreia do Sul</a:t>
            </a:r>
            <a:endParaRPr/>
          </a:p>
          <a:p>
            <a:pPr indent="0" lvl="0" marL="0" marR="0" rtl="0" algn="l">
              <a:lnSpc>
                <a:spcPct val="100000"/>
              </a:lnSpc>
              <a:spcBef>
                <a:spcPts val="0"/>
              </a:spcBef>
              <a:spcAft>
                <a:spcPts val="0"/>
              </a:spcAft>
              <a:buNone/>
            </a:pPr>
            <a:r>
              <a:t/>
            </a:r>
            <a:endParaRPr b="0" i="0" sz="1600" u="none">
              <a:solidFill>
                <a:srgbClr val="D9D9D9"/>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50"/>
          <p:cNvPicPr preferRelativeResize="0"/>
          <p:nvPr/>
        </p:nvPicPr>
        <p:blipFill rotWithShape="1">
          <a:blip r:embed="rId3">
            <a:alphaModFix/>
          </a:blip>
          <a:srcRect b="0" l="0" r="0" t="0"/>
          <a:stretch/>
        </p:blipFill>
        <p:spPr>
          <a:xfrm>
            <a:off x="0" y="519112"/>
            <a:ext cx="9144000" cy="58197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grpSp>
        <p:nvGrpSpPr>
          <p:cNvPr id="395" name="Google Shape;395;p51"/>
          <p:cNvGrpSpPr/>
          <p:nvPr/>
        </p:nvGrpSpPr>
        <p:grpSpPr>
          <a:xfrm>
            <a:off x="1524000" y="1943100"/>
            <a:ext cx="6238875" cy="3240087"/>
            <a:chOff x="990600" y="1114425"/>
            <a:chExt cx="5514975" cy="2864304"/>
          </a:xfrm>
        </p:grpSpPr>
        <p:pic>
          <p:nvPicPr>
            <p:cNvPr id="396" name="Google Shape;396;p51"/>
            <p:cNvPicPr preferRelativeResize="0"/>
            <p:nvPr/>
          </p:nvPicPr>
          <p:blipFill rotWithShape="1">
            <a:blip r:embed="rId3">
              <a:alphaModFix/>
            </a:blip>
            <a:srcRect b="0" l="0" r="0" t="0"/>
            <a:stretch/>
          </p:blipFill>
          <p:spPr>
            <a:xfrm>
              <a:off x="990600" y="1114425"/>
              <a:ext cx="2962275" cy="1543050"/>
            </a:xfrm>
            <a:prstGeom prst="rect">
              <a:avLst/>
            </a:prstGeom>
            <a:noFill/>
            <a:ln>
              <a:noFill/>
            </a:ln>
          </p:spPr>
        </p:pic>
        <p:pic>
          <p:nvPicPr>
            <p:cNvPr id="397" name="Google Shape;397;p51"/>
            <p:cNvPicPr preferRelativeResize="0"/>
            <p:nvPr/>
          </p:nvPicPr>
          <p:blipFill rotWithShape="1">
            <a:blip r:embed="rId4">
              <a:alphaModFix/>
            </a:blip>
            <a:srcRect b="0" l="0" r="0" t="0"/>
            <a:stretch/>
          </p:blipFill>
          <p:spPr>
            <a:xfrm>
              <a:off x="4114800" y="1114425"/>
              <a:ext cx="2390775" cy="1914525"/>
            </a:xfrm>
            <a:prstGeom prst="rect">
              <a:avLst/>
            </a:prstGeom>
            <a:noFill/>
            <a:ln>
              <a:noFill/>
            </a:ln>
          </p:spPr>
        </p:pic>
        <p:pic>
          <p:nvPicPr>
            <p:cNvPr id="398" name="Google Shape;398;p51"/>
            <p:cNvPicPr preferRelativeResize="0"/>
            <p:nvPr/>
          </p:nvPicPr>
          <p:blipFill rotWithShape="1">
            <a:blip r:embed="rId5">
              <a:alphaModFix/>
            </a:blip>
            <a:srcRect b="0" l="0" r="0" t="0"/>
            <a:stretch/>
          </p:blipFill>
          <p:spPr>
            <a:xfrm>
              <a:off x="1666875" y="2835729"/>
              <a:ext cx="2286000" cy="1143000"/>
            </a:xfrm>
            <a:prstGeom prst="rect">
              <a:avLst/>
            </a:prstGeom>
            <a:noFill/>
            <a:ln>
              <a:noFill/>
            </a:ln>
          </p:spPr>
        </p:pic>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52"/>
          <p:cNvPicPr preferRelativeResize="0"/>
          <p:nvPr/>
        </p:nvPicPr>
        <p:blipFill rotWithShape="1">
          <a:blip r:embed="rId3">
            <a:alphaModFix/>
          </a:blip>
          <a:srcRect b="0" l="0" r="0" t="0"/>
          <a:stretch/>
        </p:blipFill>
        <p:spPr>
          <a:xfrm>
            <a:off x="1238250" y="1204912"/>
            <a:ext cx="6667500" cy="44481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3"/>
          <p:cNvSpPr txBox="1"/>
          <p:nvPr/>
        </p:nvSpPr>
        <p:spPr>
          <a:xfrm>
            <a:off x="1417637" y="5105400"/>
            <a:ext cx="6457950" cy="138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Piscina das Marés l Alvaro Siza l Matosinhos l1966</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Complexo de Piscinas de Leça l </a:t>
            </a:r>
            <a:r>
              <a:rPr b="0" i="0" lang="en-US" sz="1600" u="none">
                <a:solidFill>
                  <a:srgbClr val="A6A6A6"/>
                </a:solidFill>
                <a:latin typeface="Arial"/>
                <a:ea typeface="Arial"/>
                <a:cs typeface="Arial"/>
                <a:sym typeface="Arial"/>
              </a:rPr>
              <a:t>Fonte: http://www.archdaily.com.br/br/01-115453/classicos-da-arquitetura-leca-swimming-pools-slash-alvaro-siza</a:t>
            </a:r>
            <a:endParaRPr/>
          </a:p>
        </p:txBody>
      </p:sp>
      <p:pic>
        <p:nvPicPr>
          <p:cNvPr id="409" name="Google Shape;409;p53"/>
          <p:cNvPicPr preferRelativeResize="0"/>
          <p:nvPr/>
        </p:nvPicPr>
        <p:blipFill rotWithShape="1">
          <a:blip r:embed="rId3">
            <a:alphaModFix/>
          </a:blip>
          <a:srcRect b="0" l="0" r="0" t="0"/>
          <a:stretch/>
        </p:blipFill>
        <p:spPr>
          <a:xfrm>
            <a:off x="1766887" y="590550"/>
            <a:ext cx="5759450" cy="431958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54"/>
          <p:cNvPicPr preferRelativeResize="0"/>
          <p:nvPr/>
        </p:nvPicPr>
        <p:blipFill rotWithShape="1">
          <a:blip r:embed="rId3">
            <a:alphaModFix/>
          </a:blip>
          <a:srcRect b="0" l="0" r="0" t="0"/>
          <a:stretch/>
        </p:blipFill>
        <p:spPr>
          <a:xfrm>
            <a:off x="0" y="488950"/>
            <a:ext cx="9144000" cy="58801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55"/>
          <p:cNvPicPr preferRelativeResize="0"/>
          <p:nvPr/>
        </p:nvPicPr>
        <p:blipFill rotWithShape="1">
          <a:blip r:embed="rId3">
            <a:alphaModFix/>
          </a:blip>
          <a:srcRect b="0" l="0" r="0" t="0"/>
          <a:stretch/>
        </p:blipFill>
        <p:spPr>
          <a:xfrm>
            <a:off x="508000" y="381000"/>
            <a:ext cx="8128000" cy="6096000"/>
          </a:xfrm>
          <a:prstGeom prst="rect">
            <a:avLst/>
          </a:prstGeom>
          <a:noFill/>
          <a:ln>
            <a:noFill/>
          </a:ln>
        </p:spPr>
      </p:pic>
      <p:sp>
        <p:nvSpPr>
          <p:cNvPr id="420" name="Google Shape;420;p55"/>
          <p:cNvSpPr txBox="1"/>
          <p:nvPr/>
        </p:nvSpPr>
        <p:spPr>
          <a:xfrm>
            <a:off x="1219200" y="6477000"/>
            <a:ext cx="5257800" cy="10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http://www.archdaily.com.br/br/01-115453/classicos-da-arquitetura-leca-swimming-pools-slash-alvaro-siza</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56"/>
          <p:cNvPicPr preferRelativeResize="0"/>
          <p:nvPr/>
        </p:nvPicPr>
        <p:blipFill rotWithShape="1">
          <a:blip r:embed="rId3">
            <a:alphaModFix/>
          </a:blip>
          <a:srcRect b="0" l="0" r="0" t="0"/>
          <a:stretch/>
        </p:blipFill>
        <p:spPr>
          <a:xfrm>
            <a:off x="508000" y="381000"/>
            <a:ext cx="8128000" cy="6096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57"/>
          <p:cNvPicPr preferRelativeResize="0"/>
          <p:nvPr/>
        </p:nvPicPr>
        <p:blipFill rotWithShape="1">
          <a:blip r:embed="rId3">
            <a:alphaModFix/>
          </a:blip>
          <a:srcRect b="0" l="0" r="0" t="0"/>
          <a:stretch/>
        </p:blipFill>
        <p:spPr>
          <a:xfrm>
            <a:off x="508000" y="381000"/>
            <a:ext cx="8128000" cy="6096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58"/>
          <p:cNvPicPr preferRelativeResize="0"/>
          <p:nvPr/>
        </p:nvPicPr>
        <p:blipFill rotWithShape="1">
          <a:blip r:embed="rId3">
            <a:alphaModFix/>
          </a:blip>
          <a:srcRect b="0" l="0" r="0" t="0"/>
          <a:stretch/>
        </p:blipFill>
        <p:spPr>
          <a:xfrm>
            <a:off x="0" y="266700"/>
            <a:ext cx="9144000" cy="63246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59"/>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6"/>
          <p:cNvSpPr txBox="1"/>
          <p:nvPr/>
        </p:nvSpPr>
        <p:spPr>
          <a:xfrm>
            <a:off x="1752600" y="1371600"/>
            <a:ext cx="5976937" cy="51704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7F7F7F"/>
              </a:solidFill>
              <a:latin typeface="Arial"/>
              <a:ea typeface="Arial"/>
              <a:cs typeface="Arial"/>
              <a:sym typeface="Arial"/>
            </a:endParaRPr>
          </a:p>
          <a:p>
            <a:pPr indent="0" lvl="0" marL="0" marR="0" rtl="0" algn="ctr">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Inventário de pequenas cenas: </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caminhos mecânicos e a construção de paisagens</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BFBFBF"/>
              </a:solidFill>
              <a:latin typeface="Arial"/>
              <a:ea typeface="Arial"/>
              <a:cs typeface="Arial"/>
              <a:sym typeface="Arial"/>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Bondinho do Pão de Açucar</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Escadaria em Toledo</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Elevador Lacerda</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Casa Bordeux</a:t>
            </a:r>
            <a:endParaRPr/>
          </a:p>
          <a:p>
            <a:pPr indent="0" lvl="0" marL="0" marR="0" rtl="0" algn="ctr">
              <a:lnSpc>
                <a:spcPct val="15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Koolhaas Houselife</a:t>
            </a:r>
            <a:endParaRPr/>
          </a:p>
          <a:p>
            <a:pPr indent="0" lvl="0" marL="0" marR="0" rtl="0" algn="ctr">
              <a:lnSpc>
                <a:spcPct val="150000"/>
              </a:lnSpc>
              <a:spcBef>
                <a:spcPts val="0"/>
              </a:spcBef>
              <a:spcAft>
                <a:spcPts val="0"/>
              </a:spcAft>
              <a:buClr>
                <a:schemeClr val="dk1"/>
              </a:buClr>
              <a:buSzPts val="1400"/>
              <a:buFont typeface="Arial"/>
              <a:buNone/>
            </a:pPr>
            <a:r>
              <a:t/>
            </a:r>
            <a:endParaRPr b="0" i="0" sz="1400" u="none">
              <a:solidFill>
                <a:srgbClr val="BFBFB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a:solidFill>
                <a:srgbClr val="BFBFBF"/>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60"/>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61"/>
          <p:cNvPicPr preferRelativeResize="0"/>
          <p:nvPr/>
        </p:nvPicPr>
        <p:blipFill rotWithShape="1">
          <a:blip r:embed="rId3">
            <a:alphaModFix/>
          </a:blip>
          <a:srcRect b="0" l="0" r="0" t="0"/>
          <a:stretch/>
        </p:blipFill>
        <p:spPr>
          <a:xfrm>
            <a:off x="0" y="407987"/>
            <a:ext cx="9144000" cy="6096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62"/>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63"/>
          <p:cNvPicPr preferRelativeResize="0"/>
          <p:nvPr/>
        </p:nvPicPr>
        <p:blipFill rotWithShape="1">
          <a:blip r:embed="rId3">
            <a:alphaModFix/>
          </a:blip>
          <a:srcRect b="0" l="0" r="0" t="0"/>
          <a:stretch/>
        </p:blipFill>
        <p:spPr>
          <a:xfrm>
            <a:off x="0" y="401637"/>
            <a:ext cx="9144000" cy="60547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64"/>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65"/>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grpSp>
        <p:nvGrpSpPr>
          <p:cNvPr id="475" name="Google Shape;475;p66"/>
          <p:cNvGrpSpPr/>
          <p:nvPr/>
        </p:nvGrpSpPr>
        <p:grpSpPr>
          <a:xfrm>
            <a:off x="715962" y="1447800"/>
            <a:ext cx="7513637" cy="5181600"/>
            <a:chOff x="685800" y="1676400"/>
            <a:chExt cx="7514775" cy="5181600"/>
          </a:xfrm>
        </p:grpSpPr>
        <p:sp>
          <p:nvSpPr>
            <p:cNvPr id="476" name="Google Shape;476;p66"/>
            <p:cNvSpPr txBox="1"/>
            <p:nvPr/>
          </p:nvSpPr>
          <p:spPr>
            <a:xfrm>
              <a:off x="4572589" y="4348163"/>
              <a:ext cx="3599407" cy="11382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Piscina Oceânica de Cascais Alberto Romano e d</a:t>
              </a:r>
              <a:r>
                <a:rPr b="1" i="0" lang="en-US" sz="1600" u="none">
                  <a:solidFill>
                    <a:srgbClr val="BFBFBF"/>
                  </a:solidFill>
                  <a:latin typeface="Arial"/>
                  <a:ea typeface="Arial"/>
                  <a:cs typeface="Arial"/>
                  <a:sym typeface="Arial"/>
                </a:rPr>
                <a:t>e Porto Moniz</a:t>
              </a:r>
              <a:endParaRPr/>
            </a:p>
            <a:p>
              <a:pPr indent="0" lvl="0" marL="0" marR="0" rtl="0" algn="l">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 </a:t>
              </a:r>
              <a:endParaRPr/>
            </a:p>
            <a:p>
              <a:pPr indent="0" lvl="0" marL="0" marR="0" rtl="0" algn="l">
                <a:lnSpc>
                  <a:spcPct val="100000"/>
                </a:lnSpc>
                <a:spcBef>
                  <a:spcPts val="0"/>
                </a:spcBef>
                <a:spcAft>
                  <a:spcPts val="0"/>
                </a:spcAft>
                <a:buNone/>
              </a:pPr>
              <a:r>
                <a:t/>
              </a:r>
              <a:endParaRPr b="0" i="0" sz="1600" u="none">
                <a:solidFill>
                  <a:srgbClr val="BFBFBF"/>
                </a:solidFill>
                <a:latin typeface="Arial"/>
                <a:ea typeface="Arial"/>
                <a:cs typeface="Arial"/>
                <a:sym typeface="Arial"/>
              </a:endParaRPr>
            </a:p>
          </p:txBody>
        </p:sp>
        <p:pic>
          <p:nvPicPr>
            <p:cNvPr id="477" name="Google Shape;477;p66"/>
            <p:cNvPicPr preferRelativeResize="0"/>
            <p:nvPr/>
          </p:nvPicPr>
          <p:blipFill rotWithShape="1">
            <a:blip r:embed="rId3">
              <a:alphaModFix/>
            </a:blip>
            <a:srcRect b="0" l="0" r="0" t="0"/>
            <a:stretch/>
          </p:blipFill>
          <p:spPr>
            <a:xfrm>
              <a:off x="685800" y="4338000"/>
              <a:ext cx="3786885" cy="2520000"/>
            </a:xfrm>
            <a:prstGeom prst="rect">
              <a:avLst/>
            </a:prstGeom>
            <a:noFill/>
            <a:ln>
              <a:noFill/>
            </a:ln>
          </p:spPr>
        </p:pic>
        <p:pic>
          <p:nvPicPr>
            <p:cNvPr id="478" name="Google Shape;478;p66"/>
            <p:cNvPicPr preferRelativeResize="0"/>
            <p:nvPr/>
          </p:nvPicPr>
          <p:blipFill rotWithShape="1">
            <a:blip r:embed="rId4">
              <a:alphaModFix/>
            </a:blip>
            <a:srcRect b="0" l="0" r="0" t="0"/>
            <a:stretch/>
          </p:blipFill>
          <p:spPr>
            <a:xfrm>
              <a:off x="685800" y="1676400"/>
              <a:ext cx="3786885" cy="2520000"/>
            </a:xfrm>
            <a:prstGeom prst="rect">
              <a:avLst/>
            </a:prstGeom>
            <a:noFill/>
            <a:ln>
              <a:noFill/>
            </a:ln>
          </p:spPr>
        </p:pic>
        <p:pic>
          <p:nvPicPr>
            <p:cNvPr id="479" name="Google Shape;479;p66"/>
            <p:cNvPicPr preferRelativeResize="0"/>
            <p:nvPr/>
          </p:nvPicPr>
          <p:blipFill rotWithShape="1">
            <a:blip r:embed="rId5">
              <a:alphaModFix/>
            </a:blip>
            <a:srcRect b="0" l="0" r="0" t="0"/>
            <a:stretch/>
          </p:blipFill>
          <p:spPr>
            <a:xfrm>
              <a:off x="4600575" y="2276400"/>
              <a:ext cx="3600000" cy="1920000"/>
            </a:xfrm>
            <a:prstGeom prst="rect">
              <a:avLst/>
            </a:prstGeom>
            <a:noFill/>
            <a:ln>
              <a:noFill/>
            </a:ln>
          </p:spPr>
        </p:pic>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descr="https://www.grua.arq.br/content/1-projetos/2-tempo-festival/02.jpg" id="484" name="Google Shape;484;p67"/>
          <p:cNvPicPr preferRelativeResize="0"/>
          <p:nvPr/>
        </p:nvPicPr>
        <p:blipFill rotWithShape="1">
          <a:blip r:embed="rId3">
            <a:alphaModFix/>
          </a:blip>
          <a:srcRect b="0" l="0" r="0" t="0"/>
          <a:stretch/>
        </p:blipFill>
        <p:spPr>
          <a:xfrm>
            <a:off x="1714500" y="152400"/>
            <a:ext cx="5715000" cy="3810000"/>
          </a:xfrm>
          <a:prstGeom prst="rect">
            <a:avLst/>
          </a:prstGeom>
          <a:noFill/>
          <a:ln>
            <a:noFill/>
          </a:ln>
        </p:spPr>
      </p:pic>
      <p:sp>
        <p:nvSpPr>
          <p:cNvPr id="485" name="Google Shape;485;p67"/>
          <p:cNvSpPr txBox="1"/>
          <p:nvPr/>
        </p:nvSpPr>
        <p:spPr>
          <a:xfrm>
            <a:off x="2289175" y="4419600"/>
            <a:ext cx="4572000" cy="20621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9º Edição do TEMPO_FESTIVAL - Festival Internacional de Artes Cênicas Rio de Janeiro</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“a praia e o tempo” 2018</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instalação do artista e arquiteto brasileiro Pedro Varella com performances criadas pela coreógrafa francesa Julie Desprairies.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descr="https://www.grua.arq.br/content/1-projetos/2-tempo-festival/00.2.jpg" id="490" name="Google Shape;490;p68"/>
          <p:cNvPicPr preferRelativeResize="0"/>
          <p:nvPr/>
        </p:nvPicPr>
        <p:blipFill rotWithShape="1">
          <a:blip r:embed="rId3">
            <a:alphaModFix/>
          </a:blip>
          <a:srcRect b="0" l="0" r="0" t="0"/>
          <a:stretch/>
        </p:blipFill>
        <p:spPr>
          <a:xfrm>
            <a:off x="1828800" y="304800"/>
            <a:ext cx="5715000" cy="5715000"/>
          </a:xfrm>
          <a:prstGeom prst="rect">
            <a:avLst/>
          </a:prstGeom>
          <a:noFill/>
          <a:ln>
            <a:noFill/>
          </a:ln>
        </p:spPr>
      </p:pic>
      <p:sp>
        <p:nvSpPr>
          <p:cNvPr id="491" name="Google Shape;491;p68"/>
          <p:cNvSpPr txBox="1"/>
          <p:nvPr/>
        </p:nvSpPr>
        <p:spPr>
          <a:xfrm>
            <a:off x="2514600" y="6350000"/>
            <a:ext cx="4572000" cy="3381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9D9D9"/>
              </a:buClr>
              <a:buSzPts val="1400"/>
              <a:buFont typeface="Arial"/>
              <a:buNone/>
            </a:pPr>
            <a:r>
              <a:rPr b="0" i="0" lang="en-US" sz="1400" u="sng">
                <a:solidFill>
                  <a:srgbClr val="D9D9D9"/>
                </a:solidFill>
                <a:latin typeface="Arial"/>
                <a:ea typeface="Arial"/>
                <a:cs typeface="Arial"/>
                <a:sym typeface="Arial"/>
                <a:hlinkClick r:id="rId4">
                  <a:extLst>
                    <a:ext uri="{A12FA001-AC4F-418D-AE19-62706E023703}">
                      <ahyp:hlinkClr val="tx"/>
                    </a:ext>
                  </a:extLst>
                </a:hlinkClick>
              </a:rPr>
              <a:t>https://</a:t>
            </a:r>
            <a:r>
              <a:rPr b="0" i="0" lang="en-US" sz="1600" u="sng">
                <a:solidFill>
                  <a:srgbClr val="D9D9D9"/>
                </a:solidFill>
                <a:latin typeface="Arial"/>
                <a:ea typeface="Arial"/>
                <a:cs typeface="Arial"/>
                <a:sym typeface="Arial"/>
                <a:hlinkClick r:id="rId5">
                  <a:extLst>
                    <a:ext uri="{A12FA001-AC4F-418D-AE19-62706E023703}">
                      <ahyp:hlinkClr val="tx"/>
                    </a:ext>
                  </a:extLst>
                </a:hlinkClick>
              </a:rPr>
              <a:t>www.grua.arq.br/projetos/tempo-festival</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https://www.grua.arq.br/content/1-projetos/2-tempo-festival/00.1.jpg" id="496" name="Google Shape;496;p69"/>
          <p:cNvPicPr preferRelativeResize="0"/>
          <p:nvPr/>
        </p:nvPicPr>
        <p:blipFill rotWithShape="1">
          <a:blip r:embed="rId3">
            <a:alphaModFix/>
          </a:blip>
          <a:srcRect b="0" l="0" r="0" t="0"/>
          <a:stretch/>
        </p:blipFill>
        <p:spPr>
          <a:xfrm>
            <a:off x="1822450" y="228600"/>
            <a:ext cx="5715000" cy="5972175"/>
          </a:xfrm>
          <a:prstGeom prst="rect">
            <a:avLst/>
          </a:prstGeom>
          <a:noFill/>
          <a:ln>
            <a:noFill/>
          </a:ln>
        </p:spPr>
      </p:pic>
      <p:sp>
        <p:nvSpPr>
          <p:cNvPr id="497" name="Google Shape;497;p69"/>
          <p:cNvSpPr txBox="1"/>
          <p:nvPr/>
        </p:nvSpPr>
        <p:spPr>
          <a:xfrm>
            <a:off x="2438400" y="6376987"/>
            <a:ext cx="4484687"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Treliça metálica, dimensão: 31 x 31m h=50 cm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7"/>
          <p:cNvPicPr preferRelativeResize="0"/>
          <p:nvPr/>
        </p:nvPicPr>
        <p:blipFill rotWithShape="1">
          <a:blip r:embed="rId3">
            <a:alphaModFix/>
          </a:blip>
          <a:srcRect b="0" l="0" r="0" t="0"/>
          <a:stretch/>
        </p:blipFill>
        <p:spPr>
          <a:xfrm>
            <a:off x="1219200" y="12700"/>
            <a:ext cx="6400800" cy="4243387"/>
          </a:xfrm>
          <a:prstGeom prst="rect">
            <a:avLst/>
          </a:prstGeom>
          <a:noFill/>
          <a:ln>
            <a:noFill/>
          </a:ln>
        </p:spPr>
      </p:pic>
      <p:sp>
        <p:nvSpPr>
          <p:cNvPr id="119" name="Google Shape;119;p7"/>
          <p:cNvSpPr txBox="1"/>
          <p:nvPr/>
        </p:nvSpPr>
        <p:spPr>
          <a:xfrm>
            <a:off x="1371600" y="4419600"/>
            <a:ext cx="7086600" cy="23082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9D9D9"/>
              </a:buClr>
              <a:buSzPts val="1800"/>
              <a:buFont typeface="Arial"/>
              <a:buNone/>
            </a:pPr>
            <a:r>
              <a:rPr b="0" i="0" lang="en-US" sz="1800" u="none">
                <a:solidFill>
                  <a:srgbClr val="D9D9D9"/>
                </a:solidFill>
                <a:latin typeface="Arial"/>
                <a:ea typeface="Arial"/>
                <a:cs typeface="Arial"/>
                <a:sym typeface="Arial"/>
              </a:rPr>
              <a:t>Bondinho do pão de Açucar </a:t>
            </a:r>
            <a:r>
              <a:rPr b="0" i="0" lang="en-US" sz="1600" u="none">
                <a:solidFill>
                  <a:srgbClr val="BFBFBF"/>
                </a:solidFill>
                <a:latin typeface="Arial"/>
                <a:ea typeface="Arial"/>
                <a:cs typeface="Arial"/>
                <a:sym typeface="Arial"/>
              </a:rPr>
              <a:t>l Rio de Janeiro </a:t>
            </a:r>
            <a:endParaRPr/>
          </a:p>
          <a:p>
            <a:pPr indent="0" lvl="0" marL="0" marR="0" rtl="0" algn="ctr">
              <a:lnSpc>
                <a:spcPct val="100000"/>
              </a:lnSpc>
              <a:spcBef>
                <a:spcPts val="600"/>
              </a:spcBef>
              <a:spcAft>
                <a:spcPts val="0"/>
              </a:spcAft>
              <a:buClr>
                <a:srgbClr val="D9D9D9"/>
              </a:buClr>
              <a:buSzPts val="1400"/>
              <a:buFont typeface="Arial"/>
              <a:buNone/>
            </a:pPr>
            <a:r>
              <a:rPr b="0" i="0" lang="en-US" sz="1400" u="none">
                <a:solidFill>
                  <a:srgbClr val="D9D9D9"/>
                </a:solidFill>
                <a:latin typeface="Arial"/>
                <a:ea typeface="Arial"/>
                <a:cs typeface="Arial"/>
                <a:sym typeface="Arial"/>
              </a:rPr>
              <a:t>Idealizado pelo engenheiro Augusto Ferreira Ramos em </a:t>
            </a:r>
            <a:r>
              <a:rPr b="0" i="0" lang="en-US" sz="1600" u="none">
                <a:solidFill>
                  <a:srgbClr val="BFBFBF"/>
                </a:solidFill>
                <a:latin typeface="Arial"/>
                <a:ea typeface="Arial"/>
                <a:cs typeface="Arial"/>
                <a:sym typeface="Arial"/>
              </a:rPr>
              <a:t>1908  </a:t>
            </a:r>
            <a:endParaRPr/>
          </a:p>
          <a:p>
            <a:pPr indent="0" lvl="0" marL="0" marR="0" rtl="0" algn="ctr">
              <a:lnSpc>
                <a:spcPct val="100000"/>
              </a:lnSpc>
              <a:spcBef>
                <a:spcPts val="600"/>
              </a:spcBef>
              <a:spcAft>
                <a:spcPts val="0"/>
              </a:spcAft>
              <a:buClr>
                <a:srgbClr val="F2F2F2"/>
              </a:buClr>
              <a:buSzPts val="1600"/>
              <a:buFont typeface="Arial"/>
              <a:buNone/>
            </a:pPr>
            <a:r>
              <a:rPr b="0" i="0" lang="en-US" sz="1600" u="none">
                <a:solidFill>
                  <a:srgbClr val="F2F2F2"/>
                </a:solidFill>
                <a:latin typeface="Arial"/>
                <a:ea typeface="Arial"/>
                <a:cs typeface="Arial"/>
                <a:sym typeface="Arial"/>
              </a:rPr>
              <a:t>1912 - inaugurado primeiro trecho [transportou 577 passageiros]</a:t>
            </a:r>
            <a:endParaRPr/>
          </a:p>
          <a:p>
            <a:pPr indent="0" lvl="0" marL="0" marR="0" rtl="0" algn="ctr">
              <a:lnSpc>
                <a:spcPct val="100000"/>
              </a:lnSpc>
              <a:spcBef>
                <a:spcPts val="60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média atual: 2.500 visitantes por dia</a:t>
            </a:r>
            <a:endParaRPr/>
          </a:p>
          <a:p>
            <a:pPr indent="0" lvl="0" marL="0" marR="0" rtl="0" algn="ctr">
              <a:lnSpc>
                <a:spcPct val="100000"/>
              </a:lnSpc>
              <a:spcBef>
                <a:spcPts val="60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600"/>
              </a:spcBef>
              <a:spcAft>
                <a:spcPts val="0"/>
              </a:spcAft>
              <a:buClr>
                <a:srgbClr val="D9D9D9"/>
              </a:buClr>
              <a:buSzPts val="1400"/>
              <a:buFont typeface="Arial"/>
              <a:buNone/>
            </a:pPr>
            <a:r>
              <a:rPr b="0" i="0" lang="en-US" sz="1400" u="none">
                <a:solidFill>
                  <a:srgbClr val="D9D9D9"/>
                </a:solidFill>
                <a:latin typeface="Arial"/>
                <a:ea typeface="Arial"/>
                <a:cs typeface="Arial"/>
                <a:sym typeface="Arial"/>
              </a:rPr>
              <a:t>http://www.bondinho.com.br/o-teleferico/</a:t>
            </a:r>
            <a:endParaRPr/>
          </a:p>
          <a:p>
            <a:pPr indent="0" lvl="0" marL="0" marR="0" rtl="0" algn="l">
              <a:lnSpc>
                <a:spcPct val="100000"/>
              </a:lnSpc>
              <a:spcBef>
                <a:spcPts val="600"/>
              </a:spcBef>
              <a:spcAft>
                <a:spcPts val="0"/>
              </a:spcAft>
              <a:buNone/>
            </a:pPr>
            <a:r>
              <a:t/>
            </a:r>
            <a:endParaRPr b="0" i="0" sz="1400" u="none">
              <a:solidFill>
                <a:srgbClr val="D9D9D9"/>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grpSp>
        <p:nvGrpSpPr>
          <p:cNvPr id="502" name="Google Shape;502;p70"/>
          <p:cNvGrpSpPr/>
          <p:nvPr/>
        </p:nvGrpSpPr>
        <p:grpSpPr>
          <a:xfrm>
            <a:off x="228600" y="457200"/>
            <a:ext cx="8736012" cy="5880100"/>
            <a:chOff x="228600" y="457200"/>
            <a:chExt cx="8735400" cy="5879509"/>
          </a:xfrm>
        </p:grpSpPr>
        <p:pic>
          <p:nvPicPr>
            <p:cNvPr descr="https://www.grua.arq.br/content/1-projetos/2-tempo-festival/03.jpg" id="503" name="Google Shape;503;p70"/>
            <p:cNvPicPr preferRelativeResize="0"/>
            <p:nvPr/>
          </p:nvPicPr>
          <p:blipFill rotWithShape="1">
            <a:blip r:embed="rId3">
              <a:alphaModFix/>
            </a:blip>
            <a:srcRect b="0" l="0" r="0" t="0"/>
            <a:stretch/>
          </p:blipFill>
          <p:spPr>
            <a:xfrm>
              <a:off x="228600" y="457200"/>
              <a:ext cx="4320000" cy="2880000"/>
            </a:xfrm>
            <a:prstGeom prst="rect">
              <a:avLst/>
            </a:prstGeom>
            <a:noFill/>
            <a:ln>
              <a:noFill/>
            </a:ln>
          </p:spPr>
        </p:pic>
        <p:pic>
          <p:nvPicPr>
            <p:cNvPr descr="https://www.grua.arq.br/content/1-projetos/2-tempo-festival/05.b.jpg" id="504" name="Google Shape;504;p70"/>
            <p:cNvPicPr preferRelativeResize="0"/>
            <p:nvPr/>
          </p:nvPicPr>
          <p:blipFill rotWithShape="1">
            <a:blip r:embed="rId4">
              <a:alphaModFix/>
            </a:blip>
            <a:srcRect b="0" l="0" r="0" t="0"/>
            <a:stretch/>
          </p:blipFill>
          <p:spPr>
            <a:xfrm>
              <a:off x="4644000" y="3429000"/>
              <a:ext cx="4320000" cy="2880000"/>
            </a:xfrm>
            <a:prstGeom prst="rect">
              <a:avLst/>
            </a:prstGeom>
            <a:noFill/>
            <a:ln>
              <a:noFill/>
            </a:ln>
          </p:spPr>
        </p:pic>
        <p:pic>
          <p:nvPicPr>
            <p:cNvPr descr="https://www.grua.arq.br/content/1-projetos/2-tempo-festival/04.jpg" id="505" name="Google Shape;505;p70"/>
            <p:cNvPicPr preferRelativeResize="0"/>
            <p:nvPr/>
          </p:nvPicPr>
          <p:blipFill rotWithShape="1">
            <a:blip r:embed="rId5">
              <a:alphaModFix/>
            </a:blip>
            <a:srcRect b="0" l="0" r="0" t="0"/>
            <a:stretch/>
          </p:blipFill>
          <p:spPr>
            <a:xfrm>
              <a:off x="4644000" y="457200"/>
              <a:ext cx="4320000" cy="2880000"/>
            </a:xfrm>
            <a:prstGeom prst="rect">
              <a:avLst/>
            </a:prstGeom>
            <a:noFill/>
            <a:ln>
              <a:noFill/>
            </a:ln>
          </p:spPr>
        </p:pic>
        <p:pic>
          <p:nvPicPr>
            <p:cNvPr descr="https://www.grua.arq.br/content/1-projetos/2-tempo-festival/07.jpg" id="506" name="Google Shape;506;p70"/>
            <p:cNvPicPr preferRelativeResize="0"/>
            <p:nvPr/>
          </p:nvPicPr>
          <p:blipFill rotWithShape="1">
            <a:blip r:embed="rId6">
              <a:alphaModFix/>
            </a:blip>
            <a:srcRect b="0" l="0" r="0" t="0"/>
            <a:stretch/>
          </p:blipFill>
          <p:spPr>
            <a:xfrm>
              <a:off x="228600" y="3456709"/>
              <a:ext cx="4320000" cy="2880000"/>
            </a:xfrm>
            <a:prstGeom prst="rect">
              <a:avLst/>
            </a:prstGeom>
            <a:noFill/>
            <a:ln>
              <a:noFill/>
            </a:ln>
          </p:spPr>
        </p:pic>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descr="https://www.grua.arq.br/content/1-projetos/2-tempo-festival/06.jpg" id="511" name="Google Shape;511;p71"/>
          <p:cNvPicPr preferRelativeResize="0"/>
          <p:nvPr/>
        </p:nvPicPr>
        <p:blipFill rotWithShape="1">
          <a:blip r:embed="rId3">
            <a:alphaModFix/>
          </a:blip>
          <a:srcRect b="0" l="0" r="0" t="0"/>
          <a:stretch/>
        </p:blipFill>
        <p:spPr>
          <a:xfrm>
            <a:off x="-723900" y="0"/>
            <a:ext cx="10287000"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2"/>
          <p:cNvSpPr txBox="1"/>
          <p:nvPr/>
        </p:nvSpPr>
        <p:spPr>
          <a:xfrm>
            <a:off x="574675" y="4838700"/>
            <a:ext cx="7620000" cy="10763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Casa da Cascata l Frank Lloyd Wright l 1939 l Pennsylvania</a:t>
            </a:r>
            <a:endParaRPr/>
          </a:p>
          <a:p>
            <a:pPr indent="0" lvl="0" marL="0" marR="0" rtl="0" algn="ctr">
              <a:lnSpc>
                <a:spcPct val="10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http://www.archdaily.com.br/br/01-53156/classicos-da-arquitetura-casa-da-cascata-frank-lloyd-wright/53156_53160</a:t>
            </a:r>
            <a:endParaRPr/>
          </a:p>
          <a:p>
            <a:pPr indent="0" lvl="0" marL="0" marR="0" rtl="0" algn="l">
              <a:lnSpc>
                <a:spcPct val="100000"/>
              </a:lnSpc>
              <a:spcBef>
                <a:spcPts val="0"/>
              </a:spcBef>
              <a:spcAft>
                <a:spcPts val="0"/>
              </a:spcAft>
              <a:buNone/>
            </a:pPr>
            <a:r>
              <a:t/>
            </a:r>
            <a:endParaRPr b="0" i="0" sz="1600" u="none">
              <a:solidFill>
                <a:srgbClr val="BFBFBF"/>
              </a:solidFill>
              <a:latin typeface="Arial"/>
              <a:ea typeface="Arial"/>
              <a:cs typeface="Arial"/>
              <a:sym typeface="Arial"/>
            </a:endParaRPr>
          </a:p>
        </p:txBody>
      </p:sp>
      <p:pic>
        <p:nvPicPr>
          <p:cNvPr id="517" name="Google Shape;517;p72"/>
          <p:cNvPicPr preferRelativeResize="0"/>
          <p:nvPr/>
        </p:nvPicPr>
        <p:blipFill rotWithShape="1">
          <a:blip r:embed="rId3">
            <a:alphaModFix/>
          </a:blip>
          <a:srcRect b="0" l="0" r="2078" t="2658"/>
          <a:stretch/>
        </p:blipFill>
        <p:spPr>
          <a:xfrm>
            <a:off x="2128837" y="685800"/>
            <a:ext cx="4710112" cy="366236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73"/>
          <p:cNvPicPr preferRelativeResize="0"/>
          <p:nvPr/>
        </p:nvPicPr>
        <p:blipFill rotWithShape="1">
          <a:blip r:embed="rId3">
            <a:alphaModFix/>
          </a:blip>
          <a:srcRect b="0" l="0" r="0" t="0"/>
          <a:stretch/>
        </p:blipFill>
        <p:spPr>
          <a:xfrm>
            <a:off x="433387" y="1185862"/>
            <a:ext cx="8277225" cy="44862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74"/>
          <p:cNvPicPr preferRelativeResize="0"/>
          <p:nvPr/>
        </p:nvPicPr>
        <p:blipFill rotWithShape="1">
          <a:blip r:embed="rId3">
            <a:alphaModFix/>
          </a:blip>
          <a:srcRect b="0" l="0" r="0" t="0"/>
          <a:stretch/>
        </p:blipFill>
        <p:spPr>
          <a:xfrm>
            <a:off x="433387" y="1185862"/>
            <a:ext cx="8277225" cy="44862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75"/>
          <p:cNvPicPr preferRelativeResize="0"/>
          <p:nvPr/>
        </p:nvPicPr>
        <p:blipFill rotWithShape="1">
          <a:blip r:embed="rId3">
            <a:alphaModFix/>
          </a:blip>
          <a:srcRect b="0" l="0" r="0" t="0"/>
          <a:stretch/>
        </p:blipFill>
        <p:spPr>
          <a:xfrm>
            <a:off x="438150" y="1171575"/>
            <a:ext cx="8267700" cy="45148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76"/>
          <p:cNvPicPr preferRelativeResize="0"/>
          <p:nvPr/>
        </p:nvPicPr>
        <p:blipFill rotWithShape="1">
          <a:blip r:embed="rId3">
            <a:alphaModFix/>
          </a:blip>
          <a:srcRect b="0" l="0" r="0" t="0"/>
          <a:stretch/>
        </p:blipFill>
        <p:spPr>
          <a:xfrm>
            <a:off x="923925" y="1181100"/>
            <a:ext cx="7296150" cy="44958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grpSp>
        <p:nvGrpSpPr>
          <p:cNvPr id="542" name="Google Shape;542;p77"/>
          <p:cNvGrpSpPr/>
          <p:nvPr/>
        </p:nvGrpSpPr>
        <p:grpSpPr>
          <a:xfrm>
            <a:off x="609600" y="1571625"/>
            <a:ext cx="8020050" cy="3286125"/>
            <a:chOff x="990600" y="1571625"/>
            <a:chExt cx="8020051" cy="3286125"/>
          </a:xfrm>
        </p:grpSpPr>
        <p:pic>
          <p:nvPicPr>
            <p:cNvPr id="543" name="Google Shape;543;p77"/>
            <p:cNvPicPr preferRelativeResize="0"/>
            <p:nvPr/>
          </p:nvPicPr>
          <p:blipFill rotWithShape="1">
            <a:blip r:embed="rId3">
              <a:alphaModFix/>
            </a:blip>
            <a:srcRect b="0" l="0" r="0" t="0"/>
            <a:stretch/>
          </p:blipFill>
          <p:spPr>
            <a:xfrm>
              <a:off x="990600" y="1571625"/>
              <a:ext cx="2305050" cy="3286125"/>
            </a:xfrm>
            <a:prstGeom prst="rect">
              <a:avLst/>
            </a:prstGeom>
            <a:noFill/>
            <a:ln>
              <a:noFill/>
            </a:ln>
          </p:spPr>
        </p:pic>
        <p:pic>
          <p:nvPicPr>
            <p:cNvPr id="544" name="Google Shape;544;p77"/>
            <p:cNvPicPr preferRelativeResize="0"/>
            <p:nvPr/>
          </p:nvPicPr>
          <p:blipFill rotWithShape="1">
            <a:blip r:embed="rId4">
              <a:alphaModFix/>
            </a:blip>
            <a:srcRect b="0" l="0" r="1684" t="0"/>
            <a:stretch/>
          </p:blipFill>
          <p:spPr>
            <a:xfrm>
              <a:off x="3505201" y="1571625"/>
              <a:ext cx="5505450" cy="3286124"/>
            </a:xfrm>
            <a:prstGeom prst="rect">
              <a:avLst/>
            </a:prstGeom>
            <a:noFill/>
            <a:ln>
              <a:noFill/>
            </a:ln>
          </p:spPr>
        </p:pic>
      </p:gr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pic>
        <p:nvPicPr>
          <p:cNvPr id="549" name="Google Shape;549;p78"/>
          <p:cNvPicPr preferRelativeResize="0"/>
          <p:nvPr/>
        </p:nvPicPr>
        <p:blipFill rotWithShape="1">
          <a:blip r:embed="rId3">
            <a:alphaModFix/>
          </a:blip>
          <a:srcRect b="0" l="0" r="0" t="0"/>
          <a:stretch/>
        </p:blipFill>
        <p:spPr>
          <a:xfrm>
            <a:off x="0" y="-19050"/>
            <a:ext cx="9144000" cy="5711825"/>
          </a:xfrm>
          <a:prstGeom prst="rect">
            <a:avLst/>
          </a:prstGeom>
          <a:noFill/>
          <a:ln>
            <a:noFill/>
          </a:ln>
        </p:spPr>
      </p:pic>
      <p:sp>
        <p:nvSpPr>
          <p:cNvPr id="550" name="Google Shape;550;p78"/>
          <p:cNvSpPr txBox="1"/>
          <p:nvPr/>
        </p:nvSpPr>
        <p:spPr>
          <a:xfrm>
            <a:off x="458787" y="6096000"/>
            <a:ext cx="8267700" cy="369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BFBF"/>
              </a:buClr>
              <a:buSzPts val="1800"/>
              <a:buFont typeface="Arial"/>
              <a:buNone/>
            </a:pPr>
            <a:r>
              <a:rPr b="0" i="0" lang="en-US" sz="1800" u="none">
                <a:solidFill>
                  <a:srgbClr val="BFBFBF"/>
                </a:solidFill>
                <a:latin typeface="Arial"/>
                <a:ea typeface="Arial"/>
                <a:cs typeface="Arial"/>
                <a:sym typeface="Arial"/>
              </a:rPr>
              <a:t>Casa Malaparte l 1937 l Adalberto Libera e Curzio Malaparte</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79"/>
          <p:cNvPicPr preferRelativeResize="0"/>
          <p:nvPr/>
        </p:nvPicPr>
        <p:blipFill rotWithShape="1">
          <a:blip r:embed="rId3">
            <a:alphaModFix/>
          </a:blip>
          <a:srcRect b="0" l="0" r="0" t="0"/>
          <a:stretch/>
        </p:blipFill>
        <p:spPr>
          <a:xfrm>
            <a:off x="1905000" y="161925"/>
            <a:ext cx="5191125" cy="6286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8"/>
          <p:cNvSpPr txBox="1"/>
          <p:nvPr/>
        </p:nvSpPr>
        <p:spPr>
          <a:xfrm>
            <a:off x="2057400" y="838200"/>
            <a:ext cx="5638800" cy="51244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BFBFBF"/>
              </a:buClr>
              <a:buSzPts val="1600"/>
              <a:buFont typeface="Arial"/>
              <a:buNone/>
            </a:pPr>
            <a:r>
              <a:rPr b="0" i="0" lang="en-US" sz="1600" u="none">
                <a:solidFill>
                  <a:srgbClr val="BFBFBF"/>
                </a:solidFill>
                <a:latin typeface="Arial"/>
                <a:ea typeface="Arial"/>
                <a:cs typeface="Arial"/>
                <a:sym typeface="Arial"/>
              </a:rPr>
              <a:t>“Uma primeira equipe levou à base da montanha um cabo-piloto. A segunda equipe subiu a montanha pela floresta levando uma corda. No cume, lançaram uma das pontas da corda que foi amarrada ao cabo-piloto – que já se encontrava na base da montanha – puxando-o e afixando-o no devido local. A outra extremidade do cabo-piloto foi afixada na Praia Vermelha, servindo de guia para a extensão do cabo de aço que sustenta o bondinho.”</a:t>
            </a:r>
            <a:endParaRPr/>
          </a:p>
          <a:p>
            <a:pPr indent="0" lvl="0" marL="0" marR="0" rtl="0" algn="just">
              <a:lnSpc>
                <a:spcPct val="150000"/>
              </a:lnSpc>
              <a:spcBef>
                <a:spcPts val="0"/>
              </a:spcBef>
              <a:spcAft>
                <a:spcPts val="0"/>
              </a:spcAft>
              <a:buClr>
                <a:schemeClr val="dk1"/>
              </a:buClr>
              <a:buSzPts val="1400"/>
              <a:buFont typeface="Arial"/>
              <a:buNone/>
            </a:pPr>
            <a:r>
              <a:t/>
            </a:r>
            <a:endParaRPr b="0" i="0" sz="1400" u="none">
              <a:solidFill>
                <a:srgbClr val="BFBFBF"/>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400"/>
              <a:buFont typeface="Arial"/>
              <a:buNone/>
            </a:pPr>
            <a:r>
              <a:t/>
            </a:r>
            <a:endParaRPr b="0" i="0" sz="1400" u="none">
              <a:solidFill>
                <a:srgbClr val="BFBFBF"/>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600"/>
              <a:buFont typeface="Arial"/>
              <a:buNone/>
            </a:pPr>
            <a:r>
              <a:t/>
            </a:r>
            <a:endParaRPr b="0" i="0" sz="1600" u="none">
              <a:solidFill>
                <a:srgbClr val="BFBFBF"/>
              </a:solidFill>
              <a:latin typeface="Arial"/>
              <a:ea typeface="Arial"/>
              <a:cs typeface="Arial"/>
              <a:sym typeface="Arial"/>
            </a:endParaRPr>
          </a:p>
          <a:p>
            <a:pPr indent="0" lvl="0" marL="0" marR="0" rtl="0" algn="ctr">
              <a:lnSpc>
                <a:spcPct val="150000"/>
              </a:lnSpc>
              <a:spcBef>
                <a:spcPts val="0"/>
              </a:spcBef>
              <a:spcAft>
                <a:spcPts val="0"/>
              </a:spcAft>
              <a:buClr>
                <a:schemeClr val="dk1"/>
              </a:buClr>
              <a:buSzPts val="1600"/>
              <a:buFont typeface="Arial"/>
              <a:buNone/>
            </a:pPr>
            <a:r>
              <a:t/>
            </a:r>
            <a:endParaRPr b="0" i="0" sz="1600" u="none">
              <a:solidFill>
                <a:srgbClr val="BFBFBF"/>
              </a:solidFill>
              <a:latin typeface="Arial"/>
              <a:ea typeface="Arial"/>
              <a:cs typeface="Arial"/>
              <a:sym typeface="Arial"/>
            </a:endParaRPr>
          </a:p>
          <a:p>
            <a:pPr indent="0" lvl="0" marL="0" marR="0" rtl="0" algn="ctr">
              <a:lnSpc>
                <a:spcPct val="15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http://www.bondinho.com.br/o-teleferico/</a:t>
            </a:r>
            <a:endParaRPr/>
          </a:p>
          <a:p>
            <a:pPr indent="0" lvl="0" marL="0" marR="0" rtl="0" algn="just">
              <a:lnSpc>
                <a:spcPct val="150000"/>
              </a:lnSpc>
              <a:spcBef>
                <a:spcPts val="0"/>
              </a:spcBef>
              <a:spcAft>
                <a:spcPts val="0"/>
              </a:spcAft>
              <a:buClr>
                <a:srgbClr val="BFBFBF"/>
              </a:buClr>
              <a:buSzPts val="1400"/>
              <a:buFont typeface="Arial"/>
              <a:buNone/>
            </a:pPr>
            <a:r>
              <a:rPr b="0" i="0" lang="en-US" sz="1400" u="none">
                <a:solidFill>
                  <a:srgbClr val="BFBFBF"/>
                </a:solidFill>
                <a:latin typeface="Arial"/>
                <a:ea typeface="Arial"/>
                <a:cs typeface="Arial"/>
                <a:sym typeface="Arial"/>
              </a:rPr>
              <a:t>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80"/>
          <p:cNvSpPr txBox="1"/>
          <p:nvPr/>
        </p:nvSpPr>
        <p:spPr>
          <a:xfrm>
            <a:off x="2484437" y="1981200"/>
            <a:ext cx="4572000" cy="35083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9D9D9"/>
              </a:buClr>
              <a:buSzPts val="2000"/>
              <a:buFont typeface="Arial"/>
              <a:buNone/>
            </a:pPr>
            <a:r>
              <a:rPr b="0" i="0" lang="en-US" sz="2000" u="none">
                <a:solidFill>
                  <a:srgbClr val="D9D9D9"/>
                </a:solidFill>
                <a:latin typeface="Arial"/>
                <a:ea typeface="Arial"/>
                <a:cs typeface="Arial"/>
                <a:sym typeface="Arial"/>
              </a:rPr>
              <a:t>O Desprezo </a:t>
            </a:r>
            <a:r>
              <a:rPr b="0" i="0" lang="en-US" sz="1600" u="none">
                <a:solidFill>
                  <a:srgbClr val="D9D9D9"/>
                </a:solidFill>
                <a:latin typeface="Arial"/>
                <a:ea typeface="Arial"/>
                <a:cs typeface="Arial"/>
                <a:sym typeface="Arial"/>
              </a:rPr>
              <a:t>[Le Mépris]</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a:solidFill>
                  <a:srgbClr val="D9D9D9"/>
                </a:solidFill>
                <a:latin typeface="Arial"/>
                <a:ea typeface="Arial"/>
                <a:cs typeface="Arial"/>
                <a:sym typeface="Arial"/>
              </a:rPr>
              <a:t>Jean-Luc Godard</a:t>
            </a:r>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800"/>
              <a:buFont typeface="Arial"/>
              <a:buNone/>
            </a:pPr>
            <a:r>
              <a:rPr b="0" i="0" lang="en-US" sz="1800" u="none">
                <a:solidFill>
                  <a:srgbClr val="D9D9D9"/>
                </a:solidFill>
                <a:latin typeface="Arial"/>
                <a:ea typeface="Arial"/>
                <a:cs typeface="Arial"/>
                <a:sym typeface="Arial"/>
              </a:rPr>
              <a:t>1963</a:t>
            </a:r>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0" i="0" sz="1600" u="none">
              <a:solidFill>
                <a:srgbClr val="D9D9D9"/>
              </a:solidFill>
              <a:latin typeface="Arial"/>
              <a:ea typeface="Arial"/>
              <a:cs typeface="Arial"/>
              <a:sym typeface="Arial"/>
            </a:endParaRPr>
          </a:p>
          <a:p>
            <a:pPr indent="0" lvl="0" marL="0" marR="0" rtl="0" algn="ctr">
              <a:lnSpc>
                <a:spcPct val="100000"/>
              </a:lnSpc>
              <a:spcBef>
                <a:spcPts val="0"/>
              </a:spcBef>
              <a:spcAft>
                <a:spcPts val="0"/>
              </a:spcAft>
              <a:buClr>
                <a:srgbClr val="D9D9D9"/>
              </a:buClr>
              <a:buSzPts val="1600"/>
              <a:buFont typeface="Arial"/>
              <a:buNone/>
            </a:pPr>
            <a:r>
              <a:rPr b="0" i="0" lang="en-US" sz="1600" u="none">
                <a:solidFill>
                  <a:srgbClr val="D9D9D9"/>
                </a:solidFill>
                <a:latin typeface="Arial"/>
                <a:ea typeface="Arial"/>
                <a:cs typeface="Arial"/>
                <a:sym typeface="Arial"/>
              </a:rPr>
              <a:t>França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9"/>
          <p:cNvPicPr preferRelativeResize="0"/>
          <p:nvPr/>
        </p:nvPicPr>
        <p:blipFill rotWithShape="1">
          <a:blip r:embed="rId3">
            <a:alphaModFix/>
          </a:blip>
          <a:srcRect b="0" l="0" r="0" t="0"/>
          <a:stretch/>
        </p:blipFill>
        <p:spPr>
          <a:xfrm>
            <a:off x="4343400" y="1962150"/>
            <a:ext cx="3786187" cy="2519362"/>
          </a:xfrm>
          <a:prstGeom prst="rect">
            <a:avLst/>
          </a:prstGeom>
          <a:noFill/>
          <a:ln>
            <a:noFill/>
          </a:ln>
        </p:spPr>
      </p:pic>
      <p:pic>
        <p:nvPicPr>
          <p:cNvPr id="130" name="Google Shape;130;p9"/>
          <p:cNvPicPr preferRelativeResize="0"/>
          <p:nvPr/>
        </p:nvPicPr>
        <p:blipFill rotWithShape="1">
          <a:blip r:embed="rId4">
            <a:alphaModFix/>
          </a:blip>
          <a:srcRect b="0" l="0" r="0" t="0"/>
          <a:stretch/>
        </p:blipFill>
        <p:spPr>
          <a:xfrm>
            <a:off x="914400" y="1962150"/>
            <a:ext cx="3363912" cy="251936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1601-01-01T00:00:00Z</dcterms:created>
  <dc:creator>ADM</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3" name="Version">
    <vt:i4>1</vt:i4>
  </property>
</Properties>
</file>