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65" r:id="rId8"/>
    <p:sldId id="301" r:id="rId9"/>
    <p:sldId id="260" r:id="rId10"/>
    <p:sldId id="259" r:id="rId11"/>
    <p:sldId id="261" r:id="rId12"/>
    <p:sldId id="262" r:id="rId13"/>
    <p:sldId id="271" r:id="rId14"/>
    <p:sldId id="297" r:id="rId15"/>
    <p:sldId id="258" r:id="rId16"/>
    <p:sldId id="272" r:id="rId17"/>
    <p:sldId id="288" r:id="rId18"/>
    <p:sldId id="289" r:id="rId19"/>
    <p:sldId id="296" r:id="rId20"/>
    <p:sldId id="267" r:id="rId21"/>
    <p:sldId id="268" r:id="rId22"/>
    <p:sldId id="269" r:id="rId23"/>
    <p:sldId id="270" r:id="rId24"/>
    <p:sldId id="280" r:id="rId25"/>
    <p:sldId id="279" r:id="rId26"/>
    <p:sldId id="283" r:id="rId27"/>
    <p:sldId id="284" r:id="rId28"/>
    <p:sldId id="285" r:id="rId29"/>
    <p:sldId id="286" r:id="rId30"/>
    <p:sldId id="282" r:id="rId31"/>
    <p:sldId id="290" r:id="rId32"/>
    <p:sldId id="292" r:id="rId33"/>
    <p:sldId id="302" r:id="rId34"/>
    <p:sldId id="293" r:id="rId35"/>
    <p:sldId id="294" r:id="rId36"/>
    <p:sldId id="295" r:id="rId37"/>
    <p:sldId id="300" r:id="rId38"/>
    <p:sldId id="303" r:id="rId39"/>
    <p:sldId id="291" r:id="rId40"/>
    <p:sldId id="257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8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7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1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2189-CDEA-4DB5-8C05-ED397E96BF45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qGT4xepj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JQMcELDd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mongabay.com/2015/06/amazon-tribe-creates-500-page-traditional-medicine-encyclopedi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dailymail.co.uk/news/article-3218000/Inside-Sahara-s-abandoned-City-Libraries-Stunning-images-prosperous-town-home-oldest-Islamic-texts-danger-swallowed-s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298806" cy="313361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sz="3200" dirty="0" smtClean="0"/>
          </a:p>
          <a:p>
            <a:pPr algn="r"/>
            <a:r>
              <a:rPr lang="pt-BR" sz="3200" dirty="0" smtClean="0"/>
              <a:t>Experiências </a:t>
            </a:r>
            <a:r>
              <a:rPr lang="pt-BR" sz="3200" dirty="0"/>
              <a:t>de conhecimento e ecologia dos saberes </a:t>
            </a:r>
            <a:r>
              <a:rPr lang="pt-BR" sz="3200" dirty="0" smtClean="0"/>
              <a:t>I</a:t>
            </a:r>
          </a:p>
          <a:p>
            <a:pPr algn="r"/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30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400" dirty="0" smtClean="0"/>
              <a:t>Ideias mestras compartilhadas pelos diferentes autores ao longo do livro:</a:t>
            </a:r>
          </a:p>
          <a:p>
            <a:pPr marL="514350" indent="-514350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Epistemologia dominante </a:t>
            </a:r>
            <a:r>
              <a:rPr lang="pt-BR" dirty="0" smtClean="0"/>
              <a:t>é uma epistemologia contextual assentada numa dupla diferença: a diferença cultural do mundo moderno cristão ocidental e a diferença política do colonialismo e capitalismo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pretensão de universalidade plasma a ciência moderna, resultado da intervenção epistemológica baseada na força com que a intervenção política, econômica e militar do colonialismo e do capitalismo modernos se impuseram aos povos e culturas não-ocidentais e não-cristãos;</a:t>
            </a:r>
          </a:p>
          <a:p>
            <a:pPr marL="514350" indent="-514350">
              <a:buAutoNum type="arabicPeriod"/>
            </a:pPr>
            <a:r>
              <a:rPr lang="pt-BR" dirty="0"/>
              <a:t> </a:t>
            </a:r>
            <a:r>
              <a:rPr lang="pt-BR" dirty="0" err="1" smtClean="0">
                <a:solidFill>
                  <a:srgbClr val="C00000"/>
                </a:solidFill>
              </a:rPr>
              <a:t>Epistemicídio</a:t>
            </a:r>
            <a:r>
              <a:rPr lang="pt-BR" dirty="0" smtClean="0"/>
              <a:t>: supressão dos conhecimentos locais</a:t>
            </a:r>
            <a:r>
              <a:rPr lang="pt-BR" dirty="0" smtClean="0">
                <a:solidFill>
                  <a:srgbClr val="C00000"/>
                </a:solidFill>
              </a:rPr>
              <a:t> → </a:t>
            </a:r>
            <a:r>
              <a:rPr lang="pt-BR" dirty="0" smtClean="0"/>
              <a:t>homogeneização do mundo, obliterando as diferenças culturais;</a:t>
            </a:r>
          </a:p>
          <a:p>
            <a:pPr marL="514350" indent="-514350">
              <a:buAutoNum type="arabicPeriod"/>
            </a:pPr>
            <a:r>
              <a:rPr lang="pt-BR" dirty="0" smtClean="0"/>
              <a:t> Ciência moderna não foi, nos últimos dois séculos, nem um </a:t>
            </a:r>
            <a:r>
              <a:rPr lang="pt-BR" dirty="0" smtClean="0">
                <a:solidFill>
                  <a:srgbClr val="C00000"/>
                </a:solidFill>
              </a:rPr>
              <a:t>mal</a:t>
            </a:r>
            <a:r>
              <a:rPr lang="pt-BR" dirty="0" smtClean="0"/>
              <a:t> incondicional nem um </a:t>
            </a:r>
            <a:r>
              <a:rPr lang="pt-BR" dirty="0" smtClean="0">
                <a:solidFill>
                  <a:srgbClr val="C00000"/>
                </a:solidFill>
              </a:rPr>
              <a:t>bem</a:t>
            </a:r>
            <a:r>
              <a:rPr lang="pt-BR" dirty="0" smtClean="0"/>
              <a:t> incondicional. Ela própria é diversa internamente, o que lhe permite intervenções contraditórias na sociedade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institucionalidade (legitimação).</a:t>
            </a:r>
          </a:p>
          <a:p>
            <a:pPr marL="514350" indent="-514350">
              <a:buAutoNum type="arabicPeriod"/>
            </a:pPr>
            <a:r>
              <a:rPr lang="pt-BR" dirty="0" smtClean="0"/>
              <a:t>Crítica desse regime epistemológico é possível devido a um conjunto de circunstâncias 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revolução da </a:t>
            </a:r>
            <a:r>
              <a:rPr lang="pt-BR" dirty="0" smtClean="0">
                <a:solidFill>
                  <a:srgbClr val="C00000"/>
                </a:solidFill>
              </a:rPr>
              <a:t>informação e da comunicação</a:t>
            </a:r>
            <a:r>
              <a:rPr lang="pt-BR" dirty="0" smtClean="0"/>
              <a:t>. Visualização da diversidade cultural e epistemológica do mundo;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[movimentos sociais]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Reconhecimento da </a:t>
            </a:r>
            <a:r>
              <a:rPr lang="pt-BR" dirty="0" smtClean="0">
                <a:solidFill>
                  <a:srgbClr val="C00000"/>
                </a:solidFill>
              </a:rPr>
              <a:t>diversidade epistemológica </a:t>
            </a:r>
            <a:r>
              <a:rPr lang="pt-BR" dirty="0" smtClean="0"/>
              <a:t>tem lugar no interior assim como na relação entre ciência e outros conhecimentos.  </a:t>
            </a:r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6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“(...) o colonialismo, para além de todas as dominações por que é conhecido, foi também uma dominação epistemológica, uma relação extremamente desigual de saber-poder que conduziu à supressão de muitas formas de saber próprias dos povos e/ou nações colonizados. As </a:t>
            </a:r>
            <a:r>
              <a:rPr lang="pt-BR" dirty="0" smtClean="0">
                <a:solidFill>
                  <a:srgbClr val="C00000"/>
                </a:solidFill>
              </a:rPr>
              <a:t>epistemologias do sul </a:t>
            </a:r>
            <a:r>
              <a:rPr lang="pt-BR" dirty="0" smtClean="0"/>
              <a:t>são o conjunto de intervenções epistemológicas que denunciam essa supressão, valorizam os saberes que resistiram com êxito e investigam as condições de um diálogo horizontal entre conhecimentos. A esse diálogo entre saberes chamamos </a:t>
            </a:r>
            <a:r>
              <a:rPr lang="pt-BR" sz="3200" dirty="0" smtClean="0">
                <a:solidFill>
                  <a:srgbClr val="C00000"/>
                </a:solidFill>
              </a:rPr>
              <a:t>ecologias dos saberes</a:t>
            </a:r>
            <a:r>
              <a:rPr lang="pt-BR" dirty="0" smtClean="0"/>
              <a:t>” (p.13).</a:t>
            </a:r>
          </a:p>
          <a:p>
            <a:pPr marL="0" indent="0">
              <a:buNone/>
            </a:pPr>
            <a:r>
              <a:rPr lang="pt-BR" altLang="pt-BR" sz="2200" dirty="0" smtClean="0"/>
              <a:t>[Epistemologias do Sul: </a:t>
            </a:r>
            <a:r>
              <a:rPr lang="pt-BR" altLang="pt-BR" sz="2200" dirty="0" err="1" smtClean="0"/>
              <a:t>desmonumentalizar</a:t>
            </a:r>
            <a:r>
              <a:rPr lang="pt-BR" altLang="pt-BR" sz="2200" dirty="0" smtClean="0"/>
              <a:t> o ocidente – aumentar a conversa do mundo – outras conversas, outros sujeitos que não cabem na concepção ocidental do mundo]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10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PARA ALÉM DO PENSAMENTO ABISSAL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Boaventura de Sousa Santos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Concessão à ciência moderna do </a:t>
            </a:r>
            <a:r>
              <a:rPr lang="pt-BR" dirty="0" smtClean="0">
                <a:solidFill>
                  <a:srgbClr val="C00000"/>
                </a:solidFill>
              </a:rPr>
              <a:t>monopólio</a:t>
            </a:r>
            <a:r>
              <a:rPr lang="pt-BR" dirty="0" smtClean="0"/>
              <a:t> da distinção universal entre o verdadeiro e o falso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formas científicas e não-científicas de verdade. 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Invisibilidade</a:t>
            </a:r>
            <a:r>
              <a:rPr lang="pt-BR" dirty="0" smtClean="0"/>
              <a:t> de formas de conhecimento (desaparecem como conhecimentos relevantes, compreensíveis ou comensuráveis por se encontrarem para além do universo do verdadeiro e do falso). Exclusão. Ver p.31.</a:t>
            </a:r>
          </a:p>
          <a:p>
            <a:r>
              <a:rPr lang="pt-BR" dirty="0" smtClean="0"/>
              <a:t>Não existe justiça social global sem justiça cognitiva global.</a:t>
            </a:r>
          </a:p>
          <a:p>
            <a:r>
              <a:rPr lang="pt-BR" dirty="0" smtClean="0"/>
              <a:t>“Na </a:t>
            </a:r>
            <a:r>
              <a:rPr lang="pt-BR" dirty="0" smtClean="0">
                <a:solidFill>
                  <a:srgbClr val="C00000"/>
                </a:solidFill>
              </a:rPr>
              <a:t>ecologia de saberes </a:t>
            </a:r>
            <a:r>
              <a:rPr lang="pt-BR" dirty="0" smtClean="0"/>
              <a:t>a busca de credibilidade para os conhecimentos não-científicos não implica o descrédito do conhecimento científico” (todos os conhecimentos têm limites internos e externos – intervenção no real):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“A utopia do interconhecimento é aprender outros conhecimentos sem esquecer os próprios”.</a:t>
            </a:r>
            <a:endParaRPr lang="pt-BR" dirty="0" smtClean="0"/>
          </a:p>
          <a:p>
            <a:r>
              <a:rPr lang="pt-BR" dirty="0" smtClean="0"/>
              <a:t>Todos os conhecimentos sustentam práticas e constituem sujeitos.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Tradução intercultural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Proposta de um programa de pesquisa para a construção epistemológica de uma ecologia dos saberes (p. 55).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81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Modernidade e ambivalência</a:t>
            </a:r>
            <a:br>
              <a:rPr lang="pt-BR" dirty="0" smtClean="0"/>
            </a:br>
            <a:r>
              <a:rPr lang="pt-BR" sz="3200" dirty="0" err="1" smtClean="0">
                <a:solidFill>
                  <a:srgbClr val="C00000"/>
                </a:solidFill>
              </a:rPr>
              <a:t>Zigmunt</a:t>
            </a:r>
            <a:r>
              <a:rPr lang="pt-BR" sz="3200" dirty="0" smtClean="0">
                <a:solidFill>
                  <a:srgbClr val="C00000"/>
                </a:solidFill>
              </a:rPr>
              <a:t> </a:t>
            </a:r>
            <a:r>
              <a:rPr lang="pt-BR" sz="3200" dirty="0" err="1" smtClean="0">
                <a:solidFill>
                  <a:srgbClr val="C00000"/>
                </a:solidFill>
              </a:rPr>
              <a:t>Bauman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Prática tipicamente moderna: esforço para </a:t>
            </a:r>
            <a:r>
              <a:rPr lang="pt-BR" dirty="0" smtClean="0">
                <a:solidFill>
                  <a:srgbClr val="C00000"/>
                </a:solidFill>
              </a:rPr>
              <a:t>exterminar a ambivalência </a:t>
            </a:r>
            <a:r>
              <a:rPr lang="pt-BR" dirty="0" smtClean="0"/>
              <a:t>= esforço para definir com precisão – e suprimir ou eliminar tudo que não poderia ser ou não fosse precisamente definido.</a:t>
            </a:r>
          </a:p>
          <a:p>
            <a:r>
              <a:rPr lang="pt-BR" dirty="0" smtClean="0"/>
              <a:t>A existência é moderna na medida em que se bifurca em ordem e caos.</a:t>
            </a:r>
          </a:p>
          <a:p>
            <a:r>
              <a:rPr lang="pt-BR" dirty="0" smtClean="0"/>
              <a:t>Um mundo ordeiro é um mundo no qual “</a:t>
            </a:r>
            <a:r>
              <a:rPr lang="pt-BR" dirty="0" smtClean="0">
                <a:solidFill>
                  <a:srgbClr val="C00000"/>
                </a:solidFill>
              </a:rPr>
              <a:t>se sabe como ir adiante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Classificar: dar ao mundo uma estrutura; incluir/excluir – produção do refugo – outro, estranho</a:t>
            </a:r>
          </a:p>
          <a:p>
            <a:r>
              <a:rPr lang="pt-BR" dirty="0" smtClean="0"/>
              <a:t>A existência é moderna na medida em que é produzida e sustentada pelo projeto, manipulação, administração, planejamento.</a:t>
            </a:r>
          </a:p>
          <a:p>
            <a:r>
              <a:rPr lang="pt-BR" dirty="0" smtClean="0"/>
              <a:t>O outro do intelecto moderno é a polissemia, a dissonância cognitiva, as definições polivalentes, a contingencia, os significados superpostos no mundo das classificações e arquivos bem ordenados.</a:t>
            </a:r>
          </a:p>
        </p:txBody>
      </p:sp>
    </p:spTree>
    <p:extLst>
      <p:ext uri="{BB962C8B-B14F-4D97-AF65-F5344CB8AC3E}">
        <p14:creationId xmlns:p14="http://schemas.microsoft.com/office/powerpoint/2010/main" val="230448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Diversidade Cultural/Direitos Culturais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Quando uma pessoa, sozinha ou em grupo, não pode exercer livremente seus direitos de autodeterminação e de livre identificação, a eficácia dos outros direitos humanos fica </a:t>
            </a:r>
            <a:r>
              <a:rPr lang="pt-BR" dirty="0" smtClean="0"/>
              <a:t>comprometida (</a:t>
            </a:r>
            <a:r>
              <a:rPr lang="pt-BR" dirty="0" err="1" smtClean="0"/>
              <a:t>Fahida</a:t>
            </a:r>
            <a:r>
              <a:rPr lang="pt-BR" dirty="0" smtClean="0"/>
              <a:t> </a:t>
            </a:r>
            <a:r>
              <a:rPr lang="pt-BR" dirty="0" err="1" smtClean="0"/>
              <a:t>Shaheed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Desafio da defesa da universalidade dos direitos humanos, ao mesmo tempo em que se mantém o direito de todos os indivíduos e comunidades a promover, proteger e desenvolver suas culturas.</a:t>
            </a:r>
          </a:p>
          <a:p>
            <a:r>
              <a:rPr lang="pt-BR" dirty="0"/>
              <a:t>Diversidade cultural = várias </a:t>
            </a:r>
            <a:r>
              <a:rPr lang="pt-BR" dirty="0">
                <a:solidFill>
                  <a:srgbClr val="C00000"/>
                </a:solidFill>
              </a:rPr>
              <a:t>concepções de mundo </a:t>
            </a:r>
            <a:r>
              <a:rPr lang="pt-BR" dirty="0" smtClean="0"/>
              <a:t>- experiência </a:t>
            </a:r>
            <a:r>
              <a:rPr lang="pt-BR" dirty="0"/>
              <a:t>com o mundo é diversa.</a:t>
            </a:r>
          </a:p>
          <a:p>
            <a:r>
              <a:rPr lang="pt-BR" dirty="0"/>
              <a:t>Premissa fundamental do discurso da diversidade cultural = o reconhecimento do valor cultural dos diversos grupos serve como plataforma para a reivindicação de direitos</a:t>
            </a:r>
            <a:r>
              <a:rPr lang="pt-BR" dirty="0" smtClean="0"/>
              <a:t>.</a:t>
            </a:r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direitos</a:t>
            </a:r>
            <a:r>
              <a:rPr lang="en-US" dirty="0"/>
              <a:t> </a:t>
            </a:r>
            <a:r>
              <a:rPr lang="en-US" dirty="0" err="1"/>
              <a:t>culturais</a:t>
            </a:r>
            <a:r>
              <a:rPr lang="en-US" dirty="0"/>
              <a:t> </a:t>
            </a:r>
            <a:r>
              <a:rPr lang="en-US" dirty="0" err="1"/>
              <a:t>indicam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indivíduo</a:t>
            </a:r>
            <a:r>
              <a:rPr lang="en-US" dirty="0"/>
              <a:t> tem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produzir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e </a:t>
            </a:r>
            <a:r>
              <a:rPr lang="en-US" dirty="0" err="1"/>
              <a:t>cultura</a:t>
            </a:r>
            <a:r>
              <a:rPr lang="en-US" dirty="0"/>
              <a:t> e </a:t>
            </a:r>
            <a:r>
              <a:rPr lang="en-US" dirty="0" err="1"/>
              <a:t>também</a:t>
            </a:r>
            <a:r>
              <a:rPr lang="en-US" dirty="0"/>
              <a:t> deles </a:t>
            </a:r>
            <a:r>
              <a:rPr lang="en-US" dirty="0" err="1"/>
              <a:t>fruir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Diversidade</a:t>
            </a:r>
            <a:r>
              <a:rPr lang="en-US" dirty="0"/>
              <a:t> </a:t>
            </a:r>
            <a:r>
              <a:rPr lang="en-US" dirty="0" err="1"/>
              <a:t>deixou</a:t>
            </a:r>
            <a:r>
              <a:rPr lang="en-US" dirty="0"/>
              <a:t> de </a:t>
            </a:r>
            <a:r>
              <a:rPr lang="en-US" dirty="0" err="1"/>
              <a:t>significar</a:t>
            </a:r>
            <a:r>
              <a:rPr lang="en-US" dirty="0"/>
              <a:t> a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afirmação</a:t>
            </a:r>
            <a:r>
              <a:rPr lang="en-US" dirty="0"/>
              <a:t> da “</a:t>
            </a:r>
            <a:r>
              <a:rPr lang="en-US" dirty="0" err="1"/>
              <a:t>pluralidade</a:t>
            </a:r>
            <a:r>
              <a:rPr lang="en-US" dirty="0"/>
              <a:t>” para </a:t>
            </a:r>
            <a:r>
              <a:rPr lang="en-US" dirty="0" err="1"/>
              <a:t>passar</a:t>
            </a:r>
            <a:r>
              <a:rPr lang="en-US" dirty="0"/>
              <a:t> a </a:t>
            </a:r>
            <a:r>
              <a:rPr lang="en-US" dirty="0" err="1"/>
              <a:t>significar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tempo ‘</a:t>
            </a:r>
            <a:r>
              <a:rPr lang="en-US" dirty="0" err="1"/>
              <a:t>alteridade</a:t>
            </a:r>
            <a:r>
              <a:rPr lang="en-US" dirty="0"/>
              <a:t>’ e </a:t>
            </a:r>
            <a:r>
              <a:rPr lang="en-US" dirty="0" err="1" smtClean="0"/>
              <a:t>interculturalidade</a:t>
            </a:r>
            <a:r>
              <a:rPr lang="en-US" dirty="0" smtClean="0"/>
              <a:t> (Martin-</a:t>
            </a:r>
            <a:r>
              <a:rPr lang="en-US" dirty="0" err="1" smtClean="0"/>
              <a:t>Barbero</a:t>
            </a:r>
            <a:r>
              <a:rPr lang="en-US" dirty="0" smtClean="0"/>
              <a:t>).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en-US" dirty="0" err="1">
                <a:solidFill>
                  <a:srgbClr val="C00000"/>
                </a:solidFill>
              </a:rPr>
              <a:t>Direito</a:t>
            </a:r>
            <a:r>
              <a:rPr lang="en-US" dirty="0">
                <a:solidFill>
                  <a:srgbClr val="C00000"/>
                </a:solidFill>
              </a:rPr>
              <a:t> à </a:t>
            </a:r>
            <a:r>
              <a:rPr lang="en-US" dirty="0" err="1">
                <a:solidFill>
                  <a:srgbClr val="C00000"/>
                </a:solidFill>
              </a:rPr>
              <a:t>igualdade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diferença</a:t>
            </a:r>
            <a:r>
              <a:rPr lang="en-US" dirty="0" smtClean="0"/>
              <a:t> (</a:t>
            </a:r>
            <a:r>
              <a:rPr lang="en-US" dirty="0" err="1" smtClean="0"/>
              <a:t>Homi</a:t>
            </a:r>
            <a:r>
              <a:rPr lang="en-US" dirty="0" smtClean="0"/>
              <a:t> </a:t>
            </a:r>
            <a:r>
              <a:rPr lang="en-US" dirty="0" err="1" smtClean="0"/>
              <a:t>Bhabha</a:t>
            </a:r>
            <a:r>
              <a:rPr lang="en-US" dirty="0" smtClean="0"/>
              <a:t>).</a:t>
            </a:r>
            <a:endParaRPr lang="pt-BR" dirty="0"/>
          </a:p>
          <a:p>
            <a:r>
              <a:rPr lang="pt-BR" dirty="0"/>
              <a:t>Universalidade com racismo e cidadania formal sem </a:t>
            </a:r>
            <a:r>
              <a:rPr lang="pt-BR" dirty="0" smtClean="0"/>
              <a:t>igualdade (idem).</a:t>
            </a:r>
          </a:p>
        </p:txBody>
      </p:sp>
    </p:spTree>
    <p:extLst>
      <p:ext uri="{BB962C8B-B14F-4D97-AF65-F5344CB8AC3E}">
        <p14:creationId xmlns:p14="http://schemas.microsoft.com/office/powerpoint/2010/main" val="107545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Michel Foucault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866640"/>
          </a:xfrm>
        </p:spPr>
        <p:txBody>
          <a:bodyPr>
            <a:noAutofit/>
          </a:bodyPr>
          <a:lstStyle/>
          <a:p>
            <a:r>
              <a:rPr lang="pt-BR" sz="2000" dirty="0" smtClean="0"/>
              <a:t>Todo poder engendra um saber. Não há saber neutro. Todo saber é político. </a:t>
            </a:r>
            <a:r>
              <a:rPr lang="pt-BR" sz="2000" dirty="0" smtClean="0">
                <a:solidFill>
                  <a:srgbClr val="C00000"/>
                </a:solidFill>
              </a:rPr>
              <a:t>Todo saber tem sua gênese em relações de poder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Todo ponto de exercício do poder é, ao mesmo tempo, um lugar de formação de saber – assegurar o exercício de um poder.</a:t>
            </a:r>
          </a:p>
          <a:p>
            <a:r>
              <a:rPr lang="pt-BR" sz="2000" dirty="0" smtClean="0"/>
              <a:t>Poder não é um objeto natural, uma essência, uma coisa = é uma prática social constituída historicamente.</a:t>
            </a:r>
          </a:p>
          <a:p>
            <a:r>
              <a:rPr lang="pt-BR" sz="2000" dirty="0" smtClean="0"/>
              <a:t>Poder se exerce em níveis variados e em pontos variados da rede social: microfísica do poder – domínio sobre o corpo, gestão da vida – poder disciplinar (organização do espaço/controle do tempo).</a:t>
            </a:r>
          </a:p>
          <a:p>
            <a:r>
              <a:rPr lang="pt-BR" sz="2000" dirty="0" smtClean="0"/>
              <a:t>Poderes não estão localizados em nenhum ponto específico da estrutura social. Funcionam como uma rede de dispositivos – existem práticas e relações de poder (onde há poder há resistência).</a:t>
            </a:r>
          </a:p>
          <a:p>
            <a:r>
              <a:rPr lang="pt-BR" sz="2000" dirty="0" smtClean="0"/>
              <a:t>Dominação não se baseia apenas na repressão.</a:t>
            </a:r>
          </a:p>
          <a:p>
            <a:r>
              <a:rPr lang="pt-BR" sz="2000" dirty="0" smtClean="0"/>
              <a:t>Como se formaram domínios de saber a partir de práticas políticas disciplinares (Ciências Humanas).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7207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Pele negra, máscaras brancas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Franz </a:t>
            </a:r>
            <a:r>
              <a:rPr lang="pt-BR" sz="3200" dirty="0" err="1" smtClean="0">
                <a:solidFill>
                  <a:srgbClr val="C00000"/>
                </a:solidFill>
              </a:rPr>
              <a:t>Fanon</a:t>
            </a:r>
            <a:r>
              <a:rPr lang="pt-BR" sz="3200" dirty="0" smtClean="0">
                <a:solidFill>
                  <a:srgbClr val="C00000"/>
                </a:solidFill>
              </a:rPr>
              <a:t> (1952)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Para o negro existe apenas um destino. E ele é branco.</a:t>
            </a:r>
          </a:p>
          <a:p>
            <a:r>
              <a:rPr lang="pt-BR" dirty="0" smtClean="0"/>
              <a:t>O que nós queremos é ajudar o negro a se libertar do arsenal de complexos germinados no seio da situação colonial.</a:t>
            </a:r>
            <a:endParaRPr lang="pt-BR" dirty="0"/>
          </a:p>
          <a:p>
            <a:r>
              <a:rPr lang="pt-BR" dirty="0" smtClean="0"/>
              <a:t>No mundo branco, o negro encontra dificuldades na elaboração de seu esquema corporal. </a:t>
            </a:r>
            <a:r>
              <a:rPr lang="pt-BR" dirty="0" smtClean="0">
                <a:solidFill>
                  <a:srgbClr val="C00000"/>
                </a:solidFill>
              </a:rPr>
              <a:t>O conhecimento do corpo é unicamente uma atividade de negação</a:t>
            </a:r>
            <a:r>
              <a:rPr lang="pt-BR" dirty="0" smtClean="0"/>
              <a:t>. É um conhecimento em terceira pessoa.</a:t>
            </a:r>
          </a:p>
          <a:p>
            <a:r>
              <a:rPr lang="pt-BR" dirty="0" smtClean="0"/>
              <a:t>O branco que traz a verdade aos selvagens, uma verdade toda branca.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</a:t>
            </a:r>
          </a:p>
          <a:p>
            <a:r>
              <a:rPr lang="pt-BR" dirty="0" smtClean="0"/>
              <a:t>Representação da alteridade – discurso colonial apresenta o colonizado como uma população degenerada, com base na origem racial de modo a justificar a conquista e estabelecer sistemas de administração e instrução.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</a:t>
            </a:r>
          </a:p>
          <a:p>
            <a:pPr marL="0" indent="0">
              <a:buNone/>
            </a:pPr>
            <a:r>
              <a:rPr lang="pt-BR" sz="1800" dirty="0" smtClean="0"/>
              <a:t>“Os olhos do homem branco destroçam o corpo do homem negro e nesse ato de violência epistemológica seu próprio quadro de referência é transgredido, seu campo de visão perturbado”. (</a:t>
            </a:r>
            <a:r>
              <a:rPr lang="pt-BR" sz="1800" dirty="0" err="1" smtClean="0"/>
              <a:t>Homi</a:t>
            </a:r>
            <a:r>
              <a:rPr lang="pt-BR" sz="1800" dirty="0" smtClean="0"/>
              <a:t> </a:t>
            </a:r>
            <a:r>
              <a:rPr lang="pt-BR" sz="1800" dirty="0" err="1" smtClean="0"/>
              <a:t>Bhabha</a:t>
            </a:r>
            <a:r>
              <a:rPr lang="pt-BR" sz="1800" dirty="0" smtClean="0"/>
              <a:t>, sobre </a:t>
            </a:r>
            <a:r>
              <a:rPr lang="pt-BR" sz="1800" dirty="0" err="1" smtClean="0"/>
              <a:t>Fanon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4323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ORIENTALISMO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Expor sistema de representação examinando os diversos discursos europeus que constituem o “Oriente” como uma zona do mundo unificada em termos raciais, geográficos, políticos e culturais.</a:t>
            </a:r>
          </a:p>
          <a:p>
            <a:r>
              <a:rPr lang="pt-BR" dirty="0" smtClean="0"/>
              <a:t>Visões e saberes estabelecidos sobre o Oriente – força do discurso colonial e pós-colonial como intervenção teórica e cultural – corpo teórico e prático – sistema de conhecimento.</a:t>
            </a:r>
          </a:p>
          <a:p>
            <a:r>
              <a:rPr lang="pt-BR" dirty="0" smtClean="0"/>
              <a:t>Forma de “fazer ciência” está em causa, “a maneira como determinado discurso, erudito e sofisticado, constitui-se como legítimo, malgrado sua fragilidade conceitual” [Ortiz].</a:t>
            </a:r>
          </a:p>
          <a:p>
            <a:r>
              <a:rPr lang="pt-BR" dirty="0" smtClean="0"/>
              <a:t>Orientalismo: estilo de pensamento baseado em uma distinção ontológica e epistemológica feita entre o “Oriente” e o “Ocidente”.</a:t>
            </a:r>
          </a:p>
          <a:p>
            <a:r>
              <a:rPr lang="pt-BR" dirty="0" smtClean="0"/>
              <a:t>Forma de pensamento para tratar o que é estrangeiro.</a:t>
            </a:r>
          </a:p>
          <a:p>
            <a:r>
              <a:rPr lang="pt-BR" dirty="0" smtClean="0"/>
              <a:t>Essência do orientalismo: distinção inextirpável entre a superioridade ocidental e a inferioridade oriental.</a:t>
            </a:r>
          </a:p>
          <a:p>
            <a:r>
              <a:rPr lang="pt-BR" dirty="0" smtClean="0"/>
              <a:t>Relação de poder e dominação [“põe o ocidental em toda uma série de relações possíveis com o Oriente, sem que ele perca jamais a vantagem relativa”].</a:t>
            </a:r>
          </a:p>
          <a:p>
            <a:r>
              <a:rPr lang="pt-BR" dirty="0" smtClean="0"/>
              <a:t>Diferença entre culturas: criadora de uma frente de batalha que as separa e um convite ao Ocidente para que as domine, controle, governe.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04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ORIENTALISMO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que me interessa agora é sugerir como o consenso liberal geral de que o ‘verdadeiro’ conhecimento é  fundamentalmente apolítico (e de que, ao contrario, o conhecimento abertamente político não é conhecimento ‘verdadeiro’) obscurece as circunstâncias políticas extremamente organizadas, ainda que de modo obscuro, que predominam quando o conhecimento é produzido”. (p.22)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42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Arquitetura da destruição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Peter Cohen, 1989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www.youtube.com/watch?v=gDqGT4xepjQ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(14:31 – 21:03)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Nazismo a partir de uma perspectiva estética: higienização, eugenia, saúde (medicina) – embelezamento, ideal ariano.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26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30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285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Ver p.236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Na sociedade industrial a “lógica” da produção de riqueza domina a “lógica” da produção de riscos, na </a:t>
            </a:r>
            <a:r>
              <a:rPr lang="pt-BR" altLang="pt-BR" sz="2400" dirty="0" smtClean="0">
                <a:solidFill>
                  <a:srgbClr val="C00000"/>
                </a:solidFill>
              </a:rPr>
              <a:t>sociedade de risco </a:t>
            </a:r>
            <a:r>
              <a:rPr lang="pt-BR" altLang="pt-BR" sz="2400" dirty="0" smtClean="0"/>
              <a:t>essa relação se inverte (ameaças globais supranacionais).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solidFill>
                  <a:srgbClr val="C00000"/>
                </a:solidFill>
              </a:rPr>
              <a:t>Fim </a:t>
            </a:r>
            <a:r>
              <a:rPr lang="pt-BR" altLang="pt-BR" sz="2400" dirty="0">
                <a:solidFill>
                  <a:srgbClr val="C00000"/>
                </a:solidFill>
              </a:rPr>
              <a:t>do monopólio das pretensões científicas do conhecimento</a:t>
            </a:r>
            <a:r>
              <a:rPr lang="pt-BR" altLang="pt-BR" sz="2400" dirty="0"/>
              <a:t>: a ciência se torna cada vez mais necessária mas, ao mesmo tempo, cada vez menos suficiente para a definição socialmente vinculante de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Falibilidade e limites da ciência: êxitos e fracassos evidenciados no espaço </a:t>
            </a:r>
            <a:r>
              <a:rPr lang="pt-BR" altLang="pt-BR" sz="2400" dirty="0" smtClean="0"/>
              <a:t>público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Não foi o fracasso, mas o </a:t>
            </a:r>
            <a:r>
              <a:rPr lang="pt-BR" altLang="pt-BR" sz="2400" dirty="0" smtClean="0">
                <a:solidFill>
                  <a:srgbClr val="C00000"/>
                </a:solidFill>
              </a:rPr>
              <a:t>sucesso das ciências</a:t>
            </a:r>
            <a:r>
              <a:rPr lang="pt-BR" altLang="pt-BR" sz="2400" dirty="0" smtClean="0"/>
              <a:t>, o que levou a que fossem destronadas.</a:t>
            </a:r>
          </a:p>
          <a:p>
            <a:pPr>
              <a:lnSpc>
                <a:spcPct val="80000"/>
              </a:lnSpc>
            </a:pPr>
            <a:r>
              <a:rPr lang="pt-BR" altLang="pt-BR" sz="2400" dirty="0" smtClean="0"/>
              <a:t>Busca de soluções aos problemas causados pela ciência moderna 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simples: controle da natureza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Dissolução do monopólio social da ciência sobre a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 para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reflexiva: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não apenas da natureza, do homem e da sociedade, mas de si, seus produtos, efeitos e erros; riscos.	</a:t>
            </a:r>
            <a:endParaRPr lang="pt-BR" altLang="pt-BR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“O debate público sobre riscos da modernização é a via de conversão de erros em oportunidades de expansão sob condições de </a:t>
            </a:r>
            <a:r>
              <a:rPr lang="pt-BR" altLang="pt-BR" sz="2400" dirty="0" err="1" smtClean="0"/>
              <a:t>cientificização</a:t>
            </a:r>
            <a:r>
              <a:rPr lang="pt-BR" altLang="pt-BR" sz="2400" dirty="0" smtClean="0"/>
              <a:t> reflexiva”.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2217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dirty="0" smtClean="0"/>
              <a:t>   “A ciência tornou-se humana. Está repleta de falhas e enganos. Mas também, é possível fazer ciência sem a verdade, talvez até melhor, mais honesta, versátil, ousada, corajosa” (p.250).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“O uso social começa a (</a:t>
            </a:r>
            <a:r>
              <a:rPr lang="pt-BR" altLang="pt-BR" dirty="0" err="1" smtClean="0"/>
              <a:t>co</a:t>
            </a:r>
            <a:r>
              <a:rPr lang="pt-BR" altLang="pt-BR" dirty="0" smtClean="0"/>
              <a:t>)determinar o que vale como   conhecimento”. O local de controle e o tipo de critérios se deslocam: de dentro para fora, da metodologia para a política, da teoria para a aceitação social” (p.252).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“A ciência pode transformar-se a si mesma e, numa crítica de seu </a:t>
            </a:r>
            <a:r>
              <a:rPr lang="pt-BR" altLang="pt-BR" dirty="0" err="1" smtClean="0"/>
              <a:t>autoentendimento</a:t>
            </a:r>
            <a:r>
              <a:rPr lang="pt-BR" altLang="pt-BR" dirty="0" smtClean="0"/>
              <a:t> histórico, ser teórica e praticamente revivida” (p273). </a:t>
            </a:r>
          </a:p>
        </p:txBody>
      </p:sp>
    </p:spTree>
    <p:extLst>
      <p:ext uri="{BB962C8B-B14F-4D97-AF65-F5344CB8AC3E}">
        <p14:creationId xmlns:p14="http://schemas.microsoft.com/office/powerpoint/2010/main" val="185141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Pátios de manobra de problemas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 indicação do caminho a seguir na direção de distintos futuros sociais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Futuros possíveis</a:t>
            </a:r>
          </a:p>
        </p:txBody>
      </p:sp>
    </p:spTree>
    <p:extLst>
      <p:ext uri="{BB962C8B-B14F-4D97-AF65-F5344CB8AC3E}">
        <p14:creationId xmlns:p14="http://schemas.microsoft.com/office/powerpoint/2010/main" val="373453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Gilberto Gil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https://www.youtube.com/watch?v=4BJQMcELDdY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vão fazer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Com as novas invenções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notícia mais séria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Sobre a descoberta da </a:t>
            </a:r>
            <a:r>
              <a:rPr lang="pt-BR" dirty="0" err="1"/>
              <a:t>antimatéria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e suas implicações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Na emancipação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Das grandes populações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Homens pobres das cidades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Das estepes dos sertões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Quando vamos ter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Raio laser mais barato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Queremos, de fato, um relato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Retrato mais sério do mistério da luz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/>
              <a:t>Luz</a:t>
            </a:r>
            <a:r>
              <a:rPr lang="pt-BR" dirty="0"/>
              <a:t> do disco voador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Pra iluminação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carente, sofredor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perdido na distância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 morada do senhor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Queremos </a:t>
            </a:r>
            <a:r>
              <a:rPr lang="pt-BR" dirty="0"/>
              <a:t>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viver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Confiantes no futuro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Por isso se faz necessário prever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Qual o itinerário da ilusão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 ilusão do poder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Pois se foi permitido ao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Tantas coisas conhecer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É melhor que todos saibam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pode acontecer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todos queremos saber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83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espiral da cultura científica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Carlos Vogt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Relação ciência</a:t>
            </a:r>
            <a:r>
              <a:rPr lang="pt-BR" dirty="0" smtClean="0">
                <a:solidFill>
                  <a:srgbClr val="C00000"/>
                </a:solidFill>
              </a:rPr>
              <a:t> ↔ </a:t>
            </a:r>
            <a:r>
              <a:rPr lang="pt-BR" dirty="0" smtClean="0"/>
              <a:t>sociedade</a:t>
            </a:r>
          </a:p>
          <a:p>
            <a:r>
              <a:rPr lang="pt-BR" dirty="0" smtClean="0"/>
              <a:t>Cultura científica: </a:t>
            </a:r>
            <a:r>
              <a:rPr lang="pt-BR" dirty="0" smtClean="0">
                <a:solidFill>
                  <a:srgbClr val="C00000"/>
                </a:solidFill>
              </a:rPr>
              <a:t>divulgação científica e inserção no cotidiano da sociedade dos temas da ciência e da tecnologia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Criação (arte/ciência) – desenvolvimento da sociedade.</a:t>
            </a:r>
          </a:p>
          <a:p>
            <a:r>
              <a:rPr lang="pt-BR" dirty="0" smtClean="0"/>
              <a:t>Processo que envolve o desenvolvimento científico é um processo cultural: produção, difusão entre pares e na dinâmica social do ensino e da educação, divulgação para a sociedade com vistas ao estabelecimento das relações críticas necessárias entre o </a:t>
            </a:r>
            <a:r>
              <a:rPr lang="pt-BR" dirty="0" smtClean="0">
                <a:solidFill>
                  <a:srgbClr val="C00000"/>
                </a:solidFill>
              </a:rPr>
              <a:t>cidadão</a:t>
            </a:r>
            <a:r>
              <a:rPr lang="pt-BR" dirty="0" smtClean="0"/>
              <a:t> e os valores culturais de seu tempo e de sua história.</a:t>
            </a:r>
          </a:p>
          <a:p>
            <a:r>
              <a:rPr lang="pt-BR" dirty="0" smtClean="0"/>
              <a:t>Diálogo com a sociedade como parte inerente da ciência: participação ativa do cidadão no processo cultural em que a ciência e a tecnologia entram cada vez mais no cotidiano social – </a:t>
            </a:r>
            <a:r>
              <a:rPr lang="pt-BR" dirty="0" smtClean="0">
                <a:solidFill>
                  <a:srgbClr val="C00000"/>
                </a:solidFill>
              </a:rPr>
              <a:t>Sociedade do conhecimento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“Estará a sociedade fadada a viver na exterioridade completa da compreensão e do entendimento daquilo que hoje, mais do que nunca, por ser também riqueza, estrutura e determina o conjunto de nossas relações de trabalho, de nossos valores culturais e éticos, e mesmo cotidianos de nossas esperanças?”.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2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 espiral da cultura científica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Carlos Vogt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26" y="2090591"/>
            <a:ext cx="4672569" cy="3960000"/>
          </a:xfrm>
        </p:spPr>
      </p:pic>
      <p:sp>
        <p:nvSpPr>
          <p:cNvPr id="7" name="CaixaDeTexto 6"/>
          <p:cNvSpPr txBox="1"/>
          <p:nvPr/>
        </p:nvSpPr>
        <p:spPr>
          <a:xfrm>
            <a:off x="3812147" y="6488668"/>
            <a:ext cx="537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Dinâmica do processo da cultura científica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100" dirty="0" smtClean="0"/>
              <a:t>Cultura com aspas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solidFill>
                  <a:srgbClr val="C00000"/>
                </a:solidFill>
              </a:rPr>
              <a:t>Manuela Carneiro da Cunha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“O pensamento indigenista, ou seja, como os índios são pensados pelos que os regiam – políticos, administradores ou missionários -, é e sempre foi histórico. Sua historicidade significa que não intervêm na política indigenista apenas conveniências e expedientes mas todo um debate de ideias renovado a cada época por novas razões ao mesmo tempo religiosas ou filosóficas, políticas, sociais, jurídicas, em suma, todo um universo de representações...” (p.10).</a:t>
            </a:r>
          </a:p>
          <a:p>
            <a:r>
              <a:rPr lang="pt-BR" dirty="0" smtClean="0"/>
              <a:t>“Numa surpreendente mudança de rumo ideológico, as populações tradicionais da Amazônia, que até recentemente eram consideradas como entraves ao “desenvolvimento’, ou na melhor das hipóteses como candidatas a ele, foram promovidas à linha de frente da modernidade. Essa mudança ocorreu basicamente pela </a:t>
            </a:r>
            <a:r>
              <a:rPr lang="pt-BR" dirty="0" smtClean="0">
                <a:solidFill>
                  <a:srgbClr val="C00000"/>
                </a:solidFill>
              </a:rPr>
              <a:t>associação entre essas populações e os conhecimentos tradicionais e a conservação ambiental. </a:t>
            </a:r>
            <a:r>
              <a:rPr lang="pt-BR" dirty="0" smtClean="0"/>
              <a:t>Ao mesmo tempo, as comunidades indígenas, antes desprezadas ou perseguidas pelos vizinhos da fronteira, transformaram-se de repente em modelos para os demais povos amazônicos despossuídos” (p.277).</a:t>
            </a:r>
            <a:endParaRPr lang="pt-BR" dirty="0"/>
          </a:p>
          <a:p>
            <a:r>
              <a:rPr lang="pt-BR" dirty="0" smtClean="0">
                <a:solidFill>
                  <a:srgbClr val="C00000"/>
                </a:solidFill>
              </a:rPr>
              <a:t>Conhecimentos tradicionais </a:t>
            </a:r>
            <a:r>
              <a:rPr lang="pt-BR" dirty="0" smtClean="0"/>
              <a:t>são conjuntos duradouros de formas particulares de gerar conhecimentos. O conhecimento tradicional, segundo essa visão, não é necessariamente antigo. Tradicionais são seus procedimentos – suas formas, não seus referentes” (p.365)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32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Enorme diferença entre os conhecimentos tradicionais e o saber científico.</a:t>
            </a:r>
          </a:p>
          <a:p>
            <a:r>
              <a:rPr lang="pt-BR" dirty="0" smtClean="0"/>
              <a:t>O conhecimento indígena é </a:t>
            </a:r>
            <a:r>
              <a:rPr lang="pt-BR" dirty="0" err="1" smtClean="0"/>
              <a:t>conceitualizado</a:t>
            </a:r>
            <a:r>
              <a:rPr lang="pt-BR" dirty="0" smtClean="0"/>
              <a:t> como o avesso das ideias dominantes.</a:t>
            </a:r>
          </a:p>
          <a:p>
            <a:r>
              <a:rPr lang="pt-BR" dirty="0" smtClean="0"/>
              <a:t>O conhecimento científico se afirma, por definição, como verdade absoluta, até que outro paradigma o venha a sobrepujar.</a:t>
            </a:r>
          </a:p>
          <a:p>
            <a:r>
              <a:rPr lang="pt-BR" dirty="0" smtClean="0"/>
              <a:t>Universalidade do conhecimento científico não se aplica aos saberes tradicionais (acolhem as diferenças).</a:t>
            </a:r>
          </a:p>
          <a:p>
            <a:r>
              <a:rPr lang="pt-BR" dirty="0" smtClean="0"/>
              <a:t>Há pelo menos tantos regimes de conhecimento tradicional quanto existem povos.</a:t>
            </a:r>
          </a:p>
          <a:p>
            <a:r>
              <a:rPr lang="pt-BR" dirty="0" smtClean="0"/>
              <a:t>Ambos são formas de procurar saber e agir sobre o mundo. E ambos são obras abertas, inacabadas, se fazendo constantemente.</a:t>
            </a:r>
          </a:p>
          <a:p>
            <a:r>
              <a:rPr lang="pt-BR" dirty="0" smtClean="0"/>
              <a:t>Conhecimento tradicional consiste tanto ou mais em seus processos de investigação quanto nos acervos já prontos transmitidos pelas gerações anteriores. Processos. Modos de fazer. Outros protocolos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Tempo </a:t>
            </a:r>
            <a:r>
              <a:rPr lang="pt-BR" smtClean="0"/>
              <a:t>de experimentação</a:t>
            </a:r>
            <a:endParaRPr lang="pt-BR" dirty="0" smtClean="0"/>
          </a:p>
          <a:p>
            <a:r>
              <a:rPr lang="pt-BR" dirty="0" smtClean="0"/>
              <a:t>Profundas diferenças quanto à definição e ao regime.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788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conhecimento científico é hegemônico.</a:t>
            </a:r>
          </a:p>
          <a:p>
            <a:r>
              <a:rPr lang="pt-BR" dirty="0" smtClean="0"/>
              <a:t>É possível criar pontes entre eles?</a:t>
            </a:r>
          </a:p>
          <a:p>
            <a:r>
              <a:rPr lang="pt-BR" dirty="0" smtClean="0"/>
              <a:t>Lógicas diferentes. Unidades conceituais/unidades perceptuais (qualidades sensíveis). Lévi-Strauss.</a:t>
            </a:r>
          </a:p>
          <a:p>
            <a:r>
              <a:rPr lang="pt-BR" dirty="0" smtClean="0"/>
              <a:t>Lógica conceitual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grandes conquistas tecnológicas e científicas</a:t>
            </a:r>
          </a:p>
          <a:p>
            <a:r>
              <a:rPr lang="pt-BR" dirty="0" smtClean="0"/>
              <a:t>Lógica perceptual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descobertas, invenções e associações notáveis (fundamentado no peso das experiências visuais, auditivas e perceptivas).</a:t>
            </a:r>
          </a:p>
          <a:p>
            <a:r>
              <a:rPr lang="pt-BR" dirty="0" smtClean="0"/>
              <a:t>O que as </a:t>
            </a:r>
            <a:r>
              <a:rPr lang="pt-BR" u="sng" dirty="0" smtClean="0"/>
              <a:t>ciências tradicionais</a:t>
            </a:r>
            <a:r>
              <a:rPr lang="pt-BR" dirty="0" smtClean="0"/>
              <a:t> podem aportar à </a:t>
            </a:r>
            <a:r>
              <a:rPr lang="pt-BR" u="sng" dirty="0" smtClean="0"/>
              <a:t>ciência</a:t>
            </a:r>
            <a:r>
              <a:rPr lang="pt-BR" dirty="0" smtClean="0"/>
              <a:t>? Farmacologia, medicina tradicional, saber ecológico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pt-BR" sz="2100" dirty="0" smtClean="0"/>
              <a:t>“A compreensão dos conceitos de medicina tradicional em geral, e de suas práticas médicas, em particular, pode ser útil na gênese de verdadeira inovação nos paradigmas de uso e desenvolvimento de drogas psicoativas” – Elaine </a:t>
            </a:r>
            <a:r>
              <a:rPr lang="pt-BR" sz="2100" dirty="0" err="1" smtClean="0"/>
              <a:t>Elizabetsky</a:t>
            </a:r>
            <a:r>
              <a:rPr lang="pt-BR" sz="2100" dirty="0" smtClean="0"/>
              <a:t> (p306)</a:t>
            </a:r>
          </a:p>
          <a:p>
            <a:pPr marL="0" indent="0">
              <a:buNone/>
            </a:pPr>
            <a:r>
              <a:rPr lang="pt-BR" u="sng" dirty="0" smtClean="0"/>
              <a:t>Não é simples validação de conhecimentos tradicionais (condescendência), mas reconhecimento de que os paradigmas e práticas das ciências tradicionais são fontes potenciais de inovação da nossa ciência.</a:t>
            </a:r>
          </a:p>
          <a:p>
            <a:pPr marL="0" indent="0">
              <a:buNone/>
            </a:pPr>
            <a:r>
              <a:rPr lang="pt-BR" dirty="0" smtClean="0"/>
              <a:t>Um dos corolários dessa postura é que </a:t>
            </a:r>
            <a:r>
              <a:rPr lang="pt-BR" dirty="0" smtClean="0">
                <a:solidFill>
                  <a:srgbClr val="C00000"/>
                </a:solidFill>
              </a:rPr>
              <a:t>as ciências tradicionais devem continuar funcionando e pesquisando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36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Conhecimento tradicional considerado </a:t>
            </a:r>
            <a:r>
              <a:rPr lang="pt-BR" dirty="0" smtClean="0">
                <a:solidFill>
                  <a:srgbClr val="C00000"/>
                </a:solidFill>
              </a:rPr>
              <a:t>patrimônio da humanidade </a:t>
            </a:r>
            <a:r>
              <a:rPr lang="pt-BR" dirty="0" smtClean="0"/>
              <a:t>até 1992 – propriedade intelectual.</a:t>
            </a:r>
          </a:p>
          <a:p>
            <a:r>
              <a:rPr lang="pt-BR" dirty="0" smtClean="0"/>
              <a:t>Patentes</a:t>
            </a:r>
          </a:p>
          <a:p>
            <a:r>
              <a:rPr lang="pt-BR" dirty="0" smtClean="0"/>
              <a:t>Aportes do conhecimento tradicional para a farmacologia, para a agronomia.</a:t>
            </a:r>
          </a:p>
          <a:p>
            <a:r>
              <a:rPr lang="pt-BR" dirty="0" smtClean="0"/>
              <a:t>Biopirataria por estrangeiros e por brasileiros.</a:t>
            </a:r>
          </a:p>
          <a:p>
            <a:r>
              <a:rPr lang="pt-BR" dirty="0" smtClean="0"/>
              <a:t>O Brasil “está perdendo uma oportunidade histórica, a de instaurar um regime de colaboração e intercâmbio respeitosos com suas populações tradicionais” (p.309).</a:t>
            </a:r>
          </a:p>
          <a:p>
            <a:r>
              <a:rPr lang="pt-BR" dirty="0" smtClean="0"/>
              <a:t>Desenvolver ciência e tecnologia para a floresta de pé – conhecimentos tradicionais e científicos lado a lado, em </a:t>
            </a:r>
            <a:r>
              <a:rPr lang="pt-BR" dirty="0" smtClean="0">
                <a:solidFill>
                  <a:srgbClr val="C00000"/>
                </a:solidFill>
              </a:rPr>
              <a:t>interação e colaboração</a:t>
            </a:r>
            <a:r>
              <a:rPr lang="pt-BR" dirty="0" smtClean="0"/>
              <a:t>, não fusão. </a:t>
            </a:r>
            <a:r>
              <a:rPr lang="pt-BR" dirty="0" smtClean="0">
                <a:solidFill>
                  <a:srgbClr val="C00000"/>
                </a:solidFill>
              </a:rPr>
              <a:t>Seu valor está na diferença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Encontrar os meios institucionais adequados para preencher três condições: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Reconhecer e valorizar as contribuições dos saberes tradicionais para o conhecimento científico;</a:t>
            </a:r>
          </a:p>
          <a:p>
            <a:pPr marL="514350" indent="-514350">
              <a:buAutoNum type="arabicPeriod"/>
            </a:pPr>
            <a:r>
              <a:rPr lang="pt-BR" dirty="0" smtClean="0"/>
              <a:t>Fazer participar as populações que as originaram nos seus benefícios;</a:t>
            </a:r>
          </a:p>
          <a:p>
            <a:pPr marL="514350" indent="-514350">
              <a:buAutoNum type="arabicPeriod"/>
            </a:pPr>
            <a:r>
              <a:rPr lang="pt-BR" dirty="0" smtClean="0"/>
              <a:t>Preservar a vitalidade da produção do conhecimento tradicional.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91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Enciclopédia de Medicina Tradicional </a:t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</a:rPr>
              <a:t>MATSÉS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hlinkClick r:id="rId2"/>
              </a:rPr>
              <a:t>https://news.mongabay.com/2015/06/amazon-tribe-creates-500-page-traditional-medicine-encyclopedia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Enciclopédia </a:t>
            </a:r>
            <a:r>
              <a:rPr lang="pt-BR" dirty="0" err="1" smtClean="0"/>
              <a:t>xamânica</a:t>
            </a:r>
            <a:r>
              <a:rPr lang="pt-BR" dirty="0" smtClean="0"/>
              <a:t>, escrita a partir da visão de mundo dos </a:t>
            </a:r>
            <a:r>
              <a:rPr lang="pt-BR" dirty="0" err="1" smtClean="0"/>
              <a:t>Matsés</a:t>
            </a:r>
            <a:r>
              <a:rPr lang="pt-BR" dirty="0" smtClean="0"/>
              <a:t>, descrevendo como os animais da floresta estão envolvidos na história natural das  plantas e conectados com as doenças. Conservação </a:t>
            </a:r>
            <a:r>
              <a:rPr lang="pt-BR" dirty="0" err="1" smtClean="0"/>
              <a:t>biocultural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Enciclopédia de medicina tradicional, compilada por cinco xamãs (</a:t>
            </a:r>
            <a:r>
              <a:rPr lang="pt-BR" dirty="0"/>
              <a:t>c</a:t>
            </a:r>
            <a:r>
              <a:rPr lang="pt-BR" dirty="0" smtClean="0"/>
              <a:t>om ajuda da </a:t>
            </a:r>
            <a:r>
              <a:rPr lang="pt-BR" dirty="0" err="1" smtClean="0"/>
              <a:t>Acaté</a:t>
            </a:r>
            <a:r>
              <a:rPr lang="pt-BR" dirty="0" smtClean="0"/>
              <a:t>) detalha cada planta e animal utilizados pelos </a:t>
            </a:r>
            <a:r>
              <a:rPr lang="pt-BR" dirty="0" err="1" smtClean="0"/>
              <a:t>Matsés</a:t>
            </a:r>
            <a:r>
              <a:rPr lang="pt-BR" dirty="0" smtClean="0"/>
              <a:t> (Peru e Brasil) para curar uma infinidade de doenças. Escrito na língua nativa. Além do registro, garantir que o conhecimento não seja roubado por empresas e pesquisadores (biopirataria). Modelo replicável para outras comunidades indígenas. Não será traduzida, publicada ou divulgada fora de suas comunidades.</a:t>
            </a:r>
          </a:p>
          <a:p>
            <a:r>
              <a:rPr lang="pt-BR" dirty="0" smtClean="0"/>
              <a:t>Cada entrada é classificada pelo nome da doença, com uma explicação sobre como reconhecê-la pelos sintomas, a sua causa, quais plantas usar, como preparar o medicamento e opções terapêuticas alternativas. Acompanha uma fotografia feita pelos </a:t>
            </a:r>
            <a:r>
              <a:rPr lang="pt-BR" dirty="0" err="1"/>
              <a:t>M</a:t>
            </a:r>
            <a:r>
              <a:rPr lang="pt-BR" dirty="0" err="1" smtClean="0"/>
              <a:t>atsés</a:t>
            </a:r>
            <a:r>
              <a:rPr lang="pt-BR" dirty="0" smtClean="0"/>
              <a:t> de cada planta nas entradas da enciclopédia.</a:t>
            </a:r>
          </a:p>
          <a:p>
            <a:r>
              <a:rPr lang="pt-BR" dirty="0" smtClean="0"/>
              <a:t>Perspectivas futuras: formar jovens; integrar serviços de saúde “ocidentais” com práticas tradicionais (sistemas de saúde duais – agentes de saúde).                                                P.11</a:t>
            </a:r>
          </a:p>
        </p:txBody>
      </p:sp>
    </p:spTree>
    <p:extLst>
      <p:ext uri="{BB962C8B-B14F-4D97-AF65-F5344CB8AC3E}">
        <p14:creationId xmlns:p14="http://schemas.microsoft.com/office/powerpoint/2010/main" val="2125342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Uma história social do conhecimento I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Perspectiva </a:t>
            </a:r>
            <a:r>
              <a:rPr lang="pt-BR" dirty="0"/>
              <a:t>histórica nos permite compreender o presente e pensar o </a:t>
            </a:r>
            <a:r>
              <a:rPr lang="pt-BR" dirty="0" smtClean="0"/>
              <a:t>futuro</a:t>
            </a:r>
          </a:p>
          <a:p>
            <a:pPr lvl="0"/>
            <a:r>
              <a:rPr lang="pt-BR" dirty="0" smtClean="0"/>
              <a:t>Concepção </a:t>
            </a:r>
            <a:r>
              <a:rPr lang="pt-BR" dirty="0"/>
              <a:t>do que seja conhecimento é historicamente situada (perspectiva econômica, social, política, cultural). Instituições que abriguem novas concepções do que seja o conhecimento.</a:t>
            </a:r>
          </a:p>
          <a:p>
            <a:pPr lvl="0"/>
            <a:r>
              <a:rPr lang="pt-BR" dirty="0"/>
              <a:t>Conflito, competição, permanente entre </a:t>
            </a:r>
            <a:r>
              <a:rPr lang="pt-BR" dirty="0" smtClean="0"/>
              <a:t>os </a:t>
            </a:r>
            <a:r>
              <a:rPr lang="pt-BR" dirty="0"/>
              <a:t>sistemas intelectuais das elites acadêmicas e os conhecimentos alternativos.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início do período moderno é marcado pela invenção da imprensa com tipos móveis de </a:t>
            </a:r>
            <a:r>
              <a:rPr lang="pt-BR" dirty="0" err="1"/>
              <a:t>Guttenberg</a:t>
            </a:r>
            <a:r>
              <a:rPr lang="pt-BR" dirty="0"/>
              <a:t> (1450), que facilitou a integração entre diferentes conhecimentos, padronizou o conhecimento. </a:t>
            </a:r>
            <a:endParaRPr lang="pt-BR" dirty="0" smtClean="0"/>
          </a:p>
          <a:p>
            <a:pPr lvl="0"/>
            <a:r>
              <a:rPr lang="pt-BR" dirty="0" smtClean="0"/>
              <a:t>Período </a:t>
            </a:r>
            <a:r>
              <a:rPr lang="pt-BR" dirty="0"/>
              <a:t>medieval europeu, os professores universitários eram quase todos membros do clero, e as universidades concentravam-se na transmissão do conhecimento, não em sua produção (p.39). A pluralidade de outros saberes era transmitida de maneira oral, o que mudou com a invenção da imprensa.</a:t>
            </a:r>
          </a:p>
          <a:p>
            <a:pPr lvl="0"/>
            <a:r>
              <a:rPr lang="pt-BR" dirty="0"/>
              <a:t>O Renascimento, e o humanismo que o caracteriza, opôs-se ao saber convencional escolástico que dominava as universidades da Idade Média. Ressurgimento da tradição clássica.</a:t>
            </a:r>
          </a:p>
          <a:p>
            <a:pPr lvl="0"/>
            <a:r>
              <a:rPr lang="pt-BR" dirty="0"/>
              <a:t>A Revolução Científica do século XVII, foi um processo de inovação intelectual que rejeitou tanto a tradição clássica como a medieval, incorporando conhecimentos alternativos ao saber estabelecido (química, botânica). A reboque disso, o monopólio da educação superior desfrutado pelas universidades foi posto à prova, e </a:t>
            </a:r>
            <a:r>
              <a:rPr lang="pt-BR" dirty="0" smtClean="0"/>
              <a:t>houve </a:t>
            </a:r>
            <a:r>
              <a:rPr lang="pt-BR" dirty="0"/>
              <a:t>o surgimento de institutos de pesquisa e do pesquisador profissional. Academias, sec. XVIII, com apoio dos governantes, vão consolidando a sistematização do conhecimento, as trocas </a:t>
            </a:r>
            <a:r>
              <a:rPr lang="pt-BR" dirty="0" smtClean="0"/>
              <a:t>e os </a:t>
            </a:r>
            <a:r>
              <a:rPr lang="pt-BR" dirty="0"/>
              <a:t>intercâmbios.</a:t>
            </a:r>
          </a:p>
          <a:p>
            <a:pPr lvl="0"/>
            <a:r>
              <a:rPr lang="pt-BR" dirty="0" smtClean="0"/>
              <a:t>“</a:t>
            </a: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grupos criativos, marginais e informais de um período regularmente se tornam as organizações formais, dominantes e conservadoras da próxima geração ou da seguinte” (p.51).</a:t>
            </a:r>
          </a:p>
          <a:p>
            <a:pPr lvl="0"/>
            <a:r>
              <a:rPr lang="pt-BR" dirty="0"/>
              <a:t>Período moderno: produção, coleta, armazenamento, recuperação e supressão da informação – conhecimento útil – saber gera efeitos de poder (Foucault) – poder e conhecimento se apoiando mutuamente – informações como parte ordinária do governo, exercício do controle baseado no conhecimento (coleta e sistematização das informações). Controle da vida da população, impostos, alimentá-los em tempo de fome, pestes etc. Gestão – cartografia, estatística – aumento </a:t>
            </a:r>
            <a:r>
              <a:rPr lang="pt-BR" dirty="0" smtClean="0"/>
              <a:t>da </a:t>
            </a:r>
            <a:r>
              <a:rPr lang="pt-BR" dirty="0"/>
              <a:t>informação exigiu guarda e </a:t>
            </a:r>
            <a:r>
              <a:rPr lang="pt-BR" dirty="0" smtClean="0"/>
              <a:t>recuperação.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512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O lugar do conhecimento: centros e periferias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Importância dos lugares de conhecimento – produção, circulação</a:t>
            </a:r>
          </a:p>
          <a:p>
            <a:r>
              <a:rPr lang="pt-BR" dirty="0" smtClean="0"/>
              <a:t>Distribuição espacial do conhecimento – conhecimento “</a:t>
            </a:r>
            <a:r>
              <a:rPr lang="pt-BR" dirty="0" smtClean="0">
                <a:solidFill>
                  <a:srgbClr val="C00000"/>
                </a:solidFill>
              </a:rPr>
              <a:t>válido</a:t>
            </a:r>
            <a:r>
              <a:rPr lang="pt-BR" dirty="0" smtClean="0"/>
              <a:t>” – lugares onde o conhecimento foi descoberto, guardado ou elaborado e daqueles para os quais era difundido.</a:t>
            </a:r>
          </a:p>
          <a:p>
            <a:r>
              <a:rPr lang="pt-BR" dirty="0" smtClean="0"/>
              <a:t>Importância das cidades - encruzilhada e pontos de encontro</a:t>
            </a:r>
          </a:p>
          <a:p>
            <a:r>
              <a:rPr lang="pt-BR" dirty="0" smtClean="0"/>
              <a:t>Distribuição desigual do conhecimento: viagens e encontros - dinâmico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O que as pessoas sabiam estava relacionado ao lugar onde viviam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Geografia do conhecimento – </a:t>
            </a:r>
            <a:r>
              <a:rPr lang="pt-BR" dirty="0" err="1" smtClean="0"/>
              <a:t>micronível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macronível</a:t>
            </a:r>
            <a:endParaRPr lang="pt-BR" dirty="0" smtClean="0"/>
          </a:p>
          <a:p>
            <a:r>
              <a:rPr lang="pt-BR" dirty="0" smtClean="0"/>
              <a:t>Espaços de sociabilidade</a:t>
            </a:r>
          </a:p>
          <a:p>
            <a:r>
              <a:rPr lang="pt-BR" dirty="0" smtClean="0"/>
              <a:t>Capítulo se ocupará dos fluxos do conhecimento da “periferia da Europa para seus centros” e na crescente consciência  por parte dos europeus, do mundo para além da Europa.</a:t>
            </a:r>
          </a:p>
          <a:p>
            <a:r>
              <a:rPr lang="pt-BR" dirty="0" smtClean="0"/>
              <a:t>Centralização do conhecimento: aperfeiçoamento  na comunicação física (novos canais) e surgimento do livro impresso: economia mundial, ascensão de grandes cidades (bibliotecas), centralização do poder</a:t>
            </a:r>
          </a:p>
          <a:p>
            <a:r>
              <a:rPr lang="pt-BR" dirty="0" smtClean="0"/>
              <a:t>Interação periferia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501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Gabinete de Curiosidades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1838166"/>
            <a:ext cx="3810000" cy="2924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566352"/>
            <a:ext cx="4476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O lugar do conhecimento: centros e periferias</a:t>
            </a:r>
            <a:br>
              <a:rPr lang="pt-BR" sz="3600" dirty="0"/>
            </a:br>
            <a:r>
              <a:rPr lang="pt-BR" sz="3600" dirty="0">
                <a:solidFill>
                  <a:srgbClr val="C00000"/>
                </a:solidFill>
              </a:rPr>
              <a:t>Peter Burke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Intercâmbio: República das Letras: comunidade do </a:t>
            </a:r>
            <a:r>
              <a:rPr lang="pt-BR" dirty="0" smtClean="0"/>
              <a:t>saber nos primórdios da Europa moderna – “redes de informação”.</a:t>
            </a:r>
          </a:p>
          <a:p>
            <a:r>
              <a:rPr lang="pt-BR" dirty="0"/>
              <a:t>C</a:t>
            </a:r>
            <a:r>
              <a:rPr lang="pt-BR" dirty="0" smtClean="0"/>
              <a:t>irculação e </a:t>
            </a:r>
            <a:r>
              <a:rPr lang="pt-BR" dirty="0"/>
              <a:t>cooperação internacional entre essa rede de letrados, e as cidades vão desempenhar importante papel como locais de encontros e troca de informações.</a:t>
            </a:r>
            <a:endParaRPr lang="pt-BR" dirty="0" smtClean="0"/>
          </a:p>
          <a:p>
            <a:r>
              <a:rPr lang="pt-BR" dirty="0" smtClean="0"/>
              <a:t>Entrada na Europa de grande quantidade de “</a:t>
            </a:r>
            <a:r>
              <a:rPr lang="pt-BR" dirty="0" smtClean="0">
                <a:solidFill>
                  <a:srgbClr val="C00000"/>
                </a:solidFill>
              </a:rPr>
              <a:t>conhecimentos exóticos</a:t>
            </a:r>
            <a:r>
              <a:rPr lang="pt-BR" dirty="0" smtClean="0"/>
              <a:t>” – trabalho de campo</a:t>
            </a:r>
          </a:p>
          <a:p>
            <a:r>
              <a:rPr lang="pt-BR" dirty="0" smtClean="0"/>
              <a:t>Importância do comércio – portos – na difusão e troca da informação: comércio ↔ informação</a:t>
            </a:r>
          </a:p>
          <a:p>
            <a:r>
              <a:rPr lang="pt-BR" dirty="0" smtClean="0"/>
              <a:t>Frotas traziam informações</a:t>
            </a:r>
          </a:p>
          <a:p>
            <a:r>
              <a:rPr lang="pt-BR" dirty="0"/>
              <a:t>Poder econômico e político → informação e </a:t>
            </a:r>
            <a:r>
              <a:rPr lang="pt-BR" dirty="0" smtClean="0"/>
              <a:t>conhecimento</a:t>
            </a:r>
          </a:p>
          <a:p>
            <a:r>
              <a:rPr lang="pt-BR" dirty="0" smtClean="0"/>
              <a:t>Portos: Lisboa, Sevilha, Veneza (XV/XVI) – Antuérpia, Amsterdã e Londres (séc. XVII).</a:t>
            </a:r>
          </a:p>
          <a:p>
            <a:r>
              <a:rPr lang="pt-BR" dirty="0" smtClean="0"/>
              <a:t>Grandes cidades Roma, Paris, Londres.</a:t>
            </a:r>
          </a:p>
          <a:p>
            <a:r>
              <a:rPr lang="pt-BR" dirty="0" smtClean="0"/>
              <a:t>Lugares de conhecimento: instituições oficiais e espaços não oficiais (praças, portos, mercados)</a:t>
            </a:r>
          </a:p>
          <a:p>
            <a:r>
              <a:rPr lang="pt-BR" dirty="0" smtClean="0"/>
              <a:t>Imigrantes e refugiados: informação - 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67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www.dailymail.co.uk/news/article-3218000/Inside-Sahara-s-abandoned-City-Libraries-Stunning-images-prosperous-town-home-oldest-Islamic-texts-danger-swallowed-sand.html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s://thumbs-prod.si-cdn.com/uppmwS2ImDdKKD5rofAsjHn7O3M=/fit-in/1072x0/https:/public-media.smithsonianmag.com/filer/Chinguetti-Mauritani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3590925"/>
            <a:ext cx="4953000" cy="3267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4996"/>
            <a:ext cx="4953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 lugar do conhecimento: centros e periferias</a:t>
            </a:r>
            <a:br>
              <a:rPr lang="pt-BR" sz="3200" dirty="0"/>
            </a:br>
            <a:r>
              <a:rPr lang="pt-BR" sz="3200" dirty="0">
                <a:solidFill>
                  <a:srgbClr val="C00000"/>
                </a:solidFill>
              </a:rPr>
              <a:t>Peter Burke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Geografia das bibliotecas: confirma a predominância de certas cidades europeias</a:t>
            </a:r>
          </a:p>
          <a:p>
            <a:r>
              <a:rPr lang="pt-BR" dirty="0" smtClean="0"/>
              <a:t>Cidades produzindo informações sobre si mesmas: crescente demanda por informação – lugares de circulação da informação, organização</a:t>
            </a:r>
          </a:p>
          <a:p>
            <a:r>
              <a:rPr lang="pt-BR" dirty="0" smtClean="0"/>
              <a:t>Processamento do conhecimento: sistematização (compilar, checar, editar, traduzir, comentar, criticar, sintetizar) – produção do conhecimento por adição e adaptação às categorias reconhecidas (conhecimento das colônias).</a:t>
            </a:r>
          </a:p>
          <a:p>
            <a:r>
              <a:rPr lang="pt-BR" dirty="0" smtClean="0"/>
              <a:t>Conhecimento redistribuído em forma impressa a partir das cidades: grandes cidades europeias eram importantes centros impressores.</a:t>
            </a:r>
          </a:p>
          <a:p>
            <a:pPr marL="0" indent="0">
              <a:buNone/>
            </a:pPr>
            <a:r>
              <a:rPr lang="pt-BR" dirty="0" smtClean="0"/>
              <a:t>“Como os europeus, os chineses e japoneses lidavam com o conhecimento exótico traduzindo-o para suas próprias categorias e encontrando um lugar para ele em seus próprios sistemas de </a:t>
            </a:r>
            <a:r>
              <a:rPr lang="pt-BR" smtClean="0"/>
              <a:t>classificação” (p.77): </a:t>
            </a:r>
            <a:r>
              <a:rPr lang="pt-BR" dirty="0" smtClean="0"/>
              <a:t>adaptação aos quadros de </a:t>
            </a:r>
            <a:r>
              <a:rPr lang="pt-BR" smtClean="0"/>
              <a:t>referência existentes.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98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bg1">
                    <a:lumMod val="65000"/>
                  </a:schemeClr>
                </a:solidFill>
              </a:rPr>
              <a:t>Participação da sociedade para pensar futuro</a:t>
            </a:r>
            <a:endParaRPr lang="pt-BR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1. </a:t>
            </a:r>
            <a:r>
              <a:rPr lang="pt-BR" sz="2400" dirty="0" smtClean="0">
                <a:solidFill>
                  <a:srgbClr val="C00000"/>
                </a:solidFill>
              </a:rPr>
              <a:t>Boaventura Sousa Santos</a:t>
            </a:r>
            <a:r>
              <a:rPr lang="pt-BR" sz="2400" dirty="0" smtClean="0"/>
              <a:t>: </a:t>
            </a:r>
            <a:r>
              <a:rPr lang="pt-BR" sz="1600" dirty="0" smtClean="0"/>
              <a:t>São possíveis </a:t>
            </a:r>
            <a:r>
              <a:rPr lang="pt-BR" sz="1600" dirty="0" smtClean="0">
                <a:solidFill>
                  <a:srgbClr val="C00000"/>
                </a:solidFill>
              </a:rPr>
              <a:t>outras epistemologias</a:t>
            </a:r>
            <a:r>
              <a:rPr lang="pt-BR" sz="1600" dirty="0" smtClean="0"/>
              <a:t>? Epistemologia dominante - descontextualizada – universalidade – </a:t>
            </a:r>
            <a:r>
              <a:rPr lang="pt-BR" sz="1600" dirty="0" err="1" smtClean="0"/>
              <a:t>Epistemicídio</a:t>
            </a:r>
            <a:r>
              <a:rPr lang="pt-BR" sz="1600" dirty="0" smtClean="0"/>
              <a:t> – supressão dos saberes - obliteração das diferenças culturais – consequências – alternativa: epistemologias do sul (diversidade epistemológica) – tradução intercultural – diálogo entre saberes: ecologia dos saberes. </a:t>
            </a:r>
            <a:r>
              <a:rPr lang="pt-BR" sz="1600" dirty="0" smtClean="0">
                <a:solidFill>
                  <a:srgbClr val="C00000"/>
                </a:solidFill>
              </a:rPr>
              <a:t>Diversidade do mundo continua desprovida de uma epistemologia adequada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2. </a:t>
            </a:r>
            <a:r>
              <a:rPr lang="pt-BR" sz="2400" dirty="0" smtClean="0">
                <a:solidFill>
                  <a:srgbClr val="C00000"/>
                </a:solidFill>
              </a:rPr>
              <a:t>Carlos Vogt</a:t>
            </a:r>
            <a:r>
              <a:rPr lang="pt-BR" sz="1600" dirty="0" smtClean="0"/>
              <a:t>: Relação ciência/sociedade – Sociedade do conhecimento - “espiral evolutiva” – cultura científica: divulgação científica e inserção no cotidiano dos temas da ciência e da tecnologia - participação crítica - desenvolvimento.</a:t>
            </a:r>
          </a:p>
          <a:p>
            <a:pPr marL="0" indent="0">
              <a:buNone/>
            </a:pPr>
            <a:r>
              <a:rPr lang="pt-BR" dirty="0" smtClean="0"/>
              <a:t>3. </a:t>
            </a:r>
            <a:r>
              <a:rPr lang="pt-BR" sz="2400" dirty="0" smtClean="0">
                <a:solidFill>
                  <a:srgbClr val="C00000"/>
                </a:solidFill>
              </a:rPr>
              <a:t>Manuela Carneiro da Cunha</a:t>
            </a:r>
            <a:r>
              <a:rPr lang="pt-BR" sz="2400" dirty="0" smtClean="0"/>
              <a:t>: </a:t>
            </a:r>
            <a:r>
              <a:rPr lang="pt-BR" sz="1600" dirty="0" smtClean="0"/>
              <a:t>É possível criar </a:t>
            </a:r>
            <a:r>
              <a:rPr lang="pt-BR" sz="1600" dirty="0" smtClean="0">
                <a:solidFill>
                  <a:srgbClr val="C00000"/>
                </a:solidFill>
              </a:rPr>
              <a:t>pontes entre os saberes tradicionais e o saber científico </a:t>
            </a:r>
            <a:r>
              <a:rPr lang="pt-BR" sz="1600" dirty="0" smtClean="0"/>
              <a:t>(reconhecidamente diferentes)? O que as ciências tradicionais podem aportar à ciência? </a:t>
            </a:r>
          </a:p>
          <a:p>
            <a:pPr marL="0" indent="0">
              <a:buNone/>
            </a:pPr>
            <a:r>
              <a:rPr lang="pt-BR" sz="1600" dirty="0" smtClean="0"/>
              <a:t>“Não é simples validação de conhecimentos tradicionais (condescendência), mas </a:t>
            </a:r>
            <a:r>
              <a:rPr lang="pt-BR" sz="1600" dirty="0" smtClean="0">
                <a:solidFill>
                  <a:srgbClr val="C00000"/>
                </a:solidFill>
              </a:rPr>
              <a:t>reconhecimento</a:t>
            </a:r>
            <a:r>
              <a:rPr lang="pt-BR" sz="1600" dirty="0" smtClean="0"/>
              <a:t> de que os paradigmas e práticas das ciências tradicionais são fontes potenciais de inovação da nossa ciência”.</a:t>
            </a:r>
          </a:p>
          <a:p>
            <a:pPr marL="0" indent="0">
              <a:buNone/>
            </a:pPr>
            <a:r>
              <a:rPr lang="pt-BR" dirty="0" smtClean="0"/>
              <a:t>4. </a:t>
            </a:r>
            <a:r>
              <a:rPr lang="pt-BR" sz="2400" dirty="0" smtClean="0">
                <a:solidFill>
                  <a:srgbClr val="C00000"/>
                </a:solidFill>
              </a:rPr>
              <a:t>Peter Burke</a:t>
            </a:r>
            <a:r>
              <a:rPr lang="pt-BR" sz="2400" dirty="0" smtClean="0"/>
              <a:t>:</a:t>
            </a:r>
            <a:r>
              <a:rPr lang="pt-BR" dirty="0" smtClean="0"/>
              <a:t> </a:t>
            </a:r>
            <a:r>
              <a:rPr lang="pt-BR" sz="1600" dirty="0" smtClean="0"/>
              <a:t>Geografia do conhecimento – perspectiva europeia – “Epistemologia do norte”</a:t>
            </a:r>
            <a:r>
              <a:rPr lang="pt-BR" sz="1600" dirty="0"/>
              <a:t> </a:t>
            </a:r>
            <a:r>
              <a:rPr lang="pt-BR" sz="1600" dirty="0" smtClean="0"/>
              <a:t>– saber/pode</a:t>
            </a:r>
          </a:p>
          <a:p>
            <a:pPr marL="0" indent="0">
              <a:buNone/>
            </a:pPr>
            <a:r>
              <a:rPr lang="pt-BR" sz="1600" dirty="0" smtClean="0"/>
              <a:t>como </a:t>
            </a:r>
            <a:r>
              <a:rPr lang="pt-BR" sz="1600" dirty="0"/>
              <a:t>a modernidade </a:t>
            </a:r>
            <a:r>
              <a:rPr lang="pt-BR" sz="1600" dirty="0" smtClean="0"/>
              <a:t>vai definindo o que é </a:t>
            </a:r>
            <a:r>
              <a:rPr lang="pt-BR" sz="1600" dirty="0"/>
              <a:t>conhecimento, as formas dominantes de </a:t>
            </a:r>
            <a:r>
              <a:rPr lang="pt-BR" sz="1600" dirty="0" smtClean="0"/>
              <a:t>conhecimento - distribuição </a:t>
            </a:r>
            <a:r>
              <a:rPr lang="pt-BR" sz="1600" dirty="0"/>
              <a:t>espacial do conhecimento – conhecimento “válido” – lugares onde o conhecimento foi descoberto, guardado ou elaborado e daqueles para os quais era </a:t>
            </a:r>
            <a:r>
              <a:rPr lang="pt-BR" sz="1600" dirty="0" smtClean="0"/>
              <a:t>difundido</a:t>
            </a:r>
            <a:r>
              <a:rPr lang="pt-BR" sz="1600" dirty="0"/>
              <a:t>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fluxos </a:t>
            </a:r>
            <a:r>
              <a:rPr lang="pt-BR" sz="1600" dirty="0"/>
              <a:t>do conhecimento da “periferia da Europa para seus centros”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 crescente </a:t>
            </a:r>
            <a:r>
              <a:rPr lang="pt-BR" sz="1600" dirty="0"/>
              <a:t>consciência  por parte dos europeus, do mundo para além da </a:t>
            </a:r>
            <a:r>
              <a:rPr lang="pt-BR" sz="1600" dirty="0" smtClean="0"/>
              <a:t>Europa. Centralização </a:t>
            </a:r>
            <a:r>
              <a:rPr lang="pt-BR" sz="1600" dirty="0"/>
              <a:t>do </a:t>
            </a:r>
            <a:r>
              <a:rPr lang="pt-BR" sz="1600" dirty="0" smtClean="0"/>
              <a:t>conhecimento.</a:t>
            </a:r>
          </a:p>
        </p:txBody>
      </p:sp>
    </p:spTree>
    <p:extLst>
      <p:ext uri="{BB962C8B-B14F-4D97-AF65-F5344CB8AC3E}">
        <p14:creationId xmlns:p14="http://schemas.microsoft.com/office/powerpoint/2010/main" val="1295582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915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2700" b="1" dirty="0" smtClean="0"/>
              <a:t>As </a:t>
            </a:r>
            <a:r>
              <a:rPr lang="pt-BR" sz="2700" b="1" dirty="0"/>
              <a:t>mulheres na ciência brasileira: crescimento, contrastes e um perfil de </a:t>
            </a:r>
            <a:r>
              <a:rPr lang="pt-BR" sz="2700" b="1" dirty="0" smtClean="0"/>
              <a:t>sucesso</a:t>
            </a:r>
            <a:r>
              <a:rPr lang="pt-BR" sz="2700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sz="3600" b="1" dirty="0">
                <a:solidFill>
                  <a:srgbClr val="C00000"/>
                </a:solidFill>
              </a:rPr>
              <a:t>Jacqueline Leta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“HISTORICAMENTE</a:t>
            </a:r>
            <a:r>
              <a:rPr lang="pt-BR" dirty="0"/>
              <a:t>, a ciência sempre foi vista como uma atividade realizada por homens. Durante os séculos XV, XVI e XVII, séculos marcados por diversos eventos e mudanças na sociedade que possibilitaram o surgimento da ciência que conhecemos hoje, algumas poucas </a:t>
            </a:r>
            <a:r>
              <a:rPr lang="pt-BR" dirty="0">
                <a:solidFill>
                  <a:srgbClr val="C00000"/>
                </a:solidFill>
              </a:rPr>
              <a:t>mulheres </a:t>
            </a:r>
            <a:r>
              <a:rPr lang="pt-BR" dirty="0"/>
              <a:t>aristocráticas exerciam importantes papéis de interlocutores e tutores de renomados filósofos naturais e dos primeiros experimentalistas. Não obstante suas qualidades e competências, não lhes era permitido o acesso às intensas e calorosas discussões que aconteciam nas sociedades e academias científicas, que se multiplicaram no século XVII por toda a Europa e tornaram-se as principais instituições de referência da ainda reduzida comunidade científica mundial. No século XVIII, essa situação pouco se modificou e o acesso das mulheres a essa atividade, com poucas exceções, deveu-se principalmente à posição familiar que elas ocupavam: se eram esposas ou filhas de algum homem da ciência podiam se dedicar aos trabalhos de suporte da ciência, tais como, </a:t>
            </a:r>
            <a:r>
              <a:rPr lang="pt-BR" dirty="0" smtClean="0"/>
              <a:t>cuidar </a:t>
            </a:r>
            <a:r>
              <a:rPr lang="pt-BR" dirty="0"/>
              <a:t>das coleções, limpar vidrarias, ilustrar e/ou traduzir os experimentos e textos. O século seguinte é marcado por ganhos modestos no acesso de mulheres às atividades científicas, como a criação de colégios de mulheres, mesmo assim, elas permaneceram às margens de uma atividade que cada vez mais se profissionalizava. A mudança nesse quadro inicia-se somente após a segunda metade no século XX, quando a necessidade crescente de recursos humanos para atividades estratégicas, como a ciência, o movimento de liberação feminina e a luta pela igualdade de direitos entre homens e mulheres permitiram a elas o acesso, cada vez maior, à educação científica e à carreiras, tradicionalmente ocupadas por </a:t>
            </a:r>
            <a:r>
              <a:rPr lang="pt-BR" dirty="0" smtClean="0"/>
              <a:t>homens”</a:t>
            </a:r>
            <a:r>
              <a:rPr lang="pt-BR" baseline="30000" dirty="0" smtClean="0"/>
              <a:t>.</a:t>
            </a:r>
          </a:p>
          <a:p>
            <a:pPr marL="0" indent="0" algn="r">
              <a:buNone/>
            </a:pPr>
            <a:endParaRPr lang="pt-BR" sz="1600" dirty="0"/>
          </a:p>
          <a:p>
            <a:pPr marL="0" indent="0" algn="r">
              <a:buNone/>
            </a:pPr>
            <a:r>
              <a:rPr lang="pt-BR" sz="1600" dirty="0" smtClean="0"/>
              <a:t>Estud</a:t>
            </a:r>
            <a:r>
              <a:rPr lang="pt-BR" sz="1600" dirty="0"/>
              <a:t>. av. vol.17 no.49 São Paulo </a:t>
            </a:r>
            <a:r>
              <a:rPr lang="pt-BR" sz="1600" dirty="0" err="1"/>
              <a:t>Sept</a:t>
            </a:r>
            <a:r>
              <a:rPr lang="pt-BR" sz="1600" dirty="0"/>
              <a:t>./Dec. </a:t>
            </a:r>
            <a:r>
              <a:rPr lang="pt-BR" sz="1600" dirty="0" smtClean="0"/>
              <a:t>2003</a:t>
            </a:r>
          </a:p>
          <a:p>
            <a:pPr marL="0" indent="0" algn="r">
              <a:buNone/>
            </a:pPr>
            <a:r>
              <a:rPr lang="pt-BR" sz="1600" dirty="0" smtClean="0"/>
              <a:t>Ver também: http</a:t>
            </a:r>
            <a:r>
              <a:rPr lang="pt-BR" sz="1600" dirty="0"/>
              <a:t>://jornal.usp.br/universidade/por-que-as-mulheres-desapareceram-dos-cursos-de-computacao/</a:t>
            </a:r>
          </a:p>
        </p:txBody>
      </p:sp>
    </p:spTree>
    <p:extLst>
      <p:ext uri="{BB962C8B-B14F-4D97-AF65-F5344CB8AC3E}">
        <p14:creationId xmlns:p14="http://schemas.microsoft.com/office/powerpoint/2010/main" val="161190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ROSANA PAULINO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9737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Universalismo e diversidade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Renato Ortiz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A diversidade cultural não pode ser vista apenas como uma “diferença”, algo que nos remete a alguma outra coisa. Toda “diferença” é produzida socialmente, é portadora de sentido simbólico e de sentido histórico. [...] O </a:t>
            </a:r>
            <a:r>
              <a:rPr lang="pt-BR" dirty="0">
                <a:solidFill>
                  <a:srgbClr val="FF0000"/>
                </a:solidFill>
              </a:rPr>
              <a:t>relativismo</a:t>
            </a:r>
            <a:r>
              <a:rPr lang="pt-BR" dirty="0"/>
              <a:t> é uma visão que </a:t>
            </a:r>
            <a:r>
              <a:rPr lang="pt-BR" dirty="0" smtClean="0"/>
              <a:t>pressupõe </a:t>
            </a:r>
            <a:r>
              <a:rPr lang="pt-BR" dirty="0"/>
              <a:t>a abstração das culturas de suas condições reais, tem-se a ilusão de que cada uma delas seria inteiramente </a:t>
            </a:r>
            <a:r>
              <a:rPr lang="pt-BR" dirty="0" err="1"/>
              <a:t>auto-centrada</a:t>
            </a:r>
            <a:r>
              <a:rPr lang="pt-BR" dirty="0"/>
              <a:t>.[...] As sociedades são relacionais, mas não relativas.[...] Dizer que a diferença é produzida socialmente nos permite distingui-la da ideia de pluralismo. [...]. As “diferenças” também escondem relações de poder. Assim, o racismo afirma a especificidade das raças para, em seguida, ordená-las segundo uma escala de poder. Por isso, é importante compreender os momentos em que o discurso sobre a diversidade oculta questões como a desigualdade. [...]  As interações entre as diversidades não são arbitrárias. Elas se organizam de acordo com as relações de forças manifestas nas situações históricas. Existe ordem e hierarquia. Se as diferenças são socialmente produzidas, isso significa que à revelia de seus sentidos simbólicos elas serão marcadas pelos interesses e conflitos definidos fora de seu círculo interno. A diversidade cultural é diferente e desigual porque as instâncias e instituições que as constroem possuem distintas posições de poder e legitimidade”.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26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50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dirty="0" smtClean="0"/>
              <a:t>Rosana Paulino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/>
              <a:t> </a:t>
            </a:r>
            <a:r>
              <a:rPr lang="pt-BR" altLang="pt-BR" dirty="0" smtClean="0">
                <a:solidFill>
                  <a:srgbClr val="C00000"/>
                </a:solidFill>
              </a:rPr>
              <a:t>Ludwig Wittgenstein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dirty="0" smtClean="0"/>
              <a:t>   Sentimos que mesmo depois de serem respondidas todas as questões científicas possíveis, os problemas da vida permanecem completamente intactos.</a:t>
            </a:r>
          </a:p>
        </p:txBody>
      </p:sp>
    </p:spTree>
    <p:extLst>
      <p:ext uri="{BB962C8B-B14F-4D97-AF65-F5344CB8AC3E}">
        <p14:creationId xmlns:p14="http://schemas.microsoft.com/office/powerpoint/2010/main" val="276255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 concepção </a:t>
            </a:r>
            <a:r>
              <a:rPr lang="pt-BR" dirty="0"/>
              <a:t>do que seja conhecimento é historicamente </a:t>
            </a:r>
            <a:r>
              <a:rPr lang="pt-BR" dirty="0" smtClean="0"/>
              <a:t>situada, como destaca Peter Burke, é possível pensarmos qual a concepção de conhecimento atual? Ou uma nova perspectiva para estar à altura do presente?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0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</a:t>
            </a:r>
            <a:r>
              <a:rPr lang="pt-BR" sz="2800" dirty="0" smtClean="0"/>
              <a:t>oaventura de Sousa Santos e Maria Paula Meneses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Nos últimos dois séculos dominou uma epistemologia que eliminou da reflexão epistemológica o contexto cultural e político da produção e reprodução do conhecimento.</a:t>
            </a:r>
          </a:p>
          <a:p>
            <a:r>
              <a:rPr lang="pt-BR" dirty="0" smtClean="0"/>
              <a:t>Quais as consequências de tal </a:t>
            </a:r>
            <a:r>
              <a:rPr lang="pt-BR" dirty="0" err="1" smtClean="0"/>
              <a:t>descontextualização</a:t>
            </a:r>
            <a:r>
              <a:rPr lang="pt-BR" dirty="0" smtClean="0"/>
              <a:t>? São possíveis outras epistemologias?</a:t>
            </a:r>
          </a:p>
          <a:p>
            <a:r>
              <a:rPr lang="pt-BR" dirty="0" smtClean="0"/>
              <a:t>Impacto do </a:t>
            </a:r>
            <a:r>
              <a:rPr lang="pt-BR" dirty="0" smtClean="0">
                <a:solidFill>
                  <a:srgbClr val="C00000"/>
                </a:solidFill>
              </a:rPr>
              <a:t>capitalismo </a:t>
            </a:r>
            <a:r>
              <a:rPr lang="pt-BR" dirty="0" smtClean="0"/>
              <a:t>e do </a:t>
            </a:r>
            <a:r>
              <a:rPr lang="pt-BR" dirty="0" smtClean="0">
                <a:solidFill>
                  <a:srgbClr val="C00000"/>
                </a:solidFill>
              </a:rPr>
              <a:t>colonialismo </a:t>
            </a:r>
            <a:r>
              <a:rPr lang="pt-BR" dirty="0" smtClean="0"/>
              <a:t>modernos na construção das epistemologias dominantes.</a:t>
            </a:r>
          </a:p>
          <a:p>
            <a:r>
              <a:rPr lang="pt-BR" dirty="0" smtClean="0"/>
              <a:t>Não há epistemologias neutras. Contextuais.</a:t>
            </a:r>
          </a:p>
          <a:p>
            <a:r>
              <a:rPr lang="pt-BR" dirty="0" smtClean="0"/>
              <a:t>Toda a experiência social produz e reproduz conhecimentos.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Epistemologia</a:t>
            </a:r>
            <a:r>
              <a:rPr lang="pt-BR" dirty="0" smtClean="0"/>
              <a:t> = toda a noção ou ideia, refletida ou não, sobre as noções do que conta como conhecimento válido.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34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4556</Words>
  <Application>Microsoft Office PowerPoint</Application>
  <PresentationFormat>Widescreen</PresentationFormat>
  <Paragraphs>253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do Office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Rosana Paulino</vt:lpstr>
      <vt:lpstr> Ludwig Wittgenstein</vt:lpstr>
      <vt:lpstr>Apresentação do PowerPoint</vt:lpstr>
      <vt:lpstr>EPISTEMOLOGIAS DO SUL Boaventura de Sousa Santos e Maria Paula Meneses</vt:lpstr>
      <vt:lpstr>EPISTEMOLOGIAS DO SUL Boaventura de Sousa Santos e Maria Paula Meneses</vt:lpstr>
      <vt:lpstr>EPISTEMOLOGIAS DO SUL Boaventura de Sousa Santos e Maria Paula Meneses</vt:lpstr>
      <vt:lpstr>PARA ALÉM DO PENSAMENTO ABISSAL Boaventura de Sousa Santos</vt:lpstr>
      <vt:lpstr>Modernidade e ambivalência Zigmunt Bauman</vt:lpstr>
      <vt:lpstr>Diversidade Cultural/Direitos Culturais</vt:lpstr>
      <vt:lpstr>Michel Foucault</vt:lpstr>
      <vt:lpstr>Pele negra, máscaras brancas Franz Fanon (1952)</vt:lpstr>
      <vt:lpstr>ORIENTALISMO Edward Said</vt:lpstr>
      <vt:lpstr>ORIENTALISMO Edward Said</vt:lpstr>
      <vt:lpstr>Arquitetura da destruição Peter Cohen, 1989</vt:lpstr>
      <vt:lpstr>Sociedade de risco Ulrich Beck</vt:lpstr>
      <vt:lpstr>Sociedade de risco Ulrich Beck</vt:lpstr>
      <vt:lpstr>Sociedade de risco Ulrich Beck</vt:lpstr>
      <vt:lpstr>Queremos saber Gilberto Gil</vt:lpstr>
      <vt:lpstr>A espiral da cultura científica Carlos Vogt</vt:lpstr>
      <vt:lpstr>A espiral da cultura científica Carlos Vogt</vt:lpstr>
      <vt:lpstr>Cultura com aspas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Enciclopédia de Medicina Tradicional  MATSÉS</vt:lpstr>
      <vt:lpstr>Uma história social do conhecimento I Peter Burke</vt:lpstr>
      <vt:lpstr>O lugar do conhecimento: centros e periferias Peter Burke</vt:lpstr>
      <vt:lpstr>Gabinete de Curiosidades</vt:lpstr>
      <vt:lpstr>O lugar do conhecimento: centros e periferias Peter Burke</vt:lpstr>
      <vt:lpstr>Apresentação do PowerPoint</vt:lpstr>
      <vt:lpstr>O lugar do conhecimento: centros e periferias Peter Burke</vt:lpstr>
      <vt:lpstr>Participação da sociedade para pensar futuro</vt:lpstr>
      <vt:lpstr>Apresentação do PowerPoint</vt:lpstr>
      <vt:lpstr>  As mulheres na ciência brasileira: crescimento, contrastes e um perfil de sucesso  Jacqueline Leta   </vt:lpstr>
      <vt:lpstr> Universalismo e diversidade Renato Ortiz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de conhecimento e ecologia dos saberes I</dc:title>
  <dc:creator>lucia maciel barbosa de oliveira</dc:creator>
  <cp:lastModifiedBy>lucia</cp:lastModifiedBy>
  <cp:revision>100</cp:revision>
  <dcterms:created xsi:type="dcterms:W3CDTF">2018-03-05T13:07:36Z</dcterms:created>
  <dcterms:modified xsi:type="dcterms:W3CDTF">2019-03-07T18:49:25Z</dcterms:modified>
</cp:coreProperties>
</file>