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2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3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4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5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6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7" r:id="rId1"/>
    <p:sldMasterId id="2147483744" r:id="rId2"/>
    <p:sldMasterId id="2147483774" r:id="rId3"/>
    <p:sldMasterId id="2147483792" r:id="rId4"/>
    <p:sldMasterId id="2147483831" r:id="rId5"/>
    <p:sldMasterId id="2147483849" r:id="rId6"/>
    <p:sldMasterId id="2147483864" r:id="rId7"/>
    <p:sldMasterId id="2147483879" r:id="rId8"/>
    <p:sldMasterId id="2147483894" r:id="rId9"/>
    <p:sldMasterId id="2147483909" r:id="rId10"/>
    <p:sldMasterId id="2147483924" r:id="rId11"/>
    <p:sldMasterId id="2147483939" r:id="rId12"/>
    <p:sldMasterId id="2147483954" r:id="rId13"/>
    <p:sldMasterId id="2147483969" r:id="rId14"/>
    <p:sldMasterId id="2147483984" r:id="rId15"/>
    <p:sldMasterId id="2147483999" r:id="rId16"/>
    <p:sldMasterId id="2147484014" r:id="rId17"/>
  </p:sldMasterIdLst>
  <p:notesMasterIdLst>
    <p:notesMasterId r:id="rId63"/>
  </p:notesMasterIdLst>
  <p:handoutMasterIdLst>
    <p:handoutMasterId r:id="rId64"/>
  </p:handoutMasterIdLst>
  <p:sldIdLst>
    <p:sldId id="329" r:id="rId18"/>
    <p:sldId id="278" r:id="rId19"/>
    <p:sldId id="279" r:id="rId20"/>
    <p:sldId id="360" r:id="rId21"/>
    <p:sldId id="280" r:id="rId22"/>
    <p:sldId id="358" r:id="rId23"/>
    <p:sldId id="359" r:id="rId24"/>
    <p:sldId id="281" r:id="rId25"/>
    <p:sldId id="357" r:id="rId26"/>
    <p:sldId id="282" r:id="rId27"/>
    <p:sldId id="283" r:id="rId28"/>
    <p:sldId id="284" r:id="rId29"/>
    <p:sldId id="356" r:id="rId30"/>
    <p:sldId id="330" r:id="rId31"/>
    <p:sldId id="332" r:id="rId32"/>
    <p:sldId id="331" r:id="rId33"/>
    <p:sldId id="333" r:id="rId34"/>
    <p:sldId id="290" r:id="rId35"/>
    <p:sldId id="291" r:id="rId36"/>
    <p:sldId id="292" r:id="rId37"/>
    <p:sldId id="335" r:id="rId38"/>
    <p:sldId id="294" r:id="rId39"/>
    <p:sldId id="336" r:id="rId40"/>
    <p:sldId id="326" r:id="rId41"/>
    <p:sldId id="337" r:id="rId42"/>
    <p:sldId id="338" r:id="rId43"/>
    <p:sldId id="339" r:id="rId44"/>
    <p:sldId id="340" r:id="rId45"/>
    <p:sldId id="341" r:id="rId46"/>
    <p:sldId id="302" r:id="rId47"/>
    <p:sldId id="327" r:id="rId48"/>
    <p:sldId id="343" r:id="rId49"/>
    <p:sldId id="344" r:id="rId50"/>
    <p:sldId id="345" r:id="rId51"/>
    <p:sldId id="346" r:id="rId52"/>
    <p:sldId id="328" r:id="rId53"/>
    <p:sldId id="347" r:id="rId54"/>
    <p:sldId id="348" r:id="rId55"/>
    <p:sldId id="349" r:id="rId56"/>
    <p:sldId id="350" r:id="rId57"/>
    <p:sldId id="351" r:id="rId58"/>
    <p:sldId id="352" r:id="rId59"/>
    <p:sldId id="353" r:id="rId60"/>
    <p:sldId id="354" r:id="rId61"/>
    <p:sldId id="355" r:id="rId62"/>
  </p:sldIdLst>
  <p:sldSz cx="9144000" cy="6858000" type="screen4x3"/>
  <p:notesSz cx="6858000" cy="9144000"/>
  <p:defaultTextStyle>
    <a:lvl1pPr marL="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pt-BR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CCFFFF"/>
    <a:srgbClr val="33CCFF"/>
    <a:srgbClr val="00FFFF"/>
    <a:srgbClr val="0000FF"/>
    <a:srgbClr val="009999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95" autoAdjust="0"/>
    <p:restoredTop sz="94660"/>
  </p:normalViewPr>
  <p:slideViewPr>
    <p:cSldViewPr>
      <p:cViewPr varScale="1">
        <p:scale>
          <a:sx n="113" d="100"/>
          <a:sy n="113" d="100"/>
        </p:scale>
        <p:origin x="166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33.xml"/><Relationship Id="rId51" Type="http://schemas.openxmlformats.org/officeDocument/2006/relationships/slide" Target="slides/slide34.xml"/><Relationship Id="rId52" Type="http://schemas.openxmlformats.org/officeDocument/2006/relationships/slide" Target="slides/slide35.xml"/><Relationship Id="rId53" Type="http://schemas.openxmlformats.org/officeDocument/2006/relationships/slide" Target="slides/slide36.xml"/><Relationship Id="rId54" Type="http://schemas.openxmlformats.org/officeDocument/2006/relationships/slide" Target="slides/slide37.xml"/><Relationship Id="rId55" Type="http://schemas.openxmlformats.org/officeDocument/2006/relationships/slide" Target="slides/slide38.xml"/><Relationship Id="rId56" Type="http://schemas.openxmlformats.org/officeDocument/2006/relationships/slide" Target="slides/slide39.xml"/><Relationship Id="rId57" Type="http://schemas.openxmlformats.org/officeDocument/2006/relationships/slide" Target="slides/slide40.xml"/><Relationship Id="rId58" Type="http://schemas.openxmlformats.org/officeDocument/2006/relationships/slide" Target="slides/slide41.xml"/><Relationship Id="rId59" Type="http://schemas.openxmlformats.org/officeDocument/2006/relationships/slide" Target="slides/slide42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slide" Target="slides/slide29.xml"/><Relationship Id="rId47" Type="http://schemas.openxmlformats.org/officeDocument/2006/relationships/slide" Target="slides/slide30.xml"/><Relationship Id="rId48" Type="http://schemas.openxmlformats.org/officeDocument/2006/relationships/slide" Target="slides/slide31.xml"/><Relationship Id="rId49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60" Type="http://schemas.openxmlformats.org/officeDocument/2006/relationships/slide" Target="slides/slide43.xml"/><Relationship Id="rId61" Type="http://schemas.openxmlformats.org/officeDocument/2006/relationships/slide" Target="slides/slide44.xml"/><Relationship Id="rId62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pt-BR" sz="1200"/>
            </a:lvl1pPr>
            <a:extLst/>
          </a:lstStyle>
          <a:p>
            <a:endParaRPr lang="pt-BR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pt-BR" sz="1200"/>
            </a:lvl1pPr>
            <a:extLst/>
          </a:lstStyle>
          <a:p>
            <a:fld id="{6E7D018D-748F-47BF-843A-40349A141CAC}" type="datetimeFigureOut">
              <a:rPr lang="pt-BR" smtClean="0"/>
              <a:pPr/>
              <a:t>28/02/16</a:t>
            </a:fld>
            <a:endParaRPr lang="pt-BR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pt-BR" sz="1200"/>
            </a:lvl1pPr>
            <a:extLst/>
          </a:lstStyle>
          <a:p>
            <a:endParaRPr lang="pt-BR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pt-BR" sz="1200"/>
            </a:lvl1pPr>
            <a:extLst/>
          </a:lstStyle>
          <a:p>
            <a:fld id="{04AC5213-BACC-41AB-9B61-B40CF6C5296E}" type="slidenum">
              <a:rPr lang="pt-BR" smtClean="0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879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pt-BR" sz="1200"/>
            </a:lvl1pPr>
            <a:extLst/>
          </a:lstStyle>
          <a:p>
            <a:endParaRPr lang="pt-BR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pt-BR" sz="1200"/>
            </a:lvl1pPr>
            <a:extLst/>
          </a:lstStyle>
          <a:p>
            <a:fld id="{23E9B8FB-2ABD-42C9-A6DA-A6789EAF441D}" type="datetimeFigureOut">
              <a:rPr lang="pt-BR"/>
              <a:pPr/>
              <a:t>28/02/16</a:t>
            </a:fld>
            <a:endParaRPr lang="pt-BR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pt-BR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pt-BR" sz="1200"/>
            </a:lvl1pPr>
            <a:extLst/>
          </a:lstStyle>
          <a:p>
            <a:endParaRPr lang="pt-BR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pt-BR" sz="1200"/>
            </a:lvl1pPr>
            <a:extLst/>
          </a:lstStyle>
          <a:p>
            <a:fld id="{BE2A7042-DEED-4AA1-9E89-4A16B2572577}" type="slidenum">
              <a:rPr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4209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pt-BR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08F8A-7651-4A67-9953-A9C1D99F5C42}" type="slidenum">
              <a:rPr lang="pt-BR">
                <a:solidFill>
                  <a:prstClr val="black"/>
                </a:solidFill>
              </a:rPr>
              <a:pPr/>
              <a:t>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r>
              <a:rPr lang="pt-BR"/>
              <a:t>Clique para adicionar notas</a:t>
            </a:r>
          </a:p>
        </p:txBody>
      </p:sp>
    </p:spTree>
    <p:extLst>
      <p:ext uri="{BB962C8B-B14F-4D97-AF65-F5344CB8AC3E}">
        <p14:creationId xmlns:p14="http://schemas.microsoft.com/office/powerpoint/2010/main" val="2086375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521-3CF4-4FB3-8589-378332C99260}" type="slidenum">
              <a:rPr lang="pt-BR" smtClean="0">
                <a:solidFill>
                  <a:prstClr val="black"/>
                </a:solidFill>
              </a:rPr>
              <a:pPr/>
              <a:t>15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90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521-3CF4-4FB3-8589-378332C99260}" type="slidenum">
              <a:rPr lang="pt-BR" smtClean="0">
                <a:solidFill>
                  <a:prstClr val="black"/>
                </a:solidFill>
              </a:rPr>
              <a:pPr/>
              <a:t>16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99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521-3CF4-4FB3-8589-378332C99260}" type="slidenum">
              <a:rPr lang="pt-BR" smtClean="0">
                <a:solidFill>
                  <a:prstClr val="black"/>
                </a:solidFill>
              </a:rPr>
              <a:pPr/>
              <a:t>17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94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F8D75E-6E27-4B23-885C-841246CCF77F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11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7469D0-D1D8-455C-946B-1DA9D0B9760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97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4A4391-7011-47A6-9871-B472913A771B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33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521-3CF4-4FB3-8589-378332C99260}" type="slidenum">
              <a:rPr lang="pt-BR" smtClean="0">
                <a:solidFill>
                  <a:prstClr val="black"/>
                </a:solidFill>
              </a:rPr>
              <a:pPr/>
              <a:t>21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65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B00CE4-B1AF-4E39-9591-A512E1312751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8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521-3CF4-4FB3-8589-378332C99260}" type="slidenum">
              <a:rPr lang="pt-BR" smtClean="0">
                <a:solidFill>
                  <a:prstClr val="black"/>
                </a:solidFill>
              </a:rPr>
              <a:pPr/>
              <a:t>23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99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2FA232-E56F-4AF9-8B71-4B039E41715D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0754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172F3C-7680-40FA-976A-06AAA070AE6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7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521-3CF4-4FB3-8589-378332C99260}" type="slidenum">
              <a:rPr lang="pt-BR" smtClean="0">
                <a:solidFill>
                  <a:prstClr val="black"/>
                </a:solidFill>
              </a:rPr>
              <a:pPr/>
              <a:t>25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7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521-3CF4-4FB3-8589-378332C99260}" type="slidenum">
              <a:rPr lang="pt-BR" smtClean="0">
                <a:solidFill>
                  <a:prstClr val="black"/>
                </a:solidFill>
              </a:rPr>
              <a:pPr/>
              <a:t>26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86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521-3CF4-4FB3-8589-378332C99260}" type="slidenum">
              <a:rPr lang="pt-BR" smtClean="0">
                <a:solidFill>
                  <a:prstClr val="black"/>
                </a:solidFill>
              </a:rPr>
              <a:pPr/>
              <a:t>27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67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521-3CF4-4FB3-8589-378332C99260}" type="slidenum">
              <a:rPr lang="pt-BR" smtClean="0">
                <a:solidFill>
                  <a:prstClr val="black"/>
                </a:solidFill>
              </a:rPr>
              <a:pPr/>
              <a:t>28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48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521-3CF4-4FB3-8589-378332C99260}" type="slidenum">
              <a:rPr lang="pt-BR" smtClean="0">
                <a:solidFill>
                  <a:prstClr val="black"/>
                </a:solidFill>
              </a:rPr>
              <a:pPr/>
              <a:t>29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02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8DE912-D350-4843-86AE-0387A68987AA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8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70660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438F2F-1AD0-4984-B531-8245F67D6125}" type="slidenum">
              <a:rPr lang="pt-BR" smtClean="0"/>
              <a:pPr>
                <a:defRPr/>
              </a:pPr>
              <a:t>31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3856348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521-3CF4-4FB3-8589-378332C99260}" type="slidenum">
              <a:rPr lang="pt-BR" smtClean="0">
                <a:solidFill>
                  <a:prstClr val="black"/>
                </a:solidFill>
              </a:rPr>
              <a:pPr/>
              <a:t>32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097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521-3CF4-4FB3-8589-378332C99260}" type="slidenum">
              <a:rPr lang="pt-BR" smtClean="0">
                <a:solidFill>
                  <a:prstClr val="black"/>
                </a:solidFill>
              </a:rPr>
              <a:pPr/>
              <a:t>33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941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521-3CF4-4FB3-8589-378332C99260}" type="slidenum">
              <a:rPr lang="pt-BR" smtClean="0">
                <a:solidFill>
                  <a:prstClr val="black"/>
                </a:solidFill>
              </a:rPr>
              <a:pPr/>
              <a:t>34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1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F7F177-ECCC-442A-8FBC-90CFA94354F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8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521-3CF4-4FB3-8589-378332C99260}" type="slidenum">
              <a:rPr lang="pt-BR" smtClean="0">
                <a:solidFill>
                  <a:prstClr val="black"/>
                </a:solidFill>
              </a:rPr>
              <a:pPr/>
              <a:t>35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979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7680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B66C06-0925-4B93-BA66-6A05888025D5}" type="slidenum">
              <a:rPr lang="pt-BR" smtClean="0"/>
              <a:pPr>
                <a:defRPr/>
              </a:pPr>
              <a:t>36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7280961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3C26C-9FDF-49FC-9FE8-078FA2A085E4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518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3C26C-9FDF-49FC-9FE8-078FA2A085E4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582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3C26C-9FDF-49FC-9FE8-078FA2A085E4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576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3C26C-9FDF-49FC-9FE8-078FA2A085E4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19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3C26C-9FDF-49FC-9FE8-078FA2A085E4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798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3C26C-9FDF-49FC-9FE8-078FA2A085E4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42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3C26C-9FDF-49FC-9FE8-078FA2A085E4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104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3C26C-9FDF-49FC-9FE8-078FA2A085E4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82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47108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87B46F-8C40-4E30-9310-02D657415AD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895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3C26C-9FDF-49FC-9FE8-078FA2A085E4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65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B11C56-CF14-4B47-8A32-B501ECD6DA8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63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6E5DD0-2EFC-437B-9EAC-F5F707AEA45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6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12B021-E1E2-4CAA-9C7F-8033B9A0DD21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1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CB65E3-5760-4C4E-8DED-039AC4BD08C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76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4521-3CF4-4FB3-8589-378332C99260}" type="slidenum">
              <a:rPr lang="pt-BR" smtClean="0">
                <a:solidFill>
                  <a:prstClr val="black"/>
                </a:solidFill>
              </a:rPr>
              <a:pPr/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>
              <a:solidFill>
                <a:srgbClr val="FFFFFF"/>
              </a:solidFill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84004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quarter" idx="10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/>
            </a:lvl2pPr>
          </a:lstStyle>
          <a:p>
            <a:pPr lvl="1">
              <a:defRPr/>
            </a:pPr>
            <a:fld id="{EFE4EDB2-AC35-4030-8976-510B3A73C83F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71C92D5F-62B4-43CE-8C2A-1C43BD7F0723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2E7F9F59-38FD-4BBC-B5B4-2F1B5D11F656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335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23FA4C3-2C66-4557-BD6B-13B36AE9CC11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327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1AF2228-A365-4CAB-8798-3BEFA8EBCC1E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973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53959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2539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396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/>
            </a:lvl2pPr>
          </a:lstStyle>
          <a:p>
            <a:pPr lvl="1"/>
            <a:fld id="{6540188D-723B-49DE-8848-503D3064916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99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D5C39A9-101B-4AD4-A128-F6F9215F27DB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794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40C6577C-748A-41CD-B77E-29AD4A130C9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632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21A5871-7C44-4647-AF99-5E3DDF6E675D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817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55C841E-F600-4FB5-A8A2-3D4F41EBC18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43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EADD205-9DE2-490B-BFF2-B1D067E93BD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658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5A61E71-FD9C-404B-92D1-AB82EA7C45E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14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3B8933FF-4016-4808-A41D-4743915415AA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FA2B687-9667-43B1-B1E8-9C476CDAEAF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192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3171419-D415-47E4-8D8B-CE36ACBBC965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833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D8060A0-438C-4F51-B115-4CDE26D15E6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433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FF04C19-6977-41FF-8C28-EA2D6BA1AB5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533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2E7F9F59-38FD-4BBC-B5B4-2F1B5D11F656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731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23FA4C3-2C66-4557-BD6B-13B36AE9CC11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855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1AF2228-A365-4CAB-8798-3BEFA8EBCC1E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82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53959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2539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396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/>
            </a:lvl2pPr>
          </a:lstStyle>
          <a:p>
            <a:pPr lvl="1"/>
            <a:fld id="{6540188D-723B-49DE-8848-503D3064916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75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D5C39A9-101B-4AD4-A128-F6F9215F27DB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524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40C6577C-748A-41CD-B77E-29AD4A130C9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5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AF4D99D3-ADDE-4300-BA78-40BFEBEAF6ED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21A5871-7C44-4647-AF99-5E3DDF6E675D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610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55C841E-F600-4FB5-A8A2-3D4F41EBC18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102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EADD205-9DE2-490B-BFF2-B1D067E93BD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092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5A61E71-FD9C-404B-92D1-AB82EA7C45E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562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FA2B687-9667-43B1-B1E8-9C476CDAEAF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23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3171419-D415-47E4-8D8B-CE36ACBBC965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353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D8060A0-438C-4F51-B115-4CDE26D15E6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493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FF04C19-6977-41FF-8C28-EA2D6BA1AB5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904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2E7F9F59-38FD-4BBC-B5B4-2F1B5D11F656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521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23FA4C3-2C66-4557-BD6B-13B36AE9CC11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26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sz="2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10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/>
            </a:lvl2pPr>
          </a:lstStyle>
          <a:p>
            <a:pPr lvl="1">
              <a:defRPr/>
            </a:pPr>
            <a:fld id="{B61DA59F-834C-4F50-BF6E-D9DA9725F10B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1AF2228-A365-4CAB-8798-3BEFA8EBCC1E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485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53959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2539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396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/>
            </a:lvl2pPr>
          </a:lstStyle>
          <a:p>
            <a:pPr lvl="1"/>
            <a:fld id="{6540188D-723B-49DE-8848-503D3064916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35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D5C39A9-101B-4AD4-A128-F6F9215F27DB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729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40C6577C-748A-41CD-B77E-29AD4A130C9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149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21A5871-7C44-4647-AF99-5E3DDF6E675D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439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55C841E-F600-4FB5-A8A2-3D4F41EBC18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606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EADD205-9DE2-490B-BFF2-B1D067E93BD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094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5A61E71-FD9C-404B-92D1-AB82EA7C45E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621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FA2B687-9667-43B1-B1E8-9C476CDAEAF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970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3171419-D415-47E4-8D8B-CE36ACBBC965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A1E89E0-E3AE-4184-AD44-1E36129B5CF8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D8060A0-438C-4F51-B115-4CDE26D15E6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341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FF04C19-6977-41FF-8C28-EA2D6BA1AB5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836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2E7F9F59-38FD-4BBC-B5B4-2F1B5D11F656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888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23FA4C3-2C66-4557-BD6B-13B36AE9CC11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855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1AF2228-A365-4CAB-8798-3BEFA8EBCC1E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954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53959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2539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396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/>
            </a:lvl2pPr>
          </a:lstStyle>
          <a:p>
            <a:pPr lvl="1"/>
            <a:fld id="{6540188D-723B-49DE-8848-503D3064916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D5C39A9-101B-4AD4-A128-F6F9215F27DB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569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40C6577C-748A-41CD-B77E-29AD4A130C9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5557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21A5871-7C44-4647-AF99-5E3DDF6E675D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974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55C841E-F600-4FB5-A8A2-3D4F41EBC18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96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3D981A8D-7672-4B71-AC51-98DE2B072FE1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EADD205-9DE2-490B-BFF2-B1D067E93BD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480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5A61E71-FD9C-404B-92D1-AB82EA7C45E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516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FA2B687-9667-43B1-B1E8-9C476CDAEAF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4449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3171419-D415-47E4-8D8B-CE36ACBBC965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401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D8060A0-438C-4F51-B115-4CDE26D15E6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455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FF04C19-6977-41FF-8C28-EA2D6BA1AB5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649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2E7F9F59-38FD-4BBC-B5B4-2F1B5D11F656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8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23FA4C3-2C66-4557-BD6B-13B36AE9CC11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0512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1AF2228-A365-4CAB-8798-3BEFA8EBCC1E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8848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53959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2539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396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/>
            </a:lvl2pPr>
          </a:lstStyle>
          <a:p>
            <a:pPr lvl="1"/>
            <a:fld id="{6540188D-723B-49DE-8848-503D3064916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25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4D42F156-FEE0-413B-82CF-0042058569D5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D5C39A9-101B-4AD4-A128-F6F9215F27DB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3658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40C6577C-748A-41CD-B77E-29AD4A130C9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857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21A5871-7C44-4647-AF99-5E3DDF6E675D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788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55C841E-F600-4FB5-A8A2-3D4F41EBC18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853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EADD205-9DE2-490B-BFF2-B1D067E93BD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433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5A61E71-FD9C-404B-92D1-AB82EA7C45E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229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FA2B687-9667-43B1-B1E8-9C476CDAEAF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1520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3171419-D415-47E4-8D8B-CE36ACBBC965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727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D8060A0-438C-4F51-B115-4CDE26D15E6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7222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FF04C19-6977-41FF-8C28-EA2D6BA1AB5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42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B77EF0EF-3AE1-4064-8D75-ED4D2B07D4EE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2E7F9F59-38FD-4BBC-B5B4-2F1B5D11F656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642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23FA4C3-2C66-4557-BD6B-13B36AE9CC11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84140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1AF2228-A365-4CAB-8798-3BEFA8EBCC1E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9424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53959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2539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396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/>
            </a:lvl2pPr>
          </a:lstStyle>
          <a:p>
            <a:pPr lvl="1"/>
            <a:fld id="{6540188D-723B-49DE-8848-503D3064916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68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D5C39A9-101B-4AD4-A128-F6F9215F27DB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3378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40C6577C-748A-41CD-B77E-29AD4A130C9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1172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21A5871-7C44-4647-AF99-5E3DDF6E675D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06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55C841E-F600-4FB5-A8A2-3D4F41EBC18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741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EADD205-9DE2-490B-BFF2-B1D067E93BD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3289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5A61E71-FD9C-404B-92D1-AB82EA7C45E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95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7DBAE7FB-2CBD-4E4B-9CAC-ACEFB85D549F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FA2B687-9667-43B1-B1E8-9C476CDAEAF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7886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3171419-D415-47E4-8D8B-CE36ACBBC965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8621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D8060A0-438C-4F51-B115-4CDE26D15E6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645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FF04C19-6977-41FF-8C28-EA2D6BA1AB5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6868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2E7F9F59-38FD-4BBC-B5B4-2F1B5D11F656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873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23FA4C3-2C66-4557-BD6B-13B36AE9CC11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1594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1AF2228-A365-4CAB-8798-3BEFA8EBCC1E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5655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53959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2539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396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/>
            </a:lvl2pPr>
          </a:lstStyle>
          <a:p>
            <a:pPr lvl="1"/>
            <a:fld id="{6540188D-723B-49DE-8848-503D3064916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0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D5C39A9-101B-4AD4-A128-F6F9215F27DB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263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40C6577C-748A-41CD-B77E-29AD4A130C9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10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E1FFB32-AC92-4ED6-9B14-5AAEB60103B3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21A5871-7C44-4647-AF99-5E3DDF6E675D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7296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55C841E-F600-4FB5-A8A2-3D4F41EBC18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8757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EADD205-9DE2-490B-BFF2-B1D067E93BD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1981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5A61E71-FD9C-404B-92D1-AB82EA7C45E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2578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FA2B687-9667-43B1-B1E8-9C476CDAEAF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1994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3171419-D415-47E4-8D8B-CE36ACBBC965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98103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D8060A0-438C-4F51-B115-4CDE26D15E6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383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FF04C19-6977-41FF-8C28-EA2D6BA1AB5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4533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2E7F9F59-38FD-4BBC-B5B4-2F1B5D11F656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6207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23FA4C3-2C66-4557-BD6B-13B36AE9CC11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5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138E397-A948-4407-8F78-80DFFD5F557A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EE59FAF-4B33-46CE-8768-73317603B1C9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1AF2228-A365-4CAB-8798-3BEFA8EBCC1E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373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53959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2539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396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/>
            </a:lvl2pPr>
          </a:lstStyle>
          <a:p>
            <a:pPr lvl="1"/>
            <a:fld id="{6540188D-723B-49DE-8848-503D3064916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9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D5C39A9-101B-4AD4-A128-F6F9215F27DB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6948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40C6577C-748A-41CD-B77E-29AD4A130C9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3904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21A5871-7C44-4647-AF99-5E3DDF6E675D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5985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55C841E-F600-4FB5-A8A2-3D4F41EBC18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3046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EADD205-9DE2-490B-BFF2-B1D067E93BD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9061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5A61E71-FD9C-404B-92D1-AB82EA7C45E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74000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FA2B687-9667-43B1-B1E8-9C476CDAEAF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3363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3171419-D415-47E4-8D8B-CE36ACBBC965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97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1B54272-59AD-422B-8580-2178AA065E61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D8060A0-438C-4F51-B115-4CDE26D15E6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7430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FF04C19-6977-41FF-8C28-EA2D6BA1AB5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6478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2E7F9F59-38FD-4BBC-B5B4-2F1B5D11F656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9675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23FA4C3-2C66-4557-BD6B-13B36AE9CC11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7939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1AF2228-A365-4CAB-8798-3BEFA8EBCC1E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0679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53959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2539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396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/>
            </a:lvl2pPr>
          </a:lstStyle>
          <a:p>
            <a:pPr lvl="1"/>
            <a:fld id="{6540188D-723B-49DE-8848-503D3064916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66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D5C39A9-101B-4AD4-A128-F6F9215F27DB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3064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40C6577C-748A-41CD-B77E-29AD4A130C9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4382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21A5871-7C44-4647-AF99-5E3DDF6E675D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857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55C841E-F600-4FB5-A8A2-3D4F41EBC18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75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4A5F052-2066-4F81-9522-8D8649738015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EADD205-9DE2-490B-BFF2-B1D067E93BD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4162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5A61E71-FD9C-404B-92D1-AB82EA7C45E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0708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FA2B687-9667-43B1-B1E8-9C476CDAEAF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6752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3171419-D415-47E4-8D8B-CE36ACBBC965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7915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D8060A0-438C-4F51-B115-4CDE26D15E6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7790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FF04C19-6977-41FF-8C28-EA2D6BA1AB5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7601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2E7F9F59-38FD-4BBC-B5B4-2F1B5D11F656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4711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23FA4C3-2C66-4557-BD6B-13B36AE9CC11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1966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81AF2228-A365-4CAB-8798-3BEFA8EBCC1E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8720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sz="2400">
                <a:solidFill>
                  <a:srgbClr val="000000"/>
                </a:solidFill>
              </a:endParaRPr>
            </a:p>
          </p:txBody>
        </p:sp>
      </p:grpSp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554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fld id="{1165D84A-4917-4961-A374-AE41AC52D134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110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B0BF3C1A-A497-456F-A0FD-30F4DA7775B5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551CE-8A40-4E97-914C-24B0CFC0C678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052105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09009-D0F2-4177-A834-83BEEB97DED6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351164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4B7F7-9FE3-47EE-AEE0-25C6FEF0336B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406360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703E1-810E-410C-B70E-BCF5600D6C22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35039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274B6-A792-4012-B315-5FFE324C8222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65217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8FF7D-DAA0-4341-A43E-AF4635945DBF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48461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18D88-4882-450D-99CF-2430804037A6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16912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E9598-3B05-4C4F-AAE6-DA7927E65CE0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42516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986A4-047A-463F-BFCE-4A14DAEE8976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072115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A515C-9AD9-4D29-B25C-00D614EE3B17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9650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A0F0D9BA-69B4-4B67-889E-1B3D735B8427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1150938" y="617538"/>
            <a:ext cx="7804150" cy="55149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BD93D-226D-4AB9-B9A2-02F4AE7DF55B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486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33248008-60D3-4531-9E0F-9EAF4B88DBCB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FBF65E66-A874-4987-A1B5-70104DFE3789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10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 smtClean="0"/>
            </a:lvl2pPr>
          </a:lstStyle>
          <a:p>
            <a:pPr lvl="1">
              <a:defRPr/>
            </a:pPr>
            <a:fld id="{439A5024-FC29-407E-B09C-D4EB49F4989C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13877926-DD96-4152-852C-7FE916B6486B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6DF8D08-B90C-43D8-A8FD-6CE02DB1F669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0FF5920-07BB-44CF-86A3-1100BBB077E4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14FB31C9-F723-45B8-9F01-A17A06077669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47570D88-8237-4243-B5F3-45E4A26B7DC4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057FDF02-016A-4B0F-A9A7-22EC783D7F53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F364573-117F-40DE-9936-F4AD33901460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817A7EE-5FA9-4537-BC4B-A13CED011CFB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4DF9E85A-E91C-49E5-855D-08AEE33811EE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F5E5E33-B09F-417E-BADE-04C2123419D8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11A1B75-50A5-4130-9F90-6FC830874E94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DA761C79-CD0D-40F4-86DA-AB6587C88306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DDE35743-3E31-4A20-99BA-8EA35C220D07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1FE21F68-28D2-46C0-B56E-A14B73A13DE5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F90BA1E0-1D9B-4590-A46F-E1D9E48EBC53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819150" y="1981200"/>
            <a:ext cx="3810000" cy="1790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781550" y="1981200"/>
            <a:ext cx="3810000" cy="1790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819150" y="3924300"/>
            <a:ext cx="3810000" cy="1790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81550" y="3924300"/>
            <a:ext cx="3810000" cy="1790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306778E2-6A3E-4688-BE86-3FEA534DA36A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781550" y="1981200"/>
            <a:ext cx="3810000" cy="1790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781550" y="3924300"/>
            <a:ext cx="3810000" cy="1790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6C78CB6-464E-40A8-B6F7-C2A87E31D788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A2DEB294-2DCF-4C4C-82BD-215F477C9BCB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53959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2539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 smtClean="0">
              <a:solidFill>
                <a:srgbClr val="FFFFFF"/>
              </a:solidFill>
            </a:endParaRPr>
          </a:p>
        </p:txBody>
      </p:sp>
      <p:sp>
        <p:nvSpPr>
          <p:cNvPr id="25396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/>
            </a:lvl2pPr>
          </a:lstStyle>
          <a:p>
            <a:pPr lvl="1"/>
            <a:fld id="{B1B53485-23C8-4CF5-98C8-C0DB1BDB49DC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176476A5-1DD2-4755-8403-29BA35D58B35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450AD1AA-4EE3-414B-B594-3F7FEC5BA15E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CB855DD-1699-4C55-819F-F32CF8355302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C1131F0-7712-4D7D-BD3D-AB6675E16DAF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93AA0674-46ED-4A06-90C5-A52908377683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08D3A24-A099-47CF-A7F4-7D595D044F60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FC718B13-4A5D-403B-B384-FCEAB0EBB380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353EFE31-382C-4544-9DC6-F60B859BB27E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CC193421-49F2-4125-AD2B-2A37E2ABBE7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1A83A31-B9B8-427D-A12F-4C7DCD3F6E40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4036B39-A99D-43DE-B7B6-411E76B2C33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6A47973F-3B4F-4BFD-BC2D-FAFA75D618C7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CCAE26C0-1ECD-4F7F-A1A0-18B4499CEAD5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34925" y="6477000"/>
            <a:ext cx="1030288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243888" y="6324600"/>
            <a:ext cx="576262" cy="533400"/>
          </a:xfrm>
        </p:spPr>
        <p:txBody>
          <a:bodyPr/>
          <a:lstStyle>
            <a:lvl2pPr lvl="1">
              <a:defRPr/>
            </a:lvl2pPr>
          </a:lstStyle>
          <a:p>
            <a:pPr lvl="1"/>
            <a:fld id="{0F814B90-E490-4C7F-B8C0-83987BFE89D1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10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 smtClean="0"/>
            </a:lvl2pPr>
          </a:lstStyle>
          <a:p>
            <a:pPr lvl="1">
              <a:defRPr/>
            </a:pPr>
            <a:fld id="{439A5024-FC29-407E-B09C-D4EB49F4989C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14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13877926-DD96-4152-852C-7FE916B6486B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98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AC49C591-6E2C-4C02-A453-ADAC96B72A5E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6DF8D08-B90C-43D8-A8FD-6CE02DB1F669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01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14FB31C9-F723-45B8-9F01-A17A06077669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316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47570D88-8237-4243-B5F3-45E4A26B7DC4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979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057FDF02-016A-4B0F-A9A7-22EC783D7F53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332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F364573-117F-40DE-9936-F4AD33901460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454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817A7EE-5FA9-4537-BC4B-A13CED011CFB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419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4DF9E85A-E91C-49E5-855D-08AEE33811EE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622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F5E5E33-B09F-417E-BADE-04C2123419D8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08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11A1B75-50A5-4130-9F90-6FC830874E94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912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DA761C79-CD0D-40F4-86DA-AB6587C88306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62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B78FCCF-4007-4D01-A8C8-6DB133B202F8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DDE35743-3E31-4A20-99BA-8EA35C220D07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531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F90BA1E0-1D9B-4590-A46F-E1D9E48EBC53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757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819150" y="1981200"/>
            <a:ext cx="3810000" cy="1790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781550" y="1981200"/>
            <a:ext cx="3810000" cy="1790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819150" y="3924300"/>
            <a:ext cx="3810000" cy="1790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81550" y="3924300"/>
            <a:ext cx="3810000" cy="1790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306778E2-6A3E-4688-BE86-3FEA534DA36A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949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781550" y="1981200"/>
            <a:ext cx="3810000" cy="1790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781550" y="3924300"/>
            <a:ext cx="3810000" cy="17907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6C78CB6-464E-40A8-B6F7-C2A87E31D788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195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A2DEB294-2DCF-4C4C-82BD-215F477C9BCB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883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sz="2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10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/>
            </a:lvl2pPr>
          </a:lstStyle>
          <a:p>
            <a:pPr lvl="1">
              <a:defRPr/>
            </a:pPr>
            <a:fld id="{B61DA59F-834C-4F50-BF6E-D9DA9725F10B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515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A1E89E0-E3AE-4184-AD44-1E36129B5CF8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528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3D981A8D-7672-4B71-AC51-98DE2B072FE1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899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4D42F156-FEE0-413B-82CF-0042058569D5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855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B77EF0EF-3AE1-4064-8D75-ED4D2B07D4EE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6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3B1A238-7E7B-421C-87F0-DBB4A12422A7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7DBAE7FB-2CBD-4E4B-9CAC-ACEFB85D549F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934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E1FFB32-AC92-4ED6-9B14-5AAEB60103B3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068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EE59FAF-4B33-46CE-8768-73317603B1C9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652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1B54272-59AD-422B-8580-2178AA065E61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012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4A5F052-2066-4F81-9522-8D8649738015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692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B0BF3C1A-A497-456F-A0FD-30F4DA7775B5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651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A0F0D9BA-69B4-4B67-889E-1B3D735B8427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89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19150" y="1981200"/>
            <a:ext cx="7772400" cy="3733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33248008-60D3-4531-9E0F-9EAF4B88DBCB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750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105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FBF65E66-A874-4987-A1B5-70104DFE3789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417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Freeform 3"/>
          <p:cNvSpPr>
            <a:spLocks/>
          </p:cNvSpPr>
          <p:nvPr/>
        </p:nvSpPr>
        <p:spPr bwMode="auto">
          <a:xfrm>
            <a:off x="3271838" y="2709863"/>
            <a:ext cx="5872162" cy="4148137"/>
          </a:xfrm>
          <a:custGeom>
            <a:avLst/>
            <a:gdLst/>
            <a:ahLst/>
            <a:cxnLst>
              <a:cxn ang="0">
                <a:pos x="1523" y="2611"/>
              </a:cxn>
              <a:cxn ang="0">
                <a:pos x="3698" y="2612"/>
              </a:cxn>
              <a:cxn ang="0">
                <a:pos x="3698" y="2228"/>
              </a:cxn>
              <a:cxn ang="0">
                <a:pos x="0" y="0"/>
              </a:cxn>
              <a:cxn ang="0">
                <a:pos x="160" y="118"/>
              </a:cxn>
              <a:cxn ang="0">
                <a:pos x="292" y="219"/>
              </a:cxn>
              <a:cxn ang="0">
                <a:pos x="441" y="347"/>
              </a:cxn>
              <a:cxn ang="0">
                <a:pos x="585" y="482"/>
              </a:cxn>
              <a:cxn ang="0">
                <a:pos x="796" y="711"/>
              </a:cxn>
              <a:cxn ang="0">
                <a:pos x="983" y="955"/>
              </a:cxn>
              <a:cxn ang="0">
                <a:pos x="1119" y="1168"/>
              </a:cxn>
              <a:cxn ang="0">
                <a:pos x="1238" y="1388"/>
              </a:cxn>
              <a:cxn ang="0">
                <a:pos x="1331" y="1608"/>
              </a:cxn>
              <a:cxn ang="0">
                <a:pos x="1400" y="1809"/>
              </a:cxn>
              <a:cxn ang="0">
                <a:pos x="1447" y="1979"/>
              </a:cxn>
              <a:cxn ang="0">
                <a:pos x="1490" y="2190"/>
              </a:cxn>
              <a:cxn ang="0">
                <a:pos x="1511" y="2374"/>
              </a:cxn>
              <a:cxn ang="0">
                <a:pos x="1523" y="2611"/>
              </a:cxn>
            </a:cxnLst>
            <a:rect l="0" t="0" r="r" b="b"/>
            <a:pathLst>
              <a:path w="3699" h="2613">
                <a:moveTo>
                  <a:pt x="1523" y="2611"/>
                </a:moveTo>
                <a:lnTo>
                  <a:pt x="3698" y="2612"/>
                </a:lnTo>
                <a:lnTo>
                  <a:pt x="3698" y="2228"/>
                </a:lnTo>
                <a:lnTo>
                  <a:pt x="0" y="0"/>
                </a:lnTo>
                <a:lnTo>
                  <a:pt x="160" y="118"/>
                </a:lnTo>
                <a:lnTo>
                  <a:pt x="292" y="219"/>
                </a:lnTo>
                <a:lnTo>
                  <a:pt x="441" y="347"/>
                </a:lnTo>
                <a:lnTo>
                  <a:pt x="585" y="482"/>
                </a:lnTo>
                <a:lnTo>
                  <a:pt x="796" y="711"/>
                </a:lnTo>
                <a:lnTo>
                  <a:pt x="983" y="955"/>
                </a:lnTo>
                <a:lnTo>
                  <a:pt x="1119" y="1168"/>
                </a:lnTo>
                <a:lnTo>
                  <a:pt x="1238" y="1388"/>
                </a:lnTo>
                <a:lnTo>
                  <a:pt x="1331" y="1608"/>
                </a:lnTo>
                <a:lnTo>
                  <a:pt x="1400" y="1809"/>
                </a:lnTo>
                <a:lnTo>
                  <a:pt x="1447" y="1979"/>
                </a:lnTo>
                <a:lnTo>
                  <a:pt x="1490" y="2190"/>
                </a:lnTo>
                <a:lnTo>
                  <a:pt x="1511" y="2374"/>
                </a:lnTo>
                <a:lnTo>
                  <a:pt x="1523" y="2611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609600"/>
            <a:ext cx="7772400" cy="15240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362200"/>
            <a:ext cx="5638800" cy="1143000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53959" name="Rectangle 7"/>
          <p:cNvSpPr>
            <a:spLocks noGrp="1" noChangeArrowheads="1"/>
          </p:cNvSpPr>
          <p:nvPr>
            <p:ph type="dt" sz="quarter" idx="2"/>
          </p:nvPr>
        </p:nvSpPr>
        <p:spPr>
          <a:xfrm>
            <a:off x="7010400" y="6172200"/>
            <a:ext cx="2133600" cy="685800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2539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365875"/>
            <a:ext cx="4267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396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5486400"/>
            <a:ext cx="2117725" cy="609600"/>
          </a:xfrm>
        </p:spPr>
        <p:txBody>
          <a:bodyPr/>
          <a:lstStyle>
            <a:lvl2pPr lvl="1" algn="r">
              <a:defRPr/>
            </a:lvl2pPr>
          </a:lstStyle>
          <a:p>
            <a:pPr lvl="1"/>
            <a:fld id="{6540188D-723B-49DE-8848-503D3064916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7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F439043-12DA-40A2-AE19-932E763F4E55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D5C39A9-101B-4AD4-A128-F6F9215F27DB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264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40C6577C-748A-41CD-B77E-29AD4A130C9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475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21A5871-7C44-4647-AF99-5E3DDF6E675D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895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55C841E-F600-4FB5-A8A2-3D4F41EBC18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249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EADD205-9DE2-490B-BFF2-B1D067E93BD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726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5A61E71-FD9C-404B-92D1-AB82EA7C45E8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195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FA2B687-9667-43B1-B1E8-9C476CDAEAF4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158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3171419-D415-47E4-8D8B-CE36ACBBC965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879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D8060A0-438C-4F51-B115-4CDE26D15E6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513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10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105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AFF04C19-6977-41FF-8C28-EA2D6BA1AB59}" type="slidenum">
              <a:rPr lang="pt-BR">
                <a:solidFill>
                  <a:srgbClr val="FFFFFF"/>
                </a:solidFill>
              </a:rPr>
              <a:pPr lvl="1"/>
              <a:t>‹n.º›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2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4.xml"/><Relationship Id="rId15" Type="http://schemas.openxmlformats.org/officeDocument/2006/relationships/theme" Target="../theme/theme10.xml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58.xml"/><Relationship Id="rId15" Type="http://schemas.openxmlformats.org/officeDocument/2006/relationships/theme" Target="../theme/theme11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2.xml"/><Relationship Id="rId15" Type="http://schemas.openxmlformats.org/officeDocument/2006/relationships/theme" Target="../theme/theme12.xml"/><Relationship Id="rId1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8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86.xml"/><Relationship Id="rId15" Type="http://schemas.openxmlformats.org/officeDocument/2006/relationships/theme" Target="../theme/theme13.xml"/><Relationship Id="rId1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79.xml"/><Relationship Id="rId8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0.xml"/><Relationship Id="rId15" Type="http://schemas.openxmlformats.org/officeDocument/2006/relationships/theme" Target="../theme/theme14.xml"/><Relationship Id="rId1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3.xml"/><Relationship Id="rId8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96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4.xml"/><Relationship Id="rId15" Type="http://schemas.openxmlformats.org/officeDocument/2006/relationships/theme" Target="../theme/theme15.xml"/><Relationship Id="rId1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07.xml"/><Relationship Id="rId8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0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28.xml"/><Relationship Id="rId15" Type="http://schemas.openxmlformats.org/officeDocument/2006/relationships/theme" Target="../theme/theme16.xml"/><Relationship Id="rId1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1.xml"/><Relationship Id="rId8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4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0.xml"/><Relationship Id="rId13" Type="http://schemas.openxmlformats.org/officeDocument/2006/relationships/theme" Target="../theme/theme17.xml"/><Relationship Id="rId1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5.xml"/><Relationship Id="rId8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3.xml"/><Relationship Id="rId18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4.xml"/><Relationship Id="rId18" Type="http://schemas.openxmlformats.org/officeDocument/2006/relationships/theme" Target="../theme/theme5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88.xml"/><Relationship Id="rId15" Type="http://schemas.openxmlformats.org/officeDocument/2006/relationships/theme" Target="../theme/theme6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2.xml"/><Relationship Id="rId15" Type="http://schemas.openxmlformats.org/officeDocument/2006/relationships/theme" Target="../theme/theme7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16.xml"/><Relationship Id="rId15" Type="http://schemas.openxmlformats.org/officeDocument/2006/relationships/theme" Target="../theme/theme8.xml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0.xml"/><Relationship Id="rId15" Type="http://schemas.openxmlformats.org/officeDocument/2006/relationships/theme" Target="../theme/theme9.xml"/><Relationship Id="rId1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Freeform 2"/>
          <p:cNvSpPr>
            <a:spLocks/>
          </p:cNvSpPr>
          <p:nvPr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>
              <a:solidFill>
                <a:srgbClr val="FFFFFF"/>
              </a:solidFill>
            </a:endParaRP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3829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29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/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fld id="{E4B7AA73-4921-4218-B3AF-21EEE7623BB5}" type="slidenum">
              <a:rPr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‹n.º›</a:t>
            </a:fld>
            <a:endParaRPr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Freeform 3"/>
          <p:cNvSpPr>
            <a:spLocks/>
          </p:cNvSpPr>
          <p:nvPr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529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>
                <a:latin typeface="+mn-lt"/>
              </a:defRPr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fld id="{E2355328-C8D8-4D86-8CC0-F6C09935397F}" type="slidenum">
              <a:rPr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566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Freeform 3"/>
          <p:cNvSpPr>
            <a:spLocks/>
          </p:cNvSpPr>
          <p:nvPr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529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>
                <a:latin typeface="+mn-lt"/>
              </a:defRPr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fld id="{E2355328-C8D8-4D86-8CC0-F6C09935397F}" type="slidenum">
              <a:rPr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154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Freeform 3"/>
          <p:cNvSpPr>
            <a:spLocks/>
          </p:cNvSpPr>
          <p:nvPr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529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>
                <a:latin typeface="+mn-lt"/>
              </a:defRPr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fld id="{E2355328-C8D8-4D86-8CC0-F6C09935397F}" type="slidenum">
              <a:rPr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147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Freeform 3"/>
          <p:cNvSpPr>
            <a:spLocks/>
          </p:cNvSpPr>
          <p:nvPr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529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>
                <a:latin typeface="+mn-lt"/>
              </a:defRPr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fld id="{E2355328-C8D8-4D86-8CC0-F6C09935397F}" type="slidenum">
              <a:rPr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360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Freeform 3"/>
          <p:cNvSpPr>
            <a:spLocks/>
          </p:cNvSpPr>
          <p:nvPr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529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>
                <a:latin typeface="+mn-lt"/>
              </a:defRPr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fld id="{E2355328-C8D8-4D86-8CC0-F6C09935397F}" type="slidenum">
              <a:rPr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300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Freeform 3"/>
          <p:cNvSpPr>
            <a:spLocks/>
          </p:cNvSpPr>
          <p:nvPr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529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>
                <a:latin typeface="+mn-lt"/>
              </a:defRPr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fld id="{E2355328-C8D8-4D86-8CC0-F6C09935397F}" type="slidenum">
              <a:rPr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70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Freeform 3"/>
          <p:cNvSpPr>
            <a:spLocks/>
          </p:cNvSpPr>
          <p:nvPr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529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>
                <a:latin typeface="+mn-lt"/>
              </a:defRPr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fld id="{E2355328-C8D8-4D86-8CC0-F6C09935397F}" type="slidenum">
              <a:rPr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550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sz="2400">
              <a:solidFill>
                <a:srgbClr val="000000"/>
              </a:solidFill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sz="2400">
              <a:solidFill>
                <a:srgbClr val="000000"/>
              </a:solidFill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sz="2400">
              <a:solidFill>
                <a:srgbClr val="000000"/>
              </a:solidFill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sz="2400">
              <a:solidFill>
                <a:srgbClr val="000000"/>
              </a:solidFill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sz="2400">
              <a:solidFill>
                <a:srgbClr val="000000"/>
              </a:solidFill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sz="2400">
              <a:solidFill>
                <a:srgbClr val="000000"/>
              </a:solidFill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sz="2400">
              <a:solidFill>
                <a:srgbClr val="000000"/>
              </a:solidFill>
            </a:endParaRP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452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pt-BR" smtClean="0"/>
              <a:t>Pedro J. Christoffoleti</a:t>
            </a:r>
            <a:endParaRPr kumimoji="1"/>
          </a:p>
        </p:txBody>
      </p:sp>
      <p:sp>
        <p:nvSpPr>
          <p:cNvPr id="6452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pt-BR" smtClean="0"/>
              <a:t>pjchrist@usp.br</a:t>
            </a:r>
            <a:endParaRPr kumimoji="1"/>
          </a:p>
        </p:txBody>
      </p:sp>
      <p:sp>
        <p:nvSpPr>
          <p:cNvPr id="645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566BEE-BBF9-4990-9D0C-44636F9ACEC4}" type="slidenum">
              <a:rPr kumimoji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‹n.º›</a:t>
            </a:fld>
            <a:endParaRPr kumimoji="1"/>
          </a:p>
        </p:txBody>
      </p:sp>
    </p:spTree>
    <p:extLst>
      <p:ext uri="{BB962C8B-B14F-4D97-AF65-F5344CB8AC3E}">
        <p14:creationId xmlns:p14="http://schemas.microsoft.com/office/powerpoint/2010/main" val="320182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Freeform 3"/>
          <p:cNvSpPr>
            <a:spLocks/>
          </p:cNvSpPr>
          <p:nvPr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sz="2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>
                <a:latin typeface="+mn-lt"/>
                <a:cs typeface="+mn-cs"/>
              </a:defRPr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fld id="{D7D8BDD4-CC90-4DB1-844F-1F0C7B596386}" type="slidenum">
              <a:rPr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‹n.º›</a:t>
            </a:fld>
            <a:endParaRPr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Freeform 3"/>
          <p:cNvSpPr>
            <a:spLocks/>
          </p:cNvSpPr>
          <p:nvPr userDrawn="1"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741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 smtClean="0">
                <a:latin typeface="+mn-lt"/>
              </a:defRPr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fld id="{4D75D729-C025-408B-9432-8A9814FCE341}" type="slidenum">
              <a:rPr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‹n.º›</a:t>
            </a:fld>
            <a:endParaRPr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Freeform 3"/>
          <p:cNvSpPr>
            <a:spLocks/>
          </p:cNvSpPr>
          <p:nvPr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529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smtClean="0">
              <a:solidFill>
                <a:srgbClr val="FFFFFF"/>
              </a:solidFill>
            </a:endParaRP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>
                <a:latin typeface="+mn-lt"/>
              </a:defRPr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fld id="{CDBAA14A-8976-4F17-8047-0B6ADBBF7185}" type="slidenum">
              <a:rPr smtClean="0"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Freeform 3"/>
          <p:cNvSpPr>
            <a:spLocks/>
          </p:cNvSpPr>
          <p:nvPr userDrawn="1"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741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 smtClean="0">
                <a:latin typeface="+mn-lt"/>
              </a:defRPr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fld id="{4D75D729-C025-408B-9432-8A9814FCE341}" type="slidenum">
              <a:rPr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‹n.º›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320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Freeform 3"/>
          <p:cNvSpPr>
            <a:spLocks/>
          </p:cNvSpPr>
          <p:nvPr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sz="2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>
                <a:latin typeface="+mn-lt"/>
                <a:cs typeface="+mn-cs"/>
              </a:defRPr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fld id="{D7D8BDD4-CC90-4DB1-844F-1F0C7B596386}" type="slidenum">
              <a:rPr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‹n.º›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954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Freeform 3"/>
          <p:cNvSpPr>
            <a:spLocks/>
          </p:cNvSpPr>
          <p:nvPr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529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>
                <a:latin typeface="+mn-lt"/>
              </a:defRPr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fld id="{E2355328-C8D8-4D86-8CC0-F6C09935397F}" type="slidenum">
              <a:rPr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779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Freeform 3"/>
          <p:cNvSpPr>
            <a:spLocks/>
          </p:cNvSpPr>
          <p:nvPr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529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>
                <a:latin typeface="+mn-lt"/>
              </a:defRPr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fld id="{E2355328-C8D8-4D86-8CC0-F6C09935397F}" type="slidenum">
              <a:rPr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55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Freeform 3"/>
          <p:cNvSpPr>
            <a:spLocks/>
          </p:cNvSpPr>
          <p:nvPr/>
        </p:nvSpPr>
        <p:spPr bwMode="auto">
          <a:xfrm>
            <a:off x="5387975" y="1585913"/>
            <a:ext cx="3744913" cy="5260975"/>
          </a:xfrm>
          <a:custGeom>
            <a:avLst/>
            <a:gdLst/>
            <a:ahLst/>
            <a:cxnLst>
              <a:cxn ang="0">
                <a:pos x="1905" y="3312"/>
              </a:cxn>
              <a:cxn ang="0">
                <a:pos x="2358" y="3313"/>
              </a:cxn>
              <a:cxn ang="0">
                <a:pos x="2358" y="1437"/>
              </a:cxn>
              <a:cxn ang="0">
                <a:pos x="0" y="0"/>
              </a:cxn>
              <a:cxn ang="0">
                <a:pos x="201" y="150"/>
              </a:cxn>
              <a:cxn ang="0">
                <a:pos x="366" y="279"/>
              </a:cxn>
              <a:cxn ang="0">
                <a:pos x="552" y="441"/>
              </a:cxn>
              <a:cxn ang="0">
                <a:pos x="732" y="612"/>
              </a:cxn>
              <a:cxn ang="0">
                <a:pos x="996" y="903"/>
              </a:cxn>
              <a:cxn ang="0">
                <a:pos x="1230" y="1212"/>
              </a:cxn>
              <a:cxn ang="0">
                <a:pos x="1400" y="1482"/>
              </a:cxn>
              <a:cxn ang="0">
                <a:pos x="1548" y="1761"/>
              </a:cxn>
              <a:cxn ang="0">
                <a:pos x="1665" y="2040"/>
              </a:cxn>
              <a:cxn ang="0">
                <a:pos x="1751" y="2295"/>
              </a:cxn>
              <a:cxn ang="0">
                <a:pos x="1809" y="2511"/>
              </a:cxn>
              <a:cxn ang="0">
                <a:pos x="1863" y="2778"/>
              </a:cxn>
              <a:cxn ang="0">
                <a:pos x="1890" y="3012"/>
              </a:cxn>
              <a:cxn ang="0">
                <a:pos x="1905" y="3312"/>
              </a:cxn>
            </a:cxnLst>
            <a:rect l="0" t="0" r="r" b="b"/>
            <a:pathLst>
              <a:path w="2359" h="3314">
                <a:moveTo>
                  <a:pt x="1905" y="3312"/>
                </a:moveTo>
                <a:lnTo>
                  <a:pt x="2358" y="3313"/>
                </a:lnTo>
                <a:lnTo>
                  <a:pt x="2358" y="1437"/>
                </a:lnTo>
                <a:lnTo>
                  <a:pt x="0" y="0"/>
                </a:lnTo>
                <a:lnTo>
                  <a:pt x="201" y="150"/>
                </a:lnTo>
                <a:lnTo>
                  <a:pt x="366" y="279"/>
                </a:lnTo>
                <a:lnTo>
                  <a:pt x="552" y="441"/>
                </a:lnTo>
                <a:lnTo>
                  <a:pt x="732" y="612"/>
                </a:lnTo>
                <a:lnTo>
                  <a:pt x="996" y="903"/>
                </a:lnTo>
                <a:lnTo>
                  <a:pt x="1230" y="1212"/>
                </a:lnTo>
                <a:lnTo>
                  <a:pt x="1400" y="1482"/>
                </a:lnTo>
                <a:lnTo>
                  <a:pt x="1548" y="1761"/>
                </a:lnTo>
                <a:lnTo>
                  <a:pt x="1665" y="2040"/>
                </a:lnTo>
                <a:lnTo>
                  <a:pt x="1751" y="2295"/>
                </a:lnTo>
                <a:lnTo>
                  <a:pt x="1809" y="2511"/>
                </a:lnTo>
                <a:lnTo>
                  <a:pt x="1863" y="2778"/>
                </a:lnTo>
                <a:lnTo>
                  <a:pt x="1890" y="3012"/>
                </a:lnTo>
                <a:lnTo>
                  <a:pt x="1905" y="3312"/>
                </a:lnTo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529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0" y="1981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477000"/>
            <a:ext cx="103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324600"/>
            <a:ext cx="5762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>
              <a:defRPr kumimoji="0" sz="1400">
                <a:latin typeface="+mn-lt"/>
              </a:defRPr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fld id="{E2355328-C8D8-4D86-8CC0-F6C09935397F}" type="slidenum">
              <a:rPr>
                <a:solidFill>
                  <a:srgbClr val="FFFFFF"/>
                </a:solidFill>
              </a:rPr>
              <a:pPr lvl="1" fontAlgn="base">
                <a:spcBef>
                  <a:spcPct val="0"/>
                </a:spcBef>
                <a:spcAft>
                  <a:spcPct val="0"/>
                </a:spcAft>
              </a:pPr>
              <a:t>‹n.º›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965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7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9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3.png"/><Relationship Id="rId5" Type="http://schemas.openxmlformats.org/officeDocument/2006/relationships/hyperlink" Target="https://www.youtube.com/watch?v=D6bvXNt5eFc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Relationship Id="rId2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Relationship Id="rId2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Relationship Id="rId2" Type="http://schemas.openxmlformats.org/officeDocument/2006/relationships/notesSlide" Target="../notesSlides/notesSlide3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Relationship Id="rId2" Type="http://schemas.openxmlformats.org/officeDocument/2006/relationships/notesSlide" Target="../notesSlides/notesSlide3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notesSlide" Target="../notesSlides/notesSlide3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5" name="Picture 5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</p:spPr>
      </p:pic>
      <p:sp>
        <p:nvSpPr>
          <p:cNvPr id="460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2956" y="1916832"/>
            <a:ext cx="7558088" cy="792311"/>
          </a:xfrm>
          <a:solidFill>
            <a:schemeClr val="bg1"/>
          </a:solidFill>
          <a:ln w="38100">
            <a:solidFill>
              <a:schemeClr val="tx1"/>
            </a:solidFill>
          </a:ln>
          <a:effectLst>
            <a:glow rad="101600">
              <a:schemeClr val="bg2">
                <a:alpha val="60000"/>
              </a:schemeClr>
            </a:glow>
            <a:innerShdw blurRad="114300">
              <a:prstClr val="black"/>
            </a:innerShdw>
          </a:effectLst>
        </p:spPr>
        <p:txBody>
          <a:bodyPr anchor="ctr"/>
          <a:lstStyle/>
          <a:p>
            <a:pPr algn="ctr"/>
            <a:r>
              <a:rPr lang="pt-BR" sz="2700" b="1" dirty="0" smtClean="0">
                <a:solidFill>
                  <a:schemeClr val="accent2"/>
                </a:solidFill>
              </a:rPr>
              <a:t>Adjuvantes para aplicação de herbicidas</a:t>
            </a:r>
            <a:endParaRPr lang="pt-BR" sz="2700" b="1" dirty="0">
              <a:solidFill>
                <a:schemeClr val="accent2"/>
              </a:solidFill>
            </a:endParaRP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5157192"/>
            <a:ext cx="8784975" cy="811212"/>
          </a:xfrm>
          <a:ln/>
          <a:effectLst>
            <a:glow rad="101600">
              <a:schemeClr val="bg2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 anchorCtr="0"/>
          <a:lstStyle/>
          <a:p>
            <a:pPr>
              <a:lnSpc>
                <a:spcPct val="90000"/>
              </a:lnSpc>
            </a:pPr>
            <a:r>
              <a:rPr lang="pt-BR" sz="1800" b="1" dirty="0">
                <a:solidFill>
                  <a:schemeClr val="accent2"/>
                </a:solidFill>
                <a:latin typeface="Arial" charset="0"/>
              </a:rPr>
              <a:t>Pedro Jacob Christoffoleti</a:t>
            </a:r>
            <a:r>
              <a:rPr lang="pt-BR" sz="1800" b="1" dirty="0">
                <a:latin typeface="Arial" charset="0"/>
              </a:rPr>
              <a:t> – Prof. Dr. - ESALQ </a:t>
            </a:r>
            <a:r>
              <a:rPr lang="pt-BR" sz="1800" b="1" dirty="0" smtClean="0">
                <a:latin typeface="Arial" charset="0"/>
              </a:rPr>
              <a:t>– USP – pjchrist@esalq.usp.br</a:t>
            </a:r>
            <a:endParaRPr lang="pt-BR" sz="1800" b="1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pt-BR" sz="1800" b="1" dirty="0">
                <a:latin typeface="Arial" charset="0"/>
              </a:rPr>
              <a:t>Dep. Produção Vegetal - Área de Biologia e Manejo de Plantas Daninhas</a:t>
            </a:r>
          </a:p>
        </p:txBody>
      </p:sp>
      <p:pic>
        <p:nvPicPr>
          <p:cNvPr id="460804" name="Picture 4" descr="bloco e láp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140968"/>
            <a:ext cx="2514600" cy="1558925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2" name="Espaço Reservado para Data 1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pjchrist@usp.br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/>
            <a:fld id="{6540188D-723B-49DE-8848-503D30649168}" type="slidenum">
              <a:rPr lang="pt-BR" smtClean="0">
                <a:solidFill>
                  <a:srgbClr val="FFFFFF"/>
                </a:solidFill>
              </a:rPr>
              <a:pPr lvl="1"/>
              <a:t>1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9220" name="CaixaDeTexto 5"/>
          <p:cNvSpPr txBox="1">
            <a:spLocks noChangeArrowheads="1"/>
          </p:cNvSpPr>
          <p:nvPr/>
        </p:nvSpPr>
        <p:spPr bwMode="auto">
          <a:xfrm>
            <a:off x="0" y="725488"/>
            <a:ext cx="914400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Leitura do rótulo</a:t>
            </a:r>
          </a:p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Sempre consulte o fabricante do herbicida em uso ou entre em contato com pessoas experientes</a:t>
            </a:r>
          </a:p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Calcule custos do adjuvante</a:t>
            </a:r>
          </a:p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Confiança no fabricante ou vendedor</a:t>
            </a:r>
          </a:p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Compre sempre adjuvante de qualidade</a:t>
            </a:r>
          </a:p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O adjuvante não é sempre necessário</a:t>
            </a:r>
          </a:p>
        </p:txBody>
      </p:sp>
      <p:sp>
        <p:nvSpPr>
          <p:cNvPr id="9221" name="CaixaDeTexto 6"/>
          <p:cNvSpPr txBox="1">
            <a:spLocks noChangeArrowheads="1"/>
          </p:cNvSpPr>
          <p:nvPr/>
        </p:nvSpPr>
        <p:spPr bwMode="auto">
          <a:xfrm>
            <a:off x="1000125" y="252413"/>
            <a:ext cx="7500938" cy="461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Dicas para seleção de um adjuvante</a:t>
            </a:r>
          </a:p>
        </p:txBody>
      </p:sp>
      <p:sp>
        <p:nvSpPr>
          <p:cNvPr id="9222" name="CaixaDeTexto 7"/>
          <p:cNvSpPr txBox="1">
            <a:spLocks noChangeArrowheads="1"/>
          </p:cNvSpPr>
          <p:nvPr/>
        </p:nvSpPr>
        <p:spPr bwMode="auto">
          <a:xfrm>
            <a:off x="0" y="4308946"/>
            <a:ext cx="91440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Verifique se o adjuvante não aumentará o nível de injúria para a cultura</a:t>
            </a:r>
          </a:p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Precauções devem ser tomadas quando mais de um adjuvante é misturado no tanque</a:t>
            </a:r>
          </a:p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Compare a quantidade de ingrediente ativo dentre as marcas comerciais</a:t>
            </a:r>
          </a:p>
        </p:txBody>
      </p:sp>
      <p:sp>
        <p:nvSpPr>
          <p:cNvPr id="9223" name="CaixaDeTexto 8"/>
          <p:cNvSpPr txBox="1">
            <a:spLocks noChangeArrowheads="1"/>
          </p:cNvSpPr>
          <p:nvPr/>
        </p:nvSpPr>
        <p:spPr bwMode="auto">
          <a:xfrm>
            <a:off x="1214438" y="3538538"/>
            <a:ext cx="6929437" cy="461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Precauções no uso de um adjuvante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8A1E89E0-E3AE-4184-AD44-1E36129B5CF8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10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79512" y="404664"/>
            <a:ext cx="8712968" cy="1261884"/>
          </a:xfrm>
          <a:prstGeom prst="rect">
            <a:avLst/>
          </a:prstGeom>
          <a:solidFill>
            <a:schemeClr val="accent3">
              <a:lumMod val="25000"/>
            </a:schemeClr>
          </a:solidFill>
          <a:ln>
            <a:solidFill>
              <a:schemeClr val="tx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>
                <a:alpha val="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24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Surfactantes </a:t>
            </a:r>
            <a:r>
              <a:rPr lang="en-US" sz="24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–</a:t>
            </a:r>
            <a:r>
              <a:rPr sz="24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 é o mais comum dentre os adjuvantes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sz="1100" b="1" dirty="0">
              <a:solidFill>
                <a:srgbClr val="00FFFF"/>
              </a:solidFill>
              <a:latin typeface="Arial" charset="0"/>
              <a:cs typeface="Arial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Iônicos</a:t>
            </a:r>
            <a:r>
              <a:rPr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(+ comuns são os aniônicos) – alquilsufatos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não iônicos</a:t>
            </a:r>
            <a:r>
              <a:rPr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– oxietilenos (alquiletoxilados)</a:t>
            </a:r>
          </a:p>
        </p:txBody>
      </p:sp>
      <p:grpSp>
        <p:nvGrpSpPr>
          <p:cNvPr id="2" name="Group 78"/>
          <p:cNvGrpSpPr>
            <a:grpSpLocks/>
          </p:cNvGrpSpPr>
          <p:nvPr/>
        </p:nvGrpSpPr>
        <p:grpSpPr bwMode="auto">
          <a:xfrm>
            <a:off x="820738" y="2205038"/>
            <a:ext cx="8383588" cy="2089150"/>
            <a:chOff x="517" y="1298"/>
            <a:chExt cx="5281" cy="1316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-274990">
              <a:off x="567" y="1298"/>
              <a:ext cx="1584" cy="363"/>
              <a:chOff x="567" y="1797"/>
              <a:chExt cx="1584" cy="363"/>
            </a:xfrm>
          </p:grpSpPr>
          <p:sp>
            <p:nvSpPr>
              <p:cNvPr id="10270" name="Line 5"/>
              <p:cNvSpPr>
                <a:spLocks noChangeShapeType="1"/>
              </p:cNvSpPr>
              <p:nvPr/>
            </p:nvSpPr>
            <p:spPr bwMode="auto">
              <a:xfrm>
                <a:off x="567" y="1797"/>
                <a:ext cx="181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71" name="Line 6"/>
              <p:cNvSpPr>
                <a:spLocks noChangeShapeType="1"/>
              </p:cNvSpPr>
              <p:nvPr/>
            </p:nvSpPr>
            <p:spPr bwMode="auto">
              <a:xfrm flipV="1">
                <a:off x="748" y="1843"/>
                <a:ext cx="227" cy="18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72" name="Line 7"/>
              <p:cNvSpPr>
                <a:spLocks noChangeShapeType="1"/>
              </p:cNvSpPr>
              <p:nvPr/>
            </p:nvSpPr>
            <p:spPr bwMode="auto">
              <a:xfrm>
                <a:off x="958" y="1842"/>
                <a:ext cx="181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73" name="Line 8"/>
              <p:cNvSpPr>
                <a:spLocks noChangeShapeType="1"/>
              </p:cNvSpPr>
              <p:nvPr/>
            </p:nvSpPr>
            <p:spPr bwMode="auto">
              <a:xfrm flipV="1">
                <a:off x="1139" y="1888"/>
                <a:ext cx="227" cy="18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74" name="Line 9"/>
              <p:cNvSpPr>
                <a:spLocks noChangeShapeType="1"/>
              </p:cNvSpPr>
              <p:nvPr/>
            </p:nvSpPr>
            <p:spPr bwMode="auto">
              <a:xfrm>
                <a:off x="1349" y="1888"/>
                <a:ext cx="181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75" name="Line 10"/>
              <p:cNvSpPr>
                <a:spLocks noChangeShapeType="1"/>
              </p:cNvSpPr>
              <p:nvPr/>
            </p:nvSpPr>
            <p:spPr bwMode="auto">
              <a:xfrm flipV="1">
                <a:off x="1530" y="1934"/>
                <a:ext cx="227" cy="18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76" name="Line 11"/>
              <p:cNvSpPr>
                <a:spLocks noChangeShapeType="1"/>
              </p:cNvSpPr>
              <p:nvPr/>
            </p:nvSpPr>
            <p:spPr bwMode="auto">
              <a:xfrm>
                <a:off x="1743" y="1933"/>
                <a:ext cx="181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277" name="Line 12"/>
              <p:cNvSpPr>
                <a:spLocks noChangeShapeType="1"/>
              </p:cNvSpPr>
              <p:nvPr/>
            </p:nvSpPr>
            <p:spPr bwMode="auto">
              <a:xfrm flipV="1">
                <a:off x="1924" y="1979"/>
                <a:ext cx="227" cy="18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0249" name="Text Box 14"/>
            <p:cNvSpPr txBox="1">
              <a:spLocks noChangeArrowheads="1"/>
            </p:cNvSpPr>
            <p:nvPr/>
          </p:nvSpPr>
          <p:spPr bwMode="auto">
            <a:xfrm>
              <a:off x="2119" y="1339"/>
              <a:ext cx="7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b="1">
                  <a:solidFill>
                    <a:srgbClr val="FFFFFF"/>
                  </a:solidFill>
                  <a:latin typeface="Arial" charset="0"/>
                  <a:cs typeface="Arial" charset="0"/>
                </a:rPr>
                <a:t>OSO</a:t>
              </a:r>
              <a:r>
                <a:rPr kumimoji="1" b="1" baseline="52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  <a:r>
                <a:rPr kumimoji="1" b="1" baseline="-25000">
                  <a:solidFill>
                    <a:srgbClr val="FFFFFF"/>
                  </a:solidFill>
                  <a:latin typeface="Arial" charset="0"/>
                  <a:cs typeface="Arial" charset="0"/>
                </a:rPr>
                <a:t>3</a:t>
              </a:r>
              <a:r>
                <a:rPr kumimoji="1" b="1">
                  <a:solidFill>
                    <a:srgbClr val="FFFFFF"/>
                  </a:solidFill>
                  <a:latin typeface="Arial" charset="0"/>
                  <a:cs typeface="Arial" charset="0"/>
                </a:rPr>
                <a:t>Na</a:t>
              </a:r>
              <a:r>
                <a:rPr kumimoji="1" b="1" baseline="30000">
                  <a:solidFill>
                    <a:srgbClr val="FFFFFF"/>
                  </a:solidFill>
                  <a:latin typeface="Arial" charset="0"/>
                  <a:cs typeface="Arial" charset="0"/>
                </a:rPr>
                <a:t>+</a:t>
              </a:r>
              <a:endParaRPr kumimoji="1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50" name="Text Box 15"/>
            <p:cNvSpPr txBox="1">
              <a:spLocks noChangeArrowheads="1"/>
            </p:cNvSpPr>
            <p:nvPr/>
          </p:nvSpPr>
          <p:spPr bwMode="auto">
            <a:xfrm>
              <a:off x="3016" y="1343"/>
              <a:ext cx="248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2400" b="1" dirty="0" smtClean="0">
                  <a:solidFill>
                    <a:srgbClr val="FFFF00"/>
                  </a:solidFill>
                  <a:latin typeface="Arial" charset="0"/>
                  <a:cs typeface="Arial" charset="0"/>
                </a:rPr>
                <a:t>A</a:t>
              </a:r>
              <a:r>
                <a:rPr kumimoji="1" sz="2400" b="1" dirty="0" smtClean="0">
                  <a:solidFill>
                    <a:srgbClr val="FFFF00"/>
                  </a:solidFill>
                  <a:latin typeface="Arial" charset="0"/>
                  <a:cs typeface="Arial" charset="0"/>
                </a:rPr>
                <a:t>lquilsulfatos (aniônicos)</a:t>
              </a:r>
              <a:endParaRPr kumimoji="1" sz="2400" b="1" dirty="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51" name="Line 19"/>
            <p:cNvSpPr>
              <a:spLocks noChangeShapeType="1"/>
            </p:cNvSpPr>
            <p:nvPr/>
          </p:nvSpPr>
          <p:spPr bwMode="auto">
            <a:xfrm rot="-274990">
              <a:off x="517" y="2034"/>
              <a:ext cx="181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52" name="Line 20"/>
            <p:cNvSpPr>
              <a:spLocks noChangeShapeType="1"/>
            </p:cNvSpPr>
            <p:nvPr/>
          </p:nvSpPr>
          <p:spPr bwMode="auto">
            <a:xfrm rot="21325010" flipV="1">
              <a:off x="699" y="2063"/>
              <a:ext cx="227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53" name="Line 21"/>
            <p:cNvSpPr>
              <a:spLocks noChangeShapeType="1"/>
            </p:cNvSpPr>
            <p:nvPr/>
          </p:nvSpPr>
          <p:spPr bwMode="auto">
            <a:xfrm rot="-274990">
              <a:off x="911" y="2047"/>
              <a:ext cx="181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54" name="Line 22"/>
            <p:cNvSpPr>
              <a:spLocks noChangeShapeType="1"/>
            </p:cNvSpPr>
            <p:nvPr/>
          </p:nvSpPr>
          <p:spPr bwMode="auto">
            <a:xfrm rot="21325010" flipV="1">
              <a:off x="1093" y="2077"/>
              <a:ext cx="227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55" name="Line 23"/>
            <p:cNvSpPr>
              <a:spLocks noChangeShapeType="1"/>
            </p:cNvSpPr>
            <p:nvPr/>
          </p:nvSpPr>
          <p:spPr bwMode="auto">
            <a:xfrm rot="-274990">
              <a:off x="1304" y="2062"/>
              <a:ext cx="181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56" name="Line 24"/>
            <p:cNvSpPr>
              <a:spLocks noChangeShapeType="1"/>
            </p:cNvSpPr>
            <p:nvPr/>
          </p:nvSpPr>
          <p:spPr bwMode="auto">
            <a:xfrm rot="21325010" flipV="1">
              <a:off x="1486" y="2092"/>
              <a:ext cx="227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57" name="Line 25"/>
            <p:cNvSpPr>
              <a:spLocks noChangeShapeType="1"/>
            </p:cNvSpPr>
            <p:nvPr/>
          </p:nvSpPr>
          <p:spPr bwMode="auto">
            <a:xfrm rot="-274990">
              <a:off x="1700" y="2075"/>
              <a:ext cx="181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58" name="Line 26"/>
            <p:cNvSpPr>
              <a:spLocks noChangeShapeType="1"/>
            </p:cNvSpPr>
            <p:nvPr/>
          </p:nvSpPr>
          <p:spPr bwMode="auto">
            <a:xfrm rot="21325010" flipV="1">
              <a:off x="1883" y="2105"/>
              <a:ext cx="227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59" name="Text Box 27"/>
            <p:cNvSpPr txBox="1">
              <a:spLocks noChangeArrowheads="1"/>
            </p:cNvSpPr>
            <p:nvPr/>
          </p:nvSpPr>
          <p:spPr bwMode="auto">
            <a:xfrm>
              <a:off x="2064" y="1974"/>
              <a:ext cx="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b="1">
                  <a:solidFill>
                    <a:srgbClr val="FFFFFF"/>
                  </a:solidFill>
                  <a:latin typeface="Arial" charset="0"/>
                  <a:cs typeface="Arial" charset="0"/>
                </a:rPr>
                <a:t>O</a:t>
              </a:r>
            </a:p>
          </p:txBody>
        </p:sp>
        <p:sp>
          <p:nvSpPr>
            <p:cNvPr id="10260" name="Line 28"/>
            <p:cNvSpPr>
              <a:spLocks noChangeShapeType="1"/>
            </p:cNvSpPr>
            <p:nvPr/>
          </p:nvSpPr>
          <p:spPr bwMode="auto">
            <a:xfrm rot="-274990">
              <a:off x="2260" y="2101"/>
              <a:ext cx="181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61" name="Line 29"/>
            <p:cNvSpPr>
              <a:spLocks noChangeShapeType="1"/>
            </p:cNvSpPr>
            <p:nvPr/>
          </p:nvSpPr>
          <p:spPr bwMode="auto">
            <a:xfrm rot="21325010" flipV="1">
              <a:off x="2442" y="2130"/>
              <a:ext cx="227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62" name="Line 30"/>
            <p:cNvSpPr>
              <a:spLocks noChangeShapeType="1"/>
            </p:cNvSpPr>
            <p:nvPr/>
          </p:nvSpPr>
          <p:spPr bwMode="auto">
            <a:xfrm rot="-274990">
              <a:off x="2654" y="2114"/>
              <a:ext cx="181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63" name="Text Box 31"/>
            <p:cNvSpPr txBox="1">
              <a:spLocks noChangeArrowheads="1"/>
            </p:cNvSpPr>
            <p:nvPr/>
          </p:nvSpPr>
          <p:spPr bwMode="auto">
            <a:xfrm>
              <a:off x="2789" y="2247"/>
              <a:ext cx="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b="1">
                  <a:solidFill>
                    <a:srgbClr val="FFFFFF"/>
                  </a:solidFill>
                  <a:latin typeface="Arial" charset="0"/>
                  <a:cs typeface="Arial" charset="0"/>
                </a:rPr>
                <a:t>O</a:t>
              </a:r>
            </a:p>
          </p:txBody>
        </p:sp>
        <p:sp>
          <p:nvSpPr>
            <p:cNvPr id="10264" name="Line 32"/>
            <p:cNvSpPr>
              <a:spLocks noChangeShapeType="1"/>
            </p:cNvSpPr>
            <p:nvPr/>
          </p:nvSpPr>
          <p:spPr bwMode="auto">
            <a:xfrm rot="21325010" flipV="1">
              <a:off x="2925" y="2160"/>
              <a:ext cx="227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65" name="Text Box 33"/>
            <p:cNvSpPr txBox="1">
              <a:spLocks noChangeArrowheads="1"/>
            </p:cNvSpPr>
            <p:nvPr/>
          </p:nvSpPr>
          <p:spPr bwMode="auto">
            <a:xfrm>
              <a:off x="3106" y="2024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b="1">
                  <a:solidFill>
                    <a:srgbClr val="FFFFFF"/>
                  </a:solidFill>
                  <a:latin typeface="Arial" charset="0"/>
                  <a:cs typeface="Arial" charset="0"/>
                </a:rPr>
                <a:t>H</a:t>
              </a:r>
            </a:p>
          </p:txBody>
        </p:sp>
        <p:sp>
          <p:nvSpPr>
            <p:cNvPr id="10266" name="AutoShape 34"/>
            <p:cNvSpPr>
              <a:spLocks/>
            </p:cNvSpPr>
            <p:nvPr/>
          </p:nvSpPr>
          <p:spPr bwMode="auto">
            <a:xfrm>
              <a:off x="2381" y="1933"/>
              <a:ext cx="45" cy="590"/>
            </a:xfrm>
            <a:prstGeom prst="leftBracket">
              <a:avLst>
                <a:gd name="adj" fmla="val 109259"/>
              </a:avLst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67" name="AutoShape 35"/>
            <p:cNvSpPr>
              <a:spLocks/>
            </p:cNvSpPr>
            <p:nvPr/>
          </p:nvSpPr>
          <p:spPr bwMode="auto">
            <a:xfrm flipH="1">
              <a:off x="3016" y="1933"/>
              <a:ext cx="45" cy="590"/>
            </a:xfrm>
            <a:prstGeom prst="leftBracket">
              <a:avLst>
                <a:gd name="adj" fmla="val 109259"/>
              </a:avLst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68" name="Text Box 36"/>
            <p:cNvSpPr txBox="1">
              <a:spLocks noChangeArrowheads="1"/>
            </p:cNvSpPr>
            <p:nvPr/>
          </p:nvSpPr>
          <p:spPr bwMode="auto">
            <a:xfrm>
              <a:off x="3068" y="2383"/>
              <a:ext cx="8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b="1">
                  <a:solidFill>
                    <a:srgbClr val="FFFF00"/>
                  </a:solidFill>
                  <a:latin typeface="Arial" charset="0"/>
                  <a:cs typeface="Arial" charset="0"/>
                </a:rPr>
                <a:t>5-25 vezes</a:t>
              </a:r>
            </a:p>
          </p:txBody>
        </p:sp>
        <p:sp>
          <p:nvSpPr>
            <p:cNvPr id="10269" name="Text Box 37"/>
            <p:cNvSpPr txBox="1">
              <a:spLocks noChangeArrowheads="1"/>
            </p:cNvSpPr>
            <p:nvPr/>
          </p:nvSpPr>
          <p:spPr bwMode="auto">
            <a:xfrm>
              <a:off x="3379" y="1974"/>
              <a:ext cx="241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2400" b="1" dirty="0" smtClean="0">
                  <a:solidFill>
                    <a:srgbClr val="FFFF00"/>
                  </a:solidFill>
                  <a:latin typeface="Arial" charset="0"/>
                  <a:cs typeface="Arial" charset="0"/>
                </a:rPr>
                <a:t>O</a:t>
              </a:r>
              <a:r>
                <a:rPr kumimoji="1" sz="2400" b="1" dirty="0" smtClean="0">
                  <a:solidFill>
                    <a:srgbClr val="FFFF00"/>
                  </a:solidFill>
                  <a:latin typeface="Arial" charset="0"/>
                  <a:cs typeface="Arial" charset="0"/>
                </a:rPr>
                <a:t>xietilenos (não iônicos)</a:t>
              </a:r>
              <a:endParaRPr kumimoji="1" sz="2400" b="1" dirty="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46" name="Line 80"/>
          <p:cNvSpPr>
            <a:spLocks noChangeShapeType="1"/>
          </p:cNvSpPr>
          <p:nvPr/>
        </p:nvSpPr>
        <p:spPr bwMode="auto">
          <a:xfrm>
            <a:off x="5435600" y="4292600"/>
            <a:ext cx="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247" name="Text Box 81"/>
          <p:cNvSpPr txBox="1">
            <a:spLocks noChangeArrowheads="1"/>
          </p:cNvSpPr>
          <p:nvPr/>
        </p:nvSpPr>
        <p:spPr bwMode="auto">
          <a:xfrm>
            <a:off x="3924300" y="4995863"/>
            <a:ext cx="2971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 dirty="0">
                <a:solidFill>
                  <a:srgbClr val="00FFFF"/>
                </a:solidFill>
                <a:latin typeface="Arial" charset="0"/>
                <a:cs typeface="Arial" charset="0"/>
              </a:rPr>
              <a:t>Quanto maior o grau de etoxilação maior a solubilidade em água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8A1E89E0-E3AE-4184-AD44-1E36129B5CF8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11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39750" y="404813"/>
            <a:ext cx="8064500" cy="1200329"/>
          </a:xfrm>
          <a:prstGeom prst="rect">
            <a:avLst/>
          </a:prstGeom>
          <a:solidFill>
            <a:schemeClr val="accent3">
              <a:lumMod val="25000"/>
            </a:schemeClr>
          </a:solidFill>
          <a:ln>
            <a:solidFill>
              <a:schemeClr val="tx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A base de silicone</a:t>
            </a:r>
            <a:r>
              <a:rPr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sz="11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eixo tri-silicone (porção lipofílica)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cadeia de oxido de etileno (porção hidrofílica)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39750" y="2246313"/>
            <a:ext cx="8318500" cy="3343275"/>
            <a:chOff x="340" y="1415"/>
            <a:chExt cx="5240" cy="2106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340" y="1415"/>
              <a:ext cx="2857" cy="2106"/>
              <a:chOff x="340" y="1415"/>
              <a:chExt cx="2857" cy="2106"/>
            </a:xfrm>
          </p:grpSpPr>
          <p:sp>
            <p:nvSpPr>
              <p:cNvPr id="11272" name="Text Box 6"/>
              <p:cNvSpPr txBox="1">
                <a:spLocks noChangeArrowheads="1"/>
              </p:cNvSpPr>
              <p:nvPr/>
            </p:nvSpPr>
            <p:spPr bwMode="auto">
              <a:xfrm>
                <a:off x="340" y="1749"/>
                <a:ext cx="37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H</a:t>
                </a:r>
                <a:r>
                  <a:rPr kumimoji="1" b="1" baseline="-2500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3</a:t>
                </a: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C</a:t>
                </a:r>
              </a:p>
            </p:txBody>
          </p:sp>
          <p:sp>
            <p:nvSpPr>
              <p:cNvPr id="11273" name="Text Box 7"/>
              <p:cNvSpPr txBox="1">
                <a:spLocks noChangeArrowheads="1"/>
              </p:cNvSpPr>
              <p:nvPr/>
            </p:nvSpPr>
            <p:spPr bwMode="auto">
              <a:xfrm>
                <a:off x="612" y="1420"/>
                <a:ext cx="37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CH</a:t>
                </a:r>
                <a:r>
                  <a:rPr kumimoji="1" b="1" baseline="-2500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3</a:t>
                </a:r>
                <a:endParaRPr kumimoji="1" b="1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74" name="Text Box 8"/>
              <p:cNvSpPr txBox="1">
                <a:spLocks noChangeArrowheads="1"/>
              </p:cNvSpPr>
              <p:nvPr/>
            </p:nvSpPr>
            <p:spPr bwMode="auto">
              <a:xfrm>
                <a:off x="1051" y="1420"/>
                <a:ext cx="37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CH</a:t>
                </a:r>
                <a:r>
                  <a:rPr kumimoji="1" b="1" baseline="-2500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3</a:t>
                </a:r>
                <a:endParaRPr kumimoji="1" b="1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75" name="Text Box 9"/>
              <p:cNvSpPr txBox="1">
                <a:spLocks noChangeArrowheads="1"/>
              </p:cNvSpPr>
              <p:nvPr/>
            </p:nvSpPr>
            <p:spPr bwMode="auto">
              <a:xfrm>
                <a:off x="839" y="1737"/>
                <a:ext cx="25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Si</a:t>
                </a:r>
              </a:p>
            </p:txBody>
          </p:sp>
          <p:sp>
            <p:nvSpPr>
              <p:cNvPr id="11276" name="Text Box 10"/>
              <p:cNvSpPr txBox="1">
                <a:spLocks noChangeArrowheads="1"/>
              </p:cNvSpPr>
              <p:nvPr/>
            </p:nvSpPr>
            <p:spPr bwMode="auto">
              <a:xfrm>
                <a:off x="1176" y="1869"/>
                <a:ext cx="22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O</a:t>
                </a:r>
              </a:p>
            </p:txBody>
          </p:sp>
          <p:sp>
            <p:nvSpPr>
              <p:cNvPr id="11277" name="Text Box 11"/>
              <p:cNvSpPr txBox="1">
                <a:spLocks noChangeArrowheads="1"/>
              </p:cNvSpPr>
              <p:nvPr/>
            </p:nvSpPr>
            <p:spPr bwMode="auto">
              <a:xfrm>
                <a:off x="1494" y="1733"/>
                <a:ext cx="25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Si</a:t>
                </a:r>
              </a:p>
            </p:txBody>
          </p:sp>
          <p:sp>
            <p:nvSpPr>
              <p:cNvPr id="11278" name="Text Box 12"/>
              <p:cNvSpPr txBox="1">
                <a:spLocks noChangeArrowheads="1"/>
              </p:cNvSpPr>
              <p:nvPr/>
            </p:nvSpPr>
            <p:spPr bwMode="auto">
              <a:xfrm>
                <a:off x="1837" y="1960"/>
                <a:ext cx="22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O</a:t>
                </a:r>
              </a:p>
            </p:txBody>
          </p:sp>
          <p:sp>
            <p:nvSpPr>
              <p:cNvPr id="11279" name="Text Box 13"/>
              <p:cNvSpPr txBox="1">
                <a:spLocks noChangeArrowheads="1"/>
              </p:cNvSpPr>
              <p:nvPr/>
            </p:nvSpPr>
            <p:spPr bwMode="auto">
              <a:xfrm>
                <a:off x="2265" y="1733"/>
                <a:ext cx="25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Si</a:t>
                </a:r>
              </a:p>
            </p:txBody>
          </p:sp>
          <p:sp>
            <p:nvSpPr>
              <p:cNvPr id="11280" name="Text Box 14"/>
              <p:cNvSpPr txBox="1">
                <a:spLocks noChangeArrowheads="1"/>
              </p:cNvSpPr>
              <p:nvPr/>
            </p:nvSpPr>
            <p:spPr bwMode="auto">
              <a:xfrm>
                <a:off x="2018" y="1420"/>
                <a:ext cx="37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CH</a:t>
                </a:r>
                <a:r>
                  <a:rPr kumimoji="1" b="1" baseline="-2500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3</a:t>
                </a:r>
                <a:endParaRPr kumimoji="1" b="1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1" name="Text Box 15"/>
              <p:cNvSpPr txBox="1">
                <a:spLocks noChangeArrowheads="1"/>
              </p:cNvSpPr>
              <p:nvPr/>
            </p:nvSpPr>
            <p:spPr bwMode="auto">
              <a:xfrm>
                <a:off x="2594" y="1465"/>
                <a:ext cx="37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CH</a:t>
                </a:r>
                <a:r>
                  <a:rPr kumimoji="1" b="1" baseline="-2500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3</a:t>
                </a:r>
                <a:endParaRPr kumimoji="1" b="1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2" name="Text Box 16"/>
              <p:cNvSpPr txBox="1">
                <a:spLocks noChangeArrowheads="1"/>
              </p:cNvSpPr>
              <p:nvPr/>
            </p:nvSpPr>
            <p:spPr bwMode="auto">
              <a:xfrm>
                <a:off x="2820" y="1692"/>
                <a:ext cx="37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CH</a:t>
                </a:r>
                <a:r>
                  <a:rPr kumimoji="1" b="1" baseline="-2500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3</a:t>
                </a:r>
                <a:endParaRPr kumimoji="1" b="1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3" name="Text Box 17"/>
              <p:cNvSpPr txBox="1">
                <a:spLocks noChangeArrowheads="1"/>
              </p:cNvSpPr>
              <p:nvPr/>
            </p:nvSpPr>
            <p:spPr bwMode="auto">
              <a:xfrm>
                <a:off x="1414" y="2100"/>
                <a:ext cx="37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CH</a:t>
                </a:r>
                <a:r>
                  <a:rPr kumimoji="1" b="1" baseline="-2500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2</a:t>
                </a:r>
                <a:endParaRPr kumimoji="1" b="1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4" name="Text Box 18"/>
              <p:cNvSpPr txBox="1">
                <a:spLocks noChangeArrowheads="1"/>
              </p:cNvSpPr>
              <p:nvPr/>
            </p:nvSpPr>
            <p:spPr bwMode="auto">
              <a:xfrm>
                <a:off x="1414" y="2270"/>
                <a:ext cx="37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CH</a:t>
                </a:r>
                <a:r>
                  <a:rPr kumimoji="1" b="1" baseline="-2500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2</a:t>
                </a:r>
                <a:endParaRPr kumimoji="1" b="1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5" name="Text Box 19"/>
              <p:cNvSpPr txBox="1">
                <a:spLocks noChangeArrowheads="1"/>
              </p:cNvSpPr>
              <p:nvPr/>
            </p:nvSpPr>
            <p:spPr bwMode="auto">
              <a:xfrm>
                <a:off x="1414" y="2440"/>
                <a:ext cx="37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CH</a:t>
                </a:r>
                <a:r>
                  <a:rPr kumimoji="1" b="1" baseline="-2500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2</a:t>
                </a:r>
                <a:endParaRPr kumimoji="1" b="1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6" name="Text Box 20"/>
              <p:cNvSpPr txBox="1">
                <a:spLocks noChangeArrowheads="1"/>
              </p:cNvSpPr>
              <p:nvPr/>
            </p:nvSpPr>
            <p:spPr bwMode="auto">
              <a:xfrm>
                <a:off x="1488" y="2610"/>
                <a:ext cx="22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O</a:t>
                </a:r>
              </a:p>
            </p:txBody>
          </p:sp>
          <p:sp>
            <p:nvSpPr>
              <p:cNvPr id="11287" name="Text Box 21"/>
              <p:cNvSpPr txBox="1">
                <a:spLocks noChangeArrowheads="1"/>
              </p:cNvSpPr>
              <p:nvPr/>
            </p:nvSpPr>
            <p:spPr bwMode="auto">
              <a:xfrm>
                <a:off x="1414" y="2780"/>
                <a:ext cx="37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CH</a:t>
                </a:r>
                <a:r>
                  <a:rPr kumimoji="1" b="1" baseline="-2500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2</a:t>
                </a:r>
                <a:endParaRPr kumimoji="1" b="1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8" name="Text Box 22"/>
              <p:cNvSpPr txBox="1">
                <a:spLocks noChangeArrowheads="1"/>
              </p:cNvSpPr>
              <p:nvPr/>
            </p:nvSpPr>
            <p:spPr bwMode="auto">
              <a:xfrm>
                <a:off x="1414" y="2950"/>
                <a:ext cx="37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CH</a:t>
                </a:r>
                <a:r>
                  <a:rPr kumimoji="1" b="1" baseline="-2500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2</a:t>
                </a:r>
                <a:endParaRPr kumimoji="1" b="1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89" name="Text Box 23"/>
              <p:cNvSpPr txBox="1">
                <a:spLocks noChangeArrowheads="1"/>
              </p:cNvSpPr>
              <p:nvPr/>
            </p:nvSpPr>
            <p:spPr bwMode="auto">
              <a:xfrm>
                <a:off x="1488" y="3120"/>
                <a:ext cx="22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O</a:t>
                </a:r>
              </a:p>
            </p:txBody>
          </p:sp>
          <p:sp>
            <p:nvSpPr>
              <p:cNvPr id="11290" name="Text Box 24"/>
              <p:cNvSpPr txBox="1">
                <a:spLocks noChangeArrowheads="1"/>
              </p:cNvSpPr>
              <p:nvPr/>
            </p:nvSpPr>
            <p:spPr bwMode="auto">
              <a:xfrm>
                <a:off x="1413" y="3290"/>
                <a:ext cx="37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CH</a:t>
                </a:r>
                <a:r>
                  <a:rPr kumimoji="1" b="1" baseline="-2500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2</a:t>
                </a:r>
                <a:endParaRPr kumimoji="1" b="1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1" name="AutoShape 25"/>
              <p:cNvSpPr>
                <a:spLocks/>
              </p:cNvSpPr>
              <p:nvPr/>
            </p:nvSpPr>
            <p:spPr bwMode="auto">
              <a:xfrm>
                <a:off x="1247" y="2826"/>
                <a:ext cx="45" cy="499"/>
              </a:xfrm>
              <a:prstGeom prst="leftBracket">
                <a:avLst>
                  <a:gd name="adj" fmla="val 92407"/>
                </a:avLst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2" name="AutoShape 26"/>
              <p:cNvSpPr>
                <a:spLocks/>
              </p:cNvSpPr>
              <p:nvPr/>
            </p:nvSpPr>
            <p:spPr bwMode="auto">
              <a:xfrm flipH="1">
                <a:off x="1882" y="2826"/>
                <a:ext cx="45" cy="499"/>
              </a:xfrm>
              <a:prstGeom prst="leftBracket">
                <a:avLst>
                  <a:gd name="adj" fmla="val 92407"/>
                </a:avLst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3" name="Text Box 27"/>
              <p:cNvSpPr txBox="1">
                <a:spLocks noChangeArrowheads="1"/>
              </p:cNvSpPr>
              <p:nvPr/>
            </p:nvSpPr>
            <p:spPr bwMode="auto">
              <a:xfrm>
                <a:off x="1927" y="3003"/>
                <a:ext cx="62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00"/>
                    </a:solidFill>
                    <a:latin typeface="Arial" charset="0"/>
                    <a:cs typeface="Arial" charset="0"/>
                  </a:rPr>
                  <a:t>8 vezes</a:t>
                </a:r>
              </a:p>
            </p:txBody>
          </p:sp>
          <p:sp>
            <p:nvSpPr>
              <p:cNvPr id="11294" name="Line 29"/>
              <p:cNvSpPr>
                <a:spLocks noChangeShapeType="1"/>
              </p:cNvSpPr>
              <p:nvPr/>
            </p:nvSpPr>
            <p:spPr bwMode="auto">
              <a:xfrm>
                <a:off x="703" y="1873"/>
                <a:ext cx="13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5" name="Line 30"/>
              <p:cNvSpPr>
                <a:spLocks noChangeShapeType="1"/>
              </p:cNvSpPr>
              <p:nvPr/>
            </p:nvSpPr>
            <p:spPr bwMode="auto">
              <a:xfrm flipH="1" flipV="1">
                <a:off x="839" y="1692"/>
                <a:ext cx="45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6" name="Line 31"/>
              <p:cNvSpPr>
                <a:spLocks noChangeShapeType="1"/>
              </p:cNvSpPr>
              <p:nvPr/>
            </p:nvSpPr>
            <p:spPr bwMode="auto">
              <a:xfrm flipV="1">
                <a:off x="1111" y="169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7" name="Line 32"/>
              <p:cNvSpPr>
                <a:spLocks noChangeShapeType="1"/>
              </p:cNvSpPr>
              <p:nvPr/>
            </p:nvSpPr>
            <p:spPr bwMode="auto">
              <a:xfrm>
                <a:off x="1066" y="1918"/>
                <a:ext cx="136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8" name="Line 33"/>
              <p:cNvSpPr>
                <a:spLocks noChangeShapeType="1"/>
              </p:cNvSpPr>
              <p:nvPr/>
            </p:nvSpPr>
            <p:spPr bwMode="auto">
              <a:xfrm flipV="1">
                <a:off x="1383" y="1873"/>
                <a:ext cx="136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99" name="Line 34"/>
              <p:cNvSpPr>
                <a:spLocks noChangeShapeType="1"/>
              </p:cNvSpPr>
              <p:nvPr/>
            </p:nvSpPr>
            <p:spPr bwMode="auto">
              <a:xfrm>
                <a:off x="1610" y="1918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00" name="Line 35"/>
              <p:cNvSpPr>
                <a:spLocks noChangeShapeType="1"/>
              </p:cNvSpPr>
              <p:nvPr/>
            </p:nvSpPr>
            <p:spPr bwMode="auto">
              <a:xfrm>
                <a:off x="1701" y="1918"/>
                <a:ext cx="136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01" name="Line 36"/>
              <p:cNvSpPr>
                <a:spLocks noChangeShapeType="1"/>
              </p:cNvSpPr>
              <p:nvPr/>
            </p:nvSpPr>
            <p:spPr bwMode="auto">
              <a:xfrm flipV="1">
                <a:off x="1610" y="1646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02" name="Text Box 37"/>
              <p:cNvSpPr txBox="1">
                <a:spLocks noChangeArrowheads="1"/>
              </p:cNvSpPr>
              <p:nvPr/>
            </p:nvSpPr>
            <p:spPr bwMode="auto">
              <a:xfrm>
                <a:off x="1414" y="1415"/>
                <a:ext cx="37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CH</a:t>
                </a:r>
                <a:r>
                  <a:rPr kumimoji="1" b="1" baseline="-2500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3</a:t>
                </a:r>
                <a:endParaRPr kumimoji="1" b="1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03" name="Line 38"/>
              <p:cNvSpPr>
                <a:spLocks noChangeShapeType="1"/>
              </p:cNvSpPr>
              <p:nvPr/>
            </p:nvSpPr>
            <p:spPr bwMode="auto">
              <a:xfrm flipV="1">
                <a:off x="2018" y="1918"/>
                <a:ext cx="272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04" name="Line 39"/>
              <p:cNvSpPr>
                <a:spLocks noChangeShapeType="1"/>
              </p:cNvSpPr>
              <p:nvPr/>
            </p:nvSpPr>
            <p:spPr bwMode="auto">
              <a:xfrm flipH="1" flipV="1">
                <a:off x="2199" y="1692"/>
                <a:ext cx="137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05" name="Line 40"/>
              <p:cNvSpPr>
                <a:spLocks noChangeShapeType="1"/>
              </p:cNvSpPr>
              <p:nvPr/>
            </p:nvSpPr>
            <p:spPr bwMode="auto">
              <a:xfrm flipV="1">
                <a:off x="2517" y="1737"/>
                <a:ext cx="91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06" name="Line 41"/>
              <p:cNvSpPr>
                <a:spLocks noChangeShapeType="1"/>
              </p:cNvSpPr>
              <p:nvPr/>
            </p:nvSpPr>
            <p:spPr bwMode="auto">
              <a:xfrm>
                <a:off x="2562" y="1828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576555" name="Text Box 43"/>
            <p:cNvSpPr txBox="1">
              <a:spLocks noChangeArrowheads="1"/>
            </p:cNvSpPr>
            <p:nvPr/>
          </p:nvSpPr>
          <p:spPr bwMode="auto">
            <a:xfrm>
              <a:off x="2340" y="2160"/>
              <a:ext cx="3240" cy="7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  <a:headEnd/>
              <a:tailEnd/>
            </a:ln>
            <a:effectLst>
              <a:glow rad="101600">
                <a:schemeClr val="bg2">
                  <a:alpha val="60000"/>
                </a:schemeClr>
              </a:glow>
              <a:innerShdw blurRad="114300">
                <a:prstClr val="black"/>
              </a:inn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marL="273050" indent="-273050" fontAlgn="base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Font typeface="Wingdings" pitchFamily="2" charset="2"/>
                <a:buChar char="ü"/>
                <a:defRPr/>
              </a:pPr>
              <a:r>
                <a:rPr kumimoji="1" b="1" dirty="0" smtClean="0">
                  <a:solidFill>
                    <a:srgbClr val="00FFFF"/>
                  </a:solidFill>
                  <a:latin typeface="Arial" pitchFamily="34" charset="0"/>
                  <a:cs typeface="Arial" pitchFamily="34" charset="0"/>
                </a:rPr>
                <a:t>Estáveis apenas na faixa de pH  de 6 </a:t>
              </a:r>
              <a:r>
                <a:rPr kumimoji="1" b="1" dirty="0">
                  <a:solidFill>
                    <a:srgbClr val="00FFFF"/>
                  </a:solidFill>
                  <a:latin typeface="Arial" pitchFamily="34" charset="0"/>
                  <a:cs typeface="Arial" pitchFamily="34" charset="0"/>
                </a:rPr>
                <a:t>a 8</a:t>
              </a:r>
            </a:p>
            <a:p>
              <a:pPr marL="273050" indent="-273050" fontAlgn="base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Font typeface="Wingdings" pitchFamily="2" charset="2"/>
                <a:buChar char="ü"/>
                <a:defRPr/>
              </a:pPr>
              <a:r>
                <a:rPr kumimoji="1" b="1" dirty="0">
                  <a:solidFill>
                    <a:srgbClr val="00FFFF"/>
                  </a:solidFill>
                  <a:latin typeface="Arial" pitchFamily="34" charset="0"/>
                  <a:cs typeface="Arial" pitchFamily="34" charset="0"/>
                </a:rPr>
                <a:t>Perde as propriedades quando misturados com outros surfactantes</a:t>
              </a:r>
            </a:p>
            <a:p>
              <a:pPr marL="273050" indent="-273050" fontAlgn="base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Font typeface="Wingdings" pitchFamily="2" charset="2"/>
                <a:buChar char="ü"/>
                <a:defRPr/>
              </a:pPr>
              <a:r>
                <a:rPr kumimoji="1" b="1" dirty="0">
                  <a:solidFill>
                    <a:srgbClr val="00FFFF"/>
                  </a:solidFill>
                  <a:latin typeface="Arial" pitchFamily="34" charset="0"/>
                  <a:cs typeface="Arial" pitchFamily="34" charset="0"/>
                </a:rPr>
                <a:t>Alto custo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8A1E89E0-E3AE-4184-AD44-1E36129B5CF8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12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8A1E89E0-E3AE-4184-AD44-1E36129B5CF8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13</a:t>
            </a:fld>
            <a:endParaRPr lang="pt-BR">
              <a:solidFill>
                <a:srgbClr val="FFFFFF"/>
              </a:solidFill>
            </a:endParaRPr>
          </a:p>
        </p:txBody>
      </p:sp>
      <p:pic>
        <p:nvPicPr>
          <p:cNvPr id="6" name="Break thru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340768"/>
            <a:ext cx="5508104" cy="41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5720" y="1357298"/>
            <a:ext cx="875077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 fontAlgn="base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400" b="1" dirty="0" smtClean="0">
                <a:solidFill>
                  <a:srgbClr val="FFFFFF"/>
                </a:solidFill>
                <a:latin typeface="Arial" charset="0"/>
              </a:rPr>
              <a:t>Promove maior espalhamento da calda pulverizada uniformemente na planta</a:t>
            </a:r>
          </a:p>
          <a:p>
            <a:pPr marL="352425" indent="-352425" fontAlgn="base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400" b="1" dirty="0" smtClean="0">
                <a:solidFill>
                  <a:srgbClr val="FFFFFF"/>
                </a:solidFill>
                <a:latin typeface="Arial" charset="0"/>
              </a:rPr>
              <a:t>Aumenta a retenção (ou “adesão”) das gotas na planta</a:t>
            </a:r>
          </a:p>
          <a:p>
            <a:pPr marL="352425" indent="-352425" fontAlgn="base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400" b="1" dirty="0" smtClean="0">
                <a:solidFill>
                  <a:srgbClr val="FFFFFF"/>
                </a:solidFill>
                <a:latin typeface="Arial" charset="0"/>
              </a:rPr>
              <a:t>Aumenta a penetração através dos pêlos ou outras estruturas superficiais foliares</a:t>
            </a:r>
          </a:p>
          <a:p>
            <a:pPr marL="352425" indent="-352425" fontAlgn="base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400" b="1" dirty="0" smtClean="0">
                <a:solidFill>
                  <a:srgbClr val="FFFFFF"/>
                </a:solidFill>
                <a:latin typeface="Arial" charset="0"/>
              </a:rPr>
              <a:t>Previne a cristalização dos depósitos de calda</a:t>
            </a:r>
          </a:p>
          <a:p>
            <a:pPr marL="352425" indent="-352425" fontAlgn="base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400" b="1" dirty="0" smtClean="0">
                <a:solidFill>
                  <a:srgbClr val="FFFFFF"/>
                </a:solidFill>
                <a:latin typeface="Arial" charset="0"/>
              </a:rPr>
              <a:t>Reduz o secamento da gota e aumenta a retenção da água na gota de pulverização</a:t>
            </a:r>
          </a:p>
          <a:p>
            <a:pPr marL="352425" indent="-352425" fontAlgn="base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ü"/>
            </a:pPr>
            <a:endParaRPr kumimoji="1" sz="24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8216" y="221739"/>
            <a:ext cx="8858280" cy="830997"/>
          </a:xfrm>
          <a:prstGeom prst="rect">
            <a:avLst/>
          </a:prstGeom>
          <a:solidFill>
            <a:schemeClr val="accent3">
              <a:lumMod val="25000"/>
            </a:schemeClr>
          </a:solidFill>
          <a:effectLst>
            <a:glow rad="101600">
              <a:schemeClr val="bg2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sz="2400" b="1" dirty="0" smtClean="0">
                <a:solidFill>
                  <a:srgbClr val="FFFF00"/>
                </a:solidFill>
                <a:latin typeface="Arial" charset="0"/>
              </a:rPr>
              <a:t>Surfactantes aumentam a superfície de contato entre as gotas e a superfície das plantas, e aumentam a absorção:</a:t>
            </a:r>
            <a:endParaRPr kumimoji="1" sz="24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8D5C39A9-101B-4AD4-A128-F6F9215F27DB}" type="slidenum">
              <a:rPr lang="pt-BR" smtClean="0">
                <a:solidFill>
                  <a:srgbClr val="FFFFFF"/>
                </a:solidFill>
              </a:rPr>
              <a:pPr lvl="1"/>
              <a:t>14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24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grpSp>
        <p:nvGrpSpPr>
          <p:cNvPr id="700418" name="Group 2"/>
          <p:cNvGrpSpPr>
            <a:grpSpLocks/>
          </p:cNvGrpSpPr>
          <p:nvPr/>
        </p:nvGrpSpPr>
        <p:grpSpPr bwMode="auto">
          <a:xfrm>
            <a:off x="327025" y="749300"/>
            <a:ext cx="8502650" cy="5287963"/>
            <a:chOff x="190" y="626"/>
            <a:chExt cx="5356" cy="3331"/>
          </a:xfrm>
        </p:grpSpPr>
        <p:pic>
          <p:nvPicPr>
            <p:cNvPr id="700419" name="Picture 3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304" r="3711" b="53091"/>
            <a:stretch/>
          </p:blipFill>
          <p:spPr bwMode="auto">
            <a:xfrm>
              <a:off x="190" y="626"/>
              <a:ext cx="5356" cy="1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00420" name="Text Box 4"/>
            <p:cNvSpPr txBox="1">
              <a:spLocks noChangeArrowheads="1"/>
            </p:cNvSpPr>
            <p:nvPr/>
          </p:nvSpPr>
          <p:spPr bwMode="auto">
            <a:xfrm>
              <a:off x="190" y="2677"/>
              <a:ext cx="5356" cy="128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234000" rIns="234000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 dirty="0" smtClean="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kumimoji="1" sz="2100" b="1" dirty="0">
                  <a:solidFill>
                    <a:srgbClr val="000000"/>
                  </a:solidFill>
                  <a:latin typeface="Arial" charset="0"/>
                </a:rPr>
                <a:t>ângulo de contato, </a:t>
              </a:r>
              <a:r>
                <a:rPr kumimoji="1" sz="21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θ, é medido como a tangente do ponto de contato da gota com o substrato.  Um menor ângulo de contato é resultado da redução da energia livre na superfície pelo surfactante. Assim, a redução do ângulo promove o espalhamento da gota com conseqüente aumento de molhamento (Hazen, 2000).</a:t>
              </a:r>
              <a:endParaRPr kumimoji="1" sz="21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00421" name="Text Box 5"/>
            <p:cNvSpPr txBox="1">
              <a:spLocks noChangeArrowheads="1"/>
            </p:cNvSpPr>
            <p:nvPr/>
          </p:nvSpPr>
          <p:spPr bwMode="auto">
            <a:xfrm>
              <a:off x="1404" y="2256"/>
              <a:ext cx="3068" cy="28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400" b="1">
                  <a:solidFill>
                    <a:srgbClr val="0000FF"/>
                  </a:solidFill>
                  <a:latin typeface="Arial" charset="0"/>
                </a:rPr>
                <a:t>Exemplos de Ângulo de Contato</a:t>
              </a:r>
            </a:p>
          </p:txBody>
        </p:sp>
      </p:grpSp>
      <p:sp>
        <p:nvSpPr>
          <p:cNvPr id="700422" name="Line 6"/>
          <p:cNvSpPr>
            <a:spLocks noChangeShapeType="1"/>
          </p:cNvSpPr>
          <p:nvPr/>
        </p:nvSpPr>
        <p:spPr bwMode="auto">
          <a:xfrm flipV="1">
            <a:off x="1417683" y="1232756"/>
            <a:ext cx="5386565" cy="3600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D5A61E71-FD9C-404B-92D1-AB82EA7C45E8}" type="slidenum">
              <a:rPr lang="pt-BR" smtClean="0">
                <a:solidFill>
                  <a:srgbClr val="FFFFFF"/>
                </a:solidFill>
              </a:rPr>
              <a:pPr lvl="1"/>
              <a:t>15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5949" y="827420"/>
            <a:ext cx="487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+mj-lt"/>
              </a:rPr>
              <a:t>Aumento da concentração do surfactante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05273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0%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4248" y="105273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0,5 %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5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grpSp>
        <p:nvGrpSpPr>
          <p:cNvPr id="699394" name="Group 2"/>
          <p:cNvGrpSpPr>
            <a:grpSpLocks/>
          </p:cNvGrpSpPr>
          <p:nvPr/>
        </p:nvGrpSpPr>
        <p:grpSpPr bwMode="auto">
          <a:xfrm>
            <a:off x="179387" y="375824"/>
            <a:ext cx="8569326" cy="5861051"/>
            <a:chOff x="135" y="285"/>
            <a:chExt cx="5398" cy="3692"/>
          </a:xfrm>
        </p:grpSpPr>
        <p:pic>
          <p:nvPicPr>
            <p:cNvPr id="699395" name="Picture 3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909" t="19653" r="35976" b="15147"/>
            <a:stretch/>
          </p:blipFill>
          <p:spPr bwMode="auto">
            <a:xfrm>
              <a:off x="284" y="711"/>
              <a:ext cx="3827" cy="3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99396" name="Text Box 4"/>
            <p:cNvSpPr txBox="1">
              <a:spLocks noChangeArrowheads="1"/>
            </p:cNvSpPr>
            <p:nvPr/>
          </p:nvSpPr>
          <p:spPr bwMode="auto">
            <a:xfrm>
              <a:off x="135" y="285"/>
              <a:ext cx="5398" cy="327"/>
            </a:xfrm>
            <a:prstGeom prst="rect">
              <a:avLst/>
            </a:prstGeom>
            <a:solidFill>
              <a:schemeClr val="accent3">
                <a:lumMod val="25000"/>
              </a:schemeClr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800" b="1" dirty="0">
                  <a:solidFill>
                    <a:srgbClr val="FFFF00"/>
                  </a:solidFill>
                  <a:latin typeface="Arial" charset="0"/>
                </a:rPr>
                <a:t>Função dos Surfactantes adicionados à Calda</a:t>
              </a:r>
            </a:p>
          </p:txBody>
        </p:sp>
        <p:sp>
          <p:nvSpPr>
            <p:cNvPr id="699397" name="Text Box 5"/>
            <p:cNvSpPr txBox="1">
              <a:spLocks noChangeArrowheads="1"/>
            </p:cNvSpPr>
            <p:nvPr/>
          </p:nvSpPr>
          <p:spPr bwMode="auto">
            <a:xfrm>
              <a:off x="4489" y="802"/>
              <a:ext cx="490" cy="26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 dirty="0">
                  <a:solidFill>
                    <a:srgbClr val="000000"/>
                  </a:solidFill>
                  <a:latin typeface="Arial" charset="0"/>
                </a:rPr>
                <a:t>Óleo</a:t>
              </a:r>
            </a:p>
          </p:txBody>
        </p:sp>
        <p:sp>
          <p:nvSpPr>
            <p:cNvPr id="699398" name="Text Box 6"/>
            <p:cNvSpPr txBox="1">
              <a:spLocks noChangeArrowheads="1"/>
            </p:cNvSpPr>
            <p:nvPr/>
          </p:nvSpPr>
          <p:spPr bwMode="auto">
            <a:xfrm>
              <a:off x="4466" y="1437"/>
              <a:ext cx="536" cy="26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 dirty="0">
                  <a:solidFill>
                    <a:srgbClr val="000000"/>
                  </a:solidFill>
                  <a:latin typeface="Arial" charset="0"/>
                </a:rPr>
                <a:t>Água</a:t>
              </a:r>
            </a:p>
          </p:txBody>
        </p:sp>
        <p:sp>
          <p:nvSpPr>
            <p:cNvPr id="699399" name="Text Box 7"/>
            <p:cNvSpPr txBox="1">
              <a:spLocks noChangeArrowheads="1"/>
            </p:cNvSpPr>
            <p:nvPr/>
          </p:nvSpPr>
          <p:spPr bwMode="auto">
            <a:xfrm>
              <a:off x="4228" y="3115"/>
              <a:ext cx="897" cy="36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1600" b="1" dirty="0">
                  <a:solidFill>
                    <a:srgbClr val="000000"/>
                  </a:solidFill>
                  <a:latin typeface="Arial" charset="0"/>
                </a:rPr>
                <a:t>Componente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1600" b="1" dirty="0">
                  <a:solidFill>
                    <a:srgbClr val="000000"/>
                  </a:solidFill>
                  <a:latin typeface="Arial" charset="0"/>
                </a:rPr>
                <a:t>Lipofílico</a:t>
              </a:r>
            </a:p>
          </p:txBody>
        </p:sp>
        <p:sp>
          <p:nvSpPr>
            <p:cNvPr id="699400" name="Text Box 8"/>
            <p:cNvSpPr txBox="1">
              <a:spLocks noChangeArrowheads="1"/>
            </p:cNvSpPr>
            <p:nvPr/>
          </p:nvSpPr>
          <p:spPr bwMode="auto">
            <a:xfrm>
              <a:off x="4228" y="2523"/>
              <a:ext cx="897" cy="36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1600" b="1">
                  <a:solidFill>
                    <a:srgbClr val="000000"/>
                  </a:solidFill>
                  <a:latin typeface="Arial" charset="0"/>
                </a:rPr>
                <a:t>Componente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1600" b="1">
                  <a:solidFill>
                    <a:srgbClr val="000000"/>
                  </a:solidFill>
                  <a:latin typeface="Arial" charset="0"/>
                </a:rPr>
                <a:t>Hdrofílico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D5A61E71-FD9C-404B-92D1-AB82EA7C45E8}" type="slidenum">
              <a:rPr lang="pt-BR" smtClean="0">
                <a:solidFill>
                  <a:srgbClr val="FFFFFF"/>
                </a:solidFill>
              </a:rPr>
              <a:pPr lvl="1"/>
              <a:t>16</a:t>
            </a:fld>
            <a:endParaRPr lang="pt-BR">
              <a:solidFill>
                <a:srgbClr val="FFFFFF"/>
              </a:solidFill>
            </a:endParaRPr>
          </a:p>
        </p:txBody>
      </p:sp>
      <p:cxnSp>
        <p:nvCxnSpPr>
          <p:cNvPr id="4" name="Straight Arrow Connector 3"/>
          <p:cNvCxnSpPr>
            <a:stCxn id="699397" idx="1"/>
          </p:cNvCxnSpPr>
          <p:nvPr/>
        </p:nvCxnSpPr>
        <p:spPr bwMode="auto">
          <a:xfrm flipH="1">
            <a:off x="6491288" y="1402937"/>
            <a:ext cx="600075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99398" idx="1"/>
          </p:cNvCxnSpPr>
          <p:nvPr/>
        </p:nvCxnSpPr>
        <p:spPr bwMode="auto">
          <a:xfrm flipH="1">
            <a:off x="6491288" y="2410999"/>
            <a:ext cx="563562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 bwMode="auto">
          <a:xfrm>
            <a:off x="8460432" y="4066762"/>
            <a:ext cx="288281" cy="290512"/>
          </a:xfrm>
          <a:prstGeom prst="ellipse">
            <a:avLst/>
          </a:prstGeom>
          <a:solidFill>
            <a:schemeClr val="accent3">
              <a:lumMod val="25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Connector 9"/>
          <p:cNvCxnSpPr>
            <a:stCxn id="7" idx="4"/>
          </p:cNvCxnSpPr>
          <p:nvPr/>
        </p:nvCxnSpPr>
        <p:spPr bwMode="auto">
          <a:xfrm flipH="1">
            <a:off x="8604572" y="4357274"/>
            <a:ext cx="1" cy="144799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99399" idx="3"/>
          </p:cNvCxnSpPr>
          <p:nvPr/>
        </p:nvCxnSpPr>
        <p:spPr bwMode="auto">
          <a:xfrm flipV="1">
            <a:off x="8101013" y="5158802"/>
            <a:ext cx="35941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99400" idx="3"/>
          </p:cNvCxnSpPr>
          <p:nvPr/>
        </p:nvCxnSpPr>
        <p:spPr bwMode="auto">
          <a:xfrm flipV="1">
            <a:off x="8101013" y="4219446"/>
            <a:ext cx="35941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7784" y="4066762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Emulsão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08150" y="3136655"/>
            <a:ext cx="1596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Molécula de surfactante: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25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846138" y="1700808"/>
            <a:ext cx="7758310" cy="468052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grpSp>
        <p:nvGrpSpPr>
          <p:cNvPr id="701442" name="Group 2"/>
          <p:cNvGrpSpPr>
            <a:grpSpLocks/>
          </p:cNvGrpSpPr>
          <p:nvPr/>
        </p:nvGrpSpPr>
        <p:grpSpPr bwMode="auto">
          <a:xfrm>
            <a:off x="682625" y="332535"/>
            <a:ext cx="8066088" cy="5972178"/>
            <a:chOff x="430" y="280"/>
            <a:chExt cx="5081" cy="3762"/>
          </a:xfrm>
        </p:grpSpPr>
        <p:pic>
          <p:nvPicPr>
            <p:cNvPr id="701443" name="Picture 3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499" t="34951" r="4355" b="2443"/>
            <a:stretch/>
          </p:blipFill>
          <p:spPr bwMode="auto">
            <a:xfrm>
              <a:off x="533" y="1541"/>
              <a:ext cx="4803" cy="2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01444" name="Text Box 4"/>
            <p:cNvSpPr txBox="1">
              <a:spLocks noChangeArrowheads="1"/>
            </p:cNvSpPr>
            <p:nvPr/>
          </p:nvSpPr>
          <p:spPr bwMode="auto">
            <a:xfrm>
              <a:off x="430" y="280"/>
              <a:ext cx="5081" cy="601"/>
            </a:xfrm>
            <a:prstGeom prst="rect">
              <a:avLst/>
            </a:prstGeom>
            <a:solidFill>
              <a:schemeClr val="accent3">
                <a:lumMod val="25000"/>
              </a:schemeClr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800" b="1" dirty="0">
                  <a:solidFill>
                    <a:srgbClr val="FFFF00"/>
                  </a:solidFill>
                  <a:latin typeface="Arial" charset="0"/>
                </a:rPr>
                <a:t>Efeito dos Surfactantes na Tensão Superficial e na Atividade do Herbicida</a:t>
              </a:r>
            </a:p>
          </p:txBody>
        </p:sp>
        <p:sp>
          <p:nvSpPr>
            <p:cNvPr id="701445" name="Text Box 5"/>
            <p:cNvSpPr txBox="1">
              <a:spLocks noChangeArrowheads="1"/>
            </p:cNvSpPr>
            <p:nvPr/>
          </p:nvSpPr>
          <p:spPr bwMode="auto">
            <a:xfrm>
              <a:off x="3742" y="1199"/>
              <a:ext cx="1594" cy="44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000" b="1" dirty="0">
                  <a:solidFill>
                    <a:schemeClr val="bg1"/>
                  </a:solidFill>
                  <a:latin typeface="Arial" charset="0"/>
                </a:rPr>
                <a:t>Controle das Plantas Daninhas</a:t>
              </a:r>
            </a:p>
          </p:txBody>
        </p:sp>
        <p:sp>
          <p:nvSpPr>
            <p:cNvPr id="701446" name="Text Box 6"/>
            <p:cNvSpPr txBox="1">
              <a:spLocks noChangeArrowheads="1"/>
            </p:cNvSpPr>
            <p:nvPr/>
          </p:nvSpPr>
          <p:spPr bwMode="auto">
            <a:xfrm>
              <a:off x="2245" y="1199"/>
              <a:ext cx="1594" cy="44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000" b="1" dirty="0">
                  <a:solidFill>
                    <a:srgbClr val="0000FF"/>
                  </a:solidFill>
                  <a:latin typeface="Arial" charset="0"/>
                </a:rPr>
                <a:t>Concentração do Surfactante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D5A61E71-FD9C-404B-92D1-AB82EA7C45E8}" type="slidenum">
              <a:rPr lang="pt-BR" smtClean="0">
                <a:solidFill>
                  <a:srgbClr val="FFFFFF"/>
                </a:solidFill>
              </a:rPr>
              <a:pPr lvl="1"/>
              <a:t>17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4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17418" name="Text Box 5"/>
          <p:cNvSpPr txBox="1">
            <a:spLocks noChangeArrowheads="1"/>
          </p:cNvSpPr>
          <p:nvPr/>
        </p:nvSpPr>
        <p:spPr bwMode="auto">
          <a:xfrm>
            <a:off x="755576" y="1085354"/>
            <a:ext cx="77374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 dirty="0">
                <a:solidFill>
                  <a:srgbClr val="00FFFF"/>
                </a:solidFill>
                <a:latin typeface="Arial" charset="0"/>
                <a:cs typeface="Arial" charset="0"/>
              </a:rPr>
              <a:t>O que determina a capacidade do surfactante produzir maior espalhamento?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87552" y="2093466"/>
            <a:ext cx="7737475" cy="1479550"/>
            <a:chOff x="521" y="2931"/>
            <a:chExt cx="4874" cy="932"/>
          </a:xfrm>
        </p:grpSpPr>
        <p:sp>
          <p:nvSpPr>
            <p:cNvPr id="17415" name="AutoShape 7"/>
            <p:cNvSpPr>
              <a:spLocks noChangeArrowheads="1"/>
            </p:cNvSpPr>
            <p:nvPr/>
          </p:nvSpPr>
          <p:spPr bwMode="auto">
            <a:xfrm>
              <a:off x="2290" y="2931"/>
              <a:ext cx="726" cy="63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  <a:effectLst>
              <a:glow rad="101600">
                <a:schemeClr val="bg2">
                  <a:alpha val="60000"/>
                </a:schemeClr>
              </a:glow>
              <a:innerShdw blurRad="114300">
                <a:prstClr val="black"/>
              </a:inn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416" name="Text Box 8"/>
            <p:cNvSpPr txBox="1">
              <a:spLocks noChangeArrowheads="1"/>
            </p:cNvSpPr>
            <p:nvPr/>
          </p:nvSpPr>
          <p:spPr bwMode="auto">
            <a:xfrm>
              <a:off x="521" y="3603"/>
              <a:ext cx="4874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Balanço hidrofílico-lipofílico do </a:t>
              </a:r>
              <a:r>
                <a:rPr kumimoji="1" sz="2100" b="1" dirty="0" smtClean="0">
                  <a:solidFill>
                    <a:srgbClr val="FFFF00"/>
                  </a:solidFill>
                  <a:latin typeface="Arial" charset="0"/>
                  <a:cs typeface="Arial" charset="0"/>
                </a:rPr>
                <a:t>surfactante (</a:t>
              </a:r>
              <a:r>
                <a:rPr kumimoji="1" sz="2100" b="1" dirty="0" smtClean="0">
                  <a:solidFill>
                    <a:srgbClr val="00FFFF"/>
                  </a:solidFill>
                  <a:latin typeface="Arial" charset="0"/>
                  <a:cs typeface="Arial" charset="0"/>
                </a:rPr>
                <a:t>BHL</a:t>
              </a:r>
              <a:r>
                <a:rPr kumimoji="1" sz="2100" b="1" dirty="0" smtClean="0">
                  <a:solidFill>
                    <a:srgbClr val="FFFF00"/>
                  </a:solidFill>
                  <a:latin typeface="Arial" charset="0"/>
                  <a:cs typeface="Arial" charset="0"/>
                </a:rPr>
                <a:t>)</a:t>
              </a:r>
              <a:endParaRPr kumimoji="1" sz="2100" b="1" dirty="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8A1E89E0-E3AE-4184-AD44-1E36129B5CF8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18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ço Reservado para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34440" y="4005064"/>
            <a:ext cx="8730048" cy="1052513"/>
            <a:chOff x="-35" y="3612"/>
            <a:chExt cx="5817" cy="663"/>
          </a:xfrm>
        </p:grpSpPr>
        <p:sp>
          <p:nvSpPr>
            <p:cNvPr id="18462" name="Rectangle 40"/>
            <p:cNvSpPr>
              <a:spLocks noChangeArrowheads="1"/>
            </p:cNvSpPr>
            <p:nvPr/>
          </p:nvSpPr>
          <p:spPr bwMode="auto">
            <a:xfrm>
              <a:off x="2109" y="3612"/>
              <a:ext cx="1814" cy="6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>
                <a:solidFill>
                  <a:srgbClr val="FFFF00"/>
                </a:solidFill>
                <a:cs typeface="Arial" charset="0"/>
              </a:endParaRPr>
            </a:p>
          </p:txBody>
        </p:sp>
        <p:sp>
          <p:nvSpPr>
            <p:cNvPr id="18463" name="Text Box 41"/>
            <p:cNvSpPr txBox="1">
              <a:spLocks noChangeArrowheads="1"/>
            </p:cNvSpPr>
            <p:nvPr/>
          </p:nvSpPr>
          <p:spPr bwMode="auto">
            <a:xfrm>
              <a:off x="2018" y="3663"/>
              <a:ext cx="2132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sz="2000" b="1">
                  <a:solidFill>
                    <a:srgbClr val="FFFF00"/>
                  </a:solidFill>
                  <a:latin typeface="Arial" charset="0"/>
                  <a:cs typeface="Arial" charset="0"/>
                </a:rPr>
                <a:t>                     </a:t>
              </a:r>
              <a:r>
                <a:rPr kumimoji="1" sz="20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20</a:t>
              </a:r>
              <a:r>
                <a:rPr kumimoji="1" sz="2000" b="1">
                  <a:solidFill>
                    <a:srgbClr val="FFFF00"/>
                  </a:solidFill>
                  <a:latin typeface="Arial" charset="0"/>
                  <a:cs typeface="Arial" charset="0"/>
                </a:rPr>
                <a:t> </a:t>
              </a:r>
              <a:r>
                <a:rPr kumimoji="1" sz="2000" b="1">
                  <a:solidFill>
                    <a:srgbClr val="00FFFF"/>
                  </a:solidFill>
                  <a:latin typeface="Arial" charset="0"/>
                  <a:cs typeface="Arial" charset="0"/>
                </a:rPr>
                <a:t>MH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sz="2000" b="1">
                  <a:solidFill>
                    <a:srgbClr val="FFFF00"/>
                  </a:solidFill>
                  <a:latin typeface="Arial" charset="0"/>
                  <a:cs typeface="Arial" charset="0"/>
                </a:rPr>
                <a:t>                   </a:t>
              </a:r>
              <a:r>
                <a:rPr kumimoji="1" sz="2000" b="1">
                  <a:solidFill>
                    <a:srgbClr val="00FFFF"/>
                  </a:solidFill>
                  <a:latin typeface="Arial" charset="0"/>
                  <a:cs typeface="Arial" charset="0"/>
                </a:rPr>
                <a:t>MH</a:t>
              </a:r>
              <a:r>
                <a:rPr kumimoji="1" sz="2000" b="1">
                  <a:solidFill>
                    <a:srgbClr val="FFFF00"/>
                  </a:solidFill>
                  <a:latin typeface="Arial" charset="0"/>
                  <a:cs typeface="Arial" charset="0"/>
                </a:rPr>
                <a:t> + ML</a:t>
              </a:r>
            </a:p>
          </p:txBody>
        </p:sp>
        <p:sp>
          <p:nvSpPr>
            <p:cNvPr id="18464" name="Line 42"/>
            <p:cNvSpPr>
              <a:spLocks noChangeShapeType="1"/>
            </p:cNvSpPr>
            <p:nvPr/>
          </p:nvSpPr>
          <p:spPr bwMode="auto">
            <a:xfrm>
              <a:off x="2699" y="3935"/>
              <a:ext cx="10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65" name="Text Box 43"/>
            <p:cNvSpPr txBox="1">
              <a:spLocks noChangeArrowheads="1"/>
            </p:cNvSpPr>
            <p:nvPr/>
          </p:nvSpPr>
          <p:spPr bwMode="auto">
            <a:xfrm>
              <a:off x="2109" y="3776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b="1">
                  <a:solidFill>
                    <a:srgbClr val="FFFFFF"/>
                  </a:solidFill>
                  <a:latin typeface="Arial" charset="0"/>
                  <a:cs typeface="Arial" charset="0"/>
                </a:rPr>
                <a:t>BHL</a:t>
              </a:r>
              <a:r>
                <a:rPr kumimoji="1">
                  <a:solidFill>
                    <a:srgbClr val="FFFFFF"/>
                  </a:solidFill>
                  <a:latin typeface="Arial" charset="0"/>
                  <a:cs typeface="Arial" charset="0"/>
                </a:rPr>
                <a:t> </a:t>
              </a:r>
              <a:r>
                <a:rPr kumimoji="1" sz="20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=</a:t>
              </a:r>
            </a:p>
          </p:txBody>
        </p:sp>
        <p:sp>
          <p:nvSpPr>
            <p:cNvPr id="18466" name="Text Box 44"/>
            <p:cNvSpPr txBox="1">
              <a:spLocks noChangeArrowheads="1"/>
            </p:cNvSpPr>
            <p:nvPr/>
          </p:nvSpPr>
          <p:spPr bwMode="auto">
            <a:xfrm>
              <a:off x="4013" y="3690"/>
              <a:ext cx="1769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b="1" dirty="0">
                  <a:solidFill>
                    <a:schemeClr val="accent1"/>
                  </a:solidFill>
                  <a:latin typeface="Arial" charset="0"/>
                  <a:cs typeface="Arial" charset="0"/>
                </a:rPr>
                <a:t>MH = Parte hidrofílica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ML = Parte lipofilica</a:t>
              </a:r>
            </a:p>
          </p:txBody>
        </p:sp>
        <p:sp>
          <p:nvSpPr>
            <p:cNvPr id="18467" name="Text Box 45"/>
            <p:cNvSpPr txBox="1">
              <a:spLocks noChangeArrowheads="1"/>
            </p:cNvSpPr>
            <p:nvPr/>
          </p:nvSpPr>
          <p:spPr bwMode="auto">
            <a:xfrm>
              <a:off x="-35" y="3821"/>
              <a:ext cx="2314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sz="1600" b="1" dirty="0">
                  <a:latin typeface="Arial" charset="0"/>
                  <a:cs typeface="Arial" charset="0"/>
                </a:rPr>
                <a:t>Balanço hidrofílico – lipofílico =</a:t>
              </a:r>
            </a:p>
          </p:txBody>
        </p:sp>
      </p:grpSp>
      <p:sp>
        <p:nvSpPr>
          <p:cNvPr id="661550" name="Text Box 46"/>
          <p:cNvSpPr txBox="1">
            <a:spLocks noChangeArrowheads="1"/>
          </p:cNvSpPr>
          <p:nvPr/>
        </p:nvSpPr>
        <p:spPr bwMode="auto">
          <a:xfrm>
            <a:off x="1606550" y="5895975"/>
            <a:ext cx="6205810" cy="412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 dirty="0">
                <a:solidFill>
                  <a:srgbClr val="002060"/>
                </a:solidFill>
                <a:latin typeface="Arial" charset="0"/>
                <a:cs typeface="Arial" charset="0"/>
              </a:rPr>
              <a:t>Quanto &gt; BHL menos oleoso é o surfactante</a:t>
            </a:r>
          </a:p>
        </p:txBody>
      </p: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1403424" y="332656"/>
            <a:ext cx="6985000" cy="3402013"/>
            <a:chOff x="1156" y="391"/>
            <a:chExt cx="4400" cy="2143"/>
          </a:xfrm>
        </p:grpSpPr>
        <p:sp>
          <p:nvSpPr>
            <p:cNvPr id="18439" name="AutoShape 35"/>
            <p:cNvSpPr>
              <a:spLocks/>
            </p:cNvSpPr>
            <p:nvPr/>
          </p:nvSpPr>
          <p:spPr bwMode="auto">
            <a:xfrm rot="-5400000">
              <a:off x="1769" y="1085"/>
              <a:ext cx="408" cy="1633"/>
            </a:xfrm>
            <a:prstGeom prst="leftBrace">
              <a:avLst>
                <a:gd name="adj1" fmla="val 33354"/>
                <a:gd name="adj2" fmla="val 50000"/>
              </a:avLst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40" name="Text Box 36"/>
            <p:cNvSpPr txBox="1">
              <a:spLocks noChangeArrowheads="1"/>
            </p:cNvSpPr>
            <p:nvPr/>
          </p:nvSpPr>
          <p:spPr bwMode="auto">
            <a:xfrm>
              <a:off x="1186" y="2069"/>
              <a:ext cx="1673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Parte lipofílica - ML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“amiga da cera”</a:t>
              </a:r>
            </a:p>
          </p:txBody>
        </p:sp>
        <p:sp>
          <p:nvSpPr>
            <p:cNvPr id="18441" name="AutoShape 37"/>
            <p:cNvSpPr>
              <a:spLocks/>
            </p:cNvSpPr>
            <p:nvPr/>
          </p:nvSpPr>
          <p:spPr bwMode="auto">
            <a:xfrm rot="5400000" flipV="1">
              <a:off x="3266" y="450"/>
              <a:ext cx="408" cy="1361"/>
            </a:xfrm>
            <a:prstGeom prst="leftBrace">
              <a:avLst>
                <a:gd name="adj1" fmla="val 27798"/>
                <a:gd name="adj2" fmla="val 50000"/>
              </a:avLst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42" name="Text Box 38"/>
            <p:cNvSpPr txBox="1">
              <a:spLocks noChangeArrowheads="1"/>
            </p:cNvSpPr>
            <p:nvPr/>
          </p:nvSpPr>
          <p:spPr bwMode="auto">
            <a:xfrm>
              <a:off x="2563" y="391"/>
              <a:ext cx="1814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 dirty="0">
                  <a:solidFill>
                    <a:srgbClr val="00FFFF"/>
                  </a:solidFill>
                  <a:latin typeface="Arial" charset="0"/>
                  <a:cs typeface="Arial" charset="0"/>
                </a:rPr>
                <a:t>Parte hidrofílica - MH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 dirty="0">
                  <a:solidFill>
                    <a:srgbClr val="00FFFF"/>
                  </a:solidFill>
                  <a:latin typeface="Arial" charset="0"/>
                  <a:cs typeface="Arial" charset="0"/>
                </a:rPr>
                <a:t>“amiga da água“</a:t>
              </a:r>
            </a:p>
          </p:txBody>
        </p:sp>
        <p:sp>
          <p:nvSpPr>
            <p:cNvPr id="18443" name="Line 59"/>
            <p:cNvSpPr>
              <a:spLocks noChangeShapeType="1"/>
            </p:cNvSpPr>
            <p:nvPr/>
          </p:nvSpPr>
          <p:spPr bwMode="auto">
            <a:xfrm rot="-274990">
              <a:off x="1214" y="1490"/>
              <a:ext cx="181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44" name="Line 60"/>
            <p:cNvSpPr>
              <a:spLocks noChangeShapeType="1"/>
            </p:cNvSpPr>
            <p:nvPr/>
          </p:nvSpPr>
          <p:spPr bwMode="auto">
            <a:xfrm rot="21325010" flipV="1">
              <a:off x="1396" y="1519"/>
              <a:ext cx="227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45" name="Line 61"/>
            <p:cNvSpPr>
              <a:spLocks noChangeShapeType="1"/>
            </p:cNvSpPr>
            <p:nvPr/>
          </p:nvSpPr>
          <p:spPr bwMode="auto">
            <a:xfrm rot="-274990">
              <a:off x="1608" y="1503"/>
              <a:ext cx="181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46" name="Line 62"/>
            <p:cNvSpPr>
              <a:spLocks noChangeShapeType="1"/>
            </p:cNvSpPr>
            <p:nvPr/>
          </p:nvSpPr>
          <p:spPr bwMode="auto">
            <a:xfrm rot="21325010" flipV="1">
              <a:off x="1790" y="1533"/>
              <a:ext cx="227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47" name="Line 63"/>
            <p:cNvSpPr>
              <a:spLocks noChangeShapeType="1"/>
            </p:cNvSpPr>
            <p:nvPr/>
          </p:nvSpPr>
          <p:spPr bwMode="auto">
            <a:xfrm rot="-274990">
              <a:off x="2001" y="1518"/>
              <a:ext cx="181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48" name="Line 64"/>
            <p:cNvSpPr>
              <a:spLocks noChangeShapeType="1"/>
            </p:cNvSpPr>
            <p:nvPr/>
          </p:nvSpPr>
          <p:spPr bwMode="auto">
            <a:xfrm rot="21325010" flipV="1">
              <a:off x="2183" y="1548"/>
              <a:ext cx="227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49" name="Line 65"/>
            <p:cNvSpPr>
              <a:spLocks noChangeShapeType="1"/>
            </p:cNvSpPr>
            <p:nvPr/>
          </p:nvSpPr>
          <p:spPr bwMode="auto">
            <a:xfrm rot="-274990">
              <a:off x="2397" y="1531"/>
              <a:ext cx="181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50" name="Line 66"/>
            <p:cNvSpPr>
              <a:spLocks noChangeShapeType="1"/>
            </p:cNvSpPr>
            <p:nvPr/>
          </p:nvSpPr>
          <p:spPr bwMode="auto">
            <a:xfrm rot="21325010" flipV="1">
              <a:off x="2580" y="1561"/>
              <a:ext cx="227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51" name="Text Box 67"/>
            <p:cNvSpPr txBox="1">
              <a:spLocks noChangeArrowheads="1"/>
            </p:cNvSpPr>
            <p:nvPr/>
          </p:nvSpPr>
          <p:spPr bwMode="auto">
            <a:xfrm>
              <a:off x="2761" y="1430"/>
              <a:ext cx="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b="1">
                  <a:solidFill>
                    <a:srgbClr val="FFFFFF"/>
                  </a:solidFill>
                  <a:latin typeface="Arial" charset="0"/>
                  <a:cs typeface="Arial" charset="0"/>
                </a:rPr>
                <a:t>O</a:t>
              </a:r>
            </a:p>
          </p:txBody>
        </p:sp>
        <p:sp>
          <p:nvSpPr>
            <p:cNvPr id="18452" name="Line 68"/>
            <p:cNvSpPr>
              <a:spLocks noChangeShapeType="1"/>
            </p:cNvSpPr>
            <p:nvPr/>
          </p:nvSpPr>
          <p:spPr bwMode="auto">
            <a:xfrm rot="-274990">
              <a:off x="2957" y="1557"/>
              <a:ext cx="181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53" name="Line 69"/>
            <p:cNvSpPr>
              <a:spLocks noChangeShapeType="1"/>
            </p:cNvSpPr>
            <p:nvPr/>
          </p:nvSpPr>
          <p:spPr bwMode="auto">
            <a:xfrm rot="21325010" flipV="1">
              <a:off x="3139" y="1586"/>
              <a:ext cx="227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54" name="Line 70"/>
            <p:cNvSpPr>
              <a:spLocks noChangeShapeType="1"/>
            </p:cNvSpPr>
            <p:nvPr/>
          </p:nvSpPr>
          <p:spPr bwMode="auto">
            <a:xfrm rot="-274990">
              <a:off x="3351" y="1570"/>
              <a:ext cx="181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55" name="Text Box 71"/>
            <p:cNvSpPr txBox="1">
              <a:spLocks noChangeArrowheads="1"/>
            </p:cNvSpPr>
            <p:nvPr/>
          </p:nvSpPr>
          <p:spPr bwMode="auto">
            <a:xfrm>
              <a:off x="3486" y="1703"/>
              <a:ext cx="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b="1">
                  <a:solidFill>
                    <a:srgbClr val="FFFFFF"/>
                  </a:solidFill>
                  <a:latin typeface="Arial" charset="0"/>
                  <a:cs typeface="Arial" charset="0"/>
                </a:rPr>
                <a:t>O</a:t>
              </a:r>
            </a:p>
          </p:txBody>
        </p:sp>
        <p:sp>
          <p:nvSpPr>
            <p:cNvPr id="18456" name="Line 72"/>
            <p:cNvSpPr>
              <a:spLocks noChangeShapeType="1"/>
            </p:cNvSpPr>
            <p:nvPr/>
          </p:nvSpPr>
          <p:spPr bwMode="auto">
            <a:xfrm rot="21325010" flipV="1">
              <a:off x="3622" y="1616"/>
              <a:ext cx="227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57" name="Text Box 73"/>
            <p:cNvSpPr txBox="1">
              <a:spLocks noChangeArrowheads="1"/>
            </p:cNvSpPr>
            <p:nvPr/>
          </p:nvSpPr>
          <p:spPr bwMode="auto">
            <a:xfrm>
              <a:off x="3803" y="1480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b="1">
                  <a:solidFill>
                    <a:srgbClr val="FFFFFF"/>
                  </a:solidFill>
                  <a:latin typeface="Arial" charset="0"/>
                  <a:cs typeface="Arial" charset="0"/>
                </a:rPr>
                <a:t>H</a:t>
              </a:r>
            </a:p>
          </p:txBody>
        </p:sp>
        <p:sp>
          <p:nvSpPr>
            <p:cNvPr id="18458" name="AutoShape 74"/>
            <p:cNvSpPr>
              <a:spLocks/>
            </p:cNvSpPr>
            <p:nvPr/>
          </p:nvSpPr>
          <p:spPr bwMode="auto">
            <a:xfrm>
              <a:off x="3078" y="1389"/>
              <a:ext cx="45" cy="590"/>
            </a:xfrm>
            <a:prstGeom prst="leftBracket">
              <a:avLst>
                <a:gd name="adj" fmla="val 109259"/>
              </a:avLst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59" name="AutoShape 75"/>
            <p:cNvSpPr>
              <a:spLocks/>
            </p:cNvSpPr>
            <p:nvPr/>
          </p:nvSpPr>
          <p:spPr bwMode="auto">
            <a:xfrm flipH="1">
              <a:off x="3713" y="1389"/>
              <a:ext cx="45" cy="590"/>
            </a:xfrm>
            <a:prstGeom prst="leftBracket">
              <a:avLst>
                <a:gd name="adj" fmla="val 109259"/>
              </a:avLst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60" name="Text Box 76"/>
            <p:cNvSpPr txBox="1">
              <a:spLocks noChangeArrowheads="1"/>
            </p:cNvSpPr>
            <p:nvPr/>
          </p:nvSpPr>
          <p:spPr bwMode="auto">
            <a:xfrm>
              <a:off x="3765" y="1839"/>
              <a:ext cx="8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b="1">
                  <a:solidFill>
                    <a:srgbClr val="FFFF00"/>
                  </a:solidFill>
                  <a:latin typeface="Arial" charset="0"/>
                  <a:cs typeface="Arial" charset="0"/>
                </a:rPr>
                <a:t>5-25 vezes</a:t>
              </a:r>
            </a:p>
          </p:txBody>
        </p:sp>
        <p:sp>
          <p:nvSpPr>
            <p:cNvPr id="18461" name="Text Box 77"/>
            <p:cNvSpPr txBox="1">
              <a:spLocks noChangeArrowheads="1"/>
            </p:cNvSpPr>
            <p:nvPr/>
          </p:nvSpPr>
          <p:spPr bwMode="auto">
            <a:xfrm>
              <a:off x="4438" y="1430"/>
              <a:ext cx="11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400" b="1">
                  <a:solidFill>
                    <a:srgbClr val="FFFF00"/>
                  </a:solidFill>
                  <a:latin typeface="Arial" charset="0"/>
                  <a:cs typeface="Arial" charset="0"/>
                </a:rPr>
                <a:t>oxietilenos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EE1FFB32-AC92-4ED6-9B14-5AAEB60103B3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19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5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124" name="CaixaDeTexto 5"/>
          <p:cNvSpPr txBox="1">
            <a:spLocks noChangeArrowheads="1"/>
          </p:cNvSpPr>
          <p:nvPr/>
        </p:nvSpPr>
        <p:spPr bwMode="auto">
          <a:xfrm>
            <a:off x="1187624" y="159894"/>
            <a:ext cx="6768752" cy="584775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  <a:headEnd/>
            <a:tailEnd/>
          </a:ln>
          <a:effectLst>
            <a:glow rad="101600">
              <a:schemeClr val="bg2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Adjuvante para herbicidas</a:t>
            </a:r>
            <a:endParaRPr kumimoji="1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7" name="CaixaDeTexto 6"/>
          <p:cNvSpPr txBox="1">
            <a:spLocks noChangeArrowheads="1"/>
          </p:cNvSpPr>
          <p:nvPr/>
        </p:nvSpPr>
        <p:spPr bwMode="auto">
          <a:xfrm>
            <a:off x="121152" y="908720"/>
            <a:ext cx="8858250" cy="1200150"/>
          </a:xfrm>
          <a:prstGeom prst="rect">
            <a:avLst/>
          </a:prstGeom>
          <a:solidFill>
            <a:schemeClr val="accent3">
              <a:lumMod val="2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pt-BR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É qualquer composto que adicionado a uma formulação de herbicida, ou misturado ao tanque de pulverização facilita a mistura, aplicação e/ou eficácia daquele herbicida.</a:t>
            </a:r>
            <a:endParaRPr kumimoji="1" lang="pt-BR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8" name="CaixaDeTexto 7"/>
          <p:cNvSpPr txBox="1">
            <a:spLocks noChangeArrowheads="1"/>
          </p:cNvSpPr>
          <p:nvPr/>
        </p:nvSpPr>
        <p:spPr bwMode="auto">
          <a:xfrm>
            <a:off x="107504" y="2357438"/>
            <a:ext cx="8858250" cy="387826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52425" indent="-352425" fontAlgn="base">
              <a:spcBef>
                <a:spcPts val="12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lang="pt-BR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Podem estar na formulação do herbicida (ex. Roundup), ou podem ser adquiridos separadamente e adicionados no tanque de pulverização antes do seu uso.</a:t>
            </a:r>
          </a:p>
          <a:p>
            <a:pPr marL="352425" indent="-352425" fontAlgn="base">
              <a:spcBef>
                <a:spcPts val="12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lang="pt-BR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Aumentam a eficácia ou permite redução de dose. </a:t>
            </a:r>
          </a:p>
          <a:p>
            <a:pPr marL="352425" indent="-352425" fontAlgn="base">
              <a:spcBef>
                <a:spcPts val="12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lang="pt-BR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São sugeridos pelos fabricantes, porém não existem recomendações oficiais.</a:t>
            </a:r>
          </a:p>
          <a:p>
            <a:pPr marL="352425" indent="-352425" fontAlgn="base">
              <a:spcBef>
                <a:spcPts val="12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lang="pt-BR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Não existem tabelas de recomendação de adjuvantes, nem marcas comerciais mais indicadas, sendo que no rótulo as vezes aparece o tipo de adjuvante a ser usado.</a:t>
            </a:r>
            <a:endParaRPr kumimoji="1" lang="pt-BR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243888" y="6237312"/>
            <a:ext cx="735514" cy="533400"/>
          </a:xfrm>
        </p:spPr>
        <p:txBody>
          <a:bodyPr/>
          <a:lstStyle/>
          <a:p>
            <a:pPr lvl="1">
              <a:defRPr/>
            </a:pPr>
            <a:fld id="{8A1E89E0-E3AE-4184-AD44-1E36129B5CF8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2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395288" y="928688"/>
            <a:ext cx="8208962" cy="2220912"/>
            <a:chOff x="249" y="585"/>
            <a:chExt cx="5171" cy="1399"/>
          </a:xfrm>
        </p:grpSpPr>
        <p:sp>
          <p:nvSpPr>
            <p:cNvPr id="19466" name="Text Box 41"/>
            <p:cNvSpPr txBox="1">
              <a:spLocks noChangeArrowheads="1"/>
            </p:cNvSpPr>
            <p:nvPr/>
          </p:nvSpPr>
          <p:spPr bwMode="auto">
            <a:xfrm>
              <a:off x="431" y="1492"/>
              <a:ext cx="816" cy="44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000" b="1">
                  <a:solidFill>
                    <a:srgbClr val="FF3300"/>
                  </a:solidFill>
                  <a:latin typeface="Arial" charset="0"/>
                  <a:cs typeface="Arial" charset="0"/>
                </a:rPr>
                <a:t>Solúveis em óleo</a:t>
              </a:r>
            </a:p>
          </p:txBody>
        </p:sp>
        <p:sp>
          <p:nvSpPr>
            <p:cNvPr id="19467" name="Text Box 28"/>
            <p:cNvSpPr txBox="1">
              <a:spLocks noChangeArrowheads="1"/>
            </p:cNvSpPr>
            <p:nvPr/>
          </p:nvSpPr>
          <p:spPr bwMode="auto">
            <a:xfrm>
              <a:off x="1188" y="585"/>
              <a:ext cx="1238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Surfactantes + lipofílicos</a:t>
              </a:r>
            </a:p>
          </p:txBody>
        </p:sp>
        <p:sp>
          <p:nvSpPr>
            <p:cNvPr id="19468" name="Text Box 33"/>
            <p:cNvSpPr txBox="1">
              <a:spLocks noChangeArrowheads="1"/>
            </p:cNvSpPr>
            <p:nvPr/>
          </p:nvSpPr>
          <p:spPr bwMode="auto">
            <a:xfrm>
              <a:off x="3470" y="585"/>
              <a:ext cx="1238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>
                  <a:solidFill>
                    <a:srgbClr val="0000FF"/>
                  </a:solidFill>
                  <a:latin typeface="Arial" charset="0"/>
                  <a:cs typeface="Arial" charset="0"/>
                </a:rPr>
                <a:t>Surfactantes + hidrofílicos</a:t>
              </a:r>
            </a:p>
          </p:txBody>
        </p:sp>
        <p:sp>
          <p:nvSpPr>
            <p:cNvPr id="19469" name="Line 29"/>
            <p:cNvSpPr>
              <a:spLocks noChangeShapeType="1"/>
            </p:cNvSpPr>
            <p:nvPr/>
          </p:nvSpPr>
          <p:spPr bwMode="auto">
            <a:xfrm>
              <a:off x="975" y="1084"/>
              <a:ext cx="186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470" name="Text Box 43"/>
            <p:cNvSpPr txBox="1">
              <a:spLocks noChangeArrowheads="1"/>
            </p:cNvSpPr>
            <p:nvPr/>
          </p:nvSpPr>
          <p:spPr bwMode="auto">
            <a:xfrm>
              <a:off x="249" y="1096"/>
              <a:ext cx="461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>
                  <a:solidFill>
                    <a:srgbClr val="0000FF"/>
                  </a:solidFill>
                  <a:latin typeface="Arial" charset="0"/>
                  <a:cs typeface="Arial" charset="0"/>
                </a:rPr>
                <a:t>BHL</a:t>
              </a:r>
            </a:p>
          </p:txBody>
        </p:sp>
        <p:sp>
          <p:nvSpPr>
            <p:cNvPr id="19471" name="Line 44"/>
            <p:cNvSpPr>
              <a:spLocks noChangeShapeType="1"/>
            </p:cNvSpPr>
            <p:nvPr/>
          </p:nvSpPr>
          <p:spPr bwMode="auto">
            <a:xfrm>
              <a:off x="884" y="1220"/>
              <a:ext cx="417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472" name="Line 45"/>
            <p:cNvSpPr>
              <a:spLocks noChangeShapeType="1"/>
            </p:cNvSpPr>
            <p:nvPr/>
          </p:nvSpPr>
          <p:spPr bwMode="auto">
            <a:xfrm>
              <a:off x="5057" y="1160"/>
              <a:ext cx="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473" name="Line 46"/>
            <p:cNvSpPr>
              <a:spLocks noChangeShapeType="1"/>
            </p:cNvSpPr>
            <p:nvPr/>
          </p:nvSpPr>
          <p:spPr bwMode="auto">
            <a:xfrm>
              <a:off x="884" y="1160"/>
              <a:ext cx="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474" name="Line 47"/>
            <p:cNvSpPr>
              <a:spLocks noChangeShapeType="1"/>
            </p:cNvSpPr>
            <p:nvPr/>
          </p:nvSpPr>
          <p:spPr bwMode="auto">
            <a:xfrm>
              <a:off x="2970" y="1160"/>
              <a:ext cx="0" cy="1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475" name="Text Box 48"/>
            <p:cNvSpPr txBox="1">
              <a:spLocks noChangeArrowheads="1"/>
            </p:cNvSpPr>
            <p:nvPr/>
          </p:nvSpPr>
          <p:spPr bwMode="auto">
            <a:xfrm>
              <a:off x="779" y="1277"/>
              <a:ext cx="209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>
                  <a:solidFill>
                    <a:srgbClr val="0000FF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19476" name="Text Box 49"/>
            <p:cNvSpPr txBox="1">
              <a:spLocks noChangeArrowheads="1"/>
            </p:cNvSpPr>
            <p:nvPr/>
          </p:nvSpPr>
          <p:spPr bwMode="auto">
            <a:xfrm>
              <a:off x="2788" y="1277"/>
              <a:ext cx="302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>
                  <a:solidFill>
                    <a:srgbClr val="0000FF"/>
                  </a:solidFill>
                  <a:latin typeface="Arial" charset="0"/>
                  <a:cs typeface="Arial" charset="0"/>
                </a:rPr>
                <a:t>10</a:t>
              </a:r>
            </a:p>
          </p:txBody>
        </p:sp>
        <p:sp>
          <p:nvSpPr>
            <p:cNvPr id="19477" name="Text Box 50"/>
            <p:cNvSpPr txBox="1">
              <a:spLocks noChangeArrowheads="1"/>
            </p:cNvSpPr>
            <p:nvPr/>
          </p:nvSpPr>
          <p:spPr bwMode="auto">
            <a:xfrm>
              <a:off x="4891" y="1277"/>
              <a:ext cx="302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>
                  <a:solidFill>
                    <a:srgbClr val="0000FF"/>
                  </a:solidFill>
                  <a:latin typeface="Arial" charset="0"/>
                  <a:cs typeface="Arial" charset="0"/>
                </a:rPr>
                <a:t>20</a:t>
              </a:r>
            </a:p>
          </p:txBody>
        </p:sp>
        <p:sp>
          <p:nvSpPr>
            <p:cNvPr id="19478" name="Line 51"/>
            <p:cNvSpPr>
              <a:spLocks noChangeShapeType="1"/>
            </p:cNvSpPr>
            <p:nvPr/>
          </p:nvSpPr>
          <p:spPr bwMode="auto">
            <a:xfrm>
              <a:off x="3106" y="1084"/>
              <a:ext cx="186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479" name="Text Box 52"/>
            <p:cNvSpPr txBox="1">
              <a:spLocks noChangeArrowheads="1"/>
            </p:cNvSpPr>
            <p:nvPr/>
          </p:nvSpPr>
          <p:spPr bwMode="auto">
            <a:xfrm>
              <a:off x="4604" y="1492"/>
              <a:ext cx="816" cy="44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000" b="1">
                  <a:solidFill>
                    <a:srgbClr val="FF3300"/>
                  </a:solidFill>
                  <a:latin typeface="Arial" charset="0"/>
                  <a:cs typeface="Arial" charset="0"/>
                </a:rPr>
                <a:t>Solúveis em água</a:t>
              </a:r>
            </a:p>
          </p:txBody>
        </p:sp>
        <p:sp>
          <p:nvSpPr>
            <p:cNvPr id="19480" name="Text Box 53"/>
            <p:cNvSpPr txBox="1">
              <a:spLocks noChangeArrowheads="1"/>
            </p:cNvSpPr>
            <p:nvPr/>
          </p:nvSpPr>
          <p:spPr bwMode="auto">
            <a:xfrm>
              <a:off x="1325" y="1365"/>
              <a:ext cx="105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15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Óleos vegetais concentrados</a:t>
              </a:r>
            </a:p>
          </p:txBody>
        </p:sp>
        <p:sp>
          <p:nvSpPr>
            <p:cNvPr id="19481" name="Text Box 56"/>
            <p:cNvSpPr txBox="1">
              <a:spLocks noChangeArrowheads="1"/>
            </p:cNvSpPr>
            <p:nvPr/>
          </p:nvSpPr>
          <p:spPr bwMode="auto">
            <a:xfrm>
              <a:off x="3016" y="1356"/>
              <a:ext cx="862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15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Organo-silicones</a:t>
              </a:r>
            </a:p>
          </p:txBody>
        </p:sp>
        <p:sp>
          <p:nvSpPr>
            <p:cNvPr id="19482" name="Text Box 57"/>
            <p:cNvSpPr txBox="1">
              <a:spLocks noChangeArrowheads="1"/>
            </p:cNvSpPr>
            <p:nvPr/>
          </p:nvSpPr>
          <p:spPr bwMode="auto">
            <a:xfrm>
              <a:off x="3560" y="1638"/>
              <a:ext cx="998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15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Surfactantes não-iônicos</a:t>
              </a:r>
            </a:p>
          </p:txBody>
        </p:sp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1474788" y="2800350"/>
            <a:ext cx="6481762" cy="2305050"/>
            <a:chOff x="929" y="1764"/>
            <a:chExt cx="4083" cy="1452"/>
          </a:xfrm>
        </p:grpSpPr>
        <p:sp>
          <p:nvSpPr>
            <p:cNvPr id="19462" name="Line 58"/>
            <p:cNvSpPr>
              <a:spLocks noChangeShapeType="1"/>
            </p:cNvSpPr>
            <p:nvPr/>
          </p:nvSpPr>
          <p:spPr bwMode="auto">
            <a:xfrm>
              <a:off x="1655" y="1764"/>
              <a:ext cx="0" cy="77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463" name="Text Box 59"/>
            <p:cNvSpPr txBox="1">
              <a:spLocks noChangeArrowheads="1"/>
            </p:cNvSpPr>
            <p:nvPr/>
          </p:nvSpPr>
          <p:spPr bwMode="auto">
            <a:xfrm>
              <a:off x="929" y="2552"/>
              <a:ext cx="1497" cy="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>
                  <a:solidFill>
                    <a:srgbClr val="0000FF"/>
                  </a:solidFill>
                  <a:latin typeface="Arial" charset="0"/>
                  <a:cs typeface="Arial" charset="0"/>
                </a:rPr>
                <a:t>Indicado para herbicidas mais solúveis em óleo</a:t>
              </a:r>
            </a:p>
          </p:txBody>
        </p:sp>
        <p:sp>
          <p:nvSpPr>
            <p:cNvPr id="19464" name="Text Box 60"/>
            <p:cNvSpPr txBox="1">
              <a:spLocks noChangeArrowheads="1"/>
            </p:cNvSpPr>
            <p:nvPr/>
          </p:nvSpPr>
          <p:spPr bwMode="auto">
            <a:xfrm>
              <a:off x="3334" y="2490"/>
              <a:ext cx="1678" cy="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>
                  <a:solidFill>
                    <a:srgbClr val="0000FF"/>
                  </a:solidFill>
                  <a:latin typeface="Arial" charset="0"/>
                  <a:cs typeface="Arial" charset="0"/>
                </a:rPr>
                <a:t>Indicado para herbicidas mais solúveis em água</a:t>
              </a:r>
            </a:p>
          </p:txBody>
        </p:sp>
        <p:sp>
          <p:nvSpPr>
            <p:cNvPr id="19465" name="Line 61"/>
            <p:cNvSpPr>
              <a:spLocks noChangeShapeType="1"/>
            </p:cNvSpPr>
            <p:nvPr/>
          </p:nvSpPr>
          <p:spPr bwMode="auto">
            <a:xfrm>
              <a:off x="4150" y="1991"/>
              <a:ext cx="0" cy="45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611390" name="AutoShape 62"/>
          <p:cNvSpPr>
            <a:spLocks noChangeArrowheads="1"/>
          </p:cNvSpPr>
          <p:nvPr/>
        </p:nvSpPr>
        <p:spPr bwMode="auto">
          <a:xfrm>
            <a:off x="3851275" y="4652963"/>
            <a:ext cx="1152525" cy="10080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38100">
            <a:solidFill>
              <a:schemeClr val="tx1"/>
            </a:solidFill>
            <a:headEnd/>
            <a:tailEnd/>
          </a:ln>
          <a:effectLst>
            <a:glow rad="101600">
              <a:schemeClr val="bg2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11391" name="Text Box 63"/>
          <p:cNvSpPr txBox="1">
            <a:spLocks noChangeArrowheads="1"/>
          </p:cNvSpPr>
          <p:nvPr/>
        </p:nvSpPr>
        <p:spPr bwMode="auto">
          <a:xfrm>
            <a:off x="1619250" y="5805488"/>
            <a:ext cx="59705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>
                <a:solidFill>
                  <a:srgbClr val="FF3300"/>
                </a:solidFill>
                <a:latin typeface="Arial" charset="0"/>
                <a:cs typeface="Arial" charset="0"/>
              </a:rPr>
              <a:t>O que determina a solubilidade do herbicida?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>
                <a:solidFill>
                  <a:srgbClr val="FF3300"/>
                </a:solidFill>
                <a:latin typeface="Arial" charset="0"/>
                <a:cs typeface="Arial" charset="0"/>
              </a:rPr>
              <a:t>Kow</a:t>
            </a:r>
          </a:p>
        </p:txBody>
      </p:sp>
      <p:sp>
        <p:nvSpPr>
          <p:cNvPr id="27" name="Espaço Reservado para Data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EE1FFB32-AC92-4ED6-9B14-5AAEB60103B3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20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90" grpId="0" animBg="1"/>
      <p:bldP spid="61139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82658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sz="2500" b="1" dirty="0">
                <a:solidFill>
                  <a:srgbClr val="00FFFF"/>
                </a:solidFill>
                <a:latin typeface="Arial" charset="0"/>
                <a:cs typeface="Times New Roman" pitchFamily="18" charset="0"/>
              </a:rPr>
              <a:t>Coeficiente de distribuição entre octanol e água (K</a:t>
            </a:r>
            <a:r>
              <a:rPr kumimoji="1" sz="2500" b="1" baseline="-25000" dirty="0">
                <a:solidFill>
                  <a:srgbClr val="00FFFF"/>
                </a:solidFill>
                <a:latin typeface="Arial" charset="0"/>
                <a:cs typeface="Times New Roman" pitchFamily="18" charset="0"/>
              </a:rPr>
              <a:t>ow</a:t>
            </a:r>
            <a:r>
              <a:rPr kumimoji="1" sz="2500" b="1" dirty="0">
                <a:solidFill>
                  <a:srgbClr val="00FFFF"/>
                </a:solidFill>
                <a:latin typeface="Arial" charset="0"/>
                <a:cs typeface="Times New Roman" pitchFamily="18" charset="0"/>
              </a:rPr>
              <a:t>)</a:t>
            </a:r>
            <a:r>
              <a:rPr kumimoji="1" sz="2500" b="1" dirty="0">
                <a:solidFill>
                  <a:srgbClr val="00FFFF"/>
                </a:solidFill>
                <a:latin typeface="Arial" charset="0"/>
              </a:rPr>
              <a:t> </a:t>
            </a:r>
            <a:endParaRPr kumimoji="1" lang="en-US" sz="2500" b="1" dirty="0">
              <a:solidFill>
                <a:srgbClr val="00FFFF"/>
              </a:solidFill>
              <a:latin typeface="Arial" charset="0"/>
            </a:endParaRPr>
          </a:p>
        </p:txBody>
      </p:sp>
      <p:sp>
        <p:nvSpPr>
          <p:cNvPr id="582659" name="Rectangle 3"/>
          <p:cNvSpPr>
            <a:spLocks noChangeArrowheads="1"/>
          </p:cNvSpPr>
          <p:nvPr/>
        </p:nvSpPr>
        <p:spPr bwMode="auto">
          <a:xfrm>
            <a:off x="-4432" y="692696"/>
            <a:ext cx="914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00025" indent="-200025" eaLnBrk="0" fontAlgn="base" hangingPunct="0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kumimoji="1" sz="2400" b="1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afinidade da molécula pela:</a:t>
            </a:r>
          </a:p>
          <a:p>
            <a:pPr marL="476250" lvl="1" eaLnBrk="0" fontAlgn="base" hangingPunct="0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kumimoji="1" sz="2400" b="1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fase apolar (representada pelo 1-octanol) – lipofilicidade</a:t>
            </a:r>
          </a:p>
          <a:p>
            <a:pPr marL="476250" lvl="1" eaLnBrk="0" fontAlgn="base" hangingPunct="0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kumimoji="1" sz="2400" b="1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fase polar (representada pela água) - hidrofilicidade</a:t>
            </a:r>
          </a:p>
        </p:txBody>
      </p:sp>
      <p:grpSp>
        <p:nvGrpSpPr>
          <p:cNvPr id="582660" name="Group 4"/>
          <p:cNvGrpSpPr>
            <a:grpSpLocks/>
          </p:cNvGrpSpPr>
          <p:nvPr/>
        </p:nvGrpSpPr>
        <p:grpSpPr bwMode="auto">
          <a:xfrm>
            <a:off x="914400" y="2619375"/>
            <a:ext cx="7086600" cy="1346200"/>
            <a:chOff x="576" y="1920"/>
            <a:chExt cx="4464" cy="848"/>
          </a:xfrm>
        </p:grpSpPr>
        <p:sp>
          <p:nvSpPr>
            <p:cNvPr id="582661" name="Rectangle 5"/>
            <p:cNvSpPr>
              <a:spLocks noChangeArrowheads="1"/>
            </p:cNvSpPr>
            <p:nvPr/>
          </p:nvSpPr>
          <p:spPr bwMode="auto">
            <a:xfrm>
              <a:off x="2274" y="2403"/>
              <a:ext cx="86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FFFFFF"/>
                  </a:solidFill>
                  <a:latin typeface="Arial" charset="0"/>
                </a:rPr>
                <a:t>100</a:t>
              </a:r>
              <a:endParaRPr kumimoji="1" lang="en-US" sz="3200" b="1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582662" name="Group 6"/>
            <p:cNvGrpSpPr>
              <a:grpSpLocks/>
            </p:cNvGrpSpPr>
            <p:nvPr/>
          </p:nvGrpSpPr>
          <p:grpSpPr bwMode="auto">
            <a:xfrm>
              <a:off x="576" y="1920"/>
              <a:ext cx="4464" cy="819"/>
              <a:chOff x="240" y="2157"/>
              <a:chExt cx="4464" cy="819"/>
            </a:xfrm>
          </p:grpSpPr>
          <p:sp>
            <p:nvSpPr>
              <p:cNvPr id="582663" name="Rectangle 7"/>
              <p:cNvSpPr>
                <a:spLocks noChangeArrowheads="1"/>
              </p:cNvSpPr>
              <p:nvPr/>
            </p:nvSpPr>
            <p:spPr bwMode="auto">
              <a:xfrm>
                <a:off x="2685" y="2592"/>
                <a:ext cx="622" cy="28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2664" name="Rectangle 8"/>
              <p:cNvSpPr>
                <a:spLocks noChangeArrowheads="1"/>
              </p:cNvSpPr>
              <p:nvPr/>
            </p:nvSpPr>
            <p:spPr bwMode="auto">
              <a:xfrm>
                <a:off x="2688" y="2400"/>
                <a:ext cx="624" cy="24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2665" name="Rectangle 9"/>
              <p:cNvSpPr>
                <a:spLocks noChangeArrowheads="1"/>
              </p:cNvSpPr>
              <p:nvPr/>
            </p:nvSpPr>
            <p:spPr bwMode="auto">
              <a:xfrm>
                <a:off x="240" y="2400"/>
                <a:ext cx="1440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sz="2800" b="1">
                    <a:solidFill>
                      <a:srgbClr val="FFFFFF"/>
                    </a:solidFill>
                    <a:latin typeface="Arial" charset="0"/>
                    <a:cs typeface="Times New Roman" pitchFamily="18" charset="0"/>
                  </a:rPr>
                  <a:t>Kow</a:t>
                </a:r>
                <a:r>
                  <a:rPr kumimoji="1" sz="3200" b="1">
                    <a:solidFill>
                      <a:srgbClr val="FFFFFF"/>
                    </a:solidFill>
                    <a:latin typeface="Arial" charset="0"/>
                  </a:rPr>
                  <a:t> = 0,01</a:t>
                </a:r>
                <a:endParaRPr kumimoji="1" lang="en-US" sz="3200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2666" name="Line 10"/>
              <p:cNvSpPr>
                <a:spLocks noChangeShapeType="1"/>
              </p:cNvSpPr>
              <p:nvPr/>
            </p:nvSpPr>
            <p:spPr bwMode="auto">
              <a:xfrm>
                <a:off x="2689" y="2876"/>
                <a:ext cx="61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2667" name="Line 11"/>
              <p:cNvSpPr>
                <a:spLocks noChangeShapeType="1"/>
              </p:cNvSpPr>
              <p:nvPr/>
            </p:nvSpPr>
            <p:spPr bwMode="auto">
              <a:xfrm flipV="1">
                <a:off x="2684" y="2393"/>
                <a:ext cx="0" cy="4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2668" name="Line 12"/>
              <p:cNvSpPr>
                <a:spLocks noChangeShapeType="1"/>
              </p:cNvSpPr>
              <p:nvPr/>
            </p:nvSpPr>
            <p:spPr bwMode="auto">
              <a:xfrm flipV="1">
                <a:off x="3308" y="2393"/>
                <a:ext cx="0" cy="4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2669" name="Line 13"/>
              <p:cNvSpPr>
                <a:spLocks noChangeShapeType="1"/>
              </p:cNvSpPr>
              <p:nvPr/>
            </p:nvSpPr>
            <p:spPr bwMode="auto">
              <a:xfrm flipV="1">
                <a:off x="2689" y="2249"/>
                <a:ext cx="183" cy="1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2670" name="Line 14"/>
              <p:cNvSpPr>
                <a:spLocks noChangeShapeType="1"/>
              </p:cNvSpPr>
              <p:nvPr/>
            </p:nvSpPr>
            <p:spPr bwMode="auto">
              <a:xfrm flipH="1" flipV="1">
                <a:off x="3113" y="2249"/>
                <a:ext cx="199" cy="1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2671" name="Line 15"/>
              <p:cNvSpPr>
                <a:spLocks noChangeShapeType="1"/>
              </p:cNvSpPr>
              <p:nvPr/>
            </p:nvSpPr>
            <p:spPr bwMode="auto">
              <a:xfrm flipV="1">
                <a:off x="2876" y="2201"/>
                <a:ext cx="0" cy="5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2672" name="Line 16"/>
              <p:cNvSpPr>
                <a:spLocks noChangeShapeType="1"/>
              </p:cNvSpPr>
              <p:nvPr/>
            </p:nvSpPr>
            <p:spPr bwMode="auto">
              <a:xfrm flipV="1">
                <a:off x="3116" y="2201"/>
                <a:ext cx="0" cy="5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2673" name="Rectangle 17"/>
              <p:cNvSpPr>
                <a:spLocks noChangeArrowheads="1"/>
              </p:cNvSpPr>
              <p:nvPr/>
            </p:nvSpPr>
            <p:spPr bwMode="auto">
              <a:xfrm>
                <a:off x="2829" y="2157"/>
                <a:ext cx="334" cy="4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2674" name="Rectangle 18"/>
              <p:cNvSpPr>
                <a:spLocks noChangeArrowheads="1"/>
              </p:cNvSpPr>
              <p:nvPr/>
            </p:nvSpPr>
            <p:spPr bwMode="auto">
              <a:xfrm>
                <a:off x="3552" y="2304"/>
                <a:ext cx="115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sz="2800" b="1">
                    <a:solidFill>
                      <a:srgbClr val="FFFF66"/>
                    </a:solidFill>
                    <a:latin typeface="Arial" charset="0"/>
                    <a:cs typeface="Times New Roman" pitchFamily="18" charset="0"/>
                  </a:rPr>
                  <a:t>octanol</a:t>
                </a:r>
                <a:endParaRPr kumimoji="1" lang="en-US" sz="3200" b="1">
                  <a:solidFill>
                    <a:srgbClr val="FFFF66"/>
                  </a:solidFill>
                  <a:latin typeface="Arial" charset="0"/>
                </a:endParaRPr>
              </a:p>
            </p:txBody>
          </p:sp>
          <p:sp>
            <p:nvSpPr>
              <p:cNvPr id="582675" name="Rectangle 19"/>
              <p:cNvSpPr>
                <a:spLocks noChangeArrowheads="1"/>
              </p:cNvSpPr>
              <p:nvPr/>
            </p:nvSpPr>
            <p:spPr bwMode="auto">
              <a:xfrm>
                <a:off x="3552" y="2649"/>
                <a:ext cx="1152" cy="3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sz="2800" b="1">
                    <a:solidFill>
                      <a:srgbClr val="FFFF00"/>
                    </a:solidFill>
                    <a:latin typeface="Arial" charset="0"/>
                    <a:cs typeface="Times New Roman" pitchFamily="18" charset="0"/>
                  </a:rPr>
                  <a:t>água</a:t>
                </a:r>
                <a:endParaRPr kumimoji="1" lang="en-US" sz="3200" b="1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582676" name="Line 20"/>
              <p:cNvSpPr>
                <a:spLocks noChangeShapeType="1"/>
              </p:cNvSpPr>
              <p:nvPr/>
            </p:nvSpPr>
            <p:spPr bwMode="auto">
              <a:xfrm flipH="1" flipV="1">
                <a:off x="3120" y="2736"/>
                <a:ext cx="48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2677" name="Line 21"/>
              <p:cNvSpPr>
                <a:spLocks noChangeShapeType="1"/>
              </p:cNvSpPr>
              <p:nvPr/>
            </p:nvSpPr>
            <p:spPr bwMode="auto">
              <a:xfrm flipH="1">
                <a:off x="3312" y="2496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2678" name="Rectangle 22"/>
              <p:cNvSpPr>
                <a:spLocks noChangeArrowheads="1"/>
              </p:cNvSpPr>
              <p:nvPr/>
            </p:nvSpPr>
            <p:spPr bwMode="auto">
              <a:xfrm>
                <a:off x="2016" y="2352"/>
                <a:ext cx="720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sz="3200" b="1">
                    <a:solidFill>
                      <a:srgbClr val="FFFFFF"/>
                    </a:solidFill>
                    <a:latin typeface="Arial" charset="0"/>
                  </a:rPr>
                  <a:t>1</a:t>
                </a:r>
                <a:endParaRPr kumimoji="1" lang="en-US" sz="3200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2679" name="Line 23"/>
              <p:cNvSpPr>
                <a:spLocks noChangeShapeType="1"/>
              </p:cNvSpPr>
              <p:nvPr/>
            </p:nvSpPr>
            <p:spPr bwMode="auto">
              <a:xfrm>
                <a:off x="2112" y="2688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582680" name="Group 24"/>
          <p:cNvGrpSpPr>
            <a:grpSpLocks/>
          </p:cNvGrpSpPr>
          <p:nvPr/>
        </p:nvGrpSpPr>
        <p:grpSpPr bwMode="auto">
          <a:xfrm>
            <a:off x="914400" y="3968750"/>
            <a:ext cx="7086600" cy="1346200"/>
            <a:chOff x="240" y="2992"/>
            <a:chExt cx="4464" cy="848"/>
          </a:xfrm>
        </p:grpSpPr>
        <p:sp>
          <p:nvSpPr>
            <p:cNvPr id="582681" name="Rectangle 25"/>
            <p:cNvSpPr>
              <a:spLocks noChangeArrowheads="1"/>
            </p:cNvSpPr>
            <p:nvPr/>
          </p:nvSpPr>
          <p:spPr bwMode="auto">
            <a:xfrm>
              <a:off x="2685" y="3427"/>
              <a:ext cx="622" cy="28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2682" name="Rectangle 26"/>
            <p:cNvSpPr>
              <a:spLocks noChangeArrowheads="1"/>
            </p:cNvSpPr>
            <p:nvPr/>
          </p:nvSpPr>
          <p:spPr bwMode="auto">
            <a:xfrm>
              <a:off x="2688" y="3235"/>
              <a:ext cx="624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2683" name="Line 27"/>
            <p:cNvSpPr>
              <a:spLocks noChangeShapeType="1"/>
            </p:cNvSpPr>
            <p:nvPr/>
          </p:nvSpPr>
          <p:spPr bwMode="auto">
            <a:xfrm>
              <a:off x="2689" y="3711"/>
              <a:ext cx="61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2684" name="Line 28"/>
            <p:cNvSpPr>
              <a:spLocks noChangeShapeType="1"/>
            </p:cNvSpPr>
            <p:nvPr/>
          </p:nvSpPr>
          <p:spPr bwMode="auto">
            <a:xfrm flipV="1">
              <a:off x="2684" y="3228"/>
              <a:ext cx="0" cy="4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2685" name="Line 29"/>
            <p:cNvSpPr>
              <a:spLocks noChangeShapeType="1"/>
            </p:cNvSpPr>
            <p:nvPr/>
          </p:nvSpPr>
          <p:spPr bwMode="auto">
            <a:xfrm flipV="1">
              <a:off x="3308" y="3228"/>
              <a:ext cx="0" cy="4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2686" name="Line 30"/>
            <p:cNvSpPr>
              <a:spLocks noChangeShapeType="1"/>
            </p:cNvSpPr>
            <p:nvPr/>
          </p:nvSpPr>
          <p:spPr bwMode="auto">
            <a:xfrm flipV="1">
              <a:off x="2689" y="3084"/>
              <a:ext cx="183" cy="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2687" name="Line 31"/>
            <p:cNvSpPr>
              <a:spLocks noChangeShapeType="1"/>
            </p:cNvSpPr>
            <p:nvPr/>
          </p:nvSpPr>
          <p:spPr bwMode="auto">
            <a:xfrm flipH="1" flipV="1">
              <a:off x="3113" y="3084"/>
              <a:ext cx="199" cy="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2688" name="Line 32"/>
            <p:cNvSpPr>
              <a:spLocks noChangeShapeType="1"/>
            </p:cNvSpPr>
            <p:nvPr/>
          </p:nvSpPr>
          <p:spPr bwMode="auto">
            <a:xfrm flipV="1">
              <a:off x="2876" y="3036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2689" name="Line 33"/>
            <p:cNvSpPr>
              <a:spLocks noChangeShapeType="1"/>
            </p:cNvSpPr>
            <p:nvPr/>
          </p:nvSpPr>
          <p:spPr bwMode="auto">
            <a:xfrm flipV="1">
              <a:off x="3116" y="3036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2690" name="Rectangle 34"/>
            <p:cNvSpPr>
              <a:spLocks noChangeArrowheads="1"/>
            </p:cNvSpPr>
            <p:nvPr/>
          </p:nvSpPr>
          <p:spPr bwMode="auto">
            <a:xfrm>
              <a:off x="2829" y="2992"/>
              <a:ext cx="334" cy="4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2691" name="Rectangle 35"/>
            <p:cNvSpPr>
              <a:spLocks noChangeArrowheads="1"/>
            </p:cNvSpPr>
            <p:nvPr/>
          </p:nvSpPr>
          <p:spPr bwMode="auto">
            <a:xfrm>
              <a:off x="3552" y="3139"/>
              <a:ext cx="11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2800" b="1">
                  <a:solidFill>
                    <a:srgbClr val="FFFF66"/>
                  </a:solidFill>
                  <a:latin typeface="Arial" charset="0"/>
                  <a:cs typeface="Times New Roman" pitchFamily="18" charset="0"/>
                </a:rPr>
                <a:t>octanol</a:t>
              </a:r>
              <a:endParaRPr kumimoji="1" lang="en-US" sz="3200" b="1">
                <a:solidFill>
                  <a:srgbClr val="FFFF66"/>
                </a:solidFill>
                <a:latin typeface="Arial" charset="0"/>
              </a:endParaRPr>
            </a:p>
          </p:txBody>
        </p:sp>
        <p:sp>
          <p:nvSpPr>
            <p:cNvPr id="582692" name="Rectangle 36"/>
            <p:cNvSpPr>
              <a:spLocks noChangeArrowheads="1"/>
            </p:cNvSpPr>
            <p:nvPr/>
          </p:nvSpPr>
          <p:spPr bwMode="auto">
            <a:xfrm>
              <a:off x="3552" y="3484"/>
              <a:ext cx="1152" cy="3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2800" b="1">
                  <a:solidFill>
                    <a:srgbClr val="FFFF00"/>
                  </a:solidFill>
                  <a:latin typeface="Arial" charset="0"/>
                  <a:cs typeface="Times New Roman" pitchFamily="18" charset="0"/>
                </a:rPr>
                <a:t>água</a:t>
              </a:r>
              <a:endParaRPr kumimoji="1" lang="en-US" sz="3200" b="1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582693" name="Line 37"/>
            <p:cNvSpPr>
              <a:spLocks noChangeShapeType="1"/>
            </p:cNvSpPr>
            <p:nvPr/>
          </p:nvSpPr>
          <p:spPr bwMode="auto">
            <a:xfrm flipH="1" flipV="1">
              <a:off x="3120" y="3571"/>
              <a:ext cx="48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2694" name="Line 38"/>
            <p:cNvSpPr>
              <a:spLocks noChangeShapeType="1"/>
            </p:cNvSpPr>
            <p:nvPr/>
          </p:nvSpPr>
          <p:spPr bwMode="auto">
            <a:xfrm flipH="1">
              <a:off x="3312" y="333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2695" name="Rectangle 39"/>
            <p:cNvSpPr>
              <a:spLocks noChangeArrowheads="1"/>
            </p:cNvSpPr>
            <p:nvPr/>
          </p:nvSpPr>
          <p:spPr bwMode="auto">
            <a:xfrm>
              <a:off x="2112" y="3187"/>
              <a:ext cx="5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FFFFFF"/>
                  </a:solidFill>
                  <a:latin typeface="Arial" charset="0"/>
                </a:rPr>
                <a:t>100</a:t>
              </a:r>
              <a:endParaRPr kumimoji="1" lang="en-US" sz="32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2696" name="Rectangle 40"/>
            <p:cNvSpPr>
              <a:spLocks noChangeArrowheads="1"/>
            </p:cNvSpPr>
            <p:nvPr/>
          </p:nvSpPr>
          <p:spPr bwMode="auto">
            <a:xfrm>
              <a:off x="2256" y="3475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FFFFFF"/>
                  </a:solidFill>
                  <a:latin typeface="Arial" charset="0"/>
                </a:rPr>
                <a:t>1</a:t>
              </a:r>
              <a:endParaRPr kumimoji="1" lang="en-US" sz="32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2697" name="Line 41"/>
            <p:cNvSpPr>
              <a:spLocks noChangeShapeType="1"/>
            </p:cNvSpPr>
            <p:nvPr/>
          </p:nvSpPr>
          <p:spPr bwMode="auto">
            <a:xfrm>
              <a:off x="2112" y="3523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2698" name="Rectangle 42"/>
            <p:cNvSpPr>
              <a:spLocks noChangeArrowheads="1"/>
            </p:cNvSpPr>
            <p:nvPr/>
          </p:nvSpPr>
          <p:spPr bwMode="auto">
            <a:xfrm>
              <a:off x="240" y="3331"/>
              <a:ext cx="144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2800" b="1">
                  <a:solidFill>
                    <a:srgbClr val="FFFFFF"/>
                  </a:solidFill>
                  <a:latin typeface="Arial" charset="0"/>
                  <a:cs typeface="Times New Roman" pitchFamily="18" charset="0"/>
                </a:rPr>
                <a:t>Kow</a:t>
              </a:r>
              <a:r>
                <a:rPr kumimoji="1" sz="3200" b="1">
                  <a:solidFill>
                    <a:srgbClr val="FFFFFF"/>
                  </a:solidFill>
                  <a:latin typeface="Arial" charset="0"/>
                </a:rPr>
                <a:t> = 100</a:t>
              </a:r>
              <a:endParaRPr kumimoji="1" lang="en-US" sz="3200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82699" name="Rectangle 43"/>
          <p:cNvSpPr>
            <a:spLocks noChangeArrowheads="1"/>
          </p:cNvSpPr>
          <p:nvPr/>
        </p:nvSpPr>
        <p:spPr bwMode="auto">
          <a:xfrm>
            <a:off x="-36513" y="5589588"/>
            <a:ext cx="91440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00025" indent="-200025" algn="ctr"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kumimoji="1" sz="2400" b="1">
                <a:solidFill>
                  <a:srgbClr val="00FFFF"/>
                </a:solidFill>
                <a:latin typeface="Arial" charset="0"/>
                <a:cs typeface="Times New Roman" pitchFamily="18" charset="0"/>
              </a:rPr>
              <a:t>Apresenta correlação inversa com a solubilidade em água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D5A61E71-FD9C-404B-92D1-AB82EA7C45E8}" type="slidenum">
              <a:rPr lang="pt-BR" smtClean="0">
                <a:solidFill>
                  <a:srgbClr val="FFFFFF"/>
                </a:solidFill>
              </a:rPr>
              <a:pPr lvl="1"/>
              <a:t>21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1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2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99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84213" y="2368550"/>
            <a:ext cx="1295400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000" b="1">
                <a:solidFill>
                  <a:srgbClr val="FF3300"/>
                </a:solidFill>
                <a:latin typeface="Arial" charset="0"/>
                <a:cs typeface="Arial" charset="0"/>
              </a:rPr>
              <a:t>Solúveis em óleo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885950" y="928688"/>
            <a:ext cx="19653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>
                <a:solidFill>
                  <a:srgbClr val="0000FF"/>
                </a:solidFill>
                <a:latin typeface="Arial" charset="0"/>
                <a:cs typeface="Arial" charset="0"/>
              </a:rPr>
              <a:t>Surfactantes + lipofílicos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508625" y="928688"/>
            <a:ext cx="19653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>
                <a:solidFill>
                  <a:srgbClr val="0000FF"/>
                </a:solidFill>
                <a:latin typeface="Arial" charset="0"/>
                <a:cs typeface="Arial" charset="0"/>
              </a:rPr>
              <a:t>Surfactantes + hidrofílicos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1547813" y="1720850"/>
            <a:ext cx="295275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95288" y="1739900"/>
            <a:ext cx="7318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>
                <a:solidFill>
                  <a:srgbClr val="0000FF"/>
                </a:solidFill>
                <a:latin typeface="Arial" charset="0"/>
                <a:cs typeface="Arial" charset="0"/>
              </a:rPr>
              <a:t>BHL</a:t>
            </a: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1403350" y="1936750"/>
            <a:ext cx="662463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8027988" y="1841500"/>
            <a:ext cx="0" cy="2174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403350" y="1841500"/>
            <a:ext cx="0" cy="2174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714875" y="1841500"/>
            <a:ext cx="0" cy="2174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1236663" y="2027238"/>
            <a:ext cx="3317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>
                <a:solidFill>
                  <a:srgbClr val="0000FF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4425950" y="2027238"/>
            <a:ext cx="4794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>
                <a:solidFill>
                  <a:srgbClr val="0000FF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7764463" y="2027238"/>
            <a:ext cx="4794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>
                <a:solidFill>
                  <a:srgbClr val="0000FF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>
            <a:off x="4930775" y="1720850"/>
            <a:ext cx="295275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7308850" y="2368550"/>
            <a:ext cx="1295400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000" b="1">
                <a:solidFill>
                  <a:srgbClr val="FF3300"/>
                </a:solidFill>
                <a:latin typeface="Arial" charset="0"/>
                <a:cs typeface="Arial" charset="0"/>
              </a:rPr>
              <a:t>Solúveis em água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2103438" y="2166938"/>
            <a:ext cx="1676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1500" b="1">
                <a:solidFill>
                  <a:srgbClr val="000000"/>
                </a:solidFill>
                <a:latin typeface="Arial" charset="0"/>
                <a:cs typeface="Arial" charset="0"/>
              </a:rPr>
              <a:t>Óleos vegetais concentrados</a:t>
            </a: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4787900" y="2152650"/>
            <a:ext cx="1368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1500" b="1">
                <a:solidFill>
                  <a:srgbClr val="000000"/>
                </a:solidFill>
                <a:latin typeface="Arial" charset="0"/>
                <a:cs typeface="Arial" charset="0"/>
              </a:rPr>
              <a:t>Organo-silicones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5651500" y="2600325"/>
            <a:ext cx="15843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sz="1500" b="1">
                <a:solidFill>
                  <a:srgbClr val="000000"/>
                </a:solidFill>
                <a:latin typeface="Arial" charset="0"/>
                <a:cs typeface="Arial" charset="0"/>
              </a:rPr>
              <a:t>Surfactantes não-iônicos</a:t>
            </a:r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>
            <a:off x="2627313" y="2800350"/>
            <a:ext cx="0" cy="12239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1474788" y="4051300"/>
            <a:ext cx="2376487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>
                <a:solidFill>
                  <a:srgbClr val="0000FF"/>
                </a:solidFill>
                <a:latin typeface="Arial" charset="0"/>
                <a:cs typeface="Arial" charset="0"/>
              </a:rPr>
              <a:t>Indicado para herbicidas mais solúveis em óleo</a:t>
            </a:r>
          </a:p>
        </p:txBody>
      </p:sp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5292725" y="3952875"/>
            <a:ext cx="26638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>
                <a:solidFill>
                  <a:srgbClr val="0000FF"/>
                </a:solidFill>
                <a:latin typeface="Arial" charset="0"/>
                <a:cs typeface="Arial" charset="0"/>
              </a:rPr>
              <a:t>Indicado para herbicidas mais solúveis em água</a:t>
            </a:r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>
            <a:off x="6588125" y="3160713"/>
            <a:ext cx="0" cy="7207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755650" y="5084763"/>
            <a:ext cx="7848600" cy="1728787"/>
            <a:chOff x="476" y="3203"/>
            <a:chExt cx="4944" cy="1089"/>
          </a:xfrm>
        </p:grpSpPr>
        <p:sp>
          <p:nvSpPr>
            <p:cNvPr id="21528" name="Line 25"/>
            <p:cNvSpPr>
              <a:spLocks noChangeShapeType="1"/>
            </p:cNvSpPr>
            <p:nvPr/>
          </p:nvSpPr>
          <p:spPr bwMode="auto">
            <a:xfrm>
              <a:off x="1655" y="3203"/>
              <a:ext cx="0" cy="45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529" name="Text Box 26"/>
            <p:cNvSpPr txBox="1">
              <a:spLocks noChangeArrowheads="1"/>
            </p:cNvSpPr>
            <p:nvPr/>
          </p:nvSpPr>
          <p:spPr bwMode="auto">
            <a:xfrm>
              <a:off x="476" y="3628"/>
              <a:ext cx="2449" cy="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>
                  <a:solidFill>
                    <a:srgbClr val="FF3300"/>
                  </a:solidFill>
                  <a:latin typeface="Arial" charset="0"/>
                  <a:cs typeface="Arial" charset="0"/>
                </a:rPr>
                <a:t>Herbicidas: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>
                  <a:solidFill>
                    <a:srgbClr val="FF3300"/>
                  </a:solidFill>
                  <a:latin typeface="Arial" charset="0"/>
                  <a:cs typeface="Arial" charset="0"/>
                </a:rPr>
                <a:t>alto Kow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>
                  <a:solidFill>
                    <a:srgbClr val="FF3300"/>
                  </a:solidFill>
                  <a:latin typeface="Arial" charset="0"/>
                  <a:cs typeface="Arial" charset="0"/>
                </a:rPr>
                <a:t>baixa solubilidade em água</a:t>
              </a:r>
            </a:p>
          </p:txBody>
        </p:sp>
        <p:sp>
          <p:nvSpPr>
            <p:cNvPr id="21530" name="Line 27"/>
            <p:cNvSpPr>
              <a:spLocks noChangeShapeType="1"/>
            </p:cNvSpPr>
            <p:nvPr/>
          </p:nvSpPr>
          <p:spPr bwMode="auto">
            <a:xfrm>
              <a:off x="4150" y="3203"/>
              <a:ext cx="0" cy="45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531" name="Text Box 28"/>
            <p:cNvSpPr txBox="1">
              <a:spLocks noChangeArrowheads="1"/>
            </p:cNvSpPr>
            <p:nvPr/>
          </p:nvSpPr>
          <p:spPr bwMode="auto">
            <a:xfrm>
              <a:off x="2971" y="3628"/>
              <a:ext cx="2449" cy="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 dirty="0">
                  <a:solidFill>
                    <a:srgbClr val="FF3300"/>
                  </a:solidFill>
                  <a:latin typeface="Arial" charset="0"/>
                  <a:cs typeface="Arial" charset="0"/>
                </a:rPr>
                <a:t>Herbicidas: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 dirty="0">
                  <a:solidFill>
                    <a:srgbClr val="FF3300"/>
                  </a:solidFill>
                  <a:latin typeface="Arial" charset="0"/>
                  <a:cs typeface="Arial" charset="0"/>
                </a:rPr>
                <a:t>baixo Kow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 dirty="0">
                  <a:solidFill>
                    <a:srgbClr val="FF3300"/>
                  </a:solidFill>
                  <a:latin typeface="Arial" charset="0"/>
                  <a:cs typeface="Arial" charset="0"/>
                </a:rPr>
                <a:t>Alta solubilidade em água</a:t>
              </a:r>
            </a:p>
          </p:txBody>
        </p:sp>
      </p:grp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EE1FFB32-AC92-4ED6-9B14-5AAEB60103B3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22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820150" cy="719138"/>
          </a:xfrm>
        </p:spPr>
        <p:txBody>
          <a:bodyPr/>
          <a:lstStyle/>
          <a:p>
            <a:pPr algn="ctr"/>
            <a:r>
              <a:rPr lang="pt-BR" sz="3200" b="1">
                <a:solidFill>
                  <a:srgbClr val="00FFFF"/>
                </a:solidFill>
              </a:rPr>
              <a:t>Relação entre Kow e solubilidade de herbicidas em água</a:t>
            </a:r>
          </a:p>
        </p:txBody>
      </p:sp>
      <p:graphicFrame>
        <p:nvGraphicFramePr>
          <p:cNvPr id="584789" name="Group 85"/>
          <p:cNvGraphicFramePr>
            <a:graphicFrameLocks noGrp="1"/>
          </p:cNvGraphicFramePr>
          <p:nvPr>
            <p:ph idx="1"/>
          </p:nvPr>
        </p:nvGraphicFramePr>
        <p:xfrm>
          <a:off x="290513" y="1341438"/>
          <a:ext cx="8529637" cy="4181480"/>
        </p:xfrm>
        <a:graphic>
          <a:graphicData uri="http://schemas.openxmlformats.org/drawingml/2006/table">
            <a:tbl>
              <a:tblPr/>
              <a:tblGrid>
                <a:gridCol w="2225675"/>
                <a:gridCol w="1763712"/>
                <a:gridCol w="1255713"/>
                <a:gridCol w="3284537"/>
              </a:tblGrid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Herbicidas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 (ppm)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pt-BR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Adjuvantes (% v/v)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Fenoxaprop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0,5 - óleo mineral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Atrazine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0,5 -  óleo mineral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Lactofen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Não recomendado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Chlorimuron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0,05 – Surfactante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Imazethapyr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0,25 – Surfactante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Glyphosate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90.000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0,5 - Surfactante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Paraquat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620.000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 – Espalhante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Fomesafen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600.000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794,0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 – Espalhante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MSMA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1.040.000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0,5 - Espalhante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84783" name="Oval 79"/>
          <p:cNvSpPr>
            <a:spLocks noChangeArrowheads="1"/>
          </p:cNvSpPr>
          <p:nvPr/>
        </p:nvSpPr>
        <p:spPr bwMode="auto">
          <a:xfrm>
            <a:off x="2627313" y="1556792"/>
            <a:ext cx="2952750" cy="1944687"/>
          </a:xfrm>
          <a:prstGeom prst="ellipse">
            <a:avLst/>
          </a:prstGeom>
          <a:solidFill>
            <a:schemeClr val="bg1">
              <a:alpha val="39999"/>
            </a:schemeClr>
          </a:solidFill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4784" name="Line 80"/>
          <p:cNvSpPr>
            <a:spLocks noChangeShapeType="1"/>
          </p:cNvSpPr>
          <p:nvPr/>
        </p:nvSpPr>
        <p:spPr bwMode="auto">
          <a:xfrm>
            <a:off x="1643063" y="981075"/>
            <a:ext cx="2624137" cy="10795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4785" name="Text Box 81"/>
          <p:cNvSpPr txBox="1">
            <a:spLocks noChangeArrowheads="1"/>
          </p:cNvSpPr>
          <p:nvPr/>
        </p:nvSpPr>
        <p:spPr bwMode="auto">
          <a:xfrm>
            <a:off x="398463" y="603250"/>
            <a:ext cx="15319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>
                <a:solidFill>
                  <a:srgbClr val="FFFF00"/>
                </a:solidFill>
                <a:latin typeface="Arial" charset="0"/>
              </a:rPr>
              <a:t>Baixo BHL</a:t>
            </a:r>
          </a:p>
        </p:txBody>
      </p:sp>
      <p:sp>
        <p:nvSpPr>
          <p:cNvPr id="584786" name="Oval 82"/>
          <p:cNvSpPr>
            <a:spLocks noChangeArrowheads="1"/>
          </p:cNvSpPr>
          <p:nvPr/>
        </p:nvSpPr>
        <p:spPr bwMode="auto">
          <a:xfrm>
            <a:off x="2555776" y="3717032"/>
            <a:ext cx="2952750" cy="1944687"/>
          </a:xfrm>
          <a:prstGeom prst="ellipse">
            <a:avLst/>
          </a:prstGeom>
          <a:solidFill>
            <a:schemeClr val="bg1">
              <a:alpha val="39999"/>
            </a:schemeClr>
          </a:solidFill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4787" name="Line 83"/>
          <p:cNvSpPr>
            <a:spLocks noChangeShapeType="1"/>
          </p:cNvSpPr>
          <p:nvPr/>
        </p:nvSpPr>
        <p:spPr bwMode="auto">
          <a:xfrm>
            <a:off x="4540250" y="5157788"/>
            <a:ext cx="2624138" cy="10795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4788" name="Text Box 84"/>
          <p:cNvSpPr txBox="1">
            <a:spLocks noChangeArrowheads="1"/>
          </p:cNvSpPr>
          <p:nvPr/>
        </p:nvSpPr>
        <p:spPr bwMode="auto">
          <a:xfrm>
            <a:off x="6496050" y="6184900"/>
            <a:ext cx="13255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>
                <a:solidFill>
                  <a:srgbClr val="FFFF00"/>
                </a:solidFill>
                <a:latin typeface="Arial" charset="0"/>
              </a:rPr>
              <a:t>Alto BHL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823FA4C3-2C66-4557-BD6B-13B36AE9CC11}" type="slidenum">
              <a:rPr lang="pt-BR" smtClean="0">
                <a:solidFill>
                  <a:srgbClr val="FFFFFF"/>
                </a:solidFill>
              </a:rPr>
              <a:pPr lvl="1"/>
              <a:t>23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3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83" grpId="0" animBg="1"/>
      <p:bldP spid="584784" grpId="0" animBg="1"/>
      <p:bldP spid="584785" grpId="0"/>
      <p:bldP spid="584786" grpId="0" animBg="1"/>
      <p:bldP spid="584787" grpId="0" animBg="1"/>
      <p:bldP spid="5847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669698" name="Text Box 1026"/>
          <p:cNvSpPr txBox="1">
            <a:spLocks noChangeArrowheads="1"/>
          </p:cNvSpPr>
          <p:nvPr/>
        </p:nvSpPr>
        <p:spPr bwMode="auto">
          <a:xfrm>
            <a:off x="1115616" y="776898"/>
            <a:ext cx="341210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bg2">
                <a:alpha val="60000"/>
              </a:schemeClr>
            </a:glow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Herbicidas + solúveis em óleo</a:t>
            </a:r>
          </a:p>
          <a:p>
            <a:pPr algn="ctr">
              <a:spcBef>
                <a:spcPct val="50000"/>
              </a:spcBef>
            </a:pPr>
            <a:r>
              <a:rPr lang="pt-B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 Lipofílicos</a:t>
            </a:r>
          </a:p>
        </p:txBody>
      </p:sp>
      <p:sp>
        <p:nvSpPr>
          <p:cNvPr id="669699" name="Text Box 1027"/>
          <p:cNvSpPr txBox="1">
            <a:spLocks noChangeArrowheads="1"/>
          </p:cNvSpPr>
          <p:nvPr/>
        </p:nvSpPr>
        <p:spPr bwMode="auto">
          <a:xfrm>
            <a:off x="4716017" y="770350"/>
            <a:ext cx="3384376" cy="707886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bg2">
                <a:alpha val="60000"/>
              </a:schemeClr>
            </a:glow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Herbicidas + solúveis em água</a:t>
            </a:r>
          </a:p>
          <a:p>
            <a:pPr algn="ctr">
              <a:spcBef>
                <a:spcPct val="50000"/>
              </a:spcBef>
            </a:pPr>
            <a:r>
              <a:rPr lang="pt-BR"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 Hidrofílicos</a:t>
            </a:r>
          </a:p>
        </p:txBody>
      </p:sp>
      <p:pic>
        <p:nvPicPr>
          <p:cNvPr id="51206" name="Picture 1028" descr="00564f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5665" y="1848073"/>
            <a:ext cx="6840537" cy="3813175"/>
          </a:xfrm>
          <a:effectLst>
            <a:glow rad="127000">
              <a:schemeClr val="bg2"/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51207" name="Oval 1029"/>
          <p:cNvSpPr>
            <a:spLocks noChangeArrowheads="1"/>
          </p:cNvSpPr>
          <p:nvPr/>
        </p:nvSpPr>
        <p:spPr bwMode="auto">
          <a:xfrm>
            <a:off x="828055" y="3932460"/>
            <a:ext cx="1079500" cy="8636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08" name="Oval 1030"/>
          <p:cNvSpPr>
            <a:spLocks noChangeArrowheads="1"/>
          </p:cNvSpPr>
          <p:nvPr/>
        </p:nvSpPr>
        <p:spPr bwMode="auto">
          <a:xfrm>
            <a:off x="7020892" y="3932460"/>
            <a:ext cx="1079500" cy="8636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09" name="Text Box 1031"/>
          <p:cNvSpPr txBox="1">
            <a:spLocks noChangeArrowheads="1"/>
          </p:cNvSpPr>
          <p:nvPr/>
        </p:nvSpPr>
        <p:spPr bwMode="auto">
          <a:xfrm>
            <a:off x="3923680" y="1872120"/>
            <a:ext cx="1352550" cy="366713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bg2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Herbicidas</a:t>
            </a:r>
          </a:p>
        </p:txBody>
      </p:sp>
      <p:sp>
        <p:nvSpPr>
          <p:cNvPr id="51210" name="Text Box 1032"/>
          <p:cNvSpPr txBox="1">
            <a:spLocks noChangeArrowheads="1"/>
          </p:cNvSpPr>
          <p:nvPr/>
        </p:nvSpPr>
        <p:spPr bwMode="auto">
          <a:xfrm>
            <a:off x="3779217" y="5239943"/>
            <a:ext cx="1497013" cy="366713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bg2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Surfactantes</a:t>
            </a:r>
          </a:p>
        </p:txBody>
      </p:sp>
      <p:sp>
        <p:nvSpPr>
          <p:cNvPr id="51211" name="Oval 1033"/>
          <p:cNvSpPr>
            <a:spLocks noChangeArrowheads="1"/>
          </p:cNvSpPr>
          <p:nvPr/>
        </p:nvSpPr>
        <p:spPr bwMode="auto">
          <a:xfrm>
            <a:off x="6300167" y="2582319"/>
            <a:ext cx="1584201" cy="646261"/>
          </a:xfrm>
          <a:prstGeom prst="ellipse">
            <a:avLst/>
          </a:prstGeom>
          <a:solidFill>
            <a:srgbClr val="FF0000">
              <a:alpha val="33000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12" name="Oval 1034"/>
          <p:cNvSpPr>
            <a:spLocks noChangeArrowheads="1"/>
          </p:cNvSpPr>
          <p:nvPr/>
        </p:nvSpPr>
        <p:spPr bwMode="auto">
          <a:xfrm>
            <a:off x="5003180" y="4580160"/>
            <a:ext cx="1439862" cy="8636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13" name="Oval 1035"/>
          <p:cNvSpPr>
            <a:spLocks noChangeArrowheads="1"/>
          </p:cNvSpPr>
          <p:nvPr/>
        </p:nvSpPr>
        <p:spPr bwMode="auto">
          <a:xfrm>
            <a:off x="4571380" y="3572098"/>
            <a:ext cx="1439862" cy="8636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14" name="Oval 1036"/>
          <p:cNvSpPr>
            <a:spLocks noChangeArrowheads="1"/>
          </p:cNvSpPr>
          <p:nvPr/>
        </p:nvSpPr>
        <p:spPr bwMode="auto">
          <a:xfrm>
            <a:off x="2194892" y="4580160"/>
            <a:ext cx="1439863" cy="8636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15" name="Oval 1037"/>
          <p:cNvSpPr>
            <a:spLocks noChangeArrowheads="1"/>
          </p:cNvSpPr>
          <p:nvPr/>
        </p:nvSpPr>
        <p:spPr bwMode="auto">
          <a:xfrm>
            <a:off x="2194892" y="1916335"/>
            <a:ext cx="1439863" cy="8636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FBF65E66-A874-4987-A1B5-70104DFE3789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24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8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9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9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9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9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698" grpId="0" animBg="1"/>
      <p:bldP spid="669699" grpId="0" animBg="1"/>
      <p:bldP spid="512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83684" name="Rectangle 4"/>
          <p:cNvSpPr>
            <a:spLocks noChangeArrowheads="1"/>
          </p:cNvSpPr>
          <p:nvPr/>
        </p:nvSpPr>
        <p:spPr bwMode="auto">
          <a:xfrm>
            <a:off x="367854" y="980728"/>
            <a:ext cx="838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sz="2800" b="1" dirty="0">
                <a:solidFill>
                  <a:srgbClr val="00FFFF"/>
                </a:solidFill>
                <a:latin typeface="Arial" charset="0"/>
                <a:cs typeface="Times New Roman" pitchFamily="18" charset="0"/>
              </a:rPr>
              <a:t>Lipofilicidade em função do log de Kow ou Kow</a:t>
            </a:r>
            <a:r>
              <a:rPr kumimoji="1" sz="3200" b="1" dirty="0">
                <a:solidFill>
                  <a:srgbClr val="00FFFF"/>
                </a:solidFill>
                <a:latin typeface="Arial" charset="0"/>
              </a:rPr>
              <a:t> </a:t>
            </a:r>
            <a:endParaRPr kumimoji="1" lang="en-US" sz="3200" b="1" dirty="0">
              <a:solidFill>
                <a:srgbClr val="00FFFF"/>
              </a:solidFill>
              <a:latin typeface="Arial" charset="0"/>
            </a:endParaRPr>
          </a:p>
        </p:txBody>
      </p:sp>
      <p:graphicFrame>
        <p:nvGraphicFramePr>
          <p:cNvPr id="583734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350444"/>
              </p:ext>
            </p:extLst>
          </p:nvPr>
        </p:nvGraphicFramePr>
        <p:xfrm>
          <a:off x="107504" y="1841360"/>
          <a:ext cx="8893175" cy="2523744"/>
        </p:xfrm>
        <a:graphic>
          <a:graphicData uri="http://schemas.openxmlformats.org/drawingml/2006/table">
            <a:tbl>
              <a:tblPr/>
              <a:tblGrid>
                <a:gridCol w="2233613"/>
                <a:gridCol w="2374900"/>
                <a:gridCol w="4284662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Log Kow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Kow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Lipofilicidade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&lt;0,1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 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Hidrofílico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0,1 a 1,0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 a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Medianamente lipossolúvel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1,0 a 2,0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a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Lipofílico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2,0 a 3,0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a 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Muito lipofílico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&gt; 3,0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 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Extremamente lipofílico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D5A61E71-FD9C-404B-92D1-AB82EA7C45E8}" type="slidenum">
              <a:rPr lang="pt-BR" smtClean="0">
                <a:solidFill>
                  <a:srgbClr val="FFFFFF"/>
                </a:solidFill>
              </a:rPr>
              <a:pPr lvl="1"/>
              <a:t>25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5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85730" name="Rectangle 2"/>
          <p:cNvSpPr>
            <a:spLocks noChangeArrowheads="1"/>
          </p:cNvSpPr>
          <p:nvPr/>
        </p:nvSpPr>
        <p:spPr bwMode="auto">
          <a:xfrm>
            <a:off x="107950" y="260350"/>
            <a:ext cx="9036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sz="2000" b="1">
                <a:solidFill>
                  <a:srgbClr val="00FFFF"/>
                </a:solidFill>
                <a:latin typeface="Arial" charset="0"/>
                <a:cs typeface="Times New Roman" pitchFamily="18" charset="0"/>
              </a:rPr>
              <a:t>Efeito do pH sobre a solubilidade em água para herbicidas ácidos fracos</a:t>
            </a:r>
            <a:endParaRPr kumimoji="1" lang="en-US" sz="2000" b="1">
              <a:solidFill>
                <a:srgbClr val="00FFFF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86376" name="Rectangle 648"/>
          <p:cNvSpPr>
            <a:spLocks noChangeArrowheads="1"/>
          </p:cNvSpPr>
          <p:nvPr/>
        </p:nvSpPr>
        <p:spPr bwMode="auto">
          <a:xfrm>
            <a:off x="0" y="1522413"/>
            <a:ext cx="9144000" cy="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86636" name="Group 908"/>
          <p:cNvGraphicFramePr>
            <a:graphicFrameLocks noGrp="1"/>
          </p:cNvGraphicFramePr>
          <p:nvPr/>
        </p:nvGraphicFramePr>
        <p:xfrm>
          <a:off x="179388" y="981075"/>
          <a:ext cx="8820150" cy="2953703"/>
        </p:xfrm>
        <a:graphic>
          <a:graphicData uri="http://schemas.openxmlformats.org/drawingml/2006/table">
            <a:tbl>
              <a:tblPr/>
              <a:tblGrid>
                <a:gridCol w="2205037"/>
                <a:gridCol w="2619375"/>
                <a:gridCol w="2087563"/>
                <a:gridCol w="1908175"/>
              </a:tblGrid>
              <a:tr h="4778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Herbicidas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Constante de dissociação (pKa)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Solubilidade em água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(mg L-1 a 25</a:t>
                      </a:r>
                      <a:r>
                        <a:rPr kumimoji="0" lang="pt-BR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44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pH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pH 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Chlorimuron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Chlorsulfuron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Metsulfuron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Nicosulfuron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586374" name="Group 646"/>
          <p:cNvGrpSpPr>
            <a:grpSpLocks/>
          </p:cNvGrpSpPr>
          <p:nvPr/>
        </p:nvGrpSpPr>
        <p:grpSpPr bwMode="auto">
          <a:xfrm>
            <a:off x="2627313" y="2106613"/>
            <a:ext cx="4392612" cy="2720975"/>
            <a:chOff x="1519" y="1253"/>
            <a:chExt cx="2767" cy="3114"/>
          </a:xfrm>
        </p:grpSpPr>
        <p:sp>
          <p:nvSpPr>
            <p:cNvPr id="585733" name="Oval 5"/>
            <p:cNvSpPr>
              <a:spLocks noChangeArrowheads="1"/>
            </p:cNvSpPr>
            <p:nvPr/>
          </p:nvSpPr>
          <p:spPr bwMode="auto">
            <a:xfrm>
              <a:off x="3107" y="1253"/>
              <a:ext cx="1179" cy="2268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5734" name="Line 6"/>
            <p:cNvSpPr>
              <a:spLocks noChangeShapeType="1"/>
            </p:cNvSpPr>
            <p:nvPr/>
          </p:nvSpPr>
          <p:spPr bwMode="auto">
            <a:xfrm flipV="1">
              <a:off x="2653" y="2886"/>
              <a:ext cx="771" cy="99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5735" name="Text Box 7"/>
            <p:cNvSpPr txBox="1">
              <a:spLocks noChangeArrowheads="1"/>
            </p:cNvSpPr>
            <p:nvPr/>
          </p:nvSpPr>
          <p:spPr bwMode="auto">
            <a:xfrm>
              <a:off x="1519" y="3883"/>
              <a:ext cx="972" cy="48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>
                  <a:solidFill>
                    <a:srgbClr val="FFFF00"/>
                  </a:solidFill>
                  <a:latin typeface="Arial" charset="0"/>
                </a:rPr>
                <a:t>Maior Kow</a:t>
              </a:r>
            </a:p>
          </p:txBody>
        </p:sp>
      </p:grpSp>
      <p:grpSp>
        <p:nvGrpSpPr>
          <p:cNvPr id="586375" name="Group 647"/>
          <p:cNvGrpSpPr>
            <a:grpSpLocks/>
          </p:cNvGrpSpPr>
          <p:nvPr/>
        </p:nvGrpSpPr>
        <p:grpSpPr bwMode="auto">
          <a:xfrm>
            <a:off x="6553200" y="2060575"/>
            <a:ext cx="2411413" cy="2733675"/>
            <a:chOff x="3878" y="1071"/>
            <a:chExt cx="1746" cy="3433"/>
          </a:xfrm>
        </p:grpSpPr>
        <p:sp>
          <p:nvSpPr>
            <p:cNvPr id="585736" name="Oval 8"/>
            <p:cNvSpPr>
              <a:spLocks noChangeArrowheads="1"/>
            </p:cNvSpPr>
            <p:nvPr/>
          </p:nvSpPr>
          <p:spPr bwMode="auto">
            <a:xfrm>
              <a:off x="4332" y="1071"/>
              <a:ext cx="1292" cy="2541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5737" name="Line 9"/>
            <p:cNvSpPr>
              <a:spLocks noChangeShapeType="1"/>
            </p:cNvSpPr>
            <p:nvPr/>
          </p:nvSpPr>
          <p:spPr bwMode="auto">
            <a:xfrm flipH="1" flipV="1">
              <a:off x="4967" y="3022"/>
              <a:ext cx="45" cy="95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5738" name="Text Box 10"/>
            <p:cNvSpPr txBox="1">
              <a:spLocks noChangeArrowheads="1"/>
            </p:cNvSpPr>
            <p:nvPr/>
          </p:nvSpPr>
          <p:spPr bwMode="auto">
            <a:xfrm>
              <a:off x="3878" y="3973"/>
              <a:ext cx="1182" cy="53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>
                  <a:solidFill>
                    <a:srgbClr val="FFFF00"/>
                  </a:solidFill>
                  <a:latin typeface="Arial" charset="0"/>
                </a:rPr>
                <a:t>Menor Kow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D5A61E71-FD9C-404B-92D1-AB82EA7C45E8}" type="slidenum">
              <a:rPr lang="pt-BR" smtClean="0">
                <a:solidFill>
                  <a:srgbClr val="FFFFFF"/>
                </a:solidFill>
              </a:rPr>
              <a:pPr lvl="1"/>
              <a:t>26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4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72770" name="Rectangle 2"/>
          <p:cNvSpPr>
            <a:spLocks noChangeArrowheads="1"/>
          </p:cNvSpPr>
          <p:nvPr/>
        </p:nvSpPr>
        <p:spPr bwMode="auto">
          <a:xfrm>
            <a:off x="228600" y="152400"/>
            <a:ext cx="838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sz="2800" b="1">
                <a:solidFill>
                  <a:srgbClr val="00FFFF"/>
                </a:solidFill>
                <a:latin typeface="Arial" charset="0"/>
                <a:cs typeface="Times New Roman" pitchFamily="18" charset="0"/>
              </a:rPr>
              <a:t>Exemplos de herbicidas iônicos e não iônicos</a:t>
            </a:r>
            <a:r>
              <a:rPr kumimoji="1" lang="en-US" sz="3200" b="1">
                <a:solidFill>
                  <a:srgbClr val="00FFFF"/>
                </a:solidFill>
                <a:latin typeface="Arial" charset="0"/>
              </a:rPr>
              <a:t> </a:t>
            </a:r>
            <a:endParaRPr kumimoji="1" lang="en-US" sz="4800" b="1">
              <a:solidFill>
                <a:srgbClr val="00FFFF"/>
              </a:solidFill>
              <a:latin typeface="Arial" charset="0"/>
            </a:endParaRPr>
          </a:p>
        </p:txBody>
      </p:sp>
      <p:graphicFrame>
        <p:nvGraphicFramePr>
          <p:cNvPr id="672796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732705"/>
              </p:ext>
            </p:extLst>
          </p:nvPr>
        </p:nvGraphicFramePr>
        <p:xfrm>
          <a:off x="123701" y="1124744"/>
          <a:ext cx="8840787" cy="3779713"/>
        </p:xfrm>
        <a:graphic>
          <a:graphicData uri="http://schemas.openxmlformats.org/drawingml/2006/table">
            <a:tbl>
              <a:tblPr/>
              <a:tblGrid>
                <a:gridCol w="2873375"/>
                <a:gridCol w="5967412"/>
              </a:tblGrid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Categoria química</a:t>
                      </a:r>
                    </a:p>
                  </a:txBody>
                  <a:tcPr marL="90000" marR="90000" marT="46800" marB="468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Grupo químico (herbicidas)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73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Não iônicos</a:t>
                      </a:r>
                    </a:p>
                  </a:txBody>
                  <a:tcPr marL="90000" marR="90000" marT="46800" marB="468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Tiocarbamatos (MSMA)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Uréias substituídas (diuron, tebuthiuron)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Ácidos (aniônicos)</a:t>
                      </a:r>
                    </a:p>
                  </a:txBody>
                  <a:tcPr marL="90000" marR="90000" marT="46800" marB="468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Fenoxiacéticos (2,4-D)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Imidazolinonas (imazapic e imazapyr)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Sulfoniluréias (trifloxysulfuron)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glyphosate (anfotérico)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Básicos (catiônicos)</a:t>
                      </a:r>
                    </a:p>
                  </a:txBody>
                  <a:tcPr marL="90000" marR="90000" marT="46800" marB="468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Triazinas (ametrina, metribuzin)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Fortemente básicos</a:t>
                      </a:r>
                    </a:p>
                  </a:txBody>
                  <a:tcPr marL="90000" marR="90000" marT="46800" marB="468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Dipiridilium (paraquat)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D5A61E71-FD9C-404B-92D1-AB82EA7C45E8}" type="slidenum">
              <a:rPr lang="pt-BR" smtClean="0">
                <a:solidFill>
                  <a:srgbClr val="FFFFFF"/>
                </a:solidFill>
              </a:rPr>
              <a:pPr lvl="1"/>
              <a:t>27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9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158750" y="260350"/>
            <a:ext cx="88058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sz="2400" b="1">
                <a:solidFill>
                  <a:srgbClr val="00FFFF"/>
                </a:solidFill>
                <a:latin typeface="Arial" charset="0"/>
              </a:rPr>
              <a:t>Características de ácido fraco e base fraca do glyphosate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sz="2400" b="1">
                <a:solidFill>
                  <a:srgbClr val="00FFFF"/>
                </a:solidFill>
                <a:latin typeface="Arial" charset="0"/>
              </a:rPr>
              <a:t>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sz="2400" b="1">
                <a:solidFill>
                  <a:srgbClr val="00FFFF"/>
                </a:solidFill>
                <a:latin typeface="Arial" charset="0"/>
              </a:rPr>
              <a:t>Solubilidade em água</a:t>
            </a:r>
            <a:endParaRPr sz="2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6786" name="Text Box 34"/>
          <p:cNvSpPr txBox="1">
            <a:spLocks noChangeArrowheads="1"/>
          </p:cNvSpPr>
          <p:nvPr/>
        </p:nvSpPr>
        <p:spPr bwMode="auto">
          <a:xfrm>
            <a:off x="355600" y="5516563"/>
            <a:ext cx="8609013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sz="2800" b="1">
                <a:solidFill>
                  <a:srgbClr val="FFFF00"/>
                </a:solidFill>
                <a:latin typeface="Arial" charset="0"/>
              </a:rPr>
              <a:t>Kow e solubilidade depende do grau de ionização</a:t>
            </a:r>
          </a:p>
        </p:txBody>
      </p:sp>
      <p:sp>
        <p:nvSpPr>
          <p:cNvPr id="586783" name="Text Box 31"/>
          <p:cNvSpPr txBox="1">
            <a:spLocks noChangeArrowheads="1"/>
          </p:cNvSpPr>
          <p:nvPr/>
        </p:nvSpPr>
        <p:spPr bwMode="auto">
          <a:xfrm>
            <a:off x="3554413" y="4437063"/>
            <a:ext cx="267335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sz="3600" b="1">
                <a:solidFill>
                  <a:srgbClr val="FFFF00"/>
                </a:solidFill>
                <a:latin typeface="Arial" charset="0"/>
              </a:rPr>
              <a:t>Glyphosate</a:t>
            </a:r>
          </a:p>
        </p:txBody>
      </p:sp>
      <p:sp>
        <p:nvSpPr>
          <p:cNvPr id="586785" name="Text Box 33"/>
          <p:cNvSpPr txBox="1">
            <a:spLocks noChangeArrowheads="1"/>
          </p:cNvSpPr>
          <p:nvPr/>
        </p:nvSpPr>
        <p:spPr bwMode="auto">
          <a:xfrm>
            <a:off x="6654800" y="3451225"/>
            <a:ext cx="1841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sz="2800" b="1">
              <a:solidFill>
                <a:srgbClr val="FFFFCC"/>
              </a:solidFill>
              <a:latin typeface="Arial" charset="0"/>
            </a:endParaRPr>
          </a:p>
        </p:txBody>
      </p:sp>
      <p:grpSp>
        <p:nvGrpSpPr>
          <p:cNvPr id="586801" name="Group 49"/>
          <p:cNvGrpSpPr>
            <a:grpSpLocks/>
          </p:cNvGrpSpPr>
          <p:nvPr/>
        </p:nvGrpSpPr>
        <p:grpSpPr bwMode="auto">
          <a:xfrm>
            <a:off x="2286000" y="2058988"/>
            <a:ext cx="5181600" cy="2263775"/>
            <a:chOff x="1440" y="1478"/>
            <a:chExt cx="3264" cy="1426"/>
          </a:xfrm>
        </p:grpSpPr>
        <p:sp>
          <p:nvSpPr>
            <p:cNvPr id="586754" name="Line 2"/>
            <p:cNvSpPr>
              <a:spLocks noChangeShapeType="1"/>
            </p:cNvSpPr>
            <p:nvPr/>
          </p:nvSpPr>
          <p:spPr bwMode="auto">
            <a:xfrm rot="-5400000">
              <a:off x="2928" y="2010"/>
              <a:ext cx="19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6755" name="Rectangle 3"/>
            <p:cNvSpPr>
              <a:spLocks noChangeArrowheads="1"/>
            </p:cNvSpPr>
            <p:nvPr/>
          </p:nvSpPr>
          <p:spPr bwMode="auto">
            <a:xfrm>
              <a:off x="3014" y="1912"/>
              <a:ext cx="303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6000" b="1" baseline="30000">
                  <a:solidFill>
                    <a:srgbClr val="00FFFF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586757" name="Text Box 5"/>
            <p:cNvSpPr txBox="1">
              <a:spLocks noChangeArrowheads="1"/>
            </p:cNvSpPr>
            <p:nvPr/>
          </p:nvSpPr>
          <p:spPr bwMode="auto">
            <a:xfrm>
              <a:off x="2390" y="2032"/>
              <a:ext cx="301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FFFFCC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586758" name="Text Box 6"/>
            <p:cNvSpPr txBox="1">
              <a:spLocks noChangeArrowheads="1"/>
            </p:cNvSpPr>
            <p:nvPr/>
          </p:nvSpPr>
          <p:spPr bwMode="auto">
            <a:xfrm>
              <a:off x="1920" y="2020"/>
              <a:ext cx="301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FFFFCC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586759" name="Text Box 7"/>
            <p:cNvSpPr txBox="1">
              <a:spLocks noChangeArrowheads="1"/>
            </p:cNvSpPr>
            <p:nvPr/>
          </p:nvSpPr>
          <p:spPr bwMode="auto">
            <a:xfrm>
              <a:off x="2387" y="2519"/>
              <a:ext cx="301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FFFFCC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586760" name="Text Box 8"/>
            <p:cNvSpPr txBox="1">
              <a:spLocks noChangeArrowheads="1"/>
            </p:cNvSpPr>
            <p:nvPr/>
          </p:nvSpPr>
          <p:spPr bwMode="auto">
            <a:xfrm>
              <a:off x="2387" y="1540"/>
              <a:ext cx="301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FFFFCC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586761" name="Text Box 9"/>
            <p:cNvSpPr txBox="1">
              <a:spLocks noChangeArrowheads="1"/>
            </p:cNvSpPr>
            <p:nvPr/>
          </p:nvSpPr>
          <p:spPr bwMode="auto">
            <a:xfrm>
              <a:off x="2867" y="2056"/>
              <a:ext cx="301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00FFFF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586762" name="Text Box 10"/>
            <p:cNvSpPr txBox="1">
              <a:spLocks noChangeArrowheads="1"/>
            </p:cNvSpPr>
            <p:nvPr/>
          </p:nvSpPr>
          <p:spPr bwMode="auto">
            <a:xfrm>
              <a:off x="1440" y="1478"/>
              <a:ext cx="422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6000" b="1" baseline="30000">
                  <a:solidFill>
                    <a:srgbClr val="00FFFF"/>
                  </a:solidFill>
                  <a:latin typeface="Arial" charset="0"/>
                </a:rPr>
                <a:t>-</a:t>
              </a:r>
              <a:r>
                <a:rPr kumimoji="1" sz="3200" b="1">
                  <a:solidFill>
                    <a:srgbClr val="00FFFF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586763" name="Text Box 11"/>
            <p:cNvSpPr txBox="1">
              <a:spLocks noChangeArrowheads="1"/>
            </p:cNvSpPr>
            <p:nvPr/>
          </p:nvSpPr>
          <p:spPr bwMode="auto">
            <a:xfrm>
              <a:off x="1440" y="2471"/>
              <a:ext cx="31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FFFFCC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586764" name="Line 12"/>
            <p:cNvSpPr>
              <a:spLocks noChangeShapeType="1"/>
            </p:cNvSpPr>
            <p:nvPr/>
          </p:nvSpPr>
          <p:spPr bwMode="auto">
            <a:xfrm flipV="1">
              <a:off x="1698" y="2313"/>
              <a:ext cx="240" cy="192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6765" name="Line 13"/>
            <p:cNvSpPr>
              <a:spLocks noChangeShapeType="1"/>
            </p:cNvSpPr>
            <p:nvPr/>
          </p:nvSpPr>
          <p:spPr bwMode="auto">
            <a:xfrm flipV="1">
              <a:off x="1749" y="2364"/>
              <a:ext cx="240" cy="192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6766" name="Line 14"/>
            <p:cNvSpPr>
              <a:spLocks noChangeShapeType="1"/>
            </p:cNvSpPr>
            <p:nvPr/>
          </p:nvSpPr>
          <p:spPr bwMode="auto">
            <a:xfrm rot="16200000" flipV="1">
              <a:off x="1791" y="1912"/>
              <a:ext cx="193" cy="154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6767" name="Line 15"/>
            <p:cNvSpPr>
              <a:spLocks noChangeShapeType="1"/>
            </p:cNvSpPr>
            <p:nvPr/>
          </p:nvSpPr>
          <p:spPr bwMode="auto">
            <a:xfrm>
              <a:off x="2208" y="2214"/>
              <a:ext cx="19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6768" name="Line 16"/>
            <p:cNvSpPr>
              <a:spLocks noChangeShapeType="1"/>
            </p:cNvSpPr>
            <p:nvPr/>
          </p:nvSpPr>
          <p:spPr bwMode="auto">
            <a:xfrm rot="-5400000">
              <a:off x="2448" y="2454"/>
              <a:ext cx="19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6769" name="Line 17"/>
            <p:cNvSpPr>
              <a:spLocks noChangeShapeType="1"/>
            </p:cNvSpPr>
            <p:nvPr/>
          </p:nvSpPr>
          <p:spPr bwMode="auto">
            <a:xfrm rot="-5400000">
              <a:off x="2448" y="2022"/>
              <a:ext cx="19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6770" name="Line 18"/>
            <p:cNvSpPr>
              <a:spLocks noChangeShapeType="1"/>
            </p:cNvSpPr>
            <p:nvPr/>
          </p:nvSpPr>
          <p:spPr bwMode="auto">
            <a:xfrm rot="635949" flipV="1">
              <a:off x="2688" y="2214"/>
              <a:ext cx="192" cy="39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6771" name="Text Box 19"/>
            <p:cNvSpPr txBox="1">
              <a:spLocks noChangeArrowheads="1"/>
            </p:cNvSpPr>
            <p:nvPr/>
          </p:nvSpPr>
          <p:spPr bwMode="auto">
            <a:xfrm>
              <a:off x="2853" y="1576"/>
              <a:ext cx="301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FFFFCC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586772" name="Text Box 20"/>
            <p:cNvSpPr txBox="1">
              <a:spLocks noChangeArrowheads="1"/>
            </p:cNvSpPr>
            <p:nvPr/>
          </p:nvSpPr>
          <p:spPr bwMode="auto">
            <a:xfrm>
              <a:off x="3347" y="2056"/>
              <a:ext cx="301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FFFFCC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586773" name="Line 21"/>
            <p:cNvSpPr>
              <a:spLocks noChangeShapeType="1"/>
            </p:cNvSpPr>
            <p:nvPr/>
          </p:nvSpPr>
          <p:spPr bwMode="auto">
            <a:xfrm>
              <a:off x="3168" y="2250"/>
              <a:ext cx="19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6774" name="Text Box 22"/>
            <p:cNvSpPr txBox="1">
              <a:spLocks noChangeArrowheads="1"/>
            </p:cNvSpPr>
            <p:nvPr/>
          </p:nvSpPr>
          <p:spPr bwMode="auto">
            <a:xfrm>
              <a:off x="3827" y="2056"/>
              <a:ext cx="287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FFFFCC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586775" name="Line 23"/>
            <p:cNvSpPr>
              <a:spLocks noChangeShapeType="1"/>
            </p:cNvSpPr>
            <p:nvPr/>
          </p:nvSpPr>
          <p:spPr bwMode="auto">
            <a:xfrm>
              <a:off x="3648" y="2250"/>
              <a:ext cx="19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6776" name="Line 24"/>
            <p:cNvSpPr>
              <a:spLocks noChangeShapeType="1"/>
            </p:cNvSpPr>
            <p:nvPr/>
          </p:nvSpPr>
          <p:spPr bwMode="auto">
            <a:xfrm rot="-5400000">
              <a:off x="3840" y="2010"/>
              <a:ext cx="19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6777" name="Line 25"/>
            <p:cNvSpPr>
              <a:spLocks noChangeShapeType="1"/>
            </p:cNvSpPr>
            <p:nvPr/>
          </p:nvSpPr>
          <p:spPr bwMode="auto">
            <a:xfrm rot="-5400000">
              <a:off x="3840" y="2490"/>
              <a:ext cx="19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6778" name="Line 26"/>
            <p:cNvSpPr>
              <a:spLocks noChangeShapeType="1"/>
            </p:cNvSpPr>
            <p:nvPr/>
          </p:nvSpPr>
          <p:spPr bwMode="auto">
            <a:xfrm rot="-5400000">
              <a:off x="3888" y="2490"/>
              <a:ext cx="19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6779" name="Line 27"/>
            <p:cNvSpPr>
              <a:spLocks noChangeShapeType="1"/>
            </p:cNvSpPr>
            <p:nvPr/>
          </p:nvSpPr>
          <p:spPr bwMode="auto">
            <a:xfrm>
              <a:off x="4080" y="2250"/>
              <a:ext cx="19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6780" name="Text Box 28"/>
            <p:cNvSpPr txBox="1">
              <a:spLocks noChangeArrowheads="1"/>
            </p:cNvSpPr>
            <p:nvPr/>
          </p:nvSpPr>
          <p:spPr bwMode="auto">
            <a:xfrm>
              <a:off x="3658" y="1528"/>
              <a:ext cx="422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6000" b="1" baseline="30000">
                  <a:solidFill>
                    <a:srgbClr val="00FFFF"/>
                  </a:solidFill>
                  <a:latin typeface="Arial" charset="0"/>
                </a:rPr>
                <a:t>-</a:t>
              </a:r>
              <a:r>
                <a:rPr kumimoji="1" sz="3200" b="1">
                  <a:solidFill>
                    <a:srgbClr val="00FFFF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586781" name="Text Box 29"/>
            <p:cNvSpPr txBox="1">
              <a:spLocks noChangeArrowheads="1"/>
            </p:cNvSpPr>
            <p:nvPr/>
          </p:nvSpPr>
          <p:spPr bwMode="auto">
            <a:xfrm>
              <a:off x="4282" y="1998"/>
              <a:ext cx="422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00FFFF"/>
                  </a:solidFill>
                  <a:latin typeface="Arial" charset="0"/>
                </a:rPr>
                <a:t>O</a:t>
              </a:r>
              <a:r>
                <a:rPr kumimoji="1" sz="6000" b="1" baseline="30000">
                  <a:solidFill>
                    <a:srgbClr val="00FFFF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586782" name="Text Box 30"/>
            <p:cNvSpPr txBox="1">
              <a:spLocks noChangeArrowheads="1"/>
            </p:cNvSpPr>
            <p:nvPr/>
          </p:nvSpPr>
          <p:spPr bwMode="auto">
            <a:xfrm>
              <a:off x="3813" y="2536"/>
              <a:ext cx="31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FFFFCC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586784" name="Text Box 32"/>
            <p:cNvSpPr txBox="1">
              <a:spLocks noChangeArrowheads="1"/>
            </p:cNvSpPr>
            <p:nvPr/>
          </p:nvSpPr>
          <p:spPr bwMode="auto">
            <a:xfrm>
              <a:off x="3360" y="1563"/>
              <a:ext cx="116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sz="2800" b="1">
                <a:solidFill>
                  <a:srgbClr val="FFFFCC"/>
                </a:solidFill>
                <a:latin typeface="Arial" charset="0"/>
              </a:endParaRPr>
            </a:p>
          </p:txBody>
        </p:sp>
        <p:sp>
          <p:nvSpPr>
            <p:cNvPr id="586787" name="Text Box 35"/>
            <p:cNvSpPr txBox="1">
              <a:spLocks noChangeArrowheads="1"/>
            </p:cNvSpPr>
            <p:nvPr/>
          </p:nvSpPr>
          <p:spPr bwMode="auto">
            <a:xfrm>
              <a:off x="3347" y="2539"/>
              <a:ext cx="301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FFFFFF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586788" name="Text Box 36"/>
            <p:cNvSpPr txBox="1">
              <a:spLocks noChangeArrowheads="1"/>
            </p:cNvSpPr>
            <p:nvPr/>
          </p:nvSpPr>
          <p:spPr bwMode="auto">
            <a:xfrm>
              <a:off x="3347" y="1560"/>
              <a:ext cx="301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sz="3200" b="1">
                  <a:solidFill>
                    <a:srgbClr val="FFFFFF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586789" name="Line 37"/>
            <p:cNvSpPr>
              <a:spLocks noChangeShapeType="1"/>
            </p:cNvSpPr>
            <p:nvPr/>
          </p:nvSpPr>
          <p:spPr bwMode="auto">
            <a:xfrm rot="-5400000">
              <a:off x="3389" y="2456"/>
              <a:ext cx="229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6790" name="Line 38"/>
            <p:cNvSpPr>
              <a:spLocks noChangeShapeType="1"/>
            </p:cNvSpPr>
            <p:nvPr/>
          </p:nvSpPr>
          <p:spPr bwMode="auto">
            <a:xfrm rot="-5400000">
              <a:off x="3408" y="2042"/>
              <a:ext cx="19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86804" name="Group 52"/>
          <p:cNvGrpSpPr>
            <a:grpSpLocks/>
          </p:cNvGrpSpPr>
          <p:nvPr/>
        </p:nvGrpSpPr>
        <p:grpSpPr bwMode="auto">
          <a:xfrm>
            <a:off x="7164388" y="2270125"/>
            <a:ext cx="1514475" cy="584200"/>
            <a:chOff x="4513" y="1430"/>
            <a:chExt cx="954" cy="368"/>
          </a:xfrm>
        </p:grpSpPr>
        <p:sp>
          <p:nvSpPr>
            <p:cNvPr id="586792" name="Text Box 40"/>
            <p:cNvSpPr txBox="1">
              <a:spLocks noChangeArrowheads="1"/>
            </p:cNvSpPr>
            <p:nvPr/>
          </p:nvSpPr>
          <p:spPr bwMode="auto">
            <a:xfrm>
              <a:off x="4715" y="1430"/>
              <a:ext cx="7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b="1">
                  <a:solidFill>
                    <a:srgbClr val="FFFF00"/>
                  </a:solidFill>
                  <a:latin typeface="Arial" charset="0"/>
                </a:rPr>
                <a:t>pKa2=5,6</a:t>
              </a:r>
            </a:p>
          </p:txBody>
        </p:sp>
        <p:sp>
          <p:nvSpPr>
            <p:cNvPr id="586791" name="Line 39"/>
            <p:cNvSpPr>
              <a:spLocks noChangeShapeType="1"/>
            </p:cNvSpPr>
            <p:nvPr/>
          </p:nvSpPr>
          <p:spPr bwMode="auto">
            <a:xfrm flipH="1">
              <a:off x="4513" y="1616"/>
              <a:ext cx="227" cy="18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86802" name="Group 50"/>
          <p:cNvGrpSpPr>
            <a:grpSpLocks/>
          </p:cNvGrpSpPr>
          <p:nvPr/>
        </p:nvGrpSpPr>
        <p:grpSpPr bwMode="auto">
          <a:xfrm>
            <a:off x="2843213" y="1628775"/>
            <a:ext cx="1514475" cy="584200"/>
            <a:chOff x="1791" y="1026"/>
            <a:chExt cx="954" cy="368"/>
          </a:xfrm>
        </p:grpSpPr>
        <p:sp>
          <p:nvSpPr>
            <p:cNvPr id="586796" name="Text Box 44"/>
            <p:cNvSpPr txBox="1">
              <a:spLocks noChangeArrowheads="1"/>
            </p:cNvSpPr>
            <p:nvPr/>
          </p:nvSpPr>
          <p:spPr bwMode="auto">
            <a:xfrm>
              <a:off x="1993" y="1026"/>
              <a:ext cx="7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b="1">
                  <a:solidFill>
                    <a:srgbClr val="FFFF00"/>
                  </a:solidFill>
                  <a:latin typeface="Arial" charset="0"/>
                </a:rPr>
                <a:t>pKa=10,3</a:t>
              </a:r>
            </a:p>
          </p:txBody>
        </p:sp>
        <p:sp>
          <p:nvSpPr>
            <p:cNvPr id="586795" name="Line 43"/>
            <p:cNvSpPr>
              <a:spLocks noChangeShapeType="1"/>
            </p:cNvSpPr>
            <p:nvPr/>
          </p:nvSpPr>
          <p:spPr bwMode="auto">
            <a:xfrm flipH="1">
              <a:off x="1791" y="1212"/>
              <a:ext cx="227" cy="18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86805" name="Group 53"/>
          <p:cNvGrpSpPr>
            <a:grpSpLocks/>
          </p:cNvGrpSpPr>
          <p:nvPr/>
        </p:nvGrpSpPr>
        <p:grpSpPr bwMode="auto">
          <a:xfrm>
            <a:off x="4284663" y="3502025"/>
            <a:ext cx="1016000" cy="792163"/>
            <a:chOff x="2699" y="2206"/>
            <a:chExt cx="640" cy="499"/>
          </a:xfrm>
        </p:grpSpPr>
        <p:sp>
          <p:nvSpPr>
            <p:cNvPr id="586797" name="Text Box 45"/>
            <p:cNvSpPr txBox="1">
              <a:spLocks noChangeArrowheads="1"/>
            </p:cNvSpPr>
            <p:nvPr/>
          </p:nvSpPr>
          <p:spPr bwMode="auto">
            <a:xfrm>
              <a:off x="2699" y="2474"/>
              <a:ext cx="6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b="1">
                  <a:solidFill>
                    <a:srgbClr val="FFFF00"/>
                  </a:solidFill>
                  <a:latin typeface="Arial" charset="0"/>
                </a:rPr>
                <a:t>pKb=12</a:t>
              </a:r>
            </a:p>
          </p:txBody>
        </p:sp>
        <p:sp>
          <p:nvSpPr>
            <p:cNvPr id="586798" name="Line 46"/>
            <p:cNvSpPr>
              <a:spLocks noChangeShapeType="1"/>
            </p:cNvSpPr>
            <p:nvPr/>
          </p:nvSpPr>
          <p:spPr bwMode="auto">
            <a:xfrm flipV="1">
              <a:off x="3016" y="2206"/>
              <a:ext cx="0" cy="27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sz="21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86806" name="Group 54"/>
          <p:cNvGrpSpPr>
            <a:grpSpLocks/>
          </p:cNvGrpSpPr>
          <p:nvPr/>
        </p:nvGrpSpPr>
        <p:grpSpPr bwMode="auto">
          <a:xfrm>
            <a:off x="34925" y="1693863"/>
            <a:ext cx="9144000" cy="4471987"/>
            <a:chOff x="22" y="1067"/>
            <a:chExt cx="5760" cy="2817"/>
          </a:xfrm>
        </p:grpSpPr>
        <p:grpSp>
          <p:nvGrpSpPr>
            <p:cNvPr id="586803" name="Group 51"/>
            <p:cNvGrpSpPr>
              <a:grpSpLocks/>
            </p:cNvGrpSpPr>
            <p:nvPr/>
          </p:nvGrpSpPr>
          <p:grpSpPr bwMode="auto">
            <a:xfrm>
              <a:off x="4014" y="1067"/>
              <a:ext cx="954" cy="368"/>
              <a:chOff x="4014" y="1067"/>
              <a:chExt cx="954" cy="368"/>
            </a:xfrm>
          </p:grpSpPr>
          <p:sp>
            <p:nvSpPr>
              <p:cNvPr id="586794" name="Text Box 42"/>
              <p:cNvSpPr txBox="1">
                <a:spLocks noChangeArrowheads="1"/>
              </p:cNvSpPr>
              <p:nvPr/>
            </p:nvSpPr>
            <p:spPr bwMode="auto">
              <a:xfrm>
                <a:off x="4216" y="1067"/>
                <a:ext cx="75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b="1">
                    <a:solidFill>
                      <a:srgbClr val="FFFF00"/>
                    </a:solidFill>
                    <a:latin typeface="Arial" charset="0"/>
                  </a:rPr>
                  <a:t>pKa1=2,6</a:t>
                </a:r>
              </a:p>
            </p:txBody>
          </p:sp>
          <p:sp>
            <p:nvSpPr>
              <p:cNvPr id="586793" name="Line 41"/>
              <p:cNvSpPr>
                <a:spLocks noChangeShapeType="1"/>
              </p:cNvSpPr>
              <p:nvPr/>
            </p:nvSpPr>
            <p:spPr bwMode="auto">
              <a:xfrm flipH="1">
                <a:off x="4014" y="1253"/>
                <a:ext cx="227" cy="18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sz="21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586799" name="Rectangle 47"/>
            <p:cNvSpPr>
              <a:spLocks noChangeArrowheads="1"/>
            </p:cNvSpPr>
            <p:nvPr/>
          </p:nvSpPr>
          <p:spPr bwMode="auto">
            <a:xfrm>
              <a:off x="22" y="3653"/>
              <a:ext cx="57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spAutoFit/>
            </a:bodyPr>
            <a:lstStyle/>
            <a:p>
              <a:pPr marL="180975" indent="-180975" algn="just" eaLnBrk="0" fontAlgn="base" hangingPunct="0">
                <a:spcBef>
                  <a:spcPct val="0"/>
                </a:spcBef>
                <a:spcAft>
                  <a:spcPct val="30000"/>
                </a:spcAft>
              </a:pPr>
              <a:endParaRPr kumimoji="1" b="1">
                <a:solidFill>
                  <a:srgbClr val="00FFFF"/>
                </a:solidFill>
                <a:latin typeface="Arial" charset="0"/>
                <a:cs typeface="Times New Roman" pitchFamily="18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8D5C39A9-101B-4AD4-A128-F6F9215F27DB}" type="slidenum">
              <a:rPr lang="pt-BR" smtClean="0">
                <a:solidFill>
                  <a:srgbClr val="FFFFFF"/>
                </a:solidFill>
              </a:rPr>
              <a:pPr lvl="1"/>
              <a:t>28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34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02" name="Picture 20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4781" y="3250687"/>
            <a:ext cx="2965450" cy="1255712"/>
          </a:xfrm>
          <a:noFill/>
          <a:ln/>
        </p:spPr>
      </p:pic>
      <p:pic>
        <p:nvPicPr>
          <p:cNvPr id="716962" name="Picture 16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283325" y="5503863"/>
            <a:ext cx="2825750" cy="1238250"/>
          </a:xfrm>
          <a:noFill/>
          <a:ln/>
        </p:spPr>
      </p:pic>
      <p:sp>
        <p:nvSpPr>
          <p:cNvPr id="716965" name="Text Box 165"/>
          <p:cNvSpPr txBox="1">
            <a:spLocks noChangeArrowheads="1"/>
          </p:cNvSpPr>
          <p:nvPr/>
        </p:nvSpPr>
        <p:spPr bwMode="auto">
          <a:xfrm>
            <a:off x="7199603" y="4604310"/>
            <a:ext cx="1332416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1900" b="1" dirty="0" err="1" smtClean="0">
                <a:solidFill>
                  <a:srgbClr val="33CCFF"/>
                </a:solidFill>
                <a:latin typeface="Arial" charset="0"/>
              </a:rPr>
              <a:t>pKa</a:t>
            </a:r>
            <a:r>
              <a:rPr kumimoji="1" sz="1900" b="1" dirty="0" smtClean="0">
                <a:solidFill>
                  <a:srgbClr val="33CCFF"/>
                </a:solidFill>
                <a:latin typeface="Arial" charset="0"/>
              </a:rPr>
              <a:t> =10,5</a:t>
            </a:r>
            <a:endParaRPr kumimoji="1" sz="1900" b="1" dirty="0">
              <a:solidFill>
                <a:srgbClr val="33CCFF"/>
              </a:solidFill>
              <a:latin typeface="Arial" charset="0"/>
            </a:endParaRPr>
          </a:p>
        </p:txBody>
      </p:sp>
      <p:sp>
        <p:nvSpPr>
          <p:cNvPr id="717005" name="Text Box 205"/>
          <p:cNvSpPr txBox="1">
            <a:spLocks noChangeArrowheads="1"/>
          </p:cNvSpPr>
          <p:nvPr/>
        </p:nvSpPr>
        <p:spPr bwMode="auto">
          <a:xfrm>
            <a:off x="4293176" y="1136257"/>
            <a:ext cx="112883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1900" b="1" dirty="0" err="1" smtClean="0">
                <a:solidFill>
                  <a:srgbClr val="FFFF00"/>
                </a:solidFill>
                <a:latin typeface="Arial" charset="0"/>
              </a:rPr>
              <a:t>pKa</a:t>
            </a:r>
            <a:r>
              <a:rPr kumimoji="1" sz="1900" b="1" dirty="0" smtClean="0">
                <a:solidFill>
                  <a:srgbClr val="FFFF00"/>
                </a:solidFill>
                <a:latin typeface="Arial" charset="0"/>
              </a:rPr>
              <a:t>&lt;2,6</a:t>
            </a:r>
            <a:endParaRPr kumimoji="1" sz="19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7006" name="Line 206"/>
          <p:cNvSpPr>
            <a:spLocks noChangeShapeType="1"/>
          </p:cNvSpPr>
          <p:nvPr/>
        </p:nvSpPr>
        <p:spPr bwMode="auto">
          <a:xfrm rot="-2838323">
            <a:off x="6948488" y="4581525"/>
            <a:ext cx="1588" cy="865187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17077" name="Picture 27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349625" y="1557338"/>
            <a:ext cx="3022600" cy="1252537"/>
          </a:xfrm>
          <a:noFill/>
          <a:ln/>
        </p:spPr>
      </p:pic>
      <p:pic>
        <p:nvPicPr>
          <p:cNvPr id="717080" name="Picture 28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1188" y="0"/>
            <a:ext cx="3051175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081" name="Line 281"/>
          <p:cNvSpPr>
            <a:spLocks noChangeShapeType="1"/>
          </p:cNvSpPr>
          <p:nvPr/>
        </p:nvSpPr>
        <p:spPr bwMode="auto">
          <a:xfrm rot="-2838323">
            <a:off x="5075238" y="2565400"/>
            <a:ext cx="1588" cy="865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7082" name="Line 282"/>
          <p:cNvSpPr>
            <a:spLocks noChangeShapeType="1"/>
          </p:cNvSpPr>
          <p:nvPr/>
        </p:nvSpPr>
        <p:spPr bwMode="auto">
          <a:xfrm rot="-2838323">
            <a:off x="3633788" y="909638"/>
            <a:ext cx="1587" cy="8651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7083" name="Text Box 283"/>
          <p:cNvSpPr txBox="1">
            <a:spLocks noChangeArrowheads="1"/>
          </p:cNvSpPr>
          <p:nvPr/>
        </p:nvSpPr>
        <p:spPr bwMode="auto">
          <a:xfrm>
            <a:off x="5546698" y="2721006"/>
            <a:ext cx="112883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1900" b="1" dirty="0" err="1" smtClean="0">
                <a:solidFill>
                  <a:srgbClr val="FFFFFF"/>
                </a:solidFill>
                <a:latin typeface="Arial" charset="0"/>
              </a:rPr>
              <a:t>pKa</a:t>
            </a:r>
            <a:r>
              <a:rPr kumimoji="1" sz="1900" b="1" dirty="0" smtClean="0">
                <a:solidFill>
                  <a:srgbClr val="FFFFFF"/>
                </a:solidFill>
                <a:latin typeface="Arial" charset="0"/>
              </a:rPr>
              <a:t>=5,6</a:t>
            </a:r>
            <a:endParaRPr kumimoji="1" sz="19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7085" name="Rectangle 285"/>
          <p:cNvSpPr>
            <a:spLocks noChangeArrowheads="1"/>
          </p:cNvSpPr>
          <p:nvPr/>
        </p:nvSpPr>
        <p:spPr bwMode="auto">
          <a:xfrm>
            <a:off x="900113" y="3222625"/>
            <a:ext cx="19018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100" b="1">
                <a:solidFill>
                  <a:srgbClr val="FFFFFF"/>
                </a:solidFill>
                <a:latin typeface="Arial" charset="0"/>
              </a:rPr>
              <a:t>2,6; 5,6 e 10,3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D5A61E71-FD9C-404B-92D1-AB82EA7C45E8}" type="slidenum">
              <a:rPr lang="pt-BR" smtClean="0">
                <a:solidFill>
                  <a:srgbClr val="FFFFFF"/>
                </a:solidFill>
              </a:rPr>
              <a:pPr lvl="1"/>
              <a:t>29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82" y="1157565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 lipofílico - &gt; Kow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96" y="601199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+ hidrofílico - &lt; Kow</a:t>
            </a:r>
            <a:endParaRPr lang="en-US" b="1" dirty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95536" y="1636153"/>
            <a:ext cx="0" cy="4313797"/>
          </a:xfrm>
          <a:prstGeom prst="straightConnector1">
            <a:avLst/>
          </a:prstGeom>
          <a:ln>
            <a:gradFill>
              <a:gsLst>
                <a:gs pos="0">
                  <a:schemeClr val="accent2"/>
                </a:gs>
                <a:gs pos="54000">
                  <a:schemeClr val="tx1"/>
                </a:gs>
                <a:gs pos="100000">
                  <a:schemeClr val="accent5">
                    <a:lumMod val="50000"/>
                  </a:schemeClr>
                </a:gs>
              </a:gsLst>
              <a:lin ang="5400000" scaled="0"/>
            </a:gra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Line 206"/>
          <p:cNvSpPr>
            <a:spLocks noChangeShapeType="1"/>
          </p:cNvSpPr>
          <p:nvPr/>
        </p:nvSpPr>
        <p:spPr bwMode="auto">
          <a:xfrm rot="-2838323">
            <a:off x="6880325" y="4736384"/>
            <a:ext cx="1588" cy="865187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Line 206"/>
          <p:cNvSpPr>
            <a:spLocks noChangeShapeType="1"/>
          </p:cNvSpPr>
          <p:nvPr/>
        </p:nvSpPr>
        <p:spPr bwMode="auto">
          <a:xfrm rot="-2838323">
            <a:off x="4889692" y="2570248"/>
            <a:ext cx="1588" cy="865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Line 206"/>
          <p:cNvSpPr>
            <a:spLocks noChangeShapeType="1"/>
          </p:cNvSpPr>
          <p:nvPr/>
        </p:nvSpPr>
        <p:spPr bwMode="auto">
          <a:xfrm rot="-2838323">
            <a:off x="3532640" y="974293"/>
            <a:ext cx="1588" cy="8651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sz="210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64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148" name="CaixaDeTexto 8"/>
          <p:cNvSpPr txBox="1">
            <a:spLocks noChangeArrowheads="1"/>
          </p:cNvSpPr>
          <p:nvPr/>
        </p:nvSpPr>
        <p:spPr bwMode="auto">
          <a:xfrm>
            <a:off x="395537" y="214313"/>
            <a:ext cx="8462744" cy="5238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Classificação quanto a função dos adjuvantes:</a:t>
            </a:r>
          </a:p>
        </p:txBody>
      </p:sp>
      <p:sp>
        <p:nvSpPr>
          <p:cNvPr id="6151" name="CaixaDeTexto 9"/>
          <p:cNvSpPr txBox="1">
            <a:spLocks noChangeArrowheads="1"/>
          </p:cNvSpPr>
          <p:nvPr/>
        </p:nvSpPr>
        <p:spPr bwMode="auto">
          <a:xfrm>
            <a:off x="285750" y="908720"/>
            <a:ext cx="5654402" cy="461665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  <a:effectLst>
            <a:glow rad="101600">
              <a:schemeClr val="bg2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pt-BR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Ativadores de superfície das folhas</a:t>
            </a:r>
            <a:endParaRPr kumimoji="1" lang="pt-BR" sz="24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6152" name="CaixaDeTexto 10"/>
          <p:cNvSpPr txBox="1">
            <a:spLocks noChangeArrowheads="1"/>
          </p:cNvSpPr>
          <p:nvPr/>
        </p:nvSpPr>
        <p:spPr bwMode="auto">
          <a:xfrm>
            <a:off x="35496" y="1412776"/>
            <a:ext cx="9072563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3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Surfactante (</a:t>
            </a:r>
            <a:r>
              <a:rPr kumimoji="1" sz="23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Surf</a:t>
            </a:r>
            <a:r>
              <a:rPr kumimoji="1" sz="23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ace </a:t>
            </a:r>
            <a:r>
              <a:rPr kumimoji="1" sz="23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act</a:t>
            </a:r>
            <a:r>
              <a:rPr kumimoji="1" sz="23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ive </a:t>
            </a:r>
            <a:r>
              <a:rPr kumimoji="1" sz="23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a</a:t>
            </a:r>
            <a:r>
              <a:rPr kumimoji="1" sz="23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ge</a:t>
            </a:r>
            <a:r>
              <a:rPr kumimoji="1" sz="23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nt</a:t>
            </a:r>
            <a:r>
              <a:rPr kumimoji="1" sz="23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 </a:t>
            </a:r>
            <a:r>
              <a:rPr kumimoji="1" sz="23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= Surf act a nt = surfactant)</a:t>
            </a:r>
            <a:r>
              <a:rPr kumimoji="1" sz="23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 </a:t>
            </a:r>
            <a:endParaRPr kumimoji="1" sz="2300" b="1" dirty="0">
              <a:solidFill>
                <a:srgbClr val="00FFFF"/>
              </a:solidFill>
              <a:latin typeface="Arial" charset="0"/>
              <a:cs typeface="Arial" charset="0"/>
            </a:endParaRPr>
          </a:p>
          <a:p>
            <a:pPr marL="809625" lvl="1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kumimoji="1" sz="2300" b="1" dirty="0">
                <a:solidFill>
                  <a:srgbClr val="FFFFFF"/>
                </a:solidFill>
                <a:latin typeface="Arial" charset="0"/>
                <a:cs typeface="Arial" charset="0"/>
              </a:rPr>
              <a:t>Não </a:t>
            </a:r>
            <a:r>
              <a:rPr kumimoji="1" sz="23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iônico</a:t>
            </a:r>
            <a:r>
              <a:rPr kumimoji="1" sz="2300" b="1" dirty="0">
                <a:solidFill>
                  <a:srgbClr val="FFFFFF"/>
                </a:solidFill>
                <a:latin typeface="Arial" charset="0"/>
                <a:cs typeface="Arial" charset="0"/>
              </a:rPr>
              <a:t> (</a:t>
            </a:r>
            <a:r>
              <a:rPr kumimoji="1" sz="23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inclui</a:t>
            </a:r>
            <a:r>
              <a:rPr kumimoji="1" sz="2300" b="1" dirty="0">
                <a:solidFill>
                  <a:srgbClr val="FFFFFF"/>
                </a:solidFill>
                <a:latin typeface="Arial" charset="0"/>
                <a:cs typeface="Arial" charset="0"/>
              </a:rPr>
              <a:t> organo-siliconados)</a:t>
            </a:r>
          </a:p>
          <a:p>
            <a:pPr marL="809625" lvl="1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kumimoji="1" sz="23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Iônicos (sais cátions ou ânions)</a:t>
            </a:r>
            <a:endParaRPr kumimoji="1" sz="23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809625" lvl="1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kumimoji="1" sz="23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Anfotéricos (propriedades cátions e ânions)</a:t>
            </a:r>
            <a:endParaRPr kumimoji="1" sz="23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153" name="CaixaDeTexto 11"/>
          <p:cNvSpPr txBox="1">
            <a:spLocks noChangeArrowheads="1"/>
          </p:cNvSpPr>
          <p:nvPr/>
        </p:nvSpPr>
        <p:spPr bwMode="auto">
          <a:xfrm>
            <a:off x="214313" y="3284984"/>
            <a:ext cx="885825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400" b="1" dirty="0" err="1">
                <a:solidFill>
                  <a:srgbClr val="00FFFF"/>
                </a:solidFill>
                <a:latin typeface="Arial" charset="0"/>
                <a:cs typeface="Arial" charset="0"/>
              </a:rPr>
              <a:t>Óleos</a:t>
            </a:r>
            <a:r>
              <a:rPr kumimoji="1" sz="2400" b="1" dirty="0">
                <a:solidFill>
                  <a:srgbClr val="00FFFF"/>
                </a:solidFill>
                <a:latin typeface="Arial" charset="0"/>
                <a:cs typeface="Arial" charset="0"/>
              </a:rPr>
              <a:t> (</a:t>
            </a:r>
            <a:r>
              <a:rPr kumimoji="1" sz="2400" b="1" dirty="0" err="1">
                <a:solidFill>
                  <a:srgbClr val="00FFFF"/>
                </a:solidFill>
                <a:latin typeface="Arial" charset="0"/>
                <a:cs typeface="Arial" charset="0"/>
              </a:rPr>
              <a:t>inclui</a:t>
            </a:r>
            <a:r>
              <a:rPr kumimoji="1" sz="2400" b="1" dirty="0">
                <a:solidFill>
                  <a:srgbClr val="00FFFF"/>
                </a:solidFill>
                <a:latin typeface="Arial" charset="0"/>
                <a:cs typeface="Arial" charset="0"/>
              </a:rPr>
              <a:t> </a:t>
            </a:r>
            <a:r>
              <a:rPr kumimoji="1" sz="2400" b="1" dirty="0" err="1">
                <a:solidFill>
                  <a:srgbClr val="00FFFF"/>
                </a:solidFill>
                <a:latin typeface="Arial" charset="0"/>
                <a:cs typeface="Arial" charset="0"/>
              </a:rPr>
              <a:t>os</a:t>
            </a:r>
            <a:r>
              <a:rPr kumimoji="1" sz="2400" b="1" dirty="0">
                <a:solidFill>
                  <a:srgbClr val="00FFFF"/>
                </a:solidFill>
                <a:latin typeface="Arial" charset="0"/>
                <a:cs typeface="Arial" charset="0"/>
              </a:rPr>
              <a:t> </a:t>
            </a:r>
            <a:r>
              <a:rPr kumimoji="1" sz="2400" b="1" dirty="0" err="1">
                <a:solidFill>
                  <a:srgbClr val="00FFFF"/>
                </a:solidFill>
                <a:latin typeface="Arial" charset="0"/>
                <a:cs typeface="Arial" charset="0"/>
              </a:rPr>
              <a:t>óleos</a:t>
            </a:r>
            <a:r>
              <a:rPr kumimoji="1" sz="2400" b="1" dirty="0">
                <a:solidFill>
                  <a:srgbClr val="00FFFF"/>
                </a:solidFill>
                <a:latin typeface="Arial" charset="0"/>
                <a:cs typeface="Arial" charset="0"/>
              </a:rPr>
              <a:t> </a:t>
            </a:r>
            <a:r>
              <a:rPr kumimoji="1" sz="2400" b="1" dirty="0" err="1">
                <a:solidFill>
                  <a:srgbClr val="00FFFF"/>
                </a:solidFill>
                <a:latin typeface="Arial" charset="0"/>
                <a:cs typeface="Arial" charset="0"/>
              </a:rPr>
              <a:t>vegetais</a:t>
            </a:r>
            <a:r>
              <a:rPr kumimoji="1" sz="2400" b="1" dirty="0">
                <a:solidFill>
                  <a:srgbClr val="00FFFF"/>
                </a:solidFill>
                <a:latin typeface="Arial" charset="0"/>
                <a:cs typeface="Arial" charset="0"/>
              </a:rPr>
              <a:t>)</a:t>
            </a:r>
          </a:p>
          <a:p>
            <a:pPr marL="809625" lvl="1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Óleos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concentrados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do </a:t>
            </a: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petróleo</a:t>
            </a:r>
            <a:endParaRPr kumimoji="1" sz="20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809625" lvl="1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Óleos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vegetais</a:t>
            </a:r>
            <a:endParaRPr kumimoji="1" sz="20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154" name="CaixaDeTexto 12"/>
          <p:cNvSpPr txBox="1">
            <a:spLocks noChangeArrowheads="1"/>
          </p:cNvSpPr>
          <p:nvPr/>
        </p:nvSpPr>
        <p:spPr bwMode="auto">
          <a:xfrm>
            <a:off x="214313" y="4797152"/>
            <a:ext cx="88582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 fontAlgn="base">
              <a:spcBef>
                <a:spcPts val="12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400" b="1" dirty="0" err="1">
                <a:solidFill>
                  <a:srgbClr val="00FFFF"/>
                </a:solidFill>
                <a:latin typeface="Arial" charset="0"/>
                <a:cs typeface="Arial" charset="0"/>
              </a:rPr>
              <a:t>Fertilizantes</a:t>
            </a:r>
            <a:r>
              <a:rPr kumimoji="1" sz="2400" b="1" dirty="0">
                <a:solidFill>
                  <a:srgbClr val="00FFFF"/>
                </a:solidFill>
                <a:latin typeface="Arial" charset="0"/>
                <a:cs typeface="Arial" charset="0"/>
              </a:rPr>
              <a:t> </a:t>
            </a:r>
            <a:r>
              <a:rPr kumimoji="1" sz="2400" b="1" dirty="0" err="1" smtClean="0">
                <a:solidFill>
                  <a:srgbClr val="00FFFF"/>
                </a:solidFill>
                <a:latin typeface="Arial" charset="0"/>
                <a:cs typeface="Arial" charset="0"/>
              </a:rPr>
              <a:t>nitrogenados</a:t>
            </a:r>
            <a:endParaRPr kumimoji="1" sz="2400" b="1" dirty="0" smtClean="0">
              <a:solidFill>
                <a:srgbClr val="00FFFF"/>
              </a:solidFill>
              <a:latin typeface="Arial" charset="0"/>
              <a:cs typeface="Arial" charset="0"/>
            </a:endParaRPr>
          </a:p>
          <a:p>
            <a:pPr marL="809625" lvl="1" indent="-352425" fontAlgn="base">
              <a:spcBef>
                <a:spcPts val="12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kumimoji="1" lang="pt-BR" sz="2000" b="1" dirty="0" smtClean="0">
                <a:latin typeface="Arial" charset="0"/>
                <a:cs typeface="Arial" charset="0"/>
              </a:rPr>
              <a:t>Uréia</a:t>
            </a:r>
          </a:p>
          <a:p>
            <a:pPr marL="809625" lvl="1" indent="-352425" fontAlgn="base">
              <a:spcBef>
                <a:spcPts val="12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§"/>
            </a:pPr>
            <a:r>
              <a:rPr kumimoji="1" lang="pt-BR" sz="2000" b="1" dirty="0" smtClean="0">
                <a:latin typeface="Arial" charset="0"/>
                <a:cs typeface="Arial" charset="0"/>
              </a:rPr>
              <a:t>Sulfato de amônio</a:t>
            </a:r>
            <a:endParaRPr kumimoji="1" sz="2000" b="1" dirty="0"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8A1E89E0-E3AE-4184-AD44-1E36129B5CF8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3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Espaço Reservado para Data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89861" name="Rectangle 37"/>
          <p:cNvSpPr>
            <a:spLocks noGrp="1" noChangeArrowheads="1"/>
          </p:cNvSpPr>
          <p:nvPr>
            <p:ph type="title"/>
          </p:nvPr>
        </p:nvSpPr>
        <p:spPr>
          <a:xfrm>
            <a:off x="323850" y="206374"/>
            <a:ext cx="8532813" cy="486321"/>
          </a:xfr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pt-BR" sz="2800" b="1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Interação Glyphosate x Qualidade da água</a:t>
            </a:r>
          </a:p>
        </p:txBody>
      </p:sp>
      <p:graphicFrame>
        <p:nvGraphicFramePr>
          <p:cNvPr id="589952" name="Group 12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54213166"/>
              </p:ext>
            </p:extLst>
          </p:nvPr>
        </p:nvGraphicFramePr>
        <p:xfrm>
          <a:off x="539552" y="1484784"/>
          <a:ext cx="8189912" cy="2133346"/>
        </p:xfrm>
        <a:graphic>
          <a:graphicData uri="http://schemas.openxmlformats.org/drawingml/2006/table">
            <a:tbl>
              <a:tblPr/>
              <a:tblGrid>
                <a:gridCol w="4095750"/>
                <a:gridCol w="4094162"/>
              </a:tblGrid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Cátions problema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shade val="0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Efeito sobre o glyphosate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shade val="0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  <a:r>
                        <a:rPr kumimoji="0" lang="pt-BR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+++</a:t>
                      </a: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 Al</a:t>
                      </a:r>
                      <a:r>
                        <a:rPr kumimoji="0" lang="pt-BR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+++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Ação muito forte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  <a:r>
                        <a:rPr kumimoji="0" lang="pt-BR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</a:t>
                      </a: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 Zn</a:t>
                      </a:r>
                      <a:r>
                        <a:rPr kumimoji="0" lang="pt-BR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Ação forte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</a:t>
                      </a:r>
                      <a:r>
                        <a:rPr kumimoji="0" lang="pt-BR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Ação moderada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pt-BR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 Na</a:t>
                      </a:r>
                      <a:r>
                        <a:rPr kumimoji="0" lang="pt-BR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Nenhuma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4D42F156-FEE0-413B-82CF-0042058569D5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30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ço Reservado para Data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2705" y="159321"/>
            <a:ext cx="6481663" cy="677391"/>
          </a:xfr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pt-BR" sz="3200" b="1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Qualidade da água</a:t>
            </a:r>
          </a:p>
        </p:txBody>
      </p:sp>
      <p:graphicFrame>
        <p:nvGraphicFramePr>
          <p:cNvPr id="674848" name="Group 3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01108162"/>
              </p:ext>
            </p:extLst>
          </p:nvPr>
        </p:nvGraphicFramePr>
        <p:xfrm>
          <a:off x="520700" y="1219695"/>
          <a:ext cx="8191500" cy="3073401"/>
        </p:xfrm>
        <a:graphic>
          <a:graphicData uri="http://schemas.openxmlformats.org/drawingml/2006/table">
            <a:tbl>
              <a:tblPr/>
              <a:tblGrid>
                <a:gridCol w="4052888"/>
                <a:gridCol w="4138612"/>
              </a:tblGrid>
              <a:tr h="439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Classificação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shade val="0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ppm CaCO</a:t>
                      </a:r>
                      <a:r>
                        <a:rPr kumimoji="0" lang="pt-BR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shade val="0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Muito branda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0-15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Branda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15-60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Ligeiramente branda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60-120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Ligeiramente dura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 – 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Dura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– 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Muito dura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74845" name="Text Box 29"/>
          <p:cNvSpPr txBox="1">
            <a:spLocks noChangeArrowheads="1"/>
          </p:cNvSpPr>
          <p:nvPr/>
        </p:nvSpPr>
        <p:spPr bwMode="auto">
          <a:xfrm>
            <a:off x="323528" y="4625841"/>
            <a:ext cx="86409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Gazziero 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et al. (1997) &gt;120 ppm o controle de BRAPL foi afetado</a:t>
            </a:r>
          </a:p>
          <a:p>
            <a:pPr marL="342900" indent="-342900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Kawaguchi 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(1997) 200 ppm em plântulas de trigo</a:t>
            </a:r>
          </a:p>
          <a:p>
            <a:pPr marL="342900" indent="-342900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Monsanto 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(Argentina) até 150 ppm sem problemas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4D42F156-FEE0-413B-82CF-0042058569D5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31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63554" name="Rectangle 2"/>
          <p:cNvSpPr>
            <a:spLocks noChangeArrowheads="1"/>
          </p:cNvSpPr>
          <p:nvPr/>
        </p:nvSpPr>
        <p:spPr bwMode="auto">
          <a:xfrm>
            <a:off x="107950" y="3213398"/>
            <a:ext cx="8928100" cy="309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2562" tIns="46038" rIns="182562" bIns="46038"/>
          <a:lstStyle/>
          <a:p>
            <a:pPr fontAlgn="base">
              <a:spcBef>
                <a:spcPct val="40000"/>
              </a:spcBef>
              <a:spcAft>
                <a:spcPct val="0"/>
              </a:spcAft>
              <a:buClr>
                <a:srgbClr val="FFFFFF"/>
              </a:buClr>
            </a:pPr>
            <a:r>
              <a:rPr sz="2800" b="1" dirty="0">
                <a:solidFill>
                  <a:srgbClr val="FFFF00"/>
                </a:solidFill>
                <a:latin typeface="Arial" charset="0"/>
              </a:rPr>
              <a:t>Mineral:</a:t>
            </a:r>
            <a:r>
              <a:rPr sz="2800" b="1" dirty="0">
                <a:solidFill>
                  <a:srgbClr val="FFFFFF"/>
                </a:solidFill>
                <a:latin typeface="Arial" charset="0"/>
              </a:rPr>
              <a:t> derivados de petróleo</a:t>
            </a:r>
          </a:p>
          <a:p>
            <a:pPr marL="1257300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400" b="1" dirty="0">
                <a:solidFill>
                  <a:srgbClr val="FFFFFF"/>
                </a:solidFill>
                <a:latin typeface="Arial" charset="0"/>
              </a:rPr>
              <a:t>Cadeia hidrocarbonatada, sulfonada (92% de cadeia sulfonada é o ideal)</a:t>
            </a:r>
          </a:p>
          <a:p>
            <a:pPr marL="1257300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400" b="1" dirty="0">
                <a:solidFill>
                  <a:srgbClr val="FFFFFF"/>
                </a:solidFill>
                <a:latin typeface="Arial" charset="0"/>
              </a:rPr>
              <a:t>Graminicidas mais eficientes</a:t>
            </a:r>
            <a:endParaRPr sz="1400" b="1" dirty="0">
              <a:solidFill>
                <a:srgbClr val="FFFFFF"/>
              </a:solidFill>
              <a:latin typeface="Arial" charset="0"/>
            </a:endParaRPr>
          </a:p>
          <a:p>
            <a:pPr marL="1257300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400" b="1" dirty="0">
                <a:solidFill>
                  <a:srgbClr val="FFFFFF"/>
                </a:solidFill>
                <a:latin typeface="Arial" charset="0"/>
              </a:rPr>
              <a:t>Óleo diesel e querosene são altamente fitotóxicos</a:t>
            </a:r>
          </a:p>
          <a:p>
            <a:pPr marL="1257300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400" b="1" dirty="0">
                <a:solidFill>
                  <a:srgbClr val="FFFFFF"/>
                </a:solidFill>
                <a:latin typeface="Arial" charset="0"/>
              </a:rPr>
              <a:t> Óleo diesel é lipofílico e glyphosate é hidrofílico, portanto existe incompatibilidade.</a:t>
            </a:r>
          </a:p>
        </p:txBody>
      </p:sp>
      <p:sp>
        <p:nvSpPr>
          <p:cNvPr id="663555" name="Rectangle 3"/>
          <p:cNvSpPr>
            <a:spLocks noChangeArrowheads="1"/>
          </p:cNvSpPr>
          <p:nvPr/>
        </p:nvSpPr>
        <p:spPr bwMode="auto">
          <a:xfrm>
            <a:off x="107504" y="909142"/>
            <a:ext cx="8928100" cy="208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2562" tIns="46038" rIns="182562" bIns="46038"/>
          <a:lstStyle/>
          <a:p>
            <a:pPr lvl="1" fontAlgn="base">
              <a:spcBef>
                <a:spcPct val="40000"/>
              </a:spcBef>
              <a:spcAft>
                <a:spcPct val="0"/>
              </a:spcAft>
              <a:buClr>
                <a:srgbClr val="FFFFFF"/>
              </a:buClr>
            </a:pPr>
            <a:r>
              <a:rPr sz="2800" b="1" dirty="0" smtClean="0">
                <a:solidFill>
                  <a:srgbClr val="FFFF00"/>
                </a:solidFill>
                <a:latin typeface="Arial" charset="0"/>
              </a:rPr>
              <a:t>Três </a:t>
            </a:r>
            <a:r>
              <a:rPr sz="2800" b="1" dirty="0">
                <a:solidFill>
                  <a:srgbClr val="FFFF00"/>
                </a:solidFill>
                <a:latin typeface="Arial" charset="0"/>
              </a:rPr>
              <a:t>formas de uso dos óleos como:</a:t>
            </a:r>
          </a:p>
          <a:p>
            <a:pPr marL="1257300" lvl="2" indent="-342900" fontAlgn="base"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sz="2400" b="1" dirty="0">
                <a:solidFill>
                  <a:srgbClr val="FFFFFF"/>
                </a:solidFill>
                <a:latin typeface="Arial" charset="0"/>
              </a:rPr>
              <a:t>herbicida</a:t>
            </a:r>
          </a:p>
          <a:p>
            <a:pPr marL="1257300" lvl="2" indent="-342900" fontAlgn="base"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sz="2400" b="1" dirty="0">
                <a:solidFill>
                  <a:srgbClr val="FFFFFF"/>
                </a:solidFill>
                <a:latin typeface="Arial" charset="0"/>
              </a:rPr>
              <a:t>transportador de herbicida (veículo)</a:t>
            </a:r>
          </a:p>
          <a:p>
            <a:pPr marL="1257300" lvl="2" indent="-342900" fontAlgn="base"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sz="2400" b="1" dirty="0">
                <a:solidFill>
                  <a:srgbClr val="FFFFFF"/>
                </a:solidFill>
                <a:latin typeface="Arial" charset="0"/>
              </a:rPr>
              <a:t>Adjuvante de pulverizações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8D5C39A9-101B-4AD4-A128-F6F9215F27DB}" type="slidenum">
              <a:rPr lang="pt-BR" smtClean="0">
                <a:solidFill>
                  <a:srgbClr val="FFFFFF"/>
                </a:solidFill>
              </a:rPr>
              <a:pPr lvl="1"/>
              <a:t>32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51676" y="183347"/>
            <a:ext cx="2456428" cy="584775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glow rad="101600">
              <a:schemeClr val="bg2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40000"/>
              </a:spcBef>
              <a:spcAft>
                <a:spcPct val="0"/>
              </a:spcAft>
              <a:buClr>
                <a:srgbClr val="FFFFFF"/>
              </a:buClr>
            </a:pPr>
            <a:r>
              <a:rPr lang="pt-BR" sz="3200" b="1" dirty="0">
                <a:solidFill>
                  <a:srgbClr val="00FFFF"/>
                </a:solidFill>
                <a:latin typeface="Arial" charset="0"/>
              </a:rPr>
              <a:t>Óleos</a:t>
            </a:r>
          </a:p>
        </p:txBody>
      </p:sp>
    </p:spTree>
    <p:extLst>
      <p:ext uri="{BB962C8B-B14F-4D97-AF65-F5344CB8AC3E}">
        <p14:creationId xmlns:p14="http://schemas.microsoft.com/office/powerpoint/2010/main" val="368497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5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64578" name="Rectangle 2"/>
          <p:cNvSpPr>
            <a:spLocks noChangeArrowheads="1"/>
          </p:cNvSpPr>
          <p:nvPr/>
        </p:nvSpPr>
        <p:spPr bwMode="auto">
          <a:xfrm>
            <a:off x="74545" y="1241649"/>
            <a:ext cx="8928100" cy="492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2562" tIns="46038" rIns="182562" bIns="46038"/>
          <a:lstStyle/>
          <a:p>
            <a:pPr marL="384175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300" b="1" dirty="0" smtClean="0">
                <a:solidFill>
                  <a:srgbClr val="FFFFFF"/>
                </a:solidFill>
                <a:latin typeface="Arial" charset="0"/>
              </a:rPr>
              <a:t>Triglicerídeos </a:t>
            </a:r>
            <a:r>
              <a:rPr sz="2300" b="1" dirty="0">
                <a:solidFill>
                  <a:srgbClr val="FFFFFF"/>
                </a:solidFill>
                <a:latin typeface="Arial" charset="0"/>
              </a:rPr>
              <a:t>e óleos metilados</a:t>
            </a:r>
          </a:p>
          <a:p>
            <a:pPr marL="384175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300" b="1" dirty="0">
                <a:solidFill>
                  <a:srgbClr val="FFFFFF"/>
                </a:solidFill>
                <a:latin typeface="Arial" charset="0"/>
              </a:rPr>
              <a:t>Apresenta 10 a 15% de adjuvantes, principalmente emulsificantes</a:t>
            </a:r>
          </a:p>
          <a:p>
            <a:pPr marL="384175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300" b="1" dirty="0">
                <a:solidFill>
                  <a:srgbClr val="FFFFFF"/>
                </a:solidFill>
                <a:latin typeface="Arial" charset="0"/>
              </a:rPr>
              <a:t>Menor fitotoxicidade</a:t>
            </a:r>
          </a:p>
          <a:p>
            <a:pPr marL="384175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300" b="1" dirty="0">
                <a:solidFill>
                  <a:srgbClr val="FFFFFF"/>
                </a:solidFill>
                <a:latin typeface="Arial" charset="0"/>
              </a:rPr>
              <a:t>Para diminuição da evaporação da gota devem ser pré-misturados ao herbicidas antes da adição no tanque</a:t>
            </a:r>
          </a:p>
          <a:p>
            <a:pPr marL="384175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300" b="1" dirty="0">
                <a:solidFill>
                  <a:srgbClr val="FFFFFF"/>
                </a:solidFill>
                <a:latin typeface="Arial" charset="0"/>
              </a:rPr>
              <a:t>Redução da hidrólise e fotodecomposição de alguns defensivos na água</a:t>
            </a:r>
          </a:p>
          <a:p>
            <a:pPr marL="384175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300" b="1" dirty="0">
                <a:solidFill>
                  <a:srgbClr val="FFFFFF"/>
                </a:solidFill>
                <a:latin typeface="Arial" charset="0"/>
              </a:rPr>
              <a:t>Mecanismo de ação é a solubilização da membrana celular quando usados como herbicidas</a:t>
            </a:r>
          </a:p>
          <a:p>
            <a:pPr marL="384175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300" b="1" dirty="0">
                <a:solidFill>
                  <a:srgbClr val="FFFFFF"/>
                </a:solidFill>
                <a:latin typeface="Arial" charset="0"/>
              </a:rPr>
              <a:t>Não há evidências de que os óleos dissolvam os componentes cuticulares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8D5C39A9-101B-4AD4-A128-F6F9215F27DB}" type="slidenum">
              <a:rPr lang="pt-BR" smtClean="0">
                <a:solidFill>
                  <a:srgbClr val="FFFFFF"/>
                </a:solidFill>
              </a:rPr>
              <a:pPr lvl="1"/>
              <a:t>33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524152"/>
            <a:ext cx="8568952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FFFFFF"/>
              </a:buClr>
            </a:pPr>
            <a:r>
              <a:rPr lang="pt-BR" sz="3200" b="1" dirty="0">
                <a:solidFill>
                  <a:srgbClr val="FFFF00"/>
                </a:solidFill>
                <a:latin typeface="Arial" charset="0"/>
              </a:rPr>
              <a:t>Vegetal</a:t>
            </a:r>
            <a:r>
              <a:rPr lang="pt-BR" sz="3200" b="1" dirty="0" smtClean="0">
                <a:solidFill>
                  <a:srgbClr val="FFFF00"/>
                </a:solidFill>
                <a:latin typeface="Arial" charset="0"/>
              </a:rPr>
              <a:t>: </a:t>
            </a:r>
            <a:r>
              <a:rPr lang="pt-BR" sz="3200" b="1" dirty="0" smtClean="0">
                <a:latin typeface="Arial" charset="0"/>
              </a:rPr>
              <a:t>derivado de planas oleaginosas</a:t>
            </a:r>
            <a:endParaRPr lang="pt-BR" sz="32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0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78" grpId="0" uiExpand="1" build="p" bldLvl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36388" y="1988840"/>
            <a:ext cx="892810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2562" tIns="46038" rIns="182562" bIns="46038"/>
          <a:lstStyle/>
          <a:p>
            <a:pPr marL="342900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400" b="1" dirty="0" smtClean="0">
                <a:solidFill>
                  <a:srgbClr val="FFFFFF"/>
                </a:solidFill>
                <a:latin typeface="Arial" charset="0"/>
              </a:rPr>
              <a:t>Difusão facilitada</a:t>
            </a:r>
            <a:endParaRPr sz="2400" b="1" dirty="0">
              <a:solidFill>
                <a:srgbClr val="FFFFFF"/>
              </a:solidFill>
              <a:latin typeface="Arial" charset="0"/>
            </a:endParaRPr>
          </a:p>
          <a:p>
            <a:pPr marL="342900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400" b="1" dirty="0">
                <a:solidFill>
                  <a:srgbClr val="FFFFFF"/>
                </a:solidFill>
                <a:latin typeface="Arial" charset="0"/>
              </a:rPr>
              <a:t>Rompimento de algumas ligações de  éster, éter e diéter da cutina</a:t>
            </a:r>
          </a:p>
          <a:p>
            <a:pPr marL="342900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400" b="1" dirty="0">
                <a:solidFill>
                  <a:srgbClr val="FFFFFF"/>
                </a:solidFill>
                <a:latin typeface="Arial" charset="0"/>
              </a:rPr>
              <a:t>Reduz o tempo de extinção da gota</a:t>
            </a:r>
          </a:p>
          <a:p>
            <a:pPr marL="342900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400" b="1" dirty="0">
                <a:solidFill>
                  <a:srgbClr val="FFFFFF"/>
                </a:solidFill>
                <a:latin typeface="Arial" charset="0"/>
              </a:rPr>
              <a:t>Concentrações de 0,1 a 0,5%</a:t>
            </a:r>
          </a:p>
          <a:p>
            <a:pPr marL="342900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400" b="1" dirty="0">
                <a:solidFill>
                  <a:srgbClr val="FFFFFF"/>
                </a:solidFill>
                <a:latin typeface="Arial" charset="0"/>
              </a:rPr>
              <a:t>Tem sido indicada com o glyphosate em plantas em estádio estressado de crescimento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8D5C39A9-101B-4AD4-A128-F6F9215F27DB}" type="slidenum">
              <a:rPr lang="pt-BR" smtClean="0">
                <a:solidFill>
                  <a:srgbClr val="FFFFFF"/>
                </a:solidFill>
              </a:rPr>
              <a:pPr lvl="1"/>
              <a:t>34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5616" y="339527"/>
            <a:ext cx="7294389" cy="523220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glow rad="101600">
              <a:schemeClr val="bg2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FFFF"/>
                </a:solidFill>
                <a:latin typeface="Arial" charset="0"/>
              </a:rPr>
              <a:t>Sais de fertilizantes como adjuvantes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3568" y="1196752"/>
            <a:ext cx="5742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base">
              <a:spcBef>
                <a:spcPct val="40000"/>
              </a:spcBef>
              <a:spcAft>
                <a:spcPct val="0"/>
              </a:spcAft>
              <a:buClr>
                <a:srgbClr val="FFFFFF"/>
              </a:buClr>
            </a:pPr>
            <a:r>
              <a:rPr lang="pt-BR" sz="2800" b="1" dirty="0">
                <a:solidFill>
                  <a:srgbClr val="FFFF00"/>
                </a:solidFill>
                <a:latin typeface="Arial" charset="0"/>
              </a:rPr>
              <a:t>Uréia 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–</a:t>
            </a:r>
            <a:r>
              <a:rPr lang="pt-BR" sz="28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t-BR" sz="2800" b="1" dirty="0">
                <a:solidFill>
                  <a:srgbClr val="FFFFFF"/>
                </a:solidFill>
                <a:latin typeface="Arial" charset="0"/>
              </a:rPr>
              <a:t>adubo foliar</a:t>
            </a:r>
            <a:endParaRPr lang="pt-BR" sz="28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0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650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70722" name="Rectangle 2"/>
          <p:cNvSpPr>
            <a:spLocks noChangeArrowheads="1"/>
          </p:cNvSpPr>
          <p:nvPr/>
        </p:nvSpPr>
        <p:spPr bwMode="auto">
          <a:xfrm>
            <a:off x="108396" y="2303685"/>
            <a:ext cx="8928100" cy="227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2562" tIns="46038" rIns="182562" bIns="46038"/>
          <a:lstStyle/>
          <a:p>
            <a:pPr marL="342900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400" b="1" dirty="0" smtClean="0">
                <a:solidFill>
                  <a:srgbClr val="FFFFFF"/>
                </a:solidFill>
                <a:latin typeface="Arial" charset="0"/>
              </a:rPr>
              <a:t>Reduz o antagonismo </a:t>
            </a:r>
            <a:r>
              <a:rPr sz="2400" b="1" dirty="0">
                <a:solidFill>
                  <a:srgbClr val="FFFFFF"/>
                </a:solidFill>
                <a:latin typeface="Arial" charset="0"/>
              </a:rPr>
              <a:t>do glyphosate com sais prejudiciais na calda de pulverização</a:t>
            </a:r>
          </a:p>
          <a:p>
            <a:pPr marL="342900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400" b="1" dirty="0">
                <a:solidFill>
                  <a:srgbClr val="FFFFFF"/>
                </a:solidFill>
                <a:latin typeface="Arial" charset="0"/>
              </a:rPr>
              <a:t>Reduz a precipitação e cristalização do glyphosate</a:t>
            </a:r>
          </a:p>
          <a:p>
            <a:pPr marL="342900" lvl="2" indent="-342900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pitchFamily="2" charset="2"/>
              <a:buChar char="ü"/>
            </a:pPr>
            <a:r>
              <a:rPr sz="2400" b="1" dirty="0">
                <a:solidFill>
                  <a:srgbClr val="FFFFFF"/>
                </a:solidFill>
                <a:latin typeface="Arial" charset="0"/>
              </a:rPr>
              <a:t>Reduz antagonismo em mistura de herbicidas (bentazon + sethoxydin, primisulfuron + atrazine)</a:t>
            </a:r>
          </a:p>
        </p:txBody>
      </p:sp>
      <p:grpSp>
        <p:nvGrpSpPr>
          <p:cNvPr id="670723" name="Group 3"/>
          <p:cNvGrpSpPr>
            <a:grpSpLocks/>
          </p:cNvGrpSpPr>
          <p:nvPr/>
        </p:nvGrpSpPr>
        <p:grpSpPr bwMode="auto">
          <a:xfrm>
            <a:off x="100013" y="1125538"/>
            <a:ext cx="8716963" cy="5572126"/>
            <a:chOff x="63" y="709"/>
            <a:chExt cx="5491" cy="3510"/>
          </a:xfrm>
        </p:grpSpPr>
        <p:sp>
          <p:nvSpPr>
            <p:cNvPr id="670724" name="Rectangle 4"/>
            <p:cNvSpPr>
              <a:spLocks noChangeArrowheads="1"/>
            </p:cNvSpPr>
            <p:nvPr/>
          </p:nvSpPr>
          <p:spPr bwMode="auto">
            <a:xfrm>
              <a:off x="63" y="709"/>
              <a:ext cx="5397" cy="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82562" tIns="46038" rIns="182562" bIns="46038"/>
            <a:lstStyle/>
            <a:p>
              <a:pPr marL="342900" lvl="2" indent="-342900" fontAlgn="base">
                <a:lnSpc>
                  <a:spcPct val="80000"/>
                </a:lnSpc>
                <a:spcBef>
                  <a:spcPct val="4000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buFont typeface="Wingdings" pitchFamily="2" charset="2"/>
                <a:buChar char="ü"/>
              </a:pPr>
              <a:r>
                <a:rPr sz="2400" b="1" dirty="0" smtClean="0">
                  <a:solidFill>
                    <a:srgbClr val="FFFFFF"/>
                  </a:solidFill>
                  <a:latin typeface="Arial" charset="0"/>
                </a:rPr>
                <a:t>Adequação </a:t>
              </a:r>
              <a:r>
                <a:rPr sz="2400" b="1" dirty="0">
                  <a:solidFill>
                    <a:srgbClr val="FFFFFF"/>
                  </a:solidFill>
                  <a:latin typeface="Arial" charset="0"/>
                </a:rPr>
                <a:t>do pH do apoplasto</a:t>
              </a:r>
            </a:p>
            <a:p>
              <a:pPr marL="808038" lvl="3" indent="-228600" fontAlgn="base">
                <a:lnSpc>
                  <a:spcPct val="80000"/>
                </a:lnSpc>
                <a:spcBef>
                  <a:spcPct val="40000"/>
                </a:spcBef>
                <a:spcAft>
                  <a:spcPct val="0"/>
                </a:spcAft>
                <a:buClr>
                  <a:srgbClr val="FFFFFF"/>
                </a:buClr>
                <a:buFontTx/>
                <a:buChar char="–"/>
              </a:pPr>
              <a:r>
                <a:rPr sz="2000" b="1" dirty="0">
                  <a:solidFill>
                    <a:srgbClr val="FFFFFF"/>
                  </a:solidFill>
                  <a:latin typeface="Arial" charset="0"/>
                </a:rPr>
                <a:t>Aumenta a absorção de ácidos fracos</a:t>
              </a:r>
            </a:p>
            <a:p>
              <a:pPr marL="808038" lvl="3" indent="-228600" fontAlgn="base">
                <a:lnSpc>
                  <a:spcPct val="80000"/>
                </a:lnSpc>
                <a:spcBef>
                  <a:spcPct val="40000"/>
                </a:spcBef>
                <a:spcAft>
                  <a:spcPct val="0"/>
                </a:spcAft>
                <a:buClr>
                  <a:srgbClr val="FFFFFF"/>
                </a:buClr>
                <a:buFontTx/>
                <a:buChar char="–"/>
              </a:pPr>
              <a:r>
                <a:rPr sz="2000" b="1" dirty="0">
                  <a:solidFill>
                    <a:srgbClr val="FFFFFF"/>
                  </a:solidFill>
                  <a:latin typeface="Arial" charset="0"/>
                </a:rPr>
                <a:t>Forma protonada é mais absorvida por ser mais lipofílica</a:t>
              </a:r>
              <a:endParaRPr sz="1000" b="1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6707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6" y="3095"/>
              <a:ext cx="1948" cy="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670726" name="Text Box 6"/>
            <p:cNvSpPr txBox="1">
              <a:spLocks noChangeArrowheads="1"/>
            </p:cNvSpPr>
            <p:nvPr/>
          </p:nvSpPr>
          <p:spPr bwMode="auto">
            <a:xfrm>
              <a:off x="4078" y="3959"/>
              <a:ext cx="1003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sz="2100" b="1" dirty="0">
                  <a:solidFill>
                    <a:srgbClr val="FFFF00"/>
                  </a:solidFill>
                  <a:latin typeface="Arial" charset="0"/>
                </a:rPr>
                <a:t>glyphosate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/>
            <a:fld id="{8D5C39A9-101B-4AD4-A128-F6F9215F27DB}" type="slidenum">
              <a:rPr lang="pt-BR" smtClean="0">
                <a:solidFill>
                  <a:srgbClr val="FFFFFF"/>
                </a:solidFill>
              </a:rPr>
              <a:pPr lvl="1"/>
              <a:t>35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376375"/>
            <a:ext cx="6768752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marL="0" lvl="1" fontAlgn="base">
              <a:spcAft>
                <a:spcPct val="0"/>
              </a:spcAft>
              <a:buClr>
                <a:srgbClr val="FFFFFF"/>
              </a:buClr>
            </a:pPr>
            <a:r>
              <a:rPr lang="pt-BR" sz="2800" b="1" dirty="0">
                <a:solidFill>
                  <a:srgbClr val="FFFF00"/>
                </a:solidFill>
                <a:latin typeface="Arial" charset="0"/>
              </a:rPr>
              <a:t>Sulfato de </a:t>
            </a:r>
            <a:r>
              <a:rPr lang="pt-BR" sz="2800" b="1" dirty="0" smtClean="0">
                <a:solidFill>
                  <a:srgbClr val="FFFF00"/>
                </a:solidFill>
                <a:latin typeface="Arial" charset="0"/>
              </a:rPr>
              <a:t>amônio – </a:t>
            </a:r>
            <a:r>
              <a:rPr lang="pt-BR" sz="2800" b="1" dirty="0" smtClean="0">
                <a:solidFill>
                  <a:schemeClr val="tx1"/>
                </a:solidFill>
                <a:latin typeface="Arial" charset="0"/>
              </a:rPr>
              <a:t>adubo foliar</a:t>
            </a:r>
            <a:endParaRPr lang="pt-BR" sz="28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91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7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grpSp>
        <p:nvGrpSpPr>
          <p:cNvPr id="36868" name="Group 8"/>
          <p:cNvGrpSpPr>
            <a:grpSpLocks/>
          </p:cNvGrpSpPr>
          <p:nvPr/>
        </p:nvGrpSpPr>
        <p:grpSpPr bwMode="auto">
          <a:xfrm>
            <a:off x="434280" y="438646"/>
            <a:ext cx="8458200" cy="5499100"/>
            <a:chOff x="224" y="672"/>
            <a:chExt cx="5328" cy="3464"/>
          </a:xfrm>
        </p:grpSpPr>
        <p:pic>
          <p:nvPicPr>
            <p:cNvPr id="36869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42594" b="13574"/>
            <a:stretch/>
          </p:blipFill>
          <p:spPr bwMode="auto">
            <a:xfrm>
              <a:off x="224" y="1894"/>
              <a:ext cx="5328" cy="17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  <a:effectLst>
              <a:glow rad="101600">
                <a:schemeClr val="bg2">
                  <a:alpha val="60000"/>
                </a:schemeClr>
              </a:glow>
              <a:innerShdw blurRad="114300">
                <a:prstClr val="black"/>
              </a:inn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36870" name="Text Box 3"/>
            <p:cNvSpPr txBox="1">
              <a:spLocks noChangeArrowheads="1"/>
            </p:cNvSpPr>
            <p:nvPr/>
          </p:nvSpPr>
          <p:spPr bwMode="auto">
            <a:xfrm>
              <a:off x="288" y="672"/>
              <a:ext cx="5184" cy="330"/>
            </a:xfrm>
            <a:prstGeom prst="rect">
              <a:avLst/>
            </a:prstGeom>
            <a:ln>
              <a:headEnd/>
              <a:tailEnd/>
            </a:ln>
            <a:effectLst>
              <a:glow rad="101600">
                <a:schemeClr val="tx1">
                  <a:alpha val="60000"/>
                </a:schemeClr>
              </a:glow>
              <a:innerShdw blurRad="114300">
                <a:prstClr val="black"/>
              </a:inn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/>
              <a:r>
                <a:rPr lang="pt-BR" sz="28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Efeito dos Sais de Amônio no Gradiente de pH</a:t>
              </a:r>
            </a:p>
          </p:txBody>
        </p:sp>
        <p:sp>
          <p:nvSpPr>
            <p:cNvPr id="36871" name="Text Box 4"/>
            <p:cNvSpPr txBox="1">
              <a:spLocks noChangeArrowheads="1"/>
            </p:cNvSpPr>
            <p:nvPr/>
          </p:nvSpPr>
          <p:spPr bwMode="auto">
            <a:xfrm>
              <a:off x="233" y="1383"/>
              <a:ext cx="3600" cy="44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38100">
              <a:solidFill>
                <a:schemeClr val="tx1"/>
              </a:solidFill>
              <a:headEnd/>
              <a:tailEnd/>
            </a:ln>
            <a:effectLst>
              <a:glow rad="101600">
                <a:schemeClr val="bg2">
                  <a:alpha val="60000"/>
                </a:schemeClr>
              </a:glo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O movimento dos íons de hidrogênio para o meio extracelular reduz o pH fora da célula</a:t>
              </a:r>
            </a:p>
          </p:txBody>
        </p:sp>
        <p:sp>
          <p:nvSpPr>
            <p:cNvPr id="36872" name="Text Box 5"/>
            <p:cNvSpPr txBox="1">
              <a:spLocks noChangeArrowheads="1"/>
            </p:cNvSpPr>
            <p:nvPr/>
          </p:nvSpPr>
          <p:spPr bwMode="auto">
            <a:xfrm>
              <a:off x="3305" y="2044"/>
              <a:ext cx="1352" cy="23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Meio extra-celular</a:t>
              </a:r>
            </a:p>
          </p:txBody>
        </p:sp>
        <p:sp>
          <p:nvSpPr>
            <p:cNvPr id="36873" name="Text Box 6"/>
            <p:cNvSpPr txBox="1">
              <a:spLocks noChangeArrowheads="1"/>
            </p:cNvSpPr>
            <p:nvPr/>
          </p:nvSpPr>
          <p:spPr bwMode="auto">
            <a:xfrm>
              <a:off x="3312" y="3148"/>
              <a:ext cx="1320" cy="23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Meio intra-celular</a:t>
              </a:r>
            </a:p>
          </p:txBody>
        </p:sp>
        <p:sp>
          <p:nvSpPr>
            <p:cNvPr id="36874" name="Text Box 7"/>
            <p:cNvSpPr txBox="1">
              <a:spLocks noChangeArrowheads="1"/>
            </p:cNvSpPr>
            <p:nvPr/>
          </p:nvSpPr>
          <p:spPr bwMode="auto">
            <a:xfrm>
              <a:off x="228" y="3694"/>
              <a:ext cx="3888" cy="44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glow rad="101600">
                <a:schemeClr val="bg2">
                  <a:alpha val="60000"/>
                </a:schemeClr>
              </a:glow>
            </a:effectLst>
          </p:spPr>
          <p:txBody>
            <a:bodyPr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O movimento dos íons de hidrogênio para fora do citoplasma aumenta o pH dentro da célula</a:t>
              </a:r>
            </a:p>
          </p:txBody>
        </p:sp>
      </p:grpSp>
      <p:sp>
        <p:nvSpPr>
          <p:cNvPr id="2" name="Down Arrow 1"/>
          <p:cNvSpPr/>
          <p:nvPr/>
        </p:nvSpPr>
        <p:spPr bwMode="auto">
          <a:xfrm>
            <a:off x="3318036" y="2801640"/>
            <a:ext cx="613222" cy="190898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>
            <a:glow rad="101600">
              <a:schemeClr val="bg2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 rot="10800000">
            <a:off x="4527288" y="2620626"/>
            <a:ext cx="613222" cy="193361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>
            <a:glow rad="101600">
              <a:schemeClr val="bg2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EE1FFB32-AC92-4ED6-9B14-5AAEB60103B3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36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7553" y="3353224"/>
            <a:ext cx="1144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 smtClean="0">
                <a:solidFill>
                  <a:schemeClr val="bg2"/>
                </a:solidFill>
              </a:rPr>
              <a:t>Membrana celular</a:t>
            </a:r>
            <a:endParaRPr lang="en-US" sz="15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8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279525" y="903288"/>
            <a:ext cx="48339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800" b="1">
                <a:solidFill>
                  <a:srgbClr val="FF0000"/>
                </a:solidFill>
                <a:latin typeface="Arial" charset="0"/>
              </a:rPr>
              <a:t>Formulações de Herbicidas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81000" y="1981200"/>
            <a:ext cx="2095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400" b="1">
                <a:solidFill>
                  <a:srgbClr val="0000FF"/>
                </a:solidFill>
                <a:latin typeface="Arial" charset="0"/>
              </a:rPr>
              <a:t>1. Introdução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628650" y="2424113"/>
            <a:ext cx="67120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400" b="1" dirty="0" smtClean="0">
                <a:solidFill>
                  <a:srgbClr val="000000"/>
                </a:solidFill>
                <a:latin typeface="Arial" charset="0"/>
              </a:rPr>
              <a:t>O </a:t>
            </a:r>
            <a:r>
              <a:rPr kumimoji="1" sz="2400" b="1" dirty="0">
                <a:solidFill>
                  <a:srgbClr val="000000"/>
                </a:solidFill>
                <a:latin typeface="Arial" charset="0"/>
              </a:rPr>
              <a:t>produto técnico nunca é aplicado puro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52400" y="2949575"/>
            <a:ext cx="89916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lvl="1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300" b="1" dirty="0">
                <a:solidFill>
                  <a:srgbClr val="000000"/>
                </a:solidFill>
                <a:latin typeface="Arial" charset="0"/>
              </a:rPr>
              <a:t>Legislação brasileira:</a:t>
            </a:r>
          </a:p>
          <a:p>
            <a:pPr marL="1304925" lvl="2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300" b="1" dirty="0">
                <a:solidFill>
                  <a:srgbClr val="0000FF"/>
                </a:solidFill>
                <a:latin typeface="Arial" charset="0"/>
              </a:rPr>
              <a:t>Ingrediente ativo</a:t>
            </a:r>
            <a:r>
              <a:rPr kumimoji="1" sz="2300" b="1" dirty="0">
                <a:solidFill>
                  <a:srgbClr val="000000"/>
                </a:solidFill>
                <a:latin typeface="Arial" charset="0"/>
              </a:rPr>
              <a:t> (composto com atividade biológica)</a:t>
            </a:r>
          </a:p>
          <a:p>
            <a:pPr marL="1304925" lvl="2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300" b="1" dirty="0">
                <a:solidFill>
                  <a:srgbClr val="0000FF"/>
                </a:solidFill>
                <a:latin typeface="Arial" charset="0"/>
              </a:rPr>
              <a:t>Ingrediente inerte</a:t>
            </a:r>
            <a:r>
              <a:rPr kumimoji="1" sz="2300" b="1" dirty="0">
                <a:solidFill>
                  <a:srgbClr val="000000"/>
                </a:solidFill>
                <a:latin typeface="Arial" charset="0"/>
              </a:rPr>
              <a:t> (outros componentes)</a:t>
            </a:r>
          </a:p>
          <a:p>
            <a:pPr marL="1338263" lvl="3" indent="33338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sz="2300" b="1" dirty="0">
                <a:solidFill>
                  <a:srgbClr val="000000"/>
                </a:solidFill>
                <a:latin typeface="Arial" charset="0"/>
              </a:rPr>
              <a:t>cargas, solventes, emulsificantes, molhantes, dispersantes, </a:t>
            </a:r>
            <a:r>
              <a:rPr kumimoji="1" sz="2300" b="1" dirty="0" err="1">
                <a:solidFill>
                  <a:srgbClr val="000000"/>
                </a:solidFill>
                <a:latin typeface="Arial" charset="0"/>
              </a:rPr>
              <a:t>espessantes</a:t>
            </a:r>
            <a:r>
              <a:rPr kumimoji="1" sz="2300" b="1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kumimoji="1" sz="2300" b="1" dirty="0" err="1">
                <a:solidFill>
                  <a:srgbClr val="000000"/>
                </a:solidFill>
                <a:latin typeface="Arial" charset="0"/>
              </a:rPr>
              <a:t>anticompactantes</a:t>
            </a:r>
            <a:r>
              <a:rPr kumimoji="1" sz="2300" b="1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kumimoji="1" sz="2300" b="1" dirty="0" err="1">
                <a:solidFill>
                  <a:srgbClr val="000000"/>
                </a:solidFill>
                <a:latin typeface="Arial" charset="0"/>
              </a:rPr>
              <a:t>anticongelantes</a:t>
            </a:r>
            <a:r>
              <a:rPr kumimoji="1" sz="2300" b="1" dirty="0">
                <a:solidFill>
                  <a:srgbClr val="000000"/>
                </a:solidFill>
                <a:latin typeface="Arial" charset="0"/>
              </a:rPr>
              <a:t>, etc..</a:t>
            </a: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8FF7D-DAA0-4341-A43E-AF4635945DBF}" type="slidenum">
              <a:rPr lang="pt-BR" smtClean="0"/>
              <a:pPr>
                <a:defRPr/>
              </a:pPr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61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 build="p" bldLvl="2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279525" y="903288"/>
            <a:ext cx="48339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800" b="1">
                <a:solidFill>
                  <a:srgbClr val="FF0000"/>
                </a:solidFill>
                <a:latin typeface="Arial" charset="0"/>
              </a:rPr>
              <a:t>Formulações de Herbicidas</a:t>
            </a: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609600" y="1981200"/>
            <a:ext cx="8382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400" b="1" dirty="0">
                <a:solidFill>
                  <a:srgbClr val="000000"/>
                </a:solidFill>
                <a:latin typeface="Arial" charset="0"/>
              </a:rPr>
              <a:t>Funções da formulação: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400" b="1" dirty="0">
                <a:solidFill>
                  <a:srgbClr val="000000"/>
                </a:solidFill>
                <a:latin typeface="Arial" charset="0"/>
              </a:rPr>
              <a:t>dissolução no veículo (água)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400" b="1" dirty="0">
                <a:solidFill>
                  <a:srgbClr val="000000"/>
                </a:solidFill>
                <a:latin typeface="Arial" charset="0"/>
              </a:rPr>
              <a:t>aumentar a fitotoxicidade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400" b="1" dirty="0">
                <a:solidFill>
                  <a:srgbClr val="000000"/>
                </a:solidFill>
                <a:latin typeface="Arial" charset="0"/>
              </a:rPr>
              <a:t>aumentar o período de validade do produto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400" b="1" dirty="0">
                <a:solidFill>
                  <a:srgbClr val="000000"/>
                </a:solidFill>
                <a:latin typeface="Arial" charset="0"/>
              </a:rPr>
              <a:t>proteger o herbicida das condições ambientais desfavoráveis durante transporte e armazenamento</a:t>
            </a: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609600" y="4658856"/>
            <a:ext cx="587532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400" b="1" dirty="0">
                <a:latin typeface="Arial" charset="0"/>
              </a:rPr>
              <a:t>Variam de acordo: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400" b="1" dirty="0">
                <a:latin typeface="Arial" charset="0"/>
              </a:rPr>
              <a:t> solubilidade do ingrediente ativo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400" b="1" dirty="0">
                <a:latin typeface="Arial" charset="0"/>
              </a:rPr>
              <a:t> tipo de aplicação do herbicida</a:t>
            </a: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8FF7D-DAA0-4341-A43E-AF4635945DBF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543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7" grpId="0" build="p" autoUpdateAnimBg="0"/>
      <p:bldP spid="95238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3"/>
          <p:cNvSpPr txBox="1">
            <a:spLocks noChangeArrowheads="1"/>
          </p:cNvSpPr>
          <p:nvPr/>
        </p:nvSpPr>
        <p:spPr bwMode="auto">
          <a:xfrm>
            <a:off x="1314450" y="1004888"/>
            <a:ext cx="3540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800" b="1">
                <a:solidFill>
                  <a:srgbClr val="FF0000"/>
                </a:solidFill>
                <a:latin typeface="Arial" charset="0"/>
              </a:rPr>
              <a:t>2.1. Pó-solúvel (CS)</a:t>
            </a:r>
            <a:endParaRPr kumimoji="1" sz="28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467544" y="2571806"/>
            <a:ext cx="83820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Forma soluções verdadeiras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Herbicidas na forma de sal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Uma vez dissolvido solvente e solutos não se separam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Necessita de agitação apenas para formação da solução verdadeira</a:t>
            </a: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8FF7D-DAA0-4341-A43E-AF4635945DBF}" type="slidenum">
              <a:rPr lang="pt-BR" smtClean="0"/>
              <a:pPr>
                <a:defRPr/>
              </a:pPr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17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8A1E89E0-E3AE-4184-AD44-1E36129B5CF8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4</a:t>
            </a:fld>
            <a:endParaRPr lang="pt-BR">
              <a:solidFill>
                <a:srgbClr val="FFFFFF"/>
              </a:solidFill>
            </a:endParaRPr>
          </a:p>
        </p:txBody>
      </p:sp>
      <p:pic>
        <p:nvPicPr>
          <p:cNvPr id="6" name="Exacto Concept Demonstration - Droplets Spreading on Leaf Surfa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08720"/>
            <a:ext cx="9144000" cy="5143500"/>
          </a:xfrm>
          <a:prstGeom prst="rect">
            <a:avLst/>
          </a:prstGeom>
        </p:spPr>
      </p:pic>
      <p:sp>
        <p:nvSpPr>
          <p:cNvPr id="8" name="Retângulo 7">
            <a:hlinkClick r:id="rId5"/>
          </p:cNvPr>
          <p:cNvSpPr/>
          <p:nvPr/>
        </p:nvSpPr>
        <p:spPr>
          <a:xfrm>
            <a:off x="1259632" y="313174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https://www.youtube.com/watch?v=D6bvXNt5eFc</a:t>
            </a:r>
          </a:p>
        </p:txBody>
      </p:sp>
    </p:spTree>
    <p:extLst>
      <p:ext uri="{BB962C8B-B14F-4D97-AF65-F5344CB8AC3E}">
        <p14:creationId xmlns:p14="http://schemas.microsoft.com/office/powerpoint/2010/main" val="131077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314450" y="1004888"/>
            <a:ext cx="6257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800" b="1">
                <a:solidFill>
                  <a:srgbClr val="FF0000"/>
                </a:solidFill>
                <a:latin typeface="Arial" charset="0"/>
              </a:rPr>
              <a:t>2.2. Concentrado emulsionável (CE)</a:t>
            </a:r>
          </a:p>
        </p:txBody>
      </p:sp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304800" y="2374900"/>
            <a:ext cx="86868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herbicidas insolúveis em água – óleos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herbicida + solvente orgânico + emulsificante (surfactante não iônico) + óleo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Forma uma emulsão – óleo em água, com gotas de óleo de 0,1 </a:t>
            </a:r>
            <a:r>
              <a:rPr kumimoji="1" sz="2800" b="1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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Necessita de agitação constante no pulverizador</a:t>
            </a:r>
            <a:endParaRPr kumimoji="1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8FF7D-DAA0-4341-A43E-AF4635945DBF}" type="slidenum">
              <a:rPr lang="pt-BR" smtClean="0"/>
              <a:pPr>
                <a:defRPr/>
              </a:pPr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89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314450" y="1004888"/>
            <a:ext cx="3862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800" b="1">
                <a:solidFill>
                  <a:srgbClr val="FF0000"/>
                </a:solidFill>
                <a:latin typeface="Arial" charset="0"/>
              </a:rPr>
              <a:t>2.3. Pó-molhável (PM)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04800" y="2057400"/>
            <a:ext cx="86868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O i.a. é um pó finamente dividido – </a:t>
            </a:r>
            <a:r>
              <a:rPr kumimoji="1" sz="2800" b="1" dirty="0" err="1">
                <a:solidFill>
                  <a:srgbClr val="000000"/>
                </a:solidFill>
                <a:latin typeface="Arial" charset="0"/>
              </a:rPr>
              <a:t>imisível</a:t>
            </a: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 em água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Grande quantidade de agentes suspensores na formulação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Forma solução bastante instável em água (decanta rapidamente)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Necessita de constante agitação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Necessita de pré-mistura</a:t>
            </a:r>
          </a:p>
          <a:p>
            <a:pPr marL="941388" lvl="1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Misturar o produto em um balde de 20 L</a:t>
            </a:r>
          </a:p>
          <a:p>
            <a:pPr marL="941388" lvl="1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Despejar no tanque do pulverizador</a:t>
            </a: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8FF7D-DAA0-4341-A43E-AF4635945DBF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41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314450" y="1004888"/>
            <a:ext cx="58245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800" b="1">
                <a:solidFill>
                  <a:srgbClr val="FF0000"/>
                </a:solidFill>
                <a:latin typeface="Arial" charset="0"/>
              </a:rPr>
              <a:t>2.4. Suspensão concentrada (SC)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50645" y="2492896"/>
            <a:ext cx="86868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Formulações altamente viscosas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Feita de pó-molhável com uma grande quantidade de agentes suspensores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Quando armazenada tende a decantar o i.a. no fundo da embalagem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Requer agitação </a:t>
            </a:r>
            <a:r>
              <a:rPr kumimoji="1" sz="2800" b="1" dirty="0" err="1">
                <a:solidFill>
                  <a:srgbClr val="000000"/>
                </a:solidFill>
                <a:latin typeface="Arial" charset="0"/>
              </a:rPr>
              <a:t>freqüente</a:t>
            </a: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, porém dispensa pré-mistura</a:t>
            </a: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8FF7D-DAA0-4341-A43E-AF4635945DBF}" type="slidenum">
              <a:rPr lang="pt-BR" smtClean="0"/>
              <a:pPr>
                <a:defRPr/>
              </a:pPr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40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314450" y="1055688"/>
            <a:ext cx="7326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400" b="1">
                <a:solidFill>
                  <a:srgbClr val="FF0000"/>
                </a:solidFill>
                <a:latin typeface="Arial" charset="0"/>
              </a:rPr>
              <a:t>2.5. Grânulos dispersíveis em água GRDA ou WG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04800" y="2057400"/>
            <a:ext cx="86868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O i.a. é um PM convertido em SC, depois seco e compactado em </a:t>
            </a:r>
            <a:r>
              <a:rPr kumimoji="1" sz="2800" b="1" dirty="0" err="1">
                <a:solidFill>
                  <a:srgbClr val="000000"/>
                </a:solidFill>
                <a:latin typeface="Arial" charset="0"/>
              </a:rPr>
              <a:t>micro-grânulos</a:t>
            </a:r>
            <a:endParaRPr kumimoji="1" sz="2800" b="1" dirty="0">
              <a:solidFill>
                <a:srgbClr val="000000"/>
              </a:solidFill>
              <a:latin typeface="Arial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Maior facilidade de manuseio em relação ao PM e SC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Requer agitação </a:t>
            </a:r>
            <a:r>
              <a:rPr kumimoji="1" sz="2800" b="1" dirty="0" err="1">
                <a:solidFill>
                  <a:srgbClr val="000000"/>
                </a:solidFill>
                <a:latin typeface="Arial" charset="0"/>
              </a:rPr>
              <a:t>freqüente</a:t>
            </a: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 porém dispensa pré-mistura</a:t>
            </a:r>
          </a:p>
          <a:p>
            <a:pPr marL="195263" indent="-195263" fontAlgn="base">
              <a:spcBef>
                <a:spcPct val="0"/>
              </a:spcBef>
              <a:spcAft>
                <a:spcPct val="0"/>
              </a:spcAft>
            </a:pPr>
            <a:endParaRPr kumimoji="1" sz="2800" b="1" dirty="0">
              <a:solidFill>
                <a:srgbClr val="000000"/>
              </a:solidFill>
              <a:latin typeface="Arial" charset="0"/>
            </a:endParaRPr>
          </a:p>
          <a:p>
            <a:pPr marL="195263" indent="-195263" algn="ctr" fontAlgn="base">
              <a:spcBef>
                <a:spcPct val="0"/>
              </a:spcBef>
              <a:spcAft>
                <a:spcPct val="0"/>
              </a:spcAft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PM = SC = GRDA = WG</a:t>
            </a: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8FF7D-DAA0-4341-A43E-AF4635945DBF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557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7212" y="2209800"/>
            <a:ext cx="8486775" cy="41148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800" b="1" dirty="0" smtClean="0">
                <a:latin typeface="Arial" charset="0"/>
              </a:rPr>
              <a:t>Alta solubilidade em água</a:t>
            </a:r>
          </a:p>
          <a:p>
            <a:pPr eaLnBrk="1" hangingPunct="1"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800" b="1" dirty="0" smtClean="0">
                <a:latin typeface="Arial" charset="0"/>
              </a:rPr>
              <a:t>Fácil dissolução no tanque de pulverização</a:t>
            </a:r>
          </a:p>
          <a:p>
            <a:pPr eaLnBrk="1" hangingPunct="1"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800" b="1" dirty="0" smtClean="0">
                <a:latin typeface="Arial" charset="0"/>
              </a:rPr>
              <a:t>Não requer agitação </a:t>
            </a:r>
            <a:r>
              <a:rPr lang="pt-BR" sz="2800" b="1" dirty="0" err="1" smtClean="0">
                <a:latin typeface="Arial" charset="0"/>
              </a:rPr>
              <a:t>freqüente</a:t>
            </a:r>
            <a:r>
              <a:rPr lang="pt-BR" sz="2800" b="1" dirty="0" smtClean="0">
                <a:latin typeface="Arial" charset="0"/>
              </a:rPr>
              <a:t> no tanque de pulverização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1314450" y="1004888"/>
            <a:ext cx="71294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800" b="1">
                <a:solidFill>
                  <a:srgbClr val="FF0000"/>
                </a:solidFill>
                <a:latin typeface="Arial" charset="0"/>
              </a:rPr>
              <a:t>2.6. Solução aquosa concentrada (SAqC)</a:t>
            </a: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B551CE-8A40-4E97-914C-24B0CFC0C678}" type="slidenum">
              <a:rPr lang="pt-BR" smtClean="0"/>
              <a:pPr>
                <a:defRPr/>
              </a:pPr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88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1314450" y="1004888"/>
            <a:ext cx="39814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sz="2800" b="1">
                <a:solidFill>
                  <a:srgbClr val="FF0000"/>
                </a:solidFill>
                <a:latin typeface="Arial" charset="0"/>
              </a:rPr>
              <a:t>2.6. Grânulos e Pellets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304800" y="2057400"/>
            <a:ext cx="8686800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Quando o i.a. é incorporado em grânulos formados ou de argila ou de amido de milho ou outros materiais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Usado para herbicidas de absorção radicular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Aplicados diretamente no solo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A chuva dissolve o grânulo/pellets e lixivia o herbicida para a raiz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sz="2800" b="1" dirty="0">
                <a:solidFill>
                  <a:srgbClr val="000000"/>
                </a:solidFill>
                <a:latin typeface="Arial" charset="0"/>
              </a:rPr>
              <a:t>O grânulo apresenta baixa concentração de herbicida</a:t>
            </a: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Pedro J. Christoffoleti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8FF7D-DAA0-4341-A43E-AF4635945DBF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027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 bldLvl="2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7172" name="CaixaDeTexto 9"/>
          <p:cNvSpPr txBox="1">
            <a:spLocks noChangeArrowheads="1"/>
          </p:cNvSpPr>
          <p:nvPr/>
        </p:nvSpPr>
        <p:spPr bwMode="auto">
          <a:xfrm>
            <a:off x="203862" y="908720"/>
            <a:ext cx="8752012" cy="461665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bg2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pt-BR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Modificadores das propriedades da calda de pulverização</a:t>
            </a:r>
            <a:endParaRPr kumimoji="1" lang="pt-BR" sz="24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7173" name="CaixaDeTexto 10"/>
          <p:cNvSpPr txBox="1">
            <a:spLocks noChangeArrowheads="1"/>
          </p:cNvSpPr>
          <p:nvPr/>
        </p:nvSpPr>
        <p:spPr bwMode="auto">
          <a:xfrm>
            <a:off x="179512" y="1543139"/>
            <a:ext cx="885825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lang="pt-BR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Agentes compatibilizantes</a:t>
            </a:r>
          </a:p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lang="pt-BR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Reguladores de pH</a:t>
            </a:r>
          </a:p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lang="pt-BR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Controladores de deriva</a:t>
            </a:r>
          </a:p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lang="pt-BR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Agentes espessantes</a:t>
            </a:r>
          </a:p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lang="pt-BR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Corantes</a:t>
            </a:r>
          </a:p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lang="pt-BR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Anti-espumantes</a:t>
            </a:r>
          </a:p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lang="pt-BR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Umectantes</a:t>
            </a:r>
          </a:p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lang="pt-BR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Redutores de radiação UV (absorbentes)</a:t>
            </a:r>
          </a:p>
          <a:p>
            <a:pPr marL="352425" indent="-352425" fontAlgn="base"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lang="pt-BR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etc.</a:t>
            </a:r>
            <a:endParaRPr kumimoji="1" lang="pt-BR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285750" y="214313"/>
            <a:ext cx="8246690" cy="4616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Classificação quanto a função dos </a:t>
            </a:r>
            <a:r>
              <a:rPr kumimoji="1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adjuvantes</a:t>
            </a:r>
            <a:endParaRPr kumimoji="1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8A1E89E0-E3AE-4184-AD44-1E36129B5CF8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5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8A1E89E0-E3AE-4184-AD44-1E36129B5CF8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6</a:t>
            </a:fld>
            <a:endParaRPr lang="pt-BR">
              <a:solidFill>
                <a:srgbClr val="FFFFFF"/>
              </a:solidFill>
            </a:endParaRPr>
          </a:p>
        </p:txBody>
      </p:sp>
      <p:pic>
        <p:nvPicPr>
          <p:cNvPr id="6" name="Exacto Concept Demonstration - Impact of Drift Reduction Adjuvants on Spray Applicat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065213" y="3105835"/>
            <a:ext cx="5792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https://www.youtube.com/watch?v=VMsAuYdwhMk</a:t>
            </a:r>
          </a:p>
        </p:txBody>
      </p:sp>
    </p:spTree>
    <p:extLst>
      <p:ext uri="{BB962C8B-B14F-4D97-AF65-F5344CB8AC3E}">
        <p14:creationId xmlns:p14="http://schemas.microsoft.com/office/powerpoint/2010/main" val="309241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8A1E89E0-E3AE-4184-AD44-1E36129B5CF8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7</a:t>
            </a:fld>
            <a:endParaRPr lang="pt-BR">
              <a:solidFill>
                <a:srgbClr val="FFFFFF"/>
              </a:solidFill>
            </a:endParaRPr>
          </a:p>
        </p:txBody>
      </p:sp>
      <p:pic>
        <p:nvPicPr>
          <p:cNvPr id="6" name="Exacto Concept Demonstration - Visible Impact of Water Conditioning Age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619672" y="196334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https://www.youtube.com/watch?v=ZtaU3NHfix8</a:t>
            </a:r>
          </a:p>
        </p:txBody>
      </p:sp>
    </p:spTree>
    <p:extLst>
      <p:ext uri="{BB962C8B-B14F-4D97-AF65-F5344CB8AC3E}">
        <p14:creationId xmlns:p14="http://schemas.microsoft.com/office/powerpoint/2010/main" val="2901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aixaDeTexto 5"/>
          <p:cNvSpPr txBox="1">
            <a:spLocks noChangeArrowheads="1"/>
          </p:cNvSpPr>
          <p:nvPr/>
        </p:nvSpPr>
        <p:spPr bwMode="auto">
          <a:xfrm>
            <a:off x="0" y="858838"/>
            <a:ext cx="91440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 fontAlgn="base">
              <a:spcBef>
                <a:spcPts val="400"/>
              </a:spcBef>
              <a:spcAft>
                <a:spcPct val="0"/>
              </a:spcAft>
              <a:buClr>
                <a:srgbClr val="FFFF00"/>
              </a:buClr>
            </a:pPr>
            <a:r>
              <a:rPr kumimoji="1" sz="2000" b="1" dirty="0" err="1">
                <a:solidFill>
                  <a:srgbClr val="00FFFF"/>
                </a:solidFill>
                <a:latin typeface="Arial" charset="0"/>
                <a:cs typeface="Arial" charset="0"/>
              </a:rPr>
              <a:t>Ambiente</a:t>
            </a:r>
            <a:r>
              <a:rPr kumimoji="1" sz="2000" b="1" dirty="0">
                <a:solidFill>
                  <a:srgbClr val="00FFFF"/>
                </a:solidFill>
                <a:latin typeface="Arial" charset="0"/>
                <a:cs typeface="Arial" charset="0"/>
              </a:rPr>
              <a:t>:</a:t>
            </a:r>
          </a:p>
          <a:p>
            <a:pPr marL="352425" indent="-352425" fontAlgn="base">
              <a:spcBef>
                <a:spcPts val="4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Condições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locais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(</a:t>
            </a: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por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ex. </a:t>
            </a: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ambientes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aquáticos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ou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terrestres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?)</a:t>
            </a:r>
          </a:p>
          <a:p>
            <a:pPr marL="352425" indent="-352425" fontAlgn="base">
              <a:spcBef>
                <a:spcPts val="4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Condições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no </a:t>
            </a: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momento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da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aplicação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(</a:t>
            </a: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temperatura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 do </a:t>
            </a: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ar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r>
              <a:rPr kumimoji="1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ventos</a:t>
            </a: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, etc.)</a:t>
            </a:r>
          </a:p>
          <a:p>
            <a:pPr marL="352425" indent="-352425" fontAlgn="base">
              <a:spcBef>
                <a:spcPts val="4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Qualidade</a:t>
            </a:r>
            <a:r>
              <a:rPr kumimoji="1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kumimoji="1" sz="20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da</a:t>
            </a:r>
            <a:r>
              <a:rPr kumimoji="1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kumimoji="1" sz="20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água</a:t>
            </a:r>
            <a:r>
              <a:rPr kumimoji="1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 (</a:t>
            </a:r>
            <a:r>
              <a:rPr kumimoji="1" sz="20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água</a:t>
            </a:r>
            <a:r>
              <a:rPr kumimoji="1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kumimoji="1" sz="20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dura</a:t>
            </a:r>
            <a:r>
              <a:rPr kumimoji="1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, pH)</a:t>
            </a:r>
          </a:p>
        </p:txBody>
      </p:sp>
      <p:sp>
        <p:nvSpPr>
          <p:cNvPr id="8196" name="CaixaDeTexto 6"/>
          <p:cNvSpPr txBox="1">
            <a:spLocks noChangeArrowheads="1"/>
          </p:cNvSpPr>
          <p:nvPr/>
        </p:nvSpPr>
        <p:spPr bwMode="auto">
          <a:xfrm>
            <a:off x="142875" y="214313"/>
            <a:ext cx="8858250" cy="461962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  <a:headEnd/>
            <a:tailEnd/>
          </a:ln>
          <a:effectLst>
            <a:glow rad="101600">
              <a:schemeClr val="bg2">
                <a:alpha val="6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Fatores considerados na escolha de um adjuvante</a:t>
            </a:r>
          </a:p>
        </p:txBody>
      </p:sp>
      <p:sp>
        <p:nvSpPr>
          <p:cNvPr id="8197" name="CaixaDeTexto 7"/>
          <p:cNvSpPr txBox="1">
            <a:spLocks noChangeArrowheads="1"/>
          </p:cNvSpPr>
          <p:nvPr/>
        </p:nvSpPr>
        <p:spPr bwMode="auto">
          <a:xfrm>
            <a:off x="0" y="2456696"/>
            <a:ext cx="9144000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 fontAlgn="base">
              <a:spcBef>
                <a:spcPts val="400"/>
              </a:spcBef>
              <a:spcAft>
                <a:spcPct val="0"/>
              </a:spcAft>
              <a:buClr>
                <a:srgbClr val="FFFF00"/>
              </a:buClr>
            </a:pPr>
            <a:r>
              <a:rPr kumimoji="1" sz="2000" b="1" dirty="0">
                <a:solidFill>
                  <a:srgbClr val="00FFFF"/>
                </a:solidFill>
                <a:latin typeface="Arial" charset="0"/>
                <a:cs typeface="Arial" charset="0"/>
              </a:rPr>
              <a:t>Alvo(s):</a:t>
            </a:r>
          </a:p>
          <a:p>
            <a:pPr marL="352425" indent="-352425" fontAlgn="base">
              <a:spcBef>
                <a:spcPts val="4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Espécie e forma de crescimento</a:t>
            </a:r>
          </a:p>
          <a:p>
            <a:pPr marL="352425" indent="-352425" fontAlgn="base">
              <a:spcBef>
                <a:spcPts val="4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Estádio </a:t>
            </a:r>
            <a:r>
              <a:rPr kumimoji="1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fenológico e condições fisiológicas</a:t>
            </a:r>
            <a:endParaRPr kumimoji="1" sz="20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352425" indent="-352425" fontAlgn="base">
              <a:spcBef>
                <a:spcPts val="4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Densidade da população</a:t>
            </a:r>
          </a:p>
          <a:p>
            <a:pPr marL="352425" indent="-352425" fontAlgn="base">
              <a:spcBef>
                <a:spcPts val="4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Barreiras a penetração (ceras, pilosidade, etc</a:t>
            </a:r>
            <a:r>
              <a:rPr kumimoji="1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.)</a:t>
            </a:r>
            <a:endParaRPr kumimoji="1" sz="20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198" name="CaixaDeTexto 8"/>
          <p:cNvSpPr txBox="1">
            <a:spLocks noChangeArrowheads="1"/>
          </p:cNvSpPr>
          <p:nvPr/>
        </p:nvSpPr>
        <p:spPr bwMode="auto">
          <a:xfrm>
            <a:off x="0" y="4786313"/>
            <a:ext cx="91440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 fontAlgn="base">
              <a:spcBef>
                <a:spcPts val="400"/>
              </a:spcBef>
              <a:spcAft>
                <a:spcPct val="0"/>
              </a:spcAft>
              <a:buClr>
                <a:srgbClr val="FFFF00"/>
              </a:buClr>
            </a:pPr>
            <a:r>
              <a:rPr kumimoji="1" sz="2000" b="1" dirty="0" err="1">
                <a:solidFill>
                  <a:srgbClr val="00FFFF"/>
                </a:solidFill>
                <a:latin typeface="Arial" charset="0"/>
                <a:cs typeface="Arial" charset="0"/>
              </a:rPr>
              <a:t>Outros</a:t>
            </a:r>
            <a:r>
              <a:rPr kumimoji="1" sz="2000" b="1" dirty="0">
                <a:solidFill>
                  <a:srgbClr val="00FFFF"/>
                </a:solidFill>
                <a:latin typeface="Arial" charset="0"/>
                <a:cs typeface="Arial" charset="0"/>
              </a:rPr>
              <a:t> </a:t>
            </a:r>
            <a:r>
              <a:rPr kumimoji="1" sz="2000" b="1" dirty="0" err="1">
                <a:solidFill>
                  <a:srgbClr val="00FFFF"/>
                </a:solidFill>
                <a:latin typeface="Arial" charset="0"/>
                <a:cs typeface="Arial" charset="0"/>
              </a:rPr>
              <a:t>aspectos</a:t>
            </a:r>
            <a:r>
              <a:rPr kumimoji="1" sz="2000" b="1" dirty="0">
                <a:solidFill>
                  <a:srgbClr val="00FFFF"/>
                </a:solidFill>
                <a:latin typeface="Arial" charset="0"/>
                <a:cs typeface="Arial" charset="0"/>
              </a:rPr>
              <a:t>:</a:t>
            </a:r>
          </a:p>
          <a:p>
            <a:pPr marL="352425" indent="-352425" fontAlgn="base">
              <a:spcBef>
                <a:spcPts val="4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Interações de produtos ou </a:t>
            </a:r>
            <a:r>
              <a:rPr kumimoji="1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compatibilidade</a:t>
            </a:r>
            <a:endParaRPr kumimoji="1" sz="20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352425" indent="-352425" fontAlgn="base">
              <a:spcBef>
                <a:spcPts val="4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</a:pPr>
            <a:r>
              <a:rPr kumimoji="1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Ordem de mistura no </a:t>
            </a:r>
            <a:r>
              <a:rPr kumimoji="1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tanque </a:t>
            </a:r>
            <a:r>
              <a:rPr kumimoji="1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(comece pelo mais difícil da mistura)</a:t>
            </a:r>
            <a:endParaRPr kumimoji="1" sz="20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8A1E89E0-E3AE-4184-AD44-1E36129B5CF8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8</a:t>
            </a:fld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ecnologia de Aplicaçã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609600"/>
            <a:ext cx="7222116" cy="5306596"/>
          </a:xfr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Pedro J. Christoffoleti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8A1E89E0-E3AE-4184-AD44-1E36129B5CF8}" type="slidenum">
              <a:rPr lang="pt-BR" smtClean="0">
                <a:solidFill>
                  <a:srgbClr val="FFFFFF"/>
                </a:solidFill>
              </a:rPr>
              <a:pPr lvl="1">
                <a:defRPr/>
              </a:pPr>
              <a:t>9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2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Training">
  <a:themeElements>
    <a:clrScheme name="1_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1_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Geometrico">
  <a:themeElements>
    <a:clrScheme name="Geometrico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Geometric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Geometrico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metrico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metrico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6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0000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0000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ContemporaryPhotoAlbum</Template>
  <TotalTime>0</TotalTime>
  <Words>2339</Words>
  <Application>Microsoft Macintosh PowerPoint</Application>
  <PresentationFormat>Apresentação na tela (4:3)</PresentationFormat>
  <Paragraphs>592</Paragraphs>
  <Slides>45</Slides>
  <Notes>40</Notes>
  <HiddenSlides>0</HiddenSlides>
  <MMClips>5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17</vt:i4>
      </vt:variant>
      <vt:variant>
        <vt:lpstr>Títulos de Slides</vt:lpstr>
      </vt:variant>
      <vt:variant>
        <vt:i4>45</vt:i4>
      </vt:variant>
    </vt:vector>
  </HeadingPairs>
  <TitlesOfParts>
    <vt:vector size="68" baseType="lpstr">
      <vt:lpstr>Arial</vt:lpstr>
      <vt:lpstr>Calibri</vt:lpstr>
      <vt:lpstr>Symbol</vt:lpstr>
      <vt:lpstr>Tahoma</vt:lpstr>
      <vt:lpstr>Times New Roman</vt:lpstr>
      <vt:lpstr>Wingdings</vt:lpstr>
      <vt:lpstr>1_Training</vt:lpstr>
      <vt:lpstr>Training</vt:lpstr>
      <vt:lpstr>2_Training</vt:lpstr>
      <vt:lpstr>3_Training</vt:lpstr>
      <vt:lpstr>4_Training</vt:lpstr>
      <vt:lpstr>5_Training</vt:lpstr>
      <vt:lpstr>6_Training</vt:lpstr>
      <vt:lpstr>7_Training</vt:lpstr>
      <vt:lpstr>8_Training</vt:lpstr>
      <vt:lpstr>9_Training</vt:lpstr>
      <vt:lpstr>10_Training</vt:lpstr>
      <vt:lpstr>11_Training</vt:lpstr>
      <vt:lpstr>12_Training</vt:lpstr>
      <vt:lpstr>13_Training</vt:lpstr>
      <vt:lpstr>14_Training</vt:lpstr>
      <vt:lpstr>15_Training</vt:lpstr>
      <vt:lpstr>Geometrico</vt:lpstr>
      <vt:lpstr>Adjuvantes para aplicação de herbicidas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Relação entre Kow e solubilidade de herbicidas em água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Interação Glyphosate x Qualidade da água</vt:lpstr>
      <vt:lpstr>Qualidade da água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2010-08-21T23:15:38Z</dcterms:created>
  <dcterms:modified xsi:type="dcterms:W3CDTF">2016-02-28T11:29:14Z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1046</vt:i4>
  </property>
  <property fmtid="{D5CDD505-2E9C-101B-9397-08002B2CF9AE}" pid="3" name="_Version">
    <vt:lpwstr>12.0.4518</vt:lpwstr>
  </property>
</Properties>
</file>