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D58-763F-4691-A07C-6F9699CB2911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922A-3C44-436A-952D-8594DCE5F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15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D58-763F-4691-A07C-6F9699CB2911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922A-3C44-436A-952D-8594DCE5F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35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D58-763F-4691-A07C-6F9699CB2911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922A-3C44-436A-952D-8594DCE5F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1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D58-763F-4691-A07C-6F9699CB2911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922A-3C44-436A-952D-8594DCE5F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05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D58-763F-4691-A07C-6F9699CB2911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922A-3C44-436A-952D-8594DCE5F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925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D58-763F-4691-A07C-6F9699CB2911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922A-3C44-436A-952D-8594DCE5F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47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D58-763F-4691-A07C-6F9699CB2911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922A-3C44-436A-952D-8594DCE5F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53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D58-763F-4691-A07C-6F9699CB2911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922A-3C44-436A-952D-8594DCE5F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223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D58-763F-4691-A07C-6F9699CB2911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922A-3C44-436A-952D-8594DCE5F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90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D58-763F-4691-A07C-6F9699CB2911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922A-3C44-436A-952D-8594DCE5F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90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1D58-763F-4691-A07C-6F9699CB2911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922A-3C44-436A-952D-8594DCE5F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7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51D58-763F-4691-A07C-6F9699CB2911}" type="datetimeFigureOut">
              <a:rPr lang="pt-BR" smtClean="0"/>
              <a:t>30/08/2017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A922A-3C44-436A-952D-8594DCE5F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81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Exemplo – análise de sensibilidade da CIA</a:t>
            </a:r>
            <a:endParaRPr lang="pt-B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06" y="4149080"/>
            <a:ext cx="8858666" cy="64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429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544616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Entretanto, se admitirmos que houve seleção positiva, para níveis de seleção de </a:t>
            </a:r>
            <a:r>
              <a:rPr lang="pt-BR" dirty="0" smtClean="0">
                <a:sym typeface="Symbol"/>
              </a:rPr>
              <a:t> = 1.1 o efeito só seria significativo com 95% de confiança ou menos; para níveis de seleção de </a:t>
            </a:r>
            <a:r>
              <a:rPr lang="pt-BR" dirty="0" smtClean="0">
                <a:sym typeface="Symbol"/>
              </a:rPr>
              <a:t> = 1.15, o p-valor já seria de 0.11. </a:t>
            </a:r>
            <a:r>
              <a:rPr lang="pt-BR" dirty="0" smtClean="0">
                <a:sym typeface="Symbol"/>
              </a:rPr>
              <a:t>Assim, os resultados devem ser interpretados com cautela.</a:t>
            </a:r>
          </a:p>
          <a:p>
            <a:r>
              <a:rPr lang="pt-BR" dirty="0" smtClean="0">
                <a:sym typeface="Symbol"/>
              </a:rPr>
              <a:t>Este resultado estabelece que o intervalo de confiança para o efeito do programa incluiria o zero se uma variável não-observada fizesse com que a razão de chance para a designação ao tratamento diferisse entre tratados e controles por 1,15. Em outras palavras, os resultados são sensíveis a possíveis desvios da hipótese de CIA.</a:t>
            </a:r>
          </a:p>
        </p:txBody>
      </p:sp>
    </p:spTree>
    <p:extLst>
      <p:ext uri="{BB962C8B-B14F-4D97-AF65-F5344CB8AC3E}">
        <p14:creationId xmlns:p14="http://schemas.microsoft.com/office/powerpoint/2010/main" val="11895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Dados da avaliação de </a:t>
            </a:r>
            <a:r>
              <a:rPr lang="pt-BR" dirty="0" err="1" smtClean="0"/>
              <a:t>Lalonde</a:t>
            </a:r>
            <a:r>
              <a:rPr lang="pt-BR" dirty="0" smtClean="0"/>
              <a:t> (1986) a respeito de avaliações com dados não-experimentais</a:t>
            </a:r>
          </a:p>
          <a:p>
            <a:r>
              <a:rPr lang="pt-BR" dirty="0" smtClean="0"/>
              <a:t>Unidades tratadas de um estudo randomizado com dados de grupos de controle não-experimentais.</a:t>
            </a:r>
          </a:p>
          <a:p>
            <a:r>
              <a:rPr lang="pt-BR" dirty="0" smtClean="0"/>
              <a:t>Grupo de tratamento = 185 observações</a:t>
            </a:r>
          </a:p>
          <a:p>
            <a:r>
              <a:rPr lang="pt-BR" dirty="0" smtClean="0"/>
              <a:t>Grupo de controle = 2490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802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8149655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55576" y="4221088"/>
            <a:ext cx="75360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Sucesso entre os tratados = 140/185 = 76%</a:t>
            </a:r>
          </a:p>
          <a:p>
            <a:endParaRPr lang="pt-BR" sz="2800" dirty="0"/>
          </a:p>
          <a:p>
            <a:r>
              <a:rPr lang="pt-BR" sz="2800" dirty="0" smtClean="0"/>
              <a:t>Sucesso entre os controles = 2204/2490 = 88,5% </a:t>
            </a:r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5714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85" y="332656"/>
            <a:ext cx="8639903" cy="176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18" y="1911343"/>
            <a:ext cx="8308630" cy="4604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35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548680"/>
            <a:ext cx="9820186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9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7743325" cy="2571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386"/>
            <a:ext cx="7128792" cy="280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74682"/>
            <a:ext cx="8856984" cy="176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ector de seta reta 3"/>
          <p:cNvCxnSpPr/>
          <p:nvPr/>
        </p:nvCxnSpPr>
        <p:spPr>
          <a:xfrm flipV="1">
            <a:off x="7308304" y="980728"/>
            <a:ext cx="470517" cy="6427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7668344" y="40466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Sem viés escondido.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251520" y="1412776"/>
            <a:ext cx="712879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6156176" y="1817114"/>
            <a:ext cx="1152128" cy="30243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4788024" y="1817114"/>
            <a:ext cx="1224136" cy="96381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4788024" y="2780928"/>
            <a:ext cx="1224136" cy="206052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13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Sob a hipótese de nenhum viés escondido, o teste Q</a:t>
            </a:r>
            <a:r>
              <a:rPr lang="pt-BR" baseline="-25000" dirty="0" smtClean="0"/>
              <a:t>MH</a:t>
            </a:r>
            <a:r>
              <a:rPr lang="pt-BR" dirty="0" smtClean="0"/>
              <a:t> dá um resultado similar ao encontrado anteriormente, indicando que o programa tem um efeito significativo.</a:t>
            </a:r>
          </a:p>
          <a:p>
            <a:endParaRPr lang="pt-BR" dirty="0" smtClean="0"/>
          </a:p>
          <a:p>
            <a:r>
              <a:rPr lang="pt-BR" dirty="0" smtClean="0"/>
              <a:t>Interpretação das estatísticas Q</a:t>
            </a:r>
            <a:r>
              <a:rPr lang="pt-BR" baseline="-25000" dirty="0" smtClean="0"/>
              <a:t>MH</a:t>
            </a:r>
            <a:r>
              <a:rPr lang="pt-BR" baseline="30000" dirty="0" smtClean="0"/>
              <a:t>+</a:t>
            </a:r>
            <a:r>
              <a:rPr lang="pt-BR" dirty="0" smtClean="0"/>
              <a:t> e Q</a:t>
            </a:r>
            <a:r>
              <a:rPr lang="pt-BR" baseline="-25000" dirty="0" smtClean="0"/>
              <a:t>MH</a:t>
            </a:r>
            <a:r>
              <a:rPr lang="pt-BR" baseline="30000" dirty="0" smtClean="0"/>
              <a:t>-</a:t>
            </a:r>
            <a:r>
              <a:rPr lang="pt-BR" dirty="0" smtClean="0"/>
              <a:t> </a:t>
            </a:r>
          </a:p>
          <a:p>
            <a:r>
              <a:rPr lang="pt-BR" dirty="0" smtClean="0"/>
              <a:t>Q</a:t>
            </a:r>
            <a:r>
              <a:rPr lang="pt-BR" baseline="-25000" dirty="0" smtClean="0"/>
              <a:t>MH</a:t>
            </a:r>
            <a:r>
              <a:rPr lang="pt-BR" baseline="30000" dirty="0" smtClean="0"/>
              <a:t>+</a:t>
            </a:r>
            <a:r>
              <a:rPr lang="pt-BR" dirty="0" smtClean="0"/>
              <a:t> = ajusta a estatística MH para o caso de uma seleção não-observada positiva. </a:t>
            </a:r>
          </a:p>
          <a:p>
            <a:pPr lvl="1"/>
            <a:r>
              <a:rPr lang="pt-BR" dirty="0" smtClean="0"/>
              <a:t>No caso do exemplo, seleção positiva significa que os mais prováveis de participar do programa também tem maiores chances de conseguir emprego, mesmo se não participarem do programa  -  dado que eles tem o mesmo vetor-X que os indivíduos do grupo de comparação. Isso leva a uma superestimação do efeito do tratamento. </a:t>
            </a:r>
          </a:p>
          <a:p>
            <a:r>
              <a:rPr lang="pt-BR" dirty="0" smtClean="0"/>
              <a:t>Q</a:t>
            </a:r>
            <a:r>
              <a:rPr lang="pt-BR" baseline="-25000" dirty="0" smtClean="0"/>
              <a:t>MH</a:t>
            </a:r>
            <a:r>
              <a:rPr lang="pt-BR" baseline="30000" dirty="0" smtClean="0"/>
              <a:t>-</a:t>
            </a:r>
            <a:r>
              <a:rPr lang="pt-BR" dirty="0" smtClean="0"/>
              <a:t> = ajusta a estatística MH para o caso de uma seleção não-observada negativa.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82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outros exemplos, o efeito estimado do programa pode ser zero sob a hipótese de não existir viés escondido e os </a:t>
            </a:r>
            <a:r>
              <a:rPr lang="pt-BR" dirty="0" err="1" smtClean="0"/>
              <a:t>bounds</a:t>
            </a:r>
            <a:r>
              <a:rPr lang="pt-BR" dirty="0" smtClean="0"/>
              <a:t> podem nos dizer em que medida de seleção não-observada positiva ou negativa o efeito se tornaria significante.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890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Dado o efeito positivo do programa, os limites sob a hipótese de seleção negativa (de forma que o impacto tenha sido subestimado) são menos interessantes </a:t>
            </a:r>
            <a:r>
              <a:rPr lang="pt-BR" dirty="0" smtClean="0">
                <a:sym typeface="Wingdings" panose="05000000000000000000" pitchFamily="2" charset="2"/>
              </a:rPr>
              <a:t> o efeito é significativo sob a hipótese de nenhum viés, e vai ficando cada vez mais significativo se admitirmos que houve seleção negativa (os mais prováveis de participar do programa tem menores chances de conseguir emprego).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016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417</Words>
  <Application>Microsoft Office PowerPoint</Application>
  <PresentationFormat>Apresentação na tela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Exemplo – análise de sensibilidade da CIA</vt:lpstr>
      <vt:lpstr>Dados</vt:lpstr>
      <vt:lpstr>Apresentação do PowerPoint</vt:lpstr>
      <vt:lpstr>Apresentação do PowerPoint</vt:lpstr>
      <vt:lpstr>Apresentação do PowerPoint</vt:lpstr>
      <vt:lpstr>Apresentação do PowerPoint</vt:lpstr>
      <vt:lpstr>Resultados</vt:lpstr>
      <vt:lpstr>observação</vt:lpstr>
      <vt:lpstr>Resultados</vt:lpstr>
      <vt:lpstr>Resultados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Exemplo – análise de sensibilidade da CIA</dc:title>
  <dc:creator>Elaine</dc:creator>
  <cp:lastModifiedBy>Elaine</cp:lastModifiedBy>
  <cp:revision>11</cp:revision>
  <dcterms:created xsi:type="dcterms:W3CDTF">2017-08-30T17:02:05Z</dcterms:created>
  <dcterms:modified xsi:type="dcterms:W3CDTF">2017-08-30T20:55:18Z</dcterms:modified>
</cp:coreProperties>
</file>