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4" r:id="rId2"/>
    <p:sldId id="275" r:id="rId3"/>
    <p:sldId id="270" r:id="rId4"/>
    <p:sldId id="272" r:id="rId5"/>
    <p:sldId id="273" r:id="rId6"/>
    <p:sldId id="277" r:id="rId7"/>
    <p:sldId id="271" r:id="rId8"/>
    <p:sldId id="284" r:id="rId9"/>
    <p:sldId id="285" r:id="rId10"/>
    <p:sldId id="286" r:id="rId11"/>
    <p:sldId id="288" r:id="rId12"/>
    <p:sldId id="278" r:id="rId13"/>
    <p:sldId id="281" r:id="rId14"/>
    <p:sldId id="279" r:id="rId15"/>
    <p:sldId id="280" r:id="rId16"/>
    <p:sldId id="28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6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0EC9A-17D0-47BE-A15A-E776553FDB21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F614C3-2BAE-4BBF-B406-C90B70B62FC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0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2127-311C-4DAA-9C9A-0DB2BA7345BD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E011C-EF6F-4938-BB1F-0C1EB6B8A01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8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2127-311C-4DAA-9C9A-0DB2BA7345BD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E011C-EF6F-4938-BB1F-0C1EB6B8A01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6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2127-311C-4DAA-9C9A-0DB2BA7345BD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E011C-EF6F-4938-BB1F-0C1EB6B8A01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2127-311C-4DAA-9C9A-0DB2BA7345BD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E011C-EF6F-4938-BB1F-0C1EB6B8A01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14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2127-311C-4DAA-9C9A-0DB2BA7345BD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E011C-EF6F-4938-BB1F-0C1EB6B8A01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1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2127-311C-4DAA-9C9A-0DB2BA7345BD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E011C-EF6F-4938-BB1F-0C1EB6B8A01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98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2127-311C-4DAA-9C9A-0DB2BA7345BD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E011C-EF6F-4938-BB1F-0C1EB6B8A01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8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2127-311C-4DAA-9C9A-0DB2BA7345BD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E011C-EF6F-4938-BB1F-0C1EB6B8A01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9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2127-311C-4DAA-9C9A-0DB2BA7345BD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E011C-EF6F-4938-BB1F-0C1EB6B8A01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3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2127-311C-4DAA-9C9A-0DB2BA7345BD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E011C-EF6F-4938-BB1F-0C1EB6B8A01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9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2127-311C-4DAA-9C9A-0DB2BA7345BD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E011C-EF6F-4938-BB1F-0C1EB6B8A01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2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72127-311C-4DAA-9C9A-0DB2BA7345BD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E011C-EF6F-4938-BB1F-0C1EB6B8A01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3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mbridge.org/core/journals/psychological-medicine/article/association-between-cannabis-use-disorder-and-schizophrenia-stronger-in-young-males-than-in-females/E1F8F0E09C6541CB8529A326C3641A68" TargetMode="External"/><Relationship Id="rId2" Type="http://schemas.openxmlformats.org/officeDocument/2006/relationships/hyperlink" Target="https://youtu.be/Vx4LiGX-eP8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88876"/>
            <a:ext cx="10515600" cy="1325563"/>
          </a:xfrm>
        </p:spPr>
        <p:txBody>
          <a:bodyPr/>
          <a:lstStyle/>
          <a:p>
            <a:r>
              <a:rPr lang="en-US" dirty="0" err="1"/>
              <a:t>Farmacogenômica</a:t>
            </a:r>
            <a:r>
              <a:rPr lang="en-US" dirty="0"/>
              <a:t> e </a:t>
            </a:r>
            <a:r>
              <a:rPr lang="en-US" dirty="0" err="1"/>
              <a:t>medicina</a:t>
            </a:r>
            <a:r>
              <a:rPr lang="en-US" dirty="0"/>
              <a:t> </a:t>
            </a:r>
            <a:r>
              <a:rPr lang="en-US" dirty="0" err="1"/>
              <a:t>personalizada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4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CA156CC-07F6-2DB2-85D1-E2A171667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47CC179-909B-0954-0976-5C148AAD4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19CB8B4C-E729-E28F-2967-8C8A98424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144" y="0"/>
            <a:ext cx="115677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04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4347A912-7CA1-98DC-3B5D-81042A46D5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6101"/>
            <a:ext cx="12192000" cy="472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87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Associações</a:t>
            </a:r>
            <a:r>
              <a:rPr lang="en-US" dirty="0" smtClean="0"/>
              <a:t> </a:t>
            </a:r>
            <a:r>
              <a:rPr lang="en-US" dirty="0" err="1" smtClean="0"/>
              <a:t>genômica</a:t>
            </a:r>
            <a:r>
              <a:rPr lang="en-US" dirty="0" smtClean="0"/>
              <a:t> x </a:t>
            </a:r>
            <a:r>
              <a:rPr lang="en-US" dirty="0" err="1" smtClean="0"/>
              <a:t>exposição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youtu.be/Vx4LiGX-eP8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>
                <a:hlinkClick r:id="rId3"/>
              </a:rPr>
              <a:t>https</a:t>
            </a:r>
            <a:r>
              <a:rPr lang="en-US">
                <a:hlinkClick r:id="rId3"/>
              </a:rPr>
              <a:t>://</a:t>
            </a:r>
            <a:r>
              <a:rPr lang="en-US" smtClean="0">
                <a:hlinkClick r:id="rId3"/>
              </a:rPr>
              <a:t>www.cambridge.org/core/journals/psychological-medicine/article/association-between-cannabis-use-disorder-and-schizophrenia-stronger-in-young-males-than-in-females/E1F8F0E09C6541CB8529A326C3641A68</a:t>
            </a:r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39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Discussão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F</a:t>
            </a:r>
            <a:r>
              <a:rPr lang="en-US" dirty="0" err="1"/>
              <a:t>armacogenômica</a:t>
            </a:r>
            <a:r>
              <a:rPr lang="en-US" dirty="0"/>
              <a:t> vs. </a:t>
            </a:r>
            <a:r>
              <a:rPr lang="en-US" dirty="0" err="1"/>
              <a:t>Fisiopatologia</a:t>
            </a:r>
            <a:r>
              <a:rPr lang="en-US" dirty="0"/>
              <a:t> do </a:t>
            </a:r>
            <a:r>
              <a:rPr lang="en-US" dirty="0" err="1"/>
              <a:t>distúrbio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Riscos</a:t>
            </a:r>
            <a:r>
              <a:rPr lang="en-US" dirty="0"/>
              <a:t> </a:t>
            </a:r>
            <a:r>
              <a:rPr lang="en-US" dirty="0" err="1"/>
              <a:t>populacionais</a:t>
            </a:r>
            <a:r>
              <a:rPr lang="en-US" dirty="0"/>
              <a:t> vs. </a:t>
            </a:r>
            <a:r>
              <a:rPr lang="en-US" dirty="0" err="1"/>
              <a:t>Benefícios</a:t>
            </a:r>
            <a:r>
              <a:rPr lang="en-US" dirty="0"/>
              <a:t> </a:t>
            </a:r>
            <a:r>
              <a:rPr lang="en-US" dirty="0" err="1"/>
              <a:t>populacionais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https://nida.nih.gov/publications/research-reports/marijuana/there-link-between-marijuana-use-psychiatric-disorders#:~:text=Marijuana%20use%20has%20also%20been,as%20the%20drug%20wears%20off.</a:t>
            </a:r>
          </a:p>
        </p:txBody>
      </p:sp>
    </p:spTree>
    <p:extLst>
      <p:ext uri="{BB962C8B-B14F-4D97-AF65-F5344CB8AC3E}">
        <p14:creationId xmlns:p14="http://schemas.microsoft.com/office/powerpoint/2010/main" val="268039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PGx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 - </a:t>
            </a:r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Pharmacogenomics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Motivação</a:t>
            </a:r>
          </a:p>
          <a:p>
            <a:pPr>
              <a:buNone/>
            </a:pPr>
            <a:r>
              <a:rPr lang="pt-BR" b="1" u="sng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Medicina de precisão</a:t>
            </a:r>
            <a:endParaRPr lang="en-US" b="1" u="sng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26813" y="4366055"/>
            <a:ext cx="18987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Eficiência da resposta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2767913" y="3880022"/>
            <a:ext cx="914400" cy="2430162"/>
          </a:xfrm>
          <a:prstGeom prst="downArrow">
            <a:avLst/>
          </a:prstGeom>
          <a:gradFill flip="none" rotWithShape="1">
            <a:gsLst>
              <a:gs pos="16000">
                <a:schemeClr val="accent6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eta para baixo 6"/>
          <p:cNvSpPr/>
          <p:nvPr/>
        </p:nvSpPr>
        <p:spPr>
          <a:xfrm rot="16200000">
            <a:off x="6205149" y="451021"/>
            <a:ext cx="914400" cy="6413157"/>
          </a:xfrm>
          <a:prstGeom prst="downArrow">
            <a:avLst/>
          </a:prstGeom>
          <a:gradFill flip="none" rotWithShape="1">
            <a:gsLst>
              <a:gs pos="1600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ixaDeTexto 7"/>
          <p:cNvSpPr txBox="1"/>
          <p:nvPr/>
        </p:nvSpPr>
        <p:spPr>
          <a:xfrm>
            <a:off x="5836508" y="2467233"/>
            <a:ext cx="1408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>
                <a:solidFill>
                  <a:srgbClr val="FF0000"/>
                </a:solidFill>
                <a:latin typeface="Garamond" pitchFamily="18" charset="0"/>
              </a:rPr>
              <a:t>Efeito adverso</a:t>
            </a: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6772478" y="4212489"/>
            <a:ext cx="52816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Estudos de vias associadas a farmacogenes: as alterações &amp; o desafio (i.e. uso do medicamento) como métodos de identificação e caracterização da fisiopatologia de doenças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09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PGx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 - </a:t>
            </a:r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Pharmacogenomics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Motivação</a:t>
            </a:r>
          </a:p>
          <a:p>
            <a:pPr>
              <a:buNone/>
            </a:pPr>
            <a:r>
              <a:rPr lang="pt-BR" b="1" u="sng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Medicina de precisão</a:t>
            </a:r>
            <a:endParaRPr lang="en-US" b="1" u="sng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26813" y="4366055"/>
            <a:ext cx="18987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Eficiência da resposta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2767913" y="3880022"/>
            <a:ext cx="914400" cy="2430162"/>
          </a:xfrm>
          <a:prstGeom prst="downArrow">
            <a:avLst/>
          </a:prstGeom>
          <a:gradFill flip="none" rotWithShape="1">
            <a:gsLst>
              <a:gs pos="16000">
                <a:schemeClr val="accent6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eta para baixo 6"/>
          <p:cNvSpPr/>
          <p:nvPr/>
        </p:nvSpPr>
        <p:spPr>
          <a:xfrm rot="16200000">
            <a:off x="6205149" y="451021"/>
            <a:ext cx="914400" cy="6413157"/>
          </a:xfrm>
          <a:prstGeom prst="downArrow">
            <a:avLst/>
          </a:prstGeom>
          <a:gradFill flip="none" rotWithShape="1">
            <a:gsLst>
              <a:gs pos="1600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ixaDeTexto 7"/>
          <p:cNvSpPr txBox="1"/>
          <p:nvPr/>
        </p:nvSpPr>
        <p:spPr>
          <a:xfrm>
            <a:off x="5836508" y="2467233"/>
            <a:ext cx="1408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>
                <a:solidFill>
                  <a:srgbClr val="FF0000"/>
                </a:solidFill>
                <a:latin typeface="Garamond" pitchFamily="18" charset="0"/>
              </a:rPr>
              <a:t>Efeito adverso</a:t>
            </a: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6772478" y="4212489"/>
            <a:ext cx="52816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Estudos de vias associadas a farmacogenes: as alterações &amp; o desafio (i.e. uso do medicamento) como métodos de identificação e caracterização da fisiopatologia de doenças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9" name="CaixaDeTexto 20"/>
          <p:cNvSpPr txBox="1"/>
          <p:nvPr/>
        </p:nvSpPr>
        <p:spPr>
          <a:xfrm>
            <a:off x="6772477" y="1629641"/>
            <a:ext cx="5281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  <a:latin typeface="Garamond" pitchFamily="18" charset="0"/>
              </a:rPr>
              <a:t>“Farmacogenômica reversa”</a:t>
            </a:r>
            <a:endParaRPr lang="en-US" sz="2400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88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549D0E6-F9A9-94ED-ACDF-FE3BC4AF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Soluções?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D956FA7C-DFE1-521C-A490-82CC6D7B5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Big Data </a:t>
            </a:r>
            <a:r>
              <a:rPr lang="pt-BR" dirty="0">
                <a:sym typeface="Wingdings" panose="05000000000000000000" pitchFamily="2" charset="2"/>
              </a:rPr>
              <a:t> “CPF na Farmácia”?</a:t>
            </a:r>
          </a:p>
          <a:p>
            <a:r>
              <a:rPr lang="pt-BR" dirty="0">
                <a:sym typeface="Wingdings" panose="05000000000000000000" pitchFamily="2" charset="2"/>
              </a:rPr>
              <a:t>Modelos para </a:t>
            </a:r>
            <a:r>
              <a:rPr lang="pt-BR" dirty="0" err="1">
                <a:sym typeface="Wingdings" panose="05000000000000000000" pitchFamily="2" charset="2"/>
              </a:rPr>
              <a:t>screening</a:t>
            </a:r>
            <a:endParaRPr lang="pt-BR" dirty="0">
              <a:sym typeface="Wingdings" panose="05000000000000000000" pitchFamily="2" charset="2"/>
            </a:endParaRPr>
          </a:p>
          <a:p>
            <a:r>
              <a:rPr lang="pt-BR" dirty="0">
                <a:sym typeface="Wingdings" panose="05000000000000000000" pitchFamily="2" charset="2"/>
              </a:rPr>
              <a:t>Testes clínicos maiores e mais frequentes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113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harmacogenetics of type 2 diabetes mellitus: An example of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358" y="312280"/>
            <a:ext cx="7620000" cy="592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480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PGx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 - </a:t>
            </a:r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Pharmacogenomics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Motivação</a:t>
            </a:r>
            <a:endParaRPr lang="pt-BR" b="1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  <a:p>
            <a:pPr>
              <a:buNone/>
            </a:pPr>
            <a:r>
              <a:rPr lang="pt-BR" b="1" u="sng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Medicina de precisão</a:t>
            </a:r>
            <a:endParaRPr lang="en-US" b="1" u="sng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97850" y="4366055"/>
            <a:ext cx="1927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Eficiência da resposta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2767913" y="3880022"/>
            <a:ext cx="914400" cy="2430162"/>
          </a:xfrm>
          <a:prstGeom prst="downArrow">
            <a:avLst/>
          </a:prstGeom>
          <a:gradFill flip="none" rotWithShape="1">
            <a:gsLst>
              <a:gs pos="16000">
                <a:schemeClr val="accent6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eta para baixo 6"/>
          <p:cNvSpPr/>
          <p:nvPr/>
        </p:nvSpPr>
        <p:spPr>
          <a:xfrm rot="16200000">
            <a:off x="6205149" y="451021"/>
            <a:ext cx="914400" cy="6413157"/>
          </a:xfrm>
          <a:prstGeom prst="downArrow">
            <a:avLst/>
          </a:prstGeom>
          <a:gradFill flip="none" rotWithShape="1">
            <a:gsLst>
              <a:gs pos="1600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ixaDeTexto 7"/>
          <p:cNvSpPr txBox="1"/>
          <p:nvPr/>
        </p:nvSpPr>
        <p:spPr>
          <a:xfrm>
            <a:off x="5836508" y="2467233"/>
            <a:ext cx="1408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>
                <a:solidFill>
                  <a:srgbClr val="FF0000"/>
                </a:solidFill>
                <a:latin typeface="Garamond" pitchFamily="18" charset="0"/>
              </a:rPr>
              <a:t>Efeito adverso</a:t>
            </a: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9" name="Cruz 8"/>
          <p:cNvSpPr/>
          <p:nvPr/>
        </p:nvSpPr>
        <p:spPr>
          <a:xfrm>
            <a:off x="3954162" y="5577017"/>
            <a:ext cx="543697" cy="510746"/>
          </a:xfrm>
          <a:prstGeom prst="plus">
            <a:avLst>
              <a:gd name="adj" fmla="val 3906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uz 9"/>
          <p:cNvSpPr/>
          <p:nvPr/>
        </p:nvSpPr>
        <p:spPr>
          <a:xfrm>
            <a:off x="4691449" y="5564661"/>
            <a:ext cx="543697" cy="510746"/>
          </a:xfrm>
          <a:prstGeom prst="plus">
            <a:avLst>
              <a:gd name="adj" fmla="val 3906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uz 10"/>
          <p:cNvSpPr/>
          <p:nvPr/>
        </p:nvSpPr>
        <p:spPr>
          <a:xfrm>
            <a:off x="5461687" y="5568780"/>
            <a:ext cx="543697" cy="510746"/>
          </a:xfrm>
          <a:prstGeom prst="plus">
            <a:avLst>
              <a:gd name="adj" fmla="val 3906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ruz 11"/>
          <p:cNvSpPr/>
          <p:nvPr/>
        </p:nvSpPr>
        <p:spPr>
          <a:xfrm>
            <a:off x="4683211" y="4172466"/>
            <a:ext cx="543697" cy="510746"/>
          </a:xfrm>
          <a:prstGeom prst="plus">
            <a:avLst>
              <a:gd name="adj" fmla="val 3906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ruz 12"/>
          <p:cNvSpPr/>
          <p:nvPr/>
        </p:nvSpPr>
        <p:spPr>
          <a:xfrm>
            <a:off x="8188411" y="5544066"/>
            <a:ext cx="543697" cy="510746"/>
          </a:xfrm>
          <a:prstGeom prst="plus">
            <a:avLst>
              <a:gd name="adj" fmla="val 3906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ímbolo de 'Não' 13"/>
          <p:cNvSpPr/>
          <p:nvPr/>
        </p:nvSpPr>
        <p:spPr>
          <a:xfrm>
            <a:off x="8130746" y="4061254"/>
            <a:ext cx="601362" cy="601362"/>
          </a:xfrm>
          <a:prstGeom prst="noSmoking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ruz 14"/>
          <p:cNvSpPr/>
          <p:nvPr/>
        </p:nvSpPr>
        <p:spPr>
          <a:xfrm>
            <a:off x="5815968" y="4996786"/>
            <a:ext cx="543697" cy="510746"/>
          </a:xfrm>
          <a:prstGeom prst="plus">
            <a:avLst>
              <a:gd name="adj" fmla="val 3906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0771E-6 -4.62535E-6 L 0.00013 0.1066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2593E-7 3.88529E-7 L -0.16142 0.01018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24E-6 -1.39685E-6 L -0.1967 0.13853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4" grpId="2" animBg="1"/>
      <p:bldP spid="14" grpId="3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PGx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 - </a:t>
            </a:r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Pharmacogenomics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Motivação</a:t>
            </a:r>
            <a:endParaRPr lang="pt-BR" b="1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  <a:p>
            <a:pPr>
              <a:buNone/>
            </a:pPr>
            <a:r>
              <a:rPr lang="pt-BR" b="1" u="sng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Medicina de precisão</a:t>
            </a:r>
            <a:endParaRPr lang="en-US" b="1" u="sng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00530" y="4366055"/>
            <a:ext cx="19250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Eficiência da resposta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2767913" y="3880022"/>
            <a:ext cx="914400" cy="2430162"/>
          </a:xfrm>
          <a:prstGeom prst="downArrow">
            <a:avLst/>
          </a:prstGeom>
          <a:gradFill flip="none" rotWithShape="1">
            <a:gsLst>
              <a:gs pos="16000">
                <a:schemeClr val="accent6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eta para baixo 6"/>
          <p:cNvSpPr/>
          <p:nvPr/>
        </p:nvSpPr>
        <p:spPr>
          <a:xfrm rot="16200000">
            <a:off x="6205149" y="451021"/>
            <a:ext cx="914400" cy="6413157"/>
          </a:xfrm>
          <a:prstGeom prst="downArrow">
            <a:avLst/>
          </a:prstGeom>
          <a:gradFill flip="none" rotWithShape="1">
            <a:gsLst>
              <a:gs pos="1600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ixaDeTexto 7"/>
          <p:cNvSpPr txBox="1"/>
          <p:nvPr/>
        </p:nvSpPr>
        <p:spPr>
          <a:xfrm>
            <a:off x="5836508" y="2467233"/>
            <a:ext cx="1408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>
                <a:solidFill>
                  <a:srgbClr val="FF0000"/>
                </a:solidFill>
                <a:latin typeface="Garamond" pitchFamily="18" charset="0"/>
              </a:rPr>
              <a:t>Efeito adverso</a:t>
            </a: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cxnSp>
        <p:nvCxnSpPr>
          <p:cNvPr id="19" name="Conector de seta reta 18"/>
          <p:cNvCxnSpPr/>
          <p:nvPr/>
        </p:nvCxnSpPr>
        <p:spPr>
          <a:xfrm rot="5400000">
            <a:off x="4144492" y="5130141"/>
            <a:ext cx="1662543" cy="23753"/>
          </a:xfrm>
          <a:prstGeom prst="straightConnector1">
            <a:avLst/>
          </a:prstGeom>
          <a:ln w="57150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5282830" y="4488874"/>
            <a:ext cx="42035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Perfil de expressão (</a:t>
            </a:r>
            <a:r>
              <a:rPr lang="pt-BR" sz="2400" b="1" i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ERBB2</a:t>
            </a: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)</a:t>
            </a:r>
          </a:p>
          <a:p>
            <a:endParaRPr lang="pt-BR" sz="2400" b="1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  <a:p>
            <a:r>
              <a:rPr lang="pt-BR" sz="2400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Trastuzumab</a:t>
            </a:r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 vs</a:t>
            </a:r>
            <a:r>
              <a:rPr lang="pt-BR" sz="240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. Câncer de mama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PGx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 - </a:t>
            </a:r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Pharmacogenomics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Motivação</a:t>
            </a:r>
            <a:endParaRPr lang="pt-BR" b="1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  <a:p>
            <a:pPr>
              <a:buNone/>
            </a:pPr>
            <a:r>
              <a:rPr lang="pt-BR" b="1" u="sng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Medicina de precisão</a:t>
            </a:r>
            <a:endParaRPr lang="en-US" b="1" u="sng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30950" y="4366055"/>
            <a:ext cx="18946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Eficiência da resposta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2767913" y="3880022"/>
            <a:ext cx="914400" cy="2430162"/>
          </a:xfrm>
          <a:prstGeom prst="downArrow">
            <a:avLst/>
          </a:prstGeom>
          <a:gradFill flip="none" rotWithShape="1">
            <a:gsLst>
              <a:gs pos="16000">
                <a:schemeClr val="accent6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eta para baixo 6"/>
          <p:cNvSpPr/>
          <p:nvPr/>
        </p:nvSpPr>
        <p:spPr>
          <a:xfrm rot="16200000">
            <a:off x="6205149" y="451021"/>
            <a:ext cx="914400" cy="6413157"/>
          </a:xfrm>
          <a:prstGeom prst="downArrow">
            <a:avLst/>
          </a:prstGeom>
          <a:gradFill flip="none" rotWithShape="1">
            <a:gsLst>
              <a:gs pos="1600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ixaDeTexto 7"/>
          <p:cNvSpPr txBox="1"/>
          <p:nvPr/>
        </p:nvSpPr>
        <p:spPr>
          <a:xfrm>
            <a:off x="5836508" y="2467233"/>
            <a:ext cx="1408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>
                <a:solidFill>
                  <a:srgbClr val="FF0000"/>
                </a:solidFill>
                <a:latin typeface="Garamond" pitchFamily="18" charset="0"/>
              </a:rPr>
              <a:t>Efeito adverso</a:t>
            </a: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cxnSp>
        <p:nvCxnSpPr>
          <p:cNvPr id="19" name="Conector de seta reta 18"/>
          <p:cNvCxnSpPr/>
          <p:nvPr/>
        </p:nvCxnSpPr>
        <p:spPr>
          <a:xfrm rot="5400000">
            <a:off x="4144492" y="5130141"/>
            <a:ext cx="1662543" cy="23753"/>
          </a:xfrm>
          <a:prstGeom prst="straightConnector1">
            <a:avLst/>
          </a:prstGeom>
          <a:ln w="57150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5282830" y="4488874"/>
            <a:ext cx="58520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Algoritmo de Ancestralidade/Genotipagem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  <a:p>
            <a:endParaRPr lang="pt-BR" sz="240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  <a:p>
            <a:r>
              <a:rPr lang="pt-BR" sz="240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Hipertensão em Afroamericanos</a:t>
            </a:r>
            <a:endParaRPr lang="pt-BR" sz="2400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  <a:p>
            <a:r>
              <a:rPr lang="pt-BR" sz="240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Tiazídicos &gt;&gt;&gt; Bloqueadores de Ca</a:t>
            </a:r>
            <a:r>
              <a:rPr lang="pt-BR" sz="2400" baseline="3000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++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https://forms.gle/siNhjLFFEiaB4y7dA</a:t>
            </a:r>
          </a:p>
        </p:txBody>
      </p:sp>
    </p:spTree>
    <p:extLst>
      <p:ext uri="{BB962C8B-B14F-4D97-AF65-F5344CB8AC3E}">
        <p14:creationId xmlns:p14="http://schemas.microsoft.com/office/powerpoint/2010/main" val="133384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PGx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 - </a:t>
            </a:r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Pharmacogenomics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Motivação</a:t>
            </a:r>
            <a:endParaRPr lang="pt-BR" b="1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  <a:p>
            <a:pPr>
              <a:buNone/>
            </a:pPr>
            <a:r>
              <a:rPr lang="pt-BR" b="1" u="sng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Medicina de precisão</a:t>
            </a:r>
            <a:endParaRPr lang="en-US" b="1" u="sng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26813" y="4366055"/>
            <a:ext cx="18987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Eficiência da resposta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2767913" y="3880022"/>
            <a:ext cx="914400" cy="2430162"/>
          </a:xfrm>
          <a:prstGeom prst="downArrow">
            <a:avLst/>
          </a:prstGeom>
          <a:gradFill flip="none" rotWithShape="1">
            <a:gsLst>
              <a:gs pos="16000">
                <a:schemeClr val="accent6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eta para baixo 6"/>
          <p:cNvSpPr/>
          <p:nvPr/>
        </p:nvSpPr>
        <p:spPr>
          <a:xfrm rot="16200000">
            <a:off x="6205149" y="451021"/>
            <a:ext cx="914400" cy="6413157"/>
          </a:xfrm>
          <a:prstGeom prst="downArrow">
            <a:avLst/>
          </a:prstGeom>
          <a:gradFill flip="none" rotWithShape="1">
            <a:gsLst>
              <a:gs pos="1600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ixaDeTexto 7"/>
          <p:cNvSpPr txBox="1"/>
          <p:nvPr/>
        </p:nvSpPr>
        <p:spPr>
          <a:xfrm>
            <a:off x="5836508" y="2467233"/>
            <a:ext cx="1408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>
                <a:solidFill>
                  <a:srgbClr val="FF0000"/>
                </a:solidFill>
                <a:latin typeface="Garamond" pitchFamily="18" charset="0"/>
              </a:rPr>
              <a:t>Efeito adverso</a:t>
            </a: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cxnSp>
        <p:nvCxnSpPr>
          <p:cNvPr id="19" name="Conector de seta reta 18"/>
          <p:cNvCxnSpPr/>
          <p:nvPr/>
        </p:nvCxnSpPr>
        <p:spPr>
          <a:xfrm rot="10800000" flipV="1">
            <a:off x="4880758" y="4892633"/>
            <a:ext cx="3455720" cy="878773"/>
          </a:xfrm>
          <a:prstGeom prst="straightConnector1">
            <a:avLst/>
          </a:prstGeom>
          <a:ln w="57150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6648492" y="5225143"/>
            <a:ext cx="53817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Teste genético de ancestralidade (HLA)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  <a:p>
            <a:endParaRPr lang="pt-BR" sz="2400" b="1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  <a:p>
            <a:r>
              <a:rPr lang="pt-BR" sz="240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Carbamazepina vs. Chineses (Han)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812089E-B7F9-F6FE-4012-83A8435DB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0A48EF83-185B-5F7E-D044-4611311DD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A9C4EF45-08A4-B581-EDD7-48685ACA6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52" y="0"/>
            <a:ext cx="110986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50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C8BE6F9-6E24-11E3-E504-80CAF94D1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2ACAA0F4-7295-A5AD-DB84-4A367D143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8B1BAD37-90AA-9C1E-B812-F24B05E669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" y="557212"/>
            <a:ext cx="12068175" cy="574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96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11509</TotalTime>
  <Words>228</Words>
  <Application>Microsoft Office PowerPoint</Application>
  <PresentationFormat>Personalizar</PresentationFormat>
  <Paragraphs>63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Office Theme</vt:lpstr>
      <vt:lpstr>Farmacogenômica e medicina personalizada</vt:lpstr>
      <vt:lpstr>Apresentação do PowerPoint</vt:lpstr>
      <vt:lpstr>PGx - Pharmacogenomics</vt:lpstr>
      <vt:lpstr>PGx - Pharmacogenomics</vt:lpstr>
      <vt:lpstr>PGx - Pharmacogenomics</vt:lpstr>
      <vt:lpstr>Apresentação do PowerPoint</vt:lpstr>
      <vt:lpstr>PGx - Pharmacogenomics</vt:lpstr>
      <vt:lpstr>Apresentação do PowerPoint</vt:lpstr>
      <vt:lpstr>Apresentação do PowerPoint</vt:lpstr>
      <vt:lpstr>Apresentação do PowerPoint</vt:lpstr>
      <vt:lpstr>Apresentação do PowerPoint</vt:lpstr>
      <vt:lpstr>Associações genômica x exposição</vt:lpstr>
      <vt:lpstr>Discussão</vt:lpstr>
      <vt:lpstr>PGx - Pharmacogenomics</vt:lpstr>
      <vt:lpstr>PGx - Pharmacogenomics</vt:lpstr>
      <vt:lpstr>Soluções?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PO4 Genomics</dc:title>
  <dc:creator>Michel Naslavsky</dc:creator>
  <cp:lastModifiedBy>Aluno</cp:lastModifiedBy>
  <cp:revision>45</cp:revision>
  <dcterms:created xsi:type="dcterms:W3CDTF">2017-09-30T19:01:15Z</dcterms:created>
  <dcterms:modified xsi:type="dcterms:W3CDTF">2023-05-31T14:59:19Z</dcterms:modified>
</cp:coreProperties>
</file>