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0" r:id="rId2"/>
    <p:sldId id="363" r:id="rId3"/>
    <p:sldId id="358" r:id="rId4"/>
    <p:sldId id="364" r:id="rId5"/>
    <p:sldId id="365" r:id="rId6"/>
    <p:sldId id="360" r:id="rId7"/>
    <p:sldId id="361" r:id="rId8"/>
    <p:sldId id="362" r:id="rId9"/>
    <p:sldId id="313" r:id="rId10"/>
    <p:sldId id="314" r:id="rId11"/>
    <p:sldId id="315" r:id="rId12"/>
    <p:sldId id="316" r:id="rId13"/>
    <p:sldId id="317" r:id="rId14"/>
    <p:sldId id="318" r:id="rId15"/>
    <p:sldId id="337" r:id="rId16"/>
    <p:sldId id="295" r:id="rId17"/>
    <p:sldId id="301" r:id="rId18"/>
    <p:sldId id="354" r:id="rId19"/>
    <p:sldId id="355" r:id="rId20"/>
    <p:sldId id="356" r:id="rId21"/>
    <p:sldId id="352" r:id="rId22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33"/>
    <a:srgbClr val="666699"/>
    <a:srgbClr val="0033CC"/>
    <a:srgbClr val="000066"/>
    <a:srgbClr val="FFFFCC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5" autoAdjust="0"/>
    <p:restoredTop sz="75259" autoAdjust="0"/>
  </p:normalViewPr>
  <p:slideViewPr>
    <p:cSldViewPr>
      <p:cViewPr varScale="1">
        <p:scale>
          <a:sx n="52" d="100"/>
          <a:sy n="52" d="100"/>
        </p:scale>
        <p:origin x="1584" y="72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100" d="100"/>
          <a:sy n="100" d="100"/>
        </p:scale>
        <p:origin x="-114" y="35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81DFD88C-D36D-4070-AE58-79D446EF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1363"/>
            <a:ext cx="4932363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8" y="4689037"/>
            <a:ext cx="4984539" cy="444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14139A40-93E4-4DF4-B754-18EDE5FAC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2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20038B-9DA6-4E63-94F6-2EAD48F7392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Por que os padrões são tão importantes? Para o pessoal da ciência, tempo é precioso demais. A padronização assegura para quem está avaliando algum</a:t>
            </a:r>
            <a:r>
              <a:rPr lang="pt-BR" baseline="0" dirty="0" smtClean="0"/>
              <a:t> grau de confiança na acurácia dos dados, nas conclusões dos estudos, a veracidade do </a:t>
            </a:r>
            <a:r>
              <a:rPr lang="pt-BR" baseline="0" dirty="0" err="1" smtClean="0"/>
              <a:t>paper</a:t>
            </a:r>
            <a:r>
              <a:rPr lang="pt-BR" baseline="0" dirty="0" smtClean="0"/>
              <a:t>. (Science, 342:13, 2013 </a:t>
            </a:r>
            <a:r>
              <a:rPr lang="pt-BR" baseline="0" dirty="0" err="1" smtClean="0"/>
              <a:t>McNutt</a:t>
            </a:r>
            <a:r>
              <a:rPr lang="pt-BR" baseline="0" dirty="0" smtClean="0"/>
              <a:t>, M. </a:t>
            </a:r>
            <a:r>
              <a:rPr lang="pt-BR" baseline="0" dirty="0" err="1" smtClean="0"/>
              <a:t>Improving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scientific</a:t>
            </a:r>
            <a:r>
              <a:rPr lang="pt-BR" baseline="0" dirty="0" smtClean="0"/>
              <a:t> communication.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2191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3E7DE2-D984-420D-886B-4AD053263525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57393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76D87C-D2A3-4E4E-A196-1F71EA8EF50A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79024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56F6DE-C058-4B57-89F3-C926EC55E85A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80646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316B54-48AB-4BD9-9E9E-6E5F284D5474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47238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F8D7B4-5B2D-49A0-BEDA-7E655F77B9E5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6300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7B4854-6148-4AEE-A664-2C8A9F792C0F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4680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9ACF4-0E40-436F-8C1D-9F473B7F1E35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74932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D2BF1C-0C87-47AD-9D22-8699CFA338C8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20071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538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43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283431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39A40-93E4-4DF4-B754-18EDE5FACCA9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3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0425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8906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1CECCC-75B9-43DB-8EFB-69F2BBDF9539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2698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6A85F3-C01B-4EC1-8D05-CFCA1DD49263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Descrever, Caracterizar,</a:t>
            </a:r>
            <a:r>
              <a:rPr lang="pt-BR" baseline="0" dirty="0" smtClean="0"/>
              <a:t> apresentar = descritivo</a:t>
            </a:r>
          </a:p>
          <a:p>
            <a:pPr eaLnBrk="1" hangingPunct="1"/>
            <a:r>
              <a:rPr lang="pt-BR" baseline="0" dirty="0" smtClean="0"/>
              <a:t>Avaliar, investigar se, averiguar se = teste de hipótese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18178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DDDCF-24BE-4D30-9859-EE95E8E98AAC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0923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E838BE-74F4-4BC5-B718-6C835DEE9310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38765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D2524-43A6-4A73-B44B-EF27DFC18F08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749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350" y="0"/>
            <a:ext cx="1727200" cy="6867525"/>
            <a:chOff x="3" y="0"/>
            <a:chExt cx="816" cy="5768"/>
          </a:xfrm>
        </p:grpSpPr>
        <p:sp>
          <p:nvSpPr>
            <p:cNvPr id="5" name="Arc 2"/>
            <p:cNvSpPr>
              <a:spLocks/>
            </p:cNvSpPr>
            <p:nvPr/>
          </p:nvSpPr>
          <p:spPr bwMode="auto">
            <a:xfrm>
              <a:off x="3" y="392"/>
              <a:ext cx="189" cy="53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486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auto">
            <a:xfrm>
              <a:off x="630" y="392"/>
              <a:ext cx="189" cy="5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3" y="0"/>
              <a:ext cx="504" cy="575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6000000">
              <a:off x="128" y="2297"/>
              <a:ext cx="608" cy="270"/>
            </a:xfrm>
            <a:prstGeom prst="triangle">
              <a:avLst>
                <a:gd name="adj" fmla="val 49986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70013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40508CEF-0782-4B12-80CA-36D2613A3DD1}" type="datetime6">
              <a:rPr lang="pt-BR"/>
              <a:pPr>
                <a:defRPr/>
              </a:pPr>
              <a:t>outubro de 17</a:t>
            </a:fld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99213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pt-BR"/>
              <a:t>Angela Belloni Cuenca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5D91-6DE4-4AC1-A978-5439C85D4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ECAF-C496-4466-95A4-E7C889174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0113" cy="55165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516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9185-8EB1-4A81-85B8-1F911576CF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>
          <a:xfrm>
            <a:off x="8172450" y="6597650"/>
            <a:ext cx="971550" cy="2603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D1C41-CFAD-4941-977D-077BEBBBBA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1438" y="6550025"/>
            <a:ext cx="4572000" cy="217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SCS 5703 - Prof.Dra Angela Maria Belloni Cuenca</a:t>
            </a:r>
          </a:p>
        </p:txBody>
      </p:sp>
    </p:spTree>
    <p:extLst>
      <p:ext uri="{BB962C8B-B14F-4D97-AF65-F5344CB8AC3E}">
        <p14:creationId xmlns:p14="http://schemas.microsoft.com/office/powerpoint/2010/main" val="233453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EB51-5898-497F-9A8D-21E2FCCE89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5747-7BDA-4ED9-8B24-D6A0752ECF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7CCC-E940-4222-8B99-04877A402E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1FDF-A396-4251-B5AB-ACF13F688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F7D3-877B-4957-B301-557735CF5E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B9E6-F0B5-4B9C-8B88-12529C6B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2BF6-35DA-4B02-BD3E-E111B45B70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C63999D-2B31-4FCD-8DF0-C3FF25467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  <p:sldLayoutId id="214748369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ibcir.fsp.usp.br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scielosp.org/img/revistas/rsp/v37n4/16784t1.gi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670050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124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CaixaDeTexto 2"/>
          <p:cNvSpPr txBox="1">
            <a:spLocks noChangeArrowheads="1"/>
          </p:cNvSpPr>
          <p:nvPr/>
        </p:nvSpPr>
        <p:spPr bwMode="auto">
          <a:xfrm>
            <a:off x="2987824" y="3471863"/>
            <a:ext cx="53890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/>
              <a:t>Disciplina HSM 121- Informação Bibliográfica em Saúde Pública</a:t>
            </a:r>
          </a:p>
          <a:p>
            <a:r>
              <a:rPr lang="pt-BR" sz="2000" dirty="0" err="1" smtClean="0"/>
              <a:t>Angela</a:t>
            </a:r>
            <a:r>
              <a:rPr lang="pt-BR" sz="2000" dirty="0" smtClean="0"/>
              <a:t> </a:t>
            </a:r>
            <a:r>
              <a:rPr lang="pt-BR" sz="2000" dirty="0"/>
              <a:t>Maria </a:t>
            </a:r>
            <a:r>
              <a:rPr lang="pt-BR" sz="2000" dirty="0" err="1"/>
              <a:t>Belloni</a:t>
            </a:r>
            <a:r>
              <a:rPr lang="pt-BR" sz="2000" dirty="0"/>
              <a:t> Cuenca</a:t>
            </a:r>
          </a:p>
          <a:p>
            <a:r>
              <a:rPr lang="pt-BR" sz="2000" dirty="0"/>
              <a:t>abcuenca@usp.br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27F452-7FE3-47EC-A717-A7750BCF8278}" type="slidenum">
              <a:rPr lang="pt-BR" smtClean="0"/>
              <a:pPr/>
              <a:t>10</a:t>
            </a:fld>
            <a:endParaRPr lang="pt-BR" dirty="0" smtClean="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042988" y="2603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  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971800" y="129222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9031" name="Group 7"/>
          <p:cNvGrpSpPr>
            <a:grpSpLocks/>
          </p:cNvGrpSpPr>
          <p:nvPr/>
        </p:nvGrpSpPr>
        <p:grpSpPr bwMode="auto">
          <a:xfrm>
            <a:off x="3087688" y="1635125"/>
            <a:ext cx="4579937" cy="1141413"/>
            <a:chOff x="1945" y="1207"/>
            <a:chExt cx="2885" cy="719"/>
          </a:xfrm>
        </p:grpSpPr>
        <p:sp>
          <p:nvSpPr>
            <p:cNvPr id="23575" name="Text Box 8"/>
            <p:cNvSpPr txBox="1">
              <a:spLocks noChangeArrowheads="1"/>
            </p:cNvSpPr>
            <p:nvPr/>
          </p:nvSpPr>
          <p:spPr bwMode="auto">
            <a:xfrm>
              <a:off x="1945" y="1207"/>
              <a:ext cx="2090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 literatura publicada em doenças </a:t>
              </a:r>
            </a:p>
            <a:p>
              <a:pPr algn="ctr"/>
              <a:r>
                <a:rPr lang="en-US" sz="1400" b="1" dirty="0" err="1" smtClean="0">
                  <a:solidFill>
                    <a:srgbClr val="000066"/>
                  </a:solidFill>
                  <a:latin typeface="Tahoma" pitchFamily="34" charset="0"/>
                </a:rPr>
                <a:t>infectocontagiosas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: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6" name="Text Box 9"/>
            <p:cNvSpPr txBox="1">
              <a:spLocks noChangeArrowheads="1"/>
            </p:cNvSpPr>
            <p:nvPr/>
          </p:nvSpPr>
          <p:spPr bwMode="auto">
            <a:xfrm>
              <a:off x="2007" y="1466"/>
              <a:ext cx="1890" cy="46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o retrato da produção científica</a:t>
              </a:r>
            </a:p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do Brasil</a:t>
              </a:r>
            </a:p>
            <a:p>
              <a:pPr algn="ctr"/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7" name="Text Box 10"/>
            <p:cNvSpPr txBox="1">
              <a:spLocks noChangeArrowheads="1"/>
            </p:cNvSpPr>
            <p:nvPr/>
          </p:nvSpPr>
          <p:spPr bwMode="auto">
            <a:xfrm>
              <a:off x="4389" y="1270"/>
              <a:ext cx="441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Título</a:t>
              </a:r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4167" y="1605"/>
              <a:ext cx="633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Subtítulo</a:t>
              </a:r>
            </a:p>
          </p:txBody>
        </p:sp>
        <p:cxnSp>
          <p:nvCxnSpPr>
            <p:cNvPr id="23579" name="AutoShape 12"/>
            <p:cNvCxnSpPr>
              <a:cxnSpLocks noChangeShapeType="1"/>
              <a:stCxn id="23578" idx="1"/>
              <a:endCxn id="23576" idx="3"/>
            </p:cNvCxnSpPr>
            <p:nvPr/>
          </p:nvCxnSpPr>
          <p:spPr bwMode="auto">
            <a:xfrm flipH="1" flipV="1">
              <a:off x="3651" y="1696"/>
              <a:ext cx="516" cy="5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23580" name="AutoShape 13"/>
            <p:cNvCxnSpPr>
              <a:cxnSpLocks noChangeShapeType="1"/>
              <a:stCxn id="23577" idx="1"/>
              <a:endCxn id="23575" idx="3"/>
            </p:cNvCxnSpPr>
            <p:nvPr/>
          </p:nvCxnSpPr>
          <p:spPr bwMode="auto">
            <a:xfrm flipH="1">
              <a:off x="4035" y="1366"/>
              <a:ext cx="354" cy="6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3178175" y="2854324"/>
            <a:ext cx="5227638" cy="554038"/>
            <a:chOff x="2057" y="1888"/>
            <a:chExt cx="3293" cy="349"/>
          </a:xfrm>
        </p:grpSpPr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2057" y="1888"/>
              <a:ext cx="1776" cy="3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Solange Ribeiro </a:t>
              </a:r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Lima</a:t>
              </a:r>
            </a:p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Ariana Gonçalves de Souza</a:t>
              </a:r>
            </a:p>
            <a:p>
              <a:pPr algn="r"/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3" name="Text Box 16"/>
            <p:cNvSpPr txBox="1">
              <a:spLocks noChangeArrowheads="1"/>
            </p:cNvSpPr>
            <p:nvPr/>
          </p:nvSpPr>
          <p:spPr bwMode="auto">
            <a:xfrm>
              <a:off x="4193" y="1955"/>
              <a:ext cx="1157" cy="1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  <a:latin typeface="Tahoma" pitchFamily="34" charset="0"/>
                </a:rPr>
                <a:t>Nome </a:t>
              </a:r>
              <a:r>
                <a:rPr lang="pt-BR" sz="1400" b="1" dirty="0" smtClean="0">
                  <a:solidFill>
                    <a:srgbClr val="FF0000"/>
                  </a:solidFill>
                  <a:latin typeface="Tahoma" pitchFamily="34" charset="0"/>
                </a:rPr>
                <a:t>dos Autores</a:t>
              </a:r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cxnSp>
          <p:nvCxnSpPr>
            <p:cNvPr id="23574" name="AutoShape 17"/>
            <p:cNvCxnSpPr>
              <a:cxnSpLocks noChangeShapeType="1"/>
              <a:stCxn id="23573" idx="1"/>
              <a:endCxn id="23572" idx="3"/>
            </p:cNvCxnSpPr>
            <p:nvPr/>
          </p:nvCxnSpPr>
          <p:spPr bwMode="auto">
            <a:xfrm flipH="1">
              <a:off x="3833" y="2052"/>
              <a:ext cx="360" cy="10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2" name="Group 18"/>
          <p:cNvGrpSpPr>
            <a:grpSpLocks/>
          </p:cNvGrpSpPr>
          <p:nvPr/>
        </p:nvGrpSpPr>
        <p:grpSpPr bwMode="auto">
          <a:xfrm>
            <a:off x="6225510" y="3416307"/>
            <a:ext cx="1986630" cy="942976"/>
            <a:chOff x="3987" y="2420"/>
            <a:chExt cx="1648" cy="594"/>
          </a:xfrm>
        </p:grpSpPr>
        <p:sp>
          <p:nvSpPr>
            <p:cNvPr id="23569" name="Text Box 19"/>
            <p:cNvSpPr txBox="1">
              <a:spLocks noChangeArrowheads="1"/>
            </p:cNvSpPr>
            <p:nvPr/>
          </p:nvSpPr>
          <p:spPr bwMode="auto">
            <a:xfrm>
              <a:off x="4195" y="2420"/>
              <a:ext cx="1440" cy="5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Identificação da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natureza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acadêmica do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trabalho</a:t>
              </a:r>
            </a:p>
          </p:txBody>
        </p:sp>
        <p:cxnSp>
          <p:nvCxnSpPr>
            <p:cNvPr id="23571" name="AutoShape 21"/>
            <p:cNvCxnSpPr>
              <a:cxnSpLocks noChangeShapeType="1"/>
              <a:stCxn id="23569" idx="1"/>
            </p:cNvCxnSpPr>
            <p:nvPr/>
          </p:nvCxnSpPr>
          <p:spPr bwMode="auto">
            <a:xfrm flipH="1">
              <a:off x="3987" y="2717"/>
              <a:ext cx="208" cy="7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3979861" y="4533910"/>
            <a:ext cx="4949821" cy="904877"/>
            <a:chOff x="2562" y="2943"/>
            <a:chExt cx="3118" cy="570"/>
          </a:xfrm>
        </p:grpSpPr>
        <p:sp>
          <p:nvSpPr>
            <p:cNvPr id="23566" name="Text Box 23"/>
            <p:cNvSpPr txBox="1">
              <a:spLocks noChangeArrowheads="1"/>
            </p:cNvSpPr>
            <p:nvPr/>
          </p:nvSpPr>
          <p:spPr bwMode="auto">
            <a:xfrm>
              <a:off x="4195" y="2943"/>
              <a:ext cx="1485" cy="33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  <a:latin typeface="Tahoma" pitchFamily="34" charset="0"/>
                </a:rPr>
                <a:t>Nome dos </a:t>
              </a:r>
            </a:p>
            <a:p>
              <a:r>
                <a:rPr lang="pt-BR" sz="1400" b="1" dirty="0" smtClean="0">
                  <a:solidFill>
                    <a:srgbClr val="FF0000"/>
                  </a:solidFill>
                  <a:latin typeface="Tahoma" pitchFamily="34" charset="0"/>
                </a:rPr>
                <a:t>Orientadores, se houver</a:t>
              </a:r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3567" name="Text Box 24"/>
            <p:cNvSpPr txBox="1">
              <a:spLocks noChangeArrowheads="1"/>
            </p:cNvSpPr>
            <p:nvPr/>
          </p:nvSpPr>
          <p:spPr bwMode="auto">
            <a:xfrm>
              <a:off x="2562" y="3106"/>
              <a:ext cx="811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900" b="1" dirty="0" smtClean="0">
                  <a:solidFill>
                    <a:srgbClr val="000066"/>
                  </a:solidFill>
                </a:rPr>
                <a:t>Orientadores: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r>
                <a:rPr lang="pt-BR" sz="900" b="1" dirty="0">
                  <a:solidFill>
                    <a:srgbClr val="000066"/>
                  </a:solidFill>
                </a:rPr>
                <a:t>Prof. Dr. José da </a:t>
              </a:r>
              <a:r>
                <a:rPr lang="pt-BR" sz="900" b="1" dirty="0" smtClean="0">
                  <a:solidFill>
                    <a:srgbClr val="000066"/>
                  </a:solidFill>
                </a:rPr>
                <a:t>Silva</a:t>
              </a:r>
            </a:p>
            <a:p>
              <a:r>
                <a:rPr lang="pt-BR" sz="900" b="1" dirty="0" smtClean="0">
                  <a:solidFill>
                    <a:srgbClr val="000066"/>
                  </a:solidFill>
                </a:rPr>
                <a:t>Nutr. Maria de Souza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endParaRPr lang="pt-BR" sz="900" dirty="0"/>
            </a:p>
          </p:txBody>
        </p:sp>
        <p:cxnSp>
          <p:nvCxnSpPr>
            <p:cNvPr id="23568" name="AutoShape 25"/>
            <p:cNvCxnSpPr>
              <a:cxnSpLocks noChangeShapeType="1"/>
              <a:stCxn id="23566" idx="1"/>
              <a:endCxn id="23567" idx="3"/>
            </p:cNvCxnSpPr>
            <p:nvPr/>
          </p:nvCxnSpPr>
          <p:spPr bwMode="auto">
            <a:xfrm flipH="1">
              <a:off x="3373" y="3108"/>
              <a:ext cx="822" cy="202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4279900" y="5340350"/>
            <a:ext cx="3462338" cy="396875"/>
            <a:chOff x="2699" y="3550"/>
            <a:chExt cx="2181" cy="250"/>
          </a:xfrm>
        </p:grpSpPr>
        <p:sp>
          <p:nvSpPr>
            <p:cNvPr id="23563" name="Text Box 27"/>
            <p:cNvSpPr txBox="1">
              <a:spLocks noChangeArrowheads="1"/>
            </p:cNvSpPr>
            <p:nvPr/>
          </p:nvSpPr>
          <p:spPr bwMode="auto">
            <a:xfrm>
              <a:off x="2699" y="3550"/>
              <a:ext cx="77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São Paulo</a:t>
              </a:r>
            </a:p>
            <a:p>
              <a:pPr algn="ctr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2017</a:t>
              </a:r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64" name="Text Box 28"/>
            <p:cNvSpPr txBox="1">
              <a:spLocks noChangeArrowheads="1"/>
            </p:cNvSpPr>
            <p:nvPr/>
          </p:nvSpPr>
          <p:spPr bwMode="auto">
            <a:xfrm>
              <a:off x="4195" y="3599"/>
              <a:ext cx="685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Local, ano</a:t>
              </a:r>
            </a:p>
          </p:txBody>
        </p:sp>
        <p:cxnSp>
          <p:nvCxnSpPr>
            <p:cNvPr id="23565" name="AutoShape 29"/>
            <p:cNvCxnSpPr>
              <a:cxnSpLocks noChangeShapeType="1"/>
              <a:stCxn id="23564" idx="1"/>
              <a:endCxn id="23563" idx="3"/>
            </p:cNvCxnSpPr>
            <p:nvPr/>
          </p:nvCxnSpPr>
          <p:spPr bwMode="auto">
            <a:xfrm flipH="1" flipV="1">
              <a:off x="3470" y="3694"/>
              <a:ext cx="725" cy="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979863" y="3797300"/>
            <a:ext cx="230346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Trabalho da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Disciplina Informação Bibliográfica  </a:t>
            </a:r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do Curso de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Graduação em Saúde Pública da Faculdade de Saúde Pública da USP</a:t>
            </a:r>
            <a:r>
              <a:rPr lang="pt-BR" sz="900" b="1" i="1" dirty="0" smtClean="0"/>
              <a:t>.</a:t>
            </a:r>
            <a:endParaRPr lang="pt-BR" sz="9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E15C58-E829-4035-A4EE-424B9FA1DA0E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55675" y="153988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900113" y="1755775"/>
            <a:ext cx="3318537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</a:p>
          <a:p>
            <a:r>
              <a:rPr lang="en-US" sz="1400" b="1" dirty="0" err="1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: 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retrato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da </a:t>
            </a:r>
          </a:p>
          <a:p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produção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científica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 no </a:t>
            </a:r>
            <a:r>
              <a:rPr lang="en-US" sz="1400" b="1" dirty="0" err="1">
                <a:solidFill>
                  <a:srgbClr val="000066"/>
                </a:solidFill>
                <a:latin typeface="Tahoma" pitchFamily="34" charset="0"/>
              </a:rPr>
              <a:t>Brasil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1120775" y="2836863"/>
            <a:ext cx="28194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</a:p>
          <a:p>
            <a:pPr algn="r"/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922463" y="4881934"/>
            <a:ext cx="1287532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900" b="1" dirty="0" smtClean="0">
                <a:solidFill>
                  <a:srgbClr val="000066"/>
                </a:solidFill>
              </a:rPr>
              <a:t>Orientadores</a:t>
            </a:r>
            <a:r>
              <a:rPr lang="pt-BR" sz="900" b="1" dirty="0">
                <a:solidFill>
                  <a:srgbClr val="000066"/>
                </a:solidFill>
              </a:rPr>
              <a:t>: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Prof. Dr. José da Silva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Nutr. Maria de Souza</a:t>
            </a:r>
          </a:p>
          <a:p>
            <a:endParaRPr lang="pt-BR" sz="900" dirty="0"/>
          </a:p>
          <a:p>
            <a:endParaRPr lang="pt-BR" sz="900" b="1" dirty="0">
              <a:solidFill>
                <a:srgbClr val="000066"/>
              </a:solidFill>
            </a:endParaRPr>
          </a:p>
          <a:p>
            <a:endParaRPr lang="pt-BR" sz="900" dirty="0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2066925" y="5475288"/>
            <a:ext cx="1223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2017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7" name="Rectangle 18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1922463" y="931863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FRENTE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6280150" y="931863"/>
            <a:ext cx="1050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VERSO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90" name="Line 2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5292725" y="4508500"/>
            <a:ext cx="3168650" cy="911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900" b="1">
                <a:solidFill>
                  <a:srgbClr val="000066"/>
                </a:solidFill>
                <a:latin typeface="Tahoma" pitchFamily="34" charset="0"/>
              </a:rPr>
              <a:t>É expressamente proibida a comercialização deste documento tanto na sua forma impressa como eletrônica. Sua reprodução total ou parcial é permitida exclusivamente para fins acadêmicos e científicos, desde que na reprodução figure a identificação do autor, título, instituição e ano.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907704" y="3797300"/>
            <a:ext cx="230346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Trabalho da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Disciplina Informação Bibliográfica  </a:t>
            </a:r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do Curso de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Graduação em Saúde Pública da Faculdade de Saúde Pública da USP</a:t>
            </a:r>
            <a:r>
              <a:rPr lang="pt-BR" sz="900" b="1" i="1" dirty="0" smtClean="0"/>
              <a:t>.</a:t>
            </a:r>
            <a:endParaRPr lang="pt-BR" sz="9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00A38F-431D-4CF1-A9DA-6315410B393F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7" name="Line 1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900113" y="188913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DEDICATÓRIAS, AGRADECIMENTOS  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971550" y="3381375"/>
            <a:ext cx="3240088" cy="188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apoio, incentivo e carinho recebidos.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 e..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muito que representam  para mim.</a:t>
            </a:r>
          </a:p>
        </p:txBody>
      </p:sp>
      <p:sp>
        <p:nvSpPr>
          <p:cNvPr id="25610" name="Rectangle 18"/>
          <p:cNvSpPr>
            <a:spLocks noChangeArrowheads="1"/>
          </p:cNvSpPr>
          <p:nvPr/>
        </p:nvSpPr>
        <p:spPr bwMode="auto">
          <a:xfrm>
            <a:off x="5148263" y="1700213"/>
            <a:ext cx="3311525" cy="2343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AGRADECIMENTOS</a:t>
            </a:r>
          </a:p>
          <a:p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Prof... pela orientação prestada no desenvolvimento deste trabalho.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Instituto... pela oportunidade da coleta dos dados.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A... pela assessoria prestada quanto...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 todos colegas e amigos, pelo apoio e incentivo constantes</a:t>
            </a: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1763713" y="995363"/>
            <a:ext cx="15033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Dedicatória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2" name="Text Box 20"/>
          <p:cNvSpPr txBox="1">
            <a:spLocks noChangeArrowheads="1"/>
          </p:cNvSpPr>
          <p:nvPr/>
        </p:nvSpPr>
        <p:spPr bwMode="auto">
          <a:xfrm>
            <a:off x="5724525" y="76517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Agradecimentos e Financiadores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5148263" y="4605338"/>
            <a:ext cx="3384550" cy="12311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FINANCIAMENTO</a:t>
            </a:r>
          </a:p>
          <a:p>
            <a:endParaRPr lang="pt-BR" b="1" dirty="0">
              <a:solidFill>
                <a:srgbClr val="000066"/>
              </a:solidFill>
            </a:endParaRPr>
          </a:p>
          <a:p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Pesquisa financiada pelo Ministério da Saúde (Convênio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no.132/2013); 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pela FAPESP (Bolsa de Doutorado processo no.533-9)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C09AF2-8B1D-45C5-9C25-0DFE7D2D703A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 flipV="1">
            <a:off x="381000" y="6324600"/>
            <a:ext cx="8305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1042988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71550" y="1587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RESUMOS, TABELAS, ÍNDICE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" y="1576388"/>
            <a:ext cx="8362950" cy="2189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RESUMO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versão precisa, abreviada e seletiva do texto do documento, permitindo ao leitor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conhecer o seu conteúdo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serve como elo entre o leitor e a obra original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é instrumento de divulgação em bases de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precedido da referência bibliográfica do trabalho e seguido dos descritores que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melhor 	representem sua temática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redigido no passado - 3</a:t>
            </a:r>
            <a:r>
              <a:rPr lang="pt-BR" sz="1400" b="1" baseline="30000">
                <a:solidFill>
                  <a:srgbClr val="000066"/>
                </a:solidFill>
                <a:latin typeface="Tahoma" pitchFamily="34" charset="0"/>
              </a:rPr>
              <a:t>o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pessoa - Não usar siglas e referências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68538" y="3490913"/>
            <a:ext cx="6480175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SUMMARY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versão em inglês do resumo em português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a referência bibliográfica e descritores também devem ser vertidos</a:t>
            </a:r>
            <a:endParaRPr lang="pt-BR" sz="1400">
              <a:solidFill>
                <a:srgbClr val="000066"/>
              </a:solidFill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44500" y="4419600"/>
            <a:ext cx="8305800" cy="1125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LISTA DE TABELAS, FIGURAS, ABREVIATURAS etc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quando o número de tabelas, figuras etc for excessivo apresentar relação na ordem em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que aparecem no 	texto(no., título e página). 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relação de abreviaturas, siglas e símbolos em ordem alfabética.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9900" y="5516563"/>
            <a:ext cx="72390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Sumário</a:t>
            </a:r>
            <a:endParaRPr lang="pt-BR" sz="1400" b="1" dirty="0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relação dos capítulos, seções e partes do trabalho na ordem em que se</a:t>
            </a:r>
            <a:br>
              <a:rPr lang="pt-BR" sz="14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sucedem no texto,  com  indicação da   página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5BECFB-6FFC-4BF8-B233-CF5B52B90102}" type="slidenum">
              <a:rPr lang="pt-BR" smtClean="0"/>
              <a:pPr/>
              <a:t>14</a:t>
            </a:fld>
            <a:endParaRPr lang="pt-BR" dirty="0" smtClean="0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1101725" y="11239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467544" y="2204864"/>
            <a:ext cx="8280920" cy="35548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RESUMO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Introdução.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 avaliação da produção cientifica permite estabelecer indicadores que descrevem aspectos quantitativos e qualitativos da pesquisa. Na área das doenças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infectocontagiosas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pode-se identificar lacunas na produção da ciência.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Objetivo.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Avaliar as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dissertações de mestrado e teses de doutorado defendidas em cursos de pós-graduação em saúde pública do Brasil.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Método.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O universo do estudo constituiu-se de 276 artigos de periódicos e 84 teses de doutorado, de 3 instituições de ensino de pós-graduação. Foram analisadas quanto à natureza da pesquisa, básica e aplicada e quanto à análise temática, conforme o vocabulário DECS (Descritores em Ciências da Saúde). Na análise de citações identificaram-se os diferentes tipos de documentos utilizados quanto a sua temporalidade, idioma e procedência geográfica.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Resultados.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A análise temática revelou uma diversificação acentuada nos temas, com uma descontinuidade temporal no período estudado. Os temas desenvolvidos mostraram evidente direcionamento para a pesquisa aplicada (76,3% na produção dos mestrados e 80,6% na dos doutorados).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Conclusões.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Entre outros aspectos, concluiu-se que as publicações foram pouco utilizadas. Não devem ser consideradas apenas como um trabalho de ascensão acadêmica, mas, para isso, precisam ser conhecidas para serem reconhecidas.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865188" y="169863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67544" y="1163940"/>
            <a:ext cx="7739260" cy="11849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Lima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SR, Souza A G de. 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Brasil.  São Paulo;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2015.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[Trabalho da Disciplina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Informação Bibliográfica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do Curso de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Graduação em Saúde Pública da 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Faculdade de Saúde Pública da 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USP].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ts val="600"/>
              </a:spcAft>
            </a:pP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467544" y="5929535"/>
            <a:ext cx="8097454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Descritores: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Teses; Publicações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; Produção científica;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Doenças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; Saúde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187450" y="548680"/>
            <a:ext cx="6985000" cy="62971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1.INTRODUÇÃO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          				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1.1 A EVOLUÇÃO NOS ESTUDOS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DAS DOENÇAS 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1.2 IMPORTÂNCIA DA  PÓS-GRADUAÇÃO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EM SAÚDE PÚBLICA	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15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2. OBJETIVO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28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3. MÉTODO 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30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3.1 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DESENHO DA PESQUISA E UNIVERSO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DE ESTUDO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35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3.2  COLETA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 ANÁLISE DE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DADOS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38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4. RESULTADOS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45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4.1 CARACTERÍSTICAS  DAS DISSERTAÇÕES E TESES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46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4.2 INFLUÊNCIA DA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PESQUISA BRASILEIRA NA ÁREA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47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5. DISCUSSÃO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49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5. CONCLUSÕES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58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6. REFERÊNCIAS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65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ANEXOS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1 - Modelo de planilhas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69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2 - Lista das principais categorias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73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042988" y="44624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umário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053"/>
          <p:cNvSpPr>
            <a:spLocks noChangeShapeType="1"/>
          </p:cNvSpPr>
          <p:nvPr/>
        </p:nvSpPr>
        <p:spPr bwMode="auto">
          <a:xfrm>
            <a:off x="9715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699" name="Rectangle 2054"/>
          <p:cNvSpPr>
            <a:spLocks noChangeArrowheads="1"/>
          </p:cNvSpPr>
          <p:nvPr/>
        </p:nvSpPr>
        <p:spPr bwMode="auto">
          <a:xfrm>
            <a:off x="457200" y="6324600"/>
            <a:ext cx="82296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400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800" b="1" dirty="0">
              <a:latin typeface="Tahoma" pitchFamily="34" charset="0"/>
            </a:endParaRPr>
          </a:p>
          <a:p>
            <a:pPr defTabSz="579438">
              <a:spcBef>
                <a:spcPct val="20000"/>
              </a:spcBef>
              <a:buClr>
                <a:schemeClr val="tx1"/>
              </a:buClr>
              <a:tabLst>
                <a:tab pos="373063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>
              <a:spcBef>
                <a:spcPct val="20000"/>
              </a:spcBef>
              <a:tabLst>
                <a:tab pos="373063" algn="l"/>
              </a:tabLst>
            </a:pPr>
            <a:endParaRPr lang="pt-BR" sz="3200" b="1" dirty="0">
              <a:latin typeface="Tahoma" pitchFamily="34" charset="0"/>
            </a:endParaRPr>
          </a:p>
        </p:txBody>
      </p:sp>
      <p:sp>
        <p:nvSpPr>
          <p:cNvPr id="86025" name="Rectangle 2057"/>
          <p:cNvSpPr>
            <a:spLocks noChangeArrowheads="1"/>
          </p:cNvSpPr>
          <p:nvPr/>
        </p:nvSpPr>
        <p:spPr bwMode="auto">
          <a:xfrm>
            <a:off x="971550" y="2603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</a:t>
            </a:r>
          </a:p>
        </p:txBody>
      </p:sp>
      <p:sp>
        <p:nvSpPr>
          <p:cNvPr id="86027" name="Text Box 2059"/>
          <p:cNvSpPr txBox="1">
            <a:spLocks noChangeArrowheads="1"/>
          </p:cNvSpPr>
          <p:nvPr/>
        </p:nvSpPr>
        <p:spPr bwMode="auto">
          <a:xfrm>
            <a:off x="3563938" y="1628775"/>
            <a:ext cx="1508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PÓS-TEXTO</a:t>
            </a:r>
            <a:endParaRPr lang="pt-BR" sz="1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703" name="Text Box 2060"/>
          <p:cNvSpPr txBox="1">
            <a:spLocks noChangeArrowheads="1"/>
          </p:cNvSpPr>
          <p:nvPr/>
        </p:nvSpPr>
        <p:spPr bwMode="auto">
          <a:xfrm>
            <a:off x="395288" y="2009775"/>
            <a:ext cx="18161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Tahoma" pitchFamily="34" charset="0"/>
              </a:rPr>
              <a:t>REFERÊNCIAS</a:t>
            </a:r>
            <a:endParaRPr lang="pt-BR" sz="1800">
              <a:latin typeface="Tahoma" pitchFamily="34" charset="0"/>
            </a:endParaRPr>
          </a:p>
        </p:txBody>
      </p:sp>
      <p:sp>
        <p:nvSpPr>
          <p:cNvPr id="29704" name="Text Box 2061"/>
          <p:cNvSpPr txBox="1">
            <a:spLocks noChangeArrowheads="1"/>
          </p:cNvSpPr>
          <p:nvPr/>
        </p:nvSpPr>
        <p:spPr bwMode="auto">
          <a:xfrm>
            <a:off x="1187450" y="2420938"/>
            <a:ext cx="770572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pt-BR" sz="1600" b="1">
                <a:solidFill>
                  <a:srgbClr val="000000"/>
                </a:solidFill>
                <a:latin typeface="Tahoma" pitchFamily="34" charset="0"/>
              </a:rPr>
              <a:t>=  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Relaciona todos os trabalhos </a:t>
            </a:r>
            <a:r>
              <a:rPr lang="pt-BR" sz="1600" b="1" u="sng">
                <a:solidFill>
                  <a:srgbClr val="000066"/>
                </a:solidFill>
                <a:latin typeface="Tahoma" pitchFamily="34" charset="0"/>
              </a:rPr>
              <a:t>citados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  (referidos) no texto,  de acordo com uma norma específica (ISO, ABNT, Vancouver entre outras)</a:t>
            </a:r>
          </a:p>
        </p:txBody>
      </p:sp>
      <p:sp>
        <p:nvSpPr>
          <p:cNvPr id="29705" name="Text Box 2062"/>
          <p:cNvSpPr txBox="1">
            <a:spLocks noChangeArrowheads="1"/>
          </p:cNvSpPr>
          <p:nvPr/>
        </p:nvSpPr>
        <p:spPr bwMode="auto">
          <a:xfrm>
            <a:off x="471488" y="3925888"/>
            <a:ext cx="1136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800" b="1">
                <a:latin typeface="Tahoma" pitchFamily="34" charset="0"/>
              </a:rPr>
              <a:t>ANEXOS</a:t>
            </a:r>
            <a:endParaRPr lang="pt-BR" sz="1800">
              <a:latin typeface="Tahoma" pitchFamily="34" charset="0"/>
            </a:endParaRPr>
          </a:p>
        </p:txBody>
      </p:sp>
      <p:sp>
        <p:nvSpPr>
          <p:cNvPr id="29706" name="Text Box 2063"/>
          <p:cNvSpPr txBox="1">
            <a:spLocks noChangeArrowheads="1"/>
          </p:cNvSpPr>
          <p:nvPr/>
        </p:nvSpPr>
        <p:spPr bwMode="auto">
          <a:xfrm>
            <a:off x="395288" y="4332288"/>
            <a:ext cx="7848600" cy="1077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Documentos, figuras, modelos de questionários, textos,  reunidos 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final do texto com título e numeração sequencial.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Devem obrigatoriamente estarem  </a:t>
            </a:r>
            <a:r>
              <a:rPr lang="pt-BR" sz="1600" b="1" u="sng" dirty="0">
                <a:solidFill>
                  <a:srgbClr val="000066"/>
                </a:solidFill>
                <a:latin typeface="Tahoma" pitchFamily="34" charset="0"/>
              </a:rPr>
              <a:t>citados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no texto.</a:t>
            </a:r>
            <a:endParaRPr lang="pt-BR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9707" name="Text Box 2067"/>
          <p:cNvSpPr txBox="1">
            <a:spLocks noChangeArrowheads="1"/>
          </p:cNvSpPr>
          <p:nvPr/>
        </p:nvSpPr>
        <p:spPr bwMode="auto">
          <a:xfrm>
            <a:off x="484188" y="3149600"/>
            <a:ext cx="5211762" cy="85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Tahoma" pitchFamily="34" charset="0"/>
              </a:rPr>
              <a:t>BIBLIOGRAFIA COMPLEMENTAR</a:t>
            </a:r>
            <a:r>
              <a:rPr lang="pt-BR" b="1">
                <a:solidFill>
                  <a:srgbClr val="000066"/>
                </a:solidFill>
              </a:rPr>
              <a:t>  </a:t>
            </a:r>
          </a:p>
          <a:p>
            <a:pPr eaLnBrk="0" hangingPunct="0"/>
            <a:r>
              <a:rPr lang="pt-BR" b="1">
                <a:solidFill>
                  <a:srgbClr val="000066"/>
                </a:solidFill>
              </a:rPr>
              <a:t>	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=  não citada  no texto; apenas indicada</a:t>
            </a:r>
          </a:p>
          <a:p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1029"/>
          <p:cNvSpPr>
            <a:spLocks noChangeShapeType="1"/>
          </p:cNvSpPr>
          <p:nvPr/>
        </p:nvSpPr>
        <p:spPr bwMode="auto">
          <a:xfrm>
            <a:off x="11874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9" name="Rectangle 1033"/>
          <p:cNvSpPr>
            <a:spLocks noChangeArrowheads="1"/>
          </p:cNvSpPr>
          <p:nvPr/>
        </p:nvSpPr>
        <p:spPr bwMode="auto">
          <a:xfrm>
            <a:off x="1187450" y="188913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92171" name="Text Box 1035"/>
          <p:cNvSpPr txBox="1">
            <a:spLocks noChangeArrowheads="1"/>
          </p:cNvSpPr>
          <p:nvPr/>
        </p:nvSpPr>
        <p:spPr bwMode="auto">
          <a:xfrm>
            <a:off x="2819400" y="1527175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APRESENTAÇÃO GRÁFICA</a:t>
            </a:r>
            <a:endParaRPr lang="pt-BR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26" name="Text Box 1036"/>
          <p:cNvSpPr txBox="1">
            <a:spLocks noChangeArrowheads="1"/>
          </p:cNvSpPr>
          <p:nvPr/>
        </p:nvSpPr>
        <p:spPr bwMode="auto">
          <a:xfrm>
            <a:off x="395288" y="1976438"/>
            <a:ext cx="7524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PAPEL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30727" name="Text Box 1037"/>
          <p:cNvSpPr txBox="1">
            <a:spLocks noChangeArrowheads="1"/>
          </p:cNvSpPr>
          <p:nvPr/>
        </p:nvSpPr>
        <p:spPr bwMode="auto">
          <a:xfrm>
            <a:off x="1309688" y="1976438"/>
            <a:ext cx="623570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papel  branco, formato A4, digitado de um só  lado  (opcional frente e verso)</a:t>
            </a:r>
          </a:p>
        </p:txBody>
      </p:sp>
      <p:sp>
        <p:nvSpPr>
          <p:cNvPr id="30728" name="Text Box 1038"/>
          <p:cNvSpPr txBox="1">
            <a:spLocks noChangeArrowheads="1"/>
          </p:cNvSpPr>
          <p:nvPr/>
        </p:nvSpPr>
        <p:spPr bwMode="auto">
          <a:xfrm>
            <a:off x="395288" y="2435225"/>
            <a:ext cx="1084262" cy="293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MARGENS</a:t>
            </a:r>
            <a:endParaRPr lang="pt-BR">
              <a:latin typeface="Tahoma" pitchFamily="34" charset="0"/>
            </a:endParaRPr>
          </a:p>
        </p:txBody>
      </p:sp>
      <p:sp>
        <p:nvSpPr>
          <p:cNvPr id="30729" name="Text Box 1039"/>
          <p:cNvSpPr txBox="1">
            <a:spLocks noChangeArrowheads="1"/>
          </p:cNvSpPr>
          <p:nvPr/>
        </p:nvSpPr>
        <p:spPr bwMode="auto">
          <a:xfrm>
            <a:off x="1614488" y="2281238"/>
            <a:ext cx="4792662" cy="619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superior e inferior: 3 cm</a:t>
            </a:r>
          </a:p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esquerda: 3,5 cm (para facilitar a encadernação)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direita: 3 cm</a:t>
            </a:r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0" name="Text Box 1040"/>
          <p:cNvSpPr txBox="1">
            <a:spLocks noChangeArrowheads="1"/>
          </p:cNvSpPr>
          <p:nvPr/>
        </p:nvSpPr>
        <p:spPr bwMode="auto">
          <a:xfrm>
            <a:off x="381000" y="3138488"/>
            <a:ext cx="15382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ESPAÇAMENTO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30731" name="Text Box 1041"/>
          <p:cNvSpPr txBox="1">
            <a:spLocks noChangeArrowheads="1"/>
          </p:cNvSpPr>
          <p:nvPr/>
        </p:nvSpPr>
        <p:spPr bwMode="auto">
          <a:xfrm>
            <a:off x="1905000" y="3062288"/>
            <a:ext cx="4632325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entre as linhas do texto: espaço duplo ou 1,5 linhas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entre títulos e subtítulo espaço maior a critério do autor</a:t>
            </a:r>
          </a:p>
        </p:txBody>
      </p:sp>
      <p:sp>
        <p:nvSpPr>
          <p:cNvPr id="92178" name="Text Box 1042"/>
          <p:cNvSpPr txBox="1">
            <a:spLocks noChangeArrowheads="1"/>
          </p:cNvSpPr>
          <p:nvPr/>
        </p:nvSpPr>
        <p:spPr bwMode="auto">
          <a:xfrm>
            <a:off x="395288" y="3960813"/>
            <a:ext cx="1231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DIGITAÇÃO</a:t>
            </a:r>
            <a:endParaRPr lang="pt-BR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pt-BR">
              <a:latin typeface="Tahoma" pitchFamily="34" charset="0"/>
            </a:endParaRPr>
          </a:p>
        </p:txBody>
      </p:sp>
      <p:sp>
        <p:nvSpPr>
          <p:cNvPr id="30733" name="Text Box 1043"/>
          <p:cNvSpPr txBox="1">
            <a:spLocks noChangeArrowheads="1"/>
          </p:cNvSpPr>
          <p:nvPr/>
        </p:nvSpPr>
        <p:spPr bwMode="auto">
          <a:xfrm>
            <a:off x="1908175" y="3716338"/>
            <a:ext cx="6767513" cy="611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fonte de letra “Times New Roman” ou  similar (Arial 1, por exemplo)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tamanho da letra :  corpo 12 para o  texto; 14 para os títulos; 13 para os subtítulos; 10 para notas de rodapé</a:t>
            </a:r>
            <a:endParaRPr lang="pt-BR" sz="100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4" name="Text Box 1044"/>
          <p:cNvSpPr txBox="1">
            <a:spLocks noChangeArrowheads="1"/>
          </p:cNvSpPr>
          <p:nvPr/>
        </p:nvSpPr>
        <p:spPr bwMode="auto">
          <a:xfrm>
            <a:off x="468313" y="4729163"/>
            <a:ext cx="12779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PAGINAÇÃO</a:t>
            </a:r>
            <a:endParaRPr lang="pt-BR">
              <a:latin typeface="Tahoma" pitchFamily="34" charset="0"/>
            </a:endParaRPr>
          </a:p>
        </p:txBody>
      </p:sp>
      <p:sp>
        <p:nvSpPr>
          <p:cNvPr id="30735" name="Text Box 1045"/>
          <p:cNvSpPr txBox="1">
            <a:spLocks noChangeArrowheads="1"/>
          </p:cNvSpPr>
          <p:nvPr/>
        </p:nvSpPr>
        <p:spPr bwMode="auto">
          <a:xfrm>
            <a:off x="1916113" y="4652963"/>
            <a:ext cx="6904037" cy="1330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seqüencial com algarismos arábicos  - canto superior direito</a:t>
            </a:r>
          </a:p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iniciada na página de rosto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no caso de frente e verso, todas as páginas com numeração impar serão impressas como “frente” e todas as páginas com numeração par serão impressas como “verso”.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6" name="Rectangle 1050"/>
          <p:cNvSpPr>
            <a:spLocks noChangeArrowheads="1"/>
          </p:cNvSpPr>
          <p:nvPr/>
        </p:nvSpPr>
        <p:spPr bwMode="auto">
          <a:xfrm>
            <a:off x="381000" y="2157413"/>
            <a:ext cx="184150" cy="361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</a:pPr>
            <a:endParaRPr lang="pt-BR" sz="600">
              <a:solidFill>
                <a:srgbClr val="000000"/>
              </a:solidFill>
              <a:latin typeface="Tahoma" pitchFamily="34" charset="0"/>
            </a:endParaRPr>
          </a:p>
          <a:p>
            <a:endParaRPr lang="pt-B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84138" y="0"/>
            <a:ext cx="85201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pt-BR" sz="2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Tabelas e Figuras</a:t>
            </a:r>
          </a:p>
        </p:txBody>
      </p:sp>
      <p:sp>
        <p:nvSpPr>
          <p:cNvPr id="1741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525963"/>
          </a:xfrm>
          <a:noFill/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Ilustração que não seja uma tabela – desenho, mapa, gráfico, planta, foto, gravura etc -  costuma ser nominada como “Figuras” .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pt-BR" sz="1000" i="1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Deve ser suficientemente completa para ser entendida, dispensando consulta ao texto.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pt-BR" sz="1000" i="1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Tabelas e figuras devem ter numeração  sequencial em separado.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pt-BR" sz="1000" i="1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Evitar repetir os mesmos dados de tabelas em figuras, dando preferência para as tabelas.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endParaRPr lang="pt-BR" sz="1000" i="1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No rodapé das tabelas devem constar explicações de informações que aparecem no corpo da tabela (siglas, valores estatísticos,  etc)</a:t>
            </a:r>
          </a:p>
        </p:txBody>
      </p:sp>
    </p:spTree>
    <p:extLst>
      <p:ext uri="{BB962C8B-B14F-4D97-AF65-F5344CB8AC3E}">
        <p14:creationId xmlns:p14="http://schemas.microsoft.com/office/powerpoint/2010/main" val="22758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84138" y="0"/>
            <a:ext cx="85201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pt-BR" sz="2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Tabelas e Figuras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857750"/>
          </a:xfrm>
          <a:noFill/>
        </p:spPr>
        <p:txBody>
          <a:bodyPr lIns="91440" tIns="45720" rIns="91440" bIns="45720"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Dados, unidades e símbolos devem ser consistentes com o texto.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Recomenda-se intercalar a tabela no texto, imediatamente, após o trecho em que foi citada pela primeira vez 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As  figuras devem ser introduzidas quando absolutamente necessárias.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As figuras têm a finalidade de apresentar tendências, mas não são tão claras quanto as tabelas.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As figuras, a exemplo das tabelas, dispensam  sua total descrição no corpo do trabalho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Quando reproduzidas de outras publicações , o trabalho deve trazer a informação de que a reprodução foi autorizada, dando-se o crédito. 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Apresentação tabular do IBGE, 1993. - r001.4224 / 1 3a.ed- Consulta Local na Biblioteca FSP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pt-BR" sz="2000" i="1" smtClean="0"/>
              <a:t> </a:t>
            </a:r>
            <a:r>
              <a:rPr lang="pt-BR" sz="2000" i="1" smtClean="0">
                <a:hlinkClick r:id="rId3"/>
              </a:rPr>
              <a:t>Guia de apresentação de teses da FSP.</a:t>
            </a:r>
            <a:endParaRPr lang="pt-BR" sz="2000" i="1" smtClean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endParaRPr lang="pt-BR" sz="2000" i="1" smtClean="0"/>
          </a:p>
        </p:txBody>
      </p:sp>
    </p:spTree>
    <p:extLst>
      <p:ext uri="{BB962C8B-B14F-4D97-AF65-F5344CB8AC3E}">
        <p14:creationId xmlns:p14="http://schemas.microsoft.com/office/powerpoint/2010/main" val="9424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1497013"/>
            <a:ext cx="3657600" cy="20528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Delimitação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do tema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Seleção das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fontes de busca da 	informação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Identificação dos documentos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grpSp>
        <p:nvGrpSpPr>
          <p:cNvPr id="45095" name="Group 39"/>
          <p:cNvGrpSpPr>
            <a:grpSpLocks/>
          </p:cNvGrpSpPr>
          <p:nvPr/>
        </p:nvGrpSpPr>
        <p:grpSpPr bwMode="auto">
          <a:xfrm>
            <a:off x="6029325" y="3927475"/>
            <a:ext cx="2527300" cy="2238375"/>
            <a:chOff x="3798" y="2474"/>
            <a:chExt cx="1592" cy="1410"/>
          </a:xfrm>
        </p:grpSpPr>
        <p:sp>
          <p:nvSpPr>
            <p:cNvPr id="8210" name="AutoShape 11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Referências </a:t>
              </a:r>
              <a:endParaRPr lang="pt-BR" sz="1400" b="1" dirty="0" smtClean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lnSpc>
                  <a:spcPct val="107000"/>
                </a:lnSpc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Glossário </a:t>
              </a: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Apêndices (opcional)</a:t>
              </a:r>
            </a:p>
            <a:p>
              <a:pPr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Anexos (opcional)</a:t>
              </a:r>
            </a:p>
            <a:p>
              <a:pPr marR="845820">
                <a:lnSpc>
                  <a:spcPct val="107000"/>
                </a:lnSpc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Índice remissivo (opcional)</a:t>
              </a: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5094" name="Group 38"/>
          <p:cNvGrpSpPr>
            <a:grpSpLocks/>
          </p:cNvGrpSpPr>
          <p:nvPr/>
        </p:nvGrpSpPr>
        <p:grpSpPr bwMode="auto">
          <a:xfrm>
            <a:off x="3203575" y="3927475"/>
            <a:ext cx="2786063" cy="2238375"/>
            <a:chOff x="2018" y="2474"/>
            <a:chExt cx="1755" cy="1410"/>
          </a:xfrm>
        </p:grpSpPr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8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018" y="2876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Objetivo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Método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Resultado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Discussão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Conclusão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262438" y="1557338"/>
            <a:ext cx="4630737" cy="13726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Leitura e seleção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Redação </a:t>
            </a:r>
            <a:endParaRPr lang="pt-BR" sz="16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Divulgação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412274" y="1124744"/>
            <a:ext cx="4588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ETAPAS  DE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PLANEJAMENTO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468313" y="3429001"/>
            <a:ext cx="6408738" cy="2808288"/>
            <a:chOff x="295" y="2160"/>
            <a:chExt cx="4037" cy="1769"/>
          </a:xfrm>
        </p:grpSpPr>
        <p:sp>
          <p:nvSpPr>
            <p:cNvPr id="8203" name="AutoShape 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6" name="Text Box 36"/>
            <p:cNvSpPr txBox="1">
              <a:spLocks noChangeArrowheads="1"/>
            </p:cNvSpPr>
            <p:nvPr/>
          </p:nvSpPr>
          <p:spPr bwMode="auto">
            <a:xfrm>
              <a:off x="295" y="2921"/>
              <a:ext cx="1653" cy="10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Folha de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rosto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Dedicatória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Agradecimentos (opcional)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84138" y="0"/>
            <a:ext cx="85201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pt-BR" sz="26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Tabelas e Figuras</a:t>
            </a:r>
          </a:p>
        </p:txBody>
      </p:sp>
      <p:pic>
        <p:nvPicPr>
          <p:cNvPr id="19459" name="Picture 4" descr="http://www.scielosp.org/img/revistas/rsp/v37n4/16784t1.gif"/>
          <p:cNvPicPr>
            <a:picLocks noGrp="1" noChangeAspect="1" noChangeArrowheads="1"/>
          </p:cNvPicPr>
          <p:nvPr>
            <p:ph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323850" y="1196975"/>
            <a:ext cx="8280400" cy="4895850"/>
          </a:xfrm>
        </p:spPr>
      </p:pic>
    </p:spTree>
    <p:extLst>
      <p:ext uri="{BB962C8B-B14F-4D97-AF65-F5344CB8AC3E}">
        <p14:creationId xmlns:p14="http://schemas.microsoft.com/office/powerpoint/2010/main" val="26681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928" y="58614"/>
            <a:ext cx="8229600" cy="1187516"/>
          </a:xfrm>
        </p:spPr>
        <p:txBody>
          <a:bodyPr/>
          <a:lstStyle/>
          <a:p>
            <a:r>
              <a:rPr lang="pt-BR" sz="1800" b="1" dirty="0" smtClean="0">
                <a:solidFill>
                  <a:srgbClr val="C00000"/>
                </a:solidFill>
              </a:rPr>
              <a:t>Exemplo: descrição da parte Método</a:t>
            </a:r>
            <a:br>
              <a:rPr lang="pt-BR" sz="1800" b="1" dirty="0" smtClean="0">
                <a:solidFill>
                  <a:srgbClr val="C00000"/>
                </a:solidFill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SANTOS, J.L.S.; URIONA-MALDONADO, M.; SANTOS, R.N.M. dos. Inovação e conhecimento organizacional: mapeamento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bibliométrico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das publicações científicas. Organizações em Contexto, </a:t>
            </a:r>
            <a:r>
              <a:rPr lang="pt-BR" sz="12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S.Bernardo</a:t>
            </a:r>
            <a:r>
              <a:rPr lang="pt-BR" sz="1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do Campo, v7, n. 13, jan.-jun. 2011 p.32-58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7772400" cy="4824536"/>
          </a:xfrm>
        </p:spPr>
        <p:txBody>
          <a:bodyPr/>
          <a:lstStyle/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MÉTODO</a:t>
            </a:r>
            <a:r>
              <a:rPr lang="pt-BR" sz="1200" b="0" dirty="0" smtClean="0"/>
              <a:t>	</a:t>
            </a:r>
          </a:p>
          <a:p>
            <a:pPr marL="0" indent="0">
              <a:buNone/>
            </a:pPr>
            <a:r>
              <a:rPr lang="pt-BR" sz="1200" dirty="0" smtClean="0">
                <a:solidFill>
                  <a:srgbClr val="000000"/>
                </a:solidFill>
              </a:rPr>
              <a:t>A </a:t>
            </a:r>
            <a:r>
              <a:rPr lang="pt-BR" sz="1200" dirty="0">
                <a:solidFill>
                  <a:srgbClr val="000000"/>
                </a:solidFill>
              </a:rPr>
              <a:t>etapa de coleta dos dados consistiu nos seguintes procedimentos: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identificação </a:t>
            </a:r>
            <a:r>
              <a:rPr lang="pt-BR" sz="1200" dirty="0">
                <a:solidFill>
                  <a:srgbClr val="000000"/>
                </a:solidFill>
              </a:rPr>
              <a:t>da base de dados – utilizou-se a ISI Web </a:t>
            </a:r>
            <a:r>
              <a:rPr lang="pt-BR" sz="1200" dirty="0" err="1">
                <a:solidFill>
                  <a:srgbClr val="000000"/>
                </a:solidFill>
              </a:rPr>
              <a:t>of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 Social </a:t>
            </a:r>
            <a:r>
              <a:rPr lang="pt-BR" sz="1200" dirty="0" err="1">
                <a:solidFill>
                  <a:srgbClr val="000000"/>
                </a:solidFill>
              </a:rPr>
              <a:t>Sciences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Citation</a:t>
            </a:r>
            <a:r>
              <a:rPr lang="pt-BR" sz="1200" dirty="0">
                <a:solidFill>
                  <a:srgbClr val="000000"/>
                </a:solidFill>
              </a:rPr>
              <a:t> Index (SSCI). Essa base de dados foi escolhida devido ao seu reconhecimento acadêmico </a:t>
            </a:r>
            <a:r>
              <a:rPr lang="pt-BR" sz="1200" dirty="0" smtClean="0">
                <a:solidFill>
                  <a:srgbClr val="000000"/>
                </a:solidFill>
              </a:rPr>
              <a:t>e por </a:t>
            </a:r>
            <a:r>
              <a:rPr lang="pt-BR" sz="1200" dirty="0">
                <a:solidFill>
                  <a:srgbClr val="000000"/>
                </a:solidFill>
              </a:rPr>
              <a:t>uma das mais abrangentes bases de </a:t>
            </a:r>
            <a:r>
              <a:rPr lang="pt-BR" sz="1200" dirty="0" smtClean="0">
                <a:solidFill>
                  <a:srgbClr val="000000"/>
                </a:solidFill>
              </a:rPr>
              <a:t>periódicos, representativa das diversas </a:t>
            </a:r>
            <a:r>
              <a:rPr lang="pt-BR" sz="1200" dirty="0">
                <a:solidFill>
                  <a:srgbClr val="000000"/>
                </a:solidFill>
              </a:rPr>
              <a:t>áreas do conhecimento científico; e à sua característica de contagem de citações, que permite uma triagem de um grande conjunto de artigos com base nesta medida objetiva de influência (VANTI, 2002; CROSSAN; APAYDIN, 2010).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usado o período de busca disponível da </a:t>
            </a:r>
            <a:r>
              <a:rPr lang="pt-BR" sz="1200" dirty="0" smtClean="0">
                <a:solidFill>
                  <a:srgbClr val="000000"/>
                </a:solidFill>
              </a:rPr>
              <a:t>base: </a:t>
            </a:r>
            <a:r>
              <a:rPr lang="pt-BR" sz="1200" dirty="0">
                <a:solidFill>
                  <a:srgbClr val="000000"/>
                </a:solidFill>
              </a:rPr>
              <a:t>1945-2009</a:t>
            </a:r>
            <a:r>
              <a:rPr lang="pt-BR" sz="1200" dirty="0" smtClean="0">
                <a:solidFill>
                  <a:srgbClr val="000000"/>
                </a:solidFill>
              </a:rPr>
              <a:t>.  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Depois </a:t>
            </a:r>
            <a:r>
              <a:rPr lang="pt-BR" sz="1200" dirty="0">
                <a:solidFill>
                  <a:srgbClr val="000000"/>
                </a:solidFill>
              </a:rPr>
              <a:t>de identificada a base </a:t>
            </a:r>
            <a:r>
              <a:rPr lang="pt-BR" sz="1200" dirty="0" smtClean="0">
                <a:solidFill>
                  <a:srgbClr val="000000"/>
                </a:solidFill>
              </a:rPr>
              <a:t>para a busca dos dados </a:t>
            </a:r>
            <a:r>
              <a:rPr lang="pt-BR" sz="1200" dirty="0">
                <a:solidFill>
                  <a:srgbClr val="000000"/>
                </a:solidFill>
              </a:rPr>
              <a:t>foram estabelecidos os </a:t>
            </a:r>
            <a:r>
              <a:rPr lang="pt-BR" sz="1200" dirty="0" smtClean="0">
                <a:solidFill>
                  <a:srgbClr val="000000"/>
                </a:solidFill>
              </a:rPr>
              <a:t>critérios quanto aos termos para compor a estratégia de busca. Considerando </a:t>
            </a:r>
            <a:r>
              <a:rPr lang="pt-BR" sz="1200" dirty="0">
                <a:solidFill>
                  <a:srgbClr val="000000"/>
                </a:solidFill>
              </a:rPr>
              <a:t>a pluralidade de significados incorporados </a:t>
            </a:r>
            <a:r>
              <a:rPr lang="pt-BR" sz="1200" dirty="0" smtClean="0">
                <a:solidFill>
                  <a:srgbClr val="000000"/>
                </a:solidFill>
              </a:rPr>
              <a:t>aos termos </a:t>
            </a:r>
            <a:r>
              <a:rPr lang="pt-BR" sz="1200" dirty="0">
                <a:solidFill>
                  <a:srgbClr val="000000"/>
                </a:solidFill>
              </a:rPr>
              <a:t>“Inovação” e “Conhecimento”,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iniciada </a:t>
            </a:r>
            <a:r>
              <a:rPr lang="pt-BR" sz="1200" dirty="0" smtClean="0">
                <a:solidFill>
                  <a:srgbClr val="000000"/>
                </a:solidFill>
              </a:rPr>
              <a:t>uma pesquisa bibliográfica com </a:t>
            </a:r>
            <a:r>
              <a:rPr lang="pt-BR" sz="1200" dirty="0">
                <a:solidFill>
                  <a:srgbClr val="000000"/>
                </a:solidFill>
              </a:rPr>
              <a:t>as palavras-chave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” e seus derivados (TS = “</a:t>
            </a:r>
            <a:r>
              <a:rPr lang="pt-BR" sz="1200" dirty="0" err="1">
                <a:solidFill>
                  <a:srgbClr val="000000"/>
                </a:solidFill>
              </a:rPr>
              <a:t>innovation</a:t>
            </a:r>
            <a:r>
              <a:rPr lang="pt-BR" sz="1200" dirty="0">
                <a:solidFill>
                  <a:srgbClr val="000000"/>
                </a:solidFill>
              </a:rPr>
              <a:t>*”) e (AND)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 (TS= “</a:t>
            </a:r>
            <a:r>
              <a:rPr lang="pt-BR" sz="1200" dirty="0" err="1">
                <a:solidFill>
                  <a:srgbClr val="000000"/>
                </a:solidFill>
              </a:rPr>
              <a:t>knowledge</a:t>
            </a:r>
            <a:r>
              <a:rPr lang="pt-BR" sz="1200" dirty="0">
                <a:solidFill>
                  <a:srgbClr val="000000"/>
                </a:solidFill>
              </a:rPr>
              <a:t>”) a fim de maximizar a possibilidade de incluir todo o conjunto de publicações relevantes. Esses termos foram buscados nos tópicos (títulos, palavras-chave, resumo) das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Realizada a busca nessa primeira tentativa o resultado foi de 5.488 documentos. </a:t>
            </a:r>
            <a:r>
              <a:rPr lang="pt-BR" sz="1200" dirty="0">
                <a:solidFill>
                  <a:srgbClr val="000000"/>
                </a:solidFill>
              </a:rPr>
              <a:t>Em seguida foram estabelecidos alguns cortes de seleção: em “Tipo de documento” </a:t>
            </a:r>
            <a:r>
              <a:rPr lang="pt-BR" sz="1200" dirty="0" smtClean="0">
                <a:solidFill>
                  <a:srgbClr val="000000"/>
                </a:solidFill>
              </a:rPr>
              <a:t>determinado que fosse: “</a:t>
            </a:r>
            <a:r>
              <a:rPr lang="pt-BR" sz="1200" dirty="0" err="1" smtClean="0">
                <a:solidFill>
                  <a:srgbClr val="000000"/>
                </a:solidFill>
              </a:rPr>
              <a:t>article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proceedings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200" dirty="0" err="1">
                <a:solidFill>
                  <a:srgbClr val="000000"/>
                </a:solidFill>
              </a:rPr>
              <a:t>paper</a:t>
            </a:r>
            <a:r>
              <a:rPr lang="pt-BR" sz="1200" dirty="0">
                <a:solidFill>
                  <a:srgbClr val="000000"/>
                </a:solidFill>
              </a:rPr>
              <a:t>” </a:t>
            </a:r>
            <a:r>
              <a:rPr lang="pt-BR" sz="1200" dirty="0" err="1">
                <a:solidFill>
                  <a:srgbClr val="000000"/>
                </a:solidFill>
              </a:rPr>
              <a:t>or</a:t>
            </a:r>
            <a:r>
              <a:rPr lang="pt-BR" sz="1200" dirty="0">
                <a:solidFill>
                  <a:srgbClr val="000000"/>
                </a:solidFill>
              </a:rPr>
              <a:t> “</a:t>
            </a:r>
            <a:r>
              <a:rPr lang="pt-BR" sz="1200" dirty="0" err="1">
                <a:solidFill>
                  <a:srgbClr val="000000"/>
                </a:solidFill>
              </a:rPr>
              <a:t>review</a:t>
            </a:r>
            <a:r>
              <a:rPr lang="pt-BR" sz="1200" dirty="0">
                <a:solidFill>
                  <a:srgbClr val="000000"/>
                </a:solidFill>
              </a:rPr>
              <a:t>”. </a:t>
            </a:r>
            <a:r>
              <a:rPr lang="pt-BR" sz="1200" dirty="0" smtClean="0">
                <a:solidFill>
                  <a:srgbClr val="000000"/>
                </a:solidFill>
              </a:rPr>
              <a:t>No idioma foi restrito ao campo Linguagem </a:t>
            </a:r>
            <a:r>
              <a:rPr lang="pt-BR" sz="1200" dirty="0">
                <a:solidFill>
                  <a:srgbClr val="000000"/>
                </a:solidFill>
              </a:rPr>
              <a:t>‘Inglês</a:t>
            </a:r>
            <a:r>
              <a:rPr lang="pt-BR" sz="1200" dirty="0" smtClean="0">
                <a:solidFill>
                  <a:srgbClr val="000000"/>
                </a:solidFill>
              </a:rPr>
              <a:t>’, uma </a:t>
            </a:r>
            <a:r>
              <a:rPr lang="pt-BR" sz="1200" dirty="0">
                <a:solidFill>
                  <a:srgbClr val="000000"/>
                </a:solidFill>
              </a:rPr>
              <a:t>vez que a SSCI </a:t>
            </a:r>
            <a:r>
              <a:rPr lang="pt-BR" sz="1200" dirty="0" smtClean="0">
                <a:solidFill>
                  <a:srgbClr val="000000"/>
                </a:solidFill>
              </a:rPr>
              <a:t>indexa, na sua maior parte, documentos originados nos Estados Unidos). </a:t>
            </a:r>
            <a:r>
              <a:rPr lang="pt-BR" sz="1200" dirty="0">
                <a:solidFill>
                  <a:srgbClr val="000000"/>
                </a:solidFill>
              </a:rPr>
              <a:t>O resultado foi uma amostra de 5.099 publicações. </a:t>
            </a:r>
            <a:endParaRPr lang="pt-BR" sz="1200" dirty="0" smtClean="0">
              <a:solidFill>
                <a:srgbClr val="000000"/>
              </a:solidFill>
            </a:endParaRP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Esse </a:t>
            </a:r>
            <a:r>
              <a:rPr lang="pt-BR" sz="1200" dirty="0">
                <a:solidFill>
                  <a:srgbClr val="000000"/>
                </a:solidFill>
              </a:rPr>
              <a:t>conjunto </a:t>
            </a:r>
            <a:r>
              <a:rPr lang="pt-BR" sz="1200" dirty="0" smtClean="0">
                <a:solidFill>
                  <a:srgbClr val="000000"/>
                </a:solidFill>
              </a:rPr>
              <a:t>inicial de 5.099 registros </a:t>
            </a:r>
            <a:r>
              <a:rPr lang="pt-BR" sz="1200" dirty="0">
                <a:solidFill>
                  <a:srgbClr val="000000"/>
                </a:solidFill>
              </a:rPr>
              <a:t>foi </a:t>
            </a:r>
            <a:r>
              <a:rPr lang="pt-BR" sz="1200" dirty="0" smtClean="0">
                <a:solidFill>
                  <a:srgbClr val="000000"/>
                </a:solidFill>
              </a:rPr>
              <a:t>utilizado </a:t>
            </a:r>
            <a:r>
              <a:rPr lang="pt-BR" sz="1200" dirty="0">
                <a:solidFill>
                  <a:srgbClr val="000000"/>
                </a:solidFill>
              </a:rPr>
              <a:t>como base para todas as </a:t>
            </a:r>
            <a:r>
              <a:rPr lang="pt-BR" sz="1200" dirty="0" smtClean="0">
                <a:solidFill>
                  <a:srgbClr val="000000"/>
                </a:solidFill>
              </a:rPr>
              <a:t>análises.</a:t>
            </a:r>
          </a:p>
          <a:p>
            <a:pPr marL="228600" indent="-228600">
              <a:buAutoNum type="alphaLcParenR"/>
            </a:pPr>
            <a:r>
              <a:rPr lang="pt-BR" sz="1200" dirty="0" smtClean="0">
                <a:solidFill>
                  <a:srgbClr val="000000"/>
                </a:solidFill>
              </a:rPr>
              <a:t>Para </a:t>
            </a:r>
            <a:r>
              <a:rPr lang="pt-BR" sz="1200" dirty="0">
                <a:solidFill>
                  <a:srgbClr val="000000"/>
                </a:solidFill>
              </a:rPr>
              <a:t>trabalhar com o conjunto dos dados </a:t>
            </a:r>
            <a:r>
              <a:rPr lang="pt-BR" sz="1200" dirty="0" smtClean="0">
                <a:solidFill>
                  <a:srgbClr val="000000"/>
                </a:solidFill>
              </a:rPr>
              <a:t>foi </a:t>
            </a:r>
            <a:r>
              <a:rPr lang="pt-BR" sz="1200" dirty="0">
                <a:solidFill>
                  <a:srgbClr val="000000"/>
                </a:solidFill>
              </a:rPr>
              <a:t>realizada a importação das informações em arquivo de texto (</a:t>
            </a:r>
            <a:r>
              <a:rPr lang="pt-BR" sz="1200" dirty="0" err="1">
                <a:solidFill>
                  <a:srgbClr val="000000"/>
                </a:solidFill>
              </a:rPr>
              <a:t>txt</a:t>
            </a:r>
            <a:r>
              <a:rPr lang="pt-BR" sz="1200" dirty="0" smtClean="0">
                <a:solidFill>
                  <a:srgbClr val="000000"/>
                </a:solidFill>
              </a:rPr>
              <a:t>.). 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4EB51-5898-497F-9A8D-21E2FCCE89A4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8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33400" y="1833563"/>
            <a:ext cx="4254500" cy="1981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 DE PESQUISA</a:t>
            </a:r>
            <a:endParaRPr lang="pt-B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desenvolvido a partir de uma dúvida (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problema/hipótese)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que,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por meio de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métodos científicos, busca a sua solução. É organizado de acordo com uma estrutura convencional.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Esta estrutura é flexível podendo ser ampliada ou subdividida  em cada  parte.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4041775"/>
            <a:ext cx="4254500" cy="21621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107000"/>
              </a:lnSpc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ANÁLISE CRÍTICA DE RELATO DE EXPERIÊNCIA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análise de um cenário de prática profissional – programas, projetos, políticas aplicadas à gestão. Deve oferecer uma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endParaRPr lang="pt-BR" sz="1400" dirty="0"/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687889" y="4611688"/>
            <a:ext cx="4225926" cy="1112837"/>
            <a:chOff x="2953" y="2905"/>
            <a:chExt cx="2662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990" cy="64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Descrição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Lições Aprendidas</a:t>
              </a:r>
            </a:p>
            <a:p>
              <a:pPr marL="285750" indent="-285750">
                <a:lnSpc>
                  <a:spcPct val="107000"/>
                </a:lnSpc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Conclusões/ Próximos Passos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81942" name="Group 22"/>
          <p:cNvGrpSpPr>
            <a:grpSpLocks/>
          </p:cNvGrpSpPr>
          <p:nvPr/>
        </p:nvGrpSpPr>
        <p:grpSpPr bwMode="auto">
          <a:xfrm>
            <a:off x="4635500" y="1935163"/>
            <a:ext cx="3440113" cy="1303337"/>
            <a:chOff x="2920" y="1219"/>
            <a:chExt cx="2167" cy="821"/>
          </a:xfrm>
        </p:grpSpPr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3614" y="1284"/>
              <a:ext cx="1473" cy="75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 dirty="0">
                  <a:solidFill>
                    <a:srgbClr val="000000"/>
                  </a:solidFill>
                </a:rPr>
                <a:t> </a:t>
              </a:r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Introdução/Objetivo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Resultados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Discussão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Conclusões</a:t>
              </a:r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 rot="-6419560">
              <a:off x="2995" y="1144"/>
              <a:ext cx="438" cy="587"/>
              <a:chOff x="2979" y="1605"/>
              <a:chExt cx="621" cy="1109"/>
            </a:xfrm>
          </p:grpSpPr>
          <p:sp>
            <p:nvSpPr>
              <p:cNvPr id="9228" name="Freeform 14"/>
              <p:cNvSpPr>
                <a:spLocks/>
              </p:cNvSpPr>
              <p:nvPr/>
            </p:nvSpPr>
            <p:spPr bwMode="auto">
              <a:xfrm>
                <a:off x="2979" y="1605"/>
                <a:ext cx="602" cy="1109"/>
              </a:xfrm>
              <a:custGeom>
                <a:avLst/>
                <a:gdLst>
                  <a:gd name="T0" fmla="*/ 261 w 1204"/>
                  <a:gd name="T1" fmla="*/ 1 h 2220"/>
                  <a:gd name="T2" fmla="*/ 281 w 1204"/>
                  <a:gd name="T3" fmla="*/ 38 h 2220"/>
                  <a:gd name="T4" fmla="*/ 289 w 1204"/>
                  <a:gd name="T5" fmla="*/ 64 h 2220"/>
                  <a:gd name="T6" fmla="*/ 296 w 1204"/>
                  <a:gd name="T7" fmla="*/ 93 h 2220"/>
                  <a:gd name="T8" fmla="*/ 299 w 1204"/>
                  <a:gd name="T9" fmla="*/ 123 h 2220"/>
                  <a:gd name="T10" fmla="*/ 301 w 1204"/>
                  <a:gd name="T11" fmla="*/ 156 h 2220"/>
                  <a:gd name="T12" fmla="*/ 300 w 1204"/>
                  <a:gd name="T13" fmla="*/ 195 h 2220"/>
                  <a:gd name="T14" fmla="*/ 295 w 1204"/>
                  <a:gd name="T15" fmla="*/ 246 h 2220"/>
                  <a:gd name="T16" fmla="*/ 286 w 1204"/>
                  <a:gd name="T17" fmla="*/ 291 h 2220"/>
                  <a:gd name="T18" fmla="*/ 275 w 1204"/>
                  <a:gd name="T19" fmla="*/ 330 h 2220"/>
                  <a:gd name="T20" fmla="*/ 259 w 1204"/>
                  <a:gd name="T21" fmla="*/ 371 h 2220"/>
                  <a:gd name="T22" fmla="*/ 242 w 1204"/>
                  <a:gd name="T23" fmla="*/ 406 h 2220"/>
                  <a:gd name="T24" fmla="*/ 219 w 1204"/>
                  <a:gd name="T25" fmla="*/ 437 h 2220"/>
                  <a:gd name="T26" fmla="*/ 190 w 1204"/>
                  <a:gd name="T27" fmla="*/ 466 h 2220"/>
                  <a:gd name="T28" fmla="*/ 160 w 1204"/>
                  <a:gd name="T29" fmla="*/ 488 h 2220"/>
                  <a:gd name="T30" fmla="*/ 141 w 1204"/>
                  <a:gd name="T31" fmla="*/ 499 h 2220"/>
                  <a:gd name="T32" fmla="*/ 179 w 1204"/>
                  <a:gd name="T33" fmla="*/ 554 h 2220"/>
                  <a:gd name="T34" fmla="*/ 150 w 1204"/>
                  <a:gd name="T35" fmla="*/ 546 h 2220"/>
                  <a:gd name="T36" fmla="*/ 121 w 1204"/>
                  <a:gd name="T37" fmla="*/ 541 h 2220"/>
                  <a:gd name="T38" fmla="*/ 93 w 1204"/>
                  <a:gd name="T39" fmla="*/ 539 h 2220"/>
                  <a:gd name="T40" fmla="*/ 63 w 1204"/>
                  <a:gd name="T41" fmla="*/ 539 h 2220"/>
                  <a:gd name="T42" fmla="*/ 22 w 1204"/>
                  <a:gd name="T43" fmla="*/ 548 h 2220"/>
                  <a:gd name="T44" fmla="*/ 8 w 1204"/>
                  <a:gd name="T45" fmla="*/ 536 h 2220"/>
                  <a:gd name="T46" fmla="*/ 22 w 1204"/>
                  <a:gd name="T47" fmla="*/ 509 h 2220"/>
                  <a:gd name="T48" fmla="*/ 30 w 1204"/>
                  <a:gd name="T49" fmla="*/ 487 h 2220"/>
                  <a:gd name="T50" fmla="*/ 34 w 1204"/>
                  <a:gd name="T51" fmla="*/ 465 h 2220"/>
                  <a:gd name="T52" fmla="*/ 36 w 1204"/>
                  <a:gd name="T53" fmla="*/ 441 h 2220"/>
                  <a:gd name="T54" fmla="*/ 34 w 1204"/>
                  <a:gd name="T55" fmla="*/ 414 h 2220"/>
                  <a:gd name="T56" fmla="*/ 51 w 1204"/>
                  <a:gd name="T57" fmla="*/ 394 h 2220"/>
                  <a:gd name="T58" fmla="*/ 98 w 1204"/>
                  <a:gd name="T59" fmla="*/ 439 h 2220"/>
                  <a:gd name="T60" fmla="*/ 133 w 1204"/>
                  <a:gd name="T61" fmla="*/ 411 h 2220"/>
                  <a:gd name="T62" fmla="*/ 162 w 1204"/>
                  <a:gd name="T63" fmla="*/ 381 h 2220"/>
                  <a:gd name="T64" fmla="*/ 186 w 1204"/>
                  <a:gd name="T65" fmla="*/ 354 h 2220"/>
                  <a:gd name="T66" fmla="*/ 210 w 1204"/>
                  <a:gd name="T67" fmla="*/ 319 h 2220"/>
                  <a:gd name="T68" fmla="*/ 227 w 1204"/>
                  <a:gd name="T69" fmla="*/ 285 h 2220"/>
                  <a:gd name="T70" fmla="*/ 241 w 1204"/>
                  <a:gd name="T71" fmla="*/ 252 h 2220"/>
                  <a:gd name="T72" fmla="*/ 252 w 1204"/>
                  <a:gd name="T73" fmla="*/ 211 h 2220"/>
                  <a:gd name="T74" fmla="*/ 261 w 1204"/>
                  <a:gd name="T75" fmla="*/ 171 h 2220"/>
                  <a:gd name="T76" fmla="*/ 269 w 1204"/>
                  <a:gd name="T77" fmla="*/ 124 h 2220"/>
                  <a:gd name="T78" fmla="*/ 271 w 1204"/>
                  <a:gd name="T79" fmla="*/ 87 h 2220"/>
                  <a:gd name="T80" fmla="*/ 268 w 1204"/>
                  <a:gd name="T81" fmla="*/ 60 h 2220"/>
                  <a:gd name="T82" fmla="*/ 263 w 1204"/>
                  <a:gd name="T83" fmla="*/ 37 h 22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204" h="2220">
                    <a:moveTo>
                      <a:pt x="999" y="0"/>
                    </a:moveTo>
                    <a:lnTo>
                      <a:pt x="1044" y="4"/>
                    </a:lnTo>
                    <a:lnTo>
                      <a:pt x="1095" y="95"/>
                    </a:lnTo>
                    <a:lnTo>
                      <a:pt x="1122" y="153"/>
                    </a:lnTo>
                    <a:lnTo>
                      <a:pt x="1139" y="210"/>
                    </a:lnTo>
                    <a:lnTo>
                      <a:pt x="1156" y="257"/>
                    </a:lnTo>
                    <a:lnTo>
                      <a:pt x="1170" y="318"/>
                    </a:lnTo>
                    <a:lnTo>
                      <a:pt x="1183" y="373"/>
                    </a:lnTo>
                    <a:lnTo>
                      <a:pt x="1189" y="439"/>
                    </a:lnTo>
                    <a:lnTo>
                      <a:pt x="1196" y="493"/>
                    </a:lnTo>
                    <a:lnTo>
                      <a:pt x="1202" y="548"/>
                    </a:lnTo>
                    <a:lnTo>
                      <a:pt x="1204" y="624"/>
                    </a:lnTo>
                    <a:lnTo>
                      <a:pt x="1202" y="696"/>
                    </a:lnTo>
                    <a:lnTo>
                      <a:pt x="1199" y="780"/>
                    </a:lnTo>
                    <a:lnTo>
                      <a:pt x="1192" y="893"/>
                    </a:lnTo>
                    <a:lnTo>
                      <a:pt x="1180" y="984"/>
                    </a:lnTo>
                    <a:lnTo>
                      <a:pt x="1165" y="1057"/>
                    </a:lnTo>
                    <a:lnTo>
                      <a:pt x="1142" y="1165"/>
                    </a:lnTo>
                    <a:lnTo>
                      <a:pt x="1123" y="1245"/>
                    </a:lnTo>
                    <a:lnTo>
                      <a:pt x="1097" y="1323"/>
                    </a:lnTo>
                    <a:lnTo>
                      <a:pt x="1070" y="1405"/>
                    </a:lnTo>
                    <a:lnTo>
                      <a:pt x="1035" y="1485"/>
                    </a:lnTo>
                    <a:lnTo>
                      <a:pt x="1003" y="1557"/>
                    </a:lnTo>
                    <a:lnTo>
                      <a:pt x="965" y="1626"/>
                    </a:lnTo>
                    <a:lnTo>
                      <a:pt x="919" y="1688"/>
                    </a:lnTo>
                    <a:lnTo>
                      <a:pt x="875" y="1750"/>
                    </a:lnTo>
                    <a:lnTo>
                      <a:pt x="822" y="1811"/>
                    </a:lnTo>
                    <a:lnTo>
                      <a:pt x="757" y="1868"/>
                    </a:lnTo>
                    <a:lnTo>
                      <a:pt x="704" y="1910"/>
                    </a:lnTo>
                    <a:lnTo>
                      <a:pt x="639" y="1953"/>
                    </a:lnTo>
                    <a:lnTo>
                      <a:pt x="590" y="1984"/>
                    </a:lnTo>
                    <a:lnTo>
                      <a:pt x="564" y="1997"/>
                    </a:lnTo>
                    <a:lnTo>
                      <a:pt x="771" y="2220"/>
                    </a:lnTo>
                    <a:lnTo>
                      <a:pt x="713" y="2220"/>
                    </a:lnTo>
                    <a:lnTo>
                      <a:pt x="654" y="2202"/>
                    </a:lnTo>
                    <a:lnTo>
                      <a:pt x="600" y="2187"/>
                    </a:lnTo>
                    <a:lnTo>
                      <a:pt x="545" y="2177"/>
                    </a:lnTo>
                    <a:lnTo>
                      <a:pt x="484" y="2167"/>
                    </a:lnTo>
                    <a:lnTo>
                      <a:pt x="421" y="2162"/>
                    </a:lnTo>
                    <a:lnTo>
                      <a:pt x="369" y="2158"/>
                    </a:lnTo>
                    <a:lnTo>
                      <a:pt x="307" y="2159"/>
                    </a:lnTo>
                    <a:lnTo>
                      <a:pt x="249" y="2160"/>
                    </a:lnTo>
                    <a:lnTo>
                      <a:pt x="172" y="2168"/>
                    </a:lnTo>
                    <a:lnTo>
                      <a:pt x="87" y="2193"/>
                    </a:lnTo>
                    <a:lnTo>
                      <a:pt x="0" y="2194"/>
                    </a:lnTo>
                    <a:lnTo>
                      <a:pt x="31" y="2145"/>
                    </a:lnTo>
                    <a:lnTo>
                      <a:pt x="57" y="2096"/>
                    </a:lnTo>
                    <a:lnTo>
                      <a:pt x="85" y="2038"/>
                    </a:lnTo>
                    <a:lnTo>
                      <a:pt x="107" y="1984"/>
                    </a:lnTo>
                    <a:lnTo>
                      <a:pt x="117" y="1949"/>
                    </a:lnTo>
                    <a:lnTo>
                      <a:pt x="125" y="1915"/>
                    </a:lnTo>
                    <a:lnTo>
                      <a:pt x="135" y="1862"/>
                    </a:lnTo>
                    <a:lnTo>
                      <a:pt x="139" y="1812"/>
                    </a:lnTo>
                    <a:lnTo>
                      <a:pt x="142" y="1767"/>
                    </a:lnTo>
                    <a:lnTo>
                      <a:pt x="137" y="1714"/>
                    </a:lnTo>
                    <a:lnTo>
                      <a:pt x="135" y="1660"/>
                    </a:lnTo>
                    <a:lnTo>
                      <a:pt x="119" y="1578"/>
                    </a:lnTo>
                    <a:lnTo>
                      <a:pt x="203" y="1578"/>
                    </a:lnTo>
                    <a:lnTo>
                      <a:pt x="365" y="1776"/>
                    </a:lnTo>
                    <a:lnTo>
                      <a:pt x="392" y="1760"/>
                    </a:lnTo>
                    <a:lnTo>
                      <a:pt x="468" y="1699"/>
                    </a:lnTo>
                    <a:lnTo>
                      <a:pt x="529" y="1646"/>
                    </a:lnTo>
                    <a:lnTo>
                      <a:pt x="606" y="1575"/>
                    </a:lnTo>
                    <a:lnTo>
                      <a:pt x="647" y="1526"/>
                    </a:lnTo>
                    <a:lnTo>
                      <a:pt x="688" y="1483"/>
                    </a:lnTo>
                    <a:lnTo>
                      <a:pt x="742" y="1418"/>
                    </a:lnTo>
                    <a:lnTo>
                      <a:pt x="790" y="1354"/>
                    </a:lnTo>
                    <a:lnTo>
                      <a:pt x="837" y="1280"/>
                    </a:lnTo>
                    <a:lnTo>
                      <a:pt x="873" y="1214"/>
                    </a:lnTo>
                    <a:lnTo>
                      <a:pt x="907" y="1141"/>
                    </a:lnTo>
                    <a:lnTo>
                      <a:pt x="943" y="1066"/>
                    </a:lnTo>
                    <a:lnTo>
                      <a:pt x="964" y="1008"/>
                    </a:lnTo>
                    <a:lnTo>
                      <a:pt x="988" y="927"/>
                    </a:lnTo>
                    <a:lnTo>
                      <a:pt x="1008" y="846"/>
                    </a:lnTo>
                    <a:lnTo>
                      <a:pt x="1026" y="770"/>
                    </a:lnTo>
                    <a:lnTo>
                      <a:pt x="1044" y="686"/>
                    </a:lnTo>
                    <a:lnTo>
                      <a:pt x="1060" y="591"/>
                    </a:lnTo>
                    <a:lnTo>
                      <a:pt x="1076" y="498"/>
                    </a:lnTo>
                    <a:lnTo>
                      <a:pt x="1077" y="411"/>
                    </a:lnTo>
                    <a:lnTo>
                      <a:pt x="1081" y="351"/>
                    </a:lnTo>
                    <a:lnTo>
                      <a:pt x="1079" y="289"/>
                    </a:lnTo>
                    <a:lnTo>
                      <a:pt x="1072" y="242"/>
                    </a:lnTo>
                    <a:lnTo>
                      <a:pt x="1063" y="194"/>
                    </a:lnTo>
                    <a:lnTo>
                      <a:pt x="1051" y="148"/>
                    </a:lnTo>
                    <a:lnTo>
                      <a:pt x="999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29" name="Freeform 15"/>
              <p:cNvSpPr>
                <a:spLocks/>
              </p:cNvSpPr>
              <p:nvPr/>
            </p:nvSpPr>
            <p:spPr bwMode="auto">
              <a:xfrm>
                <a:off x="3025" y="1605"/>
                <a:ext cx="575" cy="1109"/>
              </a:xfrm>
              <a:custGeom>
                <a:avLst/>
                <a:gdLst>
                  <a:gd name="T0" fmla="*/ 258 w 1150"/>
                  <a:gd name="T1" fmla="*/ 27 h 2220"/>
                  <a:gd name="T2" fmla="*/ 269 w 1150"/>
                  <a:gd name="T3" fmla="*/ 52 h 2220"/>
                  <a:gd name="T4" fmla="*/ 277 w 1150"/>
                  <a:gd name="T5" fmla="*/ 78 h 2220"/>
                  <a:gd name="T6" fmla="*/ 284 w 1150"/>
                  <a:gd name="T7" fmla="*/ 109 h 2220"/>
                  <a:gd name="T8" fmla="*/ 287 w 1150"/>
                  <a:gd name="T9" fmla="*/ 137 h 2220"/>
                  <a:gd name="T10" fmla="*/ 287 w 1150"/>
                  <a:gd name="T11" fmla="*/ 174 h 2220"/>
                  <a:gd name="T12" fmla="*/ 284 w 1150"/>
                  <a:gd name="T13" fmla="*/ 223 h 2220"/>
                  <a:gd name="T14" fmla="*/ 278 w 1150"/>
                  <a:gd name="T15" fmla="*/ 264 h 2220"/>
                  <a:gd name="T16" fmla="*/ 268 w 1150"/>
                  <a:gd name="T17" fmla="*/ 311 h 2220"/>
                  <a:gd name="T18" fmla="*/ 256 w 1150"/>
                  <a:gd name="T19" fmla="*/ 351 h 2220"/>
                  <a:gd name="T20" fmla="*/ 239 w 1150"/>
                  <a:gd name="T21" fmla="*/ 389 h 2220"/>
                  <a:gd name="T22" fmla="*/ 220 w 1150"/>
                  <a:gd name="T23" fmla="*/ 421 h 2220"/>
                  <a:gd name="T24" fmla="*/ 196 w 1150"/>
                  <a:gd name="T25" fmla="*/ 452 h 2220"/>
                  <a:gd name="T26" fmla="*/ 168 w 1150"/>
                  <a:gd name="T27" fmla="*/ 477 h 2220"/>
                  <a:gd name="T28" fmla="*/ 141 w 1150"/>
                  <a:gd name="T29" fmla="*/ 495 h 2220"/>
                  <a:gd name="T30" fmla="*/ 171 w 1150"/>
                  <a:gd name="T31" fmla="*/ 554 h 2220"/>
                  <a:gd name="T32" fmla="*/ 144 w 1150"/>
                  <a:gd name="T33" fmla="*/ 546 h 2220"/>
                  <a:gd name="T34" fmla="*/ 116 w 1150"/>
                  <a:gd name="T35" fmla="*/ 541 h 2220"/>
                  <a:gd name="T36" fmla="*/ 89 w 1150"/>
                  <a:gd name="T37" fmla="*/ 539 h 2220"/>
                  <a:gd name="T38" fmla="*/ 60 w 1150"/>
                  <a:gd name="T39" fmla="*/ 539 h 2220"/>
                  <a:gd name="T40" fmla="*/ 26 w 1150"/>
                  <a:gd name="T41" fmla="*/ 543 h 2220"/>
                  <a:gd name="T42" fmla="*/ 0 w 1150"/>
                  <a:gd name="T43" fmla="*/ 548 h 2220"/>
                  <a:gd name="T44" fmla="*/ 14 w 1150"/>
                  <a:gd name="T45" fmla="*/ 523 h 2220"/>
                  <a:gd name="T46" fmla="*/ 26 w 1150"/>
                  <a:gd name="T47" fmla="*/ 495 h 2220"/>
                  <a:gd name="T48" fmla="*/ 30 w 1150"/>
                  <a:gd name="T49" fmla="*/ 478 h 2220"/>
                  <a:gd name="T50" fmla="*/ 34 w 1150"/>
                  <a:gd name="T51" fmla="*/ 452 h 2220"/>
                  <a:gd name="T52" fmla="*/ 33 w 1150"/>
                  <a:gd name="T53" fmla="*/ 428 h 2220"/>
                  <a:gd name="T54" fmla="*/ 29 w 1150"/>
                  <a:gd name="T55" fmla="*/ 394 h 2220"/>
                  <a:gd name="T56" fmla="*/ 94 w 1150"/>
                  <a:gd name="T57" fmla="*/ 439 h 2220"/>
                  <a:gd name="T58" fmla="*/ 127 w 1150"/>
                  <a:gd name="T59" fmla="*/ 411 h 2220"/>
                  <a:gd name="T60" fmla="*/ 155 w 1150"/>
                  <a:gd name="T61" fmla="*/ 381 h 2220"/>
                  <a:gd name="T62" fmla="*/ 177 w 1150"/>
                  <a:gd name="T63" fmla="*/ 354 h 2220"/>
                  <a:gd name="T64" fmla="*/ 200 w 1150"/>
                  <a:gd name="T65" fmla="*/ 319 h 2220"/>
                  <a:gd name="T66" fmla="*/ 217 w 1150"/>
                  <a:gd name="T67" fmla="*/ 285 h 2220"/>
                  <a:gd name="T68" fmla="*/ 230 w 1150"/>
                  <a:gd name="T69" fmla="*/ 252 h 2220"/>
                  <a:gd name="T70" fmla="*/ 241 w 1150"/>
                  <a:gd name="T71" fmla="*/ 211 h 2220"/>
                  <a:gd name="T72" fmla="*/ 249 w 1150"/>
                  <a:gd name="T73" fmla="*/ 171 h 2220"/>
                  <a:gd name="T74" fmla="*/ 257 w 1150"/>
                  <a:gd name="T75" fmla="*/ 124 h 2220"/>
                  <a:gd name="T76" fmla="*/ 258 w 1150"/>
                  <a:gd name="T77" fmla="*/ 87 h 2220"/>
                  <a:gd name="T78" fmla="*/ 256 w 1150"/>
                  <a:gd name="T79" fmla="*/ 59 h 2220"/>
                  <a:gd name="T80" fmla="*/ 251 w 1150"/>
                  <a:gd name="T81" fmla="*/ 37 h 222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50" h="2220">
                    <a:moveTo>
                      <a:pt x="952" y="0"/>
                    </a:moveTo>
                    <a:lnTo>
                      <a:pt x="1032" y="108"/>
                    </a:lnTo>
                    <a:lnTo>
                      <a:pt x="1054" y="154"/>
                    </a:lnTo>
                    <a:lnTo>
                      <a:pt x="1075" y="208"/>
                    </a:lnTo>
                    <a:lnTo>
                      <a:pt x="1092" y="255"/>
                    </a:lnTo>
                    <a:lnTo>
                      <a:pt x="1108" y="314"/>
                    </a:lnTo>
                    <a:lnTo>
                      <a:pt x="1123" y="371"/>
                    </a:lnTo>
                    <a:lnTo>
                      <a:pt x="1133" y="439"/>
                    </a:lnTo>
                    <a:lnTo>
                      <a:pt x="1140" y="493"/>
                    </a:lnTo>
                    <a:lnTo>
                      <a:pt x="1147" y="548"/>
                    </a:lnTo>
                    <a:lnTo>
                      <a:pt x="1150" y="624"/>
                    </a:lnTo>
                    <a:lnTo>
                      <a:pt x="1147" y="696"/>
                    </a:lnTo>
                    <a:lnTo>
                      <a:pt x="1143" y="780"/>
                    </a:lnTo>
                    <a:lnTo>
                      <a:pt x="1136" y="893"/>
                    </a:lnTo>
                    <a:lnTo>
                      <a:pt x="1125" y="984"/>
                    </a:lnTo>
                    <a:lnTo>
                      <a:pt x="1110" y="1057"/>
                    </a:lnTo>
                    <a:lnTo>
                      <a:pt x="1090" y="1165"/>
                    </a:lnTo>
                    <a:lnTo>
                      <a:pt x="1072" y="1245"/>
                    </a:lnTo>
                    <a:lnTo>
                      <a:pt x="1047" y="1323"/>
                    </a:lnTo>
                    <a:lnTo>
                      <a:pt x="1021" y="1405"/>
                    </a:lnTo>
                    <a:lnTo>
                      <a:pt x="988" y="1485"/>
                    </a:lnTo>
                    <a:lnTo>
                      <a:pt x="956" y="1557"/>
                    </a:lnTo>
                    <a:lnTo>
                      <a:pt x="920" y="1626"/>
                    </a:lnTo>
                    <a:lnTo>
                      <a:pt x="877" y="1688"/>
                    </a:lnTo>
                    <a:lnTo>
                      <a:pt x="835" y="1750"/>
                    </a:lnTo>
                    <a:lnTo>
                      <a:pt x="784" y="1811"/>
                    </a:lnTo>
                    <a:lnTo>
                      <a:pt x="723" y="1868"/>
                    </a:lnTo>
                    <a:lnTo>
                      <a:pt x="672" y="1910"/>
                    </a:lnTo>
                    <a:lnTo>
                      <a:pt x="610" y="1953"/>
                    </a:lnTo>
                    <a:lnTo>
                      <a:pt x="564" y="1984"/>
                    </a:lnTo>
                    <a:lnTo>
                      <a:pt x="498" y="2025"/>
                    </a:lnTo>
                    <a:lnTo>
                      <a:pt x="681" y="2220"/>
                    </a:lnTo>
                    <a:lnTo>
                      <a:pt x="625" y="2202"/>
                    </a:lnTo>
                    <a:lnTo>
                      <a:pt x="574" y="2187"/>
                    </a:lnTo>
                    <a:lnTo>
                      <a:pt x="521" y="2177"/>
                    </a:lnTo>
                    <a:lnTo>
                      <a:pt x="462" y="2167"/>
                    </a:lnTo>
                    <a:lnTo>
                      <a:pt x="403" y="2162"/>
                    </a:lnTo>
                    <a:lnTo>
                      <a:pt x="353" y="2158"/>
                    </a:lnTo>
                    <a:lnTo>
                      <a:pt x="294" y="2159"/>
                    </a:lnTo>
                    <a:lnTo>
                      <a:pt x="239" y="2160"/>
                    </a:lnTo>
                    <a:lnTo>
                      <a:pt x="165" y="2168"/>
                    </a:lnTo>
                    <a:lnTo>
                      <a:pt x="101" y="2176"/>
                    </a:lnTo>
                    <a:lnTo>
                      <a:pt x="55" y="2184"/>
                    </a:lnTo>
                    <a:lnTo>
                      <a:pt x="0" y="2193"/>
                    </a:lnTo>
                    <a:lnTo>
                      <a:pt x="29" y="2145"/>
                    </a:lnTo>
                    <a:lnTo>
                      <a:pt x="55" y="2096"/>
                    </a:lnTo>
                    <a:lnTo>
                      <a:pt x="82" y="2038"/>
                    </a:lnTo>
                    <a:lnTo>
                      <a:pt x="103" y="1984"/>
                    </a:lnTo>
                    <a:lnTo>
                      <a:pt x="113" y="1949"/>
                    </a:lnTo>
                    <a:lnTo>
                      <a:pt x="120" y="1915"/>
                    </a:lnTo>
                    <a:lnTo>
                      <a:pt x="130" y="1862"/>
                    </a:lnTo>
                    <a:lnTo>
                      <a:pt x="135" y="1812"/>
                    </a:lnTo>
                    <a:lnTo>
                      <a:pt x="137" y="1767"/>
                    </a:lnTo>
                    <a:lnTo>
                      <a:pt x="132" y="1714"/>
                    </a:lnTo>
                    <a:lnTo>
                      <a:pt x="130" y="1660"/>
                    </a:lnTo>
                    <a:lnTo>
                      <a:pt x="115" y="1578"/>
                    </a:lnTo>
                    <a:lnTo>
                      <a:pt x="310" y="1815"/>
                    </a:lnTo>
                    <a:lnTo>
                      <a:pt x="375" y="1760"/>
                    </a:lnTo>
                    <a:lnTo>
                      <a:pt x="447" y="1699"/>
                    </a:lnTo>
                    <a:lnTo>
                      <a:pt x="506" y="1646"/>
                    </a:lnTo>
                    <a:lnTo>
                      <a:pt x="578" y="1575"/>
                    </a:lnTo>
                    <a:lnTo>
                      <a:pt x="618" y="1526"/>
                    </a:lnTo>
                    <a:lnTo>
                      <a:pt x="658" y="1483"/>
                    </a:lnTo>
                    <a:lnTo>
                      <a:pt x="708" y="1418"/>
                    </a:lnTo>
                    <a:lnTo>
                      <a:pt x="755" y="1354"/>
                    </a:lnTo>
                    <a:lnTo>
                      <a:pt x="799" y="1280"/>
                    </a:lnTo>
                    <a:lnTo>
                      <a:pt x="833" y="1214"/>
                    </a:lnTo>
                    <a:lnTo>
                      <a:pt x="866" y="1141"/>
                    </a:lnTo>
                    <a:lnTo>
                      <a:pt x="900" y="1066"/>
                    </a:lnTo>
                    <a:lnTo>
                      <a:pt x="919" y="1008"/>
                    </a:lnTo>
                    <a:lnTo>
                      <a:pt x="943" y="927"/>
                    </a:lnTo>
                    <a:lnTo>
                      <a:pt x="962" y="846"/>
                    </a:lnTo>
                    <a:lnTo>
                      <a:pt x="979" y="770"/>
                    </a:lnTo>
                    <a:lnTo>
                      <a:pt x="996" y="686"/>
                    </a:lnTo>
                    <a:lnTo>
                      <a:pt x="1012" y="591"/>
                    </a:lnTo>
                    <a:lnTo>
                      <a:pt x="1027" y="498"/>
                    </a:lnTo>
                    <a:lnTo>
                      <a:pt x="1028" y="411"/>
                    </a:lnTo>
                    <a:lnTo>
                      <a:pt x="1032" y="351"/>
                    </a:lnTo>
                    <a:lnTo>
                      <a:pt x="1030" y="289"/>
                    </a:lnTo>
                    <a:lnTo>
                      <a:pt x="1024" y="239"/>
                    </a:lnTo>
                    <a:lnTo>
                      <a:pt x="1018" y="191"/>
                    </a:lnTo>
                    <a:lnTo>
                      <a:pt x="1003" y="148"/>
                    </a:lnTo>
                    <a:lnTo>
                      <a:pt x="95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187624" y="1196752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x  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4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 autoUpdateAnimBg="0"/>
      <p:bldP spid="819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2060848"/>
            <a:ext cx="4254500" cy="302433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 smtClean="0">
              <a:solidFill>
                <a:srgbClr val="FF0000"/>
              </a:solidFill>
              <a:latin typeface="+mn-lt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TRABALHO </a:t>
            </a:r>
            <a:r>
              <a:rPr lang="pt-BR" sz="1400" b="1" dirty="0">
                <a:solidFill>
                  <a:srgbClr val="FF0000"/>
                </a:solidFill>
                <a:latin typeface="+mn-lt"/>
              </a:rPr>
              <a:t>DE </a:t>
            </a:r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ATUALIZAÇÃO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pt-BR" sz="1400" b="1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informações recentes sobre determinado tema, oferecendo uma 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Não tem uma estrutura convencional. É preparada em um plano ou esquema definido.</a:t>
            </a:r>
            <a:endParaRPr lang="pt-BR" sz="18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879280" y="2348880"/>
            <a:ext cx="4013200" cy="1112837"/>
            <a:chOff x="2953" y="2905"/>
            <a:chExt cx="2528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856" cy="62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>
                  <a:solidFill>
                    <a:srgbClr val="000000"/>
                  </a:solidFill>
                </a:rPr>
                <a:t> </a:t>
              </a: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Introdução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Desenvolvimento do Tema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Recomendações/Conclusões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76375" y="1343025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x TIPO DE TRABALHO</a:t>
            </a:r>
            <a:endParaRPr lang="pt-BR" sz="1400" dirty="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23729" y="2060848"/>
            <a:ext cx="698477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Do que trata o estudo? O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QUÊ se sabe sobre o assunto?  O QUÊ não se sabe sobre o assunto? PORQUÊ esse estudo foi feito? </a:t>
            </a:r>
            <a:endParaRPr lang="pt-BR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55650" y="2790825"/>
            <a:ext cx="7705725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Fornecer antecedentes que justifiquem 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motivos da realização do estudo e destacar sua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importância – tema do estudo e justificativa.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Ligação com a literatura científica.  Deve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apresentar uma visão da literatura que  mostre a evolução temática (selecionando os trabalhos de maior relevância).</a:t>
            </a:r>
            <a:r>
              <a:rPr lang="pt-BR" sz="1400" dirty="0">
                <a:solidFill>
                  <a:srgbClr val="000000"/>
                </a:solidFill>
                <a:latin typeface="Tahoma" pitchFamily="34" charset="0"/>
              </a:rPr>
              <a:t>      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 apresentação do problema  estudado é a parte mais importante da Introdução porque  esclarece ao leitor o porquê  da realização do trabalho,  como pretende alcançar a solução do problema e quais os limites do estudo. 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539750" y="2087563"/>
            <a:ext cx="16652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INTRODUÇÃO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pt-BR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2176463" y="46053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2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7CEAB5-EA69-49FE-BFAC-041F43DF0BEF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133600" y="2322513"/>
            <a:ext cx="6553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>
              <a:latin typeface="Tahoma" pitchFamily="34" charset="0"/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124075" y="1989138"/>
            <a:ext cx="35766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QUE SERÁ ESTUDADO?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547813" y="2708920"/>
            <a:ext cx="65532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 do trabalho =  para buscar uma solução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33400" y="1989138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OBJETIVO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683568" y="3212976"/>
            <a:ext cx="6788150" cy="3323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 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propósitos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gerais e, se for 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caso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os específicos, que 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devem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nortear todo o desenvolvimento do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trabalho. Tudo o que especificar no objetivo deve ser fundamentado na Introdução.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O objetivo influencia na </a:t>
            </a:r>
          </a:p>
          <a:p>
            <a:endParaRPr lang="pt-BR" sz="14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literatura que irá utilizar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delineamento mais adequado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análise dos dados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conclusões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discussão dos achados, na argumentação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escolha da revistas para publicar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tipo de redação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Quanto mais claro o objetivo mais fácil será relatar seus resultados.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BF6CD-1251-4E13-9158-D48487DD1F92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119313" y="1989138"/>
            <a:ext cx="3611562" cy="487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COMO? ONDE? QUANDO?</a:t>
            </a:r>
            <a:endParaRPr lang="pt-BR" sz="1000" dirty="0">
              <a:solidFill>
                <a:srgbClr val="000000"/>
              </a:solidFill>
              <a:latin typeface="Tahoma" pitchFamily="34" charset="0"/>
            </a:endParaRPr>
          </a:p>
          <a:p>
            <a:endParaRPr lang="pt-BR" dirty="0">
              <a:latin typeface="Tahoma" pitchFamily="34" charset="0"/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979613" y="2420938"/>
            <a:ext cx="6629400" cy="2646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Caminho para se chegar a um fim = cumprir o prometido no Objetivo. Dá credibilidade ao estudo.  Descrição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dos procedimentos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 incluir: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desenho do estudo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população estudada</a:t>
            </a: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coleta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tratamento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local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pesquisa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técnicas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 métodos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adotados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como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será feita a análise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questões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éticas são mencionadas nesta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parte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mencionar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eventuais limitações no método 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557213" y="2012950"/>
            <a:ext cx="122180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 smtClean="0">
                <a:latin typeface="Tahoma" pitchFamily="34" charset="0"/>
              </a:rPr>
              <a:t>MÉTODOS</a:t>
            </a:r>
            <a:endParaRPr lang="pt-BR" sz="1600" b="1" dirty="0">
              <a:latin typeface="Tahoma" pitchFamily="34" charset="0"/>
            </a:endParaRP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1384300" y="388461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1116013" y="10525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81000" y="5562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042988" y="158750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TRABALHOS ACADÊMICOS 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124075" y="1655763"/>
            <a:ext cx="31003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i="1">
                <a:latin typeface="Tahoma" pitchFamily="34" charset="0"/>
              </a:rPr>
              <a:t> </a:t>
            </a: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QUANTO?     </a:t>
            </a:r>
            <a:endParaRPr lang="pt-BR" sz="1400">
              <a:latin typeface="Tahoma" pitchFamily="34" charset="0"/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979613" y="2133600"/>
            <a:ext cx="6696075" cy="974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Apresentação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dados obtidos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sem interpretações. 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Descrição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resultados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Análise dos resultados</a:t>
            </a: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Incluem-se nesta parte tabelas, quadros ou figuras em geral</a:t>
            </a:r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128838" y="3168650"/>
            <a:ext cx="3028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 O QUANTO?</a:t>
            </a:r>
            <a:endParaRPr lang="pt-BR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1985963" y="3581400"/>
            <a:ext cx="6764337" cy="978729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Considerações objetivas sobre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os SEUS resultados, argumentando concordâncias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e divergências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 OUTROS para validar os seus.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Oferece ao leitor o SEU julgamento focado no resultado.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182813" y="4692650"/>
            <a:ext cx="2754312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Responde  a:    E ENTÃO?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966913" y="5029200"/>
            <a:ext cx="6551612" cy="1219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Síntese dos resultados mais marcantes, fundamentados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texto,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respondendo ao objetivo proposto. Recomendar    	aplicações 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indicar novas pesquisas. 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As conclusões respondem ao objetivo?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392113" y="4718050"/>
            <a:ext cx="157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CONCLUSÕES</a:t>
            </a:r>
            <a:endParaRPr lang="pt-BR" sz="1600">
              <a:latin typeface="Tahoma" pitchFamily="34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376238" y="3206750"/>
            <a:ext cx="14049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DISCUSSÃO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417513" y="1662113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latin typeface="Tahoma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8954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  <p:bldP spid="94219" grpId="0"/>
      <p:bldP spid="942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24ABF9-CC53-41E0-982E-E30E13D5EE78}" type="slidenum">
              <a:rPr lang="pt-BR" smtClean="0"/>
              <a:pPr/>
              <a:t>9</a:t>
            </a:fld>
            <a:endParaRPr lang="pt-BR" dirty="0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522663" y="3559175"/>
            <a:ext cx="18415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 sz="1300" b="1">
              <a:solidFill>
                <a:srgbClr val="000000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367213" y="5335588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2017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745288" y="2797175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042988" y="8366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971550" y="2349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14688" y="1557338"/>
            <a:ext cx="3059112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Universidade de São Paulo</a:t>
            </a:r>
          </a:p>
          <a:p>
            <a:pPr algn="ctr"/>
            <a:r>
              <a:rPr lang="en-US" sz="1600" b="1">
                <a:solidFill>
                  <a:srgbClr val="000066"/>
                </a:solidFill>
                <a:latin typeface="Tahoma" pitchFamily="34" charset="0"/>
              </a:rPr>
              <a:t>Faculdade de Saúde Pública</a:t>
            </a:r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948488" y="1557338"/>
            <a:ext cx="1727200" cy="58102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Nome da Instituição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77050" y="2303463"/>
            <a:ext cx="777777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T</a:t>
            </a:r>
            <a:r>
              <a:rPr lang="pt-BR" sz="1600" b="1" dirty="0" smtClean="0">
                <a:solidFill>
                  <a:srgbClr val="FF0000"/>
                </a:solidFill>
                <a:latin typeface="Tahoma" pitchFamily="34" charset="0"/>
              </a:rPr>
              <a:t>ítulo</a:t>
            </a:r>
            <a:endParaRPr lang="pt-BR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276600" y="2565400"/>
            <a:ext cx="2879725" cy="8921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 algn="ctr"/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41" name="AutoShape 13"/>
          <p:cNvCxnSpPr>
            <a:cxnSpLocks noChangeShapeType="1"/>
            <a:stCxn id="22539" idx="1"/>
            <a:endCxn id="22540" idx="3"/>
          </p:cNvCxnSpPr>
          <p:nvPr/>
        </p:nvCxnSpPr>
        <p:spPr bwMode="auto">
          <a:xfrm flipH="1">
            <a:off x="6156325" y="2472740"/>
            <a:ext cx="720725" cy="53874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22542" name="AutoShape 14"/>
          <p:cNvCxnSpPr>
            <a:cxnSpLocks noChangeShapeType="1"/>
            <a:stCxn id="22538" idx="1"/>
            <a:endCxn id="22537" idx="3"/>
          </p:cNvCxnSpPr>
          <p:nvPr/>
        </p:nvCxnSpPr>
        <p:spPr bwMode="auto">
          <a:xfrm flipH="1">
            <a:off x="6273800" y="1847850"/>
            <a:ext cx="674688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092950" y="1196975"/>
            <a:ext cx="454025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A4</a:t>
            </a:r>
          </a:p>
        </p:txBody>
      </p:sp>
      <p:cxnSp>
        <p:nvCxnSpPr>
          <p:cNvPr id="22544" name="AutoShape 16"/>
          <p:cNvCxnSpPr>
            <a:cxnSpLocks noChangeShapeType="1"/>
            <a:stCxn id="22543" idx="1"/>
            <a:endCxn id="22545" idx="3"/>
          </p:cNvCxnSpPr>
          <p:nvPr/>
        </p:nvCxnSpPr>
        <p:spPr bwMode="auto">
          <a:xfrm flipH="1">
            <a:off x="6516688" y="1365250"/>
            <a:ext cx="576262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2538" y="12271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971800" y="1285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3979863" y="3797300"/>
            <a:ext cx="230346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Trabalho da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Disciplina Informação Bibliográfica  </a:t>
            </a:r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do Curso de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Graduação em Saúde Pública da Faculdade de Saúde Pública da USP</a:t>
            </a:r>
            <a:r>
              <a:rPr lang="pt-BR" sz="900" b="1" i="1" dirty="0" smtClean="0"/>
              <a:t>.</a:t>
            </a:r>
            <a:endParaRPr lang="pt-BR" sz="900" b="1" i="1" dirty="0"/>
          </a:p>
        </p:txBody>
      </p:sp>
      <p:sp>
        <p:nvSpPr>
          <p:cNvPr id="22550" name="Text Box 15"/>
          <p:cNvSpPr txBox="1">
            <a:spLocks noChangeArrowheads="1"/>
          </p:cNvSpPr>
          <p:nvPr/>
        </p:nvSpPr>
        <p:spPr bwMode="auto">
          <a:xfrm>
            <a:off x="3552825" y="3254375"/>
            <a:ext cx="28194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51" name="AutoShape 17"/>
          <p:cNvCxnSpPr>
            <a:cxnSpLocks noChangeShapeType="1"/>
          </p:cNvCxnSpPr>
          <p:nvPr/>
        </p:nvCxnSpPr>
        <p:spPr bwMode="auto">
          <a:xfrm flipH="1">
            <a:off x="6354763" y="3378200"/>
            <a:ext cx="571500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2" name="Text Box 16"/>
          <p:cNvSpPr txBox="1">
            <a:spLocks noChangeArrowheads="1"/>
          </p:cNvSpPr>
          <p:nvPr/>
        </p:nvSpPr>
        <p:spPr bwMode="auto">
          <a:xfrm>
            <a:off x="6858000" y="3195638"/>
            <a:ext cx="1837362" cy="30777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Nome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dos Autores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22553" name="AutoShape 21"/>
          <p:cNvCxnSpPr>
            <a:cxnSpLocks noChangeShapeType="1"/>
          </p:cNvCxnSpPr>
          <p:nvPr/>
        </p:nvCxnSpPr>
        <p:spPr bwMode="auto">
          <a:xfrm flipH="1" flipV="1">
            <a:off x="6381750" y="4016375"/>
            <a:ext cx="244475" cy="2047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4" name="Text Box 19"/>
          <p:cNvSpPr txBox="1">
            <a:spLocks noChangeArrowheads="1"/>
          </p:cNvSpPr>
          <p:nvPr/>
        </p:nvSpPr>
        <p:spPr bwMode="auto">
          <a:xfrm>
            <a:off x="6704013" y="3709988"/>
            <a:ext cx="1684337" cy="9429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Identificação da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natureza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acadêmica do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DO TEXTO">
  <a:themeElements>
    <a:clrScheme name="ESTRUTURA DO TEXTO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ESTRUTURA DO TEXT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DO TEXTO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A:\ESTRUT~1.PPT</Template>
  <TotalTime>3634</TotalTime>
  <Words>1907</Words>
  <Application>Microsoft Office PowerPoint</Application>
  <PresentationFormat>Apresentação na tela (4:3)</PresentationFormat>
  <Paragraphs>336</Paragraphs>
  <Slides>21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Symbol</vt:lpstr>
      <vt:lpstr>Tahoma</vt:lpstr>
      <vt:lpstr>Times New Roman</vt:lpstr>
      <vt:lpstr>Wingdings</vt:lpstr>
      <vt:lpstr>ESTRUTURA DO TEXTO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Exemplo: descrição da parte Método  SANTOS, J.L.S.; URIONA-MALDONADO, M.; SANTOS, R.N.M. dos. Inovação e conhecimento organizacional: mapeamento bibliométrico das publicações científicas. Organizações em Contexto, S.Bernardo do Campo, v7, n. 13, jan.-jun. 2011 p.32-58.</vt:lpstr>
    </vt:vector>
  </TitlesOfParts>
  <Company>Sadia Concordia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Sadia</dc:creator>
  <cp:lastModifiedBy>Angela Maria Beloni Cuenca</cp:lastModifiedBy>
  <cp:revision>225</cp:revision>
  <cp:lastPrinted>2016-03-07T10:49:30Z</cp:lastPrinted>
  <dcterms:created xsi:type="dcterms:W3CDTF">1999-02-19T23:03:28Z</dcterms:created>
  <dcterms:modified xsi:type="dcterms:W3CDTF">2017-10-18T18:26:28Z</dcterms:modified>
</cp:coreProperties>
</file>