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79" r:id="rId2"/>
    <p:sldId id="547" r:id="rId3"/>
    <p:sldId id="548" r:id="rId4"/>
    <p:sldId id="549" r:id="rId5"/>
    <p:sldId id="550" r:id="rId6"/>
    <p:sldId id="553" r:id="rId7"/>
    <p:sldId id="560" r:id="rId8"/>
    <p:sldId id="561" r:id="rId9"/>
    <p:sldId id="562" r:id="rId10"/>
    <p:sldId id="573" r:id="rId11"/>
    <p:sldId id="587" r:id="rId12"/>
    <p:sldId id="588" r:id="rId13"/>
    <p:sldId id="589" r:id="rId14"/>
    <p:sldId id="590" r:id="rId15"/>
    <p:sldId id="591" r:id="rId16"/>
    <p:sldId id="504" r:id="rId17"/>
    <p:sldId id="505" r:id="rId18"/>
    <p:sldId id="506" r:id="rId19"/>
    <p:sldId id="507" r:id="rId20"/>
    <p:sldId id="545" r:id="rId21"/>
    <p:sldId id="508" r:id="rId22"/>
    <p:sldId id="530" r:id="rId23"/>
    <p:sldId id="509" r:id="rId24"/>
    <p:sldId id="579" r:id="rId25"/>
    <p:sldId id="532" r:id="rId26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108" autoAdjust="0"/>
    <p:restoredTop sz="94434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3" y="38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3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BABF18-2A77-4844-AAB6-5E8A0569F8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03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3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6" y="4687052"/>
            <a:ext cx="5388931" cy="44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6315DA-4017-4868-9A95-C8651694E3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615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cs.bvsalud.org/" TargetMode="External"/><Relationship Id="rId7" Type="http://schemas.openxmlformats.org/officeDocument/2006/relationships/hyperlink" Target="https://www.nlm.nih.gov/pubs/factsheets/medline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lm.nih.gov/databases/databases_oldmedline.html" TargetMode="External"/><Relationship Id="rId5" Type="http://schemas.openxmlformats.org/officeDocument/2006/relationships/hyperlink" Target="http://www.nlm.nih.gov/pubs/factsheets/pubmed.html" TargetMode="External"/><Relationship Id="rId4" Type="http://schemas.openxmlformats.org/officeDocument/2006/relationships/hyperlink" Target="https://docs.google.com/spreadsheets/d/1iqjAZKnNyDymsHiM3H1G258PxhsI7AA4PthIhWKE7Fs/edit#gid=544060301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citation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1A925-B640-48B5-8C5A-F775EF321E7A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2628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F4178-B9E1-4266-8089-39A82F15B889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PubMed</a:t>
            </a:r>
            <a:r>
              <a:rPr lang="pt-BR" dirty="0" smtClean="0"/>
              <a:t> é um portal que tem outros documentos e revistas, além de todo o conteúdo da base </a:t>
            </a:r>
            <a:r>
              <a:rPr lang="pt-BR" dirty="0" err="1" smtClean="0"/>
              <a:t>Medline</a:t>
            </a:r>
            <a:r>
              <a:rPr lang="pt-BR" dirty="0" smtClean="0"/>
              <a:t>. As revistas que estão fora da base </a:t>
            </a:r>
            <a:r>
              <a:rPr lang="pt-BR" dirty="0" err="1" smtClean="0"/>
              <a:t>Medline</a:t>
            </a:r>
            <a:r>
              <a:rPr lang="pt-BR" dirty="0" smtClean="0"/>
              <a:t> (no </a:t>
            </a:r>
            <a:r>
              <a:rPr lang="pt-BR" dirty="0" err="1" smtClean="0"/>
              <a:t>PubMed</a:t>
            </a:r>
            <a:r>
              <a:rPr lang="pt-BR" dirty="0" smtClean="0"/>
              <a:t>) ainda não passaram por avaliação do Comitê de Revisão Técnica de Seleção de Literatura (LSTRC) da NLM.  Portanto, têm pesos diferentes. As que estão na base </a:t>
            </a:r>
            <a:r>
              <a:rPr lang="pt-BR" dirty="0" err="1" smtClean="0"/>
              <a:t>Medline</a:t>
            </a:r>
            <a:r>
              <a:rPr lang="pt-BR" dirty="0" smtClean="0"/>
              <a:t> já passaram por um crivo na seleção, e também passam a ter seus descritores indexados pelo </a:t>
            </a:r>
            <a:r>
              <a:rPr lang="pt-BR" dirty="0" err="1" smtClean="0"/>
              <a:t>Mesh</a:t>
            </a:r>
            <a:r>
              <a:rPr lang="pt-BR" dirty="0" smtClean="0"/>
              <a:t>. As demais revistas estão disponíveis para acesso no </a:t>
            </a:r>
            <a:r>
              <a:rPr lang="pt-BR" dirty="0" err="1" smtClean="0"/>
              <a:t>PubMed</a:t>
            </a:r>
            <a:r>
              <a:rPr lang="pt-BR" dirty="0" smtClean="0"/>
              <a:t>, mas ainda na espera de alguma avaliação (regularidade, periodicidade, conteúdo científico, normalização, acesso </a:t>
            </a:r>
            <a:r>
              <a:rPr lang="pt-BR" dirty="0" err="1" smtClean="0"/>
              <a:t>etc</a:t>
            </a:r>
            <a:r>
              <a:rPr lang="pt-BR" dirty="0" smtClean="0"/>
              <a:t>).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Suas revistas são todas as brasileiras ou brasileiras da área da saúde ou da área de saúde pública?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base de dados LILACS tem todas as brasileiras da área da saúde. Funciona como um diretório de revistas da </a:t>
            </a:r>
            <a:r>
              <a:rPr lang="pt-BR" dirty="0" err="1" smtClean="0"/>
              <a:t>America</a:t>
            </a:r>
            <a:r>
              <a:rPr lang="pt-BR" dirty="0" smtClean="0"/>
              <a:t> Latina e Caribe. Revistas da área da saúde que não estão na LILACS merecem mais atenção.  Assim como as revistas que estão no </a:t>
            </a:r>
            <a:r>
              <a:rPr lang="pt-BR" dirty="0" err="1" smtClean="0"/>
              <a:t>PubMed</a:t>
            </a:r>
            <a:r>
              <a:rPr lang="pt-BR" dirty="0" smtClean="0"/>
              <a:t> e não estão na MEDLINE.  A </a:t>
            </a:r>
            <a:r>
              <a:rPr lang="pt-BR" dirty="0" err="1" smtClean="0"/>
              <a:t>Bireme</a:t>
            </a:r>
            <a:r>
              <a:rPr lang="pt-BR" dirty="0" smtClean="0"/>
              <a:t> mantém uma planilha com a indexação na Biblioteca Virtual (</a:t>
            </a:r>
            <a:r>
              <a:rPr lang="pt-BR" dirty="0" smtClean="0">
                <a:hlinkClick r:id="rId3"/>
              </a:rPr>
              <a:t>http://ccs.bvsalud.org/</a:t>
            </a:r>
            <a:r>
              <a:rPr lang="pt-BR" dirty="0" smtClean="0"/>
              <a:t>) veja a lista no endereço:</a:t>
            </a:r>
            <a:br>
              <a:rPr lang="pt-BR" dirty="0" smtClean="0"/>
            </a:br>
            <a:r>
              <a:rPr lang="pt-BR" dirty="0" smtClean="0">
                <a:hlinkClick r:id="rId4"/>
              </a:rPr>
              <a:t>https://docs.google.com/spreadsheets/d/1iqjAZKnNyDymsHiM3H1G258PxhsI7AA4PthIhWKE7Fs/edit#gid=544060301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Espero ter respondido ...</a:t>
            </a:r>
            <a:r>
              <a:rPr lang="pt-BR" dirty="0" err="1" smtClean="0"/>
              <a:t>rsrsr</a:t>
            </a:r>
            <a:r>
              <a:rPr lang="pt-BR" dirty="0" smtClean="0"/>
              <a:t> Fico à disposição</a:t>
            </a:r>
            <a:br>
              <a:rPr lang="pt-BR" dirty="0" smtClean="0"/>
            </a:br>
            <a:r>
              <a:rPr lang="pt-BR" dirty="0" err="1" smtClean="0"/>
              <a:t>bj</a:t>
            </a:r>
            <a:r>
              <a:rPr lang="pt-BR" dirty="0" smtClean="0"/>
              <a:t> </a:t>
            </a:r>
            <a:r>
              <a:rPr lang="pt-BR" dirty="0" err="1" smtClean="0"/>
              <a:t>Angela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"</a:t>
            </a:r>
            <a:r>
              <a:rPr lang="pt-BR" dirty="0" err="1" smtClean="0"/>
              <a:t>PubMed</a:t>
            </a:r>
            <a:r>
              <a:rPr lang="pt-BR" dirty="0" smtClean="0"/>
              <a:t> </a:t>
            </a:r>
            <a:r>
              <a:rPr lang="pt-BR" dirty="0" err="1" smtClean="0"/>
              <a:t>comprises</a:t>
            </a:r>
            <a:r>
              <a:rPr lang="pt-BR" dirty="0" smtClean="0"/>
              <a:t> more </a:t>
            </a:r>
            <a:r>
              <a:rPr lang="pt-BR" dirty="0" err="1" smtClean="0"/>
              <a:t>than</a:t>
            </a:r>
            <a:r>
              <a:rPr lang="pt-BR" dirty="0" smtClean="0"/>
              <a:t> 26 </a:t>
            </a:r>
            <a:r>
              <a:rPr lang="pt-BR" dirty="0" err="1" smtClean="0"/>
              <a:t>million</a:t>
            </a:r>
            <a:r>
              <a:rPr lang="pt-BR" dirty="0" smtClean="0"/>
              <a:t> </a:t>
            </a:r>
            <a:r>
              <a:rPr lang="pt-BR" dirty="0" err="1" smtClean="0"/>
              <a:t>citations</a:t>
            </a:r>
            <a:r>
              <a:rPr lang="pt-BR" dirty="0" smtClean="0"/>
              <a:t> for </a:t>
            </a:r>
            <a:r>
              <a:rPr lang="pt-BR" dirty="0" err="1" smtClean="0"/>
              <a:t>biomedical</a:t>
            </a:r>
            <a:r>
              <a:rPr lang="pt-BR" dirty="0" smtClean="0"/>
              <a:t> </a:t>
            </a:r>
            <a:r>
              <a:rPr lang="pt-BR" dirty="0" err="1" smtClean="0"/>
              <a:t>literature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MEDLINE, </a:t>
            </a:r>
            <a:r>
              <a:rPr lang="pt-BR" dirty="0" err="1" smtClean="0"/>
              <a:t>life</a:t>
            </a:r>
            <a:r>
              <a:rPr lang="pt-BR" dirty="0" smtClean="0"/>
              <a:t> </a:t>
            </a:r>
            <a:r>
              <a:rPr lang="pt-BR" dirty="0" err="1" smtClean="0"/>
              <a:t>science</a:t>
            </a:r>
            <a:r>
              <a:rPr lang="pt-BR" dirty="0" smtClean="0"/>
              <a:t> </a:t>
            </a:r>
            <a:r>
              <a:rPr lang="pt-BR" dirty="0" err="1" smtClean="0"/>
              <a:t>journals</a:t>
            </a:r>
            <a:r>
              <a:rPr lang="pt-BR" dirty="0" smtClean="0"/>
              <a:t>, </a:t>
            </a:r>
            <a:r>
              <a:rPr lang="pt-BR" dirty="0" err="1" smtClean="0"/>
              <a:t>and</a:t>
            </a:r>
            <a:r>
              <a:rPr lang="pt-BR" dirty="0" smtClean="0"/>
              <a:t> online books. </a:t>
            </a:r>
            <a:r>
              <a:rPr lang="pt-BR" dirty="0" err="1" smtClean="0"/>
              <a:t>Citations</a:t>
            </a:r>
            <a:r>
              <a:rPr lang="pt-BR" dirty="0" smtClean="0"/>
              <a:t> </a:t>
            </a:r>
            <a:r>
              <a:rPr lang="pt-BR" dirty="0" err="1" smtClean="0"/>
              <a:t>may</a:t>
            </a:r>
            <a:r>
              <a:rPr lang="pt-BR" dirty="0" smtClean="0"/>
              <a:t> include links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full-text</a:t>
            </a:r>
            <a:r>
              <a:rPr lang="pt-BR" dirty="0" smtClean="0"/>
              <a:t> </a:t>
            </a:r>
            <a:r>
              <a:rPr lang="pt-BR" dirty="0" err="1" smtClean="0"/>
              <a:t>content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PubMed</a:t>
            </a:r>
            <a:r>
              <a:rPr lang="pt-BR" dirty="0" smtClean="0"/>
              <a:t> Central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publisher</a:t>
            </a:r>
            <a:r>
              <a:rPr lang="pt-BR" dirty="0" smtClean="0"/>
              <a:t> web sites"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"MEDLINE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primary</a:t>
            </a:r>
            <a:r>
              <a:rPr lang="pt-BR" dirty="0" smtClean="0"/>
              <a:t> </a:t>
            </a:r>
            <a:r>
              <a:rPr lang="pt-BR" dirty="0" err="1" smtClean="0"/>
              <a:t>component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>
                <a:hlinkClick r:id="rId5"/>
              </a:rPr>
              <a:t>PubMed</a:t>
            </a:r>
            <a:r>
              <a:rPr lang="pt-BR" dirty="0" smtClean="0">
                <a:hlinkClick r:id="rId5"/>
              </a:rPr>
              <a:t>®</a:t>
            </a:r>
            <a:r>
              <a:rPr lang="pt-BR" dirty="0" smtClean="0"/>
              <a:t>, </a:t>
            </a:r>
            <a:r>
              <a:rPr lang="pt-BR" dirty="0" err="1" smtClean="0"/>
              <a:t>part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Entrez</a:t>
            </a:r>
            <a:r>
              <a:rPr lang="pt-BR" dirty="0" smtClean="0"/>
              <a:t> series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databases</a:t>
            </a:r>
            <a:r>
              <a:rPr lang="pt-BR" dirty="0" smtClean="0"/>
              <a:t> </a:t>
            </a:r>
            <a:r>
              <a:rPr lang="pt-BR" dirty="0" err="1" smtClean="0"/>
              <a:t>provided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NLM </a:t>
            </a:r>
            <a:r>
              <a:rPr lang="pt-BR" dirty="0" err="1" smtClean="0"/>
              <a:t>National</a:t>
            </a:r>
            <a:r>
              <a:rPr lang="pt-BR" dirty="0" smtClean="0"/>
              <a:t> Center for </a:t>
            </a:r>
            <a:r>
              <a:rPr lang="pt-BR" dirty="0" err="1" smtClean="0"/>
              <a:t>Biotechnology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 (NCBI).</a:t>
            </a:r>
          </a:p>
          <a:p>
            <a:r>
              <a:rPr lang="pt-BR" i="1" dirty="0" smtClean="0"/>
              <a:t>Time </a:t>
            </a:r>
            <a:r>
              <a:rPr lang="pt-BR" i="1" dirty="0" err="1" smtClean="0"/>
              <a:t>coverage</a:t>
            </a:r>
            <a:r>
              <a:rPr lang="pt-BR" i="1" dirty="0" smtClean="0"/>
              <a:t>:</a:t>
            </a:r>
            <a:r>
              <a:rPr lang="pt-BR" dirty="0" smtClean="0"/>
              <a:t> </a:t>
            </a:r>
            <a:r>
              <a:rPr lang="pt-BR" dirty="0" err="1" smtClean="0"/>
              <a:t>generally</a:t>
            </a:r>
            <a:r>
              <a:rPr lang="pt-BR" dirty="0" smtClean="0"/>
              <a:t> </a:t>
            </a:r>
            <a:r>
              <a:rPr lang="pt-BR" dirty="0" smtClean="0">
                <a:hlinkClick r:id="rId6"/>
              </a:rPr>
              <a:t>1946 </a:t>
            </a:r>
            <a:r>
              <a:rPr lang="pt-BR" dirty="0" err="1" smtClean="0">
                <a:hlinkClick r:id="rId6"/>
              </a:rPr>
              <a:t>to</a:t>
            </a:r>
            <a:r>
              <a:rPr lang="pt-BR" dirty="0" smtClean="0">
                <a:hlinkClick r:id="rId6"/>
              </a:rPr>
              <a:t> </a:t>
            </a:r>
            <a:r>
              <a:rPr lang="pt-BR" dirty="0" err="1" smtClean="0">
                <a:hlinkClick r:id="rId6"/>
              </a:rPr>
              <a:t>the</a:t>
            </a:r>
            <a:r>
              <a:rPr lang="pt-BR" dirty="0" smtClean="0">
                <a:hlinkClick r:id="rId6"/>
              </a:rPr>
              <a:t> </a:t>
            </a:r>
            <a:r>
              <a:rPr lang="pt-BR" dirty="0" err="1" smtClean="0">
                <a:hlinkClick r:id="rId6"/>
              </a:rPr>
              <a:t>present</a:t>
            </a:r>
            <a:r>
              <a:rPr lang="pt-BR" dirty="0" smtClean="0"/>
              <a:t>, </a:t>
            </a:r>
            <a:r>
              <a:rPr lang="pt-BR" dirty="0" err="1" smtClean="0"/>
              <a:t>with</a:t>
            </a:r>
            <a:r>
              <a:rPr lang="pt-BR" dirty="0" smtClean="0"/>
              <a:t> some </a:t>
            </a:r>
            <a:r>
              <a:rPr lang="pt-BR" dirty="0" err="1" smtClean="0"/>
              <a:t>older</a:t>
            </a:r>
            <a:r>
              <a:rPr lang="pt-BR" dirty="0" smtClean="0"/>
              <a:t> material"  Veja: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https://www.nlm.nih.gov/pubs/factsheets/medline.html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7366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39A6C-3392-4DE0-A864-453327A93A6E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02747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1B805-2128-450A-A108-FFC8D60BB68D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3747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ACE6E-D555-4DFA-88F7-67F4CB47014F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24108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33AEE-8AB6-4979-9A76-5BFFD88D77F6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O ISBN - </a:t>
            </a:r>
            <a:r>
              <a:rPr lang="pt-BR" dirty="0" err="1" smtClean="0"/>
              <a:t>International</a:t>
            </a:r>
            <a:r>
              <a:rPr lang="pt-BR" dirty="0" smtClean="0"/>
              <a:t> Standard Book </a:t>
            </a:r>
            <a:r>
              <a:rPr lang="pt-BR" dirty="0" err="1" smtClean="0"/>
              <a:t>Number</a:t>
            </a:r>
            <a:r>
              <a:rPr lang="pt-BR" dirty="0" smtClean="0"/>
              <a:t> - é um sistema internacional padronizado que identifica numericamente os livros segundo o título, o autor, o país, a editora, individualizando-os inclusive por edição. Utilizado também para identificar software, seu sistema numérico é convertido em código de barras, o que elimina barreiras linguísticas e facilita a circulação e comercialização das obras.</a:t>
            </a:r>
          </a:p>
          <a:p>
            <a:r>
              <a:rPr lang="pt-BR" dirty="0" smtClean="0"/>
              <a:t>Criado em 1967 por editores ingleses, o sistema passou a ser amplamente empregado, tanto pelos comerciantes de livros quanto pelas bibliotecas, até ser oficializado, em 1972, como norma internacional pela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Organization</a:t>
            </a:r>
            <a:r>
              <a:rPr lang="pt-BR" dirty="0" smtClean="0"/>
              <a:t> for </a:t>
            </a:r>
            <a:r>
              <a:rPr lang="pt-BR" dirty="0" err="1" smtClean="0"/>
              <a:t>Standartization</a:t>
            </a:r>
            <a:r>
              <a:rPr lang="pt-BR" dirty="0" smtClean="0"/>
              <a:t> - ISO 2108 - 1972.</a:t>
            </a:r>
          </a:p>
          <a:p>
            <a:r>
              <a:rPr lang="pt-BR" dirty="0" smtClean="0"/>
              <a:t>O sistema ISBN é controlado pela Agência Internacional do ISBN, que orienta, coordena e delega poderes às agências nacionais designadas em cada país. Desde 1978, a Fundação Biblioteca Nacional representa a Agência Brasileira, com a função de atribuir o número de identificação aos livros editados no país.</a:t>
            </a:r>
          </a:p>
          <a:p>
            <a:r>
              <a:rPr lang="pt-BR" dirty="0" smtClean="0"/>
              <a:t>Uma vez fixada a identificação, ela só se aplica àquela obra e edição, não se repetindo jamais em outra. A versatilidade deste sistema de registro facilita a interconexão de arquivos e a recuperação e transmissão de dados em sistemas automatizados, razão pela qual é adotado internacionalmente. O ISBN simplifica a busca e a atualização bibliográfica, concorrendo para a integração cultural entre os povos. http://www.isbn.bn.br/website/o-que-e-isbn .</a:t>
            </a:r>
            <a:r>
              <a:rPr lang="pt-BR" baseline="0" dirty="0" smtClean="0"/>
              <a:t> Acesso </a:t>
            </a:r>
            <a:r>
              <a:rPr lang="pt-BR" dirty="0" smtClean="0"/>
              <a:t>em 20 mar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20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33AEE-8AB6-4979-9A76-5BFFD88D77F6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Além da tradicional avaliação por pares,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Meadows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(1999,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p. 89) destaca que “uma forma de avaliar a qualidade de uma publicação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consiste em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verifi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car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 nível de interesse dos outros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pela pesquisa. O método mais simples para obter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esta medida se dá por meio da quantidade 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citações dessa pesquisa na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bibliografi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ulterior”.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pt-BR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Strehl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2005) =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Este modo de avaliação de qualidade feita a partir do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impacto das publicações na comunidade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científi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é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denominado no ramo da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bibliometria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* e da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cientometria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**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como análise de citações, ou estudo de citações, e tem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 difundido mundialmente no âmbito das agências 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fomento de pesquisa.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pt-BR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Strehl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2005) =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Dentre os vários indicadores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bibliométricos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formados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partir de dados de citações, destaca-se ainda que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identifi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cação do número de referências feitas a um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conjunto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específi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trabalhos que se deseja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qualifi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car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é, possivelmente, um processo tão relevante de avaliação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 atividade de pesquisa, quanto operacionalmente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difícil de ser aplicado em agências de fomento.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1081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D538-561F-4EE9-BE8F-C55078B271AD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63550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dirty="0" smtClean="0"/>
              <a:t>http://www.leginf.usp.br/?resolucao=resolucao-copgr-no-7569-de-03-de-outubro-de-2018 – </a:t>
            </a:r>
            <a:r>
              <a:rPr lang="pt-BR" dirty="0" err="1" smtClean="0"/>
              <a:t>regulaçao</a:t>
            </a:r>
            <a:r>
              <a:rPr lang="pt-BR" dirty="0" smtClean="0"/>
              <a:t> sobre a tese </a:t>
            </a:r>
            <a:r>
              <a:rPr lang="pt-BR" smtClean="0"/>
              <a:t>no portal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35CD1-F5BB-4375-AEB4-F6232BA27A10}" type="slidenum">
              <a:rPr lang="pt-BR" smtClean="0"/>
              <a:pPr/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21604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0F56E-9376-4A81-A2BB-E2FC985314A6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73235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4359B-8291-41BD-9B6A-DB87F98FB97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7069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315DA-4017-4868-9A95-C8651694E3F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637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881E-7B3C-4AA4-839D-36BD66FD4D45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035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315DA-4017-4868-9A95-C8651694E3F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2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</a:t>
            </a:r>
            <a:r>
              <a:rPr lang="pt-BR" sz="1200" dirty="0" smtClean="0">
                <a:hlinkClick r:id="rId3"/>
              </a:rPr>
              <a:t>https://www.webcitation.org/</a:t>
            </a:r>
            <a:r>
              <a:rPr lang="pt-BR" sz="1200" dirty="0" smtClean="0"/>
              <a:t>) 3mar2020 - </a:t>
            </a:r>
            <a:r>
              <a:rPr lang="en-US" sz="1200" dirty="0" smtClean="0"/>
              <a:t>13% das </a:t>
            </a:r>
            <a:r>
              <a:rPr lang="en-US" sz="1200" dirty="0" err="1" smtClean="0"/>
              <a:t>referências</a:t>
            </a:r>
            <a:r>
              <a:rPr lang="en-US" sz="1200" dirty="0" smtClean="0"/>
              <a:t> </a:t>
            </a:r>
            <a:r>
              <a:rPr lang="en-US" sz="1200" dirty="0" err="1" smtClean="0"/>
              <a:t>bibliográficas</a:t>
            </a:r>
            <a:r>
              <a:rPr lang="en-US" sz="1200" dirty="0" smtClean="0"/>
              <a:t> se </a:t>
            </a:r>
            <a:r>
              <a:rPr lang="en-US" sz="1200" dirty="0" err="1" smtClean="0"/>
              <a:t>tornam</a:t>
            </a:r>
            <a:r>
              <a:rPr lang="en-US" sz="1200" dirty="0" smtClean="0"/>
              <a:t> </a:t>
            </a:r>
            <a:r>
              <a:rPr lang="en-US" sz="1200" dirty="0" err="1" smtClean="0"/>
              <a:t>inativas</a:t>
            </a:r>
            <a:r>
              <a:rPr lang="en-US" sz="1200" dirty="0" smtClean="0"/>
              <a:t> </a:t>
            </a:r>
            <a:r>
              <a:rPr lang="en-US" sz="1200" dirty="0" err="1" smtClean="0"/>
              <a:t>depois</a:t>
            </a:r>
            <a:r>
              <a:rPr lang="en-US" sz="1200" dirty="0" smtClean="0"/>
              <a:t> de </a:t>
            </a:r>
            <a:r>
              <a:rPr lang="en-US" sz="1200" dirty="0" err="1" smtClean="0"/>
              <a:t>somente</a:t>
            </a:r>
            <a:r>
              <a:rPr lang="en-US" sz="1200" dirty="0" smtClean="0"/>
              <a:t> 27 </a:t>
            </a:r>
            <a:r>
              <a:rPr lang="en-US" sz="1200" dirty="0" err="1" smtClean="0"/>
              <a:t>meses</a:t>
            </a:r>
            <a:endParaRPr lang="pt-BR" altLang="pt-BR" sz="1200" b="1" dirty="0" smtClean="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315DA-4017-4868-9A95-C8651694E3F0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7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8FAC8-D651-4EEA-BBD1-687D2E87C660}" type="slidenum">
              <a:rPr lang="pt-BR" altLang="pt-BR"/>
              <a:pPr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dirty="0" smtClean="0"/>
              <a:t>Competitividade na ciência – LE CODIAC  Y-F.  A </a:t>
            </a:r>
            <a:r>
              <a:rPr lang="pt-BR" dirty="0" err="1" smtClean="0"/>
              <a:t>ciencia</a:t>
            </a:r>
            <a:r>
              <a:rPr lang="pt-BR" dirty="0" smtClean="0"/>
              <a:t> da </a:t>
            </a:r>
            <a:r>
              <a:rPr lang="pt-BR" dirty="0" err="1" smtClean="0"/>
              <a:t>informaçao</a:t>
            </a:r>
            <a:r>
              <a:rPr lang="pt-BR" dirty="0" smtClean="0"/>
              <a:t>. 2.ed. </a:t>
            </a:r>
            <a:r>
              <a:rPr lang="pt-BR" dirty="0" err="1" smtClean="0"/>
              <a:t>Brasilia</a:t>
            </a:r>
            <a:r>
              <a:rPr lang="pt-BR" dirty="0" smtClean="0"/>
              <a:t>; </a:t>
            </a:r>
            <a:r>
              <a:rPr lang="pt-BR" dirty="0" err="1" smtClean="0"/>
              <a:t>Briquet</a:t>
            </a:r>
            <a:r>
              <a:rPr lang="pt-BR" dirty="0" smtClean="0"/>
              <a:t> de Lemos, 2004 p.28-29.“republica de ideias da Cidade do</a:t>
            </a:r>
            <a:r>
              <a:rPr lang="pt-BR" baseline="0" dirty="0" smtClean="0"/>
              <a:t> Saber” do </a:t>
            </a:r>
            <a:r>
              <a:rPr lang="pt-BR" baseline="0" dirty="0" err="1" smtClean="0"/>
              <a:t>sec</a:t>
            </a:r>
            <a:r>
              <a:rPr lang="pt-BR" baseline="0" dirty="0" smtClean="0"/>
              <a:t> XIX “cuja preocupação era com a discussão </a:t>
            </a:r>
            <a:r>
              <a:rPr lang="pt-BR" baseline="0" dirty="0" err="1" smtClean="0"/>
              <a:t>teorica</a:t>
            </a:r>
            <a:r>
              <a:rPr lang="pt-BR" baseline="0" dirty="0" smtClean="0"/>
              <a:t> e o encontro da verdade” foi </a:t>
            </a:r>
            <a:r>
              <a:rPr lang="pt-BR" baseline="0" dirty="0" err="1" smtClean="0"/>
              <a:t>substituido</a:t>
            </a:r>
            <a:r>
              <a:rPr lang="pt-BR" baseline="0" dirty="0" smtClean="0"/>
              <a:t> pelo conceito dos rankings internacionais, onde a avaliação se dá por meio da publicação de resultados de pesquisa em periódicos reconhecidos pela comunidade cientifica (ver tese Nascimento CC do ECA/</a:t>
            </a:r>
            <a:r>
              <a:rPr lang="pt-BR" baseline="0" dirty="0" err="1" smtClean="0"/>
              <a:t>Mugnaini</a:t>
            </a:r>
            <a:r>
              <a:rPr lang="pt-BR" baseline="0" dirty="0" smtClean="0"/>
              <a:t> e Carla, 2014).  O pragmatismo do “publicar ou perecer” ganhou força e </a:t>
            </a:r>
            <a:r>
              <a:rPr lang="pt-BR" baseline="0" dirty="0" err="1" smtClean="0"/>
              <a:t>impos</a:t>
            </a:r>
            <a:r>
              <a:rPr lang="pt-BR" baseline="0" dirty="0" smtClean="0"/>
              <a:t> o aumento do numero de revistas.</a:t>
            </a:r>
          </a:p>
          <a:p>
            <a:pPr eaLnBrk="1" hangingPunct="1"/>
            <a:r>
              <a:rPr lang="pt-BR" baseline="0" dirty="0" smtClean="0"/>
              <a:t>PUBLICAR OU PERECER – frase registrada na literatura em 1942 no livro The </a:t>
            </a:r>
            <a:r>
              <a:rPr lang="pt-BR" baseline="0" dirty="0" err="1" smtClean="0"/>
              <a:t>academic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man</a:t>
            </a:r>
            <a:r>
              <a:rPr lang="pt-BR" baseline="0" dirty="0" smtClean="0"/>
              <a:t>: a </a:t>
            </a:r>
            <a:r>
              <a:rPr lang="pt-BR" baseline="0" dirty="0" err="1" smtClean="0"/>
              <a:t>study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sociology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profession</a:t>
            </a:r>
            <a:r>
              <a:rPr lang="pt-BR" baseline="0" dirty="0" smtClean="0"/>
              <a:t>, de Logan Wilson e difundida por Eugene Garfield, fundados do ISI. Garfield E. </a:t>
            </a:r>
            <a:r>
              <a:rPr lang="pt-BR" baseline="0" dirty="0" err="1" smtClean="0"/>
              <a:t>What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primordial </a:t>
            </a:r>
            <a:r>
              <a:rPr lang="pt-BR" baseline="0" dirty="0" err="1" smtClean="0"/>
              <a:t>reference</a:t>
            </a:r>
            <a:r>
              <a:rPr lang="pt-BR" baseline="0" dirty="0" smtClean="0"/>
              <a:t> for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phrase</a:t>
            </a:r>
            <a:r>
              <a:rPr lang="pt-BR" baseline="0" dirty="0" smtClean="0"/>
              <a:t> “</a:t>
            </a:r>
            <a:r>
              <a:rPr lang="pt-BR" baseline="0" dirty="0" err="1" smtClean="0"/>
              <a:t>publish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perish</a:t>
            </a:r>
            <a:r>
              <a:rPr lang="pt-BR" baseline="0" dirty="0" smtClean="0"/>
              <a:t>”?. The </a:t>
            </a:r>
            <a:r>
              <a:rPr lang="pt-BR" baseline="0" dirty="0" err="1" smtClean="0"/>
              <a:t>scientist</a:t>
            </a:r>
            <a:r>
              <a:rPr lang="pt-BR" baseline="0" dirty="0" smtClean="0"/>
              <a:t> 10(12):10jun 1996.</a:t>
            </a:r>
          </a:p>
          <a:p>
            <a:pPr eaLnBrk="1" hangingPunct="1"/>
            <a:r>
              <a:rPr lang="pt-BR" baseline="0" dirty="0" smtClean="0"/>
              <a:t>Indicadores </a:t>
            </a:r>
            <a:r>
              <a:rPr lang="pt-BR" baseline="0" dirty="0" err="1" smtClean="0"/>
              <a:t>bobliometricos</a:t>
            </a:r>
            <a:r>
              <a:rPr lang="pt-BR" baseline="0" dirty="0" smtClean="0"/>
              <a:t>  ver dissertação  Nascimento CC do, 2014  p.51</a:t>
            </a:r>
          </a:p>
          <a:p>
            <a:pPr eaLnBrk="1" hangingPunct="1"/>
            <a:r>
              <a:rPr lang="pt-BR" baseline="0" dirty="0" smtClean="0"/>
              <a:t>CAPES  e </a:t>
            </a:r>
            <a:r>
              <a:rPr lang="pt-BR" baseline="0" dirty="0" err="1" smtClean="0"/>
              <a:t>Qualis</a:t>
            </a:r>
            <a:r>
              <a:rPr lang="pt-BR" baseline="0" dirty="0" smtClean="0"/>
              <a:t> – ver dissertação  Nascimento CC do, 2014 – p.12-14</a:t>
            </a:r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715AD-FFFD-4121-85DC-6B82489E2F5D}" type="slidenum">
              <a:rPr lang="pt-BR" smtClean="0"/>
              <a:pPr/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3456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F6D75-B54B-4591-A657-905F2E331F2C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dirty="0" smtClean="0"/>
              <a:t>Voltar para o  ciclo e falar sobre como os sistemas de informação tratam documento convencionais e não convencionais.</a:t>
            </a:r>
          </a:p>
          <a:p>
            <a:pPr eaLnBrk="1" hangingPunct="1"/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 termo “Literatura cinzenta”  foi definido na Quarta Conferência de Literatura Cinzenta, realizada em Washington em 1999 como "O que é produzido em todos os níveis do governo, institutos, academias, empresas e indústria, em formato impresso e eletrônico, mas que não é controlado por editores científicos  ou comerciais”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Ver Nascimento CC – mestrado p.48 sobre indexação em bases de dados – historia, tipos, critérios citando Coimbra, 1999; Castro 2011; Lancaster 1997</a:t>
            </a:r>
          </a:p>
        </p:txBody>
      </p:sp>
    </p:spTree>
    <p:extLst>
      <p:ext uri="{BB962C8B-B14F-4D97-AF65-F5344CB8AC3E}">
        <p14:creationId xmlns:p14="http://schemas.microsoft.com/office/powerpoint/2010/main" val="346323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0C24D-A30E-4A15-8C7A-0CCFE18DFFF2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rgbClr val="003300"/>
                </a:solidFill>
              </a:rPr>
              <a:t>O controle da literatura científica brasileira começou em 1937 – com o Catálogo Médico Brasileiro. Depois a Bibliografia Brasileira de Medicina, pelo antigo IBBD, fez esse controle de 1941 a 1979.  Na década de 1980 essa atividade passou a ser realizada pela </a:t>
            </a:r>
            <a:r>
              <a:rPr lang="pt-BR" b="1" dirty="0" err="1" smtClean="0">
                <a:solidFill>
                  <a:srgbClr val="003300"/>
                </a:solidFill>
              </a:rPr>
              <a:t>Bireme</a:t>
            </a:r>
            <a:r>
              <a:rPr lang="pt-BR" b="1" dirty="0" smtClean="0">
                <a:solidFill>
                  <a:srgbClr val="003300"/>
                </a:solidFill>
              </a:rPr>
              <a:t>, que a mantem até os dias de hoje – representada pela base de dados LILACS. A base de dados LILACS está inserida no Portal BVS</a:t>
            </a:r>
            <a:r>
              <a:rPr lang="pt-BR" b="1" baseline="0" dirty="0" smtClean="0">
                <a:solidFill>
                  <a:srgbClr val="003300"/>
                </a:solidFill>
              </a:rPr>
              <a:t> que agrega diversos tipos de fontes além da base de dados bibliográfica.</a:t>
            </a:r>
            <a:endParaRPr lang="pt-BR" b="1" dirty="0" smtClean="0">
              <a:solidFill>
                <a:srgbClr val="003300"/>
              </a:solidFill>
            </a:endParaRPr>
          </a:p>
          <a:p>
            <a:pPr eaLnBrk="1" hangingPunct="1"/>
            <a:endParaRPr lang="pt-BR" b="1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pt-BR" b="1" dirty="0" smtClean="0">
                <a:solidFill>
                  <a:srgbClr val="003300"/>
                </a:solidFill>
              </a:rPr>
              <a:t>periodicamente são avaliados: novos inseridos, outros, retirados de acordo como os critérios de qualidade estabelecidos ; em 2012 por exemplo eram 1.740 revistas sendo 22% brasileiras; em 2016 são 1.472, sendo 43% brasileiras.</a:t>
            </a:r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2974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6BE9D-3CA6-46D5-A8E6-31C977E55371}" type="slidenum">
              <a:rPr lang="pt-BR" smtClean="0"/>
              <a:pPr/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2255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E1AA-97CE-4A45-9085-18150228E84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D577-53B7-4C09-AA80-C412CE45AB2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0AD7-EF2E-4F75-92AE-AC9B40CFE99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E981-1598-4142-B85C-851AA2E4371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24050"/>
            <a:ext cx="8229600" cy="44577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45079-6A6A-486F-9EE1-65E263B9D65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3842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5846-89D9-4141-BBBD-9A83B71F4D9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F46A-21B7-4BFB-90F0-B797523BC12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5A2E-A885-46A5-B23F-97C9C603169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B14A-056C-43FC-B274-F180A78F276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BCAF-2DB6-41D5-815B-735F7426AA6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2980-E0C8-4196-A8BB-DAE6E1CB560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F3BC-5BB9-45B9-9745-751B012A23A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AECE0-3E34-492E-8F17-A206070841C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pt-BR" altLang="en-US" smtClean="0"/>
              <a:t>Angela Maria Belloni Cuenca</a:t>
            </a:r>
            <a:endParaRPr lang="pt-BR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0C78743F-679D-4335-8CC6-B2EDD10DE18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501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eme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scielo.org/" TargetMode="External"/><Relationship Id="rId4" Type="http://schemas.openxmlformats.org/officeDocument/2006/relationships/hyperlink" Target="http://www.scielo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sp.usp.br/site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Cad%C3%AA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pt.wikipedia.org/wiki/Lycos" TargetMode="External"/><Relationship Id="rId12" Type="http://schemas.openxmlformats.org/officeDocument/2006/relationships/hyperlink" Target="https://pt.wikipedia.org/wiki/Montre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Bing" TargetMode="External"/><Relationship Id="rId11" Type="http://schemas.openxmlformats.org/officeDocument/2006/relationships/hyperlink" Target="https://pt.wikipedia.org/wiki/Archie" TargetMode="External"/><Relationship Id="rId5" Type="http://schemas.openxmlformats.org/officeDocument/2006/relationships/hyperlink" Target="https://pt.wikipedia.org/wiki/Yahoo!" TargetMode="External"/><Relationship Id="rId10" Type="http://schemas.openxmlformats.org/officeDocument/2006/relationships/hyperlink" Target="https://pt.wikipedia.org/wiki/Amazon" TargetMode="External"/><Relationship Id="rId4" Type="http://schemas.openxmlformats.org/officeDocument/2006/relationships/hyperlink" Target="https://pt.wikipedia.org/wiki/Google" TargetMode="External"/><Relationship Id="rId9" Type="http://schemas.openxmlformats.org/officeDocument/2006/relationships/hyperlink" Target="https://pt.wikipedia.org/wiki/BuscaP%C3%A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ses.usp.b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13.xml"/><Relationship Id="rId5" Type="http://schemas.openxmlformats.org/officeDocument/2006/relationships/slide" Target="slide18.xml"/><Relationship Id="rId10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Sistemas de Informação e tipos de documentos da área da saúde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Onde buscar a informação?</a:t>
            </a:r>
            <a:endParaRPr lang="pt-BR" sz="4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84213" y="4992688"/>
            <a:ext cx="4123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/>
              <a:t>Angela </a:t>
            </a:r>
            <a:r>
              <a:rPr lang="pt-BR" sz="1400" dirty="0" smtClean="0"/>
              <a:t>M </a:t>
            </a:r>
            <a:r>
              <a:rPr lang="pt-BR" sz="1400" dirty="0"/>
              <a:t>Belloni </a:t>
            </a:r>
            <a:r>
              <a:rPr lang="pt-BR" sz="1400" dirty="0" smtClean="0"/>
              <a:t>Cuenca</a:t>
            </a:r>
          </a:p>
          <a:p>
            <a:r>
              <a:rPr lang="pt-BR" sz="1400" dirty="0" smtClean="0"/>
              <a:t>Departamento Saúde Ciclos de Vida e Sociedade</a:t>
            </a:r>
          </a:p>
          <a:p>
            <a:r>
              <a:rPr lang="pt-BR" sz="1400" dirty="0" smtClean="0"/>
              <a:t>Editoria Executiva da Revista de Saúde Pública</a:t>
            </a:r>
            <a:endParaRPr lang="pt-BR" sz="1400" dirty="0"/>
          </a:p>
          <a:p>
            <a:r>
              <a:rPr lang="pt-BR" sz="1400" dirty="0"/>
              <a:t>abcuenca@usp.br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00563" y="3933825"/>
            <a:ext cx="23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755650" y="1628775"/>
            <a:ext cx="81708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  <a:hlinkClick r:id="rId3" action="ppaction://hlinksldjump"/>
              </a:rPr>
              <a:t>Visibilidade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  <a:hlinkClick r:id="rId4" action="ppaction://hlinksldjump"/>
              </a:rPr>
              <a:t>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e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  <a:hlinkClick r:id="rId5" action="ppaction://hlinksldjump"/>
              </a:rPr>
              <a:t>controle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  <a:hlinkClick r:id="" action="ppaction://noaction"/>
              </a:rPr>
              <a:t>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da produção científica dos países ou das áreas do conhecimento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b="1" dirty="0" smtClean="0">
              <a:solidFill>
                <a:srgbClr val="003300"/>
              </a:solidFill>
              <a:latin typeface="Microsoft Sans Serif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Processo de </a:t>
            </a:r>
            <a:r>
              <a:rPr lang="pt-BR" sz="2400" b="1" dirty="0" smtClean="0">
                <a:solidFill>
                  <a:srgbClr val="000099"/>
                </a:solidFill>
                <a:latin typeface="Microsoft Sans Serif" pitchFamily="34" charset="0"/>
              </a:rPr>
              <a:t>indexação = controle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: os documentos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têm seus conteúdos analisados e 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inseridos em grandes bancos de dados - 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no formato de referências,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resumos ou 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textos completos. </a:t>
            </a:r>
          </a:p>
          <a:p>
            <a:pPr>
              <a:buFont typeface="Wingdings" pitchFamily="2" charset="2"/>
              <a:buNone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493713" y="188913"/>
            <a:ext cx="8686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As</a:t>
            </a:r>
            <a:r>
              <a:rPr lang="pt-BR" sz="4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pt-B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publicações nos Sistemas de Informação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67713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00419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301253" y="578892"/>
            <a:ext cx="3622675" cy="977900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LILACS</a:t>
            </a:r>
            <a:endParaRPr lang="pt-BR" sz="16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pt-BR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Literatura Latino-Americano </a:t>
            </a:r>
            <a:r>
              <a:rPr lang="pt-BR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 do Caribe em Ciências da Saúde </a:t>
            </a:r>
          </a:p>
          <a:p>
            <a:pPr algn="ctr">
              <a:defRPr/>
            </a:pPr>
            <a:r>
              <a:rPr lang="pt-BR" sz="16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3"/>
              </a:rPr>
              <a:t>www.bireme.br</a:t>
            </a:r>
            <a:endParaRPr lang="pt-BR" sz="1600" b="1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250825" y="2348880"/>
            <a:ext cx="8893175" cy="30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90513" indent="-290513" eaLnBrk="0" hangingPunct="0">
              <a:spcBef>
                <a:spcPct val="55000"/>
              </a:spcBef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No Brasil desde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1967   </a:t>
            </a:r>
          </a:p>
          <a:p>
            <a:pPr marL="290513" indent="-290513" eaLnBrk="0" hangingPunct="0">
              <a:spcBef>
                <a:spcPct val="55000"/>
              </a:spcBef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Base de dados </a:t>
            </a:r>
            <a:r>
              <a:rPr lang="pt-B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LILACS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desde 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1982</a:t>
            </a:r>
          </a:p>
          <a:p>
            <a:pPr marL="290513" indent="-290513" eaLnBrk="0" hangingPunct="0">
              <a:spcBef>
                <a:spcPct val="55000"/>
              </a:spcBef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Bibliotecas de 27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países da América Latina</a:t>
            </a:r>
          </a:p>
          <a:p>
            <a:pPr marL="290513" indent="-290513" eaLnBrk="0" hangingPunct="0">
              <a:spcBef>
                <a:spcPct val="55000"/>
              </a:spcBef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Indexa artigos, livros e literatura cinzenta como: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teses, trabalhos apresentados em  congressos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, relatórios técnicos e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científicos, projetos e 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demais documentos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não convencionais</a:t>
            </a:r>
          </a:p>
          <a:p>
            <a:pPr marL="290513" indent="-290513" eaLnBrk="0" hangingPunct="0">
              <a:spcBef>
                <a:spcPct val="55000"/>
              </a:spcBef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923 revistas </a:t>
            </a:r>
            <a:r>
              <a:rPr lang="pt-B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científicas,das quais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373 (</a:t>
            </a:r>
            <a:r>
              <a:rPr lang="pt-BR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40%) </a:t>
            </a:r>
            <a:r>
              <a:rPr lang="pt-B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são brasileiras</a:t>
            </a:r>
            <a:endParaRPr lang="pt-BR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eaLnBrk="0" hangingPunct="0">
              <a:spcBef>
                <a:spcPct val="55000"/>
              </a:spcBef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cesso universal 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pelo Portal BVS:</a:t>
            </a:r>
            <a:r>
              <a:rPr lang="pt-BR" dirty="0" smtClean="0"/>
              <a:t> </a:t>
            </a:r>
            <a:r>
              <a:rPr lang="pt-BR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hlinkClick r:id="rId3"/>
              </a:rPr>
              <a:t>Biblioteca Virtual em Saúde</a:t>
            </a:r>
            <a:endParaRPr lang="pt-BR" b="1" u="sng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 l="4134" t="26367" r="44841" b="53777"/>
          <a:stretch>
            <a:fillRect/>
          </a:stretch>
        </p:blipFill>
        <p:spPr bwMode="auto">
          <a:xfrm>
            <a:off x="4048125" y="320254"/>
            <a:ext cx="497681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873125" y="5949950"/>
            <a:ext cx="70104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* Consulta pública em: BVS.BIREME. Comunicação Científica em Saúde </a:t>
            </a:r>
            <a:r>
              <a:rPr lang="pt-BR" sz="1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12fev2019. </a:t>
            </a:r>
            <a:r>
              <a:rPr lang="pt-BR" sz="1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Disponível em http://ccs.bvsalud.org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03650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z="3400" i="1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7" t="16449" r="51089" b="67101"/>
          <a:stretch>
            <a:fillRect/>
          </a:stretch>
        </p:blipFill>
        <p:spPr bwMode="auto">
          <a:xfrm>
            <a:off x="379413" y="260648"/>
            <a:ext cx="26654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4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80158"/>
              </p:ext>
            </p:extLst>
          </p:nvPr>
        </p:nvGraphicFramePr>
        <p:xfrm>
          <a:off x="4284663" y="1268413"/>
          <a:ext cx="2160587" cy="736600"/>
        </p:xfrm>
        <a:graphic>
          <a:graphicData uri="http://schemas.openxmlformats.org/drawingml/2006/table">
            <a:tbl>
              <a:tblPr/>
              <a:tblGrid>
                <a:gridCol w="935409"/>
                <a:gridCol w="1225178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4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      1.754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periódicos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874 mil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artigos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37" name="Group 101"/>
          <p:cNvGraphicFramePr>
            <a:graphicFrameLocks noGrp="1"/>
          </p:cNvGraphicFramePr>
          <p:nvPr>
            <p:extLst/>
          </p:nvPr>
        </p:nvGraphicFramePr>
        <p:xfrm>
          <a:off x="6804248" y="1052736"/>
          <a:ext cx="1800225" cy="1341120"/>
        </p:xfrm>
        <a:graphic>
          <a:graphicData uri="http://schemas.openxmlformats.org/drawingml/2006/table">
            <a:tbl>
              <a:tblPr/>
              <a:tblGrid>
                <a:gridCol w="1079500"/>
                <a:gridCol w="720725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Brasil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345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Chile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107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Cuba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Espanha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59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2497236"/>
            <a:ext cx="8510910" cy="3746401"/>
          </a:xfrm>
        </p:spPr>
        <p:txBody>
          <a:bodyPr/>
          <a:lstStyle/>
          <a:p>
            <a:pPr eaLnBrk="1" hangingPunct="1">
              <a:defRPr/>
            </a:pP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Portal </a:t>
            </a:r>
            <a:r>
              <a:rPr lang="pt-BR" sz="1800" b="1" kern="12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Scielo</a:t>
            </a: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- coloca em acesso livre livros e revistas com critérios de qualidade – validação.</a:t>
            </a:r>
          </a:p>
          <a:p>
            <a:pPr eaLnBrk="1" hangingPunct="1">
              <a:defRPr/>
            </a:pP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Publica</a:t>
            </a:r>
            <a:r>
              <a:rPr lang="pt-BR" sz="18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texto completo de periódicos científicos em formato eletrônico </a:t>
            </a:r>
            <a:endParaRPr lang="pt-BR" sz="1800" b="1" kern="1200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  <a:p>
            <a:pPr eaLnBrk="1" hangingPunct="1">
              <a:defRPr/>
            </a:pP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Controle das </a:t>
            </a: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citações </a:t>
            </a: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dos periódicos</a:t>
            </a:r>
          </a:p>
          <a:p>
            <a:pPr eaLnBrk="1" hangingPunct="1">
              <a:defRPr/>
            </a:pP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América </a:t>
            </a: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Latina </a:t>
            </a: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 outros </a:t>
            </a: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países como México, Espanha e Portugal. </a:t>
            </a:r>
            <a:endParaRPr lang="pt-BR" sz="1800" b="1" kern="1200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  <a:p>
            <a:pPr eaLnBrk="1" hangingPunct="1">
              <a:defRPr/>
            </a:pP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Publica livros – desde 2014</a:t>
            </a:r>
          </a:p>
          <a:p>
            <a:pPr eaLnBrk="1" hangingPunct="1">
              <a:defRPr/>
            </a:pP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Acesso </a:t>
            </a:r>
            <a:r>
              <a:rPr lang="es-ES_tradnl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  <a:hlinkClick r:id="rId4"/>
              </a:rPr>
              <a:t>scielo.org </a:t>
            </a: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 </a:t>
            </a: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nas bibliotecas virtuais área da </a:t>
            </a: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saúde</a:t>
            </a:r>
          </a:p>
          <a:p>
            <a:pPr eaLnBrk="1" hangingPunct="1">
              <a:defRPr/>
            </a:pP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Livros </a:t>
            </a:r>
            <a:r>
              <a:rPr lang="pt-BR" sz="1800" b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(839) acesso </a:t>
            </a: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em </a:t>
            </a:r>
            <a:r>
              <a:rPr lang="pt-BR" sz="18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  <a:hlinkClick r:id="rId5"/>
              </a:rPr>
              <a:t>http://books.scielo.org/</a:t>
            </a:r>
            <a:endParaRPr lang="pt-BR" sz="1800" b="1" kern="1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33301" y="548680"/>
            <a:ext cx="3622675" cy="553998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pt-BR" b="1" dirty="0" err="1" smtClean="0">
                <a:solidFill>
                  <a:srgbClr val="333399"/>
                </a:solidFill>
                <a:latin typeface="Microsoft Sans Serif" pitchFamily="34" charset="0"/>
              </a:rPr>
              <a:t>PubMed</a:t>
            </a:r>
            <a:r>
              <a:rPr lang="pt-BR" b="1" dirty="0" smtClean="0">
                <a:solidFill>
                  <a:srgbClr val="333399"/>
                </a:solidFill>
                <a:latin typeface="Microsoft Sans Serif" pitchFamily="34" charset="0"/>
              </a:rPr>
              <a:t>/ </a:t>
            </a:r>
            <a:r>
              <a:rPr lang="pt-BR" b="1" dirty="0" err="1" smtClean="0">
                <a:solidFill>
                  <a:srgbClr val="333399"/>
                </a:solidFill>
                <a:latin typeface="Microsoft Sans Serif" pitchFamily="34" charset="0"/>
              </a:rPr>
              <a:t>Medline</a:t>
            </a:r>
            <a:endParaRPr lang="pt-BR" b="1" dirty="0" smtClean="0">
              <a:solidFill>
                <a:srgbClr val="333399"/>
              </a:solidFill>
              <a:latin typeface="Microsoft Sans Serif" pitchFamily="34" charset="0"/>
            </a:endParaRPr>
          </a:p>
          <a:p>
            <a:r>
              <a:rPr lang="pt-BR" b="1" u="sng" dirty="0" smtClean="0">
                <a:solidFill>
                  <a:srgbClr val="333399"/>
                </a:solidFill>
                <a:latin typeface="Microsoft Sans Serif" pitchFamily="34" charset="0"/>
                <a:hlinkClick r:id="rId3"/>
              </a:rPr>
              <a:t>www.nlm.nih.gov</a:t>
            </a:r>
            <a:endParaRPr lang="pt-BR" b="1" u="sng" dirty="0">
              <a:solidFill>
                <a:srgbClr val="333399"/>
              </a:solidFill>
              <a:latin typeface="Microsoft Sans Serif" pitchFamily="34" charset="0"/>
            </a:endParaRP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517525" y="1916832"/>
            <a:ext cx="8626476" cy="355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90513" indent="-290513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Desde 1879 – impresso </a:t>
            </a:r>
            <a:r>
              <a:rPr lang="pt-BR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Index </a:t>
            </a:r>
            <a:r>
              <a:rPr lang="pt-BR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Medicus</a:t>
            </a:r>
            <a:endParaRPr lang="pt-BR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90513" indent="-290513">
              <a:buFont typeface="Wingdings" pitchFamily="2" charset="2"/>
              <a:buNone/>
              <a:defRPr/>
            </a:pPr>
            <a:endParaRPr lang="pt-BR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90513" indent="-290513"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dirty="0">
                <a:latin typeface="Microsoft Sans Serif" pitchFamily="34" charset="0"/>
              </a:rPr>
              <a:t>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Base de dados</a:t>
            </a:r>
            <a:r>
              <a:rPr lang="pt-BR" dirty="0">
                <a:latin typeface="Microsoft Sans Serif" pitchFamily="34" charset="0"/>
              </a:rPr>
              <a:t> </a:t>
            </a:r>
            <a:r>
              <a:rPr lang="pt-BR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Medline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– 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abrange: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Index </a:t>
            </a:r>
            <a:r>
              <a:rPr lang="pt-BR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Medicus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, </a:t>
            </a:r>
            <a:r>
              <a:rPr lang="pt-BR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Nursing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Index, Index </a:t>
            </a:r>
            <a:r>
              <a:rPr lang="pt-BR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to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Dental </a:t>
            </a:r>
            <a:r>
              <a:rPr lang="pt-BR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Literature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(1966 retroagindo a 100 anos) </a:t>
            </a:r>
            <a:endParaRPr lang="pt-BR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>
              <a:buClr>
                <a:srgbClr val="333399"/>
              </a:buClr>
              <a:defRPr/>
            </a:pPr>
            <a:endParaRPr lang="pt-BR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90513" indent="-290513"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PubMed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– portal com </a:t>
            </a:r>
            <a:r>
              <a:rPr lang="pt-BR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Medline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+ revistas que aguardam avaliação para entrarem na </a:t>
            </a:r>
            <a:r>
              <a:rPr lang="pt-BR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Medline</a:t>
            </a: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</a:t>
            </a:r>
            <a:endParaRPr lang="pt-BR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90513" indent="-290513">
              <a:buClr>
                <a:srgbClr val="333399"/>
              </a:buClr>
              <a:buFont typeface="Wingdings" pitchFamily="2" charset="2"/>
              <a:buNone/>
              <a:defRPr/>
            </a:pPr>
            <a:endParaRPr lang="pt-BR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90513" indent="-290513"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Periódicos da área médica produzidos nos EUA (50%) </a:t>
            </a:r>
          </a:p>
          <a:p>
            <a:pPr marL="290513" indent="-290513">
              <a:defRPr/>
            </a:pP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   e da área da saúde de demais países </a:t>
            </a:r>
          </a:p>
          <a:p>
            <a:pPr marL="290513" indent="-290513" eaLnBrk="0" hangingPunct="0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Indexa </a:t>
            </a:r>
            <a:r>
              <a:rPr lang="pt-BR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cerca de 5 mil revistas científicas; 53 são brasileiros </a:t>
            </a:r>
          </a:p>
          <a:p>
            <a:pPr marL="290513" indent="-290513">
              <a:buClr>
                <a:srgbClr val="333399"/>
              </a:buClr>
              <a:buFont typeface="Wingdings" pitchFamily="2" charset="2"/>
              <a:buChar char="Ü"/>
              <a:defRPr/>
            </a:pPr>
            <a:endParaRPr lang="pt-BR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 l="47377" t="11774" r="35995" b="78696"/>
          <a:stretch>
            <a:fillRect/>
          </a:stretch>
        </p:blipFill>
        <p:spPr bwMode="auto">
          <a:xfrm>
            <a:off x="4571950" y="404664"/>
            <a:ext cx="36004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873125" y="6280150"/>
            <a:ext cx="70104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* Consulta pública em: BVS.BIREME. Comunicação Científica em Saúde </a:t>
            </a:r>
            <a:r>
              <a:rPr lang="pt-BR" sz="1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12fev2019. </a:t>
            </a:r>
            <a:r>
              <a:rPr lang="pt-BR" sz="1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Disponível em http://ccs.bvsalud.org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0010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kern="1200" dirty="0">
                <a:solidFill>
                  <a:srgbClr val="333399"/>
                </a:solidFill>
                <a:latin typeface="Microsoft Sans Serif" pitchFamily="34" charset="0"/>
                <a:ea typeface="+mn-ea"/>
                <a:cs typeface="+mn-cs"/>
              </a:rPr>
              <a:t>biblioteca.fsp.usp.br</a:t>
            </a:r>
          </a:p>
        </p:txBody>
      </p:sp>
      <p:pic>
        <p:nvPicPr>
          <p:cNvPr id="6" name="Espaço Reservado para SmartArt 5"/>
          <p:cNvPicPr>
            <a:picLocks noGrp="1" noChangeAspect="1"/>
          </p:cNvPicPr>
          <p:nvPr>
            <p:ph type="dgm" idx="1"/>
          </p:nvPr>
        </p:nvPicPr>
        <p:blipFill rotWithShape="1">
          <a:blip r:embed="rId2"/>
          <a:srcRect l="15134" t="9926" r="21392" b="3577"/>
          <a:stretch/>
        </p:blipFill>
        <p:spPr>
          <a:xfrm>
            <a:off x="179512" y="1052736"/>
            <a:ext cx="8712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65172" y="5579948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http://www.fsp.usp.br/site/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9401" r="17713" b="3800"/>
          <a:stretch/>
        </p:blipFill>
        <p:spPr>
          <a:xfrm>
            <a:off x="323528" y="188640"/>
            <a:ext cx="88204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645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Tipos de documentos na área da saúde</a:t>
            </a:r>
          </a:p>
        </p:txBody>
      </p:sp>
    </p:spTree>
    <p:extLst>
      <p:ext uri="{BB962C8B-B14F-4D97-AF65-F5344CB8AC3E}">
        <p14:creationId xmlns:p14="http://schemas.microsoft.com/office/powerpoint/2010/main" val="5268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442913" y="280988"/>
            <a:ext cx="6264275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pt-BR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informal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569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i="1" dirty="0">
                <a:solidFill>
                  <a:srgbClr val="003300"/>
                </a:solidFill>
                <a:latin typeface="Microsoft Sans Serif" pitchFamily="34" charset="0"/>
              </a:rPr>
              <a:t> 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Se dá através de meios destituídos de formalismo como:</a:t>
            </a:r>
            <a:b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</a:b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Reuniões científicas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Participação em associações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Comunicações orais  e pôsteres em congressos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 E. mails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 Redes sociais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Contatos interpessoais </a:t>
            </a:r>
          </a:p>
          <a:p>
            <a:pPr lvl="2"/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conversas, telefonemas,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visitas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in loco</a:t>
            </a:r>
          </a:p>
          <a:p>
            <a:pPr lvl="2"/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a centros de pesquisa etc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.</a:t>
            </a:r>
          </a:p>
          <a:p>
            <a:pPr lvl="2"/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05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formal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1316038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 Através de diversos meios de comunicação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ESCRITA, independente do suporte – impresso ou eletrônico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/>
            </a:r>
            <a:b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</a:b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57200" y="2276872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Artigo de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periódico/revista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 Livro acadêmico e científicos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 Capítulo de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livro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Trabalho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publicado em anais de congressos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Tese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/ dissertação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 Revisão de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literatura/ </a:t>
            </a:r>
            <a:r>
              <a:rPr lang="pt-BR" sz="2400" b="1" i="1" dirty="0" err="1" smtClean="0">
                <a:solidFill>
                  <a:srgbClr val="003300"/>
                </a:solidFill>
                <a:latin typeface="Microsoft Sans Serif" pitchFamily="34" charset="0"/>
              </a:rPr>
              <a:t>Reviews</a:t>
            </a:r>
            <a:endParaRPr lang="pt-BR" sz="2400" b="1" i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Relatório técnico-científico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8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formal </a:t>
            </a:r>
            <a:endParaRPr lang="pt-BR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533400" y="1324506"/>
            <a:ext cx="8064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LIVRO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- publicação de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conteúdo científico, técnico, didático,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literário.</a:t>
            </a:r>
          </a:p>
          <a:p>
            <a:pPr>
              <a:buFont typeface="Wingdings" pitchFamily="2" charset="2"/>
              <a:buChar char="q"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dirty="0">
                <a:solidFill>
                  <a:srgbClr val="003300"/>
                </a:solidFill>
                <a:latin typeface="Microsoft Sans Serif" pitchFamily="34" charset="0"/>
              </a:rPr>
              <a:t>  .... Livros .. termo genérico para manuscritos e impressos de toda </a:t>
            </a:r>
            <a:r>
              <a:rPr lang="pt-BR" sz="2000" b="1" dirty="0" smtClean="0">
                <a:solidFill>
                  <a:srgbClr val="003300"/>
                </a:solidFill>
                <a:latin typeface="Microsoft Sans Serif" pitchFamily="34" charset="0"/>
              </a:rPr>
              <a:t>espécie ... </a:t>
            </a:r>
            <a:r>
              <a:rPr lang="pt-BR" sz="2000" b="1" dirty="0">
                <a:solidFill>
                  <a:srgbClr val="003300"/>
                </a:solidFill>
                <a:latin typeface="Microsoft Sans Serif" pitchFamily="34" charset="0"/>
              </a:rPr>
              <a:t>de pesquisa, de cultura, de ensino, de informação e </a:t>
            </a:r>
            <a:r>
              <a:rPr lang="pt-BR" sz="2000" b="1" dirty="0" smtClean="0">
                <a:solidFill>
                  <a:srgbClr val="003300"/>
                </a:solidFill>
                <a:latin typeface="Microsoft Sans Serif" pitchFamily="34" charset="0"/>
              </a:rPr>
              <a:t>lazer</a:t>
            </a:r>
            <a:endParaRPr lang="pt-BR" sz="2400" b="1" dirty="0" smtClean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b="1" dirty="0" smtClean="0">
              <a:solidFill>
                <a:srgbClr val="003300"/>
              </a:solidFill>
              <a:latin typeface="Microsoft Sans Serif" pitchFamily="34" charset="0"/>
            </a:endParaRPr>
          </a:p>
          <a:p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Capes – qualquer texto com ISBN (</a:t>
            </a:r>
            <a:r>
              <a:rPr lang="pt-BR" sz="2400" b="1" dirty="0" err="1" smtClean="0">
                <a:solidFill>
                  <a:srgbClr val="003300"/>
                </a:solidFill>
                <a:latin typeface="Microsoft Sans Serif" pitchFamily="34" charset="0"/>
              </a:rPr>
              <a:t>International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 Standard Book </a:t>
            </a:r>
            <a:r>
              <a:rPr lang="pt-BR" sz="2400" b="1" dirty="0" err="1" smtClean="0">
                <a:solidFill>
                  <a:srgbClr val="003300"/>
                </a:solidFill>
                <a:latin typeface="Microsoft Sans Serif" pitchFamily="34" charset="0"/>
              </a:rPr>
              <a:t>Number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)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b="1" dirty="0" smtClean="0">
              <a:solidFill>
                <a:srgbClr val="003300"/>
              </a:solidFill>
              <a:latin typeface="Microsoft Sans Serif" pitchFamily="34" charset="0"/>
            </a:endParaRPr>
          </a:p>
          <a:p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Validade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=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EDITORA</a:t>
            </a:r>
          </a:p>
          <a:p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2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1278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ixaDeTexto 4"/>
          <p:cNvSpPr txBox="1">
            <a:spLocks noChangeArrowheads="1"/>
          </p:cNvSpPr>
          <p:nvPr/>
        </p:nvSpPr>
        <p:spPr bwMode="auto">
          <a:xfrm>
            <a:off x="827088" y="5373216"/>
            <a:ext cx="8065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/>
              <a:t>Entre as maiores empresas encontram-se o </a:t>
            </a:r>
            <a:r>
              <a:rPr lang="pt-BR" altLang="pt-BR" sz="1200" dirty="0">
                <a:hlinkClick r:id="rId4" tooltip="Google"/>
              </a:rPr>
              <a:t>Google</a:t>
            </a:r>
            <a:r>
              <a:rPr lang="pt-BR" altLang="pt-BR" sz="1200" dirty="0"/>
              <a:t>, o </a:t>
            </a:r>
            <a:r>
              <a:rPr lang="pt-BR" altLang="pt-BR" sz="1200" dirty="0">
                <a:hlinkClick r:id="rId5" tooltip="Yahoo!"/>
              </a:rPr>
              <a:t>Yahoo</a:t>
            </a:r>
            <a:r>
              <a:rPr lang="pt-BR" altLang="pt-BR" sz="1200" dirty="0"/>
              <a:t>, o </a:t>
            </a:r>
            <a:r>
              <a:rPr lang="pt-BR" altLang="pt-BR" sz="1200" dirty="0">
                <a:hlinkClick r:id="rId6" tooltip="Bing"/>
              </a:rPr>
              <a:t>Bing</a:t>
            </a:r>
            <a:r>
              <a:rPr lang="pt-BR" altLang="pt-BR" sz="1200" dirty="0"/>
              <a:t>, o </a:t>
            </a:r>
            <a:r>
              <a:rPr lang="pt-BR" altLang="pt-BR" sz="1200" dirty="0" err="1">
                <a:hlinkClick r:id="rId7" tooltip="Lycos"/>
              </a:rPr>
              <a:t>Lycos</a:t>
            </a:r>
            <a:r>
              <a:rPr lang="pt-BR" altLang="pt-BR" sz="1200" dirty="0"/>
              <a:t>, o </a:t>
            </a:r>
            <a:r>
              <a:rPr lang="pt-BR" altLang="pt-BR" sz="1200" dirty="0" smtClean="0">
                <a:hlinkClick r:id="rId8" tooltip="Cadê"/>
              </a:rPr>
              <a:t>Cadê</a:t>
            </a:r>
            <a:r>
              <a:rPr lang="pt-BR" altLang="pt-BR" sz="1200" dirty="0" smtClean="0"/>
              <a:t>, </a:t>
            </a:r>
            <a:r>
              <a:rPr lang="pt-BR" altLang="pt-BR" sz="1200" dirty="0" err="1">
                <a:hlinkClick r:id="rId9" tooltip="BuscaPé"/>
              </a:rPr>
              <a:t>BuscaPé</a:t>
            </a:r>
            <a:r>
              <a:rPr lang="pt-BR" altLang="pt-BR" sz="1200" dirty="0"/>
              <a:t> </a:t>
            </a:r>
            <a:r>
              <a:rPr lang="pt-BR" altLang="pt-BR" sz="1200" dirty="0" smtClean="0"/>
              <a:t>e</a:t>
            </a:r>
            <a:r>
              <a:rPr lang="pt-BR" altLang="pt-BR" sz="1200" dirty="0"/>
              <a:t>, mais recentemente, a </a:t>
            </a:r>
            <a:r>
              <a:rPr lang="pt-BR" altLang="pt-BR" sz="1200" dirty="0">
                <a:hlinkClick r:id="rId10" tooltip="Amazon"/>
              </a:rPr>
              <a:t>Amazon</a:t>
            </a:r>
            <a:r>
              <a:rPr lang="pt-BR" altLang="pt-BR" sz="1200" dirty="0"/>
              <a:t>.com . primeira ferramenta utilizada para busca na Internet foi o </a:t>
            </a:r>
            <a:r>
              <a:rPr lang="pt-BR" altLang="pt-BR" sz="1200" dirty="0" err="1">
                <a:hlinkClick r:id="rId11" tooltip="Archie"/>
              </a:rPr>
              <a:t>Archie</a:t>
            </a:r>
            <a:r>
              <a:rPr lang="pt-BR" altLang="pt-BR" sz="1200" dirty="0"/>
              <a:t> (da palavra em Inglês, "</a:t>
            </a:r>
            <a:r>
              <a:rPr lang="pt-BR" altLang="pt-BR" sz="1200" dirty="0" err="1"/>
              <a:t>archive</a:t>
            </a:r>
            <a:r>
              <a:rPr lang="pt-BR" altLang="pt-BR" sz="1200" dirty="0"/>
              <a:t>" sem a letra "v") em </a:t>
            </a:r>
            <a:r>
              <a:rPr lang="pt-BR" altLang="pt-BR" sz="1200" b="1" dirty="0" smtClean="0"/>
              <a:t>1990</a:t>
            </a:r>
            <a:r>
              <a:rPr lang="pt-BR" altLang="pt-BR" sz="1200" dirty="0" smtClean="0"/>
              <a:t> </a:t>
            </a:r>
            <a:r>
              <a:rPr lang="pt-BR" altLang="pt-BR" sz="1200" dirty="0"/>
              <a:t>por Alan </a:t>
            </a:r>
            <a:r>
              <a:rPr lang="pt-BR" altLang="pt-BR" sz="1200" dirty="0" err="1"/>
              <a:t>Emtage</a:t>
            </a:r>
            <a:r>
              <a:rPr lang="pt-BR" altLang="pt-BR" sz="1200" dirty="0"/>
              <a:t>, um estudante da </a:t>
            </a:r>
            <a:r>
              <a:rPr lang="pt-BR" altLang="pt-BR" sz="1200" dirty="0" err="1"/>
              <a:t>McGill</a:t>
            </a:r>
            <a:r>
              <a:rPr lang="pt-BR" altLang="pt-BR" sz="1200" dirty="0"/>
              <a:t> </a:t>
            </a:r>
            <a:r>
              <a:rPr lang="pt-BR" altLang="pt-BR" sz="1200" dirty="0" err="1"/>
              <a:t>University</a:t>
            </a:r>
            <a:r>
              <a:rPr lang="pt-BR" altLang="pt-BR" sz="1200" dirty="0"/>
              <a:t> em </a:t>
            </a:r>
            <a:r>
              <a:rPr lang="pt-BR" altLang="pt-BR" sz="1200" dirty="0">
                <a:hlinkClick r:id="rId12" tooltip="Montreal"/>
              </a:rPr>
              <a:t>Montreal</a:t>
            </a:r>
            <a:r>
              <a:rPr lang="pt-BR" altLang="pt-BR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13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formal </a:t>
            </a:r>
            <a:endParaRPr lang="pt-BR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746125" y="1124744"/>
            <a:ext cx="81463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PERIÓDICO ou REVISTA CIENTÍFICA - publicação de resultados de pesquisa editada a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intervalos regulares, por tempo indeterminado, no qual colaboram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diversos pesquisadores, </a:t>
            </a: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sob um tema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específico. </a:t>
            </a:r>
          </a:p>
          <a:p>
            <a:pPr>
              <a:buFont typeface="Wingdings" pitchFamily="2" charset="2"/>
              <a:buChar char="q"/>
            </a:pP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 ARTIGOS CIENTÍFICOS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/>
            <a:endParaRPr lang="pt-BR" sz="2400" b="1" dirty="0" smtClean="0">
              <a:solidFill>
                <a:srgbClr val="003300"/>
              </a:solidFill>
              <a:latin typeface="Microsoft Sans Serif" pitchFamily="34" charset="0"/>
            </a:endParaRPr>
          </a:p>
          <a:p>
            <a:pPr lvl="1"/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Validade = CONSELHO EDITORIAL </a:t>
            </a:r>
            <a:endParaRPr lang="pt-B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63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formal</a:t>
            </a:r>
            <a:br>
              <a:rPr lang="pt-B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</a:br>
            <a:r>
              <a:rPr lang="pt-B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			 </a:t>
            </a:r>
            <a:r>
              <a:rPr lang="pt-BR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não convencional</a:t>
            </a:r>
            <a:endParaRPr lang="pt-BR" sz="32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64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>
                <a:solidFill>
                  <a:srgbClr val="003300"/>
                </a:solidFill>
                <a:latin typeface="Microsoft Sans Serif" pitchFamily="34" charset="0"/>
              </a:rPr>
              <a:t>  TESES e DISSERTAÇÕES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>
                <a:solidFill>
                  <a:srgbClr val="003300"/>
                </a:solidFill>
                <a:latin typeface="Microsoft Sans Serif" pitchFamily="34" charset="0"/>
              </a:rPr>
              <a:t> Trabalho acadêmico que apresenta resultado de estudo científico de tema específico. Elaborada com base em pesquisa original, constituindo-se em real contribuição para a especialidade em questão. </a:t>
            </a:r>
          </a:p>
          <a:p>
            <a:pPr lvl="1">
              <a:buFont typeface="Wingdings" pitchFamily="2" charset="2"/>
              <a:buChar char="Ø"/>
            </a:pPr>
            <a:endParaRPr lang="pt-BR" sz="2400" b="1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>
                <a:solidFill>
                  <a:srgbClr val="003300"/>
                </a:solidFill>
                <a:latin typeface="Microsoft Sans Serif" pitchFamily="34" charset="0"/>
              </a:rPr>
              <a:t>Tese = obtenção título de Doutor ou de títulos Livre-Docente e Professor Titular.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>
                <a:solidFill>
                  <a:srgbClr val="003300"/>
                </a:solidFill>
                <a:latin typeface="Microsoft Sans Serif" pitchFamily="34" charset="0"/>
              </a:rPr>
              <a:t>Dissertação = obtenção título de Mestre</a:t>
            </a:r>
          </a:p>
          <a:p>
            <a:pPr lvl="1">
              <a:buFont typeface="Wingdings" pitchFamily="2" charset="2"/>
              <a:buChar char="Ø"/>
            </a:pPr>
            <a:endParaRPr lang="pt-BR" sz="2400" b="1">
              <a:solidFill>
                <a:srgbClr val="003300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6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911" b="22562"/>
          <a:stretch>
            <a:fillRect/>
          </a:stretch>
        </p:blipFill>
        <p:spPr>
          <a:xfrm>
            <a:off x="0" y="0"/>
            <a:ext cx="9144000" cy="5876925"/>
          </a:xfrm>
          <a:noFill/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900738" y="625633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http://www.teses.usp.br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formal</a:t>
            </a:r>
            <a:br>
              <a:rPr lang="pt-B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</a:br>
            <a:r>
              <a:rPr lang="pt-BR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			 </a:t>
            </a:r>
            <a:r>
              <a:rPr lang="pt-BR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não convencional</a:t>
            </a:r>
            <a:endParaRPr lang="pt-BR" sz="32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0645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 RELATÓRIO TÉCNICO-CIENTÍFICO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Documento que relata formalmente os resultados ou progressos obtidos em investigações ou descreve a situação de uma questão técnica ou científica.</a:t>
            </a:r>
          </a:p>
          <a:p>
            <a:pPr lvl="1">
              <a:buFont typeface="Wingdings" pitchFamily="2" charset="2"/>
              <a:buChar char="Ø"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É estabelecido em função de uma instituição a qual será submetido.</a:t>
            </a:r>
          </a:p>
          <a:p>
            <a:pPr lvl="1">
              <a:buFont typeface="Wingdings" pitchFamily="2" charset="2"/>
              <a:buChar char="Ø"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Relatório de estágio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Relatório de visita técnica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Relatório </a:t>
            </a: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administrativo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3300"/>
                </a:solidFill>
                <a:latin typeface="Microsoft Sans Serif" pitchFamily="34" charset="0"/>
              </a:rPr>
              <a:t>Manuais técnicos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None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3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411413" y="1125538"/>
            <a:ext cx="4465637" cy="4249737"/>
          </a:xfrm>
          <a:custGeom>
            <a:avLst/>
            <a:gdLst>
              <a:gd name="T0" fmla="*/ 461618312 w 21600"/>
              <a:gd name="T1" fmla="*/ 0 h 21600"/>
              <a:gd name="T2" fmla="*/ 135194269 w 21600"/>
              <a:gd name="T3" fmla="*/ 122437879 h 21600"/>
              <a:gd name="T4" fmla="*/ 0 w 21600"/>
              <a:gd name="T5" fmla="*/ 418061627 h 21600"/>
              <a:gd name="T6" fmla="*/ 135194269 w 21600"/>
              <a:gd name="T7" fmla="*/ 713685424 h 21600"/>
              <a:gd name="T8" fmla="*/ 461618312 w 21600"/>
              <a:gd name="T9" fmla="*/ 836123254 h 21600"/>
              <a:gd name="T10" fmla="*/ 788042200 w 21600"/>
              <a:gd name="T11" fmla="*/ 713685424 h 21600"/>
              <a:gd name="T12" fmla="*/ 923236624 w 21600"/>
              <a:gd name="T13" fmla="*/ 418061627 h 21600"/>
              <a:gd name="T14" fmla="*/ 788042200 w 21600"/>
              <a:gd name="T15" fmla="*/ 12243787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27538" y="4868863"/>
            <a:ext cx="1504950" cy="561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latin typeface="Microsoft Sans Serif" pitchFamily="34" charset="0"/>
              </a:rPr>
              <a:t>Comunicação</a:t>
            </a:r>
          </a:p>
          <a:p>
            <a:pPr algn="ctr"/>
            <a:r>
              <a:rPr lang="pt-BR" sz="1400" b="1" dirty="0" smtClean="0">
                <a:latin typeface="Microsoft Sans Serif" pitchFamily="34" charset="0"/>
              </a:rPr>
              <a:t>Científica </a:t>
            </a:r>
          </a:p>
          <a:p>
            <a:pPr algn="ctr"/>
            <a:r>
              <a:rPr lang="pt-BR" sz="1400" b="1" dirty="0" smtClean="0">
                <a:latin typeface="Microsoft Sans Serif" pitchFamily="34" charset="0"/>
              </a:rPr>
              <a:t>em tempo real</a:t>
            </a:r>
            <a:endParaRPr lang="pt-BR" sz="1400" b="1" dirty="0">
              <a:latin typeface="Microsoft Sans Serif" pitchFamily="34" charset="0"/>
            </a:endParaRPr>
          </a:p>
        </p:txBody>
      </p:sp>
      <p:sp>
        <p:nvSpPr>
          <p:cNvPr id="512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24525" y="3789363"/>
            <a:ext cx="1655763" cy="6683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latin typeface="Microsoft Sans Serif" pitchFamily="34" charset="0"/>
                <a:hlinkClick r:id="rId5" action="ppaction://hlinksldjump"/>
              </a:rPr>
              <a:t>Comunicação </a:t>
            </a:r>
          </a:p>
          <a:p>
            <a:pPr algn="ctr"/>
            <a:r>
              <a:rPr lang="pt-BR" sz="1400" b="1" dirty="0">
                <a:latin typeface="Microsoft Sans Serif" pitchFamily="34" charset="0"/>
                <a:hlinkClick r:id="rId5" action="ppaction://hlinksldjump"/>
              </a:rPr>
              <a:t>científica </a:t>
            </a:r>
          </a:p>
          <a:p>
            <a:pPr algn="ctr"/>
            <a:r>
              <a:rPr lang="pt-BR" sz="1400" b="1" dirty="0">
                <a:latin typeface="Microsoft Sans Serif" pitchFamily="34" charset="0"/>
                <a:hlinkClick r:id="rId5" action="ppaction://hlinksldjump"/>
              </a:rPr>
              <a:t>formal</a:t>
            </a:r>
            <a:endParaRPr lang="pt-BR" sz="1400" b="1" dirty="0">
              <a:latin typeface="Microsoft Sans Serif" pitchFamily="34" charset="0"/>
            </a:endParaRPr>
          </a:p>
        </p:txBody>
      </p:sp>
      <p:sp>
        <p:nvSpPr>
          <p:cNvPr id="5126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835150" y="2205038"/>
            <a:ext cx="1531938" cy="5857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 smtClean="0">
                <a:latin typeface="Microsoft Sans Serif" pitchFamily="34" charset="0"/>
              </a:rPr>
              <a:t>Uso</a:t>
            </a:r>
            <a:endParaRPr lang="pt-BR" sz="1400" b="1" dirty="0">
              <a:latin typeface="Microsoft Sans Serif" pitchFamily="34" charset="0"/>
            </a:endParaRPr>
          </a:p>
          <a:p>
            <a:pPr algn="ctr"/>
            <a:r>
              <a:rPr lang="pt-BR" sz="1400" b="1" dirty="0">
                <a:latin typeface="Microsoft Sans Serif" pitchFamily="34" charset="0"/>
              </a:rPr>
              <a:t>da </a:t>
            </a:r>
            <a:r>
              <a:rPr lang="pt-BR" sz="1400" b="1" dirty="0" smtClean="0">
                <a:latin typeface="Microsoft Sans Serif" pitchFamily="34" charset="0"/>
              </a:rPr>
              <a:t>informação</a:t>
            </a:r>
            <a:endParaRPr lang="pt-BR" sz="1400" b="1" dirty="0">
              <a:latin typeface="Microsoft Sans Serif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298825" y="1066800"/>
            <a:ext cx="1370013" cy="53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latin typeface="Microsoft Sans Serif" pitchFamily="34" charset="0"/>
              </a:rPr>
              <a:t>Resultado </a:t>
            </a:r>
          </a:p>
          <a:p>
            <a:pPr algn="ctr"/>
            <a:r>
              <a:rPr lang="pt-BR" sz="1400" b="1" dirty="0">
                <a:latin typeface="Microsoft Sans Serif" pitchFamily="34" charset="0"/>
              </a:rPr>
              <a:t>de pesquisa</a:t>
            </a:r>
          </a:p>
        </p:txBody>
      </p:sp>
      <p:sp>
        <p:nvSpPr>
          <p:cNvPr id="5128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86413" y="1522413"/>
            <a:ext cx="1368425" cy="720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latin typeface="Microsoft Sans Serif" pitchFamily="34" charset="0"/>
              </a:rPr>
              <a:t>Comunicação </a:t>
            </a:r>
          </a:p>
          <a:p>
            <a:pPr algn="ctr"/>
            <a:r>
              <a:rPr lang="pt-BR" sz="1400" b="1" dirty="0">
                <a:latin typeface="Microsoft Sans Serif" pitchFamily="34" charset="0"/>
              </a:rPr>
              <a:t>científica </a:t>
            </a:r>
          </a:p>
        </p:txBody>
      </p:sp>
      <p:sp>
        <p:nvSpPr>
          <p:cNvPr id="5129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92275" y="3357563"/>
            <a:ext cx="158908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latin typeface="Microsoft Sans Serif" pitchFamily="34" charset="0"/>
              </a:rPr>
              <a:t>    </a:t>
            </a:r>
          </a:p>
          <a:p>
            <a:pPr algn="ctr"/>
            <a:endParaRPr lang="pt-BR" sz="1400" b="1">
              <a:latin typeface="Microsoft Sans Serif" pitchFamily="34" charset="0"/>
            </a:endParaRPr>
          </a:p>
          <a:p>
            <a:pPr algn="ctr"/>
            <a:r>
              <a:rPr lang="pt-BR" sz="1400" b="1">
                <a:latin typeface="Microsoft Sans Serif" pitchFamily="34" charset="0"/>
                <a:hlinkClick r:id="rId7" action="ppaction://hlinksldjump"/>
              </a:rPr>
              <a:t>Pesquisador</a:t>
            </a:r>
            <a:endParaRPr lang="pt-BR" sz="1400" b="1">
              <a:latin typeface="Microsoft Sans Serif" pitchFamily="34" charset="0"/>
            </a:endParaRPr>
          </a:p>
          <a:p>
            <a:pPr algn="ctr"/>
            <a:endParaRPr lang="pt-BR" sz="1400" b="1">
              <a:latin typeface="Microsoft Sans Serif" pitchFamily="34" charset="0"/>
            </a:endParaRPr>
          </a:p>
          <a:p>
            <a:pPr algn="ctr"/>
            <a:endParaRPr lang="pt-BR" sz="1400" b="1">
              <a:latin typeface="Microsoft Sans Serif" pitchFamily="34" charset="0"/>
            </a:endParaRPr>
          </a:p>
        </p:txBody>
      </p:sp>
      <p:sp>
        <p:nvSpPr>
          <p:cNvPr id="5130" name="Text Box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484438" y="4292600"/>
            <a:ext cx="1274762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400" b="1" dirty="0">
                <a:latin typeface="Microsoft Sans Serif" pitchFamily="34" charset="0"/>
                <a:hlinkClick r:id="rId9" action="ppaction://hlinksldjump"/>
              </a:rPr>
              <a:t>Bibliotecas</a:t>
            </a:r>
          </a:p>
          <a:p>
            <a:r>
              <a:rPr lang="pt-BR" sz="1400" b="1" dirty="0">
                <a:latin typeface="Microsoft Sans Serif" pitchFamily="34" charset="0"/>
                <a:hlinkClick r:id="rId9" action="ppaction://hlinksldjump"/>
              </a:rPr>
              <a:t>e Sistemas de</a:t>
            </a:r>
          </a:p>
          <a:p>
            <a:r>
              <a:rPr lang="pt-BR" sz="1400" b="1" dirty="0">
                <a:latin typeface="Microsoft Sans Serif" pitchFamily="34" charset="0"/>
                <a:hlinkClick r:id="rId9" action="ppaction://hlinksldjump"/>
              </a:rPr>
              <a:t> Informação</a:t>
            </a:r>
            <a:endParaRPr lang="pt-BR" sz="1400" b="1" dirty="0">
              <a:latin typeface="Microsoft Sans Serif" pitchFamily="34" charset="0"/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6300788" y="407988"/>
            <a:ext cx="2843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 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Grupos de  pesquisa</a:t>
            </a: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 Projetos de pesquisa</a:t>
            </a: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 Escrita do artigo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7019925" y="1341438"/>
            <a:ext cx="172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 Redes sociais</a:t>
            </a: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1200" b="1" dirty="0" err="1" smtClean="0">
                <a:solidFill>
                  <a:srgbClr val="003300"/>
                </a:solidFill>
                <a:latin typeface="Microsoft Sans Serif" pitchFamily="34" charset="0"/>
              </a:rPr>
              <a:t>E.mail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 Videoconferências</a:t>
            </a:r>
          </a:p>
          <a:p>
            <a:pPr>
              <a:buFontTx/>
              <a:buChar char="•"/>
            </a:pPr>
            <a:r>
              <a:rPr lang="pt-BR" sz="1200" b="1" i="1" dirty="0" smtClean="0">
                <a:solidFill>
                  <a:srgbClr val="003300"/>
                </a:solidFill>
                <a:latin typeface="Microsoft Sans Serif" pitchFamily="34" charset="0"/>
              </a:rPr>
              <a:t>Skype </a:t>
            </a:r>
            <a:endParaRPr lang="pt-BR" sz="1200" b="1" i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7178675" y="2492896"/>
            <a:ext cx="18517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 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artigos 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 l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ivros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 a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nais de congressos    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 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relatórios 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e manuais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t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eses </a:t>
            </a: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e dissertações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450414" y="4765696"/>
            <a:ext cx="2580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Portais 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– </a:t>
            </a:r>
            <a:r>
              <a:rPr lang="pt-BR" sz="1200" b="1" dirty="0" err="1" smtClean="0">
                <a:solidFill>
                  <a:srgbClr val="003300"/>
                </a:solidFill>
                <a:latin typeface="Microsoft Sans Serif" pitchFamily="34" charset="0"/>
              </a:rPr>
              <a:t>Scielo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, </a:t>
            </a:r>
            <a:r>
              <a:rPr lang="pt-BR" sz="1200" b="1" dirty="0" err="1" smtClean="0">
                <a:solidFill>
                  <a:srgbClr val="003300"/>
                </a:solidFill>
                <a:latin typeface="Microsoft Sans Serif" pitchFamily="34" charset="0"/>
              </a:rPr>
              <a:t>PubMed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, Capes</a:t>
            </a: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 Bases </a:t>
            </a:r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de dados 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bibliográficas – </a:t>
            </a:r>
            <a:r>
              <a:rPr lang="pt-BR" sz="1200" b="1" dirty="0" err="1" smtClean="0">
                <a:solidFill>
                  <a:srgbClr val="003300"/>
                </a:solidFill>
                <a:latin typeface="Microsoft Sans Serif" pitchFamily="34" charset="0"/>
              </a:rPr>
              <a:t>Medline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, </a:t>
            </a:r>
            <a:r>
              <a:rPr lang="pt-BR" sz="1200" b="1" dirty="0" err="1" smtClean="0">
                <a:solidFill>
                  <a:srgbClr val="003300"/>
                </a:solidFill>
                <a:latin typeface="Microsoft Sans Serif" pitchFamily="34" charset="0"/>
              </a:rPr>
              <a:t>Scopus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, Web </a:t>
            </a:r>
            <a:r>
              <a:rPr lang="pt-BR" sz="1200" b="1" dirty="0" err="1" smtClean="0">
                <a:solidFill>
                  <a:srgbClr val="003300"/>
                </a:solidFill>
                <a:latin typeface="Microsoft Sans Serif" pitchFamily="34" charset="0"/>
              </a:rPr>
              <a:t>of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 Science</a:t>
            </a:r>
            <a:endParaRPr lang="pt-BR" sz="12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Hipertextos, acesso aos conteúdos</a:t>
            </a:r>
            <a:endParaRPr lang="pt-BR" sz="12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201613" y="4221163"/>
            <a:ext cx="1993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Facilidades de </a:t>
            </a:r>
          </a:p>
          <a:p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  acesso à informação</a:t>
            </a:r>
          </a:p>
          <a:p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Busca bibliográfica</a:t>
            </a:r>
            <a:endParaRPr lang="pt-BR" sz="12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Leitura crítica</a:t>
            </a:r>
            <a:endParaRPr lang="pt-BR" sz="12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34925" y="2706688"/>
            <a:ext cx="2016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Obsolescência</a:t>
            </a:r>
          </a:p>
          <a:p>
            <a:r>
              <a:rPr lang="pt-BR" sz="1200" b="1" i="1" dirty="0" smtClean="0">
                <a:solidFill>
                  <a:srgbClr val="003300"/>
                </a:solidFill>
                <a:latin typeface="Microsoft Sans Serif" pitchFamily="34" charset="0"/>
              </a:rPr>
              <a:t>50</a:t>
            </a:r>
            <a:r>
              <a:rPr lang="pt-BR" sz="1200" b="1" i="1" dirty="0">
                <a:solidFill>
                  <a:srgbClr val="003300"/>
                </a:solidFill>
                <a:latin typeface="Microsoft Sans Serif" pitchFamily="34" charset="0"/>
              </a:rPr>
              <a:t>% de </a:t>
            </a:r>
            <a:r>
              <a:rPr lang="pt-BR" sz="1200" b="1" i="1" dirty="0" smtClean="0">
                <a:solidFill>
                  <a:srgbClr val="003300"/>
                </a:solidFill>
                <a:latin typeface="Microsoft Sans Serif" pitchFamily="34" charset="0"/>
              </a:rPr>
              <a:t>textos ciências sociais jamais </a:t>
            </a:r>
            <a:r>
              <a:rPr lang="pt-BR" sz="1200" b="1" i="1" dirty="0">
                <a:solidFill>
                  <a:srgbClr val="003300"/>
                </a:solidFill>
                <a:latin typeface="Microsoft Sans Serif" pitchFamily="34" charset="0"/>
              </a:rPr>
              <a:t>serão </a:t>
            </a:r>
            <a:r>
              <a:rPr lang="pt-BR" sz="1200" b="1" i="1" dirty="0" smtClean="0">
                <a:solidFill>
                  <a:srgbClr val="003300"/>
                </a:solidFill>
                <a:latin typeface="Microsoft Sans Serif" pitchFamily="34" charset="0"/>
              </a:rPr>
              <a:t>lidos; 15 a 20% biomedicina  </a:t>
            </a:r>
            <a:r>
              <a:rPr lang="pt-BR" sz="1200" dirty="0" smtClean="0">
                <a:solidFill>
                  <a:srgbClr val="003300"/>
                </a:solidFill>
                <a:latin typeface="Microsoft Sans Serif" pitchFamily="34" charset="0"/>
              </a:rPr>
              <a:t>Schwartz 1997</a:t>
            </a:r>
            <a:endParaRPr lang="pt-BR" sz="1200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755576" y="5157192"/>
            <a:ext cx="3744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 Colocam à disposição a produção científica</a:t>
            </a: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 Indexam conteúdos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 Desenvolvem bases </a:t>
            </a: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de 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dados bibliográficas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 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Repositórios institucionais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 Bibliotecas virtuais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323850" y="908050"/>
            <a:ext cx="1957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Saber acumulado</a:t>
            </a:r>
          </a:p>
          <a:p>
            <a:pPr>
              <a:buFontTx/>
              <a:buChar char="•"/>
            </a:pPr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Informação de pesquisa </a:t>
            </a:r>
          </a:p>
          <a:p>
            <a:r>
              <a:rPr lang="pt-BR" sz="1200" b="1" dirty="0">
                <a:solidFill>
                  <a:srgbClr val="003300"/>
                </a:solidFill>
                <a:latin typeface="Microsoft Sans Serif" pitchFamily="34" charset="0"/>
              </a:rPr>
              <a:t>  </a:t>
            </a:r>
            <a:r>
              <a:rPr lang="pt-BR" sz="1200" b="1" dirty="0" smtClean="0">
                <a:solidFill>
                  <a:srgbClr val="003300"/>
                </a:solidFill>
                <a:latin typeface="Microsoft Sans Serif" pitchFamily="34" charset="0"/>
              </a:rPr>
              <a:t>presente nos artigos</a:t>
            </a:r>
            <a:endParaRPr lang="pt-BR" sz="12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2174875" y="919753"/>
            <a:ext cx="15792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200" b="1" dirty="0">
                <a:solidFill>
                  <a:srgbClr val="FF0000"/>
                </a:solidFill>
                <a:latin typeface="Microsoft Sans Serif" pitchFamily="34" charset="0"/>
              </a:rPr>
              <a:t> </a:t>
            </a:r>
            <a:r>
              <a:rPr lang="pt-BR" sz="1200" b="1" dirty="0" smtClean="0">
                <a:solidFill>
                  <a:srgbClr val="FF0000"/>
                </a:solidFill>
                <a:latin typeface="Microsoft Sans Serif" pitchFamily="34" charset="0"/>
              </a:rPr>
              <a:t>Produção científica</a:t>
            </a:r>
            <a:endParaRPr lang="pt-BR" sz="1200" b="1" dirty="0">
              <a:solidFill>
                <a:srgbClr val="FF0000"/>
              </a:solidFill>
              <a:latin typeface="Microsoft Sans Serif" pitchFamily="34" charset="0"/>
            </a:endParaRPr>
          </a:p>
        </p:txBody>
      </p:sp>
      <p:sp>
        <p:nvSpPr>
          <p:cNvPr id="5140" name="Text Box 2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187825" y="2701925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latin typeface="Microsoft Sans Serif" pitchFamily="34" charset="0"/>
                <a:hlinkClick r:id="rId11" action="ppaction://hlinksldjump"/>
              </a:rPr>
              <a:t>Internet</a:t>
            </a:r>
            <a:endParaRPr lang="pt-BR" sz="1400" b="1" dirty="0">
              <a:latin typeface="Microsoft Sans Serif" pitchFamily="34" charset="0"/>
            </a:endParaRPr>
          </a:p>
        </p:txBody>
      </p:sp>
      <p:pic>
        <p:nvPicPr>
          <p:cNvPr id="5141" name="Picture 22">
            <a:hlinkClick r:id="rId11" action="ppaction://hlinksldjump" tooltip="Tempo"/>
          </p:cNvPr>
          <p:cNvPicPr>
            <a:picLocks noChangeAspect="1" noChangeArrowheads="1"/>
          </p:cNvPicPr>
          <p:nvPr/>
        </p:nvPicPr>
        <p:blipFill>
          <a:blip r:embed="rId12" cstate="print"/>
          <a:srcRect l="80692" t="61830" r="11758" b="29688"/>
          <a:stretch>
            <a:fillRect/>
          </a:stretch>
        </p:blipFill>
        <p:spPr bwMode="auto">
          <a:xfrm>
            <a:off x="4355976" y="2986088"/>
            <a:ext cx="4095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Text Box 23"/>
          <p:cNvSpPr txBox="1">
            <a:spLocks noChangeArrowheads="1"/>
          </p:cNvSpPr>
          <p:nvPr/>
        </p:nvSpPr>
        <p:spPr bwMode="auto">
          <a:xfrm rot="-5400000">
            <a:off x="2766219" y="3063082"/>
            <a:ext cx="160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 dirty="0">
                <a:latin typeface="Microsoft Sans Serif" pitchFamily="34" charset="0"/>
              </a:rPr>
              <a:t>Busca da informação</a:t>
            </a:r>
          </a:p>
        </p:txBody>
      </p:sp>
      <p:sp>
        <p:nvSpPr>
          <p:cNvPr id="5143" name="Text Box 24"/>
          <p:cNvSpPr txBox="1">
            <a:spLocks noChangeArrowheads="1"/>
          </p:cNvSpPr>
          <p:nvPr/>
        </p:nvSpPr>
        <p:spPr bwMode="auto">
          <a:xfrm rot="5400000">
            <a:off x="4728973" y="3248432"/>
            <a:ext cx="19768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Microsoft Sans Serif" pitchFamily="34" charset="0"/>
              </a:rPr>
              <a:t>Editor: seleciona e publica</a:t>
            </a:r>
            <a:endParaRPr lang="pt-BR" sz="1200" b="1" dirty="0">
              <a:latin typeface="Microsoft Sans Serif" pitchFamily="34" charset="0"/>
            </a:endParaRPr>
          </a:p>
        </p:txBody>
      </p:sp>
      <p:sp>
        <p:nvSpPr>
          <p:cNvPr id="5144" name="Arc 25"/>
          <p:cNvSpPr>
            <a:spLocks/>
          </p:cNvSpPr>
          <p:nvPr/>
        </p:nvSpPr>
        <p:spPr bwMode="auto">
          <a:xfrm rot="18579555" flipH="1">
            <a:off x="2951957" y="2772568"/>
            <a:ext cx="863600" cy="792163"/>
          </a:xfrm>
          <a:custGeom>
            <a:avLst/>
            <a:gdLst>
              <a:gd name="T0" fmla="*/ 0 w 21600"/>
              <a:gd name="T1" fmla="*/ 0 h 21600"/>
              <a:gd name="T2" fmla="*/ 34528005 w 21600"/>
              <a:gd name="T3" fmla="*/ 29051953 h 21600"/>
              <a:gd name="T4" fmla="*/ 0 w 21600"/>
              <a:gd name="T5" fmla="*/ 290519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5" name="Arc 26"/>
          <p:cNvSpPr>
            <a:spLocks/>
          </p:cNvSpPr>
          <p:nvPr/>
        </p:nvSpPr>
        <p:spPr bwMode="auto">
          <a:xfrm rot="7724335" flipH="1">
            <a:off x="5544344" y="2743994"/>
            <a:ext cx="863600" cy="792162"/>
          </a:xfrm>
          <a:custGeom>
            <a:avLst/>
            <a:gdLst>
              <a:gd name="T0" fmla="*/ 0 w 21600"/>
              <a:gd name="T1" fmla="*/ 0 h 21600"/>
              <a:gd name="T2" fmla="*/ 34528005 w 21600"/>
              <a:gd name="T3" fmla="*/ 29051880 h 21600"/>
              <a:gd name="T4" fmla="*/ 0 w 21600"/>
              <a:gd name="T5" fmla="*/ 2905188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6" name="Arc 27"/>
          <p:cNvSpPr>
            <a:spLocks/>
          </p:cNvSpPr>
          <p:nvPr/>
        </p:nvSpPr>
        <p:spPr bwMode="auto">
          <a:xfrm rot="12855744" flipV="1">
            <a:off x="3109913" y="1687513"/>
            <a:ext cx="669925" cy="804862"/>
          </a:xfrm>
          <a:custGeom>
            <a:avLst/>
            <a:gdLst>
              <a:gd name="T0" fmla="*/ 16313420 w 21600"/>
              <a:gd name="T1" fmla="*/ 0 h 18122"/>
              <a:gd name="T2" fmla="*/ 20269853 w 21600"/>
              <a:gd name="T3" fmla="*/ 35746759 h 18122"/>
              <a:gd name="T4" fmla="*/ 0 w 21600"/>
              <a:gd name="T5" fmla="*/ 26386966 h 18122"/>
              <a:gd name="T6" fmla="*/ 0 60000 65536"/>
              <a:gd name="T7" fmla="*/ 0 60000 65536"/>
              <a:gd name="T8" fmla="*/ 0 60000 65536"/>
              <a:gd name="T9" fmla="*/ 0 w 21600"/>
              <a:gd name="T10" fmla="*/ 0 h 18122"/>
              <a:gd name="T11" fmla="*/ 21600 w 21600"/>
              <a:gd name="T12" fmla="*/ 18122 h 18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122" fill="none" extrusionOk="0">
                <a:moveTo>
                  <a:pt x="16959" y="-1"/>
                </a:moveTo>
                <a:cubicBezTo>
                  <a:pt x="19965" y="3810"/>
                  <a:pt x="21600" y="8523"/>
                  <a:pt x="21600" y="13377"/>
                </a:cubicBezTo>
                <a:cubicBezTo>
                  <a:pt x="21600" y="14973"/>
                  <a:pt x="21423" y="16564"/>
                  <a:pt x="21072" y="18122"/>
                </a:cubicBezTo>
              </a:path>
              <a:path w="21600" h="18122" stroke="0" extrusionOk="0">
                <a:moveTo>
                  <a:pt x="16959" y="-1"/>
                </a:moveTo>
                <a:cubicBezTo>
                  <a:pt x="19965" y="3810"/>
                  <a:pt x="21600" y="8523"/>
                  <a:pt x="21600" y="13377"/>
                </a:cubicBezTo>
                <a:cubicBezTo>
                  <a:pt x="21600" y="14973"/>
                  <a:pt x="21423" y="16564"/>
                  <a:pt x="21072" y="18122"/>
                </a:cubicBezTo>
                <a:lnTo>
                  <a:pt x="0" y="1337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7" name="Arc 28"/>
          <p:cNvSpPr>
            <a:spLocks/>
          </p:cNvSpPr>
          <p:nvPr/>
        </p:nvSpPr>
        <p:spPr bwMode="auto">
          <a:xfrm rot="16576461" flipV="1">
            <a:off x="4901406" y="1146969"/>
            <a:ext cx="506413" cy="1006475"/>
          </a:xfrm>
          <a:custGeom>
            <a:avLst/>
            <a:gdLst>
              <a:gd name="T0" fmla="*/ 7344700 w 21600"/>
              <a:gd name="T1" fmla="*/ 0 h 20074"/>
              <a:gd name="T2" fmla="*/ 11749742 w 21600"/>
              <a:gd name="T3" fmla="*/ 50462877 h 20074"/>
              <a:gd name="T4" fmla="*/ 0 w 21600"/>
              <a:gd name="T5" fmla="*/ 42662423 h 20074"/>
              <a:gd name="T6" fmla="*/ 0 60000 65536"/>
              <a:gd name="T7" fmla="*/ 0 60000 65536"/>
              <a:gd name="T8" fmla="*/ 0 60000 65536"/>
              <a:gd name="T9" fmla="*/ 0 w 21600"/>
              <a:gd name="T10" fmla="*/ 0 h 20074"/>
              <a:gd name="T11" fmla="*/ 21600 w 21600"/>
              <a:gd name="T12" fmla="*/ 20074 h 200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4" fill="none" extrusionOk="0">
                <a:moveTo>
                  <a:pt x="13362" y="-1"/>
                </a:moveTo>
                <a:cubicBezTo>
                  <a:pt x="18563" y="4095"/>
                  <a:pt x="21600" y="10350"/>
                  <a:pt x="21600" y="16971"/>
                </a:cubicBezTo>
                <a:cubicBezTo>
                  <a:pt x="21600" y="18009"/>
                  <a:pt x="21525" y="19046"/>
                  <a:pt x="21375" y="20073"/>
                </a:cubicBezTo>
              </a:path>
              <a:path w="21600" h="20074" stroke="0" extrusionOk="0">
                <a:moveTo>
                  <a:pt x="13362" y="-1"/>
                </a:moveTo>
                <a:cubicBezTo>
                  <a:pt x="18563" y="4095"/>
                  <a:pt x="21600" y="10350"/>
                  <a:pt x="21600" y="16971"/>
                </a:cubicBezTo>
                <a:cubicBezTo>
                  <a:pt x="21600" y="18009"/>
                  <a:pt x="21525" y="19046"/>
                  <a:pt x="21375" y="20073"/>
                </a:cubicBezTo>
                <a:lnTo>
                  <a:pt x="0" y="169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8" name="Arc 29"/>
          <p:cNvSpPr>
            <a:spLocks/>
          </p:cNvSpPr>
          <p:nvPr/>
        </p:nvSpPr>
        <p:spPr bwMode="auto">
          <a:xfrm rot="20305863" flipV="1">
            <a:off x="5940425" y="2420938"/>
            <a:ext cx="711200" cy="1287462"/>
          </a:xfrm>
          <a:custGeom>
            <a:avLst/>
            <a:gdLst>
              <a:gd name="T0" fmla="*/ 13164443 w 21600"/>
              <a:gd name="T1" fmla="*/ 0 h 20351"/>
              <a:gd name="T2" fmla="*/ 23260817 w 21600"/>
              <a:gd name="T3" fmla="*/ 81448499 h 20351"/>
              <a:gd name="T4" fmla="*/ 0 w 21600"/>
              <a:gd name="T5" fmla="*/ 71491059 h 20351"/>
              <a:gd name="T6" fmla="*/ 0 60000 65536"/>
              <a:gd name="T7" fmla="*/ 0 60000 65536"/>
              <a:gd name="T8" fmla="*/ 0 60000 65536"/>
              <a:gd name="T9" fmla="*/ 0 w 21600"/>
              <a:gd name="T10" fmla="*/ 0 h 20351"/>
              <a:gd name="T11" fmla="*/ 21600 w 21600"/>
              <a:gd name="T12" fmla="*/ 20351 h 20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51" fill="none" extrusionOk="0">
                <a:moveTo>
                  <a:pt x="12143" y="-1"/>
                </a:moveTo>
                <a:cubicBezTo>
                  <a:pt x="18058" y="4020"/>
                  <a:pt x="21600" y="10710"/>
                  <a:pt x="21600" y="17863"/>
                </a:cubicBezTo>
                <a:cubicBezTo>
                  <a:pt x="21600" y="18694"/>
                  <a:pt x="21551" y="19525"/>
                  <a:pt x="21456" y="20351"/>
                </a:cubicBezTo>
              </a:path>
              <a:path w="21600" h="20351" stroke="0" extrusionOk="0">
                <a:moveTo>
                  <a:pt x="12143" y="-1"/>
                </a:moveTo>
                <a:cubicBezTo>
                  <a:pt x="18058" y="4020"/>
                  <a:pt x="21600" y="10710"/>
                  <a:pt x="21600" y="17863"/>
                </a:cubicBezTo>
                <a:cubicBezTo>
                  <a:pt x="21600" y="18694"/>
                  <a:pt x="21551" y="19525"/>
                  <a:pt x="21456" y="20351"/>
                </a:cubicBezTo>
                <a:lnTo>
                  <a:pt x="0" y="178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9" name="Arc 30"/>
          <p:cNvSpPr>
            <a:spLocks/>
          </p:cNvSpPr>
          <p:nvPr/>
        </p:nvSpPr>
        <p:spPr bwMode="auto">
          <a:xfrm rot="2574453" flipV="1">
            <a:off x="5651500" y="4140200"/>
            <a:ext cx="431800" cy="657225"/>
          </a:xfrm>
          <a:custGeom>
            <a:avLst/>
            <a:gdLst>
              <a:gd name="T0" fmla="*/ 7653715 w 21600"/>
              <a:gd name="T1" fmla="*/ 0 h 12651"/>
              <a:gd name="T2" fmla="*/ 8566072 w 21600"/>
              <a:gd name="T3" fmla="*/ 34143130 h 12651"/>
              <a:gd name="T4" fmla="*/ 0 w 21600"/>
              <a:gd name="T5" fmla="*/ 26956094 h 12651"/>
              <a:gd name="T6" fmla="*/ 0 60000 65536"/>
              <a:gd name="T7" fmla="*/ 0 60000 65536"/>
              <a:gd name="T8" fmla="*/ 0 60000 65536"/>
              <a:gd name="T9" fmla="*/ 0 w 21600"/>
              <a:gd name="T10" fmla="*/ 0 h 12651"/>
              <a:gd name="T11" fmla="*/ 21600 w 21600"/>
              <a:gd name="T12" fmla="*/ 12651 h 12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2651" fill="none" extrusionOk="0">
                <a:moveTo>
                  <a:pt x="19152" y="-1"/>
                </a:moveTo>
                <a:cubicBezTo>
                  <a:pt x="20760" y="3083"/>
                  <a:pt x="21600" y="6510"/>
                  <a:pt x="21600" y="9988"/>
                </a:cubicBezTo>
                <a:cubicBezTo>
                  <a:pt x="21600" y="10878"/>
                  <a:pt x="21544" y="11767"/>
                  <a:pt x="21435" y="12651"/>
                </a:cubicBezTo>
              </a:path>
              <a:path w="21600" h="12651" stroke="0" extrusionOk="0">
                <a:moveTo>
                  <a:pt x="19152" y="-1"/>
                </a:moveTo>
                <a:cubicBezTo>
                  <a:pt x="20760" y="3083"/>
                  <a:pt x="21600" y="6510"/>
                  <a:pt x="21600" y="9988"/>
                </a:cubicBezTo>
                <a:cubicBezTo>
                  <a:pt x="21600" y="10878"/>
                  <a:pt x="21544" y="11767"/>
                  <a:pt x="21435" y="12651"/>
                </a:cubicBezTo>
                <a:lnTo>
                  <a:pt x="0" y="998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50" name="Arc 31"/>
          <p:cNvSpPr>
            <a:spLocks/>
          </p:cNvSpPr>
          <p:nvPr/>
        </p:nvSpPr>
        <p:spPr bwMode="auto">
          <a:xfrm rot="5690522" flipV="1">
            <a:off x="3746500" y="4254501"/>
            <a:ext cx="642937" cy="1008062"/>
          </a:xfrm>
          <a:custGeom>
            <a:avLst/>
            <a:gdLst>
              <a:gd name="T0" fmla="*/ 11840810 w 21598"/>
              <a:gd name="T1" fmla="*/ 0 h 16971"/>
              <a:gd name="T2" fmla="*/ 19139179 w 21598"/>
              <a:gd name="T3" fmla="*/ 58798318 h 16971"/>
              <a:gd name="T4" fmla="*/ 0 w 21598"/>
              <a:gd name="T5" fmla="*/ 59877955 h 16971"/>
              <a:gd name="T6" fmla="*/ 0 60000 65536"/>
              <a:gd name="T7" fmla="*/ 0 60000 65536"/>
              <a:gd name="T8" fmla="*/ 0 60000 65536"/>
              <a:gd name="T9" fmla="*/ 0 w 21598"/>
              <a:gd name="T10" fmla="*/ 0 h 16971"/>
              <a:gd name="T11" fmla="*/ 21598 w 21598"/>
              <a:gd name="T12" fmla="*/ 16971 h 169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16971" fill="none" extrusionOk="0">
                <a:moveTo>
                  <a:pt x="13362" y="-1"/>
                </a:moveTo>
                <a:cubicBezTo>
                  <a:pt x="18479" y="4029"/>
                  <a:pt x="21505" y="10152"/>
                  <a:pt x="21597" y="16665"/>
                </a:cubicBezTo>
              </a:path>
              <a:path w="21598" h="16971" stroke="0" extrusionOk="0">
                <a:moveTo>
                  <a:pt x="13362" y="-1"/>
                </a:moveTo>
                <a:cubicBezTo>
                  <a:pt x="18479" y="4029"/>
                  <a:pt x="21505" y="10152"/>
                  <a:pt x="21597" y="16665"/>
                </a:cubicBezTo>
                <a:lnTo>
                  <a:pt x="0" y="169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51" name="Arc 32"/>
          <p:cNvSpPr>
            <a:spLocks/>
          </p:cNvSpPr>
          <p:nvPr/>
        </p:nvSpPr>
        <p:spPr bwMode="auto">
          <a:xfrm rot="8895850" flipV="1">
            <a:off x="2705100" y="3424238"/>
            <a:ext cx="642938" cy="738187"/>
          </a:xfrm>
          <a:custGeom>
            <a:avLst/>
            <a:gdLst>
              <a:gd name="T0" fmla="*/ 15658421 w 21598"/>
              <a:gd name="T1" fmla="*/ 0 h 12422"/>
              <a:gd name="T2" fmla="*/ 19139239 w 21598"/>
              <a:gd name="T3" fmla="*/ 42786739 h 12422"/>
              <a:gd name="T4" fmla="*/ 0 w 21598"/>
              <a:gd name="T5" fmla="*/ 43867337 h 12422"/>
              <a:gd name="T6" fmla="*/ 0 60000 65536"/>
              <a:gd name="T7" fmla="*/ 0 60000 65536"/>
              <a:gd name="T8" fmla="*/ 0 60000 65536"/>
              <a:gd name="T9" fmla="*/ 0 w 21598"/>
              <a:gd name="T10" fmla="*/ 0 h 12422"/>
              <a:gd name="T11" fmla="*/ 21598 w 21598"/>
              <a:gd name="T12" fmla="*/ 12422 h 12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12422" fill="none" extrusionOk="0">
                <a:moveTo>
                  <a:pt x="17670" y="-1"/>
                </a:moveTo>
                <a:cubicBezTo>
                  <a:pt x="20167" y="3551"/>
                  <a:pt x="21536" y="7774"/>
                  <a:pt x="21597" y="12116"/>
                </a:cubicBezTo>
              </a:path>
              <a:path w="21598" h="12422" stroke="0" extrusionOk="0">
                <a:moveTo>
                  <a:pt x="17670" y="-1"/>
                </a:moveTo>
                <a:cubicBezTo>
                  <a:pt x="20167" y="3551"/>
                  <a:pt x="21536" y="7774"/>
                  <a:pt x="21597" y="12116"/>
                </a:cubicBezTo>
                <a:lnTo>
                  <a:pt x="0" y="124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52" name="Arc 33"/>
          <p:cNvSpPr>
            <a:spLocks/>
          </p:cNvSpPr>
          <p:nvPr/>
        </p:nvSpPr>
        <p:spPr bwMode="auto">
          <a:xfrm rot="9775633" flipV="1">
            <a:off x="2646363" y="2781300"/>
            <a:ext cx="557212" cy="1008063"/>
          </a:xfrm>
          <a:custGeom>
            <a:avLst/>
            <a:gdLst>
              <a:gd name="T0" fmla="*/ 11825983 w 18730"/>
              <a:gd name="T1" fmla="*/ 0 h 16971"/>
              <a:gd name="T2" fmla="*/ 16576894 w 18730"/>
              <a:gd name="T3" fmla="*/ 21921076 h 16971"/>
              <a:gd name="T4" fmla="*/ 0 w 18730"/>
              <a:gd name="T5" fmla="*/ 59878074 h 16971"/>
              <a:gd name="T6" fmla="*/ 0 60000 65536"/>
              <a:gd name="T7" fmla="*/ 0 60000 65536"/>
              <a:gd name="T8" fmla="*/ 0 60000 65536"/>
              <a:gd name="T9" fmla="*/ 0 w 18730"/>
              <a:gd name="T10" fmla="*/ 0 h 16971"/>
              <a:gd name="T11" fmla="*/ 18730 w 18730"/>
              <a:gd name="T12" fmla="*/ 16971 h 169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30" h="16971" fill="none" extrusionOk="0">
                <a:moveTo>
                  <a:pt x="13362" y="-1"/>
                </a:moveTo>
                <a:cubicBezTo>
                  <a:pt x="15532" y="1708"/>
                  <a:pt x="17354" y="3817"/>
                  <a:pt x="18730" y="6212"/>
                </a:cubicBezTo>
              </a:path>
              <a:path w="18730" h="16971" stroke="0" extrusionOk="0">
                <a:moveTo>
                  <a:pt x="13362" y="-1"/>
                </a:moveTo>
                <a:cubicBezTo>
                  <a:pt x="15532" y="1708"/>
                  <a:pt x="17354" y="3817"/>
                  <a:pt x="18730" y="6212"/>
                </a:cubicBezTo>
                <a:lnTo>
                  <a:pt x="0" y="169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651" name="Line 35"/>
          <p:cNvSpPr>
            <a:spLocks noChangeShapeType="1"/>
          </p:cNvSpPr>
          <p:nvPr/>
        </p:nvSpPr>
        <p:spPr bwMode="auto">
          <a:xfrm>
            <a:off x="6877050" y="17002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2" name="Line 36"/>
          <p:cNvSpPr>
            <a:spLocks noChangeShapeType="1"/>
          </p:cNvSpPr>
          <p:nvPr/>
        </p:nvSpPr>
        <p:spPr bwMode="auto">
          <a:xfrm flipV="1">
            <a:off x="7019925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3" name="Line 37"/>
          <p:cNvSpPr>
            <a:spLocks noChangeShapeType="1"/>
          </p:cNvSpPr>
          <p:nvPr/>
        </p:nvSpPr>
        <p:spPr bwMode="auto">
          <a:xfrm>
            <a:off x="7047276" y="4137357"/>
            <a:ext cx="131400" cy="384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4" name="Line 38"/>
          <p:cNvSpPr>
            <a:spLocks noChangeShapeType="1"/>
          </p:cNvSpPr>
          <p:nvPr/>
        </p:nvSpPr>
        <p:spPr bwMode="auto">
          <a:xfrm flipV="1">
            <a:off x="5889425" y="5178814"/>
            <a:ext cx="517926" cy="1472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5" name="Line 39"/>
          <p:cNvSpPr>
            <a:spLocks noChangeShapeType="1"/>
          </p:cNvSpPr>
          <p:nvPr/>
        </p:nvSpPr>
        <p:spPr bwMode="auto">
          <a:xfrm flipH="1">
            <a:off x="2995042" y="4940300"/>
            <a:ext cx="0" cy="216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6" name="Line 40"/>
          <p:cNvSpPr>
            <a:spLocks noChangeShapeType="1"/>
          </p:cNvSpPr>
          <p:nvPr/>
        </p:nvSpPr>
        <p:spPr bwMode="auto">
          <a:xfrm flipH="1">
            <a:off x="1811248" y="3848947"/>
            <a:ext cx="354392" cy="427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7" name="Line 41"/>
          <p:cNvSpPr>
            <a:spLocks noChangeShapeType="1"/>
          </p:cNvSpPr>
          <p:nvPr/>
        </p:nvSpPr>
        <p:spPr bwMode="auto">
          <a:xfrm flipH="1">
            <a:off x="1476375" y="2565400"/>
            <a:ext cx="5032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8" name="Line 42"/>
          <p:cNvSpPr>
            <a:spLocks noChangeShapeType="1"/>
          </p:cNvSpPr>
          <p:nvPr/>
        </p:nvSpPr>
        <p:spPr bwMode="auto">
          <a:xfrm flipH="1" flipV="1">
            <a:off x="1740751" y="1800671"/>
            <a:ext cx="454762" cy="505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59" name="Line 43"/>
          <p:cNvSpPr>
            <a:spLocks noChangeShapeType="1"/>
          </p:cNvSpPr>
          <p:nvPr/>
        </p:nvSpPr>
        <p:spPr bwMode="auto">
          <a:xfrm flipH="1" flipV="1">
            <a:off x="3281362" y="1159067"/>
            <a:ext cx="193675" cy="1091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9660" name="Line 44"/>
          <p:cNvSpPr>
            <a:spLocks noChangeShapeType="1"/>
          </p:cNvSpPr>
          <p:nvPr/>
        </p:nvSpPr>
        <p:spPr bwMode="auto">
          <a:xfrm>
            <a:off x="1763713" y="10525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18504" y="188640"/>
            <a:ext cx="5881688" cy="3640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pt-BR" sz="1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 pesquisa e sua comunicação</a:t>
            </a: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5580062" y="853937"/>
            <a:ext cx="6691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7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7" grpId="0" autoUpdateAnimBg="0"/>
      <p:bldP spid="239628" grpId="0" autoUpdateAnimBg="0"/>
      <p:bldP spid="239629" grpId="0" autoUpdateAnimBg="0"/>
      <p:bldP spid="239630" grpId="0" autoUpdateAnimBg="0"/>
      <p:bldP spid="239631" grpId="0" autoUpdateAnimBg="0"/>
      <p:bldP spid="239632" grpId="0" autoUpdateAnimBg="0"/>
      <p:bldP spid="239633" grpId="0" autoUpdateAnimBg="0"/>
      <p:bldP spid="239634" grpId="0" autoUpdateAnimBg="0"/>
      <p:bldP spid="239635" grpId="0" autoUpdateAnimBg="0"/>
      <p:bldP spid="239651" grpId="0" animBg="1"/>
      <p:bldP spid="239652" grpId="0" animBg="1"/>
      <p:bldP spid="239653" grpId="0" animBg="1"/>
      <p:bldP spid="239654" grpId="0" animBg="1"/>
      <p:bldP spid="239655" grpId="0" animBg="1"/>
      <p:bldP spid="239656" grpId="0" animBg="1"/>
      <p:bldP spid="239657" grpId="0" animBg="1"/>
      <p:bldP spid="239658" grpId="0" animBg="1"/>
      <p:bldP spid="239659" grpId="0" animBg="1"/>
      <p:bldP spid="239660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Biblioteca008260il"/>
          <p:cNvPicPr>
            <a:picLocks noChangeAspect="1" noChangeArrowheads="1"/>
          </p:cNvPicPr>
          <p:nvPr/>
        </p:nvPicPr>
        <p:blipFill>
          <a:blip r:embed="rId3" cstate="print">
            <a:lum bright="16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915035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BibliotecaFundo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771775" y="2916238"/>
            <a:ext cx="48244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Aft>
                <a:spcPct val="4000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4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3300"/>
              </a:buClr>
            </a:pPr>
            <a:r>
              <a:rPr lang="pt-BR" altLang="pt-BR" sz="1800" b="1"/>
              <a:t>Depoimento em </a:t>
            </a:r>
            <a:r>
              <a:rPr lang="pt-BR" altLang="pt-BR" sz="2000" b="1"/>
              <a:t>1613 </a:t>
            </a:r>
            <a:r>
              <a:rPr lang="pt-BR" altLang="pt-BR" sz="1800" b="1"/>
              <a:t>, de um estudioso</a:t>
            </a:r>
            <a:r>
              <a:rPr lang="pt-BR" altLang="pt-BR" sz="2200"/>
              <a:t> </a:t>
            </a:r>
            <a:r>
              <a:rPr lang="pt-BR" altLang="pt-BR" sz="1800" b="1"/>
              <a:t>sobre o excesso de informação naquela época!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893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pt-BR" alt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anose="020B0604020202020204" pitchFamily="34" charset="0"/>
              </a:rPr>
              <a:t>“...</a:t>
            </a:r>
            <a:r>
              <a:rPr kumimoji="1" lang="pt-BR" altLang="pt-B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anose="020B0604020202020204" pitchFamily="34" charset="0"/>
              </a:rPr>
              <a:t>um dos males destes tempos é a multiplicidade de livros...  não conseguimos digerir a abundância de matéria inútil ...”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1913" y="6194425"/>
            <a:ext cx="3684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00"/>
              </a:buClr>
              <a:buFont typeface="Wingdings" panose="05000000000000000000" pitchFamily="2" charset="2"/>
              <a:buNone/>
            </a:pPr>
            <a:r>
              <a:rPr lang="pt-BR" altLang="pt-BR" sz="1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anose="020B0604020202020204" pitchFamily="34" charset="0"/>
              </a:rPr>
              <a:t>Kronick, 1962 citado por Meadows, 1999 p.3</a:t>
            </a:r>
            <a:endParaRPr lang="pt-BR" altLang="pt-BR" sz="1400" b="1">
              <a:effectLst>
                <a:outerShdw blurRad="38100" dist="38100" dir="2700000" algn="tl">
                  <a:srgbClr val="C0C0C0"/>
                </a:outerShdw>
              </a:effectLst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 dirty="0" smtClean="0">
                <a:solidFill>
                  <a:srgbClr val="003366"/>
                </a:solidFill>
                <a:latin typeface="Microsoft Sans Serif" panose="020B0604020202020204" pitchFamily="34" charset="0"/>
              </a:rPr>
              <a:t>Buscadores na Internet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-540568" y="1025024"/>
            <a:ext cx="77768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476500" algn="l"/>
                <a:tab pos="48577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2476500" algn="l"/>
                <a:tab pos="48577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476500" algn="l"/>
                <a:tab pos="48577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Char char="q"/>
            </a:pPr>
            <a:r>
              <a:rPr kumimoji="1" lang="pt-BR" altLang="pt-BR" sz="2400" b="1" i="1" dirty="0">
                <a:solidFill>
                  <a:srgbClr val="990000"/>
                </a:solidFill>
              </a:rPr>
              <a:t> dengue </a:t>
            </a:r>
            <a:r>
              <a:rPr kumimoji="1" lang="pt-BR" altLang="pt-BR" sz="2400" b="1" i="1" dirty="0" err="1">
                <a:solidFill>
                  <a:srgbClr val="990000"/>
                </a:solidFill>
              </a:rPr>
              <a:t>aedes</a:t>
            </a:r>
            <a:r>
              <a:rPr kumimoji="1" lang="pt-BR" altLang="pt-BR" sz="2400" b="1" i="1" dirty="0">
                <a:solidFill>
                  <a:srgbClr val="990000"/>
                </a:solidFill>
              </a:rPr>
              <a:t> aegypti</a:t>
            </a:r>
          </a:p>
          <a:p>
            <a:pPr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None/>
            </a:pPr>
            <a:r>
              <a:rPr kumimoji="1" lang="pt-BR" altLang="pt-BR" sz="2400" b="1" dirty="0">
                <a:latin typeface="Times New Roman" panose="02020603050405020304" pitchFamily="18" charset="0"/>
              </a:rPr>
              <a:t>	 	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23938" y="28019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314018" y="1556792"/>
            <a:ext cx="3194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476500" algn="l"/>
                <a:tab pos="48577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2476500" algn="l"/>
                <a:tab pos="48577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476500" algn="l"/>
                <a:tab pos="48577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2400" b="1" i="1" dirty="0" smtClean="0"/>
              <a:t>Yahoo   </a:t>
            </a:r>
            <a:r>
              <a:rPr kumimoji="1" lang="pt-BR" altLang="pt-BR" sz="2400" b="1" i="1" dirty="0" smtClean="0">
                <a:solidFill>
                  <a:srgbClr val="990000"/>
                </a:solidFill>
              </a:rPr>
              <a:t> </a:t>
            </a:r>
            <a:r>
              <a:rPr lang="pt-BR" sz="2400" dirty="0"/>
              <a:t>445.000</a:t>
            </a:r>
            <a:endParaRPr kumimoji="1" lang="pt-BR" altLang="pt-BR" sz="2400" b="1" i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2400" b="1" i="1" dirty="0"/>
              <a:t>Google</a:t>
            </a:r>
            <a:r>
              <a:rPr kumimoji="1" lang="pt-BR" altLang="pt-BR" sz="2400" b="1" i="1" dirty="0">
                <a:solidFill>
                  <a:srgbClr val="990000"/>
                </a:solidFill>
              </a:rPr>
              <a:t> </a:t>
            </a:r>
            <a:r>
              <a:rPr kumimoji="1" lang="pt-BR" altLang="pt-BR" sz="2400" b="1" i="1" dirty="0" smtClean="0">
                <a:solidFill>
                  <a:srgbClr val="990000"/>
                </a:solidFill>
              </a:rPr>
              <a:t>  </a:t>
            </a:r>
            <a:r>
              <a:rPr lang="pt-BR" sz="2400" dirty="0" smtClean="0"/>
              <a:t>8.130.000</a:t>
            </a:r>
            <a:r>
              <a:rPr lang="pt-BR" sz="2400" dirty="0"/>
              <a:t> </a:t>
            </a:r>
            <a:endParaRPr kumimoji="1" lang="pt-BR" altLang="pt-BR" sz="2400" b="1" i="1" dirty="0">
              <a:solidFill>
                <a:srgbClr val="990000"/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527175" y="44577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51520" y="3068960"/>
            <a:ext cx="6705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476500" algn="l"/>
                <a:tab pos="48577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2476500" algn="l"/>
                <a:tab pos="48577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476500" algn="l"/>
                <a:tab pos="48577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476500" algn="l"/>
                <a:tab pos="4857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Char char="q"/>
            </a:pPr>
            <a:r>
              <a:rPr kumimoji="1" lang="pt-BR" altLang="pt-BR" sz="2400" b="1" i="1" dirty="0">
                <a:solidFill>
                  <a:srgbClr val="990000"/>
                </a:solidFill>
              </a:rPr>
              <a:t> </a:t>
            </a:r>
            <a:r>
              <a:rPr kumimoji="1" lang="pt-BR" altLang="pt-BR" sz="2400" b="1" i="1" dirty="0"/>
              <a:t>Google </a:t>
            </a:r>
            <a:r>
              <a:rPr kumimoji="1" lang="pt-BR" altLang="pt-BR" sz="2400" b="1" i="1" dirty="0" smtClean="0"/>
              <a:t>acadêmico</a:t>
            </a:r>
          </a:p>
          <a:p>
            <a:pPr lvl="4"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Char char="q"/>
            </a:pPr>
            <a:endParaRPr kumimoji="1" lang="pt-BR" altLang="pt-BR" sz="2400" b="1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2400" b="1" i="1" dirty="0" smtClean="0"/>
              <a:t> </a:t>
            </a:r>
            <a:r>
              <a:rPr kumimoji="1" lang="pt-BR" altLang="pt-BR" sz="2400" b="1" i="1" dirty="0"/>
              <a:t>dengue </a:t>
            </a:r>
            <a:r>
              <a:rPr kumimoji="1" lang="pt-BR" altLang="pt-BR" sz="2400" b="1" i="1" dirty="0" err="1"/>
              <a:t>aedes</a:t>
            </a:r>
            <a:r>
              <a:rPr kumimoji="1" lang="pt-BR" altLang="pt-BR" sz="2400" b="1" i="1" dirty="0"/>
              <a:t> </a:t>
            </a:r>
            <a:r>
              <a:rPr kumimoji="1" lang="pt-BR" altLang="pt-BR" sz="2400" b="1" i="1" dirty="0" smtClean="0"/>
              <a:t>aegypti </a:t>
            </a:r>
            <a:r>
              <a:rPr kumimoji="1" lang="pt-BR" altLang="pt-BR" sz="2400" b="1" i="1" dirty="0" smtClean="0">
                <a:solidFill>
                  <a:srgbClr val="990000"/>
                </a:solidFill>
              </a:rPr>
              <a:t>170.000</a:t>
            </a:r>
            <a:endParaRPr kumimoji="1" lang="pt-BR" altLang="pt-BR" sz="2400" b="1" i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2400" b="1" i="1" dirty="0" smtClean="0"/>
              <a:t>                </a:t>
            </a:r>
            <a:r>
              <a:rPr kumimoji="1" lang="pt-BR" altLang="pt-BR" sz="2400" b="1" i="1" dirty="0"/>
              <a:t> </a:t>
            </a:r>
            <a:r>
              <a:rPr kumimoji="1" lang="pt-BR" altLang="pt-BR" sz="2400" b="1" i="1" dirty="0" smtClean="0"/>
              <a:t>          Brasil   </a:t>
            </a:r>
            <a:r>
              <a:rPr kumimoji="1" lang="pt-BR" altLang="pt-BR" sz="2400" b="1" i="1" dirty="0" smtClean="0">
                <a:solidFill>
                  <a:srgbClr val="990000"/>
                </a:solidFill>
              </a:rPr>
              <a:t>21.700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pt-BR" altLang="pt-BR" sz="2400" b="1" i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2400" b="1" i="1" dirty="0">
                <a:solidFill>
                  <a:srgbClr val="990000"/>
                </a:solidFill>
              </a:rPr>
              <a:t> </a:t>
            </a:r>
            <a:r>
              <a:rPr kumimoji="1" lang="pt-BR" altLang="pt-BR" sz="2400" b="1" i="1" dirty="0" smtClean="0"/>
              <a:t>“</a:t>
            </a:r>
            <a:r>
              <a:rPr kumimoji="1" lang="pt-BR" altLang="pt-BR" sz="2400" b="1" i="1" dirty="0">
                <a:solidFill>
                  <a:srgbClr val="990000"/>
                </a:solidFill>
              </a:rPr>
              <a:t>dengue </a:t>
            </a:r>
            <a:r>
              <a:rPr kumimoji="1" lang="pt-BR" altLang="pt-BR" sz="2400" b="1" i="1" dirty="0" err="1">
                <a:solidFill>
                  <a:srgbClr val="990000"/>
                </a:solidFill>
              </a:rPr>
              <a:t>aedes</a:t>
            </a:r>
            <a:r>
              <a:rPr kumimoji="1" lang="pt-BR" altLang="pt-BR" sz="2400" b="1" i="1" dirty="0">
                <a:solidFill>
                  <a:srgbClr val="990000"/>
                </a:solidFill>
              </a:rPr>
              <a:t> </a:t>
            </a:r>
            <a:r>
              <a:rPr kumimoji="1" lang="pt-BR" altLang="pt-BR" sz="2400" b="1" i="1" dirty="0" smtClean="0">
                <a:solidFill>
                  <a:srgbClr val="990000"/>
                </a:solidFill>
              </a:rPr>
              <a:t>aegypti</a:t>
            </a:r>
            <a:r>
              <a:rPr kumimoji="1" lang="pt-BR" altLang="pt-BR" sz="2400" b="1" i="1" dirty="0" smtClean="0"/>
              <a:t>”       2.380</a:t>
            </a:r>
            <a:endParaRPr kumimoji="1" lang="pt-BR" altLang="pt-BR" sz="2400" b="1" i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pt-BR" altLang="pt-BR" sz="2400" b="1" i="1" dirty="0">
              <a:solidFill>
                <a:srgbClr val="99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t-BR" altLang="en-US" dirty="0" smtClean="0"/>
              <a:t>março 2022</a:t>
            </a: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11220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25810"/>
            <a:ext cx="6767512" cy="74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 dirty="0" smtClean="0">
                <a:solidFill>
                  <a:srgbClr val="003366"/>
                </a:solidFill>
                <a:latin typeface="Microsoft Sans Serif" panose="020B0604020202020204" pitchFamily="34" charset="0"/>
              </a:rPr>
              <a:t>  Conteúdos na web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65325" y="2819400"/>
            <a:ext cx="679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pt-BR" altLang="pt-BR" sz="180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058988" y="4665663"/>
            <a:ext cx="650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70163" y="4191000"/>
            <a:ext cx="6345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83568" y="1412776"/>
            <a:ext cx="8244533" cy="45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Microsoft Sans Serif" panose="020B0604020202020204" pitchFamily="34" charset="0"/>
              </a:rPr>
              <a:t>90% </a:t>
            </a:r>
            <a:r>
              <a:rPr lang="pt-BR" altLang="pt-BR" sz="2400" dirty="0">
                <a:latin typeface="Microsoft Sans Serif" panose="020B0604020202020204" pitchFamily="34" charset="0"/>
              </a:rPr>
              <a:t>das </a:t>
            </a:r>
            <a:r>
              <a:rPr lang="pt-BR" altLang="pt-BR" sz="2400" dirty="0" smtClean="0">
                <a:latin typeface="Microsoft Sans Serif" panose="020B0604020202020204" pitchFamily="34" charset="0"/>
              </a:rPr>
              <a:t>informações = caráter </a:t>
            </a:r>
            <a:r>
              <a:rPr lang="pt-BR" altLang="pt-BR" sz="2400" dirty="0">
                <a:latin typeface="Microsoft Sans Serif" panose="020B0604020202020204" pitchFamily="34" charset="0"/>
              </a:rPr>
              <a:t>comercial </a:t>
            </a:r>
          </a:p>
          <a:p>
            <a:pPr eaLnBrk="1" hangingPunct="1"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Microsoft Sans Serif" panose="020B0604020202020204" pitchFamily="34" charset="0"/>
              </a:rPr>
              <a:t>10% = conteúdo acadêmico</a:t>
            </a:r>
            <a:endParaRPr lang="pt-BR" altLang="pt-BR" sz="2400" dirty="0">
              <a:latin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icrosoft Sans Serif" panose="020B0604020202020204" pitchFamily="34" charset="0"/>
              </a:rPr>
              <a:t>15% dos links </a:t>
            </a:r>
            <a:r>
              <a:rPr lang="en-US" sz="2400" dirty="0" err="1" smtClean="0">
                <a:latin typeface="Microsoft Sans Serif" panose="020B0604020202020204" pitchFamily="34" charset="0"/>
              </a:rPr>
              <a:t>tornam</a:t>
            </a:r>
            <a:r>
              <a:rPr lang="en-US" sz="2400" dirty="0" smtClean="0">
                <a:latin typeface="Microsoft Sans Serif" panose="020B0604020202020204" pitchFamily="34" charset="0"/>
              </a:rPr>
              <a:t>-se </a:t>
            </a:r>
            <a:r>
              <a:rPr lang="en-US" sz="2400" dirty="0" err="1" smtClean="0">
                <a:latin typeface="Microsoft Sans Serif" panose="020B0604020202020204" pitchFamily="34" charset="0"/>
              </a:rPr>
              <a:t>inativos</a:t>
            </a:r>
            <a:r>
              <a:rPr lang="en-US" sz="2400" dirty="0" smtClean="0">
                <a:latin typeface="Microsoft Sans Serif" panose="020B0604020202020204" pitchFamily="34" charset="0"/>
              </a:rPr>
              <a:t> </a:t>
            </a:r>
            <a:r>
              <a:rPr lang="en-US" sz="2400" dirty="0" err="1" smtClean="0">
                <a:latin typeface="Microsoft Sans Serif" panose="020B0604020202020204" pitchFamily="34" charset="0"/>
              </a:rPr>
              <a:t>em</a:t>
            </a:r>
            <a:r>
              <a:rPr lang="en-US" sz="2400" dirty="0" smtClean="0">
                <a:latin typeface="Microsoft Sans Serif" panose="020B0604020202020204" pitchFamily="34" charset="0"/>
              </a:rPr>
              <a:t> </a:t>
            </a:r>
            <a:r>
              <a:rPr lang="pt-BR" sz="2400" dirty="0" smtClean="0">
                <a:latin typeface="Microsoft Sans Serif" panose="020B0604020202020204" pitchFamily="34" charset="0"/>
              </a:rPr>
              <a:t>cerca de 2 anos</a:t>
            </a:r>
            <a:endParaRPr lang="pt-BR" altLang="pt-BR" sz="2400" dirty="0">
              <a:latin typeface="Microsoft Sans Serif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266700" algn="l"/>
              </a:tabLst>
            </a:pPr>
            <a:endParaRPr lang="pt-BR" altLang="pt-BR" sz="2400" b="1" dirty="0" smtClean="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266700" algn="l"/>
              </a:tabLst>
            </a:pPr>
            <a:r>
              <a:rPr lang="pt-BR" altLang="pt-BR" sz="2400" b="1" dirty="0" smtClean="0">
                <a:solidFill>
                  <a:srgbClr val="990000"/>
                </a:solidFill>
                <a:latin typeface="Microsoft Sans Serif" panose="020B0604020202020204" pitchFamily="34" charset="0"/>
              </a:rPr>
              <a:t>Não </a:t>
            </a:r>
            <a:r>
              <a:rPr lang="pt-BR" altLang="pt-BR" sz="2400" b="1" dirty="0">
                <a:solidFill>
                  <a:srgbClr val="990000"/>
                </a:solidFill>
                <a:latin typeface="Microsoft Sans Serif" panose="020B0604020202020204" pitchFamily="34" charset="0"/>
              </a:rPr>
              <a:t>existe um diretório universal de </a:t>
            </a:r>
            <a:r>
              <a:rPr lang="pt-BR" altLang="pt-BR" sz="2400" b="1" dirty="0" smtClean="0">
                <a:solidFill>
                  <a:srgbClr val="990000"/>
                </a:solidFill>
                <a:latin typeface="Microsoft Sans Serif" panose="020B0604020202020204" pitchFamily="34" charset="0"/>
              </a:rPr>
              <a:t>informações na Internet!</a:t>
            </a:r>
          </a:p>
          <a:p>
            <a:pPr marL="0" indent="0">
              <a:lnSpc>
                <a:spcPct val="90000"/>
              </a:lnSpc>
              <a:buNone/>
              <a:tabLst>
                <a:tab pos="266700" algn="l"/>
              </a:tabLst>
            </a:pPr>
            <a:endParaRPr lang="pt-BR" altLang="pt-BR" sz="2400" b="1" dirty="0" smtClean="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266700" algn="l"/>
              </a:tabLst>
            </a:pPr>
            <a:r>
              <a:rPr kumimoji="1" lang="pt-BR" altLang="pt-BR" sz="2400" b="1" i="1" dirty="0" smtClean="0"/>
              <a:t>Cada </a:t>
            </a:r>
            <a:r>
              <a:rPr kumimoji="1" lang="pt-BR" altLang="pt-BR" sz="2400" b="1" i="1" dirty="0"/>
              <a:t>buscador recupera cerca de 30% dos conteúdos </a:t>
            </a:r>
            <a:r>
              <a:rPr kumimoji="1" lang="pt-BR" altLang="pt-BR" sz="2400" b="1" i="1" dirty="0" smtClean="0"/>
              <a:t>da Internet:</a:t>
            </a:r>
          </a:p>
          <a:p>
            <a:pPr>
              <a:lnSpc>
                <a:spcPct val="90000"/>
              </a:lnSpc>
              <a:buNone/>
              <a:tabLst>
                <a:tab pos="266700" algn="l"/>
              </a:tabLst>
            </a:pPr>
            <a:r>
              <a:rPr kumimoji="1" lang="pt-BR" altLang="pt-BR" sz="2400" b="1" i="1" dirty="0" smtClean="0"/>
              <a:t> </a:t>
            </a:r>
            <a:r>
              <a:rPr kumimoji="1" lang="pt-BR" altLang="pt-BR" sz="2400" b="1" i="1" dirty="0" err="1" smtClean="0"/>
              <a:t>AltaVista</a:t>
            </a:r>
            <a:r>
              <a:rPr kumimoji="1" lang="pt-BR" altLang="pt-BR" sz="2400" b="1" i="1" dirty="0" smtClean="0"/>
              <a:t>  </a:t>
            </a:r>
            <a:r>
              <a:rPr kumimoji="1" lang="pt-BR" altLang="pt-BR" sz="2400" b="1" i="1" dirty="0"/>
              <a:t>28%; </a:t>
            </a:r>
            <a:r>
              <a:rPr kumimoji="1" lang="pt-BR" altLang="pt-BR" sz="2400" b="1" i="1" dirty="0" err="1"/>
              <a:t>HotBot</a:t>
            </a:r>
            <a:r>
              <a:rPr kumimoji="1" lang="pt-BR" altLang="pt-BR" sz="2400" b="1" i="1" dirty="0"/>
              <a:t> </a:t>
            </a:r>
            <a:r>
              <a:rPr kumimoji="1" lang="pt-BR" altLang="pt-BR" sz="2400" b="1" i="1" dirty="0" smtClean="0"/>
              <a:t> </a:t>
            </a:r>
            <a:r>
              <a:rPr kumimoji="1" lang="pt-BR" altLang="pt-BR" sz="2400" b="1" i="1" dirty="0"/>
              <a:t>34%; Excite </a:t>
            </a:r>
            <a:r>
              <a:rPr kumimoji="1" lang="pt-BR" altLang="pt-BR" sz="2400" b="1" i="1" dirty="0" smtClean="0"/>
              <a:t>14</a:t>
            </a:r>
            <a:r>
              <a:rPr kumimoji="1" lang="pt-BR" altLang="pt-BR" sz="2400" b="1" i="1" dirty="0"/>
              <a:t>%; </a:t>
            </a:r>
            <a:r>
              <a:rPr kumimoji="1" lang="pt-BR" altLang="pt-BR" sz="2400" b="1" i="1" dirty="0" err="1" smtClean="0"/>
              <a:t>Infoseek</a:t>
            </a:r>
            <a:r>
              <a:rPr kumimoji="1" lang="pt-BR" altLang="pt-BR" sz="2400" b="1" i="1" dirty="0" smtClean="0"/>
              <a:t> 10% Google </a:t>
            </a:r>
            <a:r>
              <a:rPr kumimoji="1" lang="pt-BR" altLang="pt-BR" sz="2400" b="1" i="1" dirty="0"/>
              <a:t>afirma que </a:t>
            </a:r>
            <a:r>
              <a:rPr kumimoji="1" lang="pt-BR" altLang="pt-BR" sz="2400" b="1" i="1" dirty="0" smtClean="0"/>
              <a:t>recupera </a:t>
            </a:r>
            <a:r>
              <a:rPr kumimoji="1" lang="pt-BR" altLang="pt-BR" sz="2400" b="1" i="1" dirty="0"/>
              <a:t>90%...</a:t>
            </a:r>
          </a:p>
          <a:p>
            <a:pPr eaLnBrk="1" hangingPunct="1">
              <a:spcBef>
                <a:spcPct val="0"/>
              </a:spcBef>
              <a:buClr>
                <a:srgbClr val="003300"/>
              </a:buClr>
              <a:buSzTx/>
              <a:buFont typeface="Wingdings" panose="05000000000000000000" pitchFamily="2" charset="2"/>
              <a:buChar char="Ø"/>
            </a:pPr>
            <a:endParaRPr lang="pt-BR" altLang="pt-BR" sz="2400" dirty="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71600" y="6243638"/>
            <a:ext cx="7715200" cy="457200"/>
          </a:xfrm>
        </p:spPr>
        <p:txBody>
          <a:bodyPr/>
          <a:lstStyle/>
          <a:p>
            <a:pPr>
              <a:defRPr/>
            </a:pP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16421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752376"/>
            <a:ext cx="5794375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 dirty="0" smtClean="0">
                <a:solidFill>
                  <a:srgbClr val="003366"/>
                </a:solidFill>
                <a:latin typeface="Microsoft Sans Serif" panose="020B0604020202020204" pitchFamily="34" charset="0"/>
              </a:rPr>
              <a:t>Maior problema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555875" y="1844675"/>
            <a:ext cx="532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003300"/>
                </a:solidFill>
                <a:latin typeface="Microsoft Sans Serif" panose="020B0604020202020204" pitchFamily="34" charset="0"/>
              </a:rPr>
              <a:t>Excesso de informação!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355976" y="2852937"/>
            <a:ext cx="446449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altLang="pt-BR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+mn-cs"/>
              </a:rPr>
              <a:t>“... </a:t>
            </a:r>
            <a:r>
              <a:rPr lang="pt-BR" altLang="pt-BR" sz="28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+mn-cs"/>
              </a:rPr>
              <a:t>Água, água por todo lado, porém nenhuma gota para beber...”</a:t>
            </a:r>
            <a:r>
              <a:rPr lang="pt-BR" altLang="pt-BR" sz="2800" dirty="0">
                <a:solidFill>
                  <a:srgbClr val="003300"/>
                </a:solidFill>
                <a:latin typeface="Microsoft Sans Serif" pitchFamily="34" charset="0"/>
                <a:cs typeface="+mn-cs"/>
              </a:rPr>
              <a:t> </a:t>
            </a:r>
          </a:p>
          <a:p>
            <a:pPr eaLnBrk="0" hangingPunct="0">
              <a:defRPr/>
            </a:pPr>
            <a:endParaRPr lang="pt-BR" altLang="pt-BR" sz="2800" dirty="0">
              <a:solidFill>
                <a:srgbClr val="003300"/>
              </a:solidFill>
              <a:latin typeface="Microsoft Sans Serif" pitchFamily="34" charset="0"/>
              <a:cs typeface="+mn-cs"/>
            </a:endParaRPr>
          </a:p>
          <a:p>
            <a:pPr eaLnBrk="0" hangingPunct="0">
              <a:defRPr/>
            </a:pPr>
            <a:r>
              <a:rPr lang="pt-BR" altLang="pt-BR" dirty="0">
                <a:solidFill>
                  <a:srgbClr val="003300"/>
                </a:solidFill>
                <a:latin typeface="Microsoft Sans Serif" pitchFamily="34" charset="0"/>
                <a:cs typeface="+mn-cs"/>
              </a:rPr>
              <a:t> </a:t>
            </a:r>
            <a:r>
              <a:rPr lang="pt-BR" altLang="pt-BR" sz="2000" dirty="0" err="1">
                <a:solidFill>
                  <a:srgbClr val="003300"/>
                </a:solidFill>
                <a:latin typeface="Microsoft Sans Serif" pitchFamily="34" charset="0"/>
                <a:cs typeface="+mn-cs"/>
              </a:rPr>
              <a:t>Repman</a:t>
            </a:r>
            <a:r>
              <a:rPr lang="pt-BR" altLang="pt-BR" sz="2000" dirty="0">
                <a:solidFill>
                  <a:srgbClr val="003300"/>
                </a:solidFill>
                <a:latin typeface="Microsoft Sans Serif" pitchFamily="34" charset="0"/>
                <a:cs typeface="+mn-cs"/>
              </a:rPr>
              <a:t> &amp; </a:t>
            </a:r>
            <a:r>
              <a:rPr lang="pt-BR" altLang="pt-BR" sz="2000" dirty="0" err="1">
                <a:solidFill>
                  <a:srgbClr val="003300"/>
                </a:solidFill>
                <a:latin typeface="Microsoft Sans Serif" pitchFamily="34" charset="0"/>
                <a:cs typeface="+mn-cs"/>
              </a:rPr>
              <a:t>Carlson</a:t>
            </a:r>
            <a:r>
              <a:rPr lang="pt-BR" altLang="pt-BR" sz="2000" dirty="0">
                <a:solidFill>
                  <a:srgbClr val="003300"/>
                </a:solidFill>
                <a:latin typeface="Microsoft Sans Serif" pitchFamily="34" charset="0"/>
                <a:cs typeface="+mn-cs"/>
              </a:rPr>
              <a:t> </a:t>
            </a:r>
            <a:r>
              <a:rPr lang="pt-BR" altLang="pt-BR" sz="2000" dirty="0" smtClean="0">
                <a:solidFill>
                  <a:srgbClr val="003300"/>
                </a:solidFill>
                <a:latin typeface="Microsoft Sans Serif" pitchFamily="34" charset="0"/>
                <a:cs typeface="+mn-cs"/>
              </a:rPr>
              <a:t>= náufragos</a:t>
            </a:r>
            <a:endParaRPr lang="pt-BR" altLang="pt-BR" sz="2000" dirty="0">
              <a:solidFill>
                <a:srgbClr val="003300"/>
              </a:solidFill>
              <a:latin typeface="Microsoft Sans Serif" pitchFamily="34" charset="0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3995936" y="6243638"/>
            <a:ext cx="4690864" cy="457200"/>
          </a:xfrm>
        </p:spPr>
        <p:txBody>
          <a:bodyPr/>
          <a:lstStyle/>
          <a:p>
            <a:pPr>
              <a:defRPr/>
            </a:pPr>
            <a:r>
              <a:rPr lang="pt-BR" altLang="en-US" dirty="0" smtClean="0"/>
              <a:t>Fonte: Banco de imagens. http://media.gettyimages.com/vectors/desert-island-vector-id472288993?s=170667a</a:t>
            </a:r>
            <a:endParaRPr lang="pt-BR" altLang="en-US" dirty="0"/>
          </a:p>
        </p:txBody>
      </p:sp>
      <p:pic>
        <p:nvPicPr>
          <p:cNvPr id="51202" name="Picture 2" descr="http://media.gettyimages.com/vectors/desert-island-vector-id472288993?s=17066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22" y="2922983"/>
            <a:ext cx="3943350" cy="396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5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16933"/>
            <a:ext cx="9144000" cy="12684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00563" y="3933825"/>
            <a:ext cx="23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2422525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6088" indent="-44608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400" b="1" dirty="0">
                <a:solidFill>
                  <a:srgbClr val="003300"/>
                </a:solidFill>
                <a:latin typeface="Microsoft Sans Serif" panose="020B0604020202020204" pitchFamily="34" charset="0"/>
              </a:rPr>
              <a:t>Onde encontrar a informação que vale para os textos acadêmicos e atualização profissional?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400" b="1" dirty="0">
              <a:solidFill>
                <a:srgbClr val="003300"/>
              </a:solidFill>
              <a:latin typeface="Microsoft Sans Serif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>
                <a:solidFill>
                  <a:srgbClr val="003300"/>
                </a:solidFill>
                <a:latin typeface="Microsoft Sans Serif" panose="020B0604020202020204" pitchFamily="34" charset="0"/>
              </a:rPr>
              <a:t>Nas Bibliotecas?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>
                <a:solidFill>
                  <a:srgbClr val="003300"/>
                </a:solidFill>
                <a:latin typeface="Microsoft Sans Serif" panose="020B0604020202020204" pitchFamily="34" charset="0"/>
              </a:rPr>
              <a:t>Na Internet</a:t>
            </a:r>
            <a:r>
              <a:rPr lang="pt-BR" altLang="pt-BR" sz="2400" b="1" dirty="0" smtClean="0">
                <a:solidFill>
                  <a:srgbClr val="003300"/>
                </a:solidFill>
                <a:latin typeface="Microsoft Sans Serif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 smtClean="0">
                <a:solidFill>
                  <a:srgbClr val="003300"/>
                </a:solidFill>
                <a:latin typeface="Microsoft Sans Serif" panose="020B0604020202020204" pitchFamily="34" charset="0"/>
              </a:rPr>
              <a:t>No Google acadêmico?</a:t>
            </a:r>
            <a:endParaRPr lang="pt-BR" altLang="pt-BR" sz="2400" b="1" dirty="0">
              <a:solidFill>
                <a:srgbClr val="003300"/>
              </a:solidFill>
              <a:latin typeface="Microsoft Sans Serif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>
                <a:solidFill>
                  <a:srgbClr val="003300"/>
                </a:solidFill>
                <a:latin typeface="Microsoft Sans Serif" panose="020B0604020202020204" pitchFamily="34" charset="0"/>
              </a:rPr>
              <a:t>Na </a:t>
            </a:r>
            <a:r>
              <a:rPr lang="pt-BR" altLang="pt-BR" sz="2400" b="1" dirty="0" err="1">
                <a:solidFill>
                  <a:srgbClr val="003300"/>
                </a:solidFill>
                <a:latin typeface="Microsoft Sans Serif" panose="020B0604020202020204" pitchFamily="34" charset="0"/>
              </a:rPr>
              <a:t>Scielo</a:t>
            </a:r>
            <a:r>
              <a:rPr lang="pt-BR" altLang="pt-BR" sz="2400" b="1" dirty="0">
                <a:solidFill>
                  <a:srgbClr val="003300"/>
                </a:solidFill>
                <a:latin typeface="Microsoft Sans Serif" panose="020B0604020202020204" pitchFamily="34" charset="0"/>
              </a:rPr>
              <a:t>, </a:t>
            </a:r>
            <a:r>
              <a:rPr lang="pt-BR" altLang="pt-BR" sz="2400" b="1" dirty="0" err="1" smtClean="0">
                <a:solidFill>
                  <a:srgbClr val="003300"/>
                </a:solidFill>
                <a:latin typeface="Microsoft Sans Serif" panose="020B0604020202020204" pitchFamily="34" charset="0"/>
              </a:rPr>
              <a:t>Lilacs</a:t>
            </a:r>
            <a:r>
              <a:rPr lang="pt-BR" altLang="pt-BR" sz="2400" b="1" dirty="0" smtClean="0">
                <a:solidFill>
                  <a:srgbClr val="003300"/>
                </a:solidFill>
                <a:latin typeface="Microsoft Sans Serif" panose="020B0604020202020204" pitchFamily="34" charset="0"/>
              </a:rPr>
              <a:t>, </a:t>
            </a:r>
            <a:r>
              <a:rPr lang="pt-BR" altLang="pt-BR" sz="2400" b="1" dirty="0" err="1" smtClean="0">
                <a:solidFill>
                  <a:srgbClr val="003300"/>
                </a:solidFill>
                <a:latin typeface="Microsoft Sans Serif" panose="020B0604020202020204" pitchFamily="34" charset="0"/>
              </a:rPr>
              <a:t>PubMed</a:t>
            </a:r>
            <a:r>
              <a:rPr lang="pt-BR" altLang="pt-BR" sz="2400" b="1" dirty="0">
                <a:solidFill>
                  <a:srgbClr val="003300"/>
                </a:solidFill>
                <a:latin typeface="Microsoft Sans Serif" panose="020B0604020202020204" pitchFamily="34" charset="0"/>
              </a:rPr>
              <a:t>?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0" y="204788"/>
            <a:ext cx="91440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3300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+mn-cs"/>
              </a:rPr>
              <a:t>Acesso à</a:t>
            </a:r>
            <a:r>
              <a:rPr lang="pt-BR" sz="45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+mn-cs"/>
              </a:rPr>
              <a:t>Informação</a:t>
            </a:r>
            <a:endParaRPr lang="pt-BR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  <a:cs typeface="+mn-cs"/>
            </a:endParaRPr>
          </a:p>
        </p:txBody>
      </p:sp>
      <p:sp>
        <p:nvSpPr>
          <p:cNvPr id="10246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6325" y="6003925"/>
            <a:ext cx="287338" cy="28733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590584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rmometro_produtividade"/>
          <p:cNvPicPr>
            <a:picLocks noChangeAspect="1" noChangeArrowheads="1"/>
          </p:cNvPicPr>
          <p:nvPr/>
        </p:nvPicPr>
        <p:blipFill>
          <a:blip r:embed="rId3" cstate="print"/>
          <a:srcRect l="1227" r="18042"/>
          <a:stretch>
            <a:fillRect/>
          </a:stretch>
        </p:blipFill>
        <p:spPr bwMode="auto">
          <a:xfrm>
            <a:off x="0" y="0"/>
            <a:ext cx="9144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ermometro_produtividade"/>
          <p:cNvPicPr>
            <a:picLocks noChangeAspect="1" noChangeArrowheads="1"/>
          </p:cNvPicPr>
          <p:nvPr/>
        </p:nvPicPr>
        <p:blipFill>
          <a:blip r:embed="rId3" cstate="print"/>
          <a:srcRect l="83940" t="11697" r="769" b="6108"/>
          <a:stretch>
            <a:fillRect/>
          </a:stretch>
        </p:blipFill>
        <p:spPr bwMode="auto">
          <a:xfrm>
            <a:off x="0" y="2997200"/>
            <a:ext cx="18002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38100" y="6521450"/>
            <a:ext cx="461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b="1"/>
              <a:t>Folha de S. Paulo, Ciência, 28/07/2010</a:t>
            </a:r>
          </a:p>
          <a:p>
            <a:r>
              <a:rPr lang="pt-BR" sz="800" b="1"/>
              <a:t>http://www1.folha.uol.com.br/ciencia/773837-ciencia-rural-turbina-publicacao-no-pais.shtml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6771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67713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" y="1"/>
            <a:ext cx="913815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3458" b="1847"/>
          <a:stretch/>
        </p:blipFill>
        <p:spPr bwMode="auto">
          <a:xfrm>
            <a:off x="499644" y="116632"/>
            <a:ext cx="8136904" cy="655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8284</TotalTime>
  <Words>2073</Words>
  <Application>Microsoft Office PowerPoint</Application>
  <PresentationFormat>Apresentação na tela (4:3)</PresentationFormat>
  <Paragraphs>259</Paragraphs>
  <Slides>25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Garamond</vt:lpstr>
      <vt:lpstr>Microsoft Sans Serif</vt:lpstr>
      <vt:lpstr>Tahoma</vt:lpstr>
      <vt:lpstr>Times New Roman</vt:lpstr>
      <vt:lpstr>Wingdings</vt:lpstr>
      <vt:lpstr>Borda</vt:lpstr>
      <vt:lpstr>Apresentação do PowerPoint</vt:lpstr>
      <vt:lpstr>Apresentação do PowerPoint</vt:lpstr>
      <vt:lpstr>Buscadores na Internet</vt:lpstr>
      <vt:lpstr>  Conteúdos na web</vt:lpstr>
      <vt:lpstr>Maior problema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biblioteca.fsp.usp.br</vt:lpstr>
      <vt:lpstr>Apresentação do PowerPoint</vt:lpstr>
      <vt:lpstr>Apresentação do PowerPoint</vt:lpstr>
      <vt:lpstr>Apresentação do PowerPoint</vt:lpstr>
      <vt:lpstr>Comunicação científica formal</vt:lpstr>
      <vt:lpstr>Comunicação científica formal </vt:lpstr>
      <vt:lpstr>Comunicação científica formal </vt:lpstr>
      <vt:lpstr>Comunicação científica formal       não convencional</vt:lpstr>
      <vt:lpstr>Apresentação do PowerPoint</vt:lpstr>
      <vt:lpstr>Comunicação científica formal       não convencional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SISTEMA DE COMUNICAÇÃO CIENTÍFICA NA ÁREA E SAÚDE PÚBLICA</dc:title>
  <dc:creator>Angela M Belloni Cuenca</dc:creator>
  <cp:lastModifiedBy>Usuario</cp:lastModifiedBy>
  <cp:revision>405</cp:revision>
  <cp:lastPrinted>2017-03-17T15:30:15Z</cp:lastPrinted>
  <dcterms:created xsi:type="dcterms:W3CDTF">2003-01-14T18:56:11Z</dcterms:created>
  <dcterms:modified xsi:type="dcterms:W3CDTF">2022-04-06T11:52:44Z</dcterms:modified>
</cp:coreProperties>
</file>