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62" r:id="rId3"/>
    <p:sldId id="261" r:id="rId4"/>
    <p:sldId id="260" r:id="rId5"/>
    <p:sldId id="259" r:id="rId6"/>
    <p:sldId id="266" r:id="rId7"/>
    <p:sldId id="263" r:id="rId8"/>
    <p:sldId id="257" r:id="rId9"/>
    <p:sldId id="265" r:id="rId10"/>
    <p:sldId id="269" r:id="rId11"/>
    <p:sldId id="270" r:id="rId12"/>
    <p:sldId id="268" r:id="rId13"/>
    <p:sldId id="271" r:id="rId14"/>
    <p:sldId id="267" r:id="rId15"/>
    <p:sldId id="264" r:id="rId16"/>
    <p:sldId id="27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5BD31-70F4-B36C-028F-10F16B3BBEC1}" v="31" dt="2023-08-09T11:12:05.981"/>
    <p1510:client id="{4F411B54-944A-451A-9C07-BA2AE690D5A3}" v="268" dt="2023-08-03T19:16:11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AADDD-22A9-4BD2-A53A-C994E8D9AB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24149B6-F367-4628-8C98-7951C39AF7BB}">
      <dgm:prSet/>
      <dgm:spPr/>
      <dgm:t>
        <a:bodyPr/>
        <a:lstStyle/>
        <a:p>
          <a:r>
            <a:rPr lang="pt-BR"/>
            <a:t>16/8 - Docente estará em Brasília participando do evento “Rodas de conversa: comunicação, direitos humanos e justiça climática”;</a:t>
          </a:r>
          <a:endParaRPr lang="en-US"/>
        </a:p>
      </dgm:t>
    </dgm:pt>
    <dgm:pt modelId="{E969E931-182B-4319-8F08-E1282CC21491}" type="parTrans" cxnId="{51A50E9C-259A-410C-AAF7-F928DCC4F1AB}">
      <dgm:prSet/>
      <dgm:spPr/>
      <dgm:t>
        <a:bodyPr/>
        <a:lstStyle/>
        <a:p>
          <a:endParaRPr lang="en-US"/>
        </a:p>
      </dgm:t>
    </dgm:pt>
    <dgm:pt modelId="{EF2EC4CA-97BA-4409-9002-077BB4176647}" type="sibTrans" cxnId="{51A50E9C-259A-410C-AAF7-F928DCC4F1AB}">
      <dgm:prSet/>
      <dgm:spPr/>
      <dgm:t>
        <a:bodyPr/>
        <a:lstStyle/>
        <a:p>
          <a:endParaRPr lang="en-US"/>
        </a:p>
      </dgm:t>
    </dgm:pt>
    <dgm:pt modelId="{54D86E88-05E5-4D68-8896-465F8E4F9FF1}">
      <dgm:prSet/>
      <dgm:spPr/>
      <dgm:t>
        <a:bodyPr/>
        <a:lstStyle/>
        <a:p>
          <a:r>
            <a:rPr lang="pt-BR"/>
            <a:t>6/9 - “Semana do saco cheio” - suspensão das aulas na USP;</a:t>
          </a:r>
          <a:endParaRPr lang="en-US"/>
        </a:p>
      </dgm:t>
    </dgm:pt>
    <dgm:pt modelId="{FCAC3146-CEB7-411E-9D95-F51008A9DF1A}" type="parTrans" cxnId="{9BDAB5C2-7880-4220-94B0-44E345D927FF}">
      <dgm:prSet/>
      <dgm:spPr/>
      <dgm:t>
        <a:bodyPr/>
        <a:lstStyle/>
        <a:p>
          <a:endParaRPr lang="en-US"/>
        </a:p>
      </dgm:t>
    </dgm:pt>
    <dgm:pt modelId="{EC94AE03-FB20-4063-A654-9FEACBAE992B}" type="sibTrans" cxnId="{9BDAB5C2-7880-4220-94B0-44E345D927FF}">
      <dgm:prSet/>
      <dgm:spPr/>
      <dgm:t>
        <a:bodyPr/>
        <a:lstStyle/>
        <a:p>
          <a:endParaRPr lang="en-US"/>
        </a:p>
      </dgm:t>
    </dgm:pt>
    <dgm:pt modelId="{C3AAD804-7E07-424F-8C3C-8B52D06CB792}">
      <dgm:prSet/>
      <dgm:spPr/>
      <dgm:t>
        <a:bodyPr/>
        <a:lstStyle/>
        <a:p>
          <a:r>
            <a:rPr lang="pt-BR"/>
            <a:t>13/9 - Docente estará em Curitiba coordenando o GT Políticas públicas de educação ambiental no ENANPPAS; </a:t>
          </a:r>
          <a:endParaRPr lang="en-US"/>
        </a:p>
      </dgm:t>
    </dgm:pt>
    <dgm:pt modelId="{AF8A960B-C579-4BEC-9ADB-122008CFE48C}" type="parTrans" cxnId="{D42D5578-8B08-4431-A4D6-A6B76AA69D0F}">
      <dgm:prSet/>
      <dgm:spPr/>
      <dgm:t>
        <a:bodyPr/>
        <a:lstStyle/>
        <a:p>
          <a:endParaRPr lang="en-US"/>
        </a:p>
      </dgm:t>
    </dgm:pt>
    <dgm:pt modelId="{7D211BC9-C97B-47AB-B1AC-2520875925FA}" type="sibTrans" cxnId="{D42D5578-8B08-4431-A4D6-A6B76AA69D0F}">
      <dgm:prSet/>
      <dgm:spPr/>
      <dgm:t>
        <a:bodyPr/>
        <a:lstStyle/>
        <a:p>
          <a:endParaRPr lang="en-US"/>
        </a:p>
      </dgm:t>
    </dgm:pt>
    <dgm:pt modelId="{56C87F4C-E148-4615-9F66-48A1C993D23D}">
      <dgm:prSet/>
      <dgm:spPr/>
      <dgm:t>
        <a:bodyPr/>
        <a:lstStyle/>
        <a:p>
          <a:r>
            <a:rPr lang="pt-BR"/>
            <a:t>15/11 - Feriado nacional.  </a:t>
          </a:r>
          <a:endParaRPr lang="en-US"/>
        </a:p>
      </dgm:t>
    </dgm:pt>
    <dgm:pt modelId="{CAAF674A-A942-4278-B6A0-2DA6A84879AF}" type="parTrans" cxnId="{5E7D94CB-2149-47D1-BC97-11CADC23D0B7}">
      <dgm:prSet/>
      <dgm:spPr/>
      <dgm:t>
        <a:bodyPr/>
        <a:lstStyle/>
        <a:p>
          <a:endParaRPr lang="en-US"/>
        </a:p>
      </dgm:t>
    </dgm:pt>
    <dgm:pt modelId="{5E662BCE-00A8-4A0A-987C-3EEBFEAD2FE5}" type="sibTrans" cxnId="{5E7D94CB-2149-47D1-BC97-11CADC23D0B7}">
      <dgm:prSet/>
      <dgm:spPr/>
      <dgm:t>
        <a:bodyPr/>
        <a:lstStyle/>
        <a:p>
          <a:endParaRPr lang="en-US"/>
        </a:p>
      </dgm:t>
    </dgm:pt>
    <dgm:pt modelId="{67251B88-7977-422E-8063-C248196B6AA1}" type="pres">
      <dgm:prSet presAssocID="{92DAADDD-22A9-4BD2-A53A-C994E8D9AB02}" presName="linear" presStyleCnt="0">
        <dgm:presLayoutVars>
          <dgm:animLvl val="lvl"/>
          <dgm:resizeHandles val="exact"/>
        </dgm:presLayoutVars>
      </dgm:prSet>
      <dgm:spPr/>
    </dgm:pt>
    <dgm:pt modelId="{94D6B900-B6AA-4C38-822E-3492C495E393}" type="pres">
      <dgm:prSet presAssocID="{324149B6-F367-4628-8C98-7951C39AF7BB}" presName="parentText" presStyleLbl="node1" presStyleIdx="0" presStyleCnt="4">
        <dgm:presLayoutVars>
          <dgm:chMax val="0"/>
          <dgm:bulletEnabled val="1"/>
        </dgm:presLayoutVars>
      </dgm:prSet>
      <dgm:spPr>
        <a:solidFill>
          <a:schemeClr val="accent3"/>
        </a:solidFill>
      </dgm:spPr>
    </dgm:pt>
    <dgm:pt modelId="{8D10986E-02EB-4FE2-A7C7-155AAAF3FE31}" type="pres">
      <dgm:prSet presAssocID="{EF2EC4CA-97BA-4409-9002-077BB4176647}" presName="spacer" presStyleCnt="0"/>
      <dgm:spPr/>
    </dgm:pt>
    <dgm:pt modelId="{A576144A-E7C2-4D06-B268-F6648B90FA51}" type="pres">
      <dgm:prSet presAssocID="{54D86E88-05E5-4D68-8896-465F8E4F9FF1}" presName="parentText" presStyleLbl="node1" presStyleIdx="1" presStyleCnt="4">
        <dgm:presLayoutVars>
          <dgm:chMax val="0"/>
          <dgm:bulletEnabled val="1"/>
        </dgm:presLayoutVars>
      </dgm:prSet>
      <dgm:spPr>
        <a:solidFill>
          <a:schemeClr val="accent3"/>
        </a:solidFill>
      </dgm:spPr>
    </dgm:pt>
    <dgm:pt modelId="{DF3AA99F-C882-471F-87A4-CEA2EFC916A9}" type="pres">
      <dgm:prSet presAssocID="{EC94AE03-FB20-4063-A654-9FEACBAE992B}" presName="spacer" presStyleCnt="0"/>
      <dgm:spPr/>
    </dgm:pt>
    <dgm:pt modelId="{56800F78-0E83-4F49-AD4C-4301A3D4C8A0}" type="pres">
      <dgm:prSet presAssocID="{C3AAD804-7E07-424F-8C3C-8B52D06CB792}" presName="parentText" presStyleLbl="node1" presStyleIdx="2" presStyleCnt="4">
        <dgm:presLayoutVars>
          <dgm:chMax val="0"/>
          <dgm:bulletEnabled val="1"/>
        </dgm:presLayoutVars>
      </dgm:prSet>
      <dgm:spPr>
        <a:solidFill>
          <a:schemeClr val="accent3"/>
        </a:solidFill>
      </dgm:spPr>
    </dgm:pt>
    <dgm:pt modelId="{531EA54B-343D-4BB4-AFD5-19853F0B354C}" type="pres">
      <dgm:prSet presAssocID="{7D211BC9-C97B-47AB-B1AC-2520875925FA}" presName="spacer" presStyleCnt="0"/>
      <dgm:spPr/>
    </dgm:pt>
    <dgm:pt modelId="{F589A7C3-901F-4989-A74A-C2803E20F882}" type="pres">
      <dgm:prSet presAssocID="{56C87F4C-E148-4615-9F66-48A1C993D23D}" presName="parentText" presStyleLbl="node1" presStyleIdx="3" presStyleCnt="4">
        <dgm:presLayoutVars>
          <dgm:chMax val="0"/>
          <dgm:bulletEnabled val="1"/>
        </dgm:presLayoutVars>
      </dgm:prSet>
      <dgm:spPr>
        <a:solidFill>
          <a:schemeClr val="accent3"/>
        </a:solidFill>
      </dgm:spPr>
    </dgm:pt>
  </dgm:ptLst>
  <dgm:cxnLst>
    <dgm:cxn modelId="{C2E91B0C-F587-40B0-BDD7-441E0F8E817D}" type="presOf" srcId="{324149B6-F367-4628-8C98-7951C39AF7BB}" destId="{94D6B900-B6AA-4C38-822E-3492C495E393}" srcOrd="0" destOrd="0" presId="urn:microsoft.com/office/officeart/2005/8/layout/vList2"/>
    <dgm:cxn modelId="{07F6042C-008A-4943-BEA9-A6FD950DAC39}" type="presOf" srcId="{C3AAD804-7E07-424F-8C3C-8B52D06CB792}" destId="{56800F78-0E83-4F49-AD4C-4301A3D4C8A0}" srcOrd="0" destOrd="0" presId="urn:microsoft.com/office/officeart/2005/8/layout/vList2"/>
    <dgm:cxn modelId="{F19A354C-411C-41D3-93C0-C0FD8CAA1750}" type="presOf" srcId="{54D86E88-05E5-4D68-8896-465F8E4F9FF1}" destId="{A576144A-E7C2-4D06-B268-F6648B90FA51}" srcOrd="0" destOrd="0" presId="urn:microsoft.com/office/officeart/2005/8/layout/vList2"/>
    <dgm:cxn modelId="{61B85C72-6AED-4740-A732-BD1AFCD8FAB5}" type="presOf" srcId="{56C87F4C-E148-4615-9F66-48A1C993D23D}" destId="{F589A7C3-901F-4989-A74A-C2803E20F882}" srcOrd="0" destOrd="0" presId="urn:microsoft.com/office/officeart/2005/8/layout/vList2"/>
    <dgm:cxn modelId="{D42D5578-8B08-4431-A4D6-A6B76AA69D0F}" srcId="{92DAADDD-22A9-4BD2-A53A-C994E8D9AB02}" destId="{C3AAD804-7E07-424F-8C3C-8B52D06CB792}" srcOrd="2" destOrd="0" parTransId="{AF8A960B-C579-4BEC-9ADB-122008CFE48C}" sibTransId="{7D211BC9-C97B-47AB-B1AC-2520875925FA}"/>
    <dgm:cxn modelId="{51A50E9C-259A-410C-AAF7-F928DCC4F1AB}" srcId="{92DAADDD-22A9-4BD2-A53A-C994E8D9AB02}" destId="{324149B6-F367-4628-8C98-7951C39AF7BB}" srcOrd="0" destOrd="0" parTransId="{E969E931-182B-4319-8F08-E1282CC21491}" sibTransId="{EF2EC4CA-97BA-4409-9002-077BB4176647}"/>
    <dgm:cxn modelId="{9BDAB5C2-7880-4220-94B0-44E345D927FF}" srcId="{92DAADDD-22A9-4BD2-A53A-C994E8D9AB02}" destId="{54D86E88-05E5-4D68-8896-465F8E4F9FF1}" srcOrd="1" destOrd="0" parTransId="{FCAC3146-CEB7-411E-9D95-F51008A9DF1A}" sibTransId="{EC94AE03-FB20-4063-A654-9FEACBAE992B}"/>
    <dgm:cxn modelId="{5E7D94CB-2149-47D1-BC97-11CADC23D0B7}" srcId="{92DAADDD-22A9-4BD2-A53A-C994E8D9AB02}" destId="{56C87F4C-E148-4615-9F66-48A1C993D23D}" srcOrd="3" destOrd="0" parTransId="{CAAF674A-A942-4278-B6A0-2DA6A84879AF}" sibTransId="{5E662BCE-00A8-4A0A-987C-3EEBFEAD2FE5}"/>
    <dgm:cxn modelId="{456656F8-1941-44B4-BFD1-418418D41B71}" type="presOf" srcId="{92DAADDD-22A9-4BD2-A53A-C994E8D9AB02}" destId="{67251B88-7977-422E-8063-C248196B6AA1}" srcOrd="0" destOrd="0" presId="urn:microsoft.com/office/officeart/2005/8/layout/vList2"/>
    <dgm:cxn modelId="{0DC80F79-AF83-456B-9148-18FE0EE41576}" type="presParOf" srcId="{67251B88-7977-422E-8063-C248196B6AA1}" destId="{94D6B900-B6AA-4C38-822E-3492C495E393}" srcOrd="0" destOrd="0" presId="urn:microsoft.com/office/officeart/2005/8/layout/vList2"/>
    <dgm:cxn modelId="{6EFB52EA-B134-425D-99AB-E55EAFF4A174}" type="presParOf" srcId="{67251B88-7977-422E-8063-C248196B6AA1}" destId="{8D10986E-02EB-4FE2-A7C7-155AAAF3FE31}" srcOrd="1" destOrd="0" presId="urn:microsoft.com/office/officeart/2005/8/layout/vList2"/>
    <dgm:cxn modelId="{3ECD0D47-3F97-408D-9D64-8ED6CE483167}" type="presParOf" srcId="{67251B88-7977-422E-8063-C248196B6AA1}" destId="{A576144A-E7C2-4D06-B268-F6648B90FA51}" srcOrd="2" destOrd="0" presId="urn:microsoft.com/office/officeart/2005/8/layout/vList2"/>
    <dgm:cxn modelId="{96019978-6738-4504-B5BE-5D83C18B0D36}" type="presParOf" srcId="{67251B88-7977-422E-8063-C248196B6AA1}" destId="{DF3AA99F-C882-471F-87A4-CEA2EFC916A9}" srcOrd="3" destOrd="0" presId="urn:microsoft.com/office/officeart/2005/8/layout/vList2"/>
    <dgm:cxn modelId="{87907249-B621-4C56-B767-34AF6A9E96C5}" type="presParOf" srcId="{67251B88-7977-422E-8063-C248196B6AA1}" destId="{56800F78-0E83-4F49-AD4C-4301A3D4C8A0}" srcOrd="4" destOrd="0" presId="urn:microsoft.com/office/officeart/2005/8/layout/vList2"/>
    <dgm:cxn modelId="{B8839F00-D9B7-487C-8622-5F3E5329875F}" type="presParOf" srcId="{67251B88-7977-422E-8063-C248196B6AA1}" destId="{531EA54B-343D-4BB4-AFD5-19853F0B354C}" srcOrd="5" destOrd="0" presId="urn:microsoft.com/office/officeart/2005/8/layout/vList2"/>
    <dgm:cxn modelId="{662F2969-0EC2-427B-9B70-8E390F36F0C9}" type="presParOf" srcId="{67251B88-7977-422E-8063-C248196B6AA1}" destId="{F589A7C3-901F-4989-A74A-C2803E20F8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6B900-B6AA-4C38-822E-3492C495E393}">
      <dsp:nvSpPr>
        <dsp:cNvPr id="0" name=""/>
        <dsp:cNvSpPr/>
      </dsp:nvSpPr>
      <dsp:spPr>
        <a:xfrm>
          <a:off x="0" y="318222"/>
          <a:ext cx="6651253" cy="113021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16/8 - Docente estará em Brasília participando do evento “Rodas de conversa: comunicação, direitos humanos e justiça climática”;</a:t>
          </a:r>
          <a:endParaRPr lang="en-US" sz="2100" kern="1200"/>
        </a:p>
      </dsp:txBody>
      <dsp:txXfrm>
        <a:off x="55173" y="373395"/>
        <a:ext cx="6540907" cy="1019873"/>
      </dsp:txXfrm>
    </dsp:sp>
    <dsp:sp modelId="{A576144A-E7C2-4D06-B268-F6648B90FA51}">
      <dsp:nvSpPr>
        <dsp:cNvPr id="0" name=""/>
        <dsp:cNvSpPr/>
      </dsp:nvSpPr>
      <dsp:spPr>
        <a:xfrm>
          <a:off x="0" y="1508921"/>
          <a:ext cx="6651253" cy="113021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6/9 - “Semana do saco cheio” - suspensão das aulas na USP;</a:t>
          </a:r>
          <a:endParaRPr lang="en-US" sz="2100" kern="1200"/>
        </a:p>
      </dsp:txBody>
      <dsp:txXfrm>
        <a:off x="55173" y="1564094"/>
        <a:ext cx="6540907" cy="1019873"/>
      </dsp:txXfrm>
    </dsp:sp>
    <dsp:sp modelId="{56800F78-0E83-4F49-AD4C-4301A3D4C8A0}">
      <dsp:nvSpPr>
        <dsp:cNvPr id="0" name=""/>
        <dsp:cNvSpPr/>
      </dsp:nvSpPr>
      <dsp:spPr>
        <a:xfrm>
          <a:off x="0" y="2699622"/>
          <a:ext cx="6651253" cy="113021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13/9 - Docente estará em Curitiba coordenando o GT Políticas públicas de educação ambiental no ENANPPAS; </a:t>
          </a:r>
          <a:endParaRPr lang="en-US" sz="2100" kern="1200"/>
        </a:p>
      </dsp:txBody>
      <dsp:txXfrm>
        <a:off x="55173" y="2754795"/>
        <a:ext cx="6540907" cy="1019873"/>
      </dsp:txXfrm>
    </dsp:sp>
    <dsp:sp modelId="{F589A7C3-901F-4989-A74A-C2803E20F882}">
      <dsp:nvSpPr>
        <dsp:cNvPr id="0" name=""/>
        <dsp:cNvSpPr/>
      </dsp:nvSpPr>
      <dsp:spPr>
        <a:xfrm>
          <a:off x="0" y="3890322"/>
          <a:ext cx="6651253" cy="113021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15/11 - Feriado nacional.  </a:t>
          </a:r>
          <a:endParaRPr lang="en-US" sz="2100" kern="1200"/>
        </a:p>
      </dsp:txBody>
      <dsp:txXfrm>
        <a:off x="55173" y="3945495"/>
        <a:ext cx="6540907" cy="1019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6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5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97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IAHIsrPq74k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KJgIebuyrOU6HLnm4pwgI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croscopic view of cells">
            <a:extLst>
              <a:ext uri="{FF2B5EF4-FFF2-40B4-BE49-F238E27FC236}">
                <a16:creationId xmlns:a16="http://schemas.microsoft.com/office/drawing/2014/main" id="{8FAB9A87-3665-BDCD-313F-7911DD6E0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r="-2" b="129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0202" y="3140438"/>
            <a:ext cx="4181147" cy="1606163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cs typeface="Calibri Light"/>
              </a:rPr>
              <a:t>CCA 5972 – </a:t>
            </a:r>
            <a:r>
              <a:rPr lang="de-DE" sz="4000" dirty="0" err="1">
                <a:cs typeface="Calibri Light"/>
              </a:rPr>
              <a:t>Comunicação</a:t>
            </a:r>
            <a:r>
              <a:rPr lang="de-DE" sz="4000" dirty="0">
                <a:cs typeface="Calibri Light"/>
              </a:rPr>
              <a:t>, </a:t>
            </a:r>
            <a:r>
              <a:rPr lang="de-DE" sz="4000" dirty="0" err="1">
                <a:cs typeface="Calibri Light"/>
              </a:rPr>
              <a:t>meio</a:t>
            </a:r>
            <a:r>
              <a:rPr lang="de-DE" sz="4000" dirty="0">
                <a:cs typeface="Calibri Light"/>
              </a:rPr>
              <a:t> ambiente e </a:t>
            </a:r>
            <a:r>
              <a:rPr lang="de-DE" sz="4000" dirty="0" err="1">
                <a:cs typeface="Calibri Light"/>
              </a:rPr>
              <a:t>políticas</a:t>
            </a:r>
            <a:r>
              <a:rPr lang="de-DE" sz="4000" dirty="0">
                <a:cs typeface="Calibri Light"/>
              </a:rPr>
              <a:t> </a:t>
            </a:r>
            <a:r>
              <a:rPr lang="de-DE" sz="4000" dirty="0" err="1">
                <a:cs typeface="Calibri Light"/>
              </a:rPr>
              <a:t>públicas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29380" y="5008510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AULA 1 – 09/08/2023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25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6" descr="Banco de praça azul&#10;&#10;Descrição gerada automaticamente">
            <a:extLst>
              <a:ext uri="{FF2B5EF4-FFF2-40B4-BE49-F238E27FC236}">
                <a16:creationId xmlns:a16="http://schemas.microsoft.com/office/drawing/2014/main" id="{7B748E72-64AD-0C1E-29EF-F09CDC79B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42" r="2" b="7683"/>
          <a:stretch/>
        </p:blipFill>
        <p:spPr>
          <a:xfrm>
            <a:off x="20" y="5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Imagem 5" descr="Pessoas em pé na frente de uma placa&#10;&#10;Descrição gerada automaticamente">
            <a:extLst>
              <a:ext uri="{FF2B5EF4-FFF2-40B4-BE49-F238E27FC236}">
                <a16:creationId xmlns:a16="http://schemas.microsoft.com/office/drawing/2014/main" id="{339DF291-A7F7-9923-E66F-FC8C2ACA9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9" r="3100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7" name="Imagem 7" descr="Grupo de pessoas em um parque&#10;&#10;Descrição gerada automaticamente">
            <a:extLst>
              <a:ext uri="{FF2B5EF4-FFF2-40B4-BE49-F238E27FC236}">
                <a16:creationId xmlns:a16="http://schemas.microsoft.com/office/drawing/2014/main" id="{D12CF071-C74F-BE76-0537-932F1D5EE3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43" r="-1" b="34087"/>
          <a:stretch/>
        </p:blipFill>
        <p:spPr>
          <a:xfrm>
            <a:off x="1" y="4316252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A12832-DAA6-82F0-E9D5-B199E519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i="1" dirty="0"/>
              <a:t>O </a:t>
            </a:r>
            <a:r>
              <a:rPr lang="en-US" sz="3700" i="1" dirty="0" err="1"/>
              <a:t>trabalho</a:t>
            </a:r>
            <a:r>
              <a:rPr lang="en-US" sz="3700" i="1" dirty="0"/>
              <a:t> no </a:t>
            </a:r>
            <a:r>
              <a:rPr lang="en-US" sz="3700" i="1" dirty="0" err="1"/>
              <a:t>Incra</a:t>
            </a:r>
            <a:r>
              <a:rPr lang="en-US" sz="3700" i="1" dirty="0"/>
              <a:t> e o </a:t>
            </a:r>
            <a:r>
              <a:rPr lang="en-US" sz="3700" i="1" dirty="0" err="1"/>
              <a:t>mestrado</a:t>
            </a:r>
            <a:r>
              <a:rPr lang="en-US" sz="3700" i="1" dirty="0"/>
              <a:t> </a:t>
            </a:r>
            <a:r>
              <a:rPr lang="en-US" sz="3700" i="1" dirty="0" err="1"/>
              <a:t>na</a:t>
            </a:r>
            <a:r>
              <a:rPr lang="en-US" sz="3700" i="1" dirty="0"/>
              <a:t> UFAM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F218CC-8736-4A33-2FCC-AF47B94460B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D74D2C93-22E2-7118-AC9F-FC512240E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6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6BAEE3CF-F36A-F1B7-BC7A-CEA1F9EC6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2" r="2688" b="2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4" name="Imagem 4" descr="Multidão de pessoas&#10;&#10;Descrição gerada automaticamente">
            <a:extLst>
              <a:ext uri="{FF2B5EF4-FFF2-40B4-BE49-F238E27FC236}">
                <a16:creationId xmlns:a16="http://schemas.microsoft.com/office/drawing/2014/main" id="{A8EE8F39-C237-4F29-16CE-1CEBE3FFFE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4" r="6703" b="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8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A04F75-79E1-42E2-94A3-5B432E019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44EB2F-1BE8-0A08-67D9-E3F7EDDA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O doutorado no PROCAM e a educação ambiental</a:t>
            </a:r>
          </a:p>
        </p:txBody>
      </p:sp>
      <p:pic>
        <p:nvPicPr>
          <p:cNvPr id="4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4D83100A-7BC4-7FE3-36A8-E2F90DF84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1704" y="4052292"/>
            <a:ext cx="2265338" cy="1169629"/>
          </a:xfr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C4394606-BF57-4E78-7591-7A6FEA2C5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547" y="2325877"/>
            <a:ext cx="3825355" cy="960189"/>
          </a:xfrm>
          <a:prstGeom prst="rect">
            <a:avLst/>
          </a:prstGeom>
        </p:spPr>
      </p:pic>
      <p:pic>
        <p:nvPicPr>
          <p:cNvPr id="7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9FCBC13F-DCD5-24C9-778A-2D9DE0997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542" y="4268816"/>
            <a:ext cx="2185258" cy="862707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E8FB32FB-C96C-DA60-4142-5CB49A2E6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168" y="3418948"/>
            <a:ext cx="3132356" cy="431168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BED95391-0C68-8752-D4B3-29F961ED8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106" y="1793241"/>
            <a:ext cx="1746358" cy="1017977"/>
          </a:xfrm>
          <a:prstGeom prst="rect">
            <a:avLst/>
          </a:prstGeom>
        </p:spPr>
      </p:pic>
      <p:pic>
        <p:nvPicPr>
          <p:cNvPr id="11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590FD736-9FDC-D0E6-E8F3-C9CC730DB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448" y="4224895"/>
            <a:ext cx="1746358" cy="919749"/>
          </a:xfrm>
          <a:prstGeom prst="rect">
            <a:avLst/>
          </a:prstGeom>
        </p:spPr>
      </p:pic>
      <p:pic>
        <p:nvPicPr>
          <p:cNvPr id="12" name="Imagem 12" descr="Texto&#10;&#10;Descrição gerada automaticamente">
            <a:extLst>
              <a:ext uri="{FF2B5EF4-FFF2-40B4-BE49-F238E27FC236}">
                <a16:creationId xmlns:a16="http://schemas.microsoft.com/office/drawing/2014/main" id="{F9FA2648-7F91-10EB-0BA3-4BACA30FE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6189" y="3078997"/>
            <a:ext cx="1981200" cy="9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9CCBA97E-62F6-8D9D-AAC4-DB23810EC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15" b="85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0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A37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90D387-89C1-ACEF-9655-3DCC3BF2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>
                <a:solidFill>
                  <a:srgbClr val="FFFFFF"/>
                </a:solidFill>
              </a:rPr>
              <a:t>Agora quero ouvir sobre vocês</a:t>
            </a:r>
          </a:p>
        </p:txBody>
      </p:sp>
    </p:spTree>
    <p:extLst>
      <p:ext uri="{BB962C8B-B14F-4D97-AF65-F5344CB8AC3E}">
        <p14:creationId xmlns:p14="http://schemas.microsoft.com/office/powerpoint/2010/main" val="136976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FC4E40-E06E-8E89-45D0-9E0FD744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/>
              <a:t>Café filosófico "Fragmentos do Antropoceno"</a:t>
            </a:r>
          </a:p>
        </p:txBody>
      </p:sp>
      <p:pic>
        <p:nvPicPr>
          <p:cNvPr id="4" name="Mídia Online 3" title="Fragmentos do Antropoceno">
            <a:hlinkClick r:id="" action="ppaction://media"/>
            <a:extLst>
              <a:ext uri="{FF2B5EF4-FFF2-40B4-BE49-F238E27FC236}">
                <a16:creationId xmlns:a16="http://schemas.microsoft.com/office/drawing/2014/main" id="{5029DA11-9B49-6803-80DD-DA56F43819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06253" y="1575645"/>
            <a:ext cx="4942280" cy="37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4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37B4D-2ED6-04EB-94A5-10725B75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Dinâmica inicial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24BF2-06FA-01E1-9520-DD67B1676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Nome?</a:t>
            </a:r>
          </a:p>
          <a:p>
            <a:r>
              <a:rPr lang="pt-BR" dirty="0"/>
              <a:t>Fase/programa?</a:t>
            </a:r>
          </a:p>
          <a:p>
            <a:r>
              <a:rPr lang="pt-BR" dirty="0"/>
              <a:t>O que espera desta disciplina? </a:t>
            </a:r>
          </a:p>
        </p:txBody>
      </p:sp>
      <p:pic>
        <p:nvPicPr>
          <p:cNvPr id="4" name="Imagem 4" descr="Peixe com a boca aberta&#10;&#10;Descrição gerada automaticamente">
            <a:extLst>
              <a:ext uri="{FF2B5EF4-FFF2-40B4-BE49-F238E27FC236}">
                <a16:creationId xmlns:a16="http://schemas.microsoft.com/office/drawing/2014/main" id="{64D6731B-88C4-FA95-8309-4400AFD39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793" y="3745949"/>
            <a:ext cx="6790544" cy="25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8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110EE-536C-8426-35ED-614E3EAE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da disciplina no Moodle </a:t>
            </a:r>
          </a:p>
        </p:txBody>
      </p:sp>
      <p:pic>
        <p:nvPicPr>
          <p:cNvPr id="6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3D52A9C-D233-1D32-8C53-5DC528FF0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59" r="-181" b="6752"/>
          <a:stretch/>
        </p:blipFill>
        <p:spPr>
          <a:xfrm>
            <a:off x="833655" y="1423469"/>
            <a:ext cx="10030070" cy="5055895"/>
          </a:xfrm>
        </p:spPr>
      </p:pic>
    </p:spTree>
    <p:extLst>
      <p:ext uri="{BB962C8B-B14F-4D97-AF65-F5344CB8AC3E}">
        <p14:creationId xmlns:p14="http://schemas.microsoft.com/office/powerpoint/2010/main" val="163802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77ED4-F198-39F6-6231-64EB1646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do programa da disciplina</a:t>
            </a:r>
          </a:p>
        </p:txBody>
      </p:sp>
      <p:pic>
        <p:nvPicPr>
          <p:cNvPr id="5" name="Imagem 6" descr="Interface gráfica do usuário, Texto, Aplicativo, Word&#10;&#10;Descrição gerada automaticamente">
            <a:extLst>
              <a:ext uri="{FF2B5EF4-FFF2-40B4-BE49-F238E27FC236}">
                <a16:creationId xmlns:a16="http://schemas.microsoft.com/office/drawing/2014/main" id="{D7A181C1-4700-4216-A6D2-A707437A5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01" t="21222" r="29656" b="6752"/>
          <a:stretch/>
        </p:blipFill>
        <p:spPr>
          <a:xfrm>
            <a:off x="2865655" y="1450206"/>
            <a:ext cx="5643066" cy="5215798"/>
          </a:xfrm>
        </p:spPr>
      </p:pic>
    </p:spTree>
    <p:extLst>
      <p:ext uri="{BB962C8B-B14F-4D97-AF65-F5344CB8AC3E}">
        <p14:creationId xmlns:p14="http://schemas.microsoft.com/office/powerpoint/2010/main" val="273529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F53E64-E8EA-1BAF-7EB3-B5CAF7EB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/>
              <a:t>Topam fazer lanche coletivo? </a:t>
            </a:r>
          </a:p>
        </p:txBody>
      </p:sp>
      <p:pic>
        <p:nvPicPr>
          <p:cNvPr id="4" name="Imagem 4" descr="Mesa com pratos de comida&#10;&#10;Descrição gerada automaticamente">
            <a:extLst>
              <a:ext uri="{FF2B5EF4-FFF2-40B4-BE49-F238E27FC236}">
                <a16:creationId xmlns:a16="http://schemas.microsoft.com/office/drawing/2014/main" id="{CB754DA3-B842-7C4C-C7D9-78F72088A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784569"/>
            <a:ext cx="4942280" cy="32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4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55A04F75-79E1-42E2-94A3-5B432E019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87AD1-8295-7356-55A2-684B064D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pt-BR" sz="2600" dirty="0">
                <a:solidFill>
                  <a:schemeClr val="bg1"/>
                </a:solidFill>
              </a:rPr>
              <a:t>Cronograma – dias em que não haverá aulas</a:t>
            </a:r>
          </a:p>
        </p:txBody>
      </p:sp>
      <p:graphicFrame>
        <p:nvGraphicFramePr>
          <p:cNvPr id="18" name="Espaço Reservado para Conteúdo 2">
            <a:extLst>
              <a:ext uri="{FF2B5EF4-FFF2-40B4-BE49-F238E27FC236}">
                <a16:creationId xmlns:a16="http://schemas.microsoft.com/office/drawing/2014/main" id="{45426748-B2EE-9191-F49C-515034B34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354036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86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2BEC04-A9B8-AEF9-B2A5-D46D5E1A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654" y="1109768"/>
            <a:ext cx="3978442" cy="1631950"/>
          </a:xfrm>
        </p:spPr>
        <p:txBody>
          <a:bodyPr anchor="b">
            <a:normAutofit/>
          </a:bodyPr>
          <a:lstStyle/>
          <a:p>
            <a:r>
              <a:rPr lang="pt-BR" sz="3600"/>
              <a:t>Grupo de WhatsApp</a:t>
            </a:r>
          </a:p>
        </p:txBody>
      </p:sp>
      <p:pic>
        <p:nvPicPr>
          <p:cNvPr id="5" name="Imagem 5" descr="Ícone&#10;&#10;Descrição gerada automaticamente">
            <a:extLst>
              <a:ext uri="{FF2B5EF4-FFF2-40B4-BE49-F238E27FC236}">
                <a16:creationId xmlns:a16="http://schemas.microsoft.com/office/drawing/2014/main" id="{F824678E-1AB3-7B8A-35AD-21847BDE3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8" y="1422345"/>
            <a:ext cx="4015954" cy="401595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959836-44C5-5A42-4D21-93C8F23A6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654" y="3068266"/>
            <a:ext cx="3978442" cy="2419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000"/>
              <a:t>Quem quiser participar, basta entrar por meio deste link: </a:t>
            </a:r>
            <a:r>
              <a:rPr lang="pt-BR" sz="2000">
                <a:ea typeface="+mn-lt"/>
                <a:cs typeface="+mn-lt"/>
                <a:hlinkClick r:id="rId3"/>
              </a:rPr>
              <a:t>https://chat.whatsapp.com/KJgIebuyrOU6HLnm4pwgIm</a:t>
            </a:r>
            <a:r>
              <a:rPr lang="pt-BR" sz="2000">
                <a:ea typeface="+mn-lt"/>
                <a:cs typeface="+mn-lt"/>
              </a:rPr>
              <a:t> </a:t>
            </a: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14652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9A6CF-AB35-2DD5-0284-FCA97DE0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Durante a graduação</a:t>
            </a:r>
          </a:p>
        </p:txBody>
      </p:sp>
      <p:pic>
        <p:nvPicPr>
          <p:cNvPr id="5" name="Imagem 5" descr="Homem de terno e gravata&#10;&#10;Descrição gerada automaticamente">
            <a:extLst>
              <a:ext uri="{FF2B5EF4-FFF2-40B4-BE49-F238E27FC236}">
                <a16:creationId xmlns:a16="http://schemas.microsoft.com/office/drawing/2014/main" id="{310FD364-7EBF-0A95-F12B-2DFB30CDB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07" y="365146"/>
            <a:ext cx="5287990" cy="3022196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147E10CF-868E-3D17-EF5C-F265CFB77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2332777"/>
            <a:ext cx="5532407" cy="3098220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C902C916-DF93-F3CB-8A9F-E6CD32864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51" y="3707921"/>
            <a:ext cx="4273490" cy="310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6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Pessoas andando de cavalo&#10;&#10;Descrição gerada automaticamente">
            <a:extLst>
              <a:ext uri="{FF2B5EF4-FFF2-40B4-BE49-F238E27FC236}">
                <a16:creationId xmlns:a16="http://schemas.microsoft.com/office/drawing/2014/main" id="{8F12F347-EB5F-B9DA-D7E3-B17E747EE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0" b="6889"/>
          <a:stretch/>
        </p:blipFill>
        <p:spPr>
          <a:xfrm>
            <a:off x="4677648" y="2375814"/>
            <a:ext cx="7514363" cy="4482188"/>
          </a:xfrm>
          <a:custGeom>
            <a:avLst/>
            <a:gdLst/>
            <a:ahLst/>
            <a:cxnLst/>
            <a:rect l="l" t="t" r="r" b="b"/>
            <a:pathLst>
              <a:path w="7514363" h="4482188">
                <a:moveTo>
                  <a:pt x="5205336" y="66"/>
                </a:moveTo>
                <a:cubicBezTo>
                  <a:pt x="5808893" y="-2173"/>
                  <a:pt x="6649396" y="52209"/>
                  <a:pt x="7441698" y="295867"/>
                </a:cubicBezTo>
                <a:lnTo>
                  <a:pt x="7514362" y="321290"/>
                </a:lnTo>
                <a:lnTo>
                  <a:pt x="7514363" y="4482187"/>
                </a:lnTo>
                <a:lnTo>
                  <a:pt x="543612" y="4482188"/>
                </a:lnTo>
                <a:lnTo>
                  <a:pt x="637773" y="4422185"/>
                </a:lnTo>
                <a:cubicBezTo>
                  <a:pt x="674089" y="4396014"/>
                  <a:pt x="706564" y="4369319"/>
                  <a:pt x="737559" y="4340774"/>
                </a:cubicBezTo>
                <a:cubicBezTo>
                  <a:pt x="848040" y="4238710"/>
                  <a:pt x="865827" y="4176658"/>
                  <a:pt x="799826" y="4058681"/>
                </a:cubicBezTo>
                <a:cubicBezTo>
                  <a:pt x="756717" y="3981270"/>
                  <a:pt x="697391" y="3911753"/>
                  <a:pt x="735117" y="3811744"/>
                </a:cubicBezTo>
                <a:cubicBezTo>
                  <a:pt x="761634" y="3742965"/>
                  <a:pt x="745028" y="3700843"/>
                  <a:pt x="627262" y="3741122"/>
                </a:cubicBezTo>
                <a:cubicBezTo>
                  <a:pt x="500409" y="3784198"/>
                  <a:pt x="446503" y="3729558"/>
                  <a:pt x="468574" y="3611127"/>
                </a:cubicBezTo>
                <a:cubicBezTo>
                  <a:pt x="482764" y="3535026"/>
                  <a:pt x="458742" y="3514383"/>
                  <a:pt x="370346" y="3530724"/>
                </a:cubicBezTo>
                <a:cubicBezTo>
                  <a:pt x="272770" y="3548874"/>
                  <a:pt x="183347" y="3605942"/>
                  <a:pt x="59675" y="3593231"/>
                </a:cubicBezTo>
                <a:cubicBezTo>
                  <a:pt x="144860" y="3449817"/>
                  <a:pt x="356113" y="3469556"/>
                  <a:pt x="458085" y="3331085"/>
                </a:cubicBezTo>
                <a:cubicBezTo>
                  <a:pt x="322580" y="3342722"/>
                  <a:pt x="219005" y="3352494"/>
                  <a:pt x="121371" y="3389484"/>
                </a:cubicBezTo>
                <a:cubicBezTo>
                  <a:pt x="80701" y="3404524"/>
                  <a:pt x="36027" y="3420415"/>
                  <a:pt x="9396" y="3383654"/>
                </a:cubicBezTo>
                <a:cubicBezTo>
                  <a:pt x="-21993" y="3339387"/>
                  <a:pt x="32572" y="3316661"/>
                  <a:pt x="65977" y="3305245"/>
                </a:cubicBezTo>
                <a:cubicBezTo>
                  <a:pt x="159961" y="3273043"/>
                  <a:pt x="228456" y="3210415"/>
                  <a:pt x="303848" y="3159560"/>
                </a:cubicBezTo>
                <a:cubicBezTo>
                  <a:pt x="469505" y="3048092"/>
                  <a:pt x="653362" y="2950854"/>
                  <a:pt x="786800" y="2779338"/>
                </a:cubicBezTo>
                <a:cubicBezTo>
                  <a:pt x="604592" y="2836290"/>
                  <a:pt x="474646" y="2942575"/>
                  <a:pt x="303856" y="2977193"/>
                </a:cubicBezTo>
                <a:cubicBezTo>
                  <a:pt x="440309" y="2819779"/>
                  <a:pt x="623999" y="2707689"/>
                  <a:pt x="796393" y="2586701"/>
                </a:cubicBezTo>
                <a:cubicBezTo>
                  <a:pt x="845852" y="2552536"/>
                  <a:pt x="896726" y="2527664"/>
                  <a:pt x="902533" y="2462227"/>
                </a:cubicBezTo>
                <a:cubicBezTo>
                  <a:pt x="913931" y="2335335"/>
                  <a:pt x="972417" y="2226032"/>
                  <a:pt x="1112204" y="2158013"/>
                </a:cubicBezTo>
                <a:cubicBezTo>
                  <a:pt x="1113320" y="2157418"/>
                  <a:pt x="1103542" y="2139461"/>
                  <a:pt x="1097766" y="2127095"/>
                </a:cubicBezTo>
                <a:cubicBezTo>
                  <a:pt x="1008844" y="2131092"/>
                  <a:pt x="945404" y="2211108"/>
                  <a:pt x="830366" y="2197126"/>
                </a:cubicBezTo>
                <a:cubicBezTo>
                  <a:pt x="929637" y="2087144"/>
                  <a:pt x="1011883" y="1989091"/>
                  <a:pt x="1161020" y="1927669"/>
                </a:cubicBezTo>
                <a:cubicBezTo>
                  <a:pt x="1280352" y="1878825"/>
                  <a:pt x="1430035" y="1843124"/>
                  <a:pt x="1508180" y="1712237"/>
                </a:cubicBezTo>
                <a:cubicBezTo>
                  <a:pt x="1402402" y="1697426"/>
                  <a:pt x="1328141" y="1734799"/>
                  <a:pt x="1252507" y="1763376"/>
                </a:cubicBezTo>
                <a:cubicBezTo>
                  <a:pt x="1136830" y="1807435"/>
                  <a:pt x="1022706" y="1855809"/>
                  <a:pt x="907032" y="1899867"/>
                </a:cubicBezTo>
                <a:cubicBezTo>
                  <a:pt x="863022" y="1916690"/>
                  <a:pt x="814609" y="1929949"/>
                  <a:pt x="780208" y="1871579"/>
                </a:cubicBezTo>
                <a:cubicBezTo>
                  <a:pt x="930150" y="1845267"/>
                  <a:pt x="1013059" y="1754588"/>
                  <a:pt x="1101039" y="1668416"/>
                </a:cubicBezTo>
                <a:cubicBezTo>
                  <a:pt x="1150379" y="1619893"/>
                  <a:pt x="1188558" y="1557501"/>
                  <a:pt x="1286633" y="1571019"/>
                </a:cubicBezTo>
                <a:cubicBezTo>
                  <a:pt x="1338052" y="1578309"/>
                  <a:pt x="1366941" y="1542520"/>
                  <a:pt x="1358120" y="1502674"/>
                </a:cubicBezTo>
                <a:cubicBezTo>
                  <a:pt x="1326296" y="1362309"/>
                  <a:pt x="1439363" y="1302134"/>
                  <a:pt x="1558460" y="1263718"/>
                </a:cubicBezTo>
                <a:cubicBezTo>
                  <a:pt x="1784236" y="1191470"/>
                  <a:pt x="1964972" y="1052883"/>
                  <a:pt x="2183054" y="966455"/>
                </a:cubicBezTo>
                <a:cubicBezTo>
                  <a:pt x="2394948" y="882564"/>
                  <a:pt x="2549711" y="714589"/>
                  <a:pt x="2760771" y="614912"/>
                </a:cubicBezTo>
                <a:cubicBezTo>
                  <a:pt x="2913613" y="542750"/>
                  <a:pt x="3058010" y="454497"/>
                  <a:pt x="3215966" y="387328"/>
                </a:cubicBezTo>
                <a:cubicBezTo>
                  <a:pt x="3589782" y="228481"/>
                  <a:pt x="3973329" y="93539"/>
                  <a:pt x="4387110" y="42116"/>
                </a:cubicBezTo>
                <a:cubicBezTo>
                  <a:pt x="4483208" y="30305"/>
                  <a:pt x="4787489" y="1616"/>
                  <a:pt x="5205336" y="66"/>
                </a:cubicBezTo>
                <a:close/>
              </a:path>
            </a:pathLst>
          </a:custGeom>
        </p:spPr>
      </p:pic>
      <p:pic>
        <p:nvPicPr>
          <p:cNvPr id="2" name="Imagem 2" descr="Homem em pé em frente a televisão&#10;&#10;Descrição gerada automaticamente">
            <a:extLst>
              <a:ext uri="{FF2B5EF4-FFF2-40B4-BE49-F238E27FC236}">
                <a16:creationId xmlns:a16="http://schemas.microsoft.com/office/drawing/2014/main" id="{B198238B-956B-0F7A-5A8D-226C60C81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75"/>
          <a:stretch/>
        </p:blipFill>
        <p:spPr>
          <a:xfrm>
            <a:off x="-8" y="-42656"/>
            <a:ext cx="8333874" cy="4488665"/>
          </a:xfrm>
          <a:custGeom>
            <a:avLst/>
            <a:gdLst/>
            <a:ahLst/>
            <a:cxnLst/>
            <a:rect l="l" t="t" r="r" b="b"/>
            <a:pathLst>
              <a:path w="8333874" h="4488665">
                <a:moveTo>
                  <a:pt x="0" y="0"/>
                </a:moveTo>
                <a:lnTo>
                  <a:pt x="7733036" y="0"/>
                </a:lnTo>
                <a:lnTo>
                  <a:pt x="7735024" y="33409"/>
                </a:lnTo>
                <a:cubicBezTo>
                  <a:pt x="7729866" y="45440"/>
                  <a:pt x="7719841" y="56052"/>
                  <a:pt x="7707926" y="60248"/>
                </a:cubicBezTo>
                <a:cubicBezTo>
                  <a:pt x="7555651" y="115531"/>
                  <a:pt x="7534730" y="247314"/>
                  <a:pt x="7460917" y="360837"/>
                </a:cubicBezTo>
                <a:cubicBezTo>
                  <a:pt x="7541123" y="405753"/>
                  <a:pt x="7637022" y="415624"/>
                  <a:pt x="7723619" y="444745"/>
                </a:cubicBezTo>
                <a:cubicBezTo>
                  <a:pt x="7813704" y="475347"/>
                  <a:pt x="7813704" y="498050"/>
                  <a:pt x="7739311" y="586895"/>
                </a:cubicBezTo>
                <a:cubicBezTo>
                  <a:pt x="7932848" y="606146"/>
                  <a:pt x="7932848" y="606146"/>
                  <a:pt x="7872987" y="745828"/>
                </a:cubicBezTo>
                <a:cubicBezTo>
                  <a:pt x="8035142" y="758660"/>
                  <a:pt x="8142081" y="824800"/>
                  <a:pt x="8167071" y="969419"/>
                </a:cubicBezTo>
                <a:cubicBezTo>
                  <a:pt x="8179276" y="1039507"/>
                  <a:pt x="8252509" y="1072576"/>
                  <a:pt x="8333874" y="1119465"/>
                </a:cubicBezTo>
                <a:cubicBezTo>
                  <a:pt x="8232747" y="1164878"/>
                  <a:pt x="8164167" y="1259643"/>
                  <a:pt x="8046183" y="1159445"/>
                </a:cubicBezTo>
                <a:cubicBezTo>
                  <a:pt x="8003177" y="1122923"/>
                  <a:pt x="8007241" y="1169318"/>
                  <a:pt x="8001433" y="1182645"/>
                </a:cubicBezTo>
                <a:cubicBezTo>
                  <a:pt x="7987484" y="1215220"/>
                  <a:pt x="8016541" y="1236937"/>
                  <a:pt x="8035722" y="1261615"/>
                </a:cubicBezTo>
                <a:cubicBezTo>
                  <a:pt x="8054319" y="1286297"/>
                  <a:pt x="8076404" y="1312455"/>
                  <a:pt x="8081636" y="1340098"/>
                </a:cubicBezTo>
                <a:cubicBezTo>
                  <a:pt x="8085122" y="1359346"/>
                  <a:pt x="8068268" y="1387478"/>
                  <a:pt x="8049672" y="1401795"/>
                </a:cubicBezTo>
                <a:cubicBezTo>
                  <a:pt x="7952031" y="1477311"/>
                  <a:pt x="8010149" y="1647103"/>
                  <a:pt x="7825329" y="1668821"/>
                </a:cubicBezTo>
                <a:cubicBezTo>
                  <a:pt x="7742215" y="1678690"/>
                  <a:pt x="7702113" y="1740883"/>
                  <a:pt x="7641087" y="1774939"/>
                </a:cubicBezTo>
                <a:cubicBezTo>
                  <a:pt x="7428952" y="1893892"/>
                  <a:pt x="7287138" y="2046902"/>
                  <a:pt x="7221466" y="2257165"/>
                </a:cubicBezTo>
                <a:cubicBezTo>
                  <a:pt x="7203448" y="2315406"/>
                  <a:pt x="7134284" y="2362298"/>
                  <a:pt x="7089534" y="2413630"/>
                </a:cubicBezTo>
                <a:cubicBezTo>
                  <a:pt x="7111038" y="2451142"/>
                  <a:pt x="7228438" y="2370194"/>
                  <a:pt x="7187174" y="2468909"/>
                </a:cubicBezTo>
                <a:cubicBezTo>
                  <a:pt x="7155789" y="2542948"/>
                  <a:pt x="7075584" y="2588850"/>
                  <a:pt x="7000027" y="2632780"/>
                </a:cubicBezTo>
                <a:cubicBezTo>
                  <a:pt x="6914010" y="2682631"/>
                  <a:pt x="6818696" y="2722609"/>
                  <a:pt x="6779754" y="2814909"/>
                </a:cubicBezTo>
                <a:cubicBezTo>
                  <a:pt x="6771617" y="2834652"/>
                  <a:pt x="6745463" y="2855381"/>
                  <a:pt x="6722216" y="2863280"/>
                </a:cubicBezTo>
                <a:cubicBezTo>
                  <a:pt x="5509839" y="4487647"/>
                  <a:pt x="2525392" y="4498505"/>
                  <a:pt x="2181326" y="4487153"/>
                </a:cubicBezTo>
                <a:cubicBezTo>
                  <a:pt x="1764608" y="4472839"/>
                  <a:pt x="1370553" y="4372642"/>
                  <a:pt x="984060" y="4247768"/>
                </a:cubicBezTo>
                <a:cubicBezTo>
                  <a:pt x="820742" y="4194954"/>
                  <a:pt x="669051" y="4119931"/>
                  <a:pt x="510381" y="4061690"/>
                </a:cubicBezTo>
                <a:cubicBezTo>
                  <a:pt x="346050" y="4001348"/>
                  <a:pt x="209831" y="3899917"/>
                  <a:pt x="59801" y="3825695"/>
                </a:cubicBezTo>
                <a:lnTo>
                  <a:pt x="0" y="379865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328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362441"/>
      </a:dk2>
      <a:lt2>
        <a:srgbClr val="E4E8E2"/>
      </a:lt2>
      <a:accent1>
        <a:srgbClr val="A37FBA"/>
      </a:accent1>
      <a:accent2>
        <a:srgbClr val="9F96C6"/>
      </a:accent2>
      <a:accent3>
        <a:srgbClr val="C492C3"/>
      </a:accent3>
      <a:accent4>
        <a:srgbClr val="BA9C7F"/>
      </a:accent4>
      <a:accent5>
        <a:srgbClr val="A8A57F"/>
      </a:accent5>
      <a:accent6>
        <a:srgbClr val="99AA74"/>
      </a:accent6>
      <a:hlink>
        <a:srgbClr val="6B8D5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Tema do Office</vt:lpstr>
      <vt:lpstr>BrushVTI</vt:lpstr>
      <vt:lpstr>CCA 5972 – Comunicação, meio ambiente e políticas públicas</vt:lpstr>
      <vt:lpstr>Dinâmica inicial</vt:lpstr>
      <vt:lpstr>Ambiente da disciplina no Moodle </vt:lpstr>
      <vt:lpstr>Apresentação do programa da disciplina</vt:lpstr>
      <vt:lpstr>Topam fazer lanche coletivo? </vt:lpstr>
      <vt:lpstr>Cronograma – dias em que não haverá aulas</vt:lpstr>
      <vt:lpstr>Grupo de WhatsApp</vt:lpstr>
      <vt:lpstr>Durante a graduação</vt:lpstr>
      <vt:lpstr>Apresentação do PowerPoint</vt:lpstr>
      <vt:lpstr>O trabalho no Incra e o mestrado na UFAM</vt:lpstr>
      <vt:lpstr>Apresentação do PowerPoint</vt:lpstr>
      <vt:lpstr>O doutorado no PROCAM e a educação ambiental</vt:lpstr>
      <vt:lpstr>Apresentação do PowerPoint</vt:lpstr>
      <vt:lpstr>Agora quero ouvir sobre vocês</vt:lpstr>
      <vt:lpstr>Café filosófico "Fragmentos do Antropoceno"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110</cp:revision>
  <dcterms:created xsi:type="dcterms:W3CDTF">2023-08-03T17:57:26Z</dcterms:created>
  <dcterms:modified xsi:type="dcterms:W3CDTF">2023-08-09T11:12:39Z</dcterms:modified>
</cp:coreProperties>
</file>