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41" r:id="rId3"/>
    <p:sldId id="362" r:id="rId4"/>
    <p:sldId id="267" r:id="rId5"/>
    <p:sldId id="408" r:id="rId6"/>
    <p:sldId id="409" r:id="rId7"/>
    <p:sldId id="410" r:id="rId8"/>
    <p:sldId id="418" r:id="rId9"/>
    <p:sldId id="419" r:id="rId10"/>
    <p:sldId id="417" r:id="rId11"/>
    <p:sldId id="420" r:id="rId12"/>
    <p:sldId id="421" r:id="rId13"/>
    <p:sldId id="423" r:id="rId14"/>
    <p:sldId id="449" r:id="rId15"/>
    <p:sldId id="450" r:id="rId16"/>
    <p:sldId id="451" r:id="rId17"/>
    <p:sldId id="446" r:id="rId18"/>
    <p:sldId id="452" r:id="rId19"/>
    <p:sldId id="453" r:id="rId20"/>
    <p:sldId id="454" r:id="rId21"/>
    <p:sldId id="455" r:id="rId22"/>
    <p:sldId id="456" r:id="rId23"/>
    <p:sldId id="457" r:id="rId24"/>
    <p:sldId id="481" r:id="rId25"/>
    <p:sldId id="458" r:id="rId26"/>
    <p:sldId id="459" r:id="rId27"/>
    <p:sldId id="461" r:id="rId28"/>
    <p:sldId id="460" r:id="rId29"/>
    <p:sldId id="463" r:id="rId30"/>
    <p:sldId id="462" r:id="rId31"/>
    <p:sldId id="464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82" r:id="rId40"/>
    <p:sldId id="472" r:id="rId41"/>
    <p:sldId id="476" r:id="rId42"/>
    <p:sldId id="477" r:id="rId43"/>
    <p:sldId id="478" r:id="rId44"/>
    <p:sldId id="479" r:id="rId45"/>
    <p:sldId id="480" r:id="rId46"/>
    <p:sldId id="36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6.png"/><Relationship Id="rId7" Type="http://schemas.openxmlformats.org/officeDocument/2006/relationships/image" Target="../media/image1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0.png"/><Relationship Id="rId10" Type="http://schemas.openxmlformats.org/officeDocument/2006/relationships/image" Target="../media/image125.png"/><Relationship Id="rId4" Type="http://schemas.openxmlformats.org/officeDocument/2006/relationships/image" Target="../media/image13.png"/><Relationship Id="rId9" Type="http://schemas.openxmlformats.org/officeDocument/2006/relationships/image" Target="../media/image1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810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6.png"/><Relationship Id="rId7" Type="http://schemas.openxmlformats.org/officeDocument/2006/relationships/image" Target="../media/image1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10" Type="http://schemas.openxmlformats.org/officeDocument/2006/relationships/image" Target="../media/image200.png"/><Relationship Id="rId4" Type="http://schemas.openxmlformats.org/officeDocument/2006/relationships/image" Target="../media/image29.png"/><Relationship Id="rId9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6.png"/><Relationship Id="rId7" Type="http://schemas.openxmlformats.org/officeDocument/2006/relationships/image" Target="../media/image2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6.png"/><Relationship Id="rId7" Type="http://schemas.openxmlformats.org/officeDocument/2006/relationships/image" Target="../media/image2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5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4.png"/><Relationship Id="rId4" Type="http://schemas.openxmlformats.org/officeDocument/2006/relationships/image" Target="../media/image6.png"/><Relationship Id="rId9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png"/><Relationship Id="rId7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6.png"/><Relationship Id="rId7" Type="http://schemas.openxmlformats.org/officeDocument/2006/relationships/image" Target="../media/image5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.png"/><Relationship Id="rId7" Type="http://schemas.openxmlformats.org/officeDocument/2006/relationships/image" Target="../media/image6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41.png"/><Relationship Id="rId9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41.png"/><Relationship Id="rId9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6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6.png"/><Relationship Id="rId7" Type="http://schemas.openxmlformats.org/officeDocument/2006/relationships/image" Target="../media/image8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0.png"/><Relationship Id="rId9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0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5.png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95.png"/><Relationship Id="rId4" Type="http://schemas.openxmlformats.org/officeDocument/2006/relationships/image" Target="../media/image6.png"/><Relationship Id="rId9" Type="http://schemas.openxmlformats.org/officeDocument/2006/relationships/image" Target="../media/image9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5.png"/><Relationship Id="rId7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5.png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6.png"/><Relationship Id="rId7" Type="http://schemas.openxmlformats.org/officeDocument/2006/relationships/image" Target="../media/image10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Relationship Id="rId9" Type="http://schemas.openxmlformats.org/officeDocument/2006/relationships/image" Target="../media/image10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6.png"/><Relationship Id="rId7" Type="http://schemas.openxmlformats.org/officeDocument/2006/relationships/image" Target="../media/image1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0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020.png"/><Relationship Id="rId4" Type="http://schemas.openxmlformats.org/officeDocument/2006/relationships/image" Target="../media/image10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0.png"/><Relationship Id="rId3" Type="http://schemas.openxmlformats.org/officeDocument/2006/relationships/image" Target="../media/image6.png"/><Relationship Id="rId7" Type="http://schemas.openxmlformats.org/officeDocument/2006/relationships/image" Target="../media/image10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0.png"/><Relationship Id="rId5" Type="http://schemas.openxmlformats.org/officeDocument/2006/relationships/image" Target="../media/image11.png"/><Relationship Id="rId4" Type="http://schemas.openxmlformats.org/officeDocument/2006/relationships/image" Target="../media/image10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0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0.png"/><Relationship Id="rId5" Type="http://schemas.openxmlformats.org/officeDocument/2006/relationships/image" Target="../media/image1060.png"/><Relationship Id="rId4" Type="http://schemas.openxmlformats.org/officeDocument/2006/relationships/image" Target="../media/image10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3" Type="http://schemas.openxmlformats.org/officeDocument/2006/relationships/image" Target="../media/image6.png"/><Relationship Id="rId7" Type="http://schemas.openxmlformats.org/officeDocument/2006/relationships/image" Target="../media/image1130.png"/><Relationship Id="rId12" Type="http://schemas.openxmlformats.org/officeDocument/2006/relationships/image" Target="../media/image118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0.png"/><Relationship Id="rId11" Type="http://schemas.openxmlformats.org/officeDocument/2006/relationships/image" Target="../media/image1170.png"/><Relationship Id="rId5" Type="http://schemas.openxmlformats.org/officeDocument/2006/relationships/image" Target="../media/image1110.png"/><Relationship Id="rId10" Type="http://schemas.openxmlformats.org/officeDocument/2006/relationships/image" Target="../media/image1160.png"/><Relationship Id="rId4" Type="http://schemas.openxmlformats.org/officeDocument/2006/relationships/image" Target="../media/image13.png"/><Relationship Id="rId9" Type="http://schemas.openxmlformats.org/officeDocument/2006/relationships/image" Target="../media/image1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5.7. Cisalhamento máximo absoluto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36617"/>
            <a:ext cx="10515598" cy="4414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Observação: estado completo de tensão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0B9DEB64-BE1E-4757-843F-E6EC7EFA1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336" y="2128578"/>
            <a:ext cx="3911328" cy="339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7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5.7. Cisalhamento máximo absoluto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17803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Cisalhamento máximo absoluto: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74637CF-B0A8-40E6-962C-FC67E3688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241" y="1806366"/>
            <a:ext cx="3083558" cy="2764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FB0A1EB-F982-4E1E-8B3D-A8C02988412F}"/>
                  </a:ext>
                </a:extLst>
              </p:cNvPr>
              <p:cNvSpPr txBox="1"/>
              <p:nvPr/>
            </p:nvSpPr>
            <p:spPr>
              <a:xfrm>
                <a:off x="3507962" y="2378714"/>
                <a:ext cx="3156998" cy="777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55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FB0A1EB-F982-4E1E-8B3D-A8C029884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962" y="2378714"/>
                <a:ext cx="3156998" cy="7771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68598B7-B468-4EF6-B1CE-3E6C82C0D04D}"/>
                  </a:ext>
                </a:extLst>
              </p:cNvPr>
              <p:cNvSpPr txBox="1"/>
              <p:nvPr/>
            </p:nvSpPr>
            <p:spPr>
              <a:xfrm>
                <a:off x="3511907" y="3229767"/>
                <a:ext cx="3350038" cy="777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55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=27,5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68598B7-B468-4EF6-B1CE-3E6C82C0D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907" y="3229767"/>
                <a:ext cx="3350038" cy="777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F891A16-48F2-4A88-BEFE-D0520479D260}"/>
                  </a:ext>
                </a:extLst>
              </p:cNvPr>
              <p:cNvSpPr txBox="1"/>
              <p:nvPr/>
            </p:nvSpPr>
            <p:spPr>
              <a:xfrm>
                <a:off x="3507962" y="4084843"/>
                <a:ext cx="3075719" cy="777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=2,5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6F891A16-48F2-4A88-BEFE-D0520479D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962" y="4084843"/>
                <a:ext cx="3075719" cy="7771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03688B0B-64C3-4593-94E6-668AB83CC705}"/>
                  </a:ext>
                </a:extLst>
              </p:cNvPr>
              <p:cNvSpPr txBox="1"/>
              <p:nvPr/>
            </p:nvSpPr>
            <p:spPr>
              <a:xfrm>
                <a:off x="3507962" y="5167947"/>
                <a:ext cx="2435639" cy="4117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𝝉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𝒎𝒂𝒙</m:t>
                          </m:r>
                        </m:sub>
                        <m:sup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𝒂𝒃𝒔</m:t>
                          </m:r>
                        </m:sup>
                      </m:sSubSup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𝟐𝟕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𝐌𝐏𝐚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CaixaDeTexto 25">
                <a:extLst>
                  <a:ext uri="{FF2B5EF4-FFF2-40B4-BE49-F238E27FC236}">
                    <a16:creationId xmlns:a16="http://schemas.microsoft.com/office/drawing/2014/main" id="{03688B0B-64C3-4593-94E6-668AB83CC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962" y="5167947"/>
                <a:ext cx="2435639" cy="41177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B6256441-4617-4A7A-A0A2-381EAF05EED9}"/>
                  </a:ext>
                </a:extLst>
              </p:cNvPr>
              <p:cNvSpPr txBox="1"/>
              <p:nvPr/>
            </p:nvSpPr>
            <p:spPr>
              <a:xfrm>
                <a:off x="947201" y="2602400"/>
                <a:ext cx="17959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B6256441-4617-4A7A-A0A2-381EAF05E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01" y="2602400"/>
                <a:ext cx="179599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40BDADBB-D35E-4029-9B12-70CD5A47070C}"/>
                  </a:ext>
                </a:extLst>
              </p:cNvPr>
              <p:cNvSpPr txBox="1"/>
              <p:nvPr/>
            </p:nvSpPr>
            <p:spPr>
              <a:xfrm>
                <a:off x="947201" y="3219162"/>
                <a:ext cx="168771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40BDADBB-D35E-4029-9B12-70CD5A470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01" y="3219162"/>
                <a:ext cx="1687718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AE440CA-262D-4DFB-A407-FA203611BD6F}"/>
                  </a:ext>
                </a:extLst>
              </p:cNvPr>
              <p:cNvSpPr txBox="1"/>
              <p:nvPr/>
            </p:nvSpPr>
            <p:spPr>
              <a:xfrm>
                <a:off x="950101" y="3835924"/>
                <a:ext cx="9705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AE440CA-262D-4DFB-A407-FA203611B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101" y="3835924"/>
                <a:ext cx="970501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2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5.7. Cisalhamento máximo absoluto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398773"/>
            <a:ext cx="7178038" cy="4352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Cisalhamento máximo absoluto: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B6256441-4617-4A7A-A0A2-381EAF05EED9}"/>
                  </a:ext>
                </a:extLst>
              </p:cNvPr>
              <p:cNvSpPr txBox="1"/>
              <p:nvPr/>
            </p:nvSpPr>
            <p:spPr>
              <a:xfrm>
                <a:off x="1669001" y="2332717"/>
                <a:ext cx="17959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B6256441-4617-4A7A-A0A2-381EAF05E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332717"/>
                <a:ext cx="179599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40BDADBB-D35E-4029-9B12-70CD5A47070C}"/>
                  </a:ext>
                </a:extLst>
              </p:cNvPr>
              <p:cNvSpPr txBox="1"/>
              <p:nvPr/>
            </p:nvSpPr>
            <p:spPr>
              <a:xfrm>
                <a:off x="1669001" y="2949479"/>
                <a:ext cx="168771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CaixaDeTexto 27">
                <a:extLst>
                  <a:ext uri="{FF2B5EF4-FFF2-40B4-BE49-F238E27FC236}">
                    <a16:creationId xmlns:a16="http://schemas.microsoft.com/office/drawing/2014/main" id="{40BDADBB-D35E-4029-9B12-70CD5A470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949479"/>
                <a:ext cx="1687718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AE440CA-262D-4DFB-A407-FA203611BD6F}"/>
                  </a:ext>
                </a:extLst>
              </p:cNvPr>
              <p:cNvSpPr txBox="1"/>
              <p:nvPr/>
            </p:nvSpPr>
            <p:spPr>
              <a:xfrm>
                <a:off x="1671901" y="3566241"/>
                <a:ext cx="97050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AE440CA-262D-4DFB-A407-FA203611B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901" y="3566241"/>
                <a:ext cx="970501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4C42323E-FF37-4EF8-B026-A6DA3E8B8B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1840" y="1339460"/>
            <a:ext cx="4688259" cy="44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* 6. Estado plano de 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Componentes de deformação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Definição EPD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Equações de transformação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Valores extremos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Ângulos correspondentes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087DBCFB-7171-467F-90FF-3B9239DCFDE0}"/>
                  </a:ext>
                </a:extLst>
              </p:cNvPr>
              <p:cNvSpPr txBox="1"/>
              <p:nvPr/>
            </p:nvSpPr>
            <p:spPr>
              <a:xfrm>
                <a:off x="5155030" y="1535837"/>
                <a:ext cx="2067806" cy="65979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087DBCFB-7171-467F-90FF-3B9239DCF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030" y="1535837"/>
                <a:ext cx="2067806" cy="659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EA5B30E-33D5-4497-85ED-368AFE41A098}"/>
                  </a:ext>
                </a:extLst>
              </p:cNvPr>
              <p:cNvSpPr txBox="1"/>
              <p:nvPr/>
            </p:nvSpPr>
            <p:spPr>
              <a:xfrm>
                <a:off x="7417939" y="1681069"/>
                <a:ext cx="1431709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EA5B30E-33D5-4497-85ED-368AFE41A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7939" y="1681069"/>
                <a:ext cx="1431709" cy="369332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064B159-CCC5-4337-86BA-B486EB5FFD4C}"/>
                  </a:ext>
                </a:extLst>
              </p:cNvPr>
              <p:cNvSpPr txBox="1"/>
              <p:nvPr/>
            </p:nvSpPr>
            <p:spPr>
              <a:xfrm>
                <a:off x="9113571" y="2778536"/>
                <a:ext cx="2080039" cy="39126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𝑥𝑧</m:t>
                          </m:r>
                        </m:sub>
                      </m:sSub>
                      <m: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pt-B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064B159-CCC5-4337-86BA-B486EB5FF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571" y="2778536"/>
                <a:ext cx="2080039" cy="391261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4DFB6A3-A2DE-42BC-8BD5-ED2620544A63}"/>
                  </a:ext>
                </a:extLst>
              </p:cNvPr>
              <p:cNvSpPr txBox="1"/>
              <p:nvPr/>
            </p:nvSpPr>
            <p:spPr>
              <a:xfrm>
                <a:off x="5155030" y="2645136"/>
                <a:ext cx="1136343" cy="6580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pt-B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4DFB6A3-A2DE-42BC-8BD5-ED2620544A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030" y="2645136"/>
                <a:ext cx="1136343" cy="658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C8F4A2C-1861-48CB-9DFB-2B7F953F22C5}"/>
                  </a:ext>
                </a:extLst>
              </p:cNvPr>
              <p:cNvSpPr txBox="1"/>
              <p:nvPr/>
            </p:nvSpPr>
            <p:spPr>
              <a:xfrm>
                <a:off x="7647323" y="2757565"/>
                <a:ext cx="1353548" cy="39126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𝛩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C8F4A2C-1861-48CB-9DFB-2B7F953F2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323" y="2757565"/>
                <a:ext cx="1353548" cy="391261"/>
              </a:xfrm>
              <a:prstGeom prst="rect">
                <a:avLst/>
              </a:prstGeom>
              <a:blipFill>
                <a:blip r:embed="rId8"/>
                <a:stretch>
                  <a:fillRect b="-307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0D7D3C4-195D-45D3-BB3C-D58EDB9CEE5D}"/>
                  </a:ext>
                </a:extLst>
              </p:cNvPr>
              <p:cNvSpPr txBox="1"/>
              <p:nvPr/>
            </p:nvSpPr>
            <p:spPr>
              <a:xfrm>
                <a:off x="6398280" y="2623334"/>
                <a:ext cx="1136343" cy="701667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kumimoji="0" lang="pt-BR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𝛥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pt-BR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0D7D3C4-195D-45D3-BB3C-D58EDB9CE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280" y="2623334"/>
                <a:ext cx="1136343" cy="7016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AAAB7DA-9DEA-4BFF-A708-A79A79515B77}"/>
                  </a:ext>
                </a:extLst>
              </p:cNvPr>
              <p:cNvSpPr txBox="1"/>
              <p:nvPr/>
            </p:nvSpPr>
            <p:spPr>
              <a:xfrm>
                <a:off x="5155030" y="3893494"/>
                <a:ext cx="4678680" cy="601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sub>
                      </m:sSub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cos</m:t>
                      </m:r>
                      <m:d>
                        <m:d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  <m: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𝛾</m:t>
                              </m:r>
                            </m:e>
                            <m:sub>
                              <m:r>
                                <a:rPr kumimoji="0" lang="en-US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kumimoji="0" lang="en-US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sen</m:t>
                      </m:r>
                      <m:d>
                        <m:dPr>
                          <m:ctrlPr>
                            <a:rPr kumimoji="0" lang="en-US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EAAAB7DA-9DEA-4BFF-A708-A79A79515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030" y="3893494"/>
                <a:ext cx="4678680" cy="6012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A0D2DE0-67B3-4581-B2D6-6B64AD502805}"/>
                  </a:ext>
                </a:extLst>
              </p:cNvPr>
              <p:cNvSpPr txBox="1"/>
              <p:nvPr/>
            </p:nvSpPr>
            <p:spPr>
              <a:xfrm>
                <a:off x="5155030" y="4630391"/>
                <a:ext cx="4090110" cy="5821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sen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θ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A0D2DE0-67B3-4581-B2D6-6B64AD502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5030" y="4630391"/>
                <a:ext cx="4090110" cy="5821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09DAA56-9959-4469-A0F2-A464204A1FA3}"/>
                  </a:ext>
                </a:extLst>
              </p:cNvPr>
              <p:cNvSpPr txBox="1"/>
              <p:nvPr/>
            </p:nvSpPr>
            <p:spPr>
              <a:xfrm>
                <a:off x="4866928" y="3400640"/>
                <a:ext cx="3982720" cy="91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209DAA56-9959-4469-A0F2-A464204A1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28" y="3400640"/>
                <a:ext cx="3982720" cy="9106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71D59026-ABDB-43EA-9CAC-53D2BF4EB0AF}"/>
                  </a:ext>
                </a:extLst>
              </p:cNvPr>
              <p:cNvSpPr txBox="1"/>
              <p:nvPr/>
            </p:nvSpPr>
            <p:spPr>
              <a:xfrm>
                <a:off x="9137750" y="3539578"/>
                <a:ext cx="2143760" cy="6519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71D59026-ABDB-43EA-9CAC-53D2BF4EB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50" y="3539578"/>
                <a:ext cx="2143760" cy="65197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23ED2CF-CBAA-49AD-BDC8-BB84736B24D6}"/>
                  </a:ext>
                </a:extLst>
              </p:cNvPr>
              <p:cNvSpPr txBox="1"/>
              <p:nvPr/>
            </p:nvSpPr>
            <p:spPr>
              <a:xfrm>
                <a:off x="4710931" y="4496234"/>
                <a:ext cx="4511039" cy="9161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  <m:sup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p>
                      </m:sSup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C23ED2CF-CBAA-49AD-BDC8-BB84736B2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931" y="4496234"/>
                <a:ext cx="4511039" cy="91614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F0A16F5E-CC25-4BC8-9029-F6E4AFEBC2DF}"/>
                  </a:ext>
                </a:extLst>
              </p:cNvPr>
              <p:cNvSpPr txBox="1"/>
              <p:nvPr/>
            </p:nvSpPr>
            <p:spPr>
              <a:xfrm>
                <a:off x="9113571" y="4561333"/>
                <a:ext cx="2591960" cy="720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t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an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𝑥𝑦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F0A16F5E-CC25-4BC8-9029-F6E4AFEBC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571" y="4561333"/>
                <a:ext cx="2591960" cy="72026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5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/>
      <p:bldP spid="9" grpId="0" animBg="1"/>
      <p:bldP spid="9" grpId="1"/>
      <p:bldP spid="10" grpId="0"/>
      <p:bldP spid="10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7.1. Efeito de Poisson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Barra sob carga axial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ECB4D40C-9C87-4983-B4AD-771D10F74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462" y="1720318"/>
            <a:ext cx="1307879" cy="38674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F6D5A6C-60F9-45B1-8FA8-544A5121E17B}"/>
                  </a:ext>
                </a:extLst>
              </p:cNvPr>
              <p:cNvSpPr txBox="1"/>
              <p:nvPr/>
            </p:nvSpPr>
            <p:spPr>
              <a:xfrm>
                <a:off x="2195498" y="2438864"/>
                <a:ext cx="1080260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0F6D5A6C-60F9-45B1-8FA8-544A5121E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498" y="2438864"/>
                <a:ext cx="1080260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F49B68-AD55-49B9-92A9-DCDDA093FB66}"/>
                  </a:ext>
                </a:extLst>
              </p:cNvPr>
              <p:cNvSpPr txBox="1"/>
              <p:nvPr/>
            </p:nvSpPr>
            <p:spPr>
              <a:xfrm>
                <a:off x="2195498" y="3500196"/>
                <a:ext cx="1080260" cy="66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l-G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num>
                        <m:den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F49B68-AD55-49B9-92A9-DCDDA093F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498" y="3500196"/>
                <a:ext cx="1080260" cy="6678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52C39FD-97C5-4338-8809-96B720087CB9}"/>
                  </a:ext>
                </a:extLst>
              </p:cNvPr>
              <p:cNvSpPr txBox="1"/>
              <p:nvPr/>
            </p:nvSpPr>
            <p:spPr>
              <a:xfrm>
                <a:off x="3853044" y="3472142"/>
                <a:ext cx="1307879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52C39FD-97C5-4338-8809-96B72008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044" y="3472142"/>
                <a:ext cx="1307879" cy="7239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1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7.1. Efeito de Poisson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Barra sob carga axial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C430320-807D-42FD-9D27-4BB9BA2C1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720" y="1590878"/>
            <a:ext cx="3296333" cy="4105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349A7B4-411E-46AA-87C2-7AF203E463AD}"/>
                  </a:ext>
                </a:extLst>
              </p:cNvPr>
              <p:cNvSpPr txBox="1"/>
              <p:nvPr/>
            </p:nvSpPr>
            <p:spPr>
              <a:xfrm>
                <a:off x="1669001" y="2463876"/>
                <a:ext cx="962439" cy="615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num>
                        <m:den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349A7B4-411E-46AA-87C2-7AF203E46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63876"/>
                <a:ext cx="962439" cy="615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2F9A4A-4104-4C75-ACFD-889293E3BB5E}"/>
                  </a:ext>
                </a:extLst>
              </p:cNvPr>
              <p:cNvSpPr txBox="1"/>
              <p:nvPr/>
            </p:nvSpPr>
            <p:spPr>
              <a:xfrm>
                <a:off x="2865120" y="2463875"/>
                <a:ext cx="1371600" cy="615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2F9A4A-4104-4C75-ACFD-889293E3B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20" y="2463875"/>
                <a:ext cx="1371600" cy="6152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0AA4BE30-44A5-41F0-A460-ECE9F07AA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9001" y="3549909"/>
            <a:ext cx="3419324" cy="214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7.1. Efeito de Poisson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Coeficiente de Poisson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EC430320-807D-42FD-9D27-4BB9BA2C1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720" y="1590878"/>
            <a:ext cx="3296333" cy="41050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2F9A4A-4104-4C75-ACFD-889293E3BB5E}"/>
                  </a:ext>
                </a:extLst>
              </p:cNvPr>
              <p:cNvSpPr txBox="1"/>
              <p:nvPr/>
            </p:nvSpPr>
            <p:spPr>
              <a:xfrm>
                <a:off x="1669001" y="2457755"/>
                <a:ext cx="1056640" cy="615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62F9A4A-4104-4C75-ACFD-889293E3B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57755"/>
                <a:ext cx="1056640" cy="6152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7499669-C786-494C-A977-70C76CBC4C8A}"/>
                  </a:ext>
                </a:extLst>
              </p:cNvPr>
              <p:cNvSpPr txBox="1"/>
              <p:nvPr/>
            </p:nvSpPr>
            <p:spPr>
              <a:xfrm>
                <a:off x="1669001" y="3500040"/>
                <a:ext cx="1483360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F7499669-C786-494C-A977-70C76CBC4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500040"/>
                <a:ext cx="1483360" cy="424283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064078F-D0B0-44F1-8AFA-DFB1E1B6AA65}"/>
                  </a:ext>
                </a:extLst>
              </p:cNvPr>
              <p:cNvSpPr txBox="1"/>
              <p:nvPr/>
            </p:nvSpPr>
            <p:spPr>
              <a:xfrm>
                <a:off x="1669001" y="4351311"/>
                <a:ext cx="1483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064078F-D0B0-44F1-8AFA-DFB1E1B6A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351311"/>
                <a:ext cx="148336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B1F8237-2D5C-437A-A0D1-E4CED9234370}"/>
                  </a:ext>
                </a:extLst>
              </p:cNvPr>
              <p:cNvSpPr txBox="1"/>
              <p:nvPr/>
            </p:nvSpPr>
            <p:spPr>
              <a:xfrm>
                <a:off x="3344360" y="3403538"/>
                <a:ext cx="1857560" cy="617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B1F8237-2D5C-437A-A0D1-E4CED9234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360" y="3403538"/>
                <a:ext cx="1857560" cy="6172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629FD43-8BC4-4644-80F2-909CCF70718B}"/>
                  </a:ext>
                </a:extLst>
              </p:cNvPr>
              <p:cNvSpPr txBox="1"/>
              <p:nvPr/>
            </p:nvSpPr>
            <p:spPr>
              <a:xfrm>
                <a:off x="3344360" y="4246136"/>
                <a:ext cx="1857560" cy="617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4629FD43-8BC4-4644-80F2-909CCF707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360" y="4246136"/>
                <a:ext cx="1857560" cy="6172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03DA0FE-6511-4897-837E-908512963AEB}"/>
                  </a:ext>
                </a:extLst>
              </p:cNvPr>
              <p:cNvSpPr txBox="1"/>
              <p:nvPr/>
            </p:nvSpPr>
            <p:spPr>
              <a:xfrm>
                <a:off x="3556442" y="2552876"/>
                <a:ext cx="2242599" cy="425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𝑡𝑟𝑎𝑛𝑠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𝑙𝑜𝑛𝑔𝑖𝑡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03DA0FE-6511-4897-837E-908512963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442" y="2552876"/>
                <a:ext cx="2242599" cy="425053"/>
              </a:xfrm>
              <a:prstGeom prst="rect">
                <a:avLst/>
              </a:prstGeom>
              <a:blipFill>
                <a:blip r:embed="rId10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9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7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7.1.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15439"/>
            <a:ext cx="6050278" cy="41354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Para as leituras realizadas ao longo do ensaio de tração uniaxial ao lado, determinar o módulo de Young e o coeficiente de Poisson do material.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3902236-7453-415F-A8E7-1366246E9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521" y="1619734"/>
            <a:ext cx="4272278" cy="302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24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7.1.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15439"/>
            <a:ext cx="6050278" cy="41354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Módulo de Young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3902236-7453-415F-A8E7-1366246E9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521" y="1619734"/>
            <a:ext cx="4272278" cy="30249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94B6160-6902-451F-B917-233F1B58BE59}"/>
                  </a:ext>
                </a:extLst>
              </p:cNvPr>
              <p:cNvSpPr txBox="1"/>
              <p:nvPr/>
            </p:nvSpPr>
            <p:spPr>
              <a:xfrm>
                <a:off x="1233997" y="2525011"/>
                <a:ext cx="1307879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94B6160-6902-451F-B917-233F1B58B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525011"/>
                <a:ext cx="1307879" cy="6665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513BA1A-4AFD-4A41-B9B4-12CE0A9D9341}"/>
                  </a:ext>
                </a:extLst>
              </p:cNvPr>
              <p:cNvSpPr txBox="1"/>
              <p:nvPr/>
            </p:nvSpPr>
            <p:spPr>
              <a:xfrm>
                <a:off x="2734917" y="2525011"/>
                <a:ext cx="1808480" cy="666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513BA1A-4AFD-4A41-B9B4-12CE0A9D9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917" y="2525011"/>
                <a:ext cx="1808480" cy="6665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B843FE1-35A1-4296-9C42-4AAF24109EB5}"/>
                  </a:ext>
                </a:extLst>
              </p:cNvPr>
              <p:cNvSpPr txBox="1"/>
              <p:nvPr/>
            </p:nvSpPr>
            <p:spPr>
              <a:xfrm>
                <a:off x="1233997" y="3529958"/>
                <a:ext cx="5461443" cy="825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12 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𝑘𝑁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500 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0,300 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𝑚𝑚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16</m:t>
                                  </m:r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𝑚𝑚</m:t>
                                  </m:r>
                                </m:e>
                                <m:sup>
                                  <m:r>
                                    <a:rPr kumimoji="0" lang="en-US" sz="1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=99,47</m:t>
                      </m:r>
                      <m:f>
                        <m:fPr>
                          <m:type m:val="li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pt-B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2B843FE1-35A1-4296-9C42-4AAF24109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529958"/>
                <a:ext cx="5461443" cy="8252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87EECE7-5EBA-4D66-933D-74A434DA252D}"/>
                  </a:ext>
                </a:extLst>
              </p:cNvPr>
              <p:cNvSpPr txBox="1"/>
              <p:nvPr/>
            </p:nvSpPr>
            <p:spPr>
              <a:xfrm>
                <a:off x="4451956" y="4555535"/>
                <a:ext cx="209607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𝑬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𝟗𝟗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𝟒𝟕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𝐆𝐏𝐚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787EECE7-5EBA-4D66-933D-74A434DA2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956" y="4555535"/>
                <a:ext cx="209607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5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7.1.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15439"/>
            <a:ext cx="6050278" cy="41354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Coeficiente de Poisson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3902236-7453-415F-A8E7-1366246E9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477" y="1619735"/>
            <a:ext cx="3624321" cy="25661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58D7818-8D4F-4CB5-9E35-AEC87F45F803}"/>
                  </a:ext>
                </a:extLst>
              </p:cNvPr>
              <p:cNvSpPr txBox="1"/>
              <p:nvPr/>
            </p:nvSpPr>
            <p:spPr>
              <a:xfrm>
                <a:off x="838200" y="2599695"/>
                <a:ext cx="2606483" cy="7224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𝐿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0,300 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𝑚𝑚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𝑚𝑚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58D7818-8D4F-4CB5-9E35-AEC87F45F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9695"/>
                <a:ext cx="2606483" cy="7224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F2F756F-97CB-42EB-91C8-0661CC43D99F}"/>
                  </a:ext>
                </a:extLst>
              </p:cNvPr>
              <p:cNvSpPr txBox="1"/>
              <p:nvPr/>
            </p:nvSpPr>
            <p:spPr>
              <a:xfrm>
                <a:off x="3863341" y="2572623"/>
                <a:ext cx="3419283" cy="728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−0,0024 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𝑚𝑚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𝑚𝑚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BF2F756F-97CB-42EB-91C8-0661CC43D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341" y="2572623"/>
                <a:ext cx="3419283" cy="728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E01F5B9B-1A9D-40A1-B09C-D8E7264F8477}"/>
                  </a:ext>
                </a:extLst>
              </p:cNvPr>
              <p:cNvSpPr txBox="1"/>
              <p:nvPr/>
            </p:nvSpPr>
            <p:spPr>
              <a:xfrm>
                <a:off x="838200" y="3886426"/>
                <a:ext cx="2242599" cy="425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𝑡𝑟𝑎𝑛𝑠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𝑙𝑜𝑛𝑔𝑖𝑡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E01F5B9B-1A9D-40A1-B09C-D8E7264F8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86426"/>
                <a:ext cx="2242599" cy="425053"/>
              </a:xfrm>
              <a:prstGeom prst="rect">
                <a:avLst/>
              </a:prstGeom>
              <a:blipFill>
                <a:blip r:embed="rId7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0493A0D-0FA7-471C-8095-C8A8D402DFFB}"/>
                  </a:ext>
                </a:extLst>
              </p:cNvPr>
              <p:cNvSpPr txBox="1"/>
              <p:nvPr/>
            </p:nvSpPr>
            <p:spPr>
              <a:xfrm>
                <a:off x="3178614" y="3763669"/>
                <a:ext cx="4165413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−0,0024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𝜈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0,300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500</m:t>
                          </m:r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𝝂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𝟐𝟓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20493A0D-0FA7-471C-8095-C8A8D402D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614" y="3763669"/>
                <a:ext cx="4165413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22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passada (Aula 09)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/>
              <a:t>5. Estado Plano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5.1. Definição de EPT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5.2. 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5.3. 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5.4. 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5.5. Círculo de Mohr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5.6. Cisalhamento máximo absoluto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410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7.2. Lei de Hooke triaxial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triaxial de tensão (isotropia)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E5D6ECE-CA11-42DD-8913-470520E62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518417"/>
            <a:ext cx="2821719" cy="28037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A32485A-4AEA-4FFB-94DE-F19EFB40E003}"/>
                  </a:ext>
                </a:extLst>
              </p:cNvPr>
              <p:cNvSpPr txBox="1"/>
              <p:nvPr/>
            </p:nvSpPr>
            <p:spPr>
              <a:xfrm>
                <a:off x="4602482" y="2518417"/>
                <a:ext cx="1442718" cy="2451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DA32485A-4AEA-4FFB-94DE-F19EFB40E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482" y="2518417"/>
                <a:ext cx="1442718" cy="24516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4B43BE7-D5F3-4B90-A16A-1A5472BCC4A9}"/>
                  </a:ext>
                </a:extLst>
              </p:cNvPr>
              <p:cNvSpPr txBox="1"/>
              <p:nvPr/>
            </p:nvSpPr>
            <p:spPr>
              <a:xfrm>
                <a:off x="6591966" y="2518417"/>
                <a:ext cx="1442718" cy="2467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4B43BE7-D5F3-4B90-A16A-1A5472BCC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966" y="2518417"/>
                <a:ext cx="1442718" cy="2467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E1E995-7D8C-4D05-8D65-2BEF14BA2F39}"/>
                  </a:ext>
                </a:extLst>
              </p:cNvPr>
              <p:cNvSpPr txBox="1"/>
              <p:nvPr/>
            </p:nvSpPr>
            <p:spPr>
              <a:xfrm>
                <a:off x="8581450" y="2502836"/>
                <a:ext cx="1442718" cy="2467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E1E995-7D8C-4D05-8D65-2BEF14BA2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450" y="2502836"/>
                <a:ext cx="1442718" cy="24672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7.2. Lei de Hooke triaxial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generalizada (versão 1)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E5D6ECE-CA11-42DD-8913-470520E62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721" y="2518417"/>
            <a:ext cx="2821719" cy="280374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7D942DB-8C3F-432F-8E2A-2EE9F18A6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685" y="2518417"/>
            <a:ext cx="3738328" cy="28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7.2. Lei de Hooke triaxial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* Lei de Hooke 3D para material ortotrópico (reforçado com fibras)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E5D6ECE-CA11-42DD-8913-470520E62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721" y="2518417"/>
            <a:ext cx="2821719" cy="280374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48149CD-9965-4D51-9F92-AB44F6E90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6961" y="2518418"/>
            <a:ext cx="3720526" cy="280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4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7.2. Lei de Hooke triaxial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generalizada (versão 2)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02B20518-8768-4316-966B-26FA6673E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9001" y="2518417"/>
            <a:ext cx="2862359" cy="2146769"/>
          </a:xfrm>
          <a:prstGeom prst="rect">
            <a:avLst/>
          </a:prstGeom>
        </p:spPr>
      </p:pic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5440E0A3-FAE7-4968-9A24-FF4678EE14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8109" y="2992290"/>
          <a:ext cx="3722190" cy="147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6" imgW="1917700" imgH="762000" progId="Equation.DSMT4">
                  <p:embed/>
                </p:oleObj>
              </mc:Choice>
              <mc:Fallback>
                <p:oleObj name="Equation" r:id="rId6" imgW="1917700" imgH="7620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5440E0A3-FAE7-4968-9A24-FF4678EE14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109" y="2992290"/>
                        <a:ext cx="3722190" cy="1477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7453694C-316A-44F7-9907-A61D625113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1191" y="2992290"/>
          <a:ext cx="5742700" cy="147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8" imgW="2959100" imgH="762000" progId="Equation.DSMT4">
                  <p:embed/>
                </p:oleObj>
              </mc:Choice>
              <mc:Fallback>
                <p:oleObj name="Equation" r:id="rId8" imgW="2959100" imgH="76200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7453694C-316A-44F7-9907-A61D62511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91" y="2992290"/>
                        <a:ext cx="5742700" cy="1477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64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7.2. Lei de Hooke triaxial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para cisalhamento (3D)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23BE002-F477-4EEC-BEF6-D942CD1A58B8}"/>
                  </a:ext>
                </a:extLst>
              </p:cNvPr>
              <p:cNvSpPr txBox="1"/>
              <p:nvPr/>
            </p:nvSpPr>
            <p:spPr>
              <a:xfrm>
                <a:off x="1935331" y="2525375"/>
                <a:ext cx="1586883" cy="457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23BE002-F477-4EEC-BEF6-D942CD1A5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331" y="2525375"/>
                <a:ext cx="1586883" cy="457561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993F0D2-E744-4DFB-884A-9434BCED16AF}"/>
                  </a:ext>
                </a:extLst>
              </p:cNvPr>
              <p:cNvSpPr txBox="1"/>
              <p:nvPr/>
            </p:nvSpPr>
            <p:spPr>
              <a:xfrm>
                <a:off x="1935330" y="3208584"/>
                <a:ext cx="158688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993F0D2-E744-4DFB-884A-9434BCED1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330" y="3208584"/>
                <a:ext cx="1586883" cy="430887"/>
              </a:xfrm>
              <a:prstGeom prst="rect">
                <a:avLst/>
              </a:prstGeom>
              <a:blipFill>
                <a:blip r:embed="rId5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769DCCD-B9F9-41A3-82D0-CB5E4995BC01}"/>
                  </a:ext>
                </a:extLst>
              </p:cNvPr>
              <p:cNvSpPr txBox="1"/>
              <p:nvPr/>
            </p:nvSpPr>
            <p:spPr>
              <a:xfrm>
                <a:off x="1935330" y="3865119"/>
                <a:ext cx="1586883" cy="457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836967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769DCCD-B9F9-41A3-82D0-CB5E4995B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330" y="3865119"/>
                <a:ext cx="1586883" cy="457561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037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15439"/>
            <a:ext cx="6050278" cy="413549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O bloco da figura ao lado é feito de aço (E = 200 GPa, </a:t>
            </a:r>
            <a:r>
              <a:rPr lang="el-GR" altLang="pt-BR" sz="2000" dirty="0">
                <a:cs typeface="Times New Roman" panose="02020603050405020304" pitchFamily="18" charset="0"/>
              </a:rPr>
              <a:t>ν</a:t>
            </a:r>
            <a:r>
              <a:rPr lang="pt-BR" altLang="pt-BR" sz="2000" dirty="0">
                <a:cs typeface="Times New Roman" panose="02020603050405020304" pitchFamily="18" charset="0"/>
              </a:rPr>
              <a:t> = 0,30) e está submetido às seguintes forças: 80 kN de tração ao longo de </a:t>
            </a:r>
            <a:r>
              <a:rPr lang="pt-BR" altLang="pt-BR" sz="2000" i="1" dirty="0">
                <a:cs typeface="Times New Roman" panose="02020603050405020304" pitchFamily="18" charset="0"/>
              </a:rPr>
              <a:t>x</a:t>
            </a:r>
            <a:r>
              <a:rPr lang="pt-BR" altLang="pt-BR" sz="2000" dirty="0">
                <a:cs typeface="Times New Roman" panose="02020603050405020304" pitchFamily="18" charset="0"/>
              </a:rPr>
              <a:t>, 120 kN de compressão ao longo de </a:t>
            </a:r>
            <a:r>
              <a:rPr lang="pt-BR" altLang="pt-BR" sz="2000" i="1" dirty="0">
                <a:cs typeface="Times New Roman" panose="02020603050405020304" pitchFamily="18" charset="0"/>
              </a:rPr>
              <a:t>z</a:t>
            </a:r>
            <a:r>
              <a:rPr lang="pt-BR" altLang="pt-BR" sz="2000" dirty="0">
                <a:cs typeface="Times New Roman" panose="02020603050405020304" pitchFamily="18" charset="0"/>
              </a:rPr>
              <a:t>, e 50 kN para cima na face frontal (normal ao eixo </a:t>
            </a:r>
            <a:r>
              <a:rPr lang="pt-BR" altLang="pt-BR" sz="2000" i="1" dirty="0">
                <a:cs typeface="Times New Roman" panose="02020603050405020304" pitchFamily="18" charset="0"/>
              </a:rPr>
              <a:t>z</a:t>
            </a:r>
            <a:r>
              <a:rPr lang="pt-BR" altLang="pt-BR" sz="2000" dirty="0">
                <a:cs typeface="Times New Roman" panose="02020603050405020304" pitchFamily="18" charset="0"/>
              </a:rPr>
              <a:t>). Neste caso, determinar os estados 3D de tensão e deformação, bem como as variações de dimensão do bloco.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753" y="1664759"/>
            <a:ext cx="4006850" cy="28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89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Estado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1800" dirty="0">
                <a:cs typeface="Times New Roman" panose="02020603050405020304" pitchFamily="18" charset="0"/>
              </a:rPr>
              <a:t>80 kN de tração ao longo de </a:t>
            </a:r>
            <a:r>
              <a:rPr lang="pt-BR" altLang="pt-BR" sz="1800" i="1" dirty="0">
                <a:cs typeface="Times New Roman" panose="02020603050405020304" pitchFamily="18" charset="0"/>
              </a:rPr>
              <a:t>x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1800" dirty="0">
                <a:cs typeface="Times New Roman" panose="02020603050405020304" pitchFamily="18" charset="0"/>
              </a:rPr>
              <a:t>120 kN de compressão ao longo de </a:t>
            </a:r>
            <a:r>
              <a:rPr lang="pt-BR" altLang="pt-BR" sz="1800" i="1" dirty="0">
                <a:cs typeface="Times New Roman" panose="02020603050405020304" pitchFamily="18" charset="0"/>
              </a:rPr>
              <a:t>z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altLang="pt-BR" sz="1800" dirty="0">
                <a:cs typeface="Times New Roman" panose="02020603050405020304" pitchFamily="18" charset="0"/>
              </a:rPr>
              <a:t>50 kN para cima na face frontal (normal ao eixo </a:t>
            </a:r>
            <a:r>
              <a:rPr lang="pt-BR" altLang="pt-BR" sz="1800" i="1" dirty="0">
                <a:cs typeface="Times New Roman" panose="02020603050405020304" pitchFamily="18" charset="0"/>
              </a:rPr>
              <a:t>z</a:t>
            </a:r>
            <a:r>
              <a:rPr lang="pt-BR" altLang="pt-BR" sz="1800" dirty="0"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678" y="1634495"/>
            <a:ext cx="3644683" cy="261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/>
              <p:nvPr/>
            </p:nvSpPr>
            <p:spPr>
              <a:xfrm>
                <a:off x="1669000" y="3789178"/>
                <a:ext cx="4427000" cy="720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0,2.0,3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=1333,33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3789178"/>
                <a:ext cx="4427000" cy="7201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/>
              <p:nvPr/>
            </p:nvSpPr>
            <p:spPr>
              <a:xfrm>
                <a:off x="1669000" y="4770780"/>
                <a:ext cx="4305080" cy="720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−12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</m:t>
                              </m:r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.0,</m:t>
                              </m:r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−1500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4770780"/>
                <a:ext cx="4305080" cy="7201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/>
              <p:nvPr/>
            </p:nvSpPr>
            <p:spPr>
              <a:xfrm>
                <a:off x="6725052" y="4766168"/>
                <a:ext cx="4135120" cy="720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𝑘𝑁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0,4.0,2</m:t>
                              </m:r>
                            </m:e>
                          </m:d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=625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052" y="4766168"/>
                <a:ext cx="4135120" cy="7203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9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Estado de tensão 3D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678" y="1634495"/>
            <a:ext cx="3644683" cy="261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/>
              <p:nvPr/>
            </p:nvSpPr>
            <p:spPr>
              <a:xfrm>
                <a:off x="1378432" y="2425498"/>
                <a:ext cx="21742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=1333,33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32" y="2425498"/>
                <a:ext cx="217424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/>
              <p:nvPr/>
            </p:nvSpPr>
            <p:spPr>
              <a:xfrm>
                <a:off x="1378432" y="3804231"/>
                <a:ext cx="2082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−1500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32" y="3804231"/>
                <a:ext cx="208280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/>
              <p:nvPr/>
            </p:nvSpPr>
            <p:spPr>
              <a:xfrm>
                <a:off x="4309589" y="3783579"/>
                <a:ext cx="1786411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=625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589" y="3783579"/>
                <a:ext cx="1786411" cy="424283"/>
              </a:xfrm>
              <a:prstGeom prst="rect">
                <a:avLst/>
              </a:prstGeom>
              <a:blipFill>
                <a:blip r:embed="rId7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2D2F28C-6EBB-4603-A35E-8C0F60DB4E28}"/>
                  </a:ext>
                </a:extLst>
              </p:cNvPr>
              <p:cNvSpPr txBox="1"/>
              <p:nvPr/>
            </p:nvSpPr>
            <p:spPr>
              <a:xfrm>
                <a:off x="1378432" y="3104539"/>
                <a:ext cx="974915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2D2F28C-6EBB-4603-A35E-8C0F60DB4E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432" y="3104539"/>
                <a:ext cx="974915" cy="424283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A3F393D-F288-49D0-BDA0-1A1831B911A8}"/>
                  </a:ext>
                </a:extLst>
              </p:cNvPr>
              <p:cNvSpPr txBox="1"/>
              <p:nvPr/>
            </p:nvSpPr>
            <p:spPr>
              <a:xfrm>
                <a:off x="4309590" y="2425498"/>
                <a:ext cx="1090889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A3F393D-F288-49D0-BDA0-1A1831B91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590" y="2425498"/>
                <a:ext cx="1090889" cy="424283"/>
              </a:xfrm>
              <a:prstGeom prst="rect">
                <a:avLst/>
              </a:prstGeom>
              <a:blipFill>
                <a:blip r:embed="rId9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8A3DE15-76ED-4B27-B23A-76F978A65EBB}"/>
                  </a:ext>
                </a:extLst>
              </p:cNvPr>
              <p:cNvSpPr txBox="1"/>
              <p:nvPr/>
            </p:nvSpPr>
            <p:spPr>
              <a:xfrm>
                <a:off x="4309589" y="3116625"/>
                <a:ext cx="109088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𝑥𝑧</m:t>
                          </m:r>
                        </m:sub>
                      </m:sSub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8A3DE15-76ED-4B27-B23A-76F978A65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589" y="3116625"/>
                <a:ext cx="1090889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8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7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Estado de deformação (</a:t>
            </a:r>
            <a:r>
              <a:rPr lang="pt-B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E = 200 GPa, </a:t>
            </a:r>
            <a:r>
              <a:rPr lang="el-G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ν</a:t>
            </a:r>
            <a:r>
              <a:rPr lang="pt-B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= 0,30)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/>
              <p:nvPr/>
            </p:nvSpPr>
            <p:spPr>
              <a:xfrm>
                <a:off x="838200" y="2370772"/>
                <a:ext cx="21742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=1333,33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89B6DAAF-4EF3-4BC5-93B7-36D91830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70772"/>
                <a:ext cx="217424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/>
              <p:nvPr/>
            </p:nvSpPr>
            <p:spPr>
              <a:xfrm>
                <a:off x="3461576" y="2370772"/>
                <a:ext cx="20828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−1500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16959178-3E91-4EF1-AF14-BE99E6A08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576" y="2370772"/>
                <a:ext cx="208280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56B5D2E-B408-43D4-B5E7-EB972E31E776}"/>
                  </a:ext>
                </a:extLst>
              </p:cNvPr>
              <p:cNvSpPr txBox="1"/>
              <p:nvPr/>
            </p:nvSpPr>
            <p:spPr>
              <a:xfrm>
                <a:off x="838200" y="3054273"/>
                <a:ext cx="653796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200.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1333,33−0,3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−1500</m:t>
                              </m:r>
                            </m:e>
                          </m:d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𝟗𝟏𝟕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56B5D2E-B408-43D4-B5E7-EB972E31E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54273"/>
                <a:ext cx="6537960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409BF3B-EDD5-4C83-9CE9-2E2FDB1B7789}"/>
                  </a:ext>
                </a:extLst>
              </p:cNvPr>
              <p:cNvSpPr txBox="1"/>
              <p:nvPr/>
            </p:nvSpPr>
            <p:spPr>
              <a:xfrm>
                <a:off x="838200" y="3862972"/>
                <a:ext cx="6456680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200.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0,3.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1333,33</m:t>
                              </m:r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−1500</m:t>
                              </m:r>
                            </m:e>
                          </m:d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𝟐𝟓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2409BF3B-EDD5-4C83-9CE9-2E2FDB1B7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862972"/>
                <a:ext cx="6456680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5C893863-E960-4C79-BB9C-8BB545103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3056" y="1838021"/>
            <a:ext cx="3460953" cy="2595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E532DA6-FF57-46C3-93DF-BC1C4750AE41}"/>
                  </a:ext>
                </a:extLst>
              </p:cNvPr>
              <p:cNvSpPr txBox="1"/>
              <p:nvPr/>
            </p:nvSpPr>
            <p:spPr>
              <a:xfrm>
                <a:off x="838200" y="4671671"/>
                <a:ext cx="6844856" cy="670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200.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(−1500)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0,3.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pt-BR" sz="2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1333,33+0</m:t>
                              </m:r>
                            </m:e>
                          </m:d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E532DA6-FF57-46C3-93DF-BC1C4750A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71671"/>
                <a:ext cx="6844856" cy="6705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6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8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105155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Relação entre as constantes elásticas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DC102B4A-17FB-49A2-AADD-7EA109DB9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760" y="2235199"/>
            <a:ext cx="2770919" cy="34153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BAC75B8-2416-4390-A9F7-771BC46E8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911" y="2235199"/>
            <a:ext cx="5377896" cy="137985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1C6C973-9593-4509-BD53-95D11CCBA5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7911" y="4259765"/>
            <a:ext cx="2055679" cy="8464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6F850C7-C8E1-48F5-91E7-34077FEF7527}"/>
                  </a:ext>
                </a:extLst>
              </p:cNvPr>
              <p:cNvSpPr txBox="1"/>
              <p:nvPr/>
            </p:nvSpPr>
            <p:spPr>
              <a:xfrm>
                <a:off x="8012293" y="4347997"/>
                <a:ext cx="2143760" cy="669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𝜏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𝛾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𝛾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6F850C7-C8E1-48F5-91E7-34077FEF7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293" y="4347997"/>
                <a:ext cx="2143760" cy="6699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72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de hoje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3927"/>
            <a:ext cx="10515600" cy="43470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/>
              <a:t>5. Estado Plano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/>
              <a:t>5.1. Definição de EPT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/>
              <a:t>5.2. Equações de transformação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/>
              <a:t>5.3. Tensões principais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/>
              <a:t>5.4. Máximo cisalhamento no plano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dirty="0"/>
              <a:t>5.5. Círculo de Mohr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800" b="1" dirty="0"/>
              <a:t>5.6. Cisalhamento máximo absoluto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7. Lei de Hooke multiaxial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016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Estado de deformação (</a:t>
            </a:r>
            <a:r>
              <a:rPr lang="pt-B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E = 200 GPa, </a:t>
            </a:r>
            <a:r>
              <a:rPr lang="el-G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ν</a:t>
            </a:r>
            <a:r>
              <a:rPr lang="pt-BR" altLang="pt-BR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= 0,30)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678" y="1634495"/>
            <a:ext cx="3644683" cy="261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/>
              <p:nvPr/>
            </p:nvSpPr>
            <p:spPr>
              <a:xfrm>
                <a:off x="1336483" y="2369084"/>
                <a:ext cx="1792798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=625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01C1BB51-B377-43F4-BAEE-47D76D47C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483" y="2369084"/>
                <a:ext cx="1792798" cy="424283"/>
              </a:xfrm>
              <a:prstGeom prst="rect">
                <a:avLst/>
              </a:prstGeom>
              <a:blipFill>
                <a:blip r:embed="rId5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594D2B9-A67A-41EB-8403-E634D1C8BC24}"/>
                  </a:ext>
                </a:extLst>
              </p:cNvPr>
              <p:cNvSpPr txBox="1"/>
              <p:nvPr/>
            </p:nvSpPr>
            <p:spPr>
              <a:xfrm>
                <a:off x="1336483" y="3131784"/>
                <a:ext cx="1213678" cy="625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𝜏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𝑦𝑧</m:t>
                              </m:r>
                            </m:sub>
                          </m:sSub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8594D2B9-A67A-41EB-8403-E634D1C8B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483" y="3131784"/>
                <a:ext cx="1213678" cy="6258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652D71B-068A-4350-A5D6-DBCCD62EAF3A}"/>
                  </a:ext>
                </a:extLst>
              </p:cNvPr>
              <p:cNvSpPr txBox="1"/>
              <p:nvPr/>
            </p:nvSpPr>
            <p:spPr>
              <a:xfrm>
                <a:off x="1340527" y="4096013"/>
                <a:ext cx="4572000" cy="7140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𝐺𝑃𝑎</m:t>
                          </m:r>
                        </m:num>
                        <m:den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1+0,3</m:t>
                              </m:r>
                            </m:e>
                          </m:d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=76,92 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𝐺𝑃𝑎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6652D71B-068A-4350-A5D6-DBCCD62EA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527" y="4096013"/>
                <a:ext cx="4572000" cy="7140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A889911-18A9-493F-9A48-48511775D6E1}"/>
                  </a:ext>
                </a:extLst>
              </p:cNvPr>
              <p:cNvSpPr txBox="1"/>
              <p:nvPr/>
            </p:nvSpPr>
            <p:spPr>
              <a:xfrm>
                <a:off x="2865120" y="3213416"/>
                <a:ext cx="2570480" cy="4423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𝜸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𝒚𝒛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𝟏𝟐𝟓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𝟏𝟎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A889911-18A9-493F-9A48-48511775D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20" y="3213416"/>
                <a:ext cx="2570480" cy="442365"/>
              </a:xfrm>
              <a:prstGeom prst="rect">
                <a:avLst/>
              </a:prstGeom>
              <a:blipFill>
                <a:blip r:embed="rId8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86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Estado de deformação 3D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3948" y="1611454"/>
            <a:ext cx="3644683" cy="261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A889911-18A9-493F-9A48-48511775D6E1}"/>
                  </a:ext>
                </a:extLst>
              </p:cNvPr>
              <p:cNvSpPr txBox="1"/>
              <p:nvPr/>
            </p:nvSpPr>
            <p:spPr>
              <a:xfrm>
                <a:off x="3799247" y="3793326"/>
                <a:ext cx="2113280" cy="43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=8,125.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AA889911-18A9-493F-9A48-48511775D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247" y="3793326"/>
                <a:ext cx="2113280" cy="430502"/>
              </a:xfrm>
              <a:prstGeom prst="rect">
                <a:avLst/>
              </a:prstGeom>
              <a:blipFill>
                <a:blip r:embed="rId5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23371CA-8452-478C-96F7-17EA7B21065E}"/>
                  </a:ext>
                </a:extLst>
              </p:cNvPr>
              <p:cNvSpPr txBox="1"/>
              <p:nvPr/>
            </p:nvSpPr>
            <p:spPr>
              <a:xfrm>
                <a:off x="1089238" y="2490117"/>
                <a:ext cx="2032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=8,917.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23371CA-8452-478C-96F7-17EA7B210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490117"/>
                <a:ext cx="203200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0E41147-8B93-4F53-83E3-F2A92A5A3F64}"/>
                  </a:ext>
                </a:extLst>
              </p:cNvPr>
              <p:cNvSpPr txBox="1"/>
              <p:nvPr/>
            </p:nvSpPr>
            <p:spPr>
              <a:xfrm>
                <a:off x="1089238" y="3144350"/>
                <a:ext cx="1879600" cy="43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0,25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0E41147-8B93-4F53-83E3-F2A92A5A3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144350"/>
                <a:ext cx="1879600" cy="430502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0CFC326-027E-4074-A063-277527C0E6B8}"/>
                  </a:ext>
                </a:extLst>
              </p:cNvPr>
              <p:cNvSpPr txBox="1"/>
              <p:nvPr/>
            </p:nvSpPr>
            <p:spPr>
              <a:xfrm>
                <a:off x="1089238" y="3823718"/>
                <a:ext cx="19913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−9,5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0CFC326-027E-4074-A063-277527C0E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823718"/>
                <a:ext cx="199136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AC7A1C61-F49A-41B0-B93C-40B4A11A63EA}"/>
                  </a:ext>
                </a:extLst>
              </p:cNvPr>
              <p:cNvSpPr txBox="1"/>
              <p:nvPr/>
            </p:nvSpPr>
            <p:spPr>
              <a:xfrm>
                <a:off x="3799247" y="2472333"/>
                <a:ext cx="1087713" cy="43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AC7A1C61-F49A-41B0-B93C-40B4A11A6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247" y="2472333"/>
                <a:ext cx="1087713" cy="430502"/>
              </a:xfrm>
              <a:prstGeom prst="rect">
                <a:avLst/>
              </a:prstGeom>
              <a:blipFill>
                <a:blip r:embed="rId9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A858FD0-F395-493C-9A12-F0849DD321CB}"/>
                  </a:ext>
                </a:extLst>
              </p:cNvPr>
              <p:cNvSpPr txBox="1"/>
              <p:nvPr/>
            </p:nvSpPr>
            <p:spPr>
              <a:xfrm>
                <a:off x="3799247" y="3150224"/>
                <a:ext cx="108771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A858FD0-F395-493C-9A12-F0849DD32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247" y="3150224"/>
                <a:ext cx="1087713" cy="400110"/>
              </a:xfrm>
              <a:prstGeom prst="rect">
                <a:avLst/>
              </a:prstGeom>
              <a:blipFill>
                <a:blip r:embed="rId10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62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5" grpId="0"/>
      <p:bldP spid="19" grpId="0"/>
      <p:bldP spid="21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Variações de dimensão do bloco: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9115" y="1627985"/>
            <a:ext cx="3644683" cy="26123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23371CA-8452-478C-96F7-17EA7B21065E}"/>
                  </a:ext>
                </a:extLst>
              </p:cNvPr>
              <p:cNvSpPr txBox="1"/>
              <p:nvPr/>
            </p:nvSpPr>
            <p:spPr>
              <a:xfrm>
                <a:off x="990600" y="2257471"/>
                <a:ext cx="18796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=8,917.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23371CA-8452-478C-96F7-17EA7B210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257471"/>
                <a:ext cx="18796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0E41147-8B93-4F53-83E3-F2A92A5A3F64}"/>
                  </a:ext>
                </a:extLst>
              </p:cNvPr>
              <p:cNvSpPr txBox="1"/>
              <p:nvPr/>
            </p:nvSpPr>
            <p:spPr>
              <a:xfrm>
                <a:off x="3134360" y="2243749"/>
                <a:ext cx="1727200" cy="396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0,25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10E41147-8B93-4F53-83E3-F2A92A5A3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360" y="2243749"/>
                <a:ext cx="1727200" cy="396775"/>
              </a:xfrm>
              <a:prstGeom prst="rect">
                <a:avLst/>
              </a:prstGeom>
              <a:blipFill>
                <a:blip r:embed="rId6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0CFC326-027E-4074-A063-277527C0E6B8}"/>
                  </a:ext>
                </a:extLst>
              </p:cNvPr>
              <p:cNvSpPr txBox="1"/>
              <p:nvPr/>
            </p:nvSpPr>
            <p:spPr>
              <a:xfrm>
                <a:off x="5125720" y="2238230"/>
                <a:ext cx="18389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−9,5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B0CFC326-027E-4074-A063-277527C0E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5720" y="2238230"/>
                <a:ext cx="183896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BD04E48-45FF-4FE8-BBC1-8D594C82F238}"/>
                  </a:ext>
                </a:extLst>
              </p:cNvPr>
              <p:cNvSpPr txBox="1"/>
              <p:nvPr/>
            </p:nvSpPr>
            <p:spPr>
              <a:xfrm>
                <a:off x="990600" y="2934172"/>
                <a:ext cx="105664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BD04E48-45FF-4FE8-BBC1-8D594C82F2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34172"/>
                <a:ext cx="1056640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E52B91B-92AC-47E8-A09B-7BC5557434BF}"/>
                  </a:ext>
                </a:extLst>
              </p:cNvPr>
              <p:cNvSpPr txBox="1"/>
              <p:nvPr/>
            </p:nvSpPr>
            <p:spPr>
              <a:xfrm>
                <a:off x="1256138" y="3797814"/>
                <a:ext cx="60807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8,917.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𝑐𝑚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=3,567.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−4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𝑐𝑚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E52B91B-92AC-47E8-A09B-7BC555743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38" y="3797814"/>
                <a:ext cx="608076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7B9599E-F153-4AC3-95EC-F95C851224FC}"/>
                  </a:ext>
                </a:extLst>
              </p:cNvPr>
              <p:cNvSpPr txBox="1"/>
              <p:nvPr/>
            </p:nvSpPr>
            <p:spPr>
              <a:xfrm>
                <a:off x="1256138" y="4369200"/>
                <a:ext cx="5429142" cy="43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0,25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𝑐𝑚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5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𝑐𝑚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F7B9599E-F153-4AC3-95EC-F95C85122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38" y="4369200"/>
                <a:ext cx="5429142" cy="430502"/>
              </a:xfrm>
              <a:prstGeom prst="rect">
                <a:avLst/>
              </a:prstGeom>
              <a:blipFill>
                <a:blip r:embed="rId10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D76558A-50BD-4648-9270-DDD20BDF246E}"/>
                  </a:ext>
                </a:extLst>
              </p:cNvPr>
              <p:cNvSpPr txBox="1"/>
              <p:nvPr/>
            </p:nvSpPr>
            <p:spPr>
              <a:xfrm>
                <a:off x="1256138" y="4975474"/>
                <a:ext cx="60807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−9,5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pt-BR" sz="20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0 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𝑐𝑚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−2,85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−4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𝑐𝑚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5D76558A-50BD-4648-9270-DDD20BDF24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138" y="4975474"/>
                <a:ext cx="608076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91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  <p:bldP spid="16" grpId="0"/>
      <p:bldP spid="18" grpId="0"/>
      <p:bldP spid="24" grpId="0"/>
      <p:bldP spid="2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* Distorção (variação de ângulo reto)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040" y="1627985"/>
            <a:ext cx="3286758" cy="2355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4CDE2CB-4FA3-4FD8-89EA-E055AE033606}"/>
                  </a:ext>
                </a:extLst>
              </p:cNvPr>
              <p:cNvSpPr txBox="1"/>
              <p:nvPr/>
            </p:nvSpPr>
            <p:spPr>
              <a:xfrm>
                <a:off x="1669001" y="2478843"/>
                <a:ext cx="2113280" cy="430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𝛾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=8,125.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−6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04CDE2CB-4FA3-4FD8-89EA-E055AE033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78843"/>
                <a:ext cx="2113280" cy="430502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8EF5BDD2-E999-404E-BF1C-630EA9BAF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238" y="3165892"/>
            <a:ext cx="6361430" cy="234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Variação de área e volume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Dimensões finais (2D)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5">
            <a:extLst>
              <a:ext uri="{FF2B5EF4-FFF2-40B4-BE49-F238E27FC236}">
                <a16:creationId xmlns:a16="http://schemas.microsoft.com/office/drawing/2014/main" id="{9679972D-1901-4EC6-B65A-B27162F1B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241" y="1535836"/>
            <a:ext cx="1857162" cy="188107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41BB58AC-035F-447D-B3D8-05431C279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9239" y="1535837"/>
            <a:ext cx="2774562" cy="2538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CC88401-2C16-4279-95C9-EF3AF9811AB3}"/>
                  </a:ext>
                </a:extLst>
              </p:cNvPr>
              <p:cNvSpPr txBox="1"/>
              <p:nvPr/>
            </p:nvSpPr>
            <p:spPr>
              <a:xfrm>
                <a:off x="6298241" y="4593506"/>
                <a:ext cx="18582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5CC88401-2C16-4279-95C9-EF3AF9811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241" y="4593506"/>
                <a:ext cx="1858220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C40A9805-8214-4A35-AADD-D0B2A65A26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7191" y="4274446"/>
            <a:ext cx="1878657" cy="13518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5A712BB-919A-4A32-A06B-9289B6915C18}"/>
                  </a:ext>
                </a:extLst>
              </p:cNvPr>
              <p:cNvSpPr txBox="1"/>
              <p:nvPr/>
            </p:nvSpPr>
            <p:spPr>
              <a:xfrm>
                <a:off x="936694" y="2321623"/>
                <a:ext cx="17272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5A712BB-919A-4A32-A06B-9289B6915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94" y="2321623"/>
                <a:ext cx="1727208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797DED6E-0B5A-4A8B-866C-374648F2D24C}"/>
                  </a:ext>
                </a:extLst>
              </p:cNvPr>
              <p:cNvSpPr txBox="1"/>
              <p:nvPr/>
            </p:nvSpPr>
            <p:spPr>
              <a:xfrm>
                <a:off x="1346076" y="2922018"/>
                <a:ext cx="3659934" cy="44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797DED6E-0B5A-4A8B-866C-374648F2D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076" y="2922018"/>
                <a:ext cx="3659934" cy="446404"/>
              </a:xfrm>
              <a:prstGeom prst="rect">
                <a:avLst/>
              </a:prstGeom>
              <a:blipFill>
                <a:blip r:embed="rId9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F3D35F1C-8C53-48EB-83F9-E991F4A2B70F}"/>
                  </a:ext>
                </a:extLst>
              </p:cNvPr>
              <p:cNvSpPr txBox="1"/>
              <p:nvPr/>
            </p:nvSpPr>
            <p:spPr>
              <a:xfrm>
                <a:off x="1366396" y="3526439"/>
                <a:ext cx="3659934" cy="44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F3D35F1C-8C53-48EB-83F9-E991F4A2B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396" y="3526439"/>
                <a:ext cx="3659934" cy="446404"/>
              </a:xfrm>
              <a:prstGeom prst="rect">
                <a:avLst/>
              </a:prstGeom>
              <a:blipFill>
                <a:blip r:embed="rId10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6D1F6ABD-778A-468E-B685-3443BBFC2595}"/>
              </a:ext>
            </a:extLst>
          </p:cNvPr>
          <p:cNvCxnSpPr/>
          <p:nvPr/>
        </p:nvCxnSpPr>
        <p:spPr>
          <a:xfrm flipV="1">
            <a:off x="2232095" y="3526439"/>
            <a:ext cx="325120" cy="47425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B99B58CD-B2D1-4CF0-88A7-ADE5A46F594D}"/>
              </a:ext>
            </a:extLst>
          </p:cNvPr>
          <p:cNvCxnSpPr/>
          <p:nvPr/>
        </p:nvCxnSpPr>
        <p:spPr>
          <a:xfrm flipV="1">
            <a:off x="4589451" y="3526439"/>
            <a:ext cx="325120" cy="474250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55ED9B92-95A0-4299-9E5D-6D394488DCBA}"/>
              </a:ext>
            </a:extLst>
          </p:cNvPr>
          <p:cNvCxnSpPr/>
          <p:nvPr/>
        </p:nvCxnSpPr>
        <p:spPr>
          <a:xfrm flipV="1">
            <a:off x="3968689" y="3526439"/>
            <a:ext cx="325120" cy="47425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B080147-C174-4C7C-A064-B95E63BB4DB0}"/>
                  </a:ext>
                </a:extLst>
              </p:cNvPr>
              <p:cNvSpPr txBox="1"/>
              <p:nvPr/>
            </p:nvSpPr>
            <p:spPr>
              <a:xfrm>
                <a:off x="1307417" y="4200974"/>
                <a:ext cx="2133836" cy="44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B080147-C174-4C7C-A064-B95E63BB4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417" y="4200974"/>
                <a:ext cx="2133836" cy="446404"/>
              </a:xfrm>
              <a:prstGeom prst="rect">
                <a:avLst/>
              </a:prstGeom>
              <a:blipFill>
                <a:blip r:embed="rId11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18AD5D4-47FD-4CB4-833F-1178AC7EE5B1}"/>
                  </a:ext>
                </a:extLst>
              </p:cNvPr>
              <p:cNvSpPr txBox="1"/>
              <p:nvPr/>
            </p:nvSpPr>
            <p:spPr>
              <a:xfrm>
                <a:off x="1767496" y="4895086"/>
                <a:ext cx="2804691" cy="731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𝛥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sub>
                          </m:sSub>
                        </m:e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p>
                      </m:s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18AD5D4-47FD-4CB4-833F-1178AC7EE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496" y="4895086"/>
                <a:ext cx="2804691" cy="7311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E0A806C-E409-497F-AA3F-3E9DAEDECA1E}"/>
                  </a:ext>
                </a:extLst>
              </p:cNvPr>
              <p:cNvSpPr txBox="1"/>
              <p:nvPr/>
            </p:nvSpPr>
            <p:spPr>
              <a:xfrm>
                <a:off x="6462206" y="3649490"/>
                <a:ext cx="1529776" cy="748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E0A806C-E409-497F-AA3F-3E9DAEDEC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206" y="3649490"/>
                <a:ext cx="1529776" cy="74821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838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9" grpId="0"/>
      <p:bldP spid="31" grpId="0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Variação de área e volume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Dimensões finais (3D)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5A712BB-919A-4A32-A06B-9289B6915C18}"/>
                  </a:ext>
                </a:extLst>
              </p:cNvPr>
              <p:cNvSpPr txBox="1"/>
              <p:nvPr/>
            </p:nvSpPr>
            <p:spPr>
              <a:xfrm>
                <a:off x="1048989" y="2485088"/>
                <a:ext cx="17272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15A712BB-919A-4A32-A06B-9289B6915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89" y="2485088"/>
                <a:ext cx="1727208" cy="400110"/>
              </a:xfrm>
              <a:prstGeom prst="rect">
                <a:avLst/>
              </a:prstGeom>
              <a:blipFill>
                <a:blip r:embed="rId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B080147-C174-4C7C-A064-B95E63BB4DB0}"/>
                  </a:ext>
                </a:extLst>
              </p:cNvPr>
              <p:cNvSpPr txBox="1"/>
              <p:nvPr/>
            </p:nvSpPr>
            <p:spPr>
              <a:xfrm>
                <a:off x="1460168" y="3205798"/>
                <a:ext cx="2804692" cy="44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7B080147-C174-4C7C-A064-B95E63BB4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168" y="3205798"/>
                <a:ext cx="2804692" cy="446404"/>
              </a:xfrm>
              <a:prstGeom prst="rect">
                <a:avLst/>
              </a:prstGeom>
              <a:blipFill>
                <a:blip r:embed="rId5"/>
                <a:stretch>
                  <a:fillRect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18AD5D4-47FD-4CB4-833F-1178AC7EE5B1}"/>
                  </a:ext>
                </a:extLst>
              </p:cNvPr>
              <p:cNvSpPr txBox="1"/>
              <p:nvPr/>
            </p:nvSpPr>
            <p:spPr>
              <a:xfrm>
                <a:off x="1669001" y="4072915"/>
                <a:ext cx="3075719" cy="7858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pt-BR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E18AD5D4-47FD-4CB4-833F-1178AC7EE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072915"/>
                <a:ext cx="3075719" cy="7858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4527F1C5-3F24-42CA-9709-34A20A7B25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922" y="1664458"/>
            <a:ext cx="2219116" cy="211455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C4F08D1-278B-4566-8728-D96D6397BF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8999" y="1664458"/>
            <a:ext cx="2924801" cy="2774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0801445-6C0B-4298-8912-50FF908A1F41}"/>
                  </a:ext>
                </a:extLst>
              </p:cNvPr>
              <p:cNvSpPr txBox="1"/>
              <p:nvPr/>
            </p:nvSpPr>
            <p:spPr>
              <a:xfrm>
                <a:off x="5575520" y="4116359"/>
                <a:ext cx="2379759" cy="44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0801445-6C0B-4298-8912-50FF908A1F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520" y="4116359"/>
                <a:ext cx="2379759" cy="446404"/>
              </a:xfrm>
              <a:prstGeom prst="rect">
                <a:avLst/>
              </a:prstGeom>
              <a:blipFill>
                <a:blip r:embed="rId9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30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1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7.2. Hooke 3D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562355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* Deformação volumétrica</a:t>
            </a:r>
            <a:endParaRPr lang="pt-BR" altLang="pt-BR" sz="18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4E8CF6A9-E7E2-43EE-A924-2AA7A7D3C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480" y="1732320"/>
            <a:ext cx="3286758" cy="2355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3437A54-8BD9-4D60-A167-708E63BC4E8F}"/>
                  </a:ext>
                </a:extLst>
              </p:cNvPr>
              <p:cNvSpPr txBox="1"/>
              <p:nvPr/>
            </p:nvSpPr>
            <p:spPr>
              <a:xfrm>
                <a:off x="1089238" y="2770917"/>
                <a:ext cx="3962400" cy="428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=−3,333.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3437A54-8BD9-4D60-A167-708E63BC4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2770917"/>
                <a:ext cx="3962400" cy="428772"/>
              </a:xfrm>
              <a:prstGeom prst="rect">
                <a:avLst/>
              </a:prstGeom>
              <a:blipFill>
                <a:blip r:embed="rId5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44110C7-8026-4B68-BFB0-886D39509662}"/>
                  </a:ext>
                </a:extLst>
              </p:cNvPr>
              <p:cNvSpPr txBox="1"/>
              <p:nvPr/>
            </p:nvSpPr>
            <p:spPr>
              <a:xfrm>
                <a:off x="1089238" y="3682564"/>
                <a:ext cx="63906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20.30.40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−3,333.</m:t>
                          </m:r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−7</m:t>
                              </m:r>
                            </m:sup>
                          </m:sSup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=−8.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𝑐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p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44110C7-8026-4B68-BFB0-886D39509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38" y="3682564"/>
                <a:ext cx="639064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87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7.3. Lei de Hooke para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1"/>
            <a:ext cx="10515600" cy="42878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Tensão (EPT)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6368962-6E24-422D-9192-F7E43315EA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69001" y="2221542"/>
          <a:ext cx="2994977" cy="1187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5" imgW="1917700" imgH="762000" progId="Equation.DSMT4">
                  <p:embed/>
                </p:oleObj>
              </mc:Choice>
              <mc:Fallback>
                <p:oleObj name="Equation" r:id="rId5" imgW="1917700" imgH="7620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06368962-6E24-422D-9192-F7E43315EA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001" y="2221542"/>
                        <a:ext cx="2994977" cy="11877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9EDA5AE-FB58-4F47-A672-E48C3BA05BC3}"/>
                  </a:ext>
                </a:extLst>
              </p:cNvPr>
              <p:cNvSpPr txBox="1"/>
              <p:nvPr/>
            </p:nvSpPr>
            <p:spPr>
              <a:xfrm>
                <a:off x="5494779" y="2322056"/>
                <a:ext cx="3708400" cy="986745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22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𝜈</m:t>
                                </m:r>
                              </m:e>
                              <m:e>
                                <m:r>
                                  <a:rPr kumimoji="0" lang="en-US" sz="22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2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r>
                                <a:rPr kumimoji="0" lang="en-US" sz="22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A9EDA5AE-FB58-4F47-A672-E48C3BA05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779" y="2322056"/>
                <a:ext cx="3708400" cy="9867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749E5F6-3ECD-4509-BBB0-88963DD0AAE5}"/>
                  </a:ext>
                </a:extLst>
              </p:cNvPr>
              <p:cNvSpPr txBox="1"/>
              <p:nvPr/>
            </p:nvSpPr>
            <p:spPr>
              <a:xfrm>
                <a:off x="5689600" y="3509086"/>
                <a:ext cx="221488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749E5F6-3ECD-4509-BBB0-88963DD0A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3509086"/>
                <a:ext cx="2214880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7BC3389-77ED-42DB-9AE8-D28B7289B4E3}"/>
                  </a:ext>
                </a:extLst>
              </p:cNvPr>
              <p:cNvSpPr txBox="1"/>
              <p:nvPr/>
            </p:nvSpPr>
            <p:spPr>
              <a:xfrm>
                <a:off x="5689600" y="4261493"/>
                <a:ext cx="2214881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47BC3389-77ED-42DB-9AE8-D28B7289B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4261493"/>
                <a:ext cx="2214881" cy="6685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8E2BD0B-D474-48B0-9C4D-12609C2DAAD9}"/>
                  </a:ext>
                </a:extLst>
              </p:cNvPr>
              <p:cNvSpPr txBox="1"/>
              <p:nvPr/>
            </p:nvSpPr>
            <p:spPr>
              <a:xfrm>
                <a:off x="5689600" y="5013900"/>
                <a:ext cx="2479040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8E2BD0B-D474-48B0-9C4D-12609C2DA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600" y="5013900"/>
                <a:ext cx="2479040" cy="6685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9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7.3. Lei de Hooke para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Tensão (EPT)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E51631AE-609E-4C0C-B31C-619DEB0456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9238" y="2375621"/>
          <a:ext cx="5149612" cy="1324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5" imgW="2959100" imgH="762000" progId="Equation.DSMT4">
                  <p:embed/>
                </p:oleObj>
              </mc:Choice>
              <mc:Fallback>
                <p:oleObj name="Equation" r:id="rId5" imgW="2959100" imgH="7620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E51631AE-609E-4C0C-B31C-619DEB0456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238" y="2375621"/>
                        <a:ext cx="5149612" cy="1324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D5EA294-98AA-49AA-B4FD-4FD3897AAB6D}"/>
                  </a:ext>
                </a:extLst>
              </p:cNvPr>
              <p:cNvSpPr txBox="1"/>
              <p:nvPr/>
            </p:nvSpPr>
            <p:spPr>
              <a:xfrm>
                <a:off x="1233997" y="4037593"/>
                <a:ext cx="5689600" cy="712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1+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1−2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d>
                            <m:d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1−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</m:d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D5EA294-98AA-49AA-B4FD-4FD3897A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4037593"/>
                <a:ext cx="5689600" cy="712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7E7BCCF-BD9D-4320-8F13-F288AA713FBB}"/>
                  </a:ext>
                </a:extLst>
              </p:cNvPr>
              <p:cNvSpPr txBox="1"/>
              <p:nvPr/>
            </p:nvSpPr>
            <p:spPr>
              <a:xfrm>
                <a:off x="7516972" y="4084400"/>
                <a:ext cx="2783840" cy="618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𝜺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𝒛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𝝂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𝝂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den>
                      </m:f>
                      <m:d>
                        <m:d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𝜺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sub>
                          </m:sSub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𝜺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7E7BCCF-BD9D-4320-8F13-F288AA713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972" y="4084400"/>
                <a:ext cx="2783840" cy="6184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380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7.3. Lei de Hooke para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Tensão (EPT)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E51631AE-609E-4C0C-B31C-619DEB0456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9238" y="2375621"/>
          <a:ext cx="5149612" cy="1324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5" imgW="2959100" imgH="762000" progId="Equation.DSMT4">
                  <p:embed/>
                </p:oleObj>
              </mc:Choice>
              <mc:Fallback>
                <p:oleObj name="Equation" r:id="rId5" imgW="2959100" imgH="76200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E51631AE-609E-4C0C-B31C-619DEB0456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238" y="2375621"/>
                        <a:ext cx="5149612" cy="13246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D5EA294-98AA-49AA-B4FD-4FD3897AAB6D}"/>
                  </a:ext>
                </a:extLst>
              </p:cNvPr>
              <p:cNvSpPr txBox="1"/>
              <p:nvPr/>
            </p:nvSpPr>
            <p:spPr>
              <a:xfrm>
                <a:off x="1669001" y="4013533"/>
                <a:ext cx="6609524" cy="712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𝜈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sz="2000" b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000" b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000" b="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D5EA294-98AA-49AA-B4FD-4FD3897A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013533"/>
                <a:ext cx="6609524" cy="712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874972C-09EC-4B4D-A6B5-33D5B50B7B98}"/>
                  </a:ext>
                </a:extLst>
              </p:cNvPr>
              <p:cNvSpPr txBox="1"/>
              <p:nvPr/>
            </p:nvSpPr>
            <p:spPr>
              <a:xfrm>
                <a:off x="1669001" y="4925872"/>
                <a:ext cx="6702839" cy="7877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d>
                            <m:d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d>
                            <m:dPr>
                              <m:ctrlPr>
                                <a:rPr kumimoji="0" lang="en-US" sz="200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200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b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pt-BR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²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pt-B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pt-B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²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  <m:r>
                                    <a:rPr lang="en-US" sz="20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  <m:sSub>
                            <m:sSubPr>
                              <m:ctrlPr>
                                <a:rPr 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pt-B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0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E874972C-09EC-4B4D-A6B5-33D5B50B7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925872"/>
                <a:ext cx="6702839" cy="7877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1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10. Estado Plano de Tensão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estado triaxial de tensão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Determinar o cisalhamento máximo absoluto (3D)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Introduzir o efeito de Poisson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a lei de Hooke 3D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Obter a fórmula para mudança de área e volume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a forma condensada para EPT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7.3. Lei de Hooke para EPT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 Plano de Tensão (EPT) – Forma compacta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9779B8A-B9AC-41E1-9C23-D735C8CAB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052" y="2625407"/>
            <a:ext cx="607695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A chapa da figura está sujeita a um EPT (no plano </a:t>
            </a:r>
            <a:r>
              <a:rPr lang="pt-BR" altLang="pt-BR" sz="2200" i="1" dirty="0" err="1">
                <a:cs typeface="Times New Roman" panose="02020603050405020304" pitchFamily="18" charset="0"/>
              </a:rPr>
              <a:t>xz</a:t>
            </a:r>
            <a:r>
              <a:rPr lang="pt-BR" altLang="pt-BR" sz="2200" dirty="0">
                <a:cs typeface="Times New Roman" panose="02020603050405020304" pitchFamily="18" charset="0"/>
              </a:rPr>
              <a:t>), possui espessura de ¾ in. e é feita de uma liga de alumínio (E = 10.10</a:t>
            </a:r>
            <a:r>
              <a:rPr lang="pt-BR" altLang="pt-BR" sz="2200" baseline="30000" dirty="0">
                <a:cs typeface="Times New Roman" panose="02020603050405020304" pitchFamily="18" charset="0"/>
              </a:rPr>
              <a:t>6</a:t>
            </a:r>
            <a:r>
              <a:rPr lang="pt-BR" altLang="pt-BR" sz="2200" dirty="0">
                <a:cs typeface="Times New Roman" panose="02020603050405020304" pitchFamily="18" charset="0"/>
              </a:rPr>
              <a:t> </a:t>
            </a:r>
            <a:r>
              <a:rPr lang="pt-BR" altLang="pt-BR" sz="2200" dirty="0" err="1">
                <a:cs typeface="Times New Roman" panose="02020603050405020304" pitchFamily="18" charset="0"/>
              </a:rPr>
              <a:t>psi</a:t>
            </a:r>
            <a:r>
              <a:rPr lang="pt-BR" altLang="pt-BR" sz="2200" dirty="0">
                <a:cs typeface="Times New Roman" panose="02020603050405020304" pitchFamily="18" charset="0"/>
              </a:rPr>
              <a:t>, ν = 1/3). Sabendo que o diâmetro </a:t>
            </a:r>
            <a:r>
              <a:rPr lang="pt-BR" altLang="pt-BR" sz="2200" i="1" dirty="0">
                <a:cs typeface="Times New Roman" panose="02020603050405020304" pitchFamily="18" charset="0"/>
              </a:rPr>
              <a:t>AB</a:t>
            </a:r>
            <a:r>
              <a:rPr lang="pt-BR" altLang="pt-BR" sz="2200" dirty="0">
                <a:cs typeface="Times New Roman" panose="02020603050405020304" pitchFamily="18" charset="0"/>
              </a:rPr>
              <a:t> da linha circular (d = 9 in.) aumentou 4,8.10</a:t>
            </a:r>
            <a:r>
              <a:rPr lang="pt-BR" altLang="pt-BR" sz="2200" baseline="30000" dirty="0">
                <a:cs typeface="Times New Roman" panose="02020603050405020304" pitchFamily="18" charset="0"/>
              </a:rPr>
              <a:t>-3</a:t>
            </a:r>
            <a:r>
              <a:rPr lang="pt-BR" altLang="pt-BR" sz="2200" dirty="0">
                <a:cs typeface="Times New Roman" panose="02020603050405020304" pitchFamily="18" charset="0"/>
              </a:rPr>
              <a:t> in. e que o diâmetro </a:t>
            </a:r>
            <a:r>
              <a:rPr lang="pt-BR" altLang="pt-BR" sz="2200" i="1" dirty="0">
                <a:cs typeface="Times New Roman" panose="02020603050405020304" pitchFamily="18" charset="0"/>
              </a:rPr>
              <a:t>CD</a:t>
            </a:r>
            <a:r>
              <a:rPr lang="pt-BR" altLang="pt-BR" sz="2200" dirty="0">
                <a:cs typeface="Times New Roman" panose="02020603050405020304" pitchFamily="18" charset="0"/>
              </a:rPr>
              <a:t> aumentou 14,4.10</a:t>
            </a:r>
            <a:r>
              <a:rPr lang="pt-BR" altLang="pt-BR" sz="2200" baseline="30000" dirty="0">
                <a:cs typeface="Times New Roman" panose="02020603050405020304" pitchFamily="18" charset="0"/>
              </a:rPr>
              <a:t>-3</a:t>
            </a:r>
            <a:r>
              <a:rPr lang="pt-BR" altLang="pt-BR" sz="2200" dirty="0">
                <a:cs typeface="Times New Roman" panose="02020603050405020304" pitchFamily="18" charset="0"/>
              </a:rPr>
              <a:t> in., determinar:</a:t>
            </a: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(a) as tensões normais no plano </a:t>
            </a:r>
            <a:r>
              <a:rPr lang="pt-BR" altLang="pt-BR" sz="2000" i="1" dirty="0" err="1">
                <a:cs typeface="Times New Roman" panose="02020603050405020304" pitchFamily="18" charset="0"/>
              </a:rPr>
              <a:t>xz</a:t>
            </a:r>
            <a:endParaRPr lang="pt-BR" altLang="pt-BR" sz="2000" i="1" dirty="0"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(b) a mudança de espessura da chapa</a:t>
            </a:r>
          </a:p>
          <a:p>
            <a:pPr lvl="1"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(c) a alteração de volume da chapa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40" y="1536903"/>
            <a:ext cx="3845558" cy="226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65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200" dirty="0">
                <a:cs typeface="Times New Roman" panose="02020603050405020304" pitchFamily="18" charset="0"/>
              </a:rPr>
              <a:t>Deformações normais no plano (d = 9 in.)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altLang="pt-BR" sz="2000" dirty="0">
                <a:cs typeface="Times New Roman" panose="02020603050405020304" pitchFamily="18" charset="0"/>
              </a:rPr>
              <a:t> </a:t>
            </a:r>
            <a:r>
              <a:rPr lang="el-GR" altLang="pt-BR" sz="2000" dirty="0">
                <a:cs typeface="Times New Roman" panose="02020603050405020304" pitchFamily="18" charset="0"/>
              </a:rPr>
              <a:t>Δ</a:t>
            </a:r>
            <a:r>
              <a:rPr lang="pt-BR" altLang="pt-BR" sz="2000" dirty="0" err="1">
                <a:cs typeface="Times New Roman" panose="02020603050405020304" pitchFamily="18" charset="0"/>
              </a:rPr>
              <a:t>d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AB</a:t>
            </a:r>
            <a:r>
              <a:rPr lang="pt-BR" altLang="pt-BR" sz="2000" dirty="0">
                <a:cs typeface="Times New Roman" panose="02020603050405020304" pitchFamily="18" charset="0"/>
              </a:rPr>
              <a:t> = 4,8.10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-3</a:t>
            </a:r>
            <a:r>
              <a:rPr lang="pt-BR" altLang="pt-BR" sz="2000" dirty="0">
                <a:cs typeface="Times New Roman" panose="02020603050405020304" pitchFamily="18" charset="0"/>
              </a:rPr>
              <a:t> in.</a:t>
            </a:r>
            <a:r>
              <a:rPr lang="el-GR" altLang="pt-BR" sz="2000" dirty="0">
                <a:cs typeface="Times New Roman" panose="02020603050405020304" pitchFamily="18" charset="0"/>
              </a:rPr>
              <a:t> Δ</a:t>
            </a:r>
            <a:r>
              <a:rPr lang="pt-BR" altLang="pt-BR" sz="2000" dirty="0" err="1">
                <a:cs typeface="Times New Roman" panose="02020603050405020304" pitchFamily="18" charset="0"/>
              </a:rPr>
              <a:t>d</a:t>
            </a:r>
            <a:r>
              <a:rPr lang="pt-BR" altLang="pt-BR" sz="2000" baseline="-25000" dirty="0" err="1">
                <a:cs typeface="Times New Roman" panose="02020603050405020304" pitchFamily="18" charset="0"/>
              </a:rPr>
              <a:t>CD</a:t>
            </a:r>
            <a:r>
              <a:rPr lang="pt-BR" altLang="pt-BR" sz="2000" dirty="0">
                <a:cs typeface="Times New Roman" panose="02020603050405020304" pitchFamily="18" charset="0"/>
              </a:rPr>
              <a:t> = 14,4.10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-3</a:t>
            </a:r>
            <a:r>
              <a:rPr lang="pt-BR" altLang="pt-BR" sz="2000" dirty="0">
                <a:cs typeface="Times New Roman" panose="02020603050405020304" pitchFamily="18" charset="0"/>
              </a:rPr>
              <a:t> in.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0" y="1717002"/>
            <a:ext cx="3845558" cy="2266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9C1490-07AE-4E5C-BF59-2212C5750EA9}"/>
                  </a:ext>
                </a:extLst>
              </p:cNvPr>
              <p:cNvSpPr txBox="1"/>
              <p:nvPr/>
            </p:nvSpPr>
            <p:spPr>
              <a:xfrm>
                <a:off x="1669001" y="3013681"/>
                <a:ext cx="3616960" cy="665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0,0048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=0,533.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19C1490-07AE-4E5C-BF59-2212C5750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013681"/>
                <a:ext cx="3616960" cy="665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0AC8B7B-F4DC-477C-89BA-CC3F402FCAED}"/>
                  </a:ext>
                </a:extLst>
              </p:cNvPr>
              <p:cNvSpPr txBox="1"/>
              <p:nvPr/>
            </p:nvSpPr>
            <p:spPr>
              <a:xfrm>
                <a:off x="1669001" y="3983467"/>
                <a:ext cx="3390679" cy="665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e>
                            <m:sub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</m:t>
                          </m:r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144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1,6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0AC8B7B-F4DC-477C-89BA-CC3F402FC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983467"/>
                <a:ext cx="3390679" cy="6653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5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(a) as tensões normais no plano </a:t>
            </a:r>
            <a:r>
              <a:rPr lang="pt-BR" altLang="pt-BR" sz="2000" i="1" dirty="0" err="1">
                <a:cs typeface="Times New Roman" panose="02020603050405020304" pitchFamily="18" charset="0"/>
              </a:rPr>
              <a:t>xz</a:t>
            </a:r>
            <a:r>
              <a:rPr lang="pt-BR" altLang="pt-BR" sz="2000" dirty="0">
                <a:cs typeface="Times New Roman" panose="02020603050405020304" pitchFamily="18" charset="0"/>
              </a:rPr>
              <a:t> (E = 10.10</a:t>
            </a:r>
            <a:r>
              <a:rPr lang="pt-BR" altLang="pt-BR" sz="2000" baseline="30000" dirty="0">
                <a:cs typeface="Times New Roman" panose="02020603050405020304" pitchFamily="18" charset="0"/>
              </a:rPr>
              <a:t>6</a:t>
            </a:r>
            <a:r>
              <a:rPr lang="pt-BR" altLang="pt-BR" sz="2000" dirty="0">
                <a:cs typeface="Times New Roman" panose="02020603050405020304" pitchFamily="18" charset="0"/>
              </a:rPr>
              <a:t> </a:t>
            </a:r>
            <a:r>
              <a:rPr lang="pt-BR" altLang="pt-BR" sz="2000" dirty="0" err="1">
                <a:cs typeface="Times New Roman" panose="02020603050405020304" pitchFamily="18" charset="0"/>
              </a:rPr>
              <a:t>psi</a:t>
            </a:r>
            <a:r>
              <a:rPr lang="pt-BR" altLang="pt-BR" sz="2000" dirty="0">
                <a:cs typeface="Times New Roman" panose="02020603050405020304" pitchFamily="18" charset="0"/>
              </a:rPr>
              <a:t>, ν = 1/3)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40" y="1536903"/>
            <a:ext cx="3845558" cy="226646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8043D8-7DB7-48B8-A288-9E923D11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539" y="3978061"/>
            <a:ext cx="2600960" cy="1748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D924E4-0E1B-4686-BA06-7BFD9A39B98C}"/>
                  </a:ext>
                </a:extLst>
              </p:cNvPr>
              <p:cNvSpPr txBox="1"/>
              <p:nvPr/>
            </p:nvSpPr>
            <p:spPr>
              <a:xfrm>
                <a:off x="838200" y="2508291"/>
                <a:ext cx="6096000" cy="694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10.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1/3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0,000533+</m:t>
                          </m:r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1/3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.0,0016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9D924E4-0E1B-4686-BA06-7BFD9A39B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08291"/>
                <a:ext cx="6096000" cy="6948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8ECC580-B3CC-4689-A30E-DF43BA981A43}"/>
                  </a:ext>
                </a:extLst>
              </p:cNvPr>
              <p:cNvSpPr txBox="1"/>
              <p:nvPr/>
            </p:nvSpPr>
            <p:spPr>
              <a:xfrm>
                <a:off x="838200" y="3429000"/>
                <a:ext cx="6096000" cy="694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𝜈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pt-B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10.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pt-BR" sz="18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1/3</m:t>
                              </m:r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0,0016</m:t>
                          </m:r>
                          <m:r>
                            <a:rPr kumimoji="0" lang="pt-BR" sz="1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+1/3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.0,000533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8ECC580-B3CC-4689-A30E-DF43BA981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9000"/>
                <a:ext cx="6096000" cy="6948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99B3B0F-6CC9-481C-9E5B-CFD2AE06E9F2}"/>
                  </a:ext>
                </a:extLst>
              </p:cNvPr>
              <p:cNvSpPr txBox="1"/>
              <p:nvPr/>
            </p:nvSpPr>
            <p:spPr>
              <a:xfrm>
                <a:off x="1669000" y="4559349"/>
                <a:ext cx="214099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𝟏𝟐𝟎𝟎𝟎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𝐩𝐬𝐢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399B3B0F-6CC9-481C-9E5B-CFD2AE06E9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0" y="4559349"/>
                <a:ext cx="2140999" cy="400110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154F010-BCD2-4BBB-953A-D03B1130C59F}"/>
                  </a:ext>
                </a:extLst>
              </p:cNvPr>
              <p:cNvSpPr txBox="1"/>
              <p:nvPr/>
            </p:nvSpPr>
            <p:spPr>
              <a:xfrm>
                <a:off x="1669001" y="5128966"/>
                <a:ext cx="21409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𝒛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𝟐𝟎𝟎𝟎𝟎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pt-BR" sz="20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𝐩𝐬𝐢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154F010-BCD2-4BBB-953A-D03B1130C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5128966"/>
                <a:ext cx="2140998" cy="400110"/>
              </a:xfrm>
              <a:prstGeom prst="rect">
                <a:avLst/>
              </a:prstGeom>
              <a:blipFill>
                <a:blip r:embed="rId9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7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(b) a mudança de espessura da chapa (e = ¾ in)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8240" y="1536903"/>
            <a:ext cx="3845558" cy="226646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8043D8-7DB7-48B8-A288-9E923D11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539" y="3978061"/>
            <a:ext cx="2600960" cy="17480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E438C33-9F61-43D7-862A-1CAAA56712FA}"/>
                  </a:ext>
                </a:extLst>
              </p:cNvPr>
              <p:cNvSpPr txBox="1"/>
              <p:nvPr/>
            </p:nvSpPr>
            <p:spPr>
              <a:xfrm>
                <a:off x="990600" y="2462572"/>
                <a:ext cx="5415280" cy="6649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</m:num>
                        <m:den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𝜈</m:t>
                          </m:r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0,000533+0,0016</m:t>
                          </m:r>
                        </m:e>
                      </m: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0E438C33-9F61-43D7-862A-1CAAA5671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462572"/>
                <a:ext cx="5415280" cy="6649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DDFEDEE7-3118-4C21-9ABF-9CC47072592F}"/>
                  </a:ext>
                </a:extLst>
              </p:cNvPr>
              <p:cNvSpPr txBox="1"/>
              <p:nvPr/>
            </p:nvSpPr>
            <p:spPr>
              <a:xfrm>
                <a:off x="1233997" y="3449704"/>
                <a:ext cx="2029239" cy="391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−0,001067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DDFEDEE7-3118-4C21-9ABF-9CC470725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449704"/>
                <a:ext cx="2029239" cy="391261"/>
              </a:xfrm>
              <a:prstGeom prst="rect">
                <a:avLst/>
              </a:prstGeom>
              <a:blipFill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840229D-148B-4213-8FB0-CD3E16803F24}"/>
                  </a:ext>
                </a:extLst>
              </p:cNvPr>
              <p:cNvSpPr txBox="1"/>
              <p:nvPr/>
            </p:nvSpPr>
            <p:spPr>
              <a:xfrm>
                <a:off x="990600" y="4404014"/>
                <a:ext cx="668064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𝜀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𝛥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num>
                        <m:den>
                          <m:sSub>
                            <m:sSub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−0,001067</m:t>
                          </m:r>
                        </m:e>
                      </m:d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𝑖𝑛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𝜟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𝒆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𝟎𝟎𝟎𝟖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𝒊𝒏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6840229D-148B-4213-8FB0-CD3E16803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404014"/>
                <a:ext cx="6680642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33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7.3. Lei de Hooke para EPT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36903"/>
            <a:ext cx="6527798" cy="42140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000" dirty="0">
                <a:cs typeface="Times New Roman" panose="02020603050405020304" pitchFamily="18" charset="0"/>
              </a:rPr>
              <a:t>(c) a alteração de volume da chapa (e = ¾ in)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197B8E4-F287-4C0F-8CE5-450544CF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080" y="1536904"/>
            <a:ext cx="3601718" cy="21227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6F2527A-E0B5-4F36-953A-495B0C0A9A3F}"/>
                  </a:ext>
                </a:extLst>
              </p:cNvPr>
              <p:cNvSpPr txBox="1"/>
              <p:nvPr/>
            </p:nvSpPr>
            <p:spPr>
              <a:xfrm>
                <a:off x="838200" y="2598280"/>
                <a:ext cx="6527798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  <m: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15.15.</m:t>
                          </m:r>
                          <m:f>
                            <m:f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0,533−1,067+1,6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e>
                        <m: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6F2527A-E0B5-4F36-953A-495B0C0A9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598280"/>
                <a:ext cx="6527798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010FBCF-D097-4481-A5C1-08A1F8B4416D}"/>
                  </a:ext>
                </a:extLst>
              </p:cNvPr>
              <p:cNvSpPr txBox="1"/>
              <p:nvPr/>
            </p:nvSpPr>
            <p:spPr>
              <a:xfrm>
                <a:off x="1669001" y="3628180"/>
                <a:ext cx="2021840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𝜟</m:t>
                      </m:r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𝑽</m:t>
                      </m:r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pt-BR" sz="2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𝟏𝟖𝟕</m:t>
                          </m:r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𝒊𝒏</m:t>
                          </m:r>
                        </m:e>
                        <m: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010FBCF-D097-4481-A5C1-08A1F8B44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628180"/>
                <a:ext cx="2021840" cy="4070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978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semana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Capítulo 8. Vasos de pressão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23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5.6. Cisalhamento máximo absoluto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Estados de tensão: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Uniaxial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Biaxial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Triaxial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F61DFF6-385A-4A97-8113-D042005D1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102" y="2190469"/>
            <a:ext cx="2867538" cy="272587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86E3E70-8C73-4CAA-BC22-5FA974F81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102" y="2190468"/>
            <a:ext cx="2867538" cy="2725871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C033D7B7-CC19-49BC-A833-C8237676D2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9830" y="2190466"/>
            <a:ext cx="3475929" cy="300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5.6. Cisalhamento máximo absoluto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Cisalhamento máximo no plano </a:t>
            </a:r>
            <a:r>
              <a:rPr lang="pt-BR" sz="2400" i="1" dirty="0" err="1"/>
              <a:t>xy</a:t>
            </a:r>
            <a:endParaRPr lang="en-US" sz="2000" i="1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1E02D88-891F-47B5-8455-CE70FBAAA362}"/>
                  </a:ext>
                </a:extLst>
              </p:cNvPr>
              <p:cNvSpPr txBox="1"/>
              <p:nvPr/>
            </p:nvSpPr>
            <p:spPr>
              <a:xfrm>
                <a:off x="7266279" y="1568722"/>
                <a:ext cx="3855720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1E02D88-891F-47B5-8455-CE70FBAAA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279" y="1568722"/>
                <a:ext cx="3855720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D9BB0CE-4E8C-4BEF-A69D-649435A1F16B}"/>
                  </a:ext>
                </a:extLst>
              </p:cNvPr>
              <p:cNvSpPr txBox="1"/>
              <p:nvPr/>
            </p:nvSpPr>
            <p:spPr>
              <a:xfrm>
                <a:off x="7486206" y="2615402"/>
                <a:ext cx="3415866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  <m:r>
                        <a:rPr kumimoji="0" lang="pt-B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D9BB0CE-4E8C-4BEF-A69D-649435A1F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6206" y="2615402"/>
                <a:ext cx="3415866" cy="91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D91E0EAF-E257-4F07-8F10-21E4995C10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001" y="2024072"/>
            <a:ext cx="5784798" cy="3684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C519B0-05D1-4E14-8D12-B2105848BC22}"/>
                  </a:ext>
                </a:extLst>
              </p:cNvPr>
              <p:cNvSpPr txBox="1"/>
              <p:nvPr/>
            </p:nvSpPr>
            <p:spPr>
              <a:xfrm>
                <a:off x="7226108" y="3998405"/>
                <a:ext cx="3936061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𝑚𝑖𝑛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C519B0-05D1-4E14-8D12-B2105848B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108" y="3998405"/>
                <a:ext cx="3936061" cy="6401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8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5.6. Cisalhamento máximo absoluto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3"/>
            <a:ext cx="10515600" cy="4277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Cisalhamento máximo absoluto (estado triaxial)</a:t>
            </a:r>
            <a:endParaRPr lang="en-US" sz="2000" i="1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C519B0-05D1-4E14-8D12-B2105848BC22}"/>
                  </a:ext>
                </a:extLst>
              </p:cNvPr>
              <p:cNvSpPr txBox="1"/>
              <p:nvPr/>
            </p:nvSpPr>
            <p:spPr>
              <a:xfrm>
                <a:off x="6265615" y="2306809"/>
                <a:ext cx="2119494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C519B0-05D1-4E14-8D12-B2105848B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15" y="2306809"/>
                <a:ext cx="2119494" cy="64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0B06E313-DF4A-4B1B-A5C3-ED6D02DA0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237" y="2312478"/>
            <a:ext cx="3490403" cy="3209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18572F0-A1D4-43B3-BA3C-F02002E54FBB}"/>
                  </a:ext>
                </a:extLst>
              </p:cNvPr>
              <p:cNvSpPr txBox="1"/>
              <p:nvPr/>
            </p:nvSpPr>
            <p:spPr>
              <a:xfrm>
                <a:off x="6265614" y="3147206"/>
                <a:ext cx="2119494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18572F0-A1D4-43B3-BA3C-F02002E54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14" y="3147206"/>
                <a:ext cx="2119494" cy="6401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D21B27F-F8A1-425C-9E41-54119E3A9137}"/>
                  </a:ext>
                </a:extLst>
              </p:cNvPr>
              <p:cNvSpPr txBox="1"/>
              <p:nvPr/>
            </p:nvSpPr>
            <p:spPr>
              <a:xfrm>
                <a:off x="6265614" y="3987603"/>
                <a:ext cx="2119494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D21B27F-F8A1-425C-9E41-54119E3A9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14" y="3987603"/>
                <a:ext cx="2119494" cy="6401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DC4FF91-E7C1-49C0-B6BC-52795502AC24}"/>
                  </a:ext>
                </a:extLst>
              </p:cNvPr>
              <p:cNvSpPr txBox="1"/>
              <p:nvPr/>
            </p:nvSpPr>
            <p:spPr>
              <a:xfrm>
                <a:off x="5344162" y="5082581"/>
                <a:ext cx="3962400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𝝉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𝒎𝒂𝒙</m:t>
                          </m:r>
                        </m:sub>
                        <m:sup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𝒂𝒃𝒔</m:t>
                          </m:r>
                        </m:sup>
                      </m:sSubSup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𝒎𝒂𝒙</m:t>
                      </m:r>
                      <m:d>
                        <m:d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𝝉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𝒎𝒂𝒙</m:t>
                              </m:r>
                            </m:sub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𝒙𝒚</m:t>
                              </m:r>
                            </m:sup>
                          </m:sSub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𝝉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𝒎𝒂𝒙</m:t>
                              </m:r>
                            </m:sub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𝒙𝒛</m:t>
                              </m:r>
                            </m:sup>
                          </m:sSub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𝝉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𝒎𝒂𝒙</m:t>
                              </m:r>
                            </m:sub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DC4FF91-E7C1-49C0-B6BC-52795502A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62" y="5082581"/>
                <a:ext cx="3962400" cy="4397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747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5.6. Cisalhamento máximo absoluto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203"/>
            <a:ext cx="10515600" cy="42777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Cisalhamento máximo absoluto (estado triaxial)</a:t>
            </a:r>
            <a:endParaRPr lang="en-US" sz="2000" i="1" baseline="-25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C519B0-05D1-4E14-8D12-B2105848BC22}"/>
                  </a:ext>
                </a:extLst>
              </p:cNvPr>
              <p:cNvSpPr txBox="1"/>
              <p:nvPr/>
            </p:nvSpPr>
            <p:spPr>
              <a:xfrm>
                <a:off x="6265615" y="2306809"/>
                <a:ext cx="2119494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C0C519B0-05D1-4E14-8D12-B2105848B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15" y="2306809"/>
                <a:ext cx="2119494" cy="64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18572F0-A1D4-43B3-BA3C-F02002E54FBB}"/>
                  </a:ext>
                </a:extLst>
              </p:cNvPr>
              <p:cNvSpPr txBox="1"/>
              <p:nvPr/>
            </p:nvSpPr>
            <p:spPr>
              <a:xfrm>
                <a:off x="6265614" y="3147206"/>
                <a:ext cx="2119494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18572F0-A1D4-43B3-BA3C-F02002E54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14" y="3147206"/>
                <a:ext cx="2119494" cy="6401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D21B27F-F8A1-425C-9E41-54119E3A9137}"/>
                  </a:ext>
                </a:extLst>
              </p:cNvPr>
              <p:cNvSpPr txBox="1"/>
              <p:nvPr/>
            </p:nvSpPr>
            <p:spPr>
              <a:xfrm>
                <a:off x="6265614" y="3987603"/>
                <a:ext cx="2119494" cy="640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𝑚𝑎𝑥</m:t>
                          </m:r>
                        </m:sub>
                        <m:sup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p>
                      </m:sSubSup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kumimoji="0" lang="pt-BR" sz="2000" b="0" i="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4D21B27F-F8A1-425C-9E41-54119E3A9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614" y="3987603"/>
                <a:ext cx="2119494" cy="6401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DC4FF91-E7C1-49C0-B6BC-52795502AC24}"/>
                  </a:ext>
                </a:extLst>
              </p:cNvPr>
              <p:cNvSpPr txBox="1"/>
              <p:nvPr/>
            </p:nvSpPr>
            <p:spPr>
              <a:xfrm>
                <a:off x="5344162" y="5082581"/>
                <a:ext cx="3962400" cy="439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𝝉</m:t>
                          </m:r>
                        </m:e>
                        <m:sub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𝒎𝒂𝒙</m:t>
                          </m:r>
                        </m:sub>
                        <m:sup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𝒂𝒃𝒔</m:t>
                          </m:r>
                        </m:sup>
                      </m:sSubSup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𝒎𝒂𝒙</m:t>
                      </m:r>
                      <m:d>
                        <m:dPr>
                          <m:ctrlP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𝝉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𝒎𝒂𝒙</m:t>
                              </m:r>
                            </m:sub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𝒙𝒚</m:t>
                              </m:r>
                            </m:sup>
                          </m:sSub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𝝉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𝒎𝒂𝒙</m:t>
                              </m:r>
                            </m:sub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𝒙𝒛</m:t>
                              </m:r>
                            </m:sup>
                          </m:sSubSup>
                          <m:r>
                            <a:rPr kumimoji="0" lang="en-US" sz="20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𝝉</m:t>
                              </m:r>
                            </m:e>
                            <m:sub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𝒎𝒂𝒙</m:t>
                              </m:r>
                            </m:sub>
                            <m:sup>
                              <m:r>
                                <a:rPr kumimoji="0" lang="en-US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0DC4FF91-E7C1-49C0-B6BC-52795502AC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162" y="5082581"/>
                <a:ext cx="3962400" cy="4397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F35CD5FF-3276-4D32-990C-D78CA332C6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9001" y="2306809"/>
            <a:ext cx="3501784" cy="322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5.7. Cisalhamento máximo absoluto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520069"/>
            <a:ext cx="7178038" cy="42308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>
                <a:cs typeface="Times New Roman" panose="02020603050405020304" pitchFamily="18" charset="0"/>
              </a:rPr>
              <a:t>Para o EPT da figura, determinar o cisalhamento máximo absoluto.</a:t>
            </a:r>
            <a:endParaRPr lang="pt-BR" altLang="pt-BR" sz="2200" dirty="0">
              <a:cs typeface="Times New Roman" panose="02020603050405020304" pitchFamily="18" charset="0"/>
            </a:endParaRP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074637CF-B0A8-40E6-962C-FC67E3688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241" y="1806366"/>
            <a:ext cx="3083558" cy="27645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6FEAAFD-C87E-4B37-8A84-0A41FAFD9364}"/>
                  </a:ext>
                </a:extLst>
              </p:cNvPr>
              <p:cNvSpPr txBox="1"/>
              <p:nvPr/>
            </p:nvSpPr>
            <p:spPr>
              <a:xfrm>
                <a:off x="1233997" y="2895812"/>
                <a:ext cx="151107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+10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6FEAAFD-C87E-4B37-8A84-0A41FAFD9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2895812"/>
                <a:ext cx="151107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2A9D7E3-90B4-4745-BA13-722442EA4818}"/>
                  </a:ext>
                </a:extLst>
              </p:cNvPr>
              <p:cNvSpPr txBox="1"/>
              <p:nvPr/>
            </p:nvSpPr>
            <p:spPr>
              <a:xfrm>
                <a:off x="1233997" y="3434053"/>
                <a:ext cx="1511079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2A9D7E3-90B4-4745-BA13-722442EA4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434053"/>
                <a:ext cx="1511079" cy="424283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87B45E3-3F43-41A1-A4F6-072FAC7E6BCD}"/>
                  </a:ext>
                </a:extLst>
              </p:cNvPr>
              <p:cNvSpPr txBox="1"/>
              <p:nvPr/>
            </p:nvSpPr>
            <p:spPr>
              <a:xfrm>
                <a:off x="1233997" y="3996467"/>
                <a:ext cx="1511079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𝑥𝑦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−15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87B45E3-3F43-41A1-A4F6-072FAC7E6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7" y="3996467"/>
                <a:ext cx="1511079" cy="424283"/>
              </a:xfrm>
              <a:prstGeom prst="rect">
                <a:avLst/>
              </a:prstGeom>
              <a:blipFill>
                <a:blip r:embed="rId7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17AB44D-A29D-416A-ACA5-84C034B0A93D}"/>
                  </a:ext>
                </a:extLst>
              </p:cNvPr>
              <p:cNvSpPr txBox="1"/>
              <p:nvPr/>
            </p:nvSpPr>
            <p:spPr>
              <a:xfrm>
                <a:off x="3756660" y="2898944"/>
                <a:ext cx="3855720" cy="91069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1,2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𝜎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kumimoji="0" lang="en-US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kumimoji="0" lang="en-US" sz="1800" b="0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kumimoji="0" lang="en-US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𝑥𝑦</m:t>
                                  </m:r>
                                </m:sub>
                              </m:sSub>
                            </m:e>
                            <m:sup>
                              <m:r>
                                <a:rPr kumimoji="0" lang="en-US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17AB44D-A29D-416A-ACA5-84C034B0A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660" y="2898944"/>
                <a:ext cx="3855720" cy="9106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98BF18A7-F748-4A88-AD6F-256C9C3FB680}"/>
                  </a:ext>
                </a:extLst>
              </p:cNvPr>
              <p:cNvSpPr txBox="1"/>
              <p:nvPr/>
            </p:nvSpPr>
            <p:spPr>
              <a:xfrm>
                <a:off x="4066761" y="4032261"/>
                <a:ext cx="19479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98BF18A7-F748-4A88-AD6F-256C9C3FB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761" y="4032261"/>
                <a:ext cx="1947959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5943BE9-0FC8-4252-AE6F-444C6B6B905B}"/>
                  </a:ext>
                </a:extLst>
              </p:cNvPr>
              <p:cNvSpPr txBox="1"/>
              <p:nvPr/>
            </p:nvSpPr>
            <p:spPr>
              <a:xfrm>
                <a:off x="4066761" y="4570935"/>
                <a:ext cx="19479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+5 </m:t>
                      </m:r>
                      <m:r>
                        <m:rPr>
                          <m:sty m:val="p"/>
                        </m:rP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MPa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55943BE9-0FC8-4252-AE6F-444C6B6B9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761" y="4570935"/>
                <a:ext cx="1947959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F8C45E4-2899-4E62-A458-4BDC32B3E61C}"/>
                  </a:ext>
                </a:extLst>
              </p:cNvPr>
              <p:cNvSpPr txBox="1"/>
              <p:nvPr/>
            </p:nvSpPr>
            <p:spPr>
              <a:xfrm>
                <a:off x="4333459" y="5076114"/>
                <a:ext cx="141455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𝝈</m:t>
                          </m:r>
                        </m:e>
                        <m:sub>
                          <m:r>
                            <a:rPr kumimoji="0" lang="pt-B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sub>
                      </m:sSub>
                      <m:r>
                        <a:rPr kumimoji="0" lang="en-US" sz="2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DF8C45E4-2899-4E62-A458-4BDC32B3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459" y="5076114"/>
                <a:ext cx="1414559" cy="400110"/>
              </a:xfrm>
              <a:prstGeom prst="rect">
                <a:avLst/>
              </a:prstGeom>
              <a:blipFill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447ADCEE-596D-4FE4-90FE-7614762121BF}"/>
                  </a:ext>
                </a:extLst>
              </p:cNvPr>
              <p:cNvSpPr txBox="1"/>
              <p:nvPr/>
            </p:nvSpPr>
            <p:spPr>
              <a:xfrm>
                <a:off x="820582" y="4747130"/>
                <a:ext cx="2331337" cy="424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𝜎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𝑦𝑧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pt-BR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447ADCEE-596D-4FE4-90FE-761476212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82" y="4747130"/>
                <a:ext cx="2331337" cy="424283"/>
              </a:xfrm>
              <a:prstGeom prst="rect">
                <a:avLst/>
              </a:prstGeom>
              <a:blipFill>
                <a:blip r:embed="rId12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455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 animBg="1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4973</TotalTime>
  <Words>2357</Words>
  <Application>Microsoft Office PowerPoint</Application>
  <PresentationFormat>Widescreen</PresentationFormat>
  <Paragraphs>308</Paragraphs>
  <Slides>46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Wingdings</vt:lpstr>
      <vt:lpstr>Tema do Office</vt:lpstr>
      <vt:lpstr>Equation</vt:lpstr>
      <vt:lpstr>Introdução à Mecânica dos Sólidos (LOM3081)</vt:lpstr>
      <vt:lpstr>Semana passada (Aula 09)</vt:lpstr>
      <vt:lpstr>Aula de hoje</vt:lpstr>
      <vt:lpstr>Aula 10. Estado Plano de Tensão</vt:lpstr>
      <vt:lpstr>5.6. Cisalhamento máximo absoluto</vt:lpstr>
      <vt:lpstr>5.6. Cisalhamento máximo absoluto</vt:lpstr>
      <vt:lpstr>5.6. Cisalhamento máximo absoluto</vt:lpstr>
      <vt:lpstr>5.6. Cisalhamento máximo absoluto</vt:lpstr>
      <vt:lpstr>Exemplo 5.7. Cisalhamento máximo absoluto</vt:lpstr>
      <vt:lpstr>Exemplo 5.7. Cisalhamento máximo absoluto</vt:lpstr>
      <vt:lpstr>Exemplo 5.7. Cisalhamento máximo absoluto</vt:lpstr>
      <vt:lpstr>Exemplo 5.7. Cisalhamento máximo absoluto</vt:lpstr>
      <vt:lpstr>* 6. Estado plano de deformação</vt:lpstr>
      <vt:lpstr>7.1. Efeito de Poisson</vt:lpstr>
      <vt:lpstr>7.1. Efeito de Poisson</vt:lpstr>
      <vt:lpstr>7.1. Efeito de Poisson</vt:lpstr>
      <vt:lpstr>Exemplo 7.1. Hooke 3D</vt:lpstr>
      <vt:lpstr>Exemplo 7.1. Hooke 3D</vt:lpstr>
      <vt:lpstr>Exemplo 7.1. Hooke 3D</vt:lpstr>
      <vt:lpstr>7.2. Lei de Hooke triaxial</vt:lpstr>
      <vt:lpstr>7.2. Lei de Hooke triaxial</vt:lpstr>
      <vt:lpstr>7.2. Lei de Hooke triaxial</vt:lpstr>
      <vt:lpstr>7.2. Lei de Hooke triaxial</vt:lpstr>
      <vt:lpstr>7.2. Lei de Hooke triaxial</vt:lpstr>
      <vt:lpstr>Exemplo 7.2. Hooke 3D</vt:lpstr>
      <vt:lpstr>Exemplo 7.2. Hooke 3D</vt:lpstr>
      <vt:lpstr>Exemplo 7.2. Hooke 3D</vt:lpstr>
      <vt:lpstr>Exemplo 7.2. Hooke 3D</vt:lpstr>
      <vt:lpstr>Exemplo 7.2. Hooke 3D</vt:lpstr>
      <vt:lpstr>Exemplo 7.2. Hooke 3D</vt:lpstr>
      <vt:lpstr>Exemplo 7.2. Hooke 3D</vt:lpstr>
      <vt:lpstr>Exemplo 7.2. Hooke 3D</vt:lpstr>
      <vt:lpstr>Exemplo 7.2. Hooke 3D</vt:lpstr>
      <vt:lpstr>Variação de área e volume</vt:lpstr>
      <vt:lpstr>Variação de área e volume</vt:lpstr>
      <vt:lpstr>Exemplo 7.2. Hooke 3D</vt:lpstr>
      <vt:lpstr>7.3. Lei de Hooke para EPT</vt:lpstr>
      <vt:lpstr>7.3. Lei de Hooke para EPT</vt:lpstr>
      <vt:lpstr>7.3. Lei de Hooke para EPT</vt:lpstr>
      <vt:lpstr>7.3. Lei de Hooke para EPT</vt:lpstr>
      <vt:lpstr>Exemplo 7.3. Lei de Hooke para EPT</vt:lpstr>
      <vt:lpstr>Exemplo 7.3. Lei de Hooke para EPT</vt:lpstr>
      <vt:lpstr>Exemplo 7.3. Lei de Hooke para EPT</vt:lpstr>
      <vt:lpstr>Exemplo 7.3. Lei de Hooke para EPT</vt:lpstr>
      <vt:lpstr>Exemplo 7.3. Lei de Hooke para EPT</vt:lpstr>
      <vt:lpstr>Próxima semana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Pascon</cp:lastModifiedBy>
  <cp:revision>1016</cp:revision>
  <dcterms:created xsi:type="dcterms:W3CDTF">2021-04-12T22:54:59Z</dcterms:created>
  <dcterms:modified xsi:type="dcterms:W3CDTF">2021-11-30T00:42:19Z</dcterms:modified>
</cp:coreProperties>
</file>