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44" r:id="rId2"/>
  </p:sldMasterIdLst>
  <p:sldIdLst>
    <p:sldId id="256" r:id="rId3"/>
    <p:sldId id="275" r:id="rId4"/>
    <p:sldId id="259" r:id="rId5"/>
    <p:sldId id="257" r:id="rId6"/>
    <p:sldId id="261" r:id="rId7"/>
    <p:sldId id="260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3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9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972C-2E7D-4410-895B-FA9B14C409AA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984-C1C1-4BC6-B4A9-305A62D9B3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972C-2E7D-4410-895B-FA9B14C409AA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984-C1C1-4BC6-B4A9-305A62D9B3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972C-2E7D-4410-895B-FA9B14C409AA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984-C1C1-4BC6-B4A9-305A62D9B3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972C-2E7D-4410-895B-FA9B14C409AA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984-C1C1-4BC6-B4A9-305A62D9B3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0454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972C-2E7D-4410-895B-FA9B14C409AA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984-C1C1-4BC6-B4A9-305A62D9B3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542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972C-2E7D-4410-895B-FA9B14C409AA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984-C1C1-4BC6-B4A9-305A62D9B3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5494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972C-2E7D-4410-895B-FA9B14C409AA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984-C1C1-4BC6-B4A9-305A62D9B3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8288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972C-2E7D-4410-895B-FA9B14C409AA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984-C1C1-4BC6-B4A9-305A62D9B3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618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972C-2E7D-4410-895B-FA9B14C409AA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984-C1C1-4BC6-B4A9-305A62D9B3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07779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972C-2E7D-4410-895B-FA9B14C409AA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984-C1C1-4BC6-B4A9-305A62D9B3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5119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972C-2E7D-4410-895B-FA9B14C409AA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984-C1C1-4BC6-B4A9-305A62D9B3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57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972C-2E7D-4410-895B-FA9B14C409AA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984-C1C1-4BC6-B4A9-305A62D9B3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972C-2E7D-4410-895B-FA9B14C409AA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984-C1C1-4BC6-B4A9-305A62D9B3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5016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972C-2E7D-4410-895B-FA9B14C409AA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984-C1C1-4BC6-B4A9-305A62D9B3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73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972C-2E7D-4410-895B-FA9B14C409AA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984-C1C1-4BC6-B4A9-305A62D9B3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79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972C-2E7D-4410-895B-FA9B14C409AA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984-C1C1-4BC6-B4A9-305A62D9B3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972C-2E7D-4410-895B-FA9B14C409AA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984-C1C1-4BC6-B4A9-305A62D9B37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972C-2E7D-4410-895B-FA9B14C409AA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984-C1C1-4BC6-B4A9-305A62D9B3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972C-2E7D-4410-895B-FA9B14C409AA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984-C1C1-4BC6-B4A9-305A62D9B3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972C-2E7D-4410-895B-FA9B14C409AA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984-C1C1-4BC6-B4A9-305A62D9B3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972C-2E7D-4410-895B-FA9B14C409AA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AD2984-C1C1-4BC6-B4A9-305A62D9B3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972C-2E7D-4410-895B-FA9B14C409AA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984-C1C1-4BC6-B4A9-305A62D9B3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7EF972C-2E7D-4410-895B-FA9B14C409AA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AAD2984-C1C1-4BC6-B4A9-305A62D9B37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F972C-2E7D-4410-895B-FA9B14C409AA}" type="datetimeFigureOut">
              <a:rPr lang="pt-BR" smtClean="0"/>
              <a:t>29/05/2017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D2984-C1C1-4BC6-B4A9-305A62D9B3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968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rot="19140000">
            <a:off x="927870" y="2026641"/>
            <a:ext cx="6088617" cy="70214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História da Crítica de Arte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Lionello</a:t>
            </a:r>
            <a:r>
              <a:rPr lang="pt-BR" dirty="0" smtClean="0"/>
              <a:t> Venturi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012160" y="5949280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 smtClean="0"/>
              <a:t>Mariana Leão Silva</a:t>
            </a:r>
          </a:p>
          <a:p>
            <a:pPr algn="r"/>
            <a:r>
              <a:rPr lang="pt-BR" sz="2000" dirty="0" smtClean="0"/>
              <a:t>Mariana </a:t>
            </a:r>
            <a:r>
              <a:rPr lang="pt-BR" sz="2000" dirty="0" err="1" smtClean="0"/>
              <a:t>Sacon</a:t>
            </a:r>
            <a:r>
              <a:rPr lang="pt-BR" sz="2000" dirty="0" smtClean="0"/>
              <a:t> Frederico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0729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/>
              <a:t>Trabalho do crítico:</a:t>
            </a:r>
          </a:p>
          <a:p>
            <a:pPr marL="0" indent="0" algn="just">
              <a:buNone/>
            </a:pPr>
            <a:r>
              <a:rPr lang="pt-BR" dirty="0" smtClean="0"/>
              <a:t>1º Interpretar símbolos e </a:t>
            </a:r>
            <a:r>
              <a:rPr lang="pt-BR" dirty="0" smtClean="0"/>
              <a:t>esquemas </a:t>
            </a:r>
            <a:r>
              <a:rPr lang="pt-BR" dirty="0" smtClean="0"/>
              <a:t>(particular)</a:t>
            </a:r>
          </a:p>
          <a:p>
            <a:pPr marL="0" indent="0" algn="just">
              <a:buNone/>
            </a:pPr>
            <a:r>
              <a:rPr lang="pt-BR" dirty="0" smtClean="0"/>
              <a:t>2º Juízo crítico: </a:t>
            </a:r>
            <a:r>
              <a:rPr lang="pt-BR" dirty="0" smtClean="0"/>
              <a:t>reconhecer/identificar </a:t>
            </a:r>
            <a:r>
              <a:rPr lang="pt-BR" dirty="0" smtClean="0"/>
              <a:t>se é ou não obra de arte (universal)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*O juízo é a finalidade do trabalho do crítico, no entanto ele não é possível sem a consciência da arte inserida no processo histórico.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65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De alguns ideais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Problematiza o uso indiscriminado de alguns ideais pela história da arte como valores universais, quando na verdade são da esfera do gosto.</a:t>
            </a:r>
          </a:p>
          <a:p>
            <a:r>
              <a:rPr lang="pt-BR" dirty="0" smtClean="0"/>
              <a:t>Imitação da Natureza</a:t>
            </a:r>
          </a:p>
          <a:p>
            <a:r>
              <a:rPr lang="pt-BR" dirty="0" smtClean="0"/>
              <a:t>Beleza</a:t>
            </a:r>
          </a:p>
          <a:p>
            <a:r>
              <a:rPr lang="pt-BR" dirty="0" smtClean="0"/>
              <a:t>Sublime</a:t>
            </a:r>
          </a:p>
          <a:p>
            <a:r>
              <a:rPr lang="pt-BR" dirty="0" smtClean="0"/>
              <a:t>Graça</a:t>
            </a:r>
          </a:p>
          <a:p>
            <a:r>
              <a:rPr lang="pt-BR" dirty="0" smtClean="0"/>
              <a:t>Cômico</a:t>
            </a:r>
          </a:p>
          <a:p>
            <a:r>
              <a:rPr lang="pt-BR" dirty="0" smtClean="0"/>
              <a:t>Pitoresco</a:t>
            </a:r>
            <a:endParaRPr lang="pt-BR" dirty="0"/>
          </a:p>
        </p:txBody>
      </p:sp>
      <p:sp>
        <p:nvSpPr>
          <p:cNvPr id="4" name="Chave direita 3"/>
          <p:cNvSpPr/>
          <p:nvPr/>
        </p:nvSpPr>
        <p:spPr>
          <a:xfrm>
            <a:off x="4355976" y="3068960"/>
            <a:ext cx="504056" cy="29523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860032" y="3068960"/>
            <a:ext cx="33123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São históricos em relação ao absoluto da criatividade. Portanto, não devem ser usados como critério de qualidade, podendo atrapalhar o alcance do juízo.</a:t>
            </a:r>
            <a:endParaRPr lang="pt-BR" sz="27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0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História de arte e crítica de arte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Defende a união do trabalho da História da Arte com a Crítica da Arte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i="1" dirty="0" smtClean="0"/>
              <a:t>“Compreender uma obra de arte é compreender o todo nas partes e as partes no todo”</a:t>
            </a:r>
            <a:r>
              <a:rPr lang="pt-BR" dirty="0" smtClean="0"/>
              <a:t>(Croce, p.28)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Tradicionalmente: </a:t>
            </a:r>
          </a:p>
          <a:p>
            <a:r>
              <a:rPr lang="pt-BR" dirty="0" smtClean="0"/>
              <a:t>História da Arte – narrativa da produção artística ao longo da história</a:t>
            </a:r>
          </a:p>
          <a:p>
            <a:r>
              <a:rPr lang="pt-BR" dirty="0" smtClean="0"/>
              <a:t>Crítica de Arte – faz um juízo das obras de arte contemporâneas a ela</a:t>
            </a:r>
          </a:p>
        </p:txBody>
      </p:sp>
    </p:spTree>
    <p:extLst>
      <p:ext uri="{BB962C8B-B14F-4D97-AF65-F5344CB8AC3E}">
        <p14:creationId xmlns:p14="http://schemas.microsoft.com/office/powerpoint/2010/main" val="211267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A personalidade do artista e as chamadas leis da arte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Desenvolve o conceito de personalidade do artista para compreender aquilo que é universal/absoluto na criação artística.</a:t>
            </a:r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Absoluto/Universal x Relativo/Individual</a:t>
            </a:r>
          </a:p>
        </p:txBody>
      </p:sp>
      <p:cxnSp>
        <p:nvCxnSpPr>
          <p:cNvPr id="5" name="Conector de seta reta 4"/>
          <p:cNvCxnSpPr/>
          <p:nvPr/>
        </p:nvCxnSpPr>
        <p:spPr>
          <a:xfrm flipH="1">
            <a:off x="2153795" y="4401108"/>
            <a:ext cx="57606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719572" y="5350070"/>
            <a:ext cx="36724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dirty="0" smtClean="0"/>
              <a:t>Personalidade do artista (criatividade)</a:t>
            </a:r>
            <a:endParaRPr lang="pt-BR" sz="2300" dirty="0"/>
          </a:p>
        </p:txBody>
      </p:sp>
      <p:cxnSp>
        <p:nvCxnSpPr>
          <p:cNvPr id="8" name="Conector de seta reta 7"/>
          <p:cNvCxnSpPr/>
          <p:nvPr/>
        </p:nvCxnSpPr>
        <p:spPr>
          <a:xfrm>
            <a:off x="6279805" y="4401108"/>
            <a:ext cx="57606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5699340" y="5350070"/>
            <a:ext cx="25202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dirty="0" smtClean="0"/>
              <a:t>Gosto (esquemas e símbolos)</a:t>
            </a: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67867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16624"/>
          </a:xfrm>
        </p:spPr>
        <p:txBody>
          <a:bodyPr>
            <a:normAutofit lnSpcReduction="10000"/>
          </a:bodyPr>
          <a:lstStyle/>
          <a:p>
            <a:r>
              <a:rPr lang="pt-BR" i="1" dirty="0" smtClean="0"/>
              <a:t>“Quando se fala da personalidade do artista, entende-se o Homem no seu momento criativo. Ele é, naquele momento, o representante do eterno em arte”. (p.29)</a:t>
            </a:r>
          </a:p>
          <a:p>
            <a:r>
              <a:rPr lang="pt-BR" dirty="0" smtClean="0"/>
              <a:t>As </a:t>
            </a:r>
            <a:r>
              <a:rPr lang="pt-BR" b="1" dirty="0" smtClean="0"/>
              <a:t>“Leis da arte”</a:t>
            </a:r>
            <a:r>
              <a:rPr lang="pt-BR" dirty="0" smtClean="0"/>
              <a:t> são geralmente vistas como eternas, no entanto pertencem ao mundo do gosto. O artista ao usar os elementos do gosto dá a falsa impressão que estes sejam leis.</a:t>
            </a:r>
          </a:p>
          <a:p>
            <a:r>
              <a:rPr lang="pt-BR" dirty="0" smtClean="0"/>
              <a:t>O crítico precisa ter consciência dessas dicotomias para alcançar o juízo, se concentrando na esfera do absoluto.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606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Poesia e literatura; arte e gosto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/>
          <a:lstStyle/>
          <a:p>
            <a:r>
              <a:rPr lang="pt-BR" dirty="0" smtClean="0"/>
              <a:t>“</a:t>
            </a:r>
            <a:r>
              <a:rPr lang="pt-BR" i="1" dirty="0" smtClean="0"/>
              <a:t>A história da arte é, geralmente, história do gosto</a:t>
            </a:r>
            <a:r>
              <a:rPr lang="pt-BR" dirty="0" smtClean="0"/>
              <a:t>”(p.34)</a:t>
            </a:r>
          </a:p>
          <a:p>
            <a:pPr lvl="1"/>
            <a:r>
              <a:rPr lang="pt-BR" dirty="0" smtClean="0"/>
              <a:t>É preciso estudar o gosto para identificar a verdadeira arte. Por isso, história da arte e crítica de arte devem caminhar juntas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63688" y="1772816"/>
            <a:ext cx="1872208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000" dirty="0" smtClean="0"/>
              <a:t>Poesia</a:t>
            </a:r>
          </a:p>
          <a:p>
            <a:pPr algn="ctr"/>
            <a:r>
              <a:rPr lang="pt-BR" sz="3000" dirty="0" smtClean="0"/>
              <a:t>X</a:t>
            </a:r>
          </a:p>
          <a:p>
            <a:pPr algn="ctr"/>
            <a:r>
              <a:rPr lang="pt-BR" sz="3000" dirty="0" smtClean="0"/>
              <a:t>Literatura</a:t>
            </a:r>
            <a:endParaRPr lang="pt-BR" sz="3000" dirty="0"/>
          </a:p>
        </p:txBody>
      </p:sp>
      <p:sp>
        <p:nvSpPr>
          <p:cNvPr id="5" name="Igual 4"/>
          <p:cNvSpPr/>
          <p:nvPr/>
        </p:nvSpPr>
        <p:spPr>
          <a:xfrm>
            <a:off x="3851920" y="2204864"/>
            <a:ext cx="1080120" cy="64807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220072" y="1801892"/>
            <a:ext cx="2016224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000" dirty="0" smtClean="0"/>
              <a:t>Arte</a:t>
            </a:r>
          </a:p>
          <a:p>
            <a:pPr algn="ctr"/>
            <a:r>
              <a:rPr lang="pt-BR" sz="3000" dirty="0" smtClean="0"/>
              <a:t>X</a:t>
            </a:r>
          </a:p>
          <a:p>
            <a:pPr algn="ctr"/>
            <a:r>
              <a:rPr lang="pt-BR" sz="3000" dirty="0" smtClean="0"/>
              <a:t>Gosto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9413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necessidade de uma história da crítica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pt-BR" dirty="0"/>
              <a:t>Defende a história da crítica de arte como necessária para o ofício</a:t>
            </a:r>
            <a:r>
              <a:rPr lang="pt-BR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O que se extrai da história da critica de arte? A produção de um conhecimento histórico:</a:t>
            </a:r>
          </a:p>
          <a:p>
            <a:pPr lvl="1">
              <a:spcAft>
                <a:spcPts val="1200"/>
              </a:spcAft>
            </a:pPr>
            <a:r>
              <a:rPr lang="pt-BR" dirty="0" smtClean="0"/>
              <a:t>1. das relações entre o universal de arte e as obras de arte individuais</a:t>
            </a:r>
          </a:p>
          <a:p>
            <a:pPr lvl="1">
              <a:spcAft>
                <a:spcPts val="1200"/>
              </a:spcAft>
            </a:pPr>
            <a:r>
              <a:rPr lang="pt-BR" dirty="0" smtClean="0"/>
              <a:t>2. as deduções do universal de arte</a:t>
            </a:r>
          </a:p>
          <a:p>
            <a:pPr lvl="1">
              <a:spcAft>
                <a:spcPts val="1200"/>
              </a:spcAft>
            </a:pPr>
            <a:r>
              <a:rPr lang="pt-BR" dirty="0" smtClean="0"/>
              <a:t>3. As conclusões das intuições que constituem o mundo do gosto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Elenca uma bibliografia já existente que trabalha com </a:t>
            </a:r>
            <a:r>
              <a:rPr lang="pt-BR" dirty="0" smtClean="0"/>
              <a:t>a história da </a:t>
            </a:r>
            <a:r>
              <a:rPr lang="pt-BR" dirty="0" smtClean="0"/>
              <a:t>crítica de arte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Ao longo do livro, Venturi pretende expor os principais juízos críticos  e seus motivos, busca identificar nestes suas “verdades” e “parcelas de verdade”, fazendo portanto um julgamento.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1425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objetivo deste livro é o juízo artístico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Volta novamente ao objetivo do texto, defendendo o juízo como central para o crítico historiador</a:t>
            </a:r>
          </a:p>
          <a:p>
            <a:r>
              <a:rPr lang="pt-BR" dirty="0" smtClean="0"/>
              <a:t>Coloca que o artista também pode assumir o papel de crítico</a:t>
            </a:r>
          </a:p>
          <a:p>
            <a:r>
              <a:rPr lang="pt-BR" dirty="0" smtClean="0"/>
              <a:t>Aponta 3 fatores do juízo:</a:t>
            </a:r>
          </a:p>
          <a:p>
            <a:pPr lvl="1"/>
            <a:r>
              <a:rPr lang="pt-BR" dirty="0" smtClean="0"/>
              <a:t>Fator pragmático – obra de arte</a:t>
            </a:r>
          </a:p>
          <a:p>
            <a:pPr lvl="1"/>
            <a:r>
              <a:rPr lang="pt-BR" dirty="0" smtClean="0"/>
              <a:t>Fator ideal – bagagem intelectual e social</a:t>
            </a:r>
          </a:p>
          <a:p>
            <a:pPr lvl="1"/>
            <a:r>
              <a:rPr lang="pt-BR" dirty="0" smtClean="0"/>
              <a:t>Fator psicológico – personalidade do crítico </a:t>
            </a:r>
          </a:p>
        </p:txBody>
      </p:sp>
    </p:spTree>
    <p:extLst>
      <p:ext uri="{BB962C8B-B14F-4D97-AF65-F5344CB8AC3E}">
        <p14:creationId xmlns:p14="http://schemas.microsoft.com/office/powerpoint/2010/main" val="396766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pt-BR" dirty="0" smtClean="0"/>
              <a:t>É necessário que ocorra um aperfeiçoamento da crítica</a:t>
            </a:r>
          </a:p>
          <a:p>
            <a:pPr lvl="1"/>
            <a:r>
              <a:rPr lang="pt-BR" dirty="0" smtClean="0"/>
              <a:t>Importância da experiência intuitiva</a:t>
            </a:r>
          </a:p>
          <a:p>
            <a:pPr lvl="1"/>
            <a:r>
              <a:rPr lang="pt-BR" dirty="0" smtClean="0"/>
              <a:t>Importância da obra de arte inspiradora</a:t>
            </a:r>
          </a:p>
          <a:p>
            <a:pPr marL="514350" indent="-457200" algn="just"/>
            <a:r>
              <a:rPr lang="pt-BR" dirty="0"/>
              <a:t>Para compreender a História da Crítica é preciso o conhecimento da História da Estética da História da Arte e da História da Humanidade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64341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Venturi parte da ideia de artista como “gênio”</a:t>
            </a:r>
          </a:p>
          <a:p>
            <a:pPr lvl="1"/>
            <a:r>
              <a:rPr lang="pt-BR" dirty="0" smtClean="0"/>
              <a:t>O que torna a obra uma obra de arte depende apenas do artista (não considera a recepção)</a:t>
            </a:r>
          </a:p>
          <a:p>
            <a:r>
              <a:rPr lang="pt-BR" dirty="0" smtClean="0"/>
              <a:t>Parte de uma perspectiva moderna do que é arte, analisando períodos anteriores de forma anacrônica</a:t>
            </a:r>
          </a:p>
          <a:p>
            <a:pPr lvl="1"/>
            <a:r>
              <a:rPr lang="pt-BR" dirty="0" smtClean="0"/>
              <a:t>Deixa a entender que para ser uma obra de arte o artista deve inovar na forma (exemplo </a:t>
            </a:r>
            <a:r>
              <a:rPr lang="pt-BR" dirty="0" err="1" smtClean="0"/>
              <a:t>Delacroix</a:t>
            </a:r>
            <a:r>
              <a:rPr lang="pt-BR" dirty="0" smtClean="0"/>
              <a:t>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722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061185" cy="1143000"/>
          </a:xfrm>
        </p:spPr>
        <p:txBody>
          <a:bodyPr/>
          <a:lstStyle/>
          <a:p>
            <a:r>
              <a:rPr lang="pt-BR" dirty="0" err="1" smtClean="0">
                <a:solidFill>
                  <a:schemeClr val="tx1"/>
                </a:solidFill>
              </a:rPr>
              <a:t>Lionello</a:t>
            </a:r>
            <a:r>
              <a:rPr lang="pt-BR" dirty="0" smtClean="0">
                <a:solidFill>
                  <a:schemeClr val="tx1"/>
                </a:solidFill>
              </a:rPr>
              <a:t> Venturi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676" y="965531"/>
            <a:ext cx="6624736" cy="5733256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pt-BR" sz="1200" dirty="0" smtClean="0"/>
              <a:t>Nasceu em </a:t>
            </a:r>
            <a:r>
              <a:rPr lang="pt-BR" sz="1200" dirty="0" smtClean="0"/>
              <a:t>25 </a:t>
            </a:r>
            <a:r>
              <a:rPr lang="pt-BR" sz="1200" dirty="0"/>
              <a:t>de abril de </a:t>
            </a:r>
            <a:r>
              <a:rPr lang="pt-BR" sz="1200" dirty="0" smtClean="0"/>
              <a:t>1885, em Modena.</a:t>
            </a:r>
          </a:p>
          <a:p>
            <a:pPr algn="just">
              <a:lnSpc>
                <a:spcPct val="170000"/>
              </a:lnSpc>
            </a:pPr>
            <a:r>
              <a:rPr lang="pt-BR" sz="1200" dirty="0" smtClean="0"/>
              <a:t>Faleceu </a:t>
            </a:r>
            <a:r>
              <a:rPr lang="pt-BR" sz="1200" dirty="0" smtClean="0"/>
              <a:t>em </a:t>
            </a:r>
            <a:r>
              <a:rPr lang="pt-BR" sz="1200" dirty="0"/>
              <a:t>14 de agosto de </a:t>
            </a:r>
            <a:r>
              <a:rPr lang="pt-BR" sz="1200" dirty="0" smtClean="0"/>
              <a:t>1961, em Roma.</a:t>
            </a:r>
          </a:p>
          <a:p>
            <a:pPr algn="just">
              <a:lnSpc>
                <a:spcPct val="170000"/>
              </a:lnSpc>
            </a:pPr>
            <a:r>
              <a:rPr lang="pt-BR" sz="1200" dirty="0" smtClean="0"/>
              <a:t>Formou-se </a:t>
            </a:r>
            <a:r>
              <a:rPr lang="pt-BR" sz="1200" dirty="0" smtClean="0"/>
              <a:t>em Literatura </a:t>
            </a:r>
            <a:r>
              <a:rPr lang="pt-BR" sz="1200" dirty="0"/>
              <a:t>e Filosofia </a:t>
            </a:r>
            <a:r>
              <a:rPr lang="pt-BR" sz="1200" dirty="0" smtClean="0"/>
              <a:t>pela </a:t>
            </a:r>
            <a:r>
              <a:rPr lang="pt-BR" sz="1200" dirty="0" err="1" smtClean="0"/>
              <a:t>Università</a:t>
            </a:r>
            <a:r>
              <a:rPr lang="pt-BR" sz="1200" dirty="0" smtClean="0"/>
              <a:t> “La </a:t>
            </a:r>
            <a:r>
              <a:rPr lang="pt-BR" sz="1200" dirty="0" err="1" smtClean="0"/>
              <a:t>Sapienza</a:t>
            </a:r>
            <a:r>
              <a:rPr lang="pt-BR" sz="1200" dirty="0" smtClean="0"/>
              <a:t>” </a:t>
            </a:r>
            <a:r>
              <a:rPr lang="pt-BR" sz="1200" dirty="0" err="1" smtClean="0"/>
              <a:t>di</a:t>
            </a:r>
            <a:r>
              <a:rPr lang="pt-BR" sz="1200" dirty="0" smtClean="0"/>
              <a:t> Roma, </a:t>
            </a:r>
            <a:r>
              <a:rPr lang="pt-BR" sz="1200" dirty="0"/>
              <a:t>em 1907</a:t>
            </a:r>
            <a:r>
              <a:rPr lang="pt-BR" sz="1200" dirty="0" smtClean="0"/>
              <a:t>. </a:t>
            </a:r>
            <a:r>
              <a:rPr lang="pt-BR" sz="1200" dirty="0"/>
              <a:t> </a:t>
            </a:r>
            <a:endParaRPr lang="pt-BR" sz="1200" dirty="0" smtClean="0"/>
          </a:p>
          <a:p>
            <a:pPr algn="just">
              <a:lnSpc>
                <a:spcPct val="170000"/>
              </a:lnSpc>
            </a:pPr>
            <a:r>
              <a:rPr lang="pt-BR" sz="1200" dirty="0" smtClean="0"/>
              <a:t>Entre 1913 e 1914 </a:t>
            </a:r>
            <a:r>
              <a:rPr lang="pt-BR" sz="1200" dirty="0"/>
              <a:t> </a:t>
            </a:r>
            <a:r>
              <a:rPr lang="pt-BR" sz="1200" dirty="0" smtClean="0"/>
              <a:t>foi </a:t>
            </a:r>
            <a:r>
              <a:rPr lang="pt-BR" sz="1200" dirty="0" smtClean="0"/>
              <a:t>diretor </a:t>
            </a:r>
            <a:r>
              <a:rPr lang="pt-BR" sz="1200" dirty="0" smtClean="0"/>
              <a:t>e </a:t>
            </a:r>
            <a:r>
              <a:rPr lang="pt-BR" sz="1200" dirty="0"/>
              <a:t>s</a:t>
            </a:r>
            <a:r>
              <a:rPr lang="pt-BR" sz="1200" dirty="0" smtClean="0"/>
              <a:t>uperintendente </a:t>
            </a:r>
            <a:r>
              <a:rPr lang="pt-BR" sz="1200" dirty="0"/>
              <a:t>da Galeria Nacional de </a:t>
            </a:r>
            <a:r>
              <a:rPr lang="pt-BR" sz="1200" dirty="0" err="1" smtClean="0"/>
              <a:t>Urbino</a:t>
            </a:r>
            <a:r>
              <a:rPr lang="pt-BR" sz="1200" dirty="0" smtClean="0"/>
              <a:t>.</a:t>
            </a:r>
          </a:p>
          <a:p>
            <a:pPr algn="just">
              <a:lnSpc>
                <a:spcPct val="170000"/>
              </a:lnSpc>
            </a:pPr>
            <a:r>
              <a:rPr lang="pt-BR" sz="1200" dirty="0"/>
              <a:t>E</a:t>
            </a:r>
            <a:r>
              <a:rPr lang="pt-BR" sz="1200" dirty="0" smtClean="0"/>
              <a:t>m </a:t>
            </a:r>
            <a:r>
              <a:rPr lang="pt-BR" sz="1200" dirty="0"/>
              <a:t>1915, </a:t>
            </a:r>
            <a:r>
              <a:rPr lang="pt-BR" sz="1200" dirty="0" smtClean="0"/>
              <a:t>foi</a:t>
            </a:r>
            <a:r>
              <a:rPr lang="pt-BR" sz="1200" dirty="0" smtClean="0"/>
              <a:t> </a:t>
            </a:r>
            <a:r>
              <a:rPr lang="pt-BR" sz="1200" dirty="0"/>
              <a:t>nomeado professor </a:t>
            </a:r>
            <a:r>
              <a:rPr lang="pt-BR" sz="1200" dirty="0" smtClean="0"/>
              <a:t>de História </a:t>
            </a:r>
            <a:r>
              <a:rPr lang="pt-BR" sz="1200" dirty="0"/>
              <a:t>da </a:t>
            </a:r>
            <a:r>
              <a:rPr lang="pt-BR" sz="1200" dirty="0" smtClean="0"/>
              <a:t>Arte na </a:t>
            </a:r>
            <a:r>
              <a:rPr lang="pt-BR" sz="1200" dirty="0"/>
              <a:t>Universidade de Turim</a:t>
            </a:r>
            <a:r>
              <a:rPr lang="pt-BR" sz="1200" dirty="0" smtClean="0"/>
              <a:t>.</a:t>
            </a:r>
          </a:p>
          <a:p>
            <a:pPr algn="just">
              <a:lnSpc>
                <a:spcPct val="170000"/>
              </a:lnSpc>
            </a:pPr>
            <a:r>
              <a:rPr lang="pt-BR" sz="1200" dirty="0"/>
              <a:t>Em 1931, quando os professores foram convidados a prestar fidelidade ao juramento </a:t>
            </a:r>
            <a:r>
              <a:rPr lang="pt-BR" sz="1200" dirty="0" smtClean="0"/>
              <a:t>fascista, </a:t>
            </a:r>
            <a:r>
              <a:rPr lang="pt-BR" sz="1200" dirty="0" err="1"/>
              <a:t>Lionello</a:t>
            </a:r>
            <a:r>
              <a:rPr lang="pt-BR" sz="1200" dirty="0"/>
              <a:t> Venturi foi um dos </a:t>
            </a:r>
            <a:r>
              <a:rPr lang="pt-BR" sz="1200" dirty="0" smtClean="0"/>
              <a:t>12 </a:t>
            </a:r>
            <a:r>
              <a:rPr lang="pt-BR" sz="1200" dirty="0"/>
              <a:t>professores </a:t>
            </a:r>
            <a:r>
              <a:rPr lang="pt-BR" sz="1200" dirty="0" smtClean="0"/>
              <a:t>universitários, de aproximadamente 1200, </a:t>
            </a:r>
            <a:r>
              <a:rPr lang="pt-BR" sz="1200" dirty="0"/>
              <a:t>que se </a:t>
            </a:r>
            <a:r>
              <a:rPr lang="pt-BR" sz="1200" dirty="0" smtClean="0"/>
              <a:t>recusou. No </a:t>
            </a:r>
            <a:r>
              <a:rPr lang="pt-BR" sz="1200" dirty="0"/>
              <a:t>exílio</a:t>
            </a:r>
            <a:r>
              <a:rPr lang="pt-BR" sz="1200" dirty="0" smtClean="0"/>
              <a:t>, </a:t>
            </a:r>
            <a:r>
              <a:rPr lang="pt-BR" sz="1200" dirty="0" smtClean="0"/>
              <a:t>ministrou </a:t>
            </a:r>
            <a:r>
              <a:rPr lang="pt-BR" sz="1200" dirty="0"/>
              <a:t>cursos e palestras </a:t>
            </a:r>
            <a:r>
              <a:rPr lang="pt-BR" sz="1200" dirty="0" smtClean="0"/>
              <a:t>em </a:t>
            </a:r>
            <a:r>
              <a:rPr lang="pt-BR" sz="1200" dirty="0"/>
              <a:t>universidades de Paris, Lyon, Londres, Cambridge e </a:t>
            </a:r>
            <a:r>
              <a:rPr lang="pt-BR" sz="1200" dirty="0" smtClean="0"/>
              <a:t>nos </a:t>
            </a:r>
            <a:r>
              <a:rPr lang="pt-BR" sz="1200" dirty="0"/>
              <a:t>Estados Unidos. A expansão nazista na Europa obrigou-o a se estabelecer em Nova York até 1945. Neste período </a:t>
            </a:r>
            <a:r>
              <a:rPr lang="pt-BR" sz="1200" dirty="0" smtClean="0"/>
              <a:t>lecionou </a:t>
            </a:r>
            <a:r>
              <a:rPr lang="pt-BR" sz="1200" dirty="0"/>
              <a:t>na John Hopkins </a:t>
            </a:r>
            <a:r>
              <a:rPr lang="pt-BR" sz="1200" dirty="0" err="1"/>
              <a:t>University</a:t>
            </a:r>
            <a:r>
              <a:rPr lang="pt-BR" sz="1200" dirty="0"/>
              <a:t>, em Baltimore, </a:t>
            </a:r>
            <a:r>
              <a:rPr lang="pt-BR" sz="1200" dirty="0" smtClean="0"/>
              <a:t>na </a:t>
            </a:r>
            <a:r>
              <a:rPr lang="pt-BR" sz="1200" dirty="0"/>
              <a:t>Universidade da Califórnia, </a:t>
            </a:r>
            <a:r>
              <a:rPr lang="pt-BR" sz="1200" dirty="0" smtClean="0"/>
              <a:t>na </a:t>
            </a:r>
            <a:r>
              <a:rPr lang="pt-BR" sz="1200" dirty="0"/>
              <a:t>Universidade da Cidade do México, </a:t>
            </a:r>
            <a:r>
              <a:rPr lang="pt-BR" sz="1200" dirty="0" smtClean="0"/>
              <a:t>na </a:t>
            </a:r>
            <a:r>
              <a:rPr lang="pt-BR" sz="1200" dirty="0" err="1"/>
              <a:t>Ecole</a:t>
            </a:r>
            <a:r>
              <a:rPr lang="pt-BR" sz="1200" dirty="0"/>
              <a:t> Libre de </a:t>
            </a:r>
            <a:r>
              <a:rPr lang="pt-BR" sz="1200" dirty="0" err="1"/>
              <a:t>Hautes</a:t>
            </a:r>
            <a:r>
              <a:rPr lang="pt-BR" sz="1200" dirty="0"/>
              <a:t> </a:t>
            </a:r>
            <a:r>
              <a:rPr lang="pt-BR" sz="1200" dirty="0" err="1" smtClean="0"/>
              <a:t>Etudes</a:t>
            </a:r>
            <a:r>
              <a:rPr lang="pt-BR" sz="1200" dirty="0" smtClean="0"/>
              <a:t>, </a:t>
            </a:r>
            <a:r>
              <a:rPr lang="pt-BR" sz="1200" dirty="0"/>
              <a:t>em Nova </a:t>
            </a:r>
            <a:r>
              <a:rPr lang="pt-BR" sz="1200" dirty="0" smtClean="0"/>
              <a:t>York, entre outras.</a:t>
            </a:r>
          </a:p>
          <a:p>
            <a:pPr algn="just">
              <a:lnSpc>
                <a:spcPct val="170000"/>
              </a:lnSpc>
            </a:pPr>
            <a:r>
              <a:rPr lang="pt-BR" sz="1200" dirty="0"/>
              <a:t>D</a:t>
            </a:r>
            <a:r>
              <a:rPr lang="pt-BR" sz="1200" dirty="0" smtClean="0"/>
              <a:t>urante </a:t>
            </a:r>
            <a:r>
              <a:rPr lang="pt-BR" sz="1200" dirty="0"/>
              <a:t>o exílio no exterior, </a:t>
            </a:r>
            <a:r>
              <a:rPr lang="pt-BR" sz="1200" dirty="0" smtClean="0"/>
              <a:t>foi membro </a:t>
            </a:r>
            <a:r>
              <a:rPr lang="pt-BR" sz="1200" dirty="0"/>
              <a:t>ativo </a:t>
            </a:r>
            <a:r>
              <a:rPr lang="pt-BR" sz="1200" dirty="0" smtClean="0"/>
              <a:t>da </a:t>
            </a:r>
            <a:r>
              <a:rPr lang="pt-BR" sz="1200" dirty="0"/>
              <a:t>"Concentração </a:t>
            </a:r>
            <a:r>
              <a:rPr lang="pt-BR" sz="1200" dirty="0" err="1"/>
              <a:t>Anti-fascista</a:t>
            </a:r>
            <a:r>
              <a:rPr lang="pt-BR" sz="1200" dirty="0"/>
              <a:t>" e "Justiça e Liberdade", em Paris; </a:t>
            </a:r>
            <a:r>
              <a:rPr lang="pt-BR" sz="1200" dirty="0" smtClean="0"/>
              <a:t>"</a:t>
            </a:r>
            <a:r>
              <a:rPr lang="pt-BR" sz="1200" dirty="0"/>
              <a:t>Liga Internacional contra o Racismo e </a:t>
            </a:r>
            <a:r>
              <a:rPr lang="pt-BR" sz="1200" dirty="0" err="1"/>
              <a:t>Anti-semitismo</a:t>
            </a:r>
            <a:r>
              <a:rPr lang="pt-BR" sz="1200" dirty="0"/>
              <a:t>" [</a:t>
            </a:r>
            <a:r>
              <a:rPr lang="pt-BR" sz="1200" dirty="0" err="1"/>
              <a:t>Lica</a:t>
            </a:r>
            <a:r>
              <a:rPr lang="pt-BR" sz="1200" dirty="0"/>
              <a:t>] e "Sociedade </a:t>
            </a:r>
            <a:r>
              <a:rPr lang="pt-BR" sz="1200" dirty="0" smtClean="0"/>
              <a:t>Mazzini“, </a:t>
            </a:r>
            <a:r>
              <a:rPr lang="pt-BR" sz="1200" dirty="0"/>
              <a:t>em Nova York. </a:t>
            </a:r>
          </a:p>
          <a:p>
            <a:pPr algn="just">
              <a:lnSpc>
                <a:spcPct val="170000"/>
              </a:lnSpc>
            </a:pPr>
            <a:r>
              <a:rPr lang="pt-BR" sz="1200" dirty="0" smtClean="0"/>
              <a:t>Em 1945, </a:t>
            </a:r>
            <a:r>
              <a:rPr lang="pt-BR" sz="1200" dirty="0" smtClean="0"/>
              <a:t>retornou </a:t>
            </a:r>
            <a:r>
              <a:rPr lang="pt-BR" sz="1200" dirty="0"/>
              <a:t>à Itália e </a:t>
            </a:r>
            <a:r>
              <a:rPr lang="pt-BR" sz="1200" dirty="0" smtClean="0"/>
              <a:t>retomou </a:t>
            </a:r>
            <a:r>
              <a:rPr lang="pt-BR" sz="1200" dirty="0"/>
              <a:t>o ensino na </a:t>
            </a:r>
            <a:r>
              <a:rPr lang="pt-BR" sz="1200" dirty="0" err="1" smtClean="0"/>
              <a:t>Università</a:t>
            </a:r>
            <a:r>
              <a:rPr lang="pt-BR" sz="1200" dirty="0" smtClean="0"/>
              <a:t> La </a:t>
            </a:r>
            <a:r>
              <a:rPr lang="pt-BR" sz="1200" dirty="0" err="1"/>
              <a:t>Sapienza</a:t>
            </a:r>
            <a:r>
              <a:rPr lang="pt-BR" sz="1200" dirty="0"/>
              <a:t> </a:t>
            </a:r>
            <a:r>
              <a:rPr lang="pt-BR" sz="1200" dirty="0" err="1" smtClean="0"/>
              <a:t>di</a:t>
            </a:r>
            <a:r>
              <a:rPr lang="pt-BR" sz="1200" dirty="0" smtClean="0"/>
              <a:t> Roma, na cátedra de  História da Arte Moderna.</a:t>
            </a:r>
            <a:endParaRPr lang="pt-BR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7" t="31303" r="66425" b="28884"/>
          <a:stretch/>
        </p:blipFill>
        <p:spPr bwMode="auto">
          <a:xfrm>
            <a:off x="6012160" y="405889"/>
            <a:ext cx="2169042" cy="22753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CaixaDeTexto 3"/>
          <p:cNvSpPr txBox="1"/>
          <p:nvPr/>
        </p:nvSpPr>
        <p:spPr>
          <a:xfrm>
            <a:off x="6713284" y="2852936"/>
            <a:ext cx="231305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 smtClean="0"/>
              <a:t>Fonte:</a:t>
            </a:r>
          </a:p>
          <a:p>
            <a:r>
              <a:rPr lang="pt-BR" sz="1500" dirty="0" smtClean="0">
                <a:solidFill>
                  <a:srgbClr val="FF0000"/>
                </a:solidFill>
              </a:rPr>
              <a:t>www.dass.uniroma1.it</a:t>
            </a:r>
            <a:r>
              <a:rPr lang="pt-BR" dirty="0">
                <a:solidFill>
                  <a:srgbClr val="FF00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1187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História da Crítica da Arte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O objetivo do texto é propor um método capaz de identificar se uma produção é obra de arte ou não. Para isso, Venturi defende uma união entre a História da Arte e a Crítica de Arte. </a:t>
            </a:r>
          </a:p>
          <a:p>
            <a:r>
              <a:rPr lang="pt-BR" dirty="0" smtClean="0"/>
              <a:t>O livro assinalou uma viragem decisiva nas orientações metodológicas do autor.</a:t>
            </a:r>
          </a:p>
          <a:p>
            <a:pPr lvl="1"/>
            <a:r>
              <a:rPr lang="pt-BR" dirty="0" smtClean="0"/>
              <a:t>Essa metodologia permitiu Venturi a dar uma nova sistematização orgânica e afirmar o valor histórico da arte moderna.</a:t>
            </a:r>
            <a:endParaRPr lang="pt-BR" dirty="0"/>
          </a:p>
          <a:p>
            <a:pPr lvl="1"/>
            <a:r>
              <a:rPr lang="pt-BR" dirty="0" smtClean="0"/>
              <a:t>Publicação contemporânea: catálogo cumulativo das pinturas, desenhos</a:t>
            </a:r>
            <a:r>
              <a:rPr lang="pt-BR" dirty="0"/>
              <a:t> </a:t>
            </a:r>
            <a:r>
              <a:rPr lang="pt-BR" dirty="0" smtClean="0"/>
              <a:t>e gravuras de Paul </a:t>
            </a:r>
            <a:r>
              <a:rPr lang="pt-BR" dirty="0" err="1" smtClean="0"/>
              <a:t>Cézzane</a:t>
            </a:r>
            <a:endParaRPr lang="pt-BR" dirty="0" smtClean="0"/>
          </a:p>
          <a:p>
            <a:pPr marL="514350" indent="-457200"/>
            <a:r>
              <a:rPr lang="pt-BR" dirty="0" smtClean="0"/>
              <a:t>Publicado pela primeira vez nos EUA, em 1936. Teve publicada sua edição italiana somente após a II Guerra Mundial (1ºed. 1945 e 2º ed. 1948)</a:t>
            </a:r>
          </a:p>
          <a:p>
            <a:pPr marL="514350" indent="-457200"/>
            <a:r>
              <a:rPr lang="pt-BR" dirty="0" smtClean="0"/>
              <a:t>As produções anteriores de </a:t>
            </a:r>
            <a:r>
              <a:rPr lang="pt-BR" dirty="0" smtClean="0"/>
              <a:t>Venturi já </a:t>
            </a:r>
            <a:r>
              <a:rPr lang="pt-BR" dirty="0" smtClean="0"/>
              <a:t>demonstram </a:t>
            </a:r>
            <a:r>
              <a:rPr lang="pt-BR" dirty="0" smtClean="0"/>
              <a:t>um </a:t>
            </a:r>
            <a:r>
              <a:rPr lang="pt-BR" dirty="0" smtClean="0"/>
              <a:t>interesse </a:t>
            </a:r>
            <a:r>
              <a:rPr lang="pt-BR" dirty="0" smtClean="0"/>
              <a:t>e uma necessidade por uma</a:t>
            </a:r>
            <a:r>
              <a:rPr lang="pt-BR" dirty="0" smtClean="0"/>
              <a:t> metodologia que unisse história da arte e crítica de arte.</a:t>
            </a:r>
            <a:endParaRPr lang="pt-BR" dirty="0" smtClean="0"/>
          </a:p>
          <a:p>
            <a:pPr marL="514350" indent="-457200"/>
            <a:r>
              <a:rPr lang="pt-BR" dirty="0" smtClean="0"/>
              <a:t>Venturi alarga os limites do pensamento </a:t>
            </a:r>
            <a:r>
              <a:rPr lang="pt-BR" dirty="0" err="1" smtClean="0"/>
              <a:t>crociano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1532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Condições atuais da História da Arte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Desenvolve um balanço da história da arte desde o século XIX até a década de 1930.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Nota um aumento da produção em História da Arte contemporânea, no entanto:</a:t>
            </a:r>
          </a:p>
          <a:p>
            <a:r>
              <a:rPr lang="pt-BR" dirty="0" smtClean="0"/>
              <a:t>Falta de relação com as Humanidades</a:t>
            </a:r>
          </a:p>
          <a:p>
            <a:r>
              <a:rPr lang="pt-BR" dirty="0" smtClean="0"/>
              <a:t>Falta de diálogo dentro da disciplina</a:t>
            </a:r>
          </a:p>
          <a:p>
            <a:r>
              <a:rPr lang="pt-BR" dirty="0" smtClean="0"/>
              <a:t>Falta de </a:t>
            </a:r>
            <a:r>
              <a:rPr lang="pt-BR" b="1" dirty="0" smtClean="0"/>
              <a:t>juízo*</a:t>
            </a:r>
            <a:r>
              <a:rPr lang="pt-BR" dirty="0" smtClean="0"/>
              <a:t> – critica o aspecto filológico das pesquisas</a:t>
            </a:r>
          </a:p>
          <a:p>
            <a:pPr marL="0" indent="0">
              <a:buNone/>
            </a:pPr>
            <a:r>
              <a:rPr lang="pt-BR" dirty="0" smtClean="0"/>
              <a:t>*</a:t>
            </a:r>
            <a:r>
              <a:rPr lang="pt-BR" sz="2400" dirty="0" smtClean="0"/>
              <a:t>julgar se a obra é obra de arte ou não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773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Imaginação e criatividade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pt-BR" dirty="0" smtClean="0"/>
              <a:t>Através destes conceitos Venturi expõe sua definição do fazer artístico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t-BR" dirty="0" smtClean="0"/>
              <a:t>Defende o conhecimento da estética como instrumento para a História da Critica da Arte.</a:t>
            </a:r>
          </a:p>
          <a:p>
            <a:pPr>
              <a:spcAft>
                <a:spcPts val="1200"/>
              </a:spcAft>
            </a:pPr>
            <a:r>
              <a:rPr lang="pt-BR" dirty="0" smtClean="0"/>
              <a:t>É preciso pensar o que é afinal a arte</a:t>
            </a:r>
          </a:p>
        </p:txBody>
      </p:sp>
    </p:spTree>
    <p:extLst>
      <p:ext uri="{BB962C8B-B14F-4D97-AF65-F5344CB8AC3E}">
        <p14:creationId xmlns:p14="http://schemas.microsoft.com/office/powerpoint/2010/main" val="138075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20763" y="1628800"/>
            <a:ext cx="2232248" cy="1368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00087" y="1853098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b="1" dirty="0" smtClean="0">
                <a:solidFill>
                  <a:schemeClr val="tx2"/>
                </a:solidFill>
              </a:rPr>
              <a:t>Experiência dos sentidos</a:t>
            </a:r>
            <a:endParaRPr lang="pt-BR" sz="2700" b="1" dirty="0">
              <a:solidFill>
                <a:schemeClr val="tx2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228184" y="1740005"/>
            <a:ext cx="2232248" cy="1368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228184" y="1958442"/>
            <a:ext cx="223224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700" b="1" dirty="0" smtClean="0">
                <a:solidFill>
                  <a:schemeClr val="tx2"/>
                </a:solidFill>
              </a:rPr>
              <a:t>Obra da imaginação</a:t>
            </a:r>
            <a:endParaRPr lang="pt-BR" sz="2700" b="1" dirty="0">
              <a:solidFill>
                <a:schemeClr val="tx2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3336498" y="1740005"/>
            <a:ext cx="2088232" cy="114574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444510" y="2059903"/>
            <a:ext cx="18722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b="1" dirty="0" smtClean="0">
                <a:solidFill>
                  <a:schemeClr val="tx2"/>
                </a:solidFill>
              </a:rPr>
              <a:t>Sentimento</a:t>
            </a:r>
            <a:endParaRPr lang="pt-BR" sz="2700" b="1" dirty="0">
              <a:solidFill>
                <a:schemeClr val="tx2"/>
              </a:solidFill>
            </a:endParaRPr>
          </a:p>
        </p:txBody>
      </p:sp>
      <p:cxnSp>
        <p:nvCxnSpPr>
          <p:cNvPr id="11" name="Conector de seta reta 10"/>
          <p:cNvCxnSpPr>
            <a:stCxn id="4" idx="3"/>
          </p:cNvCxnSpPr>
          <p:nvPr/>
        </p:nvCxnSpPr>
        <p:spPr>
          <a:xfrm>
            <a:off x="2653011" y="2312876"/>
            <a:ext cx="611848" cy="18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5424730" y="2312874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Conector angulado 17"/>
          <p:cNvCxnSpPr/>
          <p:nvPr/>
        </p:nvCxnSpPr>
        <p:spPr>
          <a:xfrm rot="16200000" flipH="1">
            <a:off x="5220992" y="2369295"/>
            <a:ext cx="1145741" cy="32403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400086" y="3356992"/>
            <a:ext cx="8399709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700" i="1" dirty="0" smtClean="0"/>
              <a:t>“Sensações e sentimento estão, portanto, na origem de qualquer obra de arte. Mas enquanto o artista estiver imerso na sua experiência sensorial ou sentimental, não cria arte. Tem de sair dela, tem de </a:t>
            </a:r>
            <a:r>
              <a:rPr lang="pt-BR" sz="2700" i="1" dirty="0" smtClean="0"/>
              <a:t>distinguir-se </a:t>
            </a:r>
            <a:r>
              <a:rPr lang="pt-BR" sz="2700" i="1" dirty="0" smtClean="0"/>
              <a:t>a si próprio do mundo dos seus sentidos e dos seus sentimentos, tem de completar esse mundo: então, e apenas então, entra no mundo da arte”</a:t>
            </a:r>
            <a:r>
              <a:rPr lang="pt-BR" sz="2700" dirty="0" smtClean="0"/>
              <a:t>(p.19)</a:t>
            </a: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312341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pt-BR" dirty="0" smtClean="0"/>
              <a:t>Invenção x Criação (esta começa e termina no homem)</a:t>
            </a:r>
          </a:p>
          <a:p>
            <a:pPr marL="0" indent="0">
              <a:buNone/>
            </a:pPr>
            <a:r>
              <a:rPr lang="pt-BR" dirty="0" smtClean="0"/>
              <a:t>Realidade objetiva x Realidade subjetiva</a:t>
            </a:r>
          </a:p>
          <a:p>
            <a:pPr marL="0" indent="0">
              <a:buNone/>
            </a:pPr>
            <a:r>
              <a:rPr lang="pt-BR" dirty="0" smtClean="0"/>
              <a:t>Concreta x abstrata</a:t>
            </a:r>
          </a:p>
          <a:p>
            <a:endParaRPr lang="pt-BR" dirty="0" smtClean="0"/>
          </a:p>
          <a:p>
            <a:r>
              <a:rPr lang="pt-BR" dirty="0" smtClean="0"/>
              <a:t>A arte produz conhecimento: particular e universal</a:t>
            </a: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Científico ≠ Místico ≠ Artístico</a:t>
            </a:r>
            <a:endParaRPr lang="pt-BR" dirty="0"/>
          </a:p>
        </p:txBody>
      </p:sp>
      <p:cxnSp>
        <p:nvCxnSpPr>
          <p:cNvPr id="6" name="Conector de seta reta 5"/>
          <p:cNvCxnSpPr/>
          <p:nvPr/>
        </p:nvCxnSpPr>
        <p:spPr>
          <a:xfrm flipH="1">
            <a:off x="1115616" y="5157192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4572000" y="515719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6804248" y="5157192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251520" y="5877272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/>
              <a:t>Razão</a:t>
            </a:r>
            <a:endParaRPr lang="pt-BR" sz="30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743908" y="5839757"/>
            <a:ext cx="16561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/>
              <a:t>Universal</a:t>
            </a:r>
            <a:endParaRPr lang="pt-BR" sz="30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804248" y="5674363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/>
              <a:t>Universal e Particular</a:t>
            </a:r>
            <a:endParaRPr lang="pt-BR" sz="3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4114800" y="29771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16" name="Chave esquerda 15"/>
          <p:cNvSpPr/>
          <p:nvPr/>
        </p:nvSpPr>
        <p:spPr>
          <a:xfrm>
            <a:off x="253263" y="1804832"/>
            <a:ext cx="155448" cy="11722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718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i="1" dirty="0" smtClean="0"/>
              <a:t>“Compete à imaginação criar uma </a:t>
            </a:r>
            <a:r>
              <a:rPr lang="pt-BR" b="1" i="1" dirty="0" smtClean="0"/>
              <a:t>forma</a:t>
            </a:r>
            <a:r>
              <a:rPr lang="pt-BR" i="1" dirty="0" smtClean="0"/>
              <a:t> entendendo-se por forma a ordem mental atribuída à experiência sensorial e à vida do sentimento”(</a:t>
            </a:r>
            <a:r>
              <a:rPr lang="pt-BR" dirty="0" smtClean="0"/>
              <a:t>p.20)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i="1" dirty="0" smtClean="0"/>
              <a:t>“A perfeição da forma depende, portanto, da personalidade do artista e de mais nada. Para perceber se é perfeita não se deve compará-la com outras formas [...] mas reconstruir a personalidade do artista e compreender se ela foi absorvida na própria imaginação criadora.” </a:t>
            </a:r>
            <a:r>
              <a:rPr lang="pt-BR" dirty="0" smtClean="0"/>
              <a:t>(p.21)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20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Conceito de gosto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 smtClean="0"/>
              <a:t>Desenvolve o conceito de </a:t>
            </a:r>
            <a:r>
              <a:rPr lang="pt-BR" b="1" dirty="0" smtClean="0"/>
              <a:t>gosto</a:t>
            </a:r>
            <a:r>
              <a:rPr lang="pt-BR" dirty="0" smtClean="0"/>
              <a:t> para entender o papel do contexto histórico no processo de criação artística. </a:t>
            </a:r>
          </a:p>
          <a:p>
            <a:r>
              <a:rPr lang="pt-BR" dirty="0" smtClean="0"/>
              <a:t>A imaginação e a criatividade partem de um contexto historicamente concreto.</a:t>
            </a:r>
          </a:p>
          <a:p>
            <a:r>
              <a:rPr lang="pt-BR" dirty="0" smtClean="0"/>
              <a:t>As preferências do artista, que são históricas, necessariamente fazem parte da obra, no entanto, não é isto que caracteriza uma obra de arte enquanto tal – falta a </a:t>
            </a:r>
            <a:r>
              <a:rPr lang="pt-BR" b="1" dirty="0" smtClean="0"/>
              <a:t>criatividade</a:t>
            </a:r>
          </a:p>
          <a:p>
            <a:pPr lvl="1"/>
            <a:r>
              <a:rPr lang="pt-BR" dirty="0" smtClean="0"/>
              <a:t>“Esses elementos [de construção da obra] são de natureza vária, desde a técnica ao ideal, mas têm uma característica comum frente à síntese, a criação da obra de arte. Essa característica comum, chamei-a eu durante muitos anos </a:t>
            </a:r>
            <a:r>
              <a:rPr lang="pt-BR" i="1" dirty="0" smtClean="0"/>
              <a:t>gosto”</a:t>
            </a:r>
            <a:r>
              <a:rPr lang="pt-BR" dirty="0" smtClean="0"/>
              <a:t> (p. 22)</a:t>
            </a:r>
            <a:endParaRPr lang="pt-BR" sz="3900" b="1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3200" dirty="0" smtClean="0"/>
              <a:t>O gosto é histórico e por isso não deve ser visto de maneira hierárquica</a:t>
            </a:r>
            <a:endParaRPr lang="pt-BR" sz="3200" b="1" dirty="0" smtClean="0"/>
          </a:p>
          <a:p>
            <a:endParaRPr lang="pt-BR" dirty="0" smtClean="0"/>
          </a:p>
          <a:p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226565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</TotalTime>
  <Words>1302</Words>
  <Application>Microsoft Office PowerPoint</Application>
  <PresentationFormat>Apresentação na tela (4:3)</PresentationFormat>
  <Paragraphs>121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19</vt:i4>
      </vt:variant>
    </vt:vector>
  </HeadingPairs>
  <TitlesOfParts>
    <vt:vector size="21" baseType="lpstr">
      <vt:lpstr>Ângulos</vt:lpstr>
      <vt:lpstr>Tema do Office</vt:lpstr>
      <vt:lpstr>História da Crítica de Arte </vt:lpstr>
      <vt:lpstr>Lionello Venturi</vt:lpstr>
      <vt:lpstr>História da Crítica da Arte</vt:lpstr>
      <vt:lpstr>Condições atuais da História da Arte</vt:lpstr>
      <vt:lpstr>Imaginação e criatividade</vt:lpstr>
      <vt:lpstr>Apresentação do PowerPoint</vt:lpstr>
      <vt:lpstr>Apresentação do PowerPoint</vt:lpstr>
      <vt:lpstr>Apresentação do PowerPoint</vt:lpstr>
      <vt:lpstr>Conceito de gosto</vt:lpstr>
      <vt:lpstr>Apresentação do PowerPoint</vt:lpstr>
      <vt:lpstr>De alguns ideais</vt:lpstr>
      <vt:lpstr>História de arte e crítica de arte</vt:lpstr>
      <vt:lpstr>A personalidade do artista e as chamadas leis da arte</vt:lpstr>
      <vt:lpstr>Apresentação do PowerPoint</vt:lpstr>
      <vt:lpstr>Poesia e literatura; arte e gosto</vt:lpstr>
      <vt:lpstr>A necessidade de uma história da crítica</vt:lpstr>
      <vt:lpstr>O objetivo deste livro é o juízo artístico</vt:lpstr>
      <vt:lpstr>Apresentação do PowerPoint</vt:lpstr>
      <vt:lpstr>Questões finais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</dc:creator>
  <cp:lastModifiedBy>Mariana</cp:lastModifiedBy>
  <cp:revision>52</cp:revision>
  <dcterms:created xsi:type="dcterms:W3CDTF">2017-05-26T12:19:53Z</dcterms:created>
  <dcterms:modified xsi:type="dcterms:W3CDTF">2017-05-30T03:21:30Z</dcterms:modified>
</cp:coreProperties>
</file>