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1" autoAdjust="0"/>
    <p:restoredTop sz="94660"/>
  </p:normalViewPr>
  <p:slideViewPr>
    <p:cSldViewPr>
      <p:cViewPr>
        <p:scale>
          <a:sx n="80" d="100"/>
          <a:sy n="80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24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92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38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7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28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30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80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50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2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36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94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2CA7-82AC-4544-960E-0AEF927999FD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8913-A59C-40E8-9E16-F5F834AB4F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34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0.bin"/><Relationship Id="rId3" Type="http://schemas.openxmlformats.org/officeDocument/2006/relationships/image" Target="../media/image39.emf"/><Relationship Id="rId21" Type="http://schemas.openxmlformats.org/officeDocument/2006/relationships/image" Target="../media/image37.wmf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png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39.emf"/><Relationship Id="rId3" Type="http://schemas.openxmlformats.org/officeDocument/2006/relationships/image" Target="../media/image44.pn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2.wmf"/><Relationship Id="rId4" Type="http://schemas.openxmlformats.org/officeDocument/2006/relationships/image" Target="../media/image45.png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8.wmf"/><Relationship Id="rId3" Type="http://schemas.openxmlformats.org/officeDocument/2006/relationships/oleObject" Target="../embeddings/oleObject44.bin"/><Relationship Id="rId7" Type="http://schemas.openxmlformats.org/officeDocument/2006/relationships/image" Target="../media/image59.png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w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54.wmf"/><Relationship Id="rId9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16.emf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trica.ufpr.br/marlio/te054/capitulo5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16.e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9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e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em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3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7.png"/><Relationship Id="rId4" Type="http://schemas.openxmlformats.org/officeDocument/2006/relationships/image" Target="../media/image16.emf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5.png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FILTROS PASSIVOS</a:t>
            </a:r>
            <a:br>
              <a:rPr lang="pt-BR" dirty="0"/>
            </a:br>
            <a:r>
              <a:rPr lang="pt-BR" dirty="0"/>
              <a:t>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427268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858396" cy="3675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0" y="108090"/>
            <a:ext cx="8203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FILTRO REJEITA FAIXA:    FILTRO “NOTCH”- “CIRCUITO DUPLO T”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3707904" y="1052736"/>
            <a:ext cx="19442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851920" y="692696"/>
            <a:ext cx="143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B0F0"/>
                </a:solidFill>
              </a:rPr>
              <a:t>PASSA BAIXA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63245" y="2483604"/>
            <a:ext cx="12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B0F0"/>
                </a:solidFill>
              </a:rPr>
              <a:t>PASSA ALTA</a:t>
            </a:r>
          </a:p>
        </p:txBody>
      </p:sp>
      <p:cxnSp>
        <p:nvCxnSpPr>
          <p:cNvPr id="8" name="Conector de seta reta 7"/>
          <p:cNvCxnSpPr/>
          <p:nvPr/>
        </p:nvCxnSpPr>
        <p:spPr>
          <a:xfrm>
            <a:off x="3792786" y="2852936"/>
            <a:ext cx="19442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6660232" y="5373216"/>
            <a:ext cx="0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5773496" y="5085184"/>
            <a:ext cx="5620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644555"/>
              </p:ext>
            </p:extLst>
          </p:nvPr>
        </p:nvGraphicFramePr>
        <p:xfrm>
          <a:off x="5811579" y="4642272"/>
          <a:ext cx="3238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Equação" r:id="rId4" imgW="139680" imgH="190440" progId="Equation.3">
                  <p:embed/>
                </p:oleObj>
              </mc:Choice>
              <mc:Fallback>
                <p:oleObj name="Equação" r:id="rId4" imgW="139680" imgH="190440" progId="Equation.3">
                  <p:embed/>
                  <p:pic>
                    <p:nvPicPr>
                      <p:cNvPr id="0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579" y="4642272"/>
                        <a:ext cx="3238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6660232" y="6165304"/>
            <a:ext cx="0" cy="4044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521119" y="5206728"/>
            <a:ext cx="1066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63904" y="5474357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ector reto 12"/>
          <p:cNvCxnSpPr/>
          <p:nvPr/>
        </p:nvCxnSpPr>
        <p:spPr>
          <a:xfrm>
            <a:off x="5521423" y="6597352"/>
            <a:ext cx="11301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6648182" y="55942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660232" y="602128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</a:t>
            </a:r>
          </a:p>
        </p:txBody>
      </p:sp>
      <p:sp>
        <p:nvSpPr>
          <p:cNvPr id="20" name="Arco 19"/>
          <p:cNvSpPr/>
          <p:nvPr/>
        </p:nvSpPr>
        <p:spPr>
          <a:xfrm rot="18033918">
            <a:off x="5447521" y="5887636"/>
            <a:ext cx="1008112" cy="572159"/>
          </a:xfrm>
          <a:prstGeom prst="arc">
            <a:avLst>
              <a:gd name="adj1" fmla="val 16200000"/>
              <a:gd name="adj2" fmla="val 1617518"/>
            </a:avLst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de seta reta 22"/>
          <p:cNvCxnSpPr/>
          <p:nvPr/>
        </p:nvCxnSpPr>
        <p:spPr>
          <a:xfrm>
            <a:off x="5229819" y="5718955"/>
            <a:ext cx="0" cy="4891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607275"/>
              </p:ext>
            </p:extLst>
          </p:nvPr>
        </p:nvGraphicFramePr>
        <p:xfrm>
          <a:off x="4764894" y="5625244"/>
          <a:ext cx="324655" cy="44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ção" r:id="rId8" imgW="139680" imgH="190440" progId="Equation.3">
                  <p:embed/>
                </p:oleObj>
              </mc:Choice>
              <mc:Fallback>
                <p:oleObj name="Equação" r:id="rId8" imgW="1396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64894" y="5625244"/>
                        <a:ext cx="324655" cy="44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47895"/>
              </p:ext>
            </p:extLst>
          </p:nvPr>
        </p:nvGraphicFramePr>
        <p:xfrm>
          <a:off x="6915430" y="5803628"/>
          <a:ext cx="385788" cy="361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quação" r:id="rId10" imgW="203040" imgH="190440" progId="Equation.3">
                  <p:embed/>
                </p:oleObj>
              </mc:Choice>
              <mc:Fallback>
                <p:oleObj name="Equação" r:id="rId10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15430" y="5803628"/>
                        <a:ext cx="385788" cy="361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Conector reto 34"/>
          <p:cNvCxnSpPr/>
          <p:nvPr/>
        </p:nvCxnSpPr>
        <p:spPr>
          <a:xfrm>
            <a:off x="3966713" y="6093295"/>
            <a:ext cx="0" cy="4044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45536" y="5708488"/>
            <a:ext cx="108012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0930" y="4745707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" name="Conector reto 37"/>
          <p:cNvCxnSpPr/>
          <p:nvPr/>
        </p:nvCxnSpPr>
        <p:spPr>
          <a:xfrm>
            <a:off x="2900217" y="6516932"/>
            <a:ext cx="10630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3923928" y="5513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3923928" y="594086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</a:t>
            </a:r>
          </a:p>
        </p:txBody>
      </p:sp>
      <p:sp>
        <p:nvSpPr>
          <p:cNvPr id="41" name="Arco 40"/>
          <p:cNvSpPr/>
          <p:nvPr/>
        </p:nvSpPr>
        <p:spPr>
          <a:xfrm rot="18033918">
            <a:off x="2826315" y="5807216"/>
            <a:ext cx="1008112" cy="572159"/>
          </a:xfrm>
          <a:prstGeom prst="arc">
            <a:avLst>
              <a:gd name="adj1" fmla="val 16200000"/>
              <a:gd name="adj2" fmla="val 1617518"/>
            </a:avLst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de seta reta 41"/>
          <p:cNvCxnSpPr/>
          <p:nvPr/>
        </p:nvCxnSpPr>
        <p:spPr>
          <a:xfrm>
            <a:off x="2608613" y="5638535"/>
            <a:ext cx="0" cy="4891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057106"/>
              </p:ext>
            </p:extLst>
          </p:nvPr>
        </p:nvGraphicFramePr>
        <p:xfrm>
          <a:off x="2143688" y="5544824"/>
          <a:ext cx="324655" cy="44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Equação" r:id="rId12" imgW="139680" imgH="190440" progId="Equation.3">
                  <p:embed/>
                </p:oleObj>
              </mc:Choice>
              <mc:Fallback>
                <p:oleObj name="Equação" r:id="rId12" imgW="1396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43688" y="5544824"/>
                        <a:ext cx="324655" cy="44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831062"/>
              </p:ext>
            </p:extLst>
          </p:nvPr>
        </p:nvGraphicFramePr>
        <p:xfrm>
          <a:off x="4139952" y="5723208"/>
          <a:ext cx="385788" cy="361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quação" r:id="rId14" imgW="203040" imgH="190440" progId="Equation.3">
                  <p:embed/>
                </p:oleObj>
              </mc:Choice>
              <mc:Fallback>
                <p:oleObj name="Equação" r:id="rId14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39952" y="5723208"/>
                        <a:ext cx="385788" cy="361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23" name="Conector reto 5122"/>
          <p:cNvCxnSpPr/>
          <p:nvPr/>
        </p:nvCxnSpPr>
        <p:spPr>
          <a:xfrm>
            <a:off x="3966713" y="5319860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1007601" y="980728"/>
            <a:ext cx="5817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6" name="Objeto 5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582495"/>
              </p:ext>
            </p:extLst>
          </p:nvPr>
        </p:nvGraphicFramePr>
        <p:xfrm>
          <a:off x="3106293" y="4626050"/>
          <a:ext cx="3254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Equação" r:id="rId16" imgW="139680" imgH="190440" progId="Equation.3">
                  <p:embed/>
                </p:oleObj>
              </mc:Choice>
              <mc:Fallback>
                <p:oleObj name="Equação" r:id="rId16" imgW="139680" imgH="190440" progId="Equation.3">
                  <p:embed/>
                  <p:pic>
                    <p:nvPicPr>
                      <p:cNvPr id="0" name="Objeto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293" y="4626050"/>
                        <a:ext cx="3254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34396" y="754062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72522" y="1575261"/>
            <a:ext cx="1066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Conector reto 52"/>
          <p:cNvCxnSpPr/>
          <p:nvPr/>
        </p:nvCxnSpPr>
        <p:spPr>
          <a:xfrm>
            <a:off x="942894" y="2313449"/>
            <a:ext cx="10630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907875" y="1204566"/>
            <a:ext cx="0" cy="4242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931554" y="1909021"/>
            <a:ext cx="0" cy="4044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Elipse 5137"/>
          <p:cNvSpPr/>
          <p:nvPr/>
        </p:nvSpPr>
        <p:spPr>
          <a:xfrm>
            <a:off x="795721" y="1672036"/>
            <a:ext cx="224307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/>
          <p:cNvSpPr txBox="1"/>
          <p:nvPr/>
        </p:nvSpPr>
        <p:spPr>
          <a:xfrm>
            <a:off x="599510" y="14127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644394" y="183553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</a:t>
            </a:r>
          </a:p>
        </p:txBody>
      </p:sp>
      <p:graphicFrame>
        <p:nvGraphicFramePr>
          <p:cNvPr id="5139" name="Objeto 5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65437"/>
              </p:ext>
            </p:extLst>
          </p:nvPr>
        </p:nvGraphicFramePr>
        <p:xfrm>
          <a:off x="369813" y="1628800"/>
          <a:ext cx="3857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quação" r:id="rId18" imgW="203040" imgH="190440" progId="Equation.3">
                  <p:embed/>
                </p:oleObj>
              </mc:Choice>
              <mc:Fallback>
                <p:oleObj name="Equação" r:id="rId18" imgW="203040" imgH="190440" progId="Equation.3">
                  <p:embed/>
                  <p:pic>
                    <p:nvPicPr>
                      <p:cNvPr id="0" name="Objeto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13" y="1628800"/>
                        <a:ext cx="3857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Arco 70"/>
          <p:cNvSpPr/>
          <p:nvPr/>
        </p:nvSpPr>
        <p:spPr>
          <a:xfrm rot="18033918">
            <a:off x="794426" y="1706191"/>
            <a:ext cx="1008112" cy="572159"/>
          </a:xfrm>
          <a:prstGeom prst="arc">
            <a:avLst>
              <a:gd name="adj1" fmla="val 16200000"/>
              <a:gd name="adj2" fmla="val 1617518"/>
            </a:avLst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140" name="Objeto 5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673186"/>
              </p:ext>
            </p:extLst>
          </p:nvPr>
        </p:nvGraphicFramePr>
        <p:xfrm>
          <a:off x="1147763" y="471488"/>
          <a:ext cx="2952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ção" r:id="rId20" imgW="126720" imgH="190440" progId="Equation.3">
                  <p:embed/>
                </p:oleObj>
              </mc:Choice>
              <mc:Fallback>
                <p:oleObj name="Equação" r:id="rId20" imgW="126720" imgH="190440" progId="Equation.3">
                  <p:embed/>
                  <p:pic>
                    <p:nvPicPr>
                      <p:cNvPr id="0" name="Objeto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471488"/>
                        <a:ext cx="2952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Conector de seta reta 72"/>
          <p:cNvCxnSpPr/>
          <p:nvPr/>
        </p:nvCxnSpPr>
        <p:spPr>
          <a:xfrm>
            <a:off x="2210710" y="1531002"/>
            <a:ext cx="0" cy="4891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41" name="Objeto 5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265622"/>
              </p:ext>
            </p:extLst>
          </p:nvPr>
        </p:nvGraphicFramePr>
        <p:xfrm>
          <a:off x="2210710" y="1466109"/>
          <a:ext cx="3254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quação" r:id="rId22" imgW="139680" imgH="190440" progId="Equation.3">
                  <p:embed/>
                </p:oleObj>
              </mc:Choice>
              <mc:Fallback>
                <p:oleObj name="Equação" r:id="rId22" imgW="139680" imgH="190440" progId="Equation.3">
                  <p:embed/>
                  <p:pic>
                    <p:nvPicPr>
                      <p:cNvPr id="0" name="Objeto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710" y="1466109"/>
                        <a:ext cx="3254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Conector de seta reta 41">
            <a:extLst>
              <a:ext uri="{FF2B5EF4-FFF2-40B4-BE49-F238E27FC236}">
                <a16:creationId xmlns:a16="http://schemas.microsoft.com/office/drawing/2014/main" id="{C2A11B79-2C93-463F-B5A8-F5EEAA344F60}"/>
              </a:ext>
            </a:extLst>
          </p:cNvPr>
          <p:cNvCxnSpPr>
            <a:cxnSpLocks/>
          </p:cNvCxnSpPr>
          <p:nvPr/>
        </p:nvCxnSpPr>
        <p:spPr>
          <a:xfrm>
            <a:off x="3106293" y="5085184"/>
            <a:ext cx="4185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9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9107488" cy="83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50" y="4592286"/>
            <a:ext cx="6963984" cy="203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51520" y="265311"/>
            <a:ext cx="2411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A- Lei das Malhas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19" y="3270175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B- Lei dos Nós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19" y="4130620"/>
            <a:ext cx="3339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APLICANDO “B” EM “A” 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253275"/>
              </p:ext>
            </p:extLst>
          </p:nvPr>
        </p:nvGraphicFramePr>
        <p:xfrm>
          <a:off x="693146" y="1484784"/>
          <a:ext cx="468053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ção" r:id="rId5" imgW="2908080" imgH="228600" progId="Equation.3">
                  <p:embed/>
                </p:oleObj>
              </mc:Choice>
              <mc:Fallback>
                <p:oleObj name="Equação" r:id="rId5" imgW="290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46" y="1484784"/>
                        <a:ext cx="4680531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651153"/>
              </p:ext>
            </p:extLst>
          </p:nvPr>
        </p:nvGraphicFramePr>
        <p:xfrm>
          <a:off x="708227" y="980728"/>
          <a:ext cx="4584509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ção" r:id="rId7" imgW="2933640" imgH="228600" progId="Equation.3">
                  <p:embed/>
                </p:oleObj>
              </mc:Choice>
              <mc:Fallback>
                <p:oleObj name="Equação" r:id="rId7" imgW="2933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227" y="980728"/>
                        <a:ext cx="4584509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985518"/>
              </p:ext>
            </p:extLst>
          </p:nvPr>
        </p:nvGraphicFramePr>
        <p:xfrm>
          <a:off x="692353" y="1988840"/>
          <a:ext cx="46717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ção" r:id="rId9" imgW="2451100" imgH="190500" progId="Equation.3">
                  <p:embed/>
                </p:oleObj>
              </mc:Choice>
              <mc:Fallback>
                <p:oleObj name="Equação" r:id="rId9" imgW="24511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53" y="1988840"/>
                        <a:ext cx="4671736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373719"/>
              </p:ext>
            </p:extLst>
          </p:nvPr>
        </p:nvGraphicFramePr>
        <p:xfrm>
          <a:off x="687590" y="2564904"/>
          <a:ext cx="466251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ção" r:id="rId11" imgW="2463800" imgH="190500" progId="Equation.3">
                  <p:embed/>
                </p:oleObj>
              </mc:Choice>
              <mc:Fallback>
                <p:oleObj name="Equação" r:id="rId11" imgW="2463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90" y="2564904"/>
                        <a:ext cx="4662518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386" y="555087"/>
            <a:ext cx="3526614" cy="277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45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66866"/>
              </p:ext>
            </p:extLst>
          </p:nvPr>
        </p:nvGraphicFramePr>
        <p:xfrm>
          <a:off x="248889" y="1124744"/>
          <a:ext cx="813953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ção" r:id="rId3" imgW="4419360" imgH="228600" progId="Equation.3">
                  <p:embed/>
                </p:oleObj>
              </mc:Choice>
              <mc:Fallback>
                <p:oleObj name="Equação" r:id="rId3" imgW="441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89" y="1124744"/>
                        <a:ext cx="813953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176881" y="36451"/>
            <a:ext cx="8352928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31520" algn="l"/>
              </a:tabLst>
            </a:pPr>
            <a:r>
              <a:rPr lang="pt-BR" sz="2400" b="1" dirty="0">
                <a:solidFill>
                  <a:prstClr val="black"/>
                </a:solidFill>
                <a:ea typeface="Calibri"/>
                <a:cs typeface="Times New Roman"/>
              </a:rPr>
              <a:t>Somando (8) e (10) e igualando o resultado à soma de (9) e (11) vem: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849981"/>
              </p:ext>
            </p:extLst>
          </p:nvPr>
        </p:nvGraphicFramePr>
        <p:xfrm>
          <a:off x="432802" y="2293016"/>
          <a:ext cx="80597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ção" r:id="rId5" imgW="2666880" imgH="228600" progId="Equation.3">
                  <p:embed/>
                </p:oleObj>
              </mc:Choice>
              <mc:Fallback>
                <p:oleObj name="Equação" r:id="rId5" imgW="266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802" y="2293016"/>
                        <a:ext cx="8059738" cy="688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38050" y="1700808"/>
            <a:ext cx="3901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DE ONDE CONCLUÍMOS QUE: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6880" y="2996952"/>
            <a:ext cx="857158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solidFill>
                  <a:prstClr val="black"/>
                </a:solidFill>
                <a:ea typeface="Calibri"/>
                <a:cs typeface="Times New Roman"/>
              </a:rPr>
              <a:t>USANDO ESSE RESULTADO NAS EXPRESSÕES (10) e (11), VEM: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10610"/>
              </p:ext>
            </p:extLst>
          </p:nvPr>
        </p:nvGraphicFramePr>
        <p:xfrm>
          <a:off x="562917" y="3514017"/>
          <a:ext cx="7966892" cy="1014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ção" r:id="rId7" imgW="3288960" imgH="444240" progId="Equation.3">
                  <p:embed/>
                </p:oleObj>
              </mc:Choice>
              <mc:Fallback>
                <p:oleObj name="Equação" r:id="rId7" imgW="3288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17" y="3514017"/>
                        <a:ext cx="7966892" cy="10142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244637"/>
              </p:ext>
            </p:extLst>
          </p:nvPr>
        </p:nvGraphicFramePr>
        <p:xfrm>
          <a:off x="409207" y="4980931"/>
          <a:ext cx="7888275" cy="1688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ção" r:id="rId9" imgW="4647960" imgH="990360" progId="Equation.3">
                  <p:embed/>
                </p:oleObj>
              </mc:Choice>
              <mc:Fallback>
                <p:oleObj name="Equação" r:id="rId9" imgW="46479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07" y="4980931"/>
                        <a:ext cx="7888275" cy="16884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ângulo 14"/>
          <p:cNvSpPr/>
          <p:nvPr/>
        </p:nvSpPr>
        <p:spPr>
          <a:xfrm>
            <a:off x="271054" y="4581128"/>
            <a:ext cx="792088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solidFill>
                  <a:prstClr val="black"/>
                </a:solidFill>
                <a:ea typeface="Calibri"/>
                <a:cs typeface="Times New Roman"/>
              </a:rPr>
              <a:t>SUBSTITUINDO ESTE RESULTADO EM (8)-(11), VEM:</a:t>
            </a:r>
          </a:p>
        </p:txBody>
      </p:sp>
    </p:spTree>
    <p:extLst>
      <p:ext uri="{BB962C8B-B14F-4D97-AF65-F5344CB8AC3E}">
        <p14:creationId xmlns:p14="http://schemas.microsoft.com/office/powerpoint/2010/main" val="317382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476672"/>
            <a:ext cx="7958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FINALMENTE, DIVIDINDO (16) POR (15), CHEGAMOS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À RELAÇÃO ENTRE SAÍDA E ENTRADA PROCURADA: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074950"/>
              </p:ext>
            </p:extLst>
          </p:nvPr>
        </p:nvGraphicFramePr>
        <p:xfrm>
          <a:off x="865981" y="1700808"/>
          <a:ext cx="741203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ção" r:id="rId3" imgW="4317840" imgH="520560" progId="Equation.3">
                  <p:embed/>
                </p:oleObj>
              </mc:Choice>
              <mc:Fallback>
                <p:oleObj name="Equação" r:id="rId3" imgW="43178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981" y="1700808"/>
                        <a:ext cx="7412037" cy="89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447657"/>
              </p:ext>
            </p:extLst>
          </p:nvPr>
        </p:nvGraphicFramePr>
        <p:xfrm>
          <a:off x="1924050" y="3868029"/>
          <a:ext cx="5179539" cy="118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ção" r:id="rId5" imgW="2197080" imgH="495000" progId="Equation.3">
                  <p:embed/>
                </p:oleObj>
              </mc:Choice>
              <mc:Fallback>
                <p:oleObj name="Equação" r:id="rId5" imgW="21970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3868029"/>
                        <a:ext cx="5179539" cy="11865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11560" y="3284984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PORTANTO,</a:t>
            </a: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682528"/>
              </p:ext>
            </p:extLst>
          </p:nvPr>
        </p:nvGraphicFramePr>
        <p:xfrm>
          <a:off x="1357313" y="5373216"/>
          <a:ext cx="1387955" cy="90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ção" r:id="rId7" imgW="545760" imgH="355320" progId="Equation.3">
                  <p:embed/>
                </p:oleObj>
              </mc:Choice>
              <mc:Fallback>
                <p:oleObj name="Equação" r:id="rId7" imgW="54576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57313" y="5373216"/>
                        <a:ext cx="1387955" cy="905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247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50" y="1052736"/>
            <a:ext cx="6207000" cy="458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7544" y="581923"/>
            <a:ext cx="2021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FILTRO NOTCH</a:t>
            </a:r>
          </a:p>
        </p:txBody>
      </p:sp>
    </p:spTree>
    <p:extLst>
      <p:ext uri="{BB962C8B-B14F-4D97-AF65-F5344CB8AC3E}">
        <p14:creationId xmlns:p14="http://schemas.microsoft.com/office/powerpoint/2010/main" val="3083812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639576"/>
              </p:ext>
            </p:extLst>
          </p:nvPr>
        </p:nvGraphicFramePr>
        <p:xfrm>
          <a:off x="2278063" y="3197225"/>
          <a:ext cx="5031043" cy="253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ção" r:id="rId3" imgW="2070000" imgH="1028520" progId="Equation.3">
                  <p:embed/>
                </p:oleObj>
              </mc:Choice>
              <mc:Fallback>
                <p:oleObj name="Equação" r:id="rId3" imgW="207000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3197225"/>
                        <a:ext cx="5031043" cy="2536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894948"/>
              </p:ext>
            </p:extLst>
          </p:nvPr>
        </p:nvGraphicFramePr>
        <p:xfrm>
          <a:off x="395536" y="591590"/>
          <a:ext cx="199707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ção" r:id="rId5" imgW="901440" imgH="571320" progId="Equation.3">
                  <p:embed/>
                </p:oleObj>
              </mc:Choice>
              <mc:Fallback>
                <p:oleObj name="Equação" r:id="rId5" imgW="90144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591590"/>
                        <a:ext cx="1997075" cy="126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97468"/>
            <a:ext cx="3569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FATOR DE QUALIDADE:</a:t>
            </a: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14665"/>
            <a:ext cx="5285011" cy="203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onector reto 8"/>
          <p:cNvCxnSpPr/>
          <p:nvPr/>
        </p:nvCxnSpPr>
        <p:spPr>
          <a:xfrm>
            <a:off x="3779912" y="836712"/>
            <a:ext cx="475252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5846353" y="836712"/>
            <a:ext cx="0" cy="1584176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6444208" y="836712"/>
            <a:ext cx="0" cy="1584176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62655"/>
              </p:ext>
            </p:extLst>
          </p:nvPr>
        </p:nvGraphicFramePr>
        <p:xfrm>
          <a:off x="8423275" y="647700"/>
          <a:ext cx="5683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ção" r:id="rId8" imgW="330120" imgH="152280" progId="Equation.3">
                  <p:embed/>
                </p:oleObj>
              </mc:Choice>
              <mc:Fallback>
                <p:oleObj name="Equação" r:id="rId8" imgW="3301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23275" y="647700"/>
                        <a:ext cx="568325" cy="261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18847"/>
              </p:ext>
            </p:extLst>
          </p:nvPr>
        </p:nvGraphicFramePr>
        <p:xfrm>
          <a:off x="5634401" y="2420888"/>
          <a:ext cx="423904" cy="40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Equação" r:id="rId10" imgW="228600" imgH="215640" progId="Equation.3">
                  <p:embed/>
                </p:oleObj>
              </mc:Choice>
              <mc:Fallback>
                <p:oleObj name="Equação" r:id="rId10" imgW="2286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34401" y="2420888"/>
                        <a:ext cx="423904" cy="400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045151"/>
              </p:ext>
            </p:extLst>
          </p:nvPr>
        </p:nvGraphicFramePr>
        <p:xfrm>
          <a:off x="6369050" y="2420938"/>
          <a:ext cx="4476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Equação" r:id="rId12" imgW="241200" imgH="215640" progId="Equation.3">
                  <p:embed/>
                </p:oleObj>
              </mc:Choice>
              <mc:Fallback>
                <p:oleObj name="Equação" r:id="rId12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2420938"/>
                        <a:ext cx="4476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375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551561"/>
              </p:ext>
            </p:extLst>
          </p:nvPr>
        </p:nvGraphicFramePr>
        <p:xfrm>
          <a:off x="611188" y="312738"/>
          <a:ext cx="6696075" cy="319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ção" r:id="rId3" imgW="2743200" imgH="1307880" progId="Equation.3">
                  <p:embed/>
                </p:oleObj>
              </mc:Choice>
              <mc:Fallback>
                <p:oleObj name="Equação" r:id="rId3" imgW="2743200" imgH="1307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312738"/>
                        <a:ext cx="6696075" cy="3195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3671446"/>
            <a:ext cx="9004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TOMANDO-SE SOMENTE AS SOLUÇÕES POSITIVAS, TEM-SE: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121044"/>
              </p:ext>
            </p:extLst>
          </p:nvPr>
        </p:nvGraphicFramePr>
        <p:xfrm>
          <a:off x="1258888" y="4183063"/>
          <a:ext cx="5837237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ção" r:id="rId5" imgW="2692080" imgH="457200" progId="Equation.3">
                  <p:embed/>
                </p:oleObj>
              </mc:Choice>
              <mc:Fallback>
                <p:oleObj name="Equação" r:id="rId5" imgW="26920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8888" y="4183063"/>
                        <a:ext cx="5837237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5373216"/>
            <a:ext cx="1998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PORTANTO,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322896"/>
              </p:ext>
            </p:extLst>
          </p:nvPr>
        </p:nvGraphicFramePr>
        <p:xfrm>
          <a:off x="467544" y="5922943"/>
          <a:ext cx="3408339" cy="65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ção" r:id="rId7" imgW="1130040" imgH="215640" progId="Equation.3">
                  <p:embed/>
                </p:oleObj>
              </mc:Choice>
              <mc:Fallback>
                <p:oleObj name="Equação" r:id="rId7" imgW="1130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44" y="5922943"/>
                        <a:ext cx="3408339" cy="65103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31978"/>
              </p:ext>
            </p:extLst>
          </p:nvPr>
        </p:nvGraphicFramePr>
        <p:xfrm>
          <a:off x="4528927" y="5733256"/>
          <a:ext cx="24765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ção" r:id="rId9" imgW="1117440" imgH="380880" progId="Equation.3">
                  <p:embed/>
                </p:oleObj>
              </mc:Choice>
              <mc:Fallback>
                <p:oleObj name="Equação" r:id="rId9" imgW="1117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927" y="5733256"/>
                        <a:ext cx="2476500" cy="842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-27384"/>
            <a:ext cx="1746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EXERCÍCIO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04664"/>
            <a:ext cx="877124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Deseja-se analisar um filtro passa faixas baseado no circuito abaixo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89" y="2150729"/>
            <a:ext cx="93113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 frequências de corte são 160Hz e 8kHz. Os valores dos componentes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são dados como segue:</a:t>
            </a:r>
            <a:endParaRPr kumimoji="0" lang="pt-B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2981726"/>
            <a:ext cx="548290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R1 = 10k</a:t>
            </a:r>
            <a:r>
              <a:rPr lang="pt-BR" sz="2400" b="1" dirty="0">
                <a:ea typeface="Calibri"/>
                <a:cs typeface="Calibri"/>
              </a:rPr>
              <a:t>Ω</a:t>
            </a:r>
            <a:r>
              <a:rPr lang="pt-BR" sz="2400" b="1" dirty="0">
                <a:ea typeface="Calibri"/>
                <a:cs typeface="Times New Roman"/>
              </a:rPr>
              <a:t>   C1= 2nF ;  R2=100k</a:t>
            </a:r>
            <a:r>
              <a:rPr lang="pt-BR" sz="2400" b="1" dirty="0">
                <a:ea typeface="Calibri"/>
                <a:cs typeface="Calibri"/>
              </a:rPr>
              <a:t>Ω</a:t>
            </a:r>
            <a:r>
              <a:rPr lang="pt-BR" sz="2400" b="1" dirty="0">
                <a:ea typeface="Calibri"/>
                <a:cs typeface="Times New Roman"/>
              </a:rPr>
              <a:t>  </a:t>
            </a:r>
            <a:r>
              <a:rPr lang="pt-BR" sz="2400" b="1" dirty="0">
                <a:ea typeface="Calibri"/>
                <a:cs typeface="Calibri"/>
              </a:rPr>
              <a:t>C2=10nF</a:t>
            </a:r>
            <a:endParaRPr lang="pt-BR" sz="2400" b="1" dirty="0">
              <a:ea typeface="Calibri"/>
              <a:cs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3482271"/>
            <a:ext cx="8952372" cy="3259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b="1" dirty="0">
                <a:ea typeface="Calibri"/>
                <a:cs typeface="Calibri"/>
              </a:rPr>
              <a:t>Calcule as frequências de corte, em Hz, de cada um dos circuitos RC, separadamente;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b="1" dirty="0">
                <a:ea typeface="Calibri"/>
                <a:cs typeface="Calibri"/>
              </a:rPr>
              <a:t>Desenhe o diagrama de Bode de cada um dos circuitos do item a), identificando as frequências de corte;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b="1" dirty="0">
                <a:ea typeface="Calibri"/>
                <a:cs typeface="Calibri"/>
              </a:rPr>
              <a:t>Desenhe o diagrama de Bode (entrada e(s) e saída VR2(s))do conjunto (circuito da figura), identificando as frequências de corte calculadas acima e verifique se a faixa passante desejada é atendida.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b="1" dirty="0">
                <a:ea typeface="Calibri"/>
                <a:cs typeface="Calibri"/>
              </a:rPr>
              <a:t>Verifique se há mudança no diagrama de Bode para a adição de uma carga de 1MΩ colocada na saída.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b="1" dirty="0">
                <a:ea typeface="Calibri"/>
                <a:cs typeface="Calibri"/>
              </a:rPr>
              <a:t>Varie a impedância da carga e verifique o comportamento do diagrama de Bode do conjunto.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438313" y="755493"/>
            <a:ext cx="2443275" cy="1418826"/>
            <a:chOff x="1312796" y="893093"/>
            <a:chExt cx="2443275" cy="1418826"/>
          </a:xfrm>
        </p:grpSpPr>
        <p:pic>
          <p:nvPicPr>
            <p:cNvPr id="20" name="Picture 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779760" y="569243"/>
              <a:ext cx="4476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17884" y="1538684"/>
              <a:ext cx="10668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Conector reto 21"/>
            <p:cNvCxnSpPr/>
            <p:nvPr/>
          </p:nvCxnSpPr>
          <p:spPr>
            <a:xfrm>
              <a:off x="2349223" y="2282492"/>
              <a:ext cx="1202061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1970241" y="1196752"/>
              <a:ext cx="5135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1970241" y="2282492"/>
              <a:ext cx="37898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ipse 24"/>
            <p:cNvSpPr/>
            <p:nvPr/>
          </p:nvSpPr>
          <p:spPr>
            <a:xfrm>
              <a:off x="1862094" y="1628800"/>
              <a:ext cx="216024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607622" y="14127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+</a:t>
              </a: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1652506" y="183553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-</a:t>
              </a:r>
            </a:p>
          </p:txBody>
        </p:sp>
        <p:cxnSp>
          <p:nvCxnSpPr>
            <p:cNvPr id="28" name="Conector reto 27"/>
            <p:cNvCxnSpPr/>
            <p:nvPr/>
          </p:nvCxnSpPr>
          <p:spPr>
            <a:xfrm>
              <a:off x="1970106" y="119675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1979712" y="191683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1312796" y="1628800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i="1" dirty="0"/>
                <a:t>e(t)</a:t>
              </a:r>
            </a:p>
          </p:txBody>
        </p:sp>
      </p:grpSp>
      <p:pic>
        <p:nvPicPr>
          <p:cNvPr id="10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24325" y="1043897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79645" y="836712"/>
            <a:ext cx="1066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Conector reto 16"/>
          <p:cNvCxnSpPr/>
          <p:nvPr/>
        </p:nvCxnSpPr>
        <p:spPr>
          <a:xfrm>
            <a:off x="3044384" y="2126137"/>
            <a:ext cx="120206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665402" y="1040397"/>
            <a:ext cx="51352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2665402" y="2126137"/>
            <a:ext cx="3789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758105"/>
              </p:ext>
            </p:extLst>
          </p:nvPr>
        </p:nvGraphicFramePr>
        <p:xfrm>
          <a:off x="1689629" y="1123043"/>
          <a:ext cx="352014" cy="398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ção" r:id="rId5" imgW="190440" imgH="215640" progId="Equation.3">
                  <p:embed/>
                </p:oleObj>
              </mc:Choice>
              <mc:Fallback>
                <p:oleObj name="Equação" r:id="rId5" imgW="190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9629" y="1123043"/>
                        <a:ext cx="352014" cy="398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304869"/>
              </p:ext>
            </p:extLst>
          </p:nvPr>
        </p:nvGraphicFramePr>
        <p:xfrm>
          <a:off x="3725862" y="1379182"/>
          <a:ext cx="3984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ção" r:id="rId7" imgW="215640" imgH="215640" progId="Equation.3">
                  <p:embed/>
                </p:oleObj>
              </mc:Choice>
              <mc:Fallback>
                <p:oleObj name="Equação" r:id="rId7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2" y="1379182"/>
                        <a:ext cx="3984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288970"/>
              </p:ext>
            </p:extLst>
          </p:nvPr>
        </p:nvGraphicFramePr>
        <p:xfrm>
          <a:off x="2129114" y="1491200"/>
          <a:ext cx="352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ção" r:id="rId9" imgW="190440" imgH="215640" progId="Equation.3">
                  <p:embed/>
                </p:oleObj>
              </mc:Choice>
              <mc:Fallback>
                <p:oleObj name="Equação" r:id="rId9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114" y="1491200"/>
                        <a:ext cx="3524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22726"/>
              </p:ext>
            </p:extLst>
          </p:nvPr>
        </p:nvGraphicFramePr>
        <p:xfrm>
          <a:off x="3178929" y="1171583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ção" r:id="rId11" imgW="215640" imgH="215640" progId="Equation.3">
                  <p:embed/>
                </p:oleObj>
              </mc:Choice>
              <mc:Fallback>
                <p:oleObj name="Equação" r:id="rId11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929" y="1171583"/>
                        <a:ext cx="4000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86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4056" y="855876"/>
            <a:ext cx="84604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</a:rPr>
              <a:t>[1] </a:t>
            </a:r>
            <a:r>
              <a:rPr lang="pt-BR" sz="2800" dirty="0">
                <a:solidFill>
                  <a:srgbClr val="000000"/>
                </a:solidFill>
              </a:rPr>
              <a:t>“Circuitos Elétricos I: </a:t>
            </a:r>
            <a:r>
              <a:rPr lang="pt-BR" sz="2800" i="1" dirty="0">
                <a:solidFill>
                  <a:srgbClr val="000000"/>
                </a:solidFill>
              </a:rPr>
              <a:t>Filtros Ativos”. </a:t>
            </a:r>
            <a:r>
              <a:rPr lang="pt-BR" sz="2800" dirty="0">
                <a:solidFill>
                  <a:srgbClr val="000000"/>
                </a:solidFill>
              </a:rPr>
              <a:t>José </a:t>
            </a:r>
            <a:r>
              <a:rPr lang="pt-BR" sz="2800" dirty="0" err="1">
                <a:solidFill>
                  <a:srgbClr val="000000"/>
                </a:solidFill>
              </a:rPr>
              <a:t>Azcue</a:t>
            </a:r>
            <a:r>
              <a:rPr lang="pt-BR" sz="2800" dirty="0">
                <a:solidFill>
                  <a:srgbClr val="000000"/>
                </a:solidFill>
              </a:rPr>
              <a:t>. http://professor.ufabc.edu.br/~jose.azcue/Circuitos%20Eletricos%202/Aula_10_CEII_1Q2019.pdf. 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[2] </a:t>
            </a:r>
            <a:r>
              <a:rPr lang="en-US" sz="2800" dirty="0">
                <a:solidFill>
                  <a:srgbClr val="000000"/>
                </a:solidFill>
              </a:rPr>
              <a:t>“Experiment of the Month: Twin Tee Filter Complex Transfer Function”. </a:t>
            </a:r>
            <a:r>
              <a:rPr lang="en-US" sz="2800" dirty="0" err="1">
                <a:solidFill>
                  <a:srgbClr val="000000"/>
                </a:solidFill>
              </a:rPr>
              <a:t>Millervile</a:t>
            </a:r>
            <a:r>
              <a:rPr lang="en-US" sz="2800" dirty="0">
                <a:solidFill>
                  <a:srgbClr val="000000"/>
                </a:solidFill>
              </a:rPr>
              <a:t> University. https://www.millersville.edu/physics/experiments/111/index.php. </a:t>
            </a:r>
          </a:p>
          <a:p>
            <a:r>
              <a:rPr lang="pt-BR" sz="2800" b="1" dirty="0">
                <a:solidFill>
                  <a:srgbClr val="000000"/>
                </a:solidFill>
              </a:rPr>
              <a:t>[3] </a:t>
            </a:r>
            <a:r>
              <a:rPr lang="pt-BR" sz="2800" dirty="0">
                <a:solidFill>
                  <a:srgbClr val="000000"/>
                </a:solidFill>
              </a:rPr>
              <a:t>“Amplificadores Operacionais”. A.C. Seabra. Ed. Érica. 1996. </a:t>
            </a:r>
          </a:p>
          <a:p>
            <a:r>
              <a:rPr lang="pt-BR" sz="2800" b="1" dirty="0">
                <a:solidFill>
                  <a:srgbClr val="000000"/>
                </a:solidFill>
              </a:rPr>
              <a:t>[4] “</a:t>
            </a:r>
            <a:r>
              <a:rPr lang="pt-BR" sz="2800" dirty="0">
                <a:solidFill>
                  <a:srgbClr val="000000"/>
                </a:solidFill>
              </a:rPr>
              <a:t>Capítulo 5- Filtros Ativos”. </a:t>
            </a:r>
            <a:r>
              <a:rPr lang="pt-BR" sz="2800" dirty="0">
                <a:solidFill>
                  <a:srgbClr val="000000"/>
                </a:solidFill>
                <a:hlinkClick r:id="rId2"/>
              </a:rPr>
              <a:t>http://www.eletrica.ufpr.br/marlio/te054/capitulo5.pdf</a:t>
            </a:r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b="1" dirty="0">
                <a:solidFill>
                  <a:srgbClr val="000000"/>
                </a:solidFill>
              </a:rPr>
              <a:t>[5]”Circuitos Elétricos III” </a:t>
            </a:r>
            <a:r>
              <a:rPr lang="pt-BR" sz="2800" dirty="0">
                <a:solidFill>
                  <a:srgbClr val="000000"/>
                </a:solidFill>
              </a:rPr>
              <a:t>http://www.cpdee.ufmg.br/~danilomelges//circ3/Aula6-CircuitosSeletoresFrequenciaPt1.pd</a:t>
            </a:r>
          </a:p>
          <a:p>
            <a:r>
              <a:rPr lang="pt-BR" sz="2800" dirty="0">
                <a:solidFill>
                  <a:srgbClr val="000000"/>
                </a:solidFill>
              </a:rPr>
              <a:t> </a:t>
            </a:r>
            <a:endParaRPr lang="pt-BR" sz="2800" dirty="0">
              <a:solidFill>
                <a:prstClr val="black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332656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23346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1331640" y="620688"/>
            <a:ext cx="2511896" cy="1872208"/>
            <a:chOff x="1331640" y="620688"/>
            <a:chExt cx="2511896" cy="1872208"/>
          </a:xfrm>
        </p:grpSpPr>
        <p:cxnSp>
          <p:nvCxnSpPr>
            <p:cNvPr id="3" name="Conector de seta reta 2"/>
            <p:cNvCxnSpPr/>
            <p:nvPr/>
          </p:nvCxnSpPr>
          <p:spPr>
            <a:xfrm flipH="1" flipV="1">
              <a:off x="1331640" y="620688"/>
              <a:ext cx="36004" cy="18722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seta reta 5"/>
            <p:cNvCxnSpPr/>
            <p:nvPr/>
          </p:nvCxnSpPr>
          <p:spPr>
            <a:xfrm>
              <a:off x="1367644" y="2483482"/>
              <a:ext cx="247589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ector reto 8"/>
          <p:cNvCxnSpPr/>
          <p:nvPr/>
        </p:nvCxnSpPr>
        <p:spPr>
          <a:xfrm>
            <a:off x="2123728" y="1340768"/>
            <a:ext cx="0" cy="1142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1367644" y="134076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2123728" y="246465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/>
        </p:nvGrpSpPr>
        <p:grpSpPr>
          <a:xfrm>
            <a:off x="5076056" y="695267"/>
            <a:ext cx="2511896" cy="1872208"/>
            <a:chOff x="1331640" y="620688"/>
            <a:chExt cx="2511896" cy="1872208"/>
          </a:xfrm>
        </p:grpSpPr>
        <p:cxnSp>
          <p:nvCxnSpPr>
            <p:cNvPr id="20" name="Conector de seta reta 19"/>
            <p:cNvCxnSpPr/>
            <p:nvPr/>
          </p:nvCxnSpPr>
          <p:spPr>
            <a:xfrm flipH="1" flipV="1">
              <a:off x="1331640" y="620688"/>
              <a:ext cx="36004" cy="18722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1367644" y="2483482"/>
              <a:ext cx="247589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ector reto 21"/>
          <p:cNvCxnSpPr/>
          <p:nvPr/>
        </p:nvCxnSpPr>
        <p:spPr>
          <a:xfrm flipH="1">
            <a:off x="5112060" y="255806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6624228" y="1415347"/>
            <a:ext cx="0" cy="1142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6624228" y="1433676"/>
            <a:ext cx="11161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/>
          <p:cNvGrpSpPr/>
          <p:nvPr/>
        </p:nvGrpSpPr>
        <p:grpSpPr>
          <a:xfrm>
            <a:off x="1367644" y="3212976"/>
            <a:ext cx="2511896" cy="1872208"/>
            <a:chOff x="1331640" y="620688"/>
            <a:chExt cx="2511896" cy="1872208"/>
          </a:xfrm>
        </p:grpSpPr>
        <p:cxnSp>
          <p:nvCxnSpPr>
            <p:cNvPr id="28" name="Conector de seta reta 27"/>
            <p:cNvCxnSpPr/>
            <p:nvPr/>
          </p:nvCxnSpPr>
          <p:spPr>
            <a:xfrm flipH="1" flipV="1">
              <a:off x="1331640" y="620688"/>
              <a:ext cx="36004" cy="18722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de seta reta 28"/>
            <p:cNvCxnSpPr/>
            <p:nvPr/>
          </p:nvCxnSpPr>
          <p:spPr>
            <a:xfrm>
              <a:off x="1367644" y="2483482"/>
              <a:ext cx="247589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Conector reto 29"/>
          <p:cNvCxnSpPr/>
          <p:nvPr/>
        </p:nvCxnSpPr>
        <p:spPr>
          <a:xfrm flipH="1">
            <a:off x="2227548" y="3933056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2227548" y="3942470"/>
            <a:ext cx="0" cy="1142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2983632" y="3942470"/>
            <a:ext cx="0" cy="1142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H="1">
            <a:off x="2983632" y="5075770"/>
            <a:ext cx="6522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H="1">
            <a:off x="1403648" y="5085184"/>
            <a:ext cx="823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o 36"/>
          <p:cNvGrpSpPr/>
          <p:nvPr/>
        </p:nvGrpSpPr>
        <p:grpSpPr>
          <a:xfrm>
            <a:off x="5228456" y="3214232"/>
            <a:ext cx="2511896" cy="1872208"/>
            <a:chOff x="1331640" y="620688"/>
            <a:chExt cx="2511896" cy="1872208"/>
          </a:xfrm>
        </p:grpSpPr>
        <p:cxnSp>
          <p:nvCxnSpPr>
            <p:cNvPr id="38" name="Conector de seta reta 37"/>
            <p:cNvCxnSpPr/>
            <p:nvPr/>
          </p:nvCxnSpPr>
          <p:spPr>
            <a:xfrm flipH="1" flipV="1">
              <a:off x="1331640" y="620688"/>
              <a:ext cx="36004" cy="18722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e seta reta 38"/>
            <p:cNvCxnSpPr/>
            <p:nvPr/>
          </p:nvCxnSpPr>
          <p:spPr>
            <a:xfrm>
              <a:off x="1367644" y="2483482"/>
              <a:ext cx="247589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Conector reto 39"/>
          <p:cNvCxnSpPr/>
          <p:nvPr/>
        </p:nvCxnSpPr>
        <p:spPr>
          <a:xfrm flipH="1">
            <a:off x="5264460" y="3946051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6020544" y="3946051"/>
            <a:ext cx="0" cy="1142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H="1">
            <a:off x="6020544" y="5075770"/>
            <a:ext cx="823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6844444" y="3946051"/>
            <a:ext cx="0" cy="1142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6844444" y="3974499"/>
            <a:ext cx="7827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575839"/>
              </p:ext>
            </p:extLst>
          </p:nvPr>
        </p:nvGraphicFramePr>
        <p:xfrm>
          <a:off x="1928959" y="2492896"/>
          <a:ext cx="389537" cy="438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Equação" r:id="rId3" imgW="203040" imgH="228600" progId="Equation.3">
                  <p:embed/>
                </p:oleObj>
              </mc:Choice>
              <mc:Fallback>
                <p:oleObj name="Equação" r:id="rId3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8959" y="2492896"/>
                        <a:ext cx="389537" cy="438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93678"/>
              </p:ext>
            </p:extLst>
          </p:nvPr>
        </p:nvGraphicFramePr>
        <p:xfrm>
          <a:off x="6502406" y="2564904"/>
          <a:ext cx="388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ção" r:id="rId5" imgW="203040" imgH="228600" progId="Equation.3">
                  <p:embed/>
                </p:oleObj>
              </mc:Choice>
              <mc:Fallback>
                <p:oleObj name="Equação" r:id="rId5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6" y="2564904"/>
                        <a:ext cx="3889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75696"/>
              </p:ext>
            </p:extLst>
          </p:nvPr>
        </p:nvGraphicFramePr>
        <p:xfrm>
          <a:off x="1984375" y="5065713"/>
          <a:ext cx="4873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Equação" r:id="rId7" imgW="253800" imgH="253800" progId="Equation.3">
                  <p:embed/>
                </p:oleObj>
              </mc:Choice>
              <mc:Fallback>
                <p:oleObj name="Equação" r:id="rId7" imgW="25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5065713"/>
                        <a:ext cx="48736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442231"/>
              </p:ext>
            </p:extLst>
          </p:nvPr>
        </p:nvGraphicFramePr>
        <p:xfrm>
          <a:off x="2855913" y="5100638"/>
          <a:ext cx="5365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ção" r:id="rId9" imgW="279360" imgH="253800" progId="Equation.3">
                  <p:embed/>
                </p:oleObj>
              </mc:Choice>
              <mc:Fallback>
                <p:oleObj name="Equação" r:id="rId9" imgW="279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5100638"/>
                        <a:ext cx="53657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to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356170"/>
              </p:ext>
            </p:extLst>
          </p:nvPr>
        </p:nvGraphicFramePr>
        <p:xfrm>
          <a:off x="5776862" y="5088765"/>
          <a:ext cx="4873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ção" r:id="rId11" imgW="253800" imgH="253800" progId="Equation.3">
                  <p:embed/>
                </p:oleObj>
              </mc:Choice>
              <mc:Fallback>
                <p:oleObj name="Equação" r:id="rId11" imgW="25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862" y="5088765"/>
                        <a:ext cx="48736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92900"/>
              </p:ext>
            </p:extLst>
          </p:nvPr>
        </p:nvGraphicFramePr>
        <p:xfrm>
          <a:off x="6791576" y="5088765"/>
          <a:ext cx="5365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ção" r:id="rId13" imgW="279360" imgH="253800" progId="Equation.3">
                  <p:embed/>
                </p:oleObj>
              </mc:Choice>
              <mc:Fallback>
                <p:oleObj name="Equação" r:id="rId13" imgW="279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576" y="5088765"/>
                        <a:ext cx="53657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to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29922"/>
              </p:ext>
            </p:extLst>
          </p:nvPr>
        </p:nvGraphicFramePr>
        <p:xfrm>
          <a:off x="887016" y="976277"/>
          <a:ext cx="372616" cy="724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ção" r:id="rId15" imgW="228600" imgH="444240" progId="Equation.3">
                  <p:embed/>
                </p:oleObj>
              </mc:Choice>
              <mc:Fallback>
                <p:oleObj name="Equação" r:id="rId15" imgW="228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7016" y="976277"/>
                        <a:ext cx="372616" cy="724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496238"/>
              </p:ext>
            </p:extLst>
          </p:nvPr>
        </p:nvGraphicFramePr>
        <p:xfrm>
          <a:off x="4632573" y="1071726"/>
          <a:ext cx="371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ção" r:id="rId17" imgW="228600" imgH="444240" progId="Equation.3">
                  <p:embed/>
                </p:oleObj>
              </mc:Choice>
              <mc:Fallback>
                <p:oleObj name="Equação" r:id="rId17" imgW="228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573" y="1071726"/>
                        <a:ext cx="3714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to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733257"/>
              </p:ext>
            </p:extLst>
          </p:nvPr>
        </p:nvGraphicFramePr>
        <p:xfrm>
          <a:off x="938421" y="3612549"/>
          <a:ext cx="371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ção" r:id="rId19" imgW="228600" imgH="444240" progId="Equation.3">
                  <p:embed/>
                </p:oleObj>
              </mc:Choice>
              <mc:Fallback>
                <p:oleObj name="Equação" r:id="rId19" imgW="228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421" y="3612549"/>
                        <a:ext cx="3714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to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183084"/>
              </p:ext>
            </p:extLst>
          </p:nvPr>
        </p:nvGraphicFramePr>
        <p:xfrm>
          <a:off x="4740585" y="3612549"/>
          <a:ext cx="371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ção" r:id="rId20" imgW="228600" imgH="444240" progId="Equation.3">
                  <p:embed/>
                </p:oleObj>
              </mc:Choice>
              <mc:Fallback>
                <p:oleObj name="Equação" r:id="rId20" imgW="228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585" y="3612549"/>
                        <a:ext cx="3714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CaixaDeTexto 56"/>
          <p:cNvSpPr txBox="1"/>
          <p:nvPr/>
        </p:nvSpPr>
        <p:spPr>
          <a:xfrm>
            <a:off x="2267744" y="44624"/>
            <a:ext cx="4009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COMPORTAMENTO IDEAL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537729" y="695267"/>
            <a:ext cx="2132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PASSA BAIXA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5436345" y="723429"/>
            <a:ext cx="1916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PASSA ALTA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1619545" y="3214232"/>
            <a:ext cx="2078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PASSA FAIXA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5436096" y="3212976"/>
            <a:ext cx="2274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REJEITA FAIXA</a:t>
            </a:r>
          </a:p>
        </p:txBody>
      </p:sp>
    </p:spTree>
    <p:extLst>
      <p:ext uri="{BB962C8B-B14F-4D97-AF65-F5344CB8AC3E}">
        <p14:creationId xmlns:p14="http://schemas.microsoft.com/office/powerpoint/2010/main" val="109327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548680"/>
            <a:ext cx="6700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FREQUÊNCIA DE CORTE E BANDA PASSANTE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1844824"/>
            <a:ext cx="73956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A FREQUÊNCIA DE CORTE,     , É DEFINIDA COMO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AQUELA PARA A QUAL A MAGNITUDE DA SAÍDA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É 3DB MENOR DO QUE A AMPLITUDE DA FAIXA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PASSANTE DO FILTRO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831905"/>
              </p:ext>
            </p:extLst>
          </p:nvPr>
        </p:nvGraphicFramePr>
        <p:xfrm>
          <a:off x="4771299" y="1910730"/>
          <a:ext cx="388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ção" r:id="rId3" imgW="203040" imgH="228600" progId="Equation.3">
                  <p:embed/>
                </p:oleObj>
              </mc:Choice>
              <mc:Fallback>
                <p:oleObj name="Equação" r:id="rId3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299" y="1910730"/>
                        <a:ext cx="3889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61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15062"/>
            <a:ext cx="6764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ANALISANDO AS IMPEDÊNCIAS COMPLEXAS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340768"/>
            <a:ext cx="274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1- CAPACITÂNCIA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106579"/>
              </p:ext>
            </p:extLst>
          </p:nvPr>
        </p:nvGraphicFramePr>
        <p:xfrm>
          <a:off x="1656743" y="1916832"/>
          <a:ext cx="4645058" cy="988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ção" r:id="rId3" imgW="1968480" imgH="419040" progId="Equation.3">
                  <p:embed/>
                </p:oleObj>
              </mc:Choice>
              <mc:Fallback>
                <p:oleObj name="Equação" r:id="rId3" imgW="1968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6743" y="1916832"/>
                        <a:ext cx="4645058" cy="988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93134" y="2780928"/>
            <a:ext cx="88169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PORTANTO, QUANTO MAIOR A FREQUÊNCIA, MAIS O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CAPACITOR FAZ O PAPEL DE UM “CURTO” E, QUANTO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MENOR A FREQUÊNCIA, MAIS PRÓXIMO ESTARÁ DE UMA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“CHAVE ABERTA”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3134" y="4705980"/>
            <a:ext cx="2463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2- INDUTÂNCIA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185420"/>
              </p:ext>
            </p:extLst>
          </p:nvPr>
        </p:nvGraphicFramePr>
        <p:xfrm>
          <a:off x="1907704" y="5229200"/>
          <a:ext cx="503274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ção" r:id="rId5" imgW="1892160" imgH="215640" progId="Equation.3">
                  <p:embed/>
                </p:oleObj>
              </mc:Choice>
              <mc:Fallback>
                <p:oleObj name="Equação" r:id="rId5" imgW="1892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229200"/>
                        <a:ext cx="5032745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23528" y="5831686"/>
            <a:ext cx="73114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OU SEJA, O COMPORTAMENTO É O OPOSTO DA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CAPACITÂNCIA</a:t>
            </a:r>
          </a:p>
        </p:txBody>
      </p:sp>
    </p:spTree>
    <p:extLst>
      <p:ext uri="{BB962C8B-B14F-4D97-AF65-F5344CB8AC3E}">
        <p14:creationId xmlns:p14="http://schemas.microsoft.com/office/powerpoint/2010/main" val="250670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36949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FILTRO PASSA BAIXA</a:t>
            </a:r>
          </a:p>
          <a:p>
            <a:endParaRPr lang="pt-BR" sz="2800" b="1" u="sng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EXEMPLO: CIRCUITO RC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605442" y="2022076"/>
            <a:ext cx="2443275" cy="1418826"/>
            <a:chOff x="1312796" y="893093"/>
            <a:chExt cx="2443275" cy="1418826"/>
          </a:xfrm>
        </p:grpSpPr>
        <p:pic>
          <p:nvPicPr>
            <p:cNvPr id="4" name="Picture 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779760" y="569243"/>
              <a:ext cx="4476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17884" y="1538684"/>
              <a:ext cx="10668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Conector reto 5"/>
            <p:cNvCxnSpPr/>
            <p:nvPr/>
          </p:nvCxnSpPr>
          <p:spPr>
            <a:xfrm>
              <a:off x="2349223" y="2282492"/>
              <a:ext cx="1202061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1970241" y="1196752"/>
              <a:ext cx="5135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1970241" y="2282492"/>
              <a:ext cx="37898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ipse 8"/>
            <p:cNvSpPr/>
            <p:nvPr/>
          </p:nvSpPr>
          <p:spPr>
            <a:xfrm>
              <a:off x="1862094" y="1628800"/>
              <a:ext cx="216024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prstClr val="white"/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607622" y="14127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652506" y="183553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prstClr val="black"/>
                  </a:solidFill>
                </a:rPr>
                <a:t>-</a:t>
              </a: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1970106" y="119675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1979712" y="191683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1312796" y="1628800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i="1" dirty="0">
                  <a:solidFill>
                    <a:prstClr val="black"/>
                  </a:solidFill>
                </a:rPr>
                <a:t>e(t)</a:t>
              </a:r>
            </a:p>
          </p:txBody>
        </p:sp>
      </p:grp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785784"/>
              </p:ext>
            </p:extLst>
          </p:nvPr>
        </p:nvGraphicFramePr>
        <p:xfrm>
          <a:off x="3275856" y="2060848"/>
          <a:ext cx="35258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ção" r:id="rId5" imgW="1511280" imgH="431640" progId="Equation.3">
                  <p:embed/>
                </p:oleObj>
              </mc:Choice>
              <mc:Fallback>
                <p:oleObj name="Equação" r:id="rId5" imgW="1511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060848"/>
                        <a:ext cx="352583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628002" y="4221088"/>
            <a:ext cx="3079901" cy="1872208"/>
            <a:chOff x="1331640" y="620688"/>
            <a:chExt cx="2511896" cy="1872208"/>
          </a:xfrm>
        </p:grpSpPr>
        <p:cxnSp>
          <p:nvCxnSpPr>
            <p:cNvPr id="17" name="Conector de seta reta 16"/>
            <p:cNvCxnSpPr/>
            <p:nvPr/>
          </p:nvCxnSpPr>
          <p:spPr>
            <a:xfrm flipH="1" flipV="1">
              <a:off x="1331640" y="620688"/>
              <a:ext cx="36004" cy="18722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>
              <a:off x="1367644" y="2483482"/>
              <a:ext cx="247589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ector reto 19"/>
          <p:cNvCxnSpPr/>
          <p:nvPr/>
        </p:nvCxnSpPr>
        <p:spPr>
          <a:xfrm>
            <a:off x="664007" y="5013176"/>
            <a:ext cx="123794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o 20"/>
          <p:cNvSpPr/>
          <p:nvPr/>
        </p:nvSpPr>
        <p:spPr>
          <a:xfrm>
            <a:off x="1284642" y="5013176"/>
            <a:ext cx="1132279" cy="693593"/>
          </a:xfrm>
          <a:prstGeom prst="arc">
            <a:avLst>
              <a:gd name="adj1" fmla="val 16200000"/>
              <a:gd name="adj2" fmla="val 2002363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black"/>
              </a:solidFill>
            </a:endParaRPr>
          </a:p>
        </p:txBody>
      </p:sp>
      <p:cxnSp>
        <p:nvCxnSpPr>
          <p:cNvPr id="23" name="Conector reto 22"/>
          <p:cNvCxnSpPr>
            <a:stCxn id="21" idx="2"/>
          </p:cNvCxnSpPr>
          <p:nvPr/>
        </p:nvCxnSpPr>
        <p:spPr>
          <a:xfrm>
            <a:off x="2291600" y="5142367"/>
            <a:ext cx="1200280" cy="9509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45266"/>
              </p:ext>
            </p:extLst>
          </p:nvPr>
        </p:nvGraphicFramePr>
        <p:xfrm>
          <a:off x="778695" y="4221087"/>
          <a:ext cx="863174" cy="442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ção" r:id="rId7" imgW="495000" imgH="253800" progId="Equation.3">
                  <p:embed/>
                </p:oleObj>
              </mc:Choice>
              <mc:Fallback>
                <p:oleObj name="Equação" r:id="rId7" imgW="495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8695" y="4221087"/>
                        <a:ext cx="863174" cy="442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aixaDeTexto 28"/>
          <p:cNvSpPr txBox="1"/>
          <p:nvPr/>
        </p:nvSpPr>
        <p:spPr>
          <a:xfrm>
            <a:off x="316160" y="47251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1</a:t>
            </a:r>
          </a:p>
        </p:txBody>
      </p: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887880"/>
              </p:ext>
            </p:extLst>
          </p:nvPr>
        </p:nvGraphicFramePr>
        <p:xfrm>
          <a:off x="2242899" y="6093296"/>
          <a:ext cx="388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ção" r:id="rId9" imgW="203040" imgH="228600" progId="Equation.3">
                  <p:embed/>
                </p:oleObj>
              </mc:Choice>
              <mc:Fallback>
                <p:oleObj name="Equação" r:id="rId9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899" y="6093296"/>
                        <a:ext cx="3889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reto 31"/>
          <p:cNvCxnSpPr/>
          <p:nvPr/>
        </p:nvCxnSpPr>
        <p:spPr>
          <a:xfrm>
            <a:off x="664007" y="5301208"/>
            <a:ext cx="179501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721"/>
              </p:ext>
            </p:extLst>
          </p:nvPr>
        </p:nvGraphicFramePr>
        <p:xfrm>
          <a:off x="2555776" y="4945620"/>
          <a:ext cx="409576" cy="64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ção" r:id="rId11" imgW="266400" imgH="419040" progId="Equation.3">
                  <p:embed/>
                </p:oleObj>
              </mc:Choice>
              <mc:Fallback>
                <p:oleObj name="Equação" r:id="rId11" imgW="266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55776" y="4945620"/>
                        <a:ext cx="409576" cy="643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Conector reto 33"/>
          <p:cNvCxnSpPr>
            <a:endCxn id="30" idx="0"/>
          </p:cNvCxnSpPr>
          <p:nvPr/>
        </p:nvCxnSpPr>
        <p:spPr>
          <a:xfrm flipH="1">
            <a:off x="2437367" y="5297683"/>
            <a:ext cx="21654" cy="79561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208746"/>
              </p:ext>
            </p:extLst>
          </p:nvPr>
        </p:nvGraphicFramePr>
        <p:xfrm>
          <a:off x="3131840" y="3831870"/>
          <a:ext cx="5662166" cy="152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ção" r:id="rId13" imgW="3200400" imgH="863280" progId="Equation.3">
                  <p:embed/>
                </p:oleObj>
              </mc:Choice>
              <mc:Fallback>
                <p:oleObj name="Equação" r:id="rId13" imgW="32004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831870"/>
                        <a:ext cx="5662166" cy="1526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73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262887" y="3411475"/>
            <a:ext cx="3789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00268" y="25417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+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45152" y="296451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-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1262752" y="2325735"/>
            <a:ext cx="9660" cy="395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05442" y="275778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prstClr val="black"/>
                </a:solidFill>
              </a:rPr>
              <a:t>e(t)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1154740" y="2022076"/>
            <a:ext cx="2798853" cy="1418826"/>
            <a:chOff x="1154740" y="2022076"/>
            <a:chExt cx="2798853" cy="1418826"/>
          </a:xfrm>
        </p:grpSpPr>
        <p:pic>
          <p:nvPicPr>
            <p:cNvPr id="3" name="Picture 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072406" y="1698226"/>
              <a:ext cx="4476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3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15406" y="2654347"/>
              <a:ext cx="10668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Conector reto 4"/>
            <p:cNvCxnSpPr>
              <a:endCxn id="4" idx="1"/>
            </p:cNvCxnSpPr>
            <p:nvPr/>
          </p:nvCxnSpPr>
          <p:spPr>
            <a:xfrm flipV="1">
              <a:off x="1641869" y="3392535"/>
              <a:ext cx="2106938" cy="1894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>
              <a:off x="1262887" y="2325735"/>
              <a:ext cx="5135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ipse 7"/>
            <p:cNvSpPr/>
            <p:nvPr/>
          </p:nvSpPr>
          <p:spPr>
            <a:xfrm>
              <a:off x="1154740" y="2757783"/>
              <a:ext cx="216024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1272358" y="3045815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931" y="2132856"/>
              <a:ext cx="90487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" name="CaixaDeTexto 28"/>
          <p:cNvSpPr txBox="1"/>
          <p:nvPr/>
        </p:nvSpPr>
        <p:spPr>
          <a:xfrm>
            <a:off x="230869" y="332656"/>
            <a:ext cx="38454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FILTRO PASSA BAIXA</a:t>
            </a:r>
          </a:p>
          <a:p>
            <a:endParaRPr lang="pt-BR" sz="2800" b="1" u="sng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EXEMPLO: CIRCUITO RLC</a:t>
            </a:r>
          </a:p>
        </p:txBody>
      </p: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60044"/>
              </p:ext>
            </p:extLst>
          </p:nvPr>
        </p:nvGraphicFramePr>
        <p:xfrm>
          <a:off x="4283967" y="1628800"/>
          <a:ext cx="4841771" cy="170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ção" r:id="rId6" imgW="2743200" imgH="965160" progId="Equation.3">
                  <p:embed/>
                </p:oleObj>
              </mc:Choice>
              <mc:Fallback>
                <p:oleObj name="Equação" r:id="rId6" imgW="274320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3967" y="1628800"/>
                        <a:ext cx="4841771" cy="1705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13" y="3562507"/>
            <a:ext cx="5702254" cy="324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tângulo 30"/>
          <p:cNvSpPr/>
          <p:nvPr/>
        </p:nvSpPr>
        <p:spPr>
          <a:xfrm>
            <a:off x="4095564" y="5517232"/>
            <a:ext cx="548444" cy="135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4211960" y="3651103"/>
            <a:ext cx="504056" cy="16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4211960" y="3915054"/>
            <a:ext cx="504056" cy="16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9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58875"/>
            <a:ext cx="4464496" cy="393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56173" y="2333624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87372" y="2132184"/>
            <a:ext cx="1066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1641869" y="3411475"/>
            <a:ext cx="120206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262887" y="2325735"/>
            <a:ext cx="51352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262887" y="3411475"/>
            <a:ext cx="3789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1154740" y="2757783"/>
            <a:ext cx="216024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0268" y="25417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+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45152" y="296451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-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1262752" y="2325735"/>
            <a:ext cx="9660" cy="395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272358" y="3045815"/>
            <a:ext cx="9660" cy="395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05442" y="275778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prstClr val="black"/>
                </a:solidFill>
              </a:rPr>
              <a:t>e(t)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404664"/>
            <a:ext cx="36975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FILTRO PASSA ALTAS</a:t>
            </a:r>
          </a:p>
          <a:p>
            <a:endParaRPr lang="pt-BR" sz="2800" b="1" u="sng" dirty="0">
              <a:solidFill>
                <a:prstClr val="black"/>
              </a:solidFill>
            </a:endParaRPr>
          </a:p>
          <a:p>
            <a:r>
              <a:rPr lang="pt-BR" sz="2800" b="1" u="sng" dirty="0">
                <a:solidFill>
                  <a:prstClr val="black"/>
                </a:solidFill>
              </a:rPr>
              <a:t>EXEMPLO: CIRCUITO CR</a:t>
            </a: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30519"/>
              </p:ext>
            </p:extLst>
          </p:nvPr>
        </p:nvGraphicFramePr>
        <p:xfrm>
          <a:off x="278082" y="3915298"/>
          <a:ext cx="3929633" cy="227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ção" r:id="rId6" imgW="1904760" imgH="1104840" progId="Equation.3">
                  <p:embed/>
                </p:oleObj>
              </mc:Choice>
              <mc:Fallback>
                <p:oleObj name="Equação" r:id="rId6" imgW="1904760" imgH="110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8082" y="3915298"/>
                        <a:ext cx="3929633" cy="227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843349"/>
              </p:ext>
            </p:extLst>
          </p:nvPr>
        </p:nvGraphicFramePr>
        <p:xfrm>
          <a:off x="5436096" y="404664"/>
          <a:ext cx="2232248" cy="95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ção" r:id="rId8" imgW="888840" imgH="380880" progId="Equation.3">
                  <p:embed/>
                </p:oleObj>
              </mc:Choice>
              <mc:Fallback>
                <p:oleObj name="Equação" r:id="rId8" imgW="8888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36096" y="404664"/>
                        <a:ext cx="2232248" cy="95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23928" y="5699926"/>
            <a:ext cx="5259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RESPOSTA DO CIRCUITO. Fonte [5]</a:t>
            </a:r>
          </a:p>
        </p:txBody>
      </p:sp>
    </p:spTree>
    <p:extLst>
      <p:ext uri="{BB962C8B-B14F-4D97-AF65-F5344CB8AC3E}">
        <p14:creationId xmlns:p14="http://schemas.microsoft.com/office/powerpoint/2010/main" val="180686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6480660" cy="338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788024" y="3573016"/>
            <a:ext cx="504056" cy="16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572000" y="4869160"/>
            <a:ext cx="504056" cy="16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5650025">
            <a:off x="2852292" y="2369993"/>
            <a:ext cx="504056" cy="341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594878"/>
              </p:ext>
            </p:extLst>
          </p:nvPr>
        </p:nvGraphicFramePr>
        <p:xfrm>
          <a:off x="4779963" y="566738"/>
          <a:ext cx="3697287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ção" r:id="rId4" imgW="1726920" imgH="876240" progId="Equation.3">
                  <p:embed/>
                </p:oleObj>
              </mc:Choice>
              <mc:Fallback>
                <p:oleObj name="Equação" r:id="rId4" imgW="1726920" imgH="876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79963" y="566738"/>
                        <a:ext cx="3697287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72206"/>
            <a:ext cx="38472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FILTRO PASSA ALTA</a:t>
            </a:r>
          </a:p>
          <a:p>
            <a:endParaRPr lang="pt-BR" sz="2800" b="1" u="sng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EXEMPLO: CIRCUITO RCL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1800">
            <a:off x="2819054" y="2095897"/>
            <a:ext cx="121484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36951" y="1171601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8476" y="1631396"/>
            <a:ext cx="1066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ector reto 13"/>
          <p:cNvCxnSpPr/>
          <p:nvPr/>
        </p:nvCxnSpPr>
        <p:spPr>
          <a:xfrm>
            <a:off x="1333370" y="2822225"/>
            <a:ext cx="210959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727432" y="1799110"/>
            <a:ext cx="51352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727297" y="2822225"/>
            <a:ext cx="60607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619285" y="2231158"/>
            <a:ext cx="216024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64813" y="20151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09697" y="243789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</a:t>
            </a:r>
          </a:p>
        </p:txBody>
      </p:sp>
      <p:cxnSp>
        <p:nvCxnSpPr>
          <p:cNvPr id="20" name="Conector reto 19"/>
          <p:cNvCxnSpPr/>
          <p:nvPr/>
        </p:nvCxnSpPr>
        <p:spPr>
          <a:xfrm>
            <a:off x="727297" y="1799110"/>
            <a:ext cx="9660" cy="395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736903" y="2519190"/>
            <a:ext cx="9660" cy="2852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69987" y="223115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e(t)</a:t>
            </a:r>
          </a:p>
        </p:txBody>
      </p:sp>
    </p:spTree>
    <p:extLst>
      <p:ext uri="{BB962C8B-B14F-4D97-AF65-F5344CB8AC3E}">
        <p14:creationId xmlns:p14="http://schemas.microsoft.com/office/powerpoint/2010/main" val="105961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" y="1403435"/>
            <a:ext cx="3888432" cy="229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994" y="317210"/>
            <a:ext cx="4342692" cy="369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727384"/>
              </p:ext>
            </p:extLst>
          </p:nvPr>
        </p:nvGraphicFramePr>
        <p:xfrm>
          <a:off x="497878" y="4293096"/>
          <a:ext cx="4775200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ção" r:id="rId5" imgW="2234880" imgH="1041120" progId="Equation.3">
                  <p:embed/>
                </p:oleObj>
              </mc:Choice>
              <mc:Fallback>
                <p:oleObj name="Equação" r:id="rId5" imgW="223488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7878" y="4293096"/>
                        <a:ext cx="4775200" cy="222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476672"/>
            <a:ext cx="38454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FILTRO PASSA FAIXA</a:t>
            </a:r>
          </a:p>
          <a:p>
            <a:r>
              <a:rPr lang="pt-BR" sz="2800" b="1" u="sng" dirty="0">
                <a:solidFill>
                  <a:prstClr val="black"/>
                </a:solidFill>
              </a:rPr>
              <a:t>EXEMPLO: </a:t>
            </a:r>
            <a:r>
              <a:rPr lang="pt-BR" sz="2800" b="1" dirty="0">
                <a:solidFill>
                  <a:prstClr val="black"/>
                </a:solidFill>
              </a:rPr>
              <a:t>CIRCUITO LCR</a:t>
            </a:r>
            <a:endParaRPr lang="pt-BR" sz="2800" b="1" u="sng" dirty="0">
              <a:solidFill>
                <a:prstClr val="black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7507" y="3311406"/>
            <a:ext cx="3476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Circuito LCR. Fonte [5]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33908" y="4056384"/>
            <a:ext cx="5367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Resposta do Circuito LCR. Fonte [5]</a:t>
            </a:r>
          </a:p>
        </p:txBody>
      </p:sp>
    </p:spTree>
    <p:extLst>
      <p:ext uri="{BB962C8B-B14F-4D97-AF65-F5344CB8AC3E}">
        <p14:creationId xmlns:p14="http://schemas.microsoft.com/office/powerpoint/2010/main" val="1705247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633</Words>
  <Application>Microsoft Office PowerPoint</Application>
  <PresentationFormat>Apresentação na tela (4:3)</PresentationFormat>
  <Paragraphs>94</Paragraphs>
  <Slides>18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Tema do Office</vt:lpstr>
      <vt:lpstr>Equação</vt:lpstr>
      <vt:lpstr>FILTROS PASSIVOS 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FILTROS PASSIVOS INTRODUÇÃO</dc:title>
  <dc:creator>DELL</dc:creator>
  <cp:lastModifiedBy>Heitor Lira</cp:lastModifiedBy>
  <cp:revision>15</cp:revision>
  <dcterms:created xsi:type="dcterms:W3CDTF">2020-10-26T21:28:38Z</dcterms:created>
  <dcterms:modified xsi:type="dcterms:W3CDTF">2021-11-16T12:03:22Z</dcterms:modified>
</cp:coreProperties>
</file>