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76" r:id="rId3"/>
    <p:sldId id="277" r:id="rId4"/>
    <p:sldId id="278" r:id="rId5"/>
    <p:sldId id="281" r:id="rId6"/>
    <p:sldId id="284" r:id="rId7"/>
    <p:sldId id="283" r:id="rId8"/>
    <p:sldId id="326" r:id="rId9"/>
    <p:sldId id="286" r:id="rId10"/>
    <p:sldId id="287" r:id="rId11"/>
    <p:sldId id="288" r:id="rId12"/>
    <p:sldId id="279" r:id="rId13"/>
    <p:sldId id="289" r:id="rId14"/>
    <p:sldId id="291" r:id="rId15"/>
    <p:sldId id="292" r:id="rId16"/>
    <p:sldId id="293" r:id="rId17"/>
    <p:sldId id="309" r:id="rId18"/>
    <p:sldId id="320" r:id="rId19"/>
    <p:sldId id="294" r:id="rId20"/>
    <p:sldId id="270" r:id="rId21"/>
    <p:sldId id="304" r:id="rId22"/>
    <p:sldId id="305" r:id="rId23"/>
    <p:sldId id="306" r:id="rId24"/>
    <p:sldId id="307" r:id="rId25"/>
    <p:sldId id="308" r:id="rId26"/>
    <p:sldId id="299" r:id="rId27"/>
    <p:sldId id="300" r:id="rId28"/>
    <p:sldId id="301" r:id="rId29"/>
    <p:sldId id="302" r:id="rId30"/>
    <p:sldId id="303" r:id="rId31"/>
    <p:sldId id="321" r:id="rId32"/>
    <p:sldId id="322" r:id="rId33"/>
    <p:sldId id="323" r:id="rId34"/>
    <p:sldId id="295" r:id="rId35"/>
    <p:sldId id="274" r:id="rId36"/>
    <p:sldId id="267" r:id="rId37"/>
    <p:sldId id="296" r:id="rId38"/>
    <p:sldId id="298" r:id="rId39"/>
    <p:sldId id="311" r:id="rId40"/>
    <p:sldId id="325" r:id="rId41"/>
    <p:sldId id="312" r:id="rId42"/>
    <p:sldId id="314" r:id="rId43"/>
    <p:sldId id="318" r:id="rId44"/>
    <p:sldId id="316" r:id="rId45"/>
    <p:sldId id="317" r:id="rId46"/>
    <p:sldId id="324" r:id="rId47"/>
    <p:sldId id="31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274" autoAdjust="0"/>
  </p:normalViewPr>
  <p:slideViewPr>
    <p:cSldViewPr snapToGrid="0" snapToObjects="1" showGuides="1">
      <p:cViewPr>
        <p:scale>
          <a:sx n="135" d="100"/>
          <a:sy n="135" d="100"/>
        </p:scale>
        <p:origin x="-640" y="1120"/>
      </p:cViewPr>
      <p:guideLst>
        <p:guide orient="horz" pos="4319"/>
        <p:guide pos="26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4C7DF-1599-4E43-BFAC-06E2939986C4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B7BB-202C-8B4B-8B31-9BAFD856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4275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B817D3-D230-6A41-BF16-9AAD8D7AB67C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837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96ADCE-C739-874A-A453-85F6A7863AC3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419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B34D3E-023B-E746-87CF-C036701EFEBD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2467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11F34B-6B7A-1846-9B5B-B14C75B9FD18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1,4-diaza-biciclo-octano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47479-D2BE-414E-8822-AA1C68290571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0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8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8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4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9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C4017-F75C-2E47-8848-BC445E9AC1C6}" type="datetimeFigureOut">
              <a:rPr lang="en-US" smtClean="0"/>
              <a:t>19/04/18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8FDED-734E-1E46-ADC9-5AE44B0FE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9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58" y="3886200"/>
            <a:ext cx="8917858" cy="1752600"/>
          </a:xfrm>
        </p:spPr>
        <p:txBody>
          <a:bodyPr/>
          <a:lstStyle/>
          <a:p>
            <a:r>
              <a:rPr lang="pt-BR" b="1" i="1" dirty="0"/>
              <a:t>QFL5835-6 </a:t>
            </a:r>
            <a:r>
              <a:rPr lang="pt-BR" b="1" i="1" dirty="0" smtClean="0"/>
              <a:t>Catálise: </a:t>
            </a:r>
            <a:r>
              <a:rPr lang="pt-BR" b="1" i="1" dirty="0"/>
              <a:t>uma visão integrada </a:t>
            </a:r>
          </a:p>
          <a:p>
            <a:r>
              <a:rPr lang="pt-BR" dirty="0" err="1"/>
              <a:t>Profs</a:t>
            </a:r>
            <a:r>
              <a:rPr lang="pt-BR" dirty="0"/>
              <a:t>: </a:t>
            </a:r>
            <a:r>
              <a:rPr lang="pt-BR" dirty="0" err="1"/>
              <a:t>Ataualpa</a:t>
            </a:r>
            <a:r>
              <a:rPr lang="pt-BR" dirty="0"/>
              <a:t> Braga, Liane M. Rossi, Pedro Vidinha </a:t>
            </a:r>
          </a:p>
        </p:txBody>
      </p:sp>
    </p:spTree>
    <p:extLst>
      <p:ext uri="{BB962C8B-B14F-4D97-AF65-F5344CB8AC3E}">
        <p14:creationId xmlns:p14="http://schemas.microsoft.com/office/powerpoint/2010/main" val="354528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315" y="1150033"/>
            <a:ext cx="2903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Journal of Catalysis 328 (2015) 36–42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530" y="776679"/>
            <a:ext cx="7662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From the Sabatier principle to a predictive theory of transition-metal</a:t>
            </a:r>
          </a:p>
          <a:p>
            <a:r>
              <a:rPr lang="en-US" b="1" dirty="0"/>
              <a:t>heterogeneous catalysis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0475" y="3940372"/>
            <a:ext cx="8656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discuss three concepts that have made it possible to develop a </a:t>
            </a:r>
            <a:r>
              <a:rPr lang="en-US" sz="1400" b="1" dirty="0"/>
              <a:t>quantitative understanding of trends</a:t>
            </a:r>
          </a:p>
          <a:p>
            <a:r>
              <a:rPr lang="en-US" sz="1400" b="1" dirty="0"/>
              <a:t>in transition-metal catalysis</a:t>
            </a:r>
            <a:r>
              <a:rPr lang="en-US" sz="1400" dirty="0"/>
              <a:t>: scaling relations, activity maps, and the d-band model. Scaling relations are</a:t>
            </a:r>
          </a:p>
          <a:p>
            <a:r>
              <a:rPr lang="en-US" sz="1400" dirty="0"/>
              <a:t>correlations between surface bond energies of different adsorbed species including transition states; they</a:t>
            </a:r>
          </a:p>
          <a:p>
            <a:r>
              <a:rPr lang="en-US" sz="1400" dirty="0"/>
              <a:t>open the possibility of mapping the many parameters determining the rate of a full catalytic reaction</a:t>
            </a:r>
          </a:p>
          <a:p>
            <a:r>
              <a:rPr lang="en-US" sz="1400" dirty="0"/>
              <a:t>onto a few descriptors. The resulting activity map can be viewed as a quantitative implementation of</a:t>
            </a:r>
          </a:p>
          <a:p>
            <a:r>
              <a:rPr lang="en-US" sz="1400" dirty="0"/>
              <a:t>the classical Sabatier principle, which states that there is an optimum ‘‘bond strength’’ defining the best</a:t>
            </a:r>
          </a:p>
          <a:p>
            <a:r>
              <a:rPr lang="en-US" sz="1400" dirty="0"/>
              <a:t>catalyst for a given reaction. In the modern version, the scaling relations determine the relevant ‘‘bond</a:t>
            </a:r>
          </a:p>
          <a:p>
            <a:r>
              <a:rPr lang="en-US" sz="1400" dirty="0"/>
              <a:t>strengths’’ and the fact that these descriptors can be measured or calculated makes it a quantitative theory</a:t>
            </a:r>
          </a:p>
          <a:p>
            <a:r>
              <a:rPr lang="en-US" sz="1400" dirty="0"/>
              <a:t>of catalysis that can be tested experimentally by making specific predictions of new catalysts. The</a:t>
            </a:r>
          </a:p>
          <a:p>
            <a:r>
              <a:rPr lang="en-US" sz="1400" dirty="0"/>
              <a:t>quantitative aspect of the model therefore provides new possibilities in catalyst design. Finally, the </a:t>
            </a:r>
            <a:r>
              <a:rPr lang="en-US" sz="1400" dirty="0" err="1"/>
              <a:t>dband</a:t>
            </a:r>
            <a:endParaRPr lang="en-US" sz="1400" dirty="0"/>
          </a:p>
          <a:p>
            <a:r>
              <a:rPr lang="en-US" sz="1400" dirty="0"/>
              <a:t>model provides an understanding of the scaling relations and variations in catalytic activity in terms</a:t>
            </a:r>
          </a:p>
          <a:p>
            <a:r>
              <a:rPr lang="en-US" sz="1400" dirty="0"/>
              <a:t>of the electronic structure of the transition-metal surface.</a:t>
            </a:r>
          </a:p>
        </p:txBody>
      </p:sp>
      <p:pic>
        <p:nvPicPr>
          <p:cNvPr id="7" name="Picture 6" descr="1-s2.0-S0021951714003686-g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24" y="1685080"/>
            <a:ext cx="2838751" cy="22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2181959" y="1804548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Dissociação</a:t>
            </a:r>
            <a:r>
              <a:rPr lang="en-US" b="1" dirty="0" smtClean="0"/>
              <a:t> de H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870694" y="1846554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Metais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5942" y="2480993"/>
            <a:ext cx="205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Rh, </a:t>
            </a:r>
            <a:r>
              <a:rPr lang="en-US" dirty="0" err="1" smtClean="0"/>
              <a:t>Pd</a:t>
            </a:r>
            <a:r>
              <a:rPr lang="en-US" dirty="0" smtClean="0"/>
              <a:t>, </a:t>
            </a:r>
            <a:r>
              <a:rPr lang="en-US" dirty="0" err="1" smtClean="0"/>
              <a:t>Pt</a:t>
            </a:r>
            <a:r>
              <a:rPr lang="en-US" dirty="0" smtClean="0"/>
              <a:t>, </a:t>
            </a:r>
            <a:r>
              <a:rPr lang="en-US" dirty="0" err="1" smtClean="0"/>
              <a:t>Ir</a:t>
            </a:r>
            <a:r>
              <a:rPr lang="en-US" dirty="0" smtClean="0"/>
              <a:t>, </a:t>
            </a:r>
            <a:r>
              <a:rPr lang="en-US" dirty="0" err="1" smtClean="0"/>
              <a:t>Ru</a:t>
            </a:r>
            <a:r>
              <a:rPr lang="en-US" dirty="0" smtClean="0"/>
              <a:t>, Au</a:t>
            </a:r>
          </a:p>
          <a:p>
            <a:r>
              <a:rPr lang="en-US" dirty="0" smtClean="0"/>
              <a:t>Ni, Co, Fe, Cu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7773" y="3402055"/>
            <a:ext cx="3122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Importante</a:t>
            </a:r>
            <a:r>
              <a:rPr lang="en-US" dirty="0" smtClean="0"/>
              <a:t>: </a:t>
            </a:r>
            <a:r>
              <a:rPr lang="en-US" dirty="0" err="1" smtClean="0"/>
              <a:t>ocorre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superfícies</a:t>
            </a:r>
            <a:r>
              <a:rPr lang="en-US" dirty="0" smtClean="0"/>
              <a:t> </a:t>
            </a:r>
            <a:r>
              <a:rPr lang="en-US" dirty="0" err="1" smtClean="0"/>
              <a:t>reduzidas</a:t>
            </a:r>
            <a:r>
              <a:rPr lang="en-US" dirty="0" smtClean="0"/>
              <a:t>/ </a:t>
            </a:r>
          </a:p>
          <a:p>
            <a:r>
              <a:rPr lang="en-US" dirty="0" smtClean="0"/>
              <a:t>pre-</a:t>
            </a:r>
            <a:r>
              <a:rPr lang="en-US" dirty="0" err="1" smtClean="0"/>
              <a:t>tratamento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</a:p>
          <a:p>
            <a:endParaRPr lang="en-US" baseline="-25000" dirty="0"/>
          </a:p>
          <a:p>
            <a:r>
              <a:rPr lang="en-US" dirty="0" smtClean="0"/>
              <a:t>-TPR (</a:t>
            </a:r>
            <a:r>
              <a:rPr lang="en-US" dirty="0" err="1" smtClean="0"/>
              <a:t>verificar</a:t>
            </a:r>
            <a:r>
              <a:rPr lang="en-US" dirty="0" smtClean="0"/>
              <a:t> a </a:t>
            </a:r>
            <a:r>
              <a:rPr lang="en-US" dirty="0" err="1" smtClean="0"/>
              <a:t>temperatura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07627" y="5221668"/>
            <a:ext cx="3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-DRX (bulk - </a:t>
            </a:r>
            <a:r>
              <a:rPr lang="en-US" dirty="0" err="1" smtClean="0"/>
              <a:t>fases</a:t>
            </a:r>
            <a:r>
              <a:rPr lang="en-US" dirty="0" smtClean="0"/>
              <a:t> </a:t>
            </a:r>
            <a:r>
              <a:rPr lang="en-US" dirty="0" err="1" smtClean="0"/>
              <a:t>cristalina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-XPS (</a:t>
            </a:r>
            <a:r>
              <a:rPr lang="en-US" dirty="0" err="1" smtClean="0"/>
              <a:t>superfície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oxidação</a:t>
            </a:r>
            <a:r>
              <a:rPr lang="en-US" dirty="0" smtClean="0"/>
              <a:t>)</a:t>
            </a:r>
          </a:p>
          <a:p>
            <a:r>
              <a:rPr lang="en-US" dirty="0" smtClean="0"/>
              <a:t>-XAFS (bulk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oxidação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727" y="2296553"/>
            <a:ext cx="22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Clivagem</a:t>
            </a:r>
            <a:r>
              <a:rPr lang="en-US" b="1" dirty="0" smtClean="0"/>
              <a:t> </a:t>
            </a:r>
            <a:r>
              <a:rPr lang="en-US" b="1" dirty="0" err="1" smtClean="0"/>
              <a:t>homolítica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057"/>
          <a:stretch/>
        </p:blipFill>
        <p:spPr>
          <a:xfrm>
            <a:off x="1145288" y="3577746"/>
            <a:ext cx="3554555" cy="18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5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257" y="2494065"/>
            <a:ext cx="3338563" cy="2674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71" y="1709726"/>
            <a:ext cx="467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Redução em temperatura programada (</a:t>
            </a:r>
            <a:r>
              <a:rPr lang="en-US" dirty="0" smtClean="0"/>
              <a:t>H2-TPR</a:t>
            </a:r>
            <a:r>
              <a:rPr lang="bg-BG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5370854"/>
            <a:ext cx="18621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RSC </a:t>
            </a:r>
            <a:r>
              <a:rPr lang="cs-CZ" sz="1100" dirty="0" err="1"/>
              <a:t>Adv</a:t>
            </a:r>
            <a:r>
              <a:rPr lang="cs-CZ" sz="1100" dirty="0"/>
              <a:t>., 2016, 6, 1649-1658</a:t>
            </a:r>
            <a:endParaRPr lang="en-US" sz="11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Caracterizações de catalisadores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8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371" y="1709726"/>
            <a:ext cx="12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DRX-in situ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Caracterizações de catalisadores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6523802"/>
            <a:ext cx="3204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J. </a:t>
            </a:r>
            <a:r>
              <a:rPr lang="pt-BR" sz="1400" dirty="0" err="1"/>
              <a:t>Phys</a:t>
            </a:r>
            <a:r>
              <a:rPr lang="pt-BR" sz="1400" dirty="0"/>
              <a:t>. </a:t>
            </a:r>
            <a:r>
              <a:rPr lang="pt-BR" sz="1400" dirty="0" err="1"/>
              <a:t>Chem</a:t>
            </a:r>
            <a:r>
              <a:rPr lang="pt-BR" sz="1400" dirty="0"/>
              <a:t>. C 2013, 117, 14588−14599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36" y="2778750"/>
            <a:ext cx="5995889" cy="24536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5535131"/>
            <a:ext cx="7763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 situ XRD reduction of </a:t>
            </a:r>
            <a:r>
              <a:rPr lang="en-US" sz="1600" dirty="0" err="1"/>
              <a:t>CuO</a:t>
            </a:r>
            <a:r>
              <a:rPr lang="en-US" sz="1600" dirty="0"/>
              <a:t> </a:t>
            </a:r>
            <a:r>
              <a:rPr lang="en-US" sz="1600" dirty="0" err="1"/>
              <a:t>nanopowder</a:t>
            </a:r>
            <a:r>
              <a:rPr lang="en-US" sz="1600" dirty="0"/>
              <a:t> in 100% CO at 40 ° C; (a) a series of isothermal X-ray patterns and (b) the dependence of </a:t>
            </a:r>
            <a:r>
              <a:rPr lang="en-US" sz="1600" dirty="0" err="1"/>
              <a:t>CuO</a:t>
            </a:r>
            <a:r>
              <a:rPr lang="en-US" sz="1600" dirty="0"/>
              <a:t> and Cu0 content on reduction time.</a:t>
            </a:r>
          </a:p>
        </p:txBody>
      </p:sp>
    </p:spTree>
    <p:extLst>
      <p:ext uri="{BB962C8B-B14F-4D97-AF65-F5344CB8AC3E}">
        <p14:creationId xmlns:p14="http://schemas.microsoft.com/office/powerpoint/2010/main" val="105370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Caracterizações de catalisadores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17" y="1448186"/>
            <a:ext cx="1850060" cy="5236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126" y="1448186"/>
            <a:ext cx="3217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 smtClean="0"/>
              <a:t>XPS and XANES </a:t>
            </a:r>
            <a:r>
              <a:rPr lang="bg-BG" dirty="0"/>
              <a:t>before and after </a:t>
            </a:r>
            <a:r>
              <a:rPr lang="bg-BG" dirty="0" smtClean="0"/>
              <a:t>reduction;</a:t>
            </a:r>
          </a:p>
          <a:p>
            <a:endParaRPr lang="bg-BG" dirty="0"/>
          </a:p>
          <a:p>
            <a:r>
              <a:rPr lang="bg-BG" dirty="0" smtClean="0"/>
              <a:t>Linear combination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7391" y="64478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ACS </a:t>
            </a:r>
            <a:r>
              <a:rPr lang="pt-BR" sz="1200" dirty="0" err="1"/>
              <a:t>Appl</a:t>
            </a:r>
            <a:r>
              <a:rPr lang="pt-BR" sz="1200" dirty="0"/>
              <a:t>. Mater. Interfaces 2015, 7, 7987−7994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37" y="1570726"/>
            <a:ext cx="2115057" cy="51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32" y="1730087"/>
            <a:ext cx="5224677" cy="44670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Caracterizações de catalisadores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078876"/>
            <a:ext cx="8123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-25000" dirty="0"/>
              <a:t>Evolution of Ni-K edge for in-situ XANES spectra of Ni/nSiO2catalyst </a:t>
            </a:r>
            <a:r>
              <a:rPr lang="en-US" sz="2400" baseline="-25000" dirty="0" smtClean="0"/>
              <a:t>during</a:t>
            </a:r>
            <a:r>
              <a:rPr lang="bg-BG" sz="2400" baseline="-25000" dirty="0" smtClean="0"/>
              <a:t> </a:t>
            </a:r>
            <a:r>
              <a:rPr lang="en-US" sz="2400" baseline="-25000" dirty="0" smtClean="0"/>
              <a:t>RWGS </a:t>
            </a:r>
            <a:r>
              <a:rPr lang="en-US" sz="2400" baseline="-25000" dirty="0"/>
              <a:t>reaction.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459327"/>
            <a:ext cx="150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In situ- XANES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896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Applied Catalysis B: Environmental 209 (2017) 240–246</a:t>
            </a:r>
          </a:p>
        </p:txBody>
      </p:sp>
    </p:spTree>
    <p:extLst>
      <p:ext uri="{BB962C8B-B14F-4D97-AF65-F5344CB8AC3E}">
        <p14:creationId xmlns:p14="http://schemas.microsoft.com/office/powerpoint/2010/main" val="28182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Desafios nas reações de hidrogenação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0363" y="2806039"/>
            <a:ext cx="168327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-anel aromático</a:t>
            </a:r>
          </a:p>
          <a:p>
            <a:r>
              <a:rPr lang="bg-BG" dirty="0" smtClean="0"/>
              <a:t>-alquinos</a:t>
            </a:r>
          </a:p>
          <a:p>
            <a:r>
              <a:rPr lang="bg-BG" dirty="0" smtClean="0"/>
              <a:t>-alquenos</a:t>
            </a:r>
          </a:p>
          <a:p>
            <a:r>
              <a:rPr lang="bg-BG" dirty="0" smtClean="0"/>
              <a:t>-nitro</a:t>
            </a:r>
          </a:p>
          <a:p>
            <a:r>
              <a:rPr lang="bg-BG" dirty="0" smtClean="0"/>
              <a:t>-nitrila</a:t>
            </a:r>
          </a:p>
          <a:p>
            <a:r>
              <a:rPr lang="bg-BG" dirty="0" smtClean="0"/>
              <a:t>-aldeídos</a:t>
            </a:r>
          </a:p>
          <a:p>
            <a:r>
              <a:rPr lang="bg-BG" dirty="0" smtClean="0"/>
              <a:t>-ácidos</a:t>
            </a:r>
          </a:p>
          <a:p>
            <a:r>
              <a:rPr lang="bg-BG" dirty="0" smtClean="0"/>
              <a:t>-cetonas</a:t>
            </a:r>
          </a:p>
          <a:p>
            <a:r>
              <a:rPr lang="en-US" dirty="0" smtClean="0"/>
              <a:t>-a</a:t>
            </a:r>
            <a:r>
              <a:rPr lang="bg-BG" dirty="0" smtClean="0"/>
              <a:t>midas</a:t>
            </a:r>
          </a:p>
          <a:p>
            <a:r>
              <a:rPr lang="bg-BG" dirty="0" smtClean="0"/>
              <a:t>-esteres</a:t>
            </a:r>
          </a:p>
          <a:p>
            <a:endParaRPr lang="bg-BG" dirty="0" smtClean="0"/>
          </a:p>
          <a:p>
            <a:r>
              <a:rPr lang="bg-BG" dirty="0" smtClean="0"/>
              <a:t>-dehalogenação</a:t>
            </a:r>
          </a:p>
          <a:p>
            <a:r>
              <a:rPr lang="bg-BG" dirty="0" smtClean="0"/>
              <a:t>-isomerização</a:t>
            </a:r>
          </a:p>
          <a:p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875643" y="2068286"/>
            <a:ext cx="3193144" cy="4708071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56811" y="2403303"/>
            <a:ext cx="158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Seletividade</a:t>
            </a:r>
            <a:r>
              <a:rPr lang="en-US" b="1" dirty="0" smtClean="0">
                <a:solidFill>
                  <a:schemeClr val="accent2"/>
                </a:solidFill>
              </a:rPr>
              <a:t>!!!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656" y="2239156"/>
            <a:ext cx="3184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Catálise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heterogênea</a:t>
            </a:r>
            <a:endParaRPr lang="en-US" sz="2000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err="1" smtClean="0"/>
              <a:t>Superfície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397000" y="2757722"/>
            <a:ext cx="471714" cy="5352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1397000" y="4007765"/>
            <a:ext cx="471714" cy="5352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41143" y="2239156"/>
            <a:ext cx="280307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Catálise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homogênea</a:t>
            </a:r>
            <a:endParaRPr lang="en-US" sz="2000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err="1" smtClean="0"/>
              <a:t>Complexos</a:t>
            </a:r>
            <a:r>
              <a:rPr lang="en-US" dirty="0" smtClean="0"/>
              <a:t>/</a:t>
            </a:r>
            <a:r>
              <a:rPr lang="en-US" dirty="0" err="1" smtClean="0"/>
              <a:t>enzimas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355115" y="2757722"/>
            <a:ext cx="471714" cy="5352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355115" y="4007765"/>
            <a:ext cx="471714" cy="5352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196" y="4780603"/>
            <a:ext cx="2647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n-US" dirty="0" err="1"/>
              <a:t>Bimetálicos</a:t>
            </a:r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Dopagem</a:t>
            </a:r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Envenenamento</a:t>
            </a:r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Nanoestruturas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tamanho</a:t>
            </a:r>
            <a:r>
              <a:rPr lang="en-US" dirty="0"/>
              <a:t>/</a:t>
            </a:r>
            <a:r>
              <a:rPr lang="en-US" dirty="0" err="1"/>
              <a:t>sítios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-Co-</a:t>
            </a:r>
            <a:r>
              <a:rPr lang="en-US" dirty="0" err="1"/>
              <a:t>adsorção</a:t>
            </a:r>
            <a:r>
              <a:rPr lang="en-US" dirty="0"/>
              <a:t> de </a:t>
            </a:r>
            <a:r>
              <a:rPr lang="en-US" dirty="0" err="1"/>
              <a:t>camadas</a:t>
            </a:r>
            <a:r>
              <a:rPr lang="en-US" dirty="0"/>
              <a:t> de </a:t>
            </a:r>
            <a:r>
              <a:rPr lang="en-US" dirty="0" err="1"/>
              <a:t>ligantes</a:t>
            </a:r>
            <a:r>
              <a:rPr lang="en-US" dirty="0"/>
              <a:t> (SAMs)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8590" y="4780603"/>
            <a:ext cx="248369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eletrônico</a:t>
            </a:r>
            <a:r>
              <a:rPr lang="en-US" dirty="0"/>
              <a:t>/</a:t>
            </a:r>
          </a:p>
          <a:p>
            <a:pPr algn="ctr"/>
            <a:r>
              <a:rPr lang="en-US" dirty="0" err="1"/>
              <a:t>estérico</a:t>
            </a:r>
            <a:r>
              <a:rPr lang="en-US" dirty="0"/>
              <a:t> de </a:t>
            </a:r>
            <a:r>
              <a:rPr lang="en-US" dirty="0" err="1"/>
              <a:t>ligantes</a:t>
            </a:r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Efeitos</a:t>
            </a:r>
            <a:r>
              <a:rPr lang="en-US" dirty="0"/>
              <a:t> de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esfera</a:t>
            </a:r>
            <a:r>
              <a:rPr lang="en-US" dirty="0"/>
              <a:t> de </a:t>
            </a:r>
            <a:r>
              <a:rPr lang="en-US" dirty="0" err="1"/>
              <a:t>coordenação</a:t>
            </a:r>
            <a:endParaRPr lang="en-US" dirty="0"/>
          </a:p>
          <a:p>
            <a:pPr algn="ctr"/>
            <a:r>
              <a:rPr lang="en-US" dirty="0"/>
              <a:t>-</a:t>
            </a:r>
            <a:r>
              <a:rPr lang="en-US" dirty="0" err="1"/>
              <a:t>Transferência</a:t>
            </a:r>
            <a:r>
              <a:rPr lang="en-US" dirty="0"/>
              <a:t> de </a:t>
            </a:r>
            <a:r>
              <a:rPr lang="en-US" dirty="0" err="1"/>
              <a:t>fase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upo 12"/>
          <p:cNvGrpSpPr>
            <a:grpSpLocks/>
          </p:cNvGrpSpPr>
          <p:nvPr/>
        </p:nvGrpSpPr>
        <p:grpSpPr bwMode="auto">
          <a:xfrm>
            <a:off x="554038" y="1485900"/>
            <a:ext cx="6970712" cy="2295525"/>
            <a:chOff x="698554" y="1700808"/>
            <a:chExt cx="6969790" cy="2295872"/>
          </a:xfrm>
        </p:grpSpPr>
        <p:pic>
          <p:nvPicPr>
            <p:cNvPr id="5326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1" r="29082" b="64000"/>
            <a:stretch>
              <a:fillRect/>
            </a:stretch>
          </p:blipFill>
          <p:spPr bwMode="auto">
            <a:xfrm>
              <a:off x="698554" y="1844824"/>
              <a:ext cx="6881571" cy="215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268" name="Grupo 11"/>
            <p:cNvGrpSpPr>
              <a:grpSpLocks/>
            </p:cNvGrpSpPr>
            <p:nvPr/>
          </p:nvGrpSpPr>
          <p:grpSpPr bwMode="auto">
            <a:xfrm>
              <a:off x="755576" y="1700808"/>
              <a:ext cx="6912768" cy="1758389"/>
              <a:chOff x="755576" y="1700808"/>
              <a:chExt cx="6912768" cy="1758389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755696" y="1700808"/>
                <a:ext cx="2447601" cy="2873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270" name="CaixaDeTexto 8"/>
              <p:cNvSpPr txBox="1">
                <a:spLocks noChangeArrowheads="1"/>
              </p:cNvSpPr>
              <p:nvPr/>
            </p:nvSpPr>
            <p:spPr bwMode="auto">
              <a:xfrm>
                <a:off x="1547664" y="3212976"/>
                <a:ext cx="1079142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pt-BR" sz="1000">
                    <a:latin typeface="Trebuchet MS" charset="0"/>
                  </a:rPr>
                  <a:t>Tetra-substituído</a:t>
                </a:r>
              </a:p>
            </p:txBody>
          </p:sp>
          <p:sp>
            <p:nvSpPr>
              <p:cNvPr id="53271" name="CaixaDeTexto 9"/>
              <p:cNvSpPr txBox="1">
                <a:spLocks noChangeArrowheads="1"/>
              </p:cNvSpPr>
              <p:nvPr/>
            </p:nvSpPr>
            <p:spPr bwMode="auto">
              <a:xfrm>
                <a:off x="780853" y="2079898"/>
                <a:ext cx="910827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pt-BR" sz="1000">
                    <a:latin typeface="Trebuchet MS" charset="0"/>
                  </a:rPr>
                  <a:t>Di-substituído</a:t>
                </a:r>
              </a:p>
              <a:p>
                <a:pPr eaLnBrk="1" hangingPunct="1"/>
                <a:endParaRPr lang="pt-BR" sz="1000">
                  <a:latin typeface="Trebuchet MS" charset="0"/>
                </a:endParaRPr>
              </a:p>
            </p:txBody>
          </p:sp>
          <p:sp>
            <p:nvSpPr>
              <p:cNvPr id="11" name="Retângulo 10"/>
              <p:cNvSpPr/>
              <p:nvPr/>
            </p:nvSpPr>
            <p:spPr>
              <a:xfrm>
                <a:off x="5939786" y="2493091"/>
                <a:ext cx="1728558" cy="503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sp>
        <p:nvSpPr>
          <p:cNvPr id="53250" name="CaixaDeTexto 7"/>
          <p:cNvSpPr txBox="1">
            <a:spLocks noChangeArrowheads="1"/>
          </p:cNvSpPr>
          <p:nvPr/>
        </p:nvSpPr>
        <p:spPr bwMode="auto">
          <a:xfrm>
            <a:off x="6300788" y="1844675"/>
            <a:ext cx="246697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b="1">
                <a:solidFill>
                  <a:srgbClr val="262673"/>
                </a:solidFill>
                <a:latin typeface="Trebuchet MS" charset="0"/>
              </a:rPr>
              <a:t>O catalisador heterogêneo não é seletivo</a:t>
            </a:r>
          </a:p>
        </p:txBody>
      </p:sp>
      <p:grpSp>
        <p:nvGrpSpPr>
          <p:cNvPr id="53251" name="Grupo 18"/>
          <p:cNvGrpSpPr>
            <a:grpSpLocks/>
          </p:cNvGrpSpPr>
          <p:nvPr/>
        </p:nvGrpSpPr>
        <p:grpSpPr bwMode="auto">
          <a:xfrm>
            <a:off x="250825" y="4302125"/>
            <a:ext cx="8497888" cy="2089150"/>
            <a:chOff x="251520" y="4581128"/>
            <a:chExt cx="8496944" cy="2088232"/>
          </a:xfrm>
        </p:grpSpPr>
        <p:pic>
          <p:nvPicPr>
            <p:cNvPr id="5326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27" r="2271" b="27751"/>
            <a:stretch>
              <a:fillRect/>
            </a:stretch>
          </p:blipFill>
          <p:spPr bwMode="auto">
            <a:xfrm>
              <a:off x="251520" y="4581128"/>
              <a:ext cx="8496944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sysDash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2" name="CaixaDeTexto 13"/>
            <p:cNvSpPr txBox="1">
              <a:spLocks noChangeArrowheads="1"/>
            </p:cNvSpPr>
            <p:nvPr/>
          </p:nvSpPr>
          <p:spPr bwMode="auto">
            <a:xfrm>
              <a:off x="7596336" y="5445224"/>
              <a:ext cx="115212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 b="1">
                  <a:solidFill>
                    <a:srgbClr val="00B050"/>
                  </a:solidFill>
                  <a:latin typeface="Trebuchet MS" charset="0"/>
                </a:rPr>
                <a:t>Única ligação hidrogenada</a:t>
              </a:r>
            </a:p>
          </p:txBody>
        </p:sp>
        <p:sp>
          <p:nvSpPr>
            <p:cNvPr id="53263" name="CaixaDeTexto 14"/>
            <p:cNvSpPr txBox="1">
              <a:spLocks noChangeArrowheads="1"/>
            </p:cNvSpPr>
            <p:nvPr/>
          </p:nvSpPr>
          <p:spPr bwMode="auto">
            <a:xfrm>
              <a:off x="1259632" y="5661248"/>
              <a:ext cx="86409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pt-BR" sz="1000">
                  <a:latin typeface="Trebuchet MS" charset="0"/>
                </a:rPr>
                <a:t>Dieno conjugado</a:t>
              </a:r>
            </a:p>
          </p:txBody>
        </p:sp>
        <p:sp>
          <p:nvSpPr>
            <p:cNvPr id="53264" name="Retângulo 15"/>
            <p:cNvSpPr>
              <a:spLocks noChangeArrowheads="1"/>
            </p:cNvSpPr>
            <p:nvPr/>
          </p:nvSpPr>
          <p:spPr bwMode="auto">
            <a:xfrm>
              <a:off x="2483768" y="4653136"/>
              <a:ext cx="79208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sz="1000">
                  <a:solidFill>
                    <a:srgbClr val="000000"/>
                  </a:solidFill>
                </a:rPr>
                <a:t>Tri-substituído</a:t>
              </a:r>
            </a:p>
          </p:txBody>
        </p:sp>
        <p:sp>
          <p:nvSpPr>
            <p:cNvPr id="53265" name="Retângulo 16"/>
            <p:cNvSpPr>
              <a:spLocks noChangeArrowheads="1"/>
            </p:cNvSpPr>
            <p:nvPr/>
          </p:nvSpPr>
          <p:spPr bwMode="auto">
            <a:xfrm>
              <a:off x="3491880" y="5229200"/>
              <a:ext cx="910827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000">
                  <a:solidFill>
                    <a:srgbClr val="000000"/>
                  </a:solidFill>
                </a:rPr>
                <a:t>Di-substituído</a:t>
              </a:r>
            </a:p>
          </p:txBody>
        </p:sp>
        <p:sp>
          <p:nvSpPr>
            <p:cNvPr id="53266" name="Retângulo 17"/>
            <p:cNvSpPr>
              <a:spLocks noChangeArrowheads="1"/>
            </p:cNvSpPr>
            <p:nvPr/>
          </p:nvSpPr>
          <p:spPr bwMode="auto">
            <a:xfrm>
              <a:off x="3131840" y="5934422"/>
              <a:ext cx="93968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000">
                  <a:solidFill>
                    <a:srgbClr val="000000"/>
                  </a:solidFill>
                </a:rPr>
                <a:t>Tri-substituído</a:t>
              </a:r>
            </a:p>
          </p:txBody>
        </p:sp>
      </p:grpSp>
      <p:cxnSp>
        <p:nvCxnSpPr>
          <p:cNvPr id="22" name="Conector de seta reta 21"/>
          <p:cNvCxnSpPr/>
          <p:nvPr/>
        </p:nvCxnSpPr>
        <p:spPr>
          <a:xfrm rot="16200000" flipH="1">
            <a:off x="4517232" y="2869406"/>
            <a:ext cx="215900" cy="1444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16200000" flipV="1">
            <a:off x="7739856" y="5022057"/>
            <a:ext cx="288925" cy="14446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CaixaDeTexto 20"/>
          <p:cNvSpPr txBox="1">
            <a:spLocks noChangeArrowheads="1"/>
          </p:cNvSpPr>
          <p:nvPr/>
        </p:nvSpPr>
        <p:spPr bwMode="auto">
          <a:xfrm>
            <a:off x="560388" y="3644900"/>
            <a:ext cx="257175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000">
                <a:latin typeface="Trebuchet MS" charset="0"/>
              </a:rPr>
              <a:t>J. R. Pedro et al., </a:t>
            </a:r>
            <a:r>
              <a:rPr lang="pt-BR" sz="1000" i="1">
                <a:latin typeface="Trebuchet MS" charset="0"/>
              </a:rPr>
              <a:t>J. Org. Chem. </a:t>
            </a:r>
            <a:r>
              <a:rPr lang="pt-BR" sz="1000" b="1">
                <a:latin typeface="Trebuchet MS" charset="0"/>
              </a:rPr>
              <a:t>1996</a:t>
            </a:r>
            <a:r>
              <a:rPr lang="pt-BR" sz="1000">
                <a:latin typeface="Trebuchet MS" charset="0"/>
              </a:rPr>
              <a:t>, 61, 3815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23850" y="6227763"/>
            <a:ext cx="2160588" cy="163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2339975" y="6318250"/>
            <a:ext cx="323850" cy="120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de cantos arredondados 26"/>
          <p:cNvSpPr/>
          <p:nvPr/>
        </p:nvSpPr>
        <p:spPr>
          <a:xfrm>
            <a:off x="395288" y="1628775"/>
            <a:ext cx="5976937" cy="23050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9" name="CaixaDeTexto 30"/>
          <p:cNvSpPr txBox="1">
            <a:spLocks noChangeArrowheads="1"/>
          </p:cNvSpPr>
          <p:nvPr/>
        </p:nvSpPr>
        <p:spPr bwMode="auto">
          <a:xfrm>
            <a:off x="179388" y="400526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Aplicação:</a:t>
            </a:r>
          </a:p>
        </p:txBody>
      </p:sp>
      <p:sp>
        <p:nvSpPr>
          <p:cNvPr id="53260" name="Título 5"/>
          <p:cNvSpPr>
            <a:spLocks noGrp="1"/>
          </p:cNvSpPr>
          <p:nvPr>
            <p:ph type="title"/>
          </p:nvPr>
        </p:nvSpPr>
        <p:spPr>
          <a:xfrm>
            <a:off x="661987" y="260350"/>
            <a:ext cx="7820025" cy="1069975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Seletividade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: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catálise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heterogênea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 x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homogênea</a:t>
            </a:r>
            <a:endParaRPr lang="en-US" sz="2800" dirty="0">
              <a:solidFill>
                <a:srgbClr val="29292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/>
          <p:cNvSpPr>
            <a:spLocks noGrp="1"/>
          </p:cNvSpPr>
          <p:nvPr>
            <p:ph type="title"/>
          </p:nvPr>
        </p:nvSpPr>
        <p:spPr>
          <a:xfrm>
            <a:off x="661987" y="260350"/>
            <a:ext cx="7820025" cy="1069975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Seletividade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: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catálise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heterogênea</a:t>
            </a:r>
            <a:r>
              <a:rPr lang="en-US" sz="2800" dirty="0" smtClean="0">
                <a:solidFill>
                  <a:srgbClr val="292929"/>
                </a:solidFill>
                <a:latin typeface="Arial" charset="0"/>
              </a:rPr>
              <a:t> e </a:t>
            </a:r>
            <a:r>
              <a:rPr lang="en-US" sz="2800" dirty="0" err="1" smtClean="0">
                <a:solidFill>
                  <a:srgbClr val="292929"/>
                </a:solidFill>
                <a:latin typeface="Arial" charset="0"/>
              </a:rPr>
              <a:t>homogênea</a:t>
            </a:r>
            <a:endParaRPr lang="en-US" sz="28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34" y="1722979"/>
            <a:ext cx="879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Grande </a:t>
            </a:r>
            <a:r>
              <a:rPr lang="en-US" dirty="0" err="1" smtClean="0">
                <a:solidFill>
                  <a:srgbClr val="C0504D"/>
                </a:solidFill>
              </a:rPr>
              <a:t>avanços</a:t>
            </a:r>
            <a:r>
              <a:rPr lang="en-US" dirty="0" smtClean="0">
                <a:solidFill>
                  <a:srgbClr val="C0504D"/>
                </a:solidFill>
              </a:rPr>
              <a:t> tem </a:t>
            </a:r>
            <a:r>
              <a:rPr lang="en-US" dirty="0" err="1" smtClean="0">
                <a:solidFill>
                  <a:srgbClr val="C0504D"/>
                </a:solidFill>
              </a:rPr>
              <a:t>ocorrido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em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todos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os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tipos</a:t>
            </a:r>
            <a:r>
              <a:rPr lang="en-US" dirty="0" smtClean="0">
                <a:solidFill>
                  <a:srgbClr val="C0504D"/>
                </a:solidFill>
              </a:rPr>
              <a:t> de </a:t>
            </a:r>
            <a:r>
              <a:rPr lang="en-US" dirty="0" err="1" smtClean="0">
                <a:solidFill>
                  <a:srgbClr val="C0504D"/>
                </a:solidFill>
              </a:rPr>
              <a:t>catalisadores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em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termos</a:t>
            </a:r>
            <a:r>
              <a:rPr lang="en-US" dirty="0" smtClean="0">
                <a:solidFill>
                  <a:srgbClr val="C0504D"/>
                </a:solidFill>
              </a:rPr>
              <a:t> de </a:t>
            </a:r>
            <a:r>
              <a:rPr lang="en-US" dirty="0" err="1" smtClean="0">
                <a:solidFill>
                  <a:srgbClr val="C0504D"/>
                </a:solidFill>
              </a:rPr>
              <a:t>seletividade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endParaRPr lang="en-US" dirty="0">
              <a:solidFill>
                <a:srgbClr val="C0504D"/>
              </a:solidFill>
            </a:endParaRPr>
          </a:p>
        </p:txBody>
      </p:sp>
      <p:pic>
        <p:nvPicPr>
          <p:cNvPr id="7" name="Picture 6" descr="Figure 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5" y="2695627"/>
            <a:ext cx="3394656" cy="3286460"/>
          </a:xfrm>
          <a:prstGeom prst="rect">
            <a:avLst/>
          </a:prstGeom>
        </p:spPr>
      </p:pic>
      <p:pic>
        <p:nvPicPr>
          <p:cNvPr id="8" name="Picture 7" descr="Figure 1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69" y="2735477"/>
            <a:ext cx="3637071" cy="3246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7297" y="6423471"/>
            <a:ext cx="470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LMRossi</a:t>
            </a:r>
            <a:r>
              <a:rPr lang="en-US" dirty="0"/>
              <a:t> </a:t>
            </a:r>
            <a:r>
              <a:rPr lang="en-US" dirty="0" smtClean="0"/>
              <a:t>(perspective article), Dalton Trans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2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2181959" y="1890851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Adição</a:t>
            </a:r>
            <a:r>
              <a:rPr lang="en-US" dirty="0" smtClean="0"/>
              <a:t> </a:t>
            </a:r>
            <a:r>
              <a:rPr lang="en-US" dirty="0" err="1" smtClean="0"/>
              <a:t>oxidativa</a:t>
            </a:r>
            <a:r>
              <a:rPr lang="en-US" dirty="0" smtClean="0"/>
              <a:t> de 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07408" y="1801148"/>
            <a:ext cx="367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Complexos</a:t>
            </a:r>
            <a:r>
              <a:rPr lang="en-US" sz="3200" dirty="0" smtClean="0"/>
              <a:t> de </a:t>
            </a:r>
            <a:r>
              <a:rPr lang="en-US" sz="3200" dirty="0" err="1" smtClean="0"/>
              <a:t>metais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transição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727" y="2382856"/>
            <a:ext cx="22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x-none" dirty="0" smtClean="0"/>
              <a:t>homol</a:t>
            </a:r>
            <a:r>
              <a:rPr lang="x-none" dirty="0" smtClean="0"/>
              <a:t>ítica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82" y="3903485"/>
            <a:ext cx="5255781" cy="1754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7303" y="4500518"/>
            <a:ext cx="18110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LnM  + H-H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5023" y="4104005"/>
            <a:ext cx="40838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23230" y="4791729"/>
            <a:ext cx="40838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890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3145284"/>
            <a:ext cx="8971280" cy="28102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40000" y="3091180"/>
            <a:ext cx="2743200" cy="30861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64480" y="3091180"/>
            <a:ext cx="2407920" cy="3086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99160" y="1268422"/>
            <a:ext cx="734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dirty="0" err="1" smtClean="0"/>
              <a:t>tanto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petroquímica</a:t>
            </a:r>
            <a:r>
              <a:rPr lang="en-US" dirty="0" smtClean="0"/>
              <a:t>, </a:t>
            </a:r>
            <a:r>
              <a:rPr lang="en-US" dirty="0" err="1" smtClean="0"/>
              <a:t>química</a:t>
            </a:r>
            <a:r>
              <a:rPr lang="en-US" dirty="0" smtClean="0"/>
              <a:t> </a:t>
            </a:r>
            <a:r>
              <a:rPr lang="en-US" dirty="0" err="1" smtClean="0"/>
              <a:t>pesada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química</a:t>
            </a:r>
            <a:r>
              <a:rPr lang="en-US" dirty="0" smtClean="0"/>
              <a:t> </a:t>
            </a:r>
            <a:r>
              <a:rPr lang="en-US" dirty="0" err="1" smtClean="0"/>
              <a:t>fina</a:t>
            </a:r>
            <a:r>
              <a:rPr lang="en-US" dirty="0" smtClean="0"/>
              <a:t>. </a:t>
            </a:r>
            <a:endParaRPr lang="bg-BG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</a:t>
            </a:r>
            <a:r>
              <a:rPr lang="bg-BG" dirty="0" smtClean="0"/>
              <a:t>stá e</a:t>
            </a:r>
            <a:r>
              <a:rPr lang="en-US" dirty="0" err="1" smtClean="0"/>
              <a:t>ntre</a:t>
            </a:r>
            <a:r>
              <a:rPr lang="en-US" dirty="0" smtClean="0"/>
              <a:t> as </a:t>
            </a:r>
            <a:r>
              <a:rPr lang="bg-BG" dirty="0" smtClean="0"/>
              <a:t>reações catalíticas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empregadas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bg-BG" dirty="0" smtClean="0"/>
              <a:t>síntese orgânica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51281" y="6559550"/>
            <a:ext cx="9144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Analysis of the reactions used for the preparation of drug candidate </a:t>
            </a:r>
            <a:r>
              <a:rPr lang="en-US" sz="1100" b="1" dirty="0" smtClean="0">
                <a:solidFill>
                  <a:srgbClr val="000000"/>
                </a:solidFill>
              </a:rPr>
              <a:t>molecules</a:t>
            </a:r>
            <a:r>
              <a:rPr lang="pt-BR" sz="1100" dirty="0" smtClean="0">
                <a:solidFill>
                  <a:srgbClr val="000000"/>
                </a:solidFill>
              </a:rPr>
              <a:t> </a:t>
            </a:r>
            <a:r>
              <a:rPr lang="en-US" sz="1100" i="1" dirty="0" smtClean="0">
                <a:solidFill>
                  <a:srgbClr val="000000"/>
                </a:solidFill>
              </a:rPr>
              <a:t>Org</a:t>
            </a:r>
            <a:r>
              <a:rPr lang="en-US" sz="1100" i="1" dirty="0">
                <a:solidFill>
                  <a:srgbClr val="000000"/>
                </a:solidFill>
              </a:rPr>
              <a:t>. </a:t>
            </a:r>
            <a:r>
              <a:rPr lang="en-US" sz="1100" i="1" dirty="0" err="1">
                <a:solidFill>
                  <a:srgbClr val="000000"/>
                </a:solidFill>
              </a:rPr>
              <a:t>Biomol</a:t>
            </a:r>
            <a:r>
              <a:rPr lang="en-US" sz="1100" i="1" dirty="0">
                <a:solidFill>
                  <a:srgbClr val="000000"/>
                </a:solidFill>
              </a:rPr>
              <a:t>. Chem., 2006, </a:t>
            </a:r>
            <a:r>
              <a:rPr lang="en-US" sz="1100" b="1" i="1" dirty="0">
                <a:solidFill>
                  <a:srgbClr val="000000"/>
                </a:solidFill>
              </a:rPr>
              <a:t>4, 2337–2347</a:t>
            </a:r>
            <a:endParaRPr lang="pt-B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7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" y="228600"/>
            <a:ext cx="883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Wilkinson’s Catalyst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586766"/>
              </p:ext>
            </p:extLst>
          </p:nvPr>
        </p:nvGraphicFramePr>
        <p:xfrm>
          <a:off x="1371600" y="453180"/>
          <a:ext cx="6683566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CS ChemDraw Drawing" r:id="rId3" imgW="5137200" imgH="4957560" progId="ChemDraw.Document.6.0">
                  <p:embed/>
                </p:oleObj>
              </mc:Choice>
              <mc:Fallback>
                <p:oleObj name="CS ChemDraw Drawing" r:id="rId3" imgW="5137200" imgH="49575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53180"/>
                        <a:ext cx="6683566" cy="640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57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3280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Chapter 6 (</a:t>
            </a:r>
            <a:r>
              <a:rPr lang="en-GB" sz="2400" b="1" dirty="0"/>
              <a:t>C</a:t>
            </a:r>
            <a:r>
              <a:rPr lang="en-GB" sz="2400" b="1" dirty="0" smtClean="0"/>
              <a:t>rabtree). Oxidative addition and reductive elimination 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06332"/>
            <a:ext cx="8856984" cy="5661248"/>
          </a:xfrm>
        </p:spPr>
        <p:txBody>
          <a:bodyPr>
            <a:normAutofit/>
          </a:bodyPr>
          <a:lstStyle/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Very affected by electron density at the metal </a:t>
            </a:r>
            <a:r>
              <a:rPr lang="en-GB" sz="2400" dirty="0" err="1" smtClean="0"/>
              <a:t>center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</a:t>
            </a:r>
            <a:r>
              <a:rPr lang="en-GB" sz="2400" dirty="0" smtClean="0"/>
              <a:t>ifferent mechanisms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78540"/>
            <a:ext cx="6353754" cy="95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552" y="3732897"/>
            <a:ext cx="7800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metal must have a stable oxidation state two units higher than its current OS for oxidative addition to </a:t>
            </a:r>
            <a:r>
              <a:rPr lang="en-US" dirty="0" smtClean="0"/>
              <a:t>occur!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7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594978"/>
            <a:ext cx="90010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6.1. Concerted (or 3-centered) additions</a:t>
            </a:r>
          </a:p>
          <a:p>
            <a:r>
              <a:rPr lang="en-GB" sz="2400" dirty="0" smtClean="0"/>
              <a:t>Really an associative substitution: formation of a </a:t>
            </a:r>
            <a:r>
              <a:rPr lang="en-GB" sz="2400" dirty="0" smtClean="0">
                <a:latin typeface="Symbol" panose="05050102010706020507" pitchFamily="18" charset="2"/>
              </a:rPr>
              <a:t>s</a:t>
            </a:r>
            <a:r>
              <a:rPr lang="en-GB" sz="2400" dirty="0" smtClean="0"/>
              <a:t>-complex followed by bond breaking due </a:t>
            </a:r>
            <a:r>
              <a:rPr lang="en-GB" sz="2400" dirty="0"/>
              <a:t>to strong back bonding from </a:t>
            </a:r>
            <a:r>
              <a:rPr lang="en-GB" sz="2400" dirty="0" smtClean="0"/>
              <a:t>M</a:t>
            </a:r>
            <a:endParaRPr lang="en-GB" sz="2400" dirty="0"/>
          </a:p>
          <a:p>
            <a:r>
              <a:rPr lang="en-GB" sz="2400" dirty="0" smtClean="0"/>
              <a:t>Non-polar reagents (H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, C-H and Si-H compounds) tend to follow this mechanism</a:t>
            </a:r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A 2e site must be present for oxidative addition to occur</a:t>
            </a:r>
            <a:endParaRPr lang="en-GB" sz="2400" dirty="0"/>
          </a:p>
          <a:p>
            <a:r>
              <a:rPr lang="en-GB" sz="2400" dirty="0" smtClean="0"/>
              <a:t>C-C bonds do not normally </a:t>
            </a:r>
            <a:r>
              <a:rPr lang="en-GB" sz="2400" dirty="0" err="1" smtClean="0"/>
              <a:t>oxidatively</a:t>
            </a:r>
            <a:r>
              <a:rPr lang="en-GB" sz="2400" dirty="0" smtClean="0"/>
              <a:t> add</a:t>
            </a:r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5761596" cy="13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47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496" y="44624"/>
            <a:ext cx="90010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6.2. S</a:t>
            </a:r>
            <a:r>
              <a:rPr lang="en-GB" sz="2400" u="sng" baseline="-25000" dirty="0" smtClean="0"/>
              <a:t>N</a:t>
            </a:r>
            <a:r>
              <a:rPr lang="en-GB" sz="2400" u="sng" dirty="0" smtClean="0"/>
              <a:t>2 Reactions</a:t>
            </a:r>
          </a:p>
          <a:p>
            <a:r>
              <a:rPr lang="en-GB" sz="2400" dirty="0" smtClean="0"/>
              <a:t>Adopted for polarized AB substrates such as methyl, </a:t>
            </a:r>
            <a:r>
              <a:rPr lang="en-GB" sz="2400" dirty="0" err="1" smtClean="0"/>
              <a:t>allyl</a:t>
            </a:r>
            <a:r>
              <a:rPr lang="en-GB" sz="2400" dirty="0" smtClean="0"/>
              <a:t>, acyl and benzyl halides</a:t>
            </a:r>
          </a:p>
          <a:p>
            <a:r>
              <a:rPr lang="en-GB" sz="2400" dirty="0" smtClean="0"/>
              <a:t>The metal e pair directly attacks the A-B s* orbital by an in-line attack at the least electronegative atom.</a:t>
            </a:r>
          </a:p>
          <a:p>
            <a:r>
              <a:rPr lang="en-GB" sz="2400" dirty="0" smtClean="0"/>
              <a:t>There is inversion of configuration when suitable</a:t>
            </a:r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26681"/>
            <a:ext cx="5803424" cy="11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39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496" y="44624"/>
            <a:ext cx="90010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6.3. Radical mechanisms</a:t>
            </a:r>
          </a:p>
          <a:p>
            <a:r>
              <a:rPr lang="en-GB" sz="2400" dirty="0" smtClean="0"/>
              <a:t>Very undesirable because are less easily controlled</a:t>
            </a:r>
          </a:p>
          <a:p>
            <a:r>
              <a:rPr lang="en-GB" sz="2400" dirty="0" smtClean="0"/>
              <a:t>Two subtypes: the </a:t>
            </a:r>
            <a:r>
              <a:rPr lang="en-GB" sz="2400" dirty="0" err="1" smtClean="0"/>
              <a:t>nonchain</a:t>
            </a:r>
            <a:r>
              <a:rPr lang="en-GB" sz="2400" dirty="0" smtClean="0"/>
              <a:t> and the chain</a:t>
            </a:r>
          </a:p>
          <a:p>
            <a:pPr lvl="1"/>
            <a:r>
              <a:rPr lang="en-GB" sz="2400" dirty="0" err="1" smtClean="0"/>
              <a:t>Nonchain</a:t>
            </a:r>
            <a:r>
              <a:rPr lang="en-GB" sz="2400" dirty="0" smtClean="0"/>
              <a:t> operates in the addition of certain alkyl halides, RX </a:t>
            </a:r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  <a:p>
            <a:pPr lvl="1"/>
            <a:r>
              <a:rPr lang="en-GB" sz="2400" dirty="0" smtClean="0"/>
              <a:t>The chain mechanism: initiation (with an external initiator), chain reaction, termination</a:t>
            </a:r>
          </a:p>
          <a:p>
            <a:pPr marL="457200" lvl="1" indent="0">
              <a:buNone/>
            </a:pPr>
            <a:r>
              <a:rPr lang="en-GB" sz="2400" dirty="0" smtClean="0"/>
              <a:t>Q</a:t>
            </a:r>
            <a:r>
              <a:rPr lang="en-GB" sz="2400" b="1" dirty="0" smtClean="0"/>
              <a:t>·</a:t>
            </a:r>
            <a:r>
              <a:rPr lang="en-GB" sz="2400" dirty="0" smtClean="0"/>
              <a:t> + RX           QX  +  R</a:t>
            </a:r>
            <a:r>
              <a:rPr lang="en-GB" sz="2400" b="1" dirty="0" smtClean="0"/>
              <a:t>·</a:t>
            </a:r>
            <a:endParaRPr lang="en-GB" sz="2400" dirty="0" smtClean="0"/>
          </a:p>
          <a:p>
            <a:pPr marL="457200" lvl="1" indent="0">
              <a:buNone/>
            </a:pPr>
            <a:r>
              <a:rPr lang="en-GB" sz="2400" dirty="0" smtClean="0"/>
              <a:t>R</a:t>
            </a:r>
            <a:r>
              <a:rPr lang="en-GB" sz="2400" b="1" dirty="0" smtClean="0"/>
              <a:t>· </a:t>
            </a:r>
            <a:r>
              <a:rPr lang="en-GB" sz="2400" dirty="0" smtClean="0"/>
              <a:t>  +  </a:t>
            </a:r>
            <a:r>
              <a:rPr lang="en-GB" sz="2400" dirty="0" err="1" smtClean="0"/>
              <a:t>Ir</a:t>
            </a:r>
            <a:r>
              <a:rPr lang="en-GB" sz="2400" baseline="30000" dirty="0" err="1" smtClean="0"/>
              <a:t>I</a:t>
            </a:r>
            <a:r>
              <a:rPr lang="en-GB" sz="2400" dirty="0" err="1" smtClean="0"/>
              <a:t>Cl</a:t>
            </a:r>
            <a:r>
              <a:rPr lang="en-GB" sz="2400" dirty="0" smtClean="0"/>
              <a:t>(CO)L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              </a:t>
            </a:r>
            <a:r>
              <a:rPr lang="en-GB" sz="2400" dirty="0" err="1" smtClean="0"/>
              <a:t>RIr</a:t>
            </a:r>
            <a:r>
              <a:rPr lang="en-GB" sz="2400" baseline="30000" dirty="0" err="1" smtClean="0"/>
              <a:t>II</a:t>
            </a:r>
            <a:r>
              <a:rPr lang="en-GB" sz="2400" b="1" dirty="0" err="1" smtClean="0"/>
              <a:t>·</a:t>
            </a:r>
            <a:r>
              <a:rPr lang="en-GB" sz="2400" dirty="0" err="1" smtClean="0"/>
              <a:t>Cl</a:t>
            </a:r>
            <a:r>
              <a:rPr lang="en-GB" sz="2400" dirty="0" smtClean="0"/>
              <a:t>(CO)L</a:t>
            </a:r>
            <a:r>
              <a:rPr lang="en-GB" sz="2400" baseline="-25000" dirty="0" smtClean="0"/>
              <a:t>2</a:t>
            </a:r>
          </a:p>
          <a:p>
            <a:pPr marL="457200" lvl="1" indent="0">
              <a:buNone/>
            </a:pPr>
            <a:r>
              <a:rPr lang="en-GB" sz="2400" dirty="0" err="1" smtClean="0"/>
              <a:t>RIr</a:t>
            </a:r>
            <a:r>
              <a:rPr lang="en-GB" sz="2400" baseline="30000" dirty="0" err="1" smtClean="0"/>
              <a:t>II</a:t>
            </a:r>
            <a:r>
              <a:rPr lang="en-GB" sz="2400" dirty="0" smtClean="0"/>
              <a:t> </a:t>
            </a:r>
            <a:r>
              <a:rPr lang="en-GB" sz="2400" b="1" dirty="0" smtClean="0"/>
              <a:t>·</a:t>
            </a:r>
            <a:r>
              <a:rPr lang="en-GB" sz="2400" dirty="0" smtClean="0"/>
              <a:t>Cl(CO)L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 +  RX              </a:t>
            </a:r>
            <a:r>
              <a:rPr lang="en-GB" sz="2400" dirty="0" err="1" smtClean="0"/>
              <a:t>RXIr</a:t>
            </a:r>
            <a:r>
              <a:rPr lang="en-GB" sz="2400" baseline="30000" dirty="0" err="1" smtClean="0"/>
              <a:t>III</a:t>
            </a:r>
            <a:r>
              <a:rPr lang="en-GB" sz="2400" dirty="0" err="1" smtClean="0"/>
              <a:t>Cl</a:t>
            </a:r>
            <a:r>
              <a:rPr lang="en-GB" sz="2400" dirty="0" smtClean="0"/>
              <a:t>(CO)L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 +   R</a:t>
            </a:r>
            <a:r>
              <a:rPr lang="en-GB" sz="2400" b="1" dirty="0" smtClean="0"/>
              <a:t>·</a:t>
            </a:r>
            <a:endParaRPr lang="en-GB" sz="2400" dirty="0" smtClean="0"/>
          </a:p>
          <a:p>
            <a:pPr marL="457200" lvl="1" indent="0">
              <a:buNone/>
            </a:pPr>
            <a:r>
              <a:rPr lang="en-GB" sz="2400" dirty="0" smtClean="0"/>
              <a:t>2R</a:t>
            </a:r>
            <a:r>
              <a:rPr lang="en-GB" sz="2400" b="1" dirty="0" smtClean="0"/>
              <a:t>·</a:t>
            </a:r>
            <a:r>
              <a:rPr lang="en-GB" sz="2400" dirty="0" smtClean="0"/>
              <a:t>              R</a:t>
            </a:r>
            <a:r>
              <a:rPr lang="en-GB" sz="2400" baseline="-25000" dirty="0" smtClean="0"/>
              <a:t>2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47664" y="458112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34042" y="501317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93180" y="544522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48634" y="594928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511230" cy="129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81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496" y="44624"/>
            <a:ext cx="9001000" cy="669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6.4. Ionic mechanisms</a:t>
            </a:r>
          </a:p>
          <a:p>
            <a:r>
              <a:rPr lang="en-GB" sz="2400" dirty="0" smtClean="0"/>
              <a:t>Hydrogen halides are often largely dissociated in solution, and the anion and proton tend to add to M in separate steps</a:t>
            </a:r>
          </a:p>
          <a:p>
            <a:pPr marL="0" indent="0">
              <a:buNone/>
            </a:pPr>
            <a:r>
              <a:rPr lang="en-GB" sz="2400" dirty="0" smtClean="0"/>
              <a:t>                               </a:t>
            </a:r>
            <a:r>
              <a:rPr lang="en-GB" sz="2400" dirty="0" err="1" smtClean="0"/>
              <a:t>HCl</a:t>
            </a:r>
            <a:r>
              <a:rPr lang="en-GB" sz="2400" dirty="0" smtClean="0"/>
              <a:t>              H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 +  Cl</a:t>
            </a:r>
            <a:r>
              <a:rPr lang="en-GB" sz="2400" baseline="30000" dirty="0" smtClean="0"/>
              <a:t>-</a:t>
            </a:r>
          </a:p>
          <a:p>
            <a:r>
              <a:rPr lang="en-GB" sz="2400" dirty="0" smtClean="0"/>
              <a:t>Two variants. In both the first step is the slowest:</a:t>
            </a:r>
          </a:p>
          <a:p>
            <a:pPr lvl="1"/>
            <a:r>
              <a:rPr lang="en-GB" sz="2400" dirty="0" smtClean="0"/>
              <a:t>Most common: the complex is basic enough to protonate and the anion adds later. Not possible for </a:t>
            </a:r>
            <a:r>
              <a:rPr lang="en-GB" sz="2400" i="1" dirty="0" smtClean="0"/>
              <a:t>d</a:t>
            </a:r>
            <a:r>
              <a:rPr lang="en-GB" sz="2400" baseline="30000" dirty="0" smtClean="0"/>
              <a:t>0</a:t>
            </a:r>
            <a:r>
              <a:rPr lang="en-GB" sz="2400" dirty="0" smtClean="0"/>
              <a:t> (no </a:t>
            </a:r>
            <a:r>
              <a:rPr lang="en-GB" sz="2400" i="1" dirty="0" smtClean="0"/>
              <a:t>d</a:t>
            </a:r>
            <a:r>
              <a:rPr lang="en-GB" sz="2400" dirty="0" smtClean="0"/>
              <a:t> lone pairs in metal!)</a:t>
            </a:r>
            <a:endParaRPr lang="en-GB" sz="2400" baseline="30000" dirty="0" smtClean="0"/>
          </a:p>
          <a:p>
            <a:pPr marL="457200" lvl="1" indent="0">
              <a:buNone/>
            </a:pPr>
            <a:endParaRPr lang="en-GB" sz="2400" dirty="0" smtClean="0"/>
          </a:p>
          <a:p>
            <a:pPr marL="457200" lvl="1" indent="0">
              <a:buNone/>
            </a:pPr>
            <a:r>
              <a:rPr lang="en-GB" sz="2400" dirty="0" smtClean="0"/>
              <a:t>Pt(PPh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  +  H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 +  Cl</a:t>
            </a:r>
            <a:r>
              <a:rPr lang="en-GB" sz="2400" baseline="30000" dirty="0" smtClean="0"/>
              <a:t>-</a:t>
            </a:r>
            <a:r>
              <a:rPr lang="en-GB" sz="2400" dirty="0" smtClean="0"/>
              <a:t>             [</a:t>
            </a:r>
            <a:r>
              <a:rPr lang="en-GB" sz="2400" dirty="0" err="1" smtClean="0"/>
              <a:t>HPt</a:t>
            </a:r>
            <a:r>
              <a:rPr lang="en-GB" sz="2400" dirty="0" smtClean="0"/>
              <a:t>(PPh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]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+ Cl</a:t>
            </a:r>
            <a:r>
              <a:rPr lang="en-GB" sz="2400" baseline="30000" dirty="0" smtClean="0"/>
              <a:t>-</a:t>
            </a:r>
            <a:r>
              <a:rPr lang="en-GB" sz="2400" dirty="0" smtClean="0"/>
              <a:t>             [</a:t>
            </a:r>
            <a:r>
              <a:rPr lang="en-GB" sz="2400" dirty="0" err="1" smtClean="0"/>
              <a:t>HPtCl</a:t>
            </a:r>
            <a:r>
              <a:rPr lang="en-GB" sz="2400" dirty="0" smtClean="0"/>
              <a:t>(PPh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]</a:t>
            </a: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r>
              <a:rPr lang="en-GB" sz="2400" dirty="0" smtClean="0"/>
              <a:t>Least common: the opposite</a:t>
            </a:r>
          </a:p>
          <a:p>
            <a:pPr lvl="1"/>
            <a:endParaRPr lang="en-GB" sz="2400" dirty="0"/>
          </a:p>
          <a:p>
            <a:pPr marL="457200" lvl="1" indent="0">
              <a:buNone/>
            </a:pPr>
            <a:r>
              <a:rPr lang="en-GB" sz="2400" dirty="0" smtClean="0"/>
              <a:t>[</a:t>
            </a:r>
            <a:r>
              <a:rPr lang="en-GB" sz="2400" dirty="0" err="1" smtClean="0"/>
              <a:t>Ir</a:t>
            </a:r>
            <a:r>
              <a:rPr lang="en-GB" sz="2400" dirty="0" smtClean="0"/>
              <a:t>(cod)L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]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+ Cl</a:t>
            </a:r>
            <a:r>
              <a:rPr lang="en-GB" sz="2400" baseline="30000" dirty="0" smtClean="0"/>
              <a:t>-</a:t>
            </a:r>
            <a:r>
              <a:rPr lang="en-GB" sz="2400" dirty="0" smtClean="0"/>
              <a:t> + H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            [</a:t>
            </a:r>
            <a:r>
              <a:rPr lang="en-GB" sz="2400" dirty="0" err="1" smtClean="0"/>
              <a:t>IrCl</a:t>
            </a:r>
            <a:r>
              <a:rPr lang="en-GB" sz="2400" dirty="0" smtClean="0"/>
              <a:t>(cod)L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]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 + H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            [</a:t>
            </a:r>
            <a:r>
              <a:rPr lang="en-GB" sz="2400" dirty="0" err="1" smtClean="0"/>
              <a:t>IrHCl</a:t>
            </a:r>
            <a:r>
              <a:rPr lang="en-GB" sz="2400" dirty="0" smtClean="0"/>
              <a:t>(cod)L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]</a:t>
            </a:r>
            <a:r>
              <a:rPr lang="en-GB" sz="2400" baseline="30000" dirty="0" smtClean="0"/>
              <a:t>+</a:t>
            </a:r>
          </a:p>
          <a:p>
            <a:pPr lvl="1"/>
            <a:endParaRPr lang="en-GB" sz="2000" dirty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71800" y="155679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3238078" y="404606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94838" y="405001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42529" y="584066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28184" y="584066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1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3511" y="666198"/>
            <a:ext cx="8288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Oxidative addition is very </a:t>
            </a:r>
            <a:r>
              <a:rPr lang="en-GB" sz="2800" dirty="0"/>
              <a:t>affected by electron density at the metal </a:t>
            </a:r>
            <a:r>
              <a:rPr lang="en-GB" sz="2800" dirty="0" err="1"/>
              <a:t>center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337" y="1753484"/>
            <a:ext cx="5255781" cy="1754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658" y="2350517"/>
            <a:ext cx="18110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LnM  + H-H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22378" y="1954004"/>
            <a:ext cx="40838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H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70585" y="2641728"/>
            <a:ext cx="40838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2800" dirty="0" smtClean="0"/>
              <a:t>H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302735" y="4086593"/>
            <a:ext cx="7270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electron-donating groups results in higher activity of [</a:t>
            </a:r>
            <a:r>
              <a:rPr lang="en-US" dirty="0" err="1" smtClean="0"/>
              <a:t>RhCl</a:t>
            </a:r>
            <a:r>
              <a:rPr lang="en-US" dirty="0" smtClean="0"/>
              <a:t>(PR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-this higher rate of the reaction is due to the more </a:t>
            </a:r>
            <a:r>
              <a:rPr lang="en-US" dirty="0" err="1" smtClean="0"/>
              <a:t>readly</a:t>
            </a:r>
            <a:r>
              <a:rPr lang="en-US" dirty="0" smtClean="0"/>
              <a:t> </a:t>
            </a:r>
            <a:r>
              <a:rPr lang="en-US" dirty="0" err="1" smtClean="0"/>
              <a:t>occuring</a:t>
            </a:r>
            <a:r>
              <a:rPr lang="en-US" dirty="0" smtClean="0"/>
              <a:t> oxidative addition of H</a:t>
            </a:r>
            <a:r>
              <a:rPr lang="en-US" baseline="-25000" dirty="0" smtClean="0"/>
              <a:t>2</a:t>
            </a:r>
            <a:r>
              <a:rPr lang="en-US" dirty="0" smtClean="0"/>
              <a:t> at the electron rich Rh(I) center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02735" y="5734762"/>
            <a:ext cx="6869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Steric </a:t>
            </a:r>
            <a:r>
              <a:rPr lang="en-US" dirty="0"/>
              <a:t>hindrance tends to discourage oxidative addition</a:t>
            </a:r>
          </a:p>
        </p:txBody>
      </p:sp>
    </p:spTree>
    <p:extLst>
      <p:ext uri="{BB962C8B-B14F-4D97-AF65-F5344CB8AC3E}">
        <p14:creationId xmlns:p14="http://schemas.microsoft.com/office/powerpoint/2010/main" val="91642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3600" smtClean="0"/>
              <a:t>Phosphines: PR</a:t>
            </a:r>
            <a:r>
              <a:rPr lang="en-GB" sz="3600" baseline="-25000" smtClean="0"/>
              <a:t>3</a:t>
            </a:r>
            <a:endParaRPr lang="en-GB" sz="36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01000" cy="583264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Important because </a:t>
            </a:r>
            <a:r>
              <a:rPr lang="en-GB" sz="2400" dirty="0" err="1" smtClean="0"/>
              <a:t>sterics</a:t>
            </a:r>
            <a:r>
              <a:rPr lang="en-GB" sz="2400" dirty="0" smtClean="0"/>
              <a:t> and electronic properties can be  </a:t>
            </a:r>
            <a:r>
              <a:rPr lang="en-GB" sz="2400" i="1" u="sng" dirty="0" smtClean="0"/>
              <a:t>systematically</a:t>
            </a:r>
            <a:r>
              <a:rPr lang="en-GB" sz="2400" dirty="0" smtClean="0"/>
              <a:t> altered by varying R</a:t>
            </a:r>
          </a:p>
          <a:p>
            <a:r>
              <a:rPr lang="en-GB" sz="2400" dirty="0" smtClean="0"/>
              <a:t>Very important in organometallic chemistry and catalysis</a:t>
            </a:r>
          </a:p>
          <a:p>
            <a:pPr lvl="1"/>
            <a:r>
              <a:rPr lang="en-GB" sz="2400" dirty="0" smtClean="0"/>
              <a:t>Stabilize a variety of oxidation states</a:t>
            </a:r>
          </a:p>
          <a:p>
            <a:pPr lvl="1"/>
            <a:r>
              <a:rPr lang="en-GB" sz="2400" dirty="0" smtClean="0"/>
              <a:t>Modify the electron density at the metal</a:t>
            </a:r>
          </a:p>
          <a:p>
            <a:pPr lvl="1"/>
            <a:r>
              <a:rPr lang="en-GB" sz="2400" dirty="0" smtClean="0"/>
              <a:t>Modify the environment around the metal</a:t>
            </a:r>
          </a:p>
          <a:p>
            <a:pPr lvl="1"/>
            <a:endParaRPr lang="en-GB" sz="2400" dirty="0" smtClean="0"/>
          </a:p>
          <a:p>
            <a:r>
              <a:rPr lang="en-GB" sz="2400" dirty="0" smtClean="0"/>
              <a:t>Bonding: 2e donor (lone pair) like NH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, but also </a:t>
            </a:r>
            <a:r>
              <a:rPr lang="en-GB" sz="2400" dirty="0" smtClean="0">
                <a:latin typeface="Symbol" panose="05050102010706020507" pitchFamily="18" charset="2"/>
              </a:rPr>
              <a:t>p</a:t>
            </a:r>
            <a:r>
              <a:rPr lang="en-GB" sz="2400" dirty="0" smtClean="0"/>
              <a:t>-acceptor (in </a:t>
            </a:r>
            <a:r>
              <a:rPr lang="en-GB" sz="2400" dirty="0" smtClean="0">
                <a:latin typeface="Symbol" panose="05050102010706020507" pitchFamily="18" charset="2"/>
              </a:rPr>
              <a:t>s</a:t>
            </a:r>
            <a:r>
              <a:rPr lang="en-GB" sz="2400" dirty="0" smtClean="0"/>
              <a:t>*). Extent depends on the nature of R (alkyl less, F a lot):</a:t>
            </a:r>
          </a:p>
          <a:p>
            <a:pPr marL="0" indent="0">
              <a:buNone/>
            </a:pPr>
            <a:r>
              <a:rPr lang="en-GB" sz="2400" dirty="0" smtClean="0"/>
              <a:t>         PMe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= P(NR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&lt; PAr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&lt; P(</a:t>
            </a:r>
            <a:r>
              <a:rPr lang="en-GB" sz="2400" dirty="0" err="1" smtClean="0"/>
              <a:t>OMe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&lt; P(</a:t>
            </a:r>
            <a:r>
              <a:rPr lang="en-GB" sz="2400" dirty="0" err="1" smtClean="0"/>
              <a:t>OAr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&lt; PCl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&lt; PF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= CO</a:t>
            </a:r>
          </a:p>
          <a:p>
            <a:pPr lvl="1"/>
            <a:r>
              <a:rPr lang="en-GB" sz="2400" dirty="0" smtClean="0"/>
              <a:t>P-R bond length increases with back donation</a:t>
            </a:r>
          </a:p>
          <a:p>
            <a:pPr lvl="1"/>
            <a:r>
              <a:rPr lang="en-GB" sz="2400" dirty="0" smtClean="0"/>
              <a:t>This is masked by a shortening due to a decrease in electronic repulsions due to P-M bonding</a:t>
            </a:r>
          </a:p>
          <a:p>
            <a:endParaRPr lang="en-GB" sz="2400" dirty="0"/>
          </a:p>
          <a:p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9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562074"/>
          </a:xfrm>
        </p:spPr>
        <p:txBody>
          <a:bodyPr>
            <a:noAutofit/>
          </a:bodyPr>
          <a:lstStyle/>
          <a:p>
            <a:r>
              <a:rPr lang="en-GB" sz="3600" dirty="0"/>
              <a:t>Tools to tune electronic and steric </a:t>
            </a:r>
            <a:r>
              <a:rPr lang="en-GB" sz="3600" dirty="0" smtClean="0"/>
              <a:t>parameters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760640"/>
          </a:xfrm>
        </p:spPr>
        <p:txBody>
          <a:bodyPr>
            <a:normAutofit/>
          </a:bodyPr>
          <a:lstStyle/>
          <a:p>
            <a:r>
              <a:rPr lang="en-GB" sz="2400" i="1" dirty="0" err="1"/>
              <a:t>Tolman</a:t>
            </a:r>
            <a:r>
              <a:rPr lang="en-GB" sz="2400" i="1" dirty="0"/>
              <a:t> electronic </a:t>
            </a:r>
            <a:r>
              <a:rPr lang="en-GB" sz="2400" i="1" dirty="0" smtClean="0"/>
              <a:t>parameter</a:t>
            </a:r>
            <a:r>
              <a:rPr lang="en-GB" sz="2400" dirty="0" smtClean="0"/>
              <a:t>: </a:t>
            </a:r>
            <a:r>
              <a:rPr lang="en-GB" sz="2400" dirty="0" err="1" smtClean="0"/>
              <a:t>Tolman</a:t>
            </a:r>
            <a:r>
              <a:rPr lang="en-GB" sz="2400" dirty="0" smtClean="0"/>
              <a:t> compared the </a:t>
            </a:r>
            <a:r>
              <a:rPr lang="en-GB" sz="2400" dirty="0" smtClean="0">
                <a:latin typeface="Symbol" panose="05050102010706020507" pitchFamily="18" charset="2"/>
              </a:rPr>
              <a:t>n</a:t>
            </a:r>
            <a:r>
              <a:rPr lang="en-GB" sz="2400" dirty="0" smtClean="0"/>
              <a:t>(CO) frequencies of a series of complexes of the type (PR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)Ni(CO)</a:t>
            </a:r>
            <a:r>
              <a:rPr lang="en-GB" sz="2400" baseline="-25000" dirty="0" smtClean="0"/>
              <a:t>3</a:t>
            </a:r>
          </a:p>
          <a:p>
            <a:pPr lvl="1"/>
            <a:r>
              <a:rPr lang="en-GB" sz="2400" dirty="0" smtClean="0"/>
              <a:t>Stronger donor PR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increase the electron density on Ni, which passes it along to the CO by back bonding: stronger donors will induce lower </a:t>
            </a:r>
            <a:r>
              <a:rPr lang="en-GB" sz="2400" dirty="0">
                <a:latin typeface="Symbol" panose="05050102010706020507" pitchFamily="18" charset="2"/>
              </a:rPr>
              <a:t>n</a:t>
            </a:r>
            <a:r>
              <a:rPr lang="en-GB" sz="2400" dirty="0"/>
              <a:t>(CO) frequencies </a:t>
            </a:r>
            <a:endParaRPr lang="en-GB" sz="2400" dirty="0" smtClean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  <a:p>
            <a:pPr lvl="1"/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4937784" cy="194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4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842279" cy="5904656"/>
          </a:xfrm>
        </p:spPr>
        <p:txBody>
          <a:bodyPr>
            <a:normAutofit/>
          </a:bodyPr>
          <a:lstStyle/>
          <a:p>
            <a:r>
              <a:rPr lang="en-GB" sz="2400" dirty="0" err="1">
                <a:solidFill>
                  <a:prstClr val="black"/>
                </a:solidFill>
              </a:rPr>
              <a:t>Tolman’s</a:t>
            </a:r>
            <a:r>
              <a:rPr lang="en-GB" sz="2400" dirty="0">
                <a:solidFill>
                  <a:prstClr val="black"/>
                </a:solidFill>
              </a:rPr>
              <a:t> cone </a:t>
            </a:r>
            <a:r>
              <a:rPr lang="en-GB" sz="2400" dirty="0" smtClean="0">
                <a:solidFill>
                  <a:prstClr val="black"/>
                </a:solidFill>
              </a:rPr>
              <a:t>angle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252525"/>
                </a:solidFill>
                <a:latin typeface="Symbol" panose="05050102010706020507" pitchFamily="18" charset="2"/>
              </a:rPr>
              <a:t>Q: </a:t>
            </a:r>
            <a:r>
              <a:rPr lang="en-GB" sz="2400" dirty="0" smtClean="0">
                <a:solidFill>
                  <a:srgbClr val="252525"/>
                </a:solidFill>
              </a:rPr>
              <a:t>It </a:t>
            </a:r>
            <a:r>
              <a:rPr lang="en-GB" sz="2400" dirty="0">
                <a:solidFill>
                  <a:srgbClr val="252525"/>
                </a:solidFill>
              </a:rPr>
              <a:t>is defined as the </a:t>
            </a:r>
            <a:r>
              <a:rPr lang="en-GB" sz="2400" dirty="0"/>
              <a:t>solid angle </a:t>
            </a:r>
            <a:r>
              <a:rPr lang="en-GB" sz="2400" dirty="0">
                <a:solidFill>
                  <a:srgbClr val="252525"/>
                </a:solidFill>
              </a:rPr>
              <a:t>formed with the metal at the vertex and the hydrogen atoms at the perimeter of the </a:t>
            </a:r>
            <a:r>
              <a:rPr lang="en-GB" sz="2400" dirty="0" smtClean="0">
                <a:solidFill>
                  <a:srgbClr val="252525"/>
                </a:solidFill>
              </a:rPr>
              <a:t>cone (a)</a:t>
            </a:r>
          </a:p>
          <a:p>
            <a:endParaRPr lang="en-GB" sz="2400" dirty="0">
              <a:solidFill>
                <a:srgbClr val="252525"/>
              </a:solidFill>
            </a:endParaRPr>
          </a:p>
          <a:p>
            <a:endParaRPr lang="en-GB" sz="2400" dirty="0" smtClean="0">
              <a:solidFill>
                <a:srgbClr val="252525"/>
              </a:solidFill>
            </a:endParaRPr>
          </a:p>
          <a:p>
            <a:endParaRPr lang="en-GB" sz="2400" dirty="0">
              <a:solidFill>
                <a:srgbClr val="252525"/>
              </a:solidFill>
            </a:endParaRPr>
          </a:p>
          <a:p>
            <a:endParaRPr lang="en-GB" sz="2400" dirty="0" smtClean="0">
              <a:solidFill>
                <a:srgbClr val="252525"/>
              </a:solidFill>
            </a:endParaRPr>
          </a:p>
          <a:p>
            <a:endParaRPr lang="en-GB" sz="2400" dirty="0" smtClean="0">
              <a:solidFill>
                <a:srgbClr val="252525"/>
              </a:solidFill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252525"/>
              </a:solidFill>
            </a:endParaRPr>
          </a:p>
          <a:p>
            <a:r>
              <a:rPr lang="en-GB" sz="2400" dirty="0" smtClean="0"/>
              <a:t>Bite angle: for chelating ligands (P-M-P) angle (c)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576258" cy="151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59" y="6557528"/>
            <a:ext cx="2342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Dalton Trans.</a:t>
            </a:r>
            <a:r>
              <a:rPr lang="en-GB" sz="1200" dirty="0"/>
              <a:t>,2010, </a:t>
            </a:r>
            <a:r>
              <a:rPr lang="en-GB" sz="1200" b="1" dirty="0"/>
              <a:t>39</a:t>
            </a:r>
            <a:r>
              <a:rPr lang="en-GB" sz="1200" dirty="0"/>
              <a:t>, 2751-2764</a:t>
            </a:r>
          </a:p>
        </p:txBody>
      </p:sp>
    </p:spTree>
    <p:extLst>
      <p:ext uri="{BB962C8B-B14F-4D97-AF65-F5344CB8AC3E}">
        <p14:creationId xmlns:p14="http://schemas.microsoft.com/office/powerpoint/2010/main" val="231874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227683" y="5809734"/>
            <a:ext cx="3870597" cy="907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35856" y="5687786"/>
            <a:ext cx="3870597" cy="90714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90520" y="2418080"/>
            <a:ext cx="3413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079240" y="1869440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2778" y="1989574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483360" y="2418080"/>
            <a:ext cx="1407160" cy="1056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04280" y="2418080"/>
            <a:ext cx="1397000" cy="1132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7440" y="2228948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homolítica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1520" y="2249268"/>
            <a:ext cx="137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heterolítica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54758"/>
          <a:stretch/>
        </p:blipFill>
        <p:spPr>
          <a:xfrm>
            <a:off x="544245" y="3727997"/>
            <a:ext cx="3429265" cy="1752600"/>
          </a:xfrm>
          <a:prstGeom prst="rect">
            <a:avLst/>
          </a:prstGeom>
        </p:spPr>
      </p:pic>
      <p:pic>
        <p:nvPicPr>
          <p:cNvPr id="18" name="Imagem 3"/>
          <p:cNvPicPr>
            <a:picLocks noChangeAspect="1"/>
          </p:cNvPicPr>
          <p:nvPr/>
        </p:nvPicPr>
        <p:blipFill rotWithShape="1">
          <a:blip r:embed="rId3"/>
          <a:srcRect l="8512"/>
          <a:stretch/>
        </p:blipFill>
        <p:spPr>
          <a:xfrm>
            <a:off x="5542648" y="3905074"/>
            <a:ext cx="3443504" cy="15755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45686" y="5937267"/>
            <a:ext cx="260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Complexos</a:t>
            </a:r>
            <a:r>
              <a:rPr lang="en-US" dirty="0" smtClean="0"/>
              <a:t> </a:t>
            </a:r>
            <a:r>
              <a:rPr lang="en-US" dirty="0" err="1" smtClean="0"/>
              <a:t>metálicos</a:t>
            </a:r>
            <a:endParaRPr lang="en-US" dirty="0"/>
          </a:p>
          <a:p>
            <a:r>
              <a:rPr lang="en-US" dirty="0" err="1" smtClean="0"/>
              <a:t>Catalisadores</a:t>
            </a:r>
            <a:r>
              <a:rPr lang="en-US" dirty="0" smtClean="0"/>
              <a:t> </a:t>
            </a:r>
            <a:r>
              <a:rPr lang="en-US" dirty="0" err="1" smtClean="0"/>
              <a:t>enzimáticos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89903" y="5809734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Metais</a:t>
            </a:r>
            <a:endParaRPr lang="en-US" dirty="0"/>
          </a:p>
          <a:p>
            <a:pPr algn="ctr"/>
            <a:r>
              <a:rPr lang="en-US" dirty="0" err="1" smtClean="0"/>
              <a:t>Complexos</a:t>
            </a:r>
            <a:r>
              <a:rPr lang="en-US" dirty="0" smtClean="0"/>
              <a:t> </a:t>
            </a:r>
            <a:r>
              <a:rPr lang="en-US" dirty="0" err="1" smtClean="0"/>
              <a:t>metálicos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4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Tolman</a:t>
            </a:r>
            <a:r>
              <a:rPr lang="en-GB" sz="3600" dirty="0" smtClean="0"/>
              <a:t> map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F355F-02A2-4CE1-8AD7-65AB640A4C78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27" y="980728"/>
            <a:ext cx="6645944" cy="45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50223"/>
            <a:ext cx="8028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http://chemwiki.ucdavis.edu/Inorganic_Chemistry/Organometallic_Chemistry/Ligands/Phosphines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024" y="55346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400" dirty="0"/>
              <a:t>stronger donors will induce lower </a:t>
            </a:r>
            <a:r>
              <a:rPr lang="en-GB" sz="2400" dirty="0">
                <a:latin typeface="Symbol" panose="05050102010706020507" pitchFamily="18" charset="2"/>
              </a:rPr>
              <a:t>n</a:t>
            </a:r>
            <a:r>
              <a:rPr lang="en-GB" sz="2400" dirty="0"/>
              <a:t>(CO) frequencies </a:t>
            </a:r>
          </a:p>
        </p:txBody>
      </p:sp>
    </p:spTree>
    <p:extLst>
      <p:ext uri="{BB962C8B-B14F-4D97-AF65-F5344CB8AC3E}">
        <p14:creationId xmlns:p14="http://schemas.microsoft.com/office/powerpoint/2010/main" val="14167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5219700" y="2420938"/>
          <a:ext cx="3384550" cy="4023088"/>
        </p:xfrm>
        <a:graphic>
          <a:graphicData uri="http://schemas.openxmlformats.org/drawingml/2006/table">
            <a:tbl>
              <a:tblPr/>
              <a:tblGrid>
                <a:gridCol w="3384550"/>
              </a:tblGrid>
              <a:tr h="639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Fosfinas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testadas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               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5" marR="91445" marT="45652" marB="456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82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5" marR="91445" marT="45652" marB="456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57353" name="Título 3"/>
          <p:cNvSpPr>
            <a:spLocks noGrp="1"/>
          </p:cNvSpPr>
          <p:nvPr>
            <p:ph type="title"/>
          </p:nvPr>
        </p:nvSpPr>
        <p:spPr>
          <a:xfrm>
            <a:off x="374650" y="-92638"/>
            <a:ext cx="8229600" cy="1069976"/>
          </a:xfrm>
        </p:spPr>
        <p:txBody>
          <a:bodyPr/>
          <a:lstStyle/>
          <a:p>
            <a:r>
              <a:rPr lang="en-US" sz="3200" dirty="0" err="1">
                <a:solidFill>
                  <a:srgbClr val="292929"/>
                </a:solidFill>
                <a:latin typeface="Arial" charset="0"/>
              </a:rPr>
              <a:t>Hidrogenação</a:t>
            </a:r>
            <a:r>
              <a:rPr lang="en-US" sz="3200" dirty="0">
                <a:solidFill>
                  <a:srgbClr val="292929"/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rgbClr val="292929"/>
                </a:solidFill>
                <a:latin typeface="Arial" charset="0"/>
              </a:rPr>
              <a:t>assimétrica</a:t>
            </a:r>
            <a:r>
              <a:rPr lang="en-US" sz="3200" dirty="0" smtClean="0">
                <a:solidFill>
                  <a:srgbClr val="292929"/>
                </a:solidFill>
                <a:latin typeface="Arial" charset="0"/>
              </a:rPr>
              <a:t>: </a:t>
            </a:r>
            <a:r>
              <a:rPr lang="en-US" sz="3200" dirty="0" err="1" smtClean="0">
                <a:solidFill>
                  <a:srgbClr val="292929"/>
                </a:solidFill>
                <a:latin typeface="Arial" charset="0"/>
              </a:rPr>
              <a:t>enantiosseletividade</a:t>
            </a:r>
            <a:endParaRPr lang="en-US" sz="3200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57354" name="CaixaDeTexto 5"/>
          <p:cNvSpPr txBox="1">
            <a:spLocks noChangeArrowheads="1"/>
          </p:cNvSpPr>
          <p:nvPr/>
        </p:nvSpPr>
        <p:spPr bwMode="auto">
          <a:xfrm>
            <a:off x="1187450" y="981075"/>
            <a:ext cx="7056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>
                <a:solidFill>
                  <a:srgbClr val="72BFC5"/>
                </a:solidFill>
                <a:latin typeface="Trebuchet MS" charset="0"/>
              </a:rPr>
              <a:t>W. S. Knowles </a:t>
            </a:r>
            <a:r>
              <a:rPr lang="en-US" sz="1600">
                <a:latin typeface="Trebuchet MS" charset="0"/>
              </a:rPr>
              <a:t>– substituição do ligante PPh</a:t>
            </a:r>
            <a:r>
              <a:rPr lang="en-US" sz="1600" baseline="-25000">
                <a:latin typeface="Trebuchet MS" charset="0"/>
              </a:rPr>
              <a:t>3</a:t>
            </a:r>
            <a:r>
              <a:rPr lang="en-US" sz="1600">
                <a:latin typeface="Trebuchet MS" charset="0"/>
              </a:rPr>
              <a:t> por uma fosfina quiral demonstra que um complexo metálico quiral pode transferir quiralidade a um substrato pró-quiral durante a hidrogenação.</a:t>
            </a:r>
          </a:p>
        </p:txBody>
      </p:sp>
      <p:sp>
        <p:nvSpPr>
          <p:cNvPr id="57355" name="CaixaDeTexto 13"/>
          <p:cNvSpPr txBox="1">
            <a:spLocks noChangeArrowheads="1"/>
          </p:cNvSpPr>
          <p:nvPr/>
        </p:nvSpPr>
        <p:spPr bwMode="auto">
          <a:xfrm>
            <a:off x="827088" y="3429000"/>
            <a:ext cx="340836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Trebuchet MS" charset="0"/>
              </a:rPr>
              <a:t>W. S. Knowles and M. J. Sabacky, Chem. Commun. 1968, 1445</a:t>
            </a:r>
          </a:p>
        </p:txBody>
      </p:sp>
      <p:pic>
        <p:nvPicPr>
          <p:cNvPr id="573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17575" r="2834" b="3291"/>
          <a:stretch>
            <a:fillRect/>
          </a:stretch>
        </p:blipFill>
        <p:spPr bwMode="auto">
          <a:xfrm>
            <a:off x="5260975" y="2801938"/>
            <a:ext cx="33131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33600"/>
            <a:ext cx="25193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8" name="CaixaDeTexto 18"/>
          <p:cNvSpPr txBox="1">
            <a:spLocks noChangeArrowheads="1"/>
          </p:cNvSpPr>
          <p:nvPr/>
        </p:nvSpPr>
        <p:spPr bwMode="auto">
          <a:xfrm>
            <a:off x="3348038" y="3068638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ee 15%</a:t>
            </a:r>
          </a:p>
        </p:txBody>
      </p:sp>
      <p:pic>
        <p:nvPicPr>
          <p:cNvPr id="573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4406" r="3391" b="7782"/>
          <a:stretch>
            <a:fillRect/>
          </a:stretch>
        </p:blipFill>
        <p:spPr bwMode="auto">
          <a:xfrm>
            <a:off x="611188" y="4292600"/>
            <a:ext cx="42481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0" name="CaixaDeTexto 21"/>
          <p:cNvSpPr txBox="1">
            <a:spLocks noChangeArrowheads="1"/>
          </p:cNvSpPr>
          <p:nvPr/>
        </p:nvSpPr>
        <p:spPr bwMode="auto">
          <a:xfrm>
            <a:off x="3995738" y="5373688"/>
            <a:ext cx="882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L-DOPA</a:t>
            </a:r>
          </a:p>
          <a:p>
            <a:pPr eaLnBrk="1" hangingPunct="1"/>
            <a:r>
              <a:rPr lang="en-US" sz="1600">
                <a:latin typeface="Trebuchet MS" charset="0"/>
              </a:rPr>
              <a:t>ee 90%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68313" y="4076700"/>
            <a:ext cx="4535487" cy="21605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62" name="CaixaDeTexto 22"/>
          <p:cNvSpPr txBox="1">
            <a:spLocks noChangeArrowheads="1"/>
          </p:cNvSpPr>
          <p:nvPr/>
        </p:nvSpPr>
        <p:spPr bwMode="auto">
          <a:xfrm>
            <a:off x="611188" y="5013325"/>
            <a:ext cx="1103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Isômero L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68313" y="1989138"/>
            <a:ext cx="4032250" cy="1871662"/>
          </a:xfrm>
          <a:prstGeom prst="round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64" name="CaixaDeTexto 14"/>
          <p:cNvSpPr txBox="1">
            <a:spLocks noChangeArrowheads="1"/>
          </p:cNvSpPr>
          <p:nvPr/>
        </p:nvSpPr>
        <p:spPr bwMode="auto">
          <a:xfrm>
            <a:off x="6551613" y="4508500"/>
            <a:ext cx="973137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Me, ciclo-hexil</a:t>
            </a:r>
          </a:p>
        </p:txBody>
      </p:sp>
      <p:sp>
        <p:nvSpPr>
          <p:cNvPr id="57365" name="CaixaDeTexto 17"/>
          <p:cNvSpPr txBox="1">
            <a:spLocks noChangeArrowheads="1"/>
          </p:cNvSpPr>
          <p:nvPr/>
        </p:nvSpPr>
        <p:spPr bwMode="auto">
          <a:xfrm>
            <a:off x="6588125" y="5070475"/>
            <a:ext cx="1120775" cy="230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Me, fenil (PAMP)</a:t>
            </a:r>
          </a:p>
        </p:txBody>
      </p:sp>
      <p:sp>
        <p:nvSpPr>
          <p:cNvPr id="57366" name="CaixaDeTexto 20"/>
          <p:cNvSpPr txBox="1">
            <a:spLocks noChangeArrowheads="1"/>
          </p:cNvSpPr>
          <p:nvPr/>
        </p:nvSpPr>
        <p:spPr bwMode="auto">
          <a:xfrm>
            <a:off x="6578600" y="5713413"/>
            <a:ext cx="1422400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Me, ciclo-hexil (CAMP)</a:t>
            </a:r>
          </a:p>
        </p:txBody>
      </p:sp>
      <p:sp>
        <p:nvSpPr>
          <p:cNvPr id="57367" name="CaixaDeTexto 23"/>
          <p:cNvSpPr txBox="1">
            <a:spLocks noChangeArrowheads="1"/>
          </p:cNvSpPr>
          <p:nvPr/>
        </p:nvSpPr>
        <p:spPr bwMode="auto">
          <a:xfrm>
            <a:off x="6588125" y="4005263"/>
            <a:ext cx="601663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Me, i-Pr</a:t>
            </a:r>
          </a:p>
        </p:txBody>
      </p:sp>
      <p:sp>
        <p:nvSpPr>
          <p:cNvPr id="57368" name="CaixaDeTexto 24"/>
          <p:cNvSpPr txBox="1">
            <a:spLocks noChangeArrowheads="1"/>
          </p:cNvSpPr>
          <p:nvPr/>
        </p:nvSpPr>
        <p:spPr bwMode="auto">
          <a:xfrm>
            <a:off x="6588125" y="3500438"/>
            <a:ext cx="639763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Me, n-Pr</a:t>
            </a:r>
          </a:p>
        </p:txBody>
      </p:sp>
      <p:sp>
        <p:nvSpPr>
          <p:cNvPr id="57369" name="CaixaDeTexto 25"/>
          <p:cNvSpPr txBox="1">
            <a:spLocks noChangeArrowheads="1"/>
          </p:cNvSpPr>
          <p:nvPr/>
        </p:nvSpPr>
        <p:spPr bwMode="auto">
          <a:xfrm>
            <a:off x="6516688" y="2924175"/>
            <a:ext cx="1176337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>
                <a:cs typeface="Arial" charset="0"/>
              </a:rPr>
              <a:t>[CH</a:t>
            </a:r>
            <a:r>
              <a:rPr lang="en-US" sz="900" b="1" baseline="-25000">
                <a:cs typeface="Arial" charset="0"/>
              </a:rPr>
              <a:t>2</a:t>
            </a:r>
            <a:r>
              <a:rPr lang="en-US" sz="900" b="1">
                <a:cs typeface="Arial" charset="0"/>
              </a:rPr>
              <a:t>CH*(Me)(Et)]</a:t>
            </a:r>
            <a:r>
              <a:rPr lang="en-US" sz="900" b="1" baseline="-25000"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04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ítulo 3"/>
          <p:cNvSpPr>
            <a:spLocks noGrp="1"/>
          </p:cNvSpPr>
          <p:nvPr>
            <p:ph type="title"/>
          </p:nvPr>
        </p:nvSpPr>
        <p:spPr>
          <a:xfrm>
            <a:off x="914400" y="-3175"/>
            <a:ext cx="8229600" cy="1069975"/>
          </a:xfrm>
        </p:spPr>
        <p:txBody>
          <a:bodyPr/>
          <a:lstStyle/>
          <a:p>
            <a:r>
              <a:rPr lang="en-US" sz="3200">
                <a:solidFill>
                  <a:srgbClr val="292929"/>
                </a:solidFill>
                <a:latin typeface="Arial" charset="0"/>
              </a:rPr>
              <a:t>Hidrogenação assimétrica -Knowles</a:t>
            </a:r>
          </a:p>
        </p:txBody>
      </p:sp>
      <p:sp>
        <p:nvSpPr>
          <p:cNvPr id="59394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6553200" y="5989638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26931-086E-0847-8BE1-C732AF7E423A}" type="slidenum">
              <a:rPr lang="en-US" sz="1400"/>
              <a:pPr eaLnBrk="1" hangingPunct="1"/>
              <a:t>32</a:t>
            </a:fld>
            <a:endParaRPr lang="en-US" sz="1400"/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213" y="1225550"/>
            <a:ext cx="3038475" cy="51054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5608638" y="1196975"/>
            <a:ext cx="3095625" cy="3603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Processo</a:t>
            </a:r>
            <a:r>
              <a:rPr lang="en-US" dirty="0"/>
              <a:t> Monsanto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42386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CaixaDeTexto 11"/>
          <p:cNvSpPr txBox="1">
            <a:spLocks noChangeArrowheads="1"/>
          </p:cNvSpPr>
          <p:nvPr/>
        </p:nvSpPr>
        <p:spPr bwMode="auto">
          <a:xfrm>
            <a:off x="3309938" y="5100638"/>
            <a:ext cx="12239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DIPAMP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651500" y="5905500"/>
            <a:ext cx="1223963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400" name="CaixaDeTexto 14"/>
          <p:cNvSpPr txBox="1">
            <a:spLocks noChangeArrowheads="1"/>
          </p:cNvSpPr>
          <p:nvPr/>
        </p:nvSpPr>
        <p:spPr bwMode="auto">
          <a:xfrm>
            <a:off x="503238" y="6011863"/>
            <a:ext cx="298926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Trebuchet MS" charset="0"/>
              </a:rPr>
              <a:t>W. S. Knowles et al, J. Am. Chem. Soc., 1975, 97, 2567</a:t>
            </a:r>
          </a:p>
        </p:txBody>
      </p:sp>
      <p:grpSp>
        <p:nvGrpSpPr>
          <p:cNvPr id="59401" name="Grupo 18"/>
          <p:cNvGrpSpPr>
            <a:grpSpLocks/>
          </p:cNvGrpSpPr>
          <p:nvPr/>
        </p:nvGrpSpPr>
        <p:grpSpPr bwMode="auto">
          <a:xfrm>
            <a:off x="1042988" y="1196975"/>
            <a:ext cx="3097212" cy="2676525"/>
            <a:chOff x="1043608" y="1628800"/>
            <a:chExt cx="3096344" cy="2676086"/>
          </a:xfrm>
        </p:grpSpPr>
        <p:pic>
          <p:nvPicPr>
            <p:cNvPr id="5940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"/>
            <a:stretch>
              <a:fillRect/>
            </a:stretch>
          </p:blipFill>
          <p:spPr bwMode="auto">
            <a:xfrm>
              <a:off x="1043608" y="1628800"/>
              <a:ext cx="3096344" cy="2676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ângulo 16"/>
            <p:cNvSpPr/>
            <p:nvPr/>
          </p:nvSpPr>
          <p:spPr>
            <a:xfrm>
              <a:off x="1979971" y="4076323"/>
              <a:ext cx="647518" cy="2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9402" name="CaixaDeTexto 17"/>
          <p:cNvSpPr txBox="1">
            <a:spLocks noChangeArrowheads="1"/>
          </p:cNvSpPr>
          <p:nvPr/>
        </p:nvSpPr>
        <p:spPr bwMode="auto">
          <a:xfrm>
            <a:off x="6804025" y="4970463"/>
            <a:ext cx="17922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rebuchet MS" charset="0"/>
              </a:rPr>
              <a:t>95% ee 100% rendimento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58763" y="4186238"/>
            <a:ext cx="4889500" cy="2133600"/>
          </a:xfrm>
          <a:prstGeom prst="round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ítulo 1"/>
          <p:cNvSpPr>
            <a:spLocks noGrp="1"/>
          </p:cNvSpPr>
          <p:nvPr>
            <p:ph type="title"/>
          </p:nvPr>
        </p:nvSpPr>
        <p:spPr>
          <a:xfrm>
            <a:off x="938213" y="188913"/>
            <a:ext cx="8229600" cy="1069975"/>
          </a:xfrm>
        </p:spPr>
        <p:txBody>
          <a:bodyPr/>
          <a:lstStyle/>
          <a:p>
            <a:r>
              <a:rPr lang="en-US" sz="2800">
                <a:solidFill>
                  <a:srgbClr val="292929"/>
                </a:solidFill>
                <a:latin typeface="Arial" charset="0"/>
              </a:rPr>
              <a:t>Hidrogenação assimétrica - Noyori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63938" y="4262438"/>
            <a:ext cx="647700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4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8174038" y="1588"/>
            <a:ext cx="762000" cy="36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B88326-321C-584E-969B-C77259B9F24B}" type="slidenum">
              <a:rPr lang="en-US" sz="1400"/>
              <a:pPr eaLnBrk="1" hangingPunct="1"/>
              <a:t>33</a:t>
            </a:fld>
            <a:endParaRPr lang="en-US" sz="1400"/>
          </a:p>
        </p:txBody>
      </p:sp>
      <p:sp>
        <p:nvSpPr>
          <p:cNvPr id="61444" name="CaixaDeTexto 6"/>
          <p:cNvSpPr txBox="1">
            <a:spLocks noChangeArrowheads="1"/>
          </p:cNvSpPr>
          <p:nvPr/>
        </p:nvSpPr>
        <p:spPr bwMode="auto">
          <a:xfrm>
            <a:off x="827088" y="6065838"/>
            <a:ext cx="6553200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As enaminas-E não reagem nessas mesmas condições.</a:t>
            </a:r>
          </a:p>
        </p:txBody>
      </p:sp>
      <p:pic>
        <p:nvPicPr>
          <p:cNvPr id="614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557338"/>
            <a:ext cx="3908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de seta reta 16"/>
          <p:cNvCxnSpPr/>
          <p:nvPr/>
        </p:nvCxnSpPr>
        <p:spPr>
          <a:xfrm>
            <a:off x="4859338" y="2276475"/>
            <a:ext cx="100806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39750" y="3357563"/>
            <a:ext cx="2447925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 err="1">
                <a:solidFill>
                  <a:schemeClr val="tx1"/>
                </a:solidFill>
              </a:rPr>
              <a:t>Noyori</a:t>
            </a:r>
            <a:r>
              <a:rPr lang="en-US" sz="1000" dirty="0">
                <a:solidFill>
                  <a:schemeClr val="tx1"/>
                </a:solidFill>
              </a:rPr>
              <a:t>, </a:t>
            </a:r>
            <a:r>
              <a:rPr lang="en-US" sz="1000" i="1" dirty="0" err="1">
                <a:solidFill>
                  <a:schemeClr val="tx1"/>
                </a:solidFill>
              </a:rPr>
              <a:t>Angew</a:t>
            </a:r>
            <a:r>
              <a:rPr lang="en-US" sz="1000" i="1" dirty="0">
                <a:solidFill>
                  <a:schemeClr val="tx1"/>
                </a:solidFill>
              </a:rPr>
              <a:t>. Chem.</a:t>
            </a:r>
            <a:r>
              <a:rPr lang="en-US" sz="1000" dirty="0">
                <a:solidFill>
                  <a:schemeClr val="tx1"/>
                </a:solidFill>
              </a:rPr>
              <a:t>, 2002, 41, 2008 </a:t>
            </a:r>
          </a:p>
        </p:txBody>
      </p:sp>
      <p:sp>
        <p:nvSpPr>
          <p:cNvPr id="61448" name="CaixaDeTexto 17"/>
          <p:cNvSpPr txBox="1">
            <a:spLocks noChangeArrowheads="1"/>
          </p:cNvSpPr>
          <p:nvPr/>
        </p:nvSpPr>
        <p:spPr bwMode="auto">
          <a:xfrm>
            <a:off x="6156325" y="1628775"/>
            <a:ext cx="2447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rebuchet MS" charset="0"/>
              </a:rPr>
              <a:t>A rigidez do ligante coordenado ao centro metálico realiza uma seleção enantiomérica facial do substrato</a:t>
            </a:r>
          </a:p>
        </p:txBody>
      </p:sp>
      <p:grpSp>
        <p:nvGrpSpPr>
          <p:cNvPr id="61449" name="Grupo 24"/>
          <p:cNvGrpSpPr>
            <a:grpSpLocks/>
          </p:cNvGrpSpPr>
          <p:nvPr/>
        </p:nvGrpSpPr>
        <p:grpSpPr bwMode="auto">
          <a:xfrm>
            <a:off x="539750" y="3789363"/>
            <a:ext cx="8026400" cy="2198687"/>
            <a:chOff x="611560" y="4149080"/>
            <a:chExt cx="8026842" cy="2198340"/>
          </a:xfrm>
        </p:grpSpPr>
        <p:grpSp>
          <p:nvGrpSpPr>
            <p:cNvPr id="61451" name="Grupo 22"/>
            <p:cNvGrpSpPr>
              <a:grpSpLocks/>
            </p:cNvGrpSpPr>
            <p:nvPr/>
          </p:nvGrpSpPr>
          <p:grpSpPr bwMode="auto">
            <a:xfrm>
              <a:off x="611560" y="4221088"/>
              <a:ext cx="8026842" cy="2126332"/>
              <a:chOff x="611560" y="3933056"/>
              <a:chExt cx="8026842" cy="2126332"/>
            </a:xfrm>
          </p:grpSpPr>
          <p:pic>
            <p:nvPicPr>
              <p:cNvPr id="6145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64" b="54129"/>
              <a:stretch>
                <a:fillRect/>
              </a:stretch>
            </p:blipFill>
            <p:spPr bwMode="auto">
              <a:xfrm>
                <a:off x="611560" y="3933056"/>
                <a:ext cx="8026842" cy="2088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tângulo 21"/>
              <p:cNvSpPr/>
              <p:nvPr/>
            </p:nvSpPr>
            <p:spPr>
              <a:xfrm>
                <a:off x="827472" y="5770509"/>
                <a:ext cx="1439942" cy="288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1452" name="CaixaDeTexto 3"/>
            <p:cNvSpPr txBox="1">
              <a:spLocks noChangeArrowheads="1"/>
            </p:cNvSpPr>
            <p:nvPr/>
          </p:nvSpPr>
          <p:spPr bwMode="auto">
            <a:xfrm>
              <a:off x="755576" y="4149080"/>
              <a:ext cx="3268587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rebuchet MS" charset="0"/>
                </a:rPr>
                <a:t>Hidrogenação assimétrica em Z-enaminas: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4644032" y="4220506"/>
              <a:ext cx="2808443" cy="576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3564473" y="4509385"/>
              <a:ext cx="647736" cy="14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tângulo de cantos arredondados 13"/>
          <p:cNvSpPr/>
          <p:nvPr/>
        </p:nvSpPr>
        <p:spPr>
          <a:xfrm>
            <a:off x="395288" y="3789363"/>
            <a:ext cx="8353425" cy="2276475"/>
          </a:xfrm>
          <a:prstGeom prst="roundRect">
            <a:avLst/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4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707408" y="1801148"/>
            <a:ext cx="367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Complexos</a:t>
            </a:r>
            <a:r>
              <a:rPr lang="en-US" sz="3200" dirty="0" smtClean="0"/>
              <a:t> de </a:t>
            </a:r>
            <a:r>
              <a:rPr lang="en-US" sz="3200" dirty="0" err="1" smtClean="0"/>
              <a:t>metais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transição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727" y="2382856"/>
            <a:ext cx="22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bg-BG" dirty="0" smtClean="0"/>
              <a:t>hetero</a:t>
            </a:r>
            <a:r>
              <a:rPr lang="en-US" dirty="0" err="1" smtClean="0"/>
              <a:t>lítica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0356" b="15099"/>
          <a:stretch/>
        </p:blipFill>
        <p:spPr>
          <a:xfrm>
            <a:off x="2232112" y="3073233"/>
            <a:ext cx="3475296" cy="1207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622" y="4593244"/>
            <a:ext cx="220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bg-BG" dirty="0" smtClean="0"/>
              <a:t>atálise cooperativa !</a:t>
            </a:r>
            <a:endParaRPr lang="en-US" dirty="0"/>
          </a:p>
        </p:txBody>
      </p:sp>
      <p:pic>
        <p:nvPicPr>
          <p:cNvPr id="4" name="Picture 3" descr="Captura de Tela 2018-04-17 às 15.31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7" y="4799291"/>
            <a:ext cx="4619171" cy="17400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80369" y="6488668"/>
            <a:ext cx="22778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Crabtree Chem. </a:t>
            </a:r>
            <a:r>
              <a:rPr lang="en-US" sz="1100" dirty="0" err="1"/>
              <a:t>Commun</a:t>
            </a:r>
            <a:r>
              <a:rPr lang="en-US" sz="1100" dirty="0"/>
              <a:t>. 1999 297.</a:t>
            </a:r>
          </a:p>
        </p:txBody>
      </p:sp>
    </p:spTree>
    <p:extLst>
      <p:ext uri="{BB962C8B-B14F-4D97-AF65-F5344CB8AC3E}">
        <p14:creationId xmlns:p14="http://schemas.microsoft.com/office/powerpoint/2010/main" val="164855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21769"/>
              </p:ext>
            </p:extLst>
          </p:nvPr>
        </p:nvGraphicFramePr>
        <p:xfrm>
          <a:off x="252670" y="3214557"/>
          <a:ext cx="873113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S ChemDraw Drawing" r:id="rId3" imgW="6320880" imgH="2559240" progId="ChemDraw.Document.6.0">
                  <p:embed/>
                </p:oleObj>
              </mc:Choice>
              <mc:Fallback>
                <p:oleObj name="CS ChemDraw Drawing" r:id="rId3" imgW="6320880" imgH="25592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70" y="3214557"/>
                        <a:ext cx="8731134" cy="350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707408" y="1801148"/>
            <a:ext cx="367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Complexos</a:t>
            </a:r>
            <a:r>
              <a:rPr lang="en-US" sz="3200" dirty="0" smtClean="0"/>
              <a:t> de </a:t>
            </a:r>
            <a:r>
              <a:rPr lang="en-US" sz="3200" dirty="0" err="1" smtClean="0"/>
              <a:t>metais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transição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7727" y="2382856"/>
            <a:ext cx="22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bg-BG" dirty="0" smtClean="0"/>
              <a:t>hetero</a:t>
            </a:r>
            <a:r>
              <a:rPr lang="en-US" dirty="0" err="1" smtClean="0"/>
              <a:t>lítica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5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66422" y="1879546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heterolítica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70694" y="1846554"/>
            <a:ext cx="2444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Hidrogenases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83" y="2565971"/>
            <a:ext cx="3703457" cy="39052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75764" y="6573845"/>
            <a:ext cx="75329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Z.-P. Liu and P. Hu, “Mechanism of H2 metabolism on Fe-only </a:t>
            </a:r>
            <a:r>
              <a:rPr lang="en-US" sz="900" dirty="0" err="1"/>
              <a:t>hydrogenases</a:t>
            </a:r>
            <a:r>
              <a:rPr lang="en-US" sz="900" dirty="0"/>
              <a:t>,” J. Chem. Phys., vol. 117, no. 18, pp. 8177-8180, 2002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6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80" y="3865880"/>
            <a:ext cx="5588000" cy="1524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966422" y="1879546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heterolítica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0694" y="1846554"/>
            <a:ext cx="2444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Hidrogenases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41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66422" y="1879546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heterolítica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89040" y="1696163"/>
            <a:ext cx="248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/>
              <a:t>Pares frustrados de Lewis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2280" y="3498056"/>
            <a:ext cx="352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Hidrogenação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ausência</a:t>
            </a:r>
            <a:r>
              <a:rPr lang="en-US" dirty="0" smtClean="0"/>
              <a:t> de metal</a:t>
            </a:r>
            <a:endParaRPr lang="en-US" dirty="0"/>
          </a:p>
        </p:txBody>
      </p:sp>
      <p:pic>
        <p:nvPicPr>
          <p:cNvPr id="9" name="Picture 8" descr="Captura de Tela 2018-02-28 às 17.5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80" y="3565610"/>
            <a:ext cx="3406954" cy="224484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" y="4324615"/>
            <a:ext cx="3140359" cy="123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8441" y="6179790"/>
            <a:ext cx="2993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 Fontaine F-G, Stephan DW</a:t>
            </a:r>
            <a:r>
              <a:rPr lang="en-US" sz="900" dirty="0" smtClean="0"/>
              <a:t>. (2017) </a:t>
            </a:r>
            <a:r>
              <a:rPr lang="en-US" sz="900" dirty="0"/>
              <a:t>On the concept of frustrated Lewis </a:t>
            </a:r>
            <a:r>
              <a:rPr lang="en-US" sz="900" dirty="0" smtClean="0"/>
              <a:t>pairs. </a:t>
            </a:r>
            <a:r>
              <a:rPr lang="pt-BR" sz="900" dirty="0" smtClean="0"/>
              <a:t>Phil</a:t>
            </a:r>
            <a:r>
              <a:rPr lang="pt-BR" sz="900" dirty="0"/>
              <a:t>. Trans. R. Soc. A 375 : 20170004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242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8-02-28 às 17.2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76" y="2134304"/>
            <a:ext cx="5209107" cy="307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559" y="5621256"/>
            <a:ext cx="34638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 Fontaine F-G, Stephan DW</a:t>
            </a:r>
            <a:r>
              <a:rPr lang="en-US" sz="1050" dirty="0" smtClean="0"/>
              <a:t>. (2017) </a:t>
            </a:r>
            <a:r>
              <a:rPr lang="en-US" sz="1050" dirty="0"/>
              <a:t>On the concept of frustrated Lewis </a:t>
            </a:r>
            <a:r>
              <a:rPr lang="en-US" sz="1050" dirty="0" smtClean="0"/>
              <a:t>pairs. </a:t>
            </a:r>
            <a:r>
              <a:rPr lang="pt-BR" sz="1050" dirty="0" smtClean="0"/>
              <a:t>Phil</a:t>
            </a:r>
            <a:r>
              <a:rPr lang="pt-BR" sz="1050" dirty="0"/>
              <a:t>. Trans. R. Soc. A 375 : 20170004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416560" y="589239"/>
            <a:ext cx="8493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/>
              <a:t>Pares frustrados de Lewis </a:t>
            </a:r>
            <a:r>
              <a:rPr lang="mr-IN" sz="3200" dirty="0" smtClean="0"/>
              <a:t>–</a:t>
            </a:r>
            <a:r>
              <a:rPr lang="bg-BG" sz="3200" dirty="0" smtClean="0"/>
              <a:t> grupo principal (P/N, P/B) </a:t>
            </a:r>
            <a:r>
              <a:rPr lang="mr-IN" sz="3200" dirty="0" smtClean="0"/>
              <a:t>–</a:t>
            </a:r>
            <a:r>
              <a:rPr lang="bg-BG" sz="3200" dirty="0" smtClean="0"/>
              <a:t> clivagem heterolítica de H</a:t>
            </a:r>
            <a:r>
              <a:rPr lang="bg-BG" sz="3200" baseline="-25000" dirty="0" smtClean="0"/>
              <a:t>2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40397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2181959" y="1804548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Dissociação</a:t>
            </a:r>
            <a:r>
              <a:rPr lang="en-US" b="1" dirty="0" smtClean="0"/>
              <a:t> de H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870694" y="1846554"/>
            <a:ext cx="1328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Metais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5942" y="2480993"/>
            <a:ext cx="205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Rh, </a:t>
            </a:r>
            <a:r>
              <a:rPr lang="en-US" dirty="0" err="1" smtClean="0"/>
              <a:t>Pd</a:t>
            </a:r>
            <a:r>
              <a:rPr lang="en-US" dirty="0" smtClean="0"/>
              <a:t>, </a:t>
            </a:r>
            <a:r>
              <a:rPr lang="en-US" dirty="0" err="1" smtClean="0"/>
              <a:t>Pt</a:t>
            </a:r>
            <a:r>
              <a:rPr lang="en-US" dirty="0" smtClean="0"/>
              <a:t>, </a:t>
            </a:r>
            <a:r>
              <a:rPr lang="en-US" dirty="0" err="1" smtClean="0"/>
              <a:t>Ir</a:t>
            </a:r>
            <a:r>
              <a:rPr lang="en-US" dirty="0" smtClean="0"/>
              <a:t>, </a:t>
            </a:r>
            <a:r>
              <a:rPr lang="en-US" dirty="0" err="1" smtClean="0"/>
              <a:t>Ru</a:t>
            </a:r>
            <a:r>
              <a:rPr lang="en-US" dirty="0" smtClean="0"/>
              <a:t>, Au</a:t>
            </a:r>
          </a:p>
          <a:p>
            <a:r>
              <a:rPr lang="en-US" dirty="0" smtClean="0"/>
              <a:t>Ni, Co, Fe, Cu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7773" y="3402055"/>
            <a:ext cx="3122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Importante</a:t>
            </a:r>
            <a:r>
              <a:rPr lang="en-US" dirty="0" smtClean="0"/>
              <a:t>: </a:t>
            </a:r>
            <a:r>
              <a:rPr lang="en-US" dirty="0" err="1" smtClean="0"/>
              <a:t>ocorre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superfícies</a:t>
            </a:r>
            <a:r>
              <a:rPr lang="en-US" dirty="0" smtClean="0"/>
              <a:t> </a:t>
            </a:r>
            <a:r>
              <a:rPr lang="en-US" dirty="0" err="1" smtClean="0"/>
              <a:t>reduzidas</a:t>
            </a:r>
            <a:r>
              <a:rPr lang="en-US" dirty="0" smtClean="0"/>
              <a:t>/ </a:t>
            </a:r>
          </a:p>
          <a:p>
            <a:r>
              <a:rPr lang="en-US" dirty="0" smtClean="0"/>
              <a:t>pre-</a:t>
            </a:r>
            <a:r>
              <a:rPr lang="en-US" dirty="0" err="1" smtClean="0"/>
              <a:t>tratamento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</a:p>
          <a:p>
            <a:endParaRPr lang="en-US" baseline="-25000" dirty="0"/>
          </a:p>
          <a:p>
            <a:r>
              <a:rPr lang="en-US" dirty="0" smtClean="0"/>
              <a:t>-TPR (</a:t>
            </a:r>
            <a:r>
              <a:rPr lang="en-US" dirty="0" err="1" smtClean="0"/>
              <a:t>verificar</a:t>
            </a:r>
            <a:r>
              <a:rPr lang="en-US" dirty="0" smtClean="0"/>
              <a:t> a </a:t>
            </a:r>
            <a:r>
              <a:rPr lang="en-US" dirty="0" err="1" smtClean="0"/>
              <a:t>temperatura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07627" y="5221668"/>
            <a:ext cx="3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-DRX (bulk - </a:t>
            </a:r>
            <a:r>
              <a:rPr lang="en-US" dirty="0" err="1" smtClean="0"/>
              <a:t>fases</a:t>
            </a:r>
            <a:r>
              <a:rPr lang="en-US" dirty="0" smtClean="0"/>
              <a:t> </a:t>
            </a:r>
            <a:r>
              <a:rPr lang="en-US" dirty="0" err="1" smtClean="0"/>
              <a:t>cristalina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-XPS (</a:t>
            </a:r>
            <a:r>
              <a:rPr lang="en-US" dirty="0" err="1" smtClean="0"/>
              <a:t>superfície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oxidação</a:t>
            </a:r>
            <a:r>
              <a:rPr lang="en-US" dirty="0" smtClean="0"/>
              <a:t>)</a:t>
            </a:r>
          </a:p>
          <a:p>
            <a:r>
              <a:rPr lang="en-US" dirty="0" smtClean="0"/>
              <a:t>-XAFS (bulk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estado</a:t>
            </a:r>
            <a:r>
              <a:rPr lang="en-US" dirty="0" smtClean="0"/>
              <a:t> de </a:t>
            </a:r>
            <a:r>
              <a:rPr lang="en-US" dirty="0" err="1" smtClean="0"/>
              <a:t>oxidação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727" y="2296553"/>
            <a:ext cx="22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Clivagem</a:t>
            </a:r>
            <a:r>
              <a:rPr lang="en-US" b="1" dirty="0" smtClean="0"/>
              <a:t> </a:t>
            </a:r>
            <a:r>
              <a:rPr lang="en-US" b="1" dirty="0" err="1" smtClean="0"/>
              <a:t>homolítica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057"/>
          <a:stretch/>
        </p:blipFill>
        <p:spPr>
          <a:xfrm>
            <a:off x="1145288" y="3577746"/>
            <a:ext cx="3554555" cy="18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560" y="589239"/>
            <a:ext cx="8493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/>
              <a:t>Pares frustrados de Lewis </a:t>
            </a:r>
            <a:r>
              <a:rPr lang="mr-IN" sz="3200" dirty="0" smtClean="0"/>
              <a:t>–</a:t>
            </a:r>
            <a:r>
              <a:rPr lang="bg-BG" sz="3200" dirty="0" smtClean="0"/>
              <a:t> metais de transição  </a:t>
            </a:r>
            <a:r>
              <a:rPr lang="mr-IN" sz="3200" dirty="0" smtClean="0"/>
              <a:t>–</a:t>
            </a:r>
            <a:r>
              <a:rPr lang="bg-BG" sz="3200" dirty="0" smtClean="0"/>
              <a:t> clivagem heterolítica de H</a:t>
            </a:r>
            <a:r>
              <a:rPr lang="bg-BG" sz="3200" baseline="-25000" dirty="0" smtClean="0"/>
              <a:t>2</a:t>
            </a:r>
            <a:endParaRPr lang="en-US" sz="3200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799603" y="6498934"/>
            <a:ext cx="6440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Flynn and </a:t>
            </a:r>
            <a:r>
              <a:rPr lang="en-US" sz="1400" dirty="0" err="1"/>
              <a:t>Wass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pt-BR" sz="1400" dirty="0" smtClean="0"/>
              <a:t>ACS </a:t>
            </a:r>
            <a:r>
              <a:rPr lang="pt-BR" sz="1400" dirty="0"/>
              <a:t>Catal. 2013, 3, 2574−2581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3822431"/>
            <a:ext cx="3390900" cy="2400300"/>
          </a:xfrm>
          <a:prstGeom prst="rect">
            <a:avLst/>
          </a:prstGeom>
        </p:spPr>
      </p:pic>
      <p:pic>
        <p:nvPicPr>
          <p:cNvPr id="8" name="Picture 7" descr="Captura de Tela 2018-04-18 às 18.43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9" y="1666457"/>
            <a:ext cx="51562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0277-2449-3C4F-AC7F-4BB9034C6306}" type="slidenum">
              <a:rPr lang="en-US" smtClean="0"/>
              <a:t>41</a:t>
            </a:fld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3FB5F2CF-05B5-44A2-8FBF-BB8D51EA4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80" y="2747724"/>
            <a:ext cx="3521997" cy="318361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0987A08-7D07-4005-88C3-CECD858EC009}"/>
              </a:ext>
            </a:extLst>
          </p:cNvPr>
          <p:cNvSpPr/>
          <p:nvPr/>
        </p:nvSpPr>
        <p:spPr>
          <a:xfrm>
            <a:off x="114576" y="6344812"/>
            <a:ext cx="68789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Fiorio, J. L.; López, N.; Rossi, L. M. </a:t>
            </a:r>
            <a:r>
              <a:rPr lang="pt-BR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ACS Catal.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2973–2980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0850" y="4133922"/>
            <a:ext cx="962342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2000" b="1" dirty="0" err="1" smtClean="0"/>
              <a:t>Clivagem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heterolítica</a:t>
            </a:r>
            <a:r>
              <a:rPr lang="en-US" sz="2000" b="1" dirty="0" smtClean="0"/>
              <a:t> de H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smtClean="0"/>
              <a:t>via pares </a:t>
            </a:r>
            <a:r>
              <a:rPr lang="en-US" sz="2000" b="1" dirty="0" err="1" smtClean="0"/>
              <a:t>frustrados</a:t>
            </a:r>
            <a:r>
              <a:rPr lang="en-US" sz="2000" b="1" dirty="0" smtClean="0"/>
              <a:t> de Lewis</a:t>
            </a:r>
          </a:p>
        </p:txBody>
      </p:sp>
      <p:sp>
        <p:nvSpPr>
          <p:cNvPr id="9" name="Oval 8"/>
          <p:cNvSpPr/>
          <p:nvPr/>
        </p:nvSpPr>
        <p:spPr>
          <a:xfrm>
            <a:off x="848360" y="1746348"/>
            <a:ext cx="985520" cy="10058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Reações de hidrogenação catalíticas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2640" y="1834662"/>
            <a:ext cx="107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66422" y="1879546"/>
            <a:ext cx="292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Clivagem</a:t>
            </a:r>
            <a:r>
              <a:rPr lang="en-US" dirty="0" smtClean="0"/>
              <a:t> </a:t>
            </a:r>
            <a:r>
              <a:rPr lang="en-US" dirty="0" err="1" smtClean="0"/>
              <a:t>heterolítica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33880" y="2248878"/>
            <a:ext cx="3774440" cy="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19327" y="1947120"/>
            <a:ext cx="352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Interface metal-</a:t>
            </a:r>
            <a:r>
              <a:rPr lang="en-US" sz="2800" dirty="0" err="1" smtClean="0"/>
              <a:t>ligante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855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151" y="78108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t-BR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Proposed</a:t>
            </a:r>
            <a:r>
              <a:rPr lang="pt-BR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mechanism</a:t>
            </a:r>
            <a:r>
              <a:rPr lang="pt-BR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: DFT </a:t>
            </a:r>
            <a:r>
              <a:rPr lang="pt-BR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calculations</a:t>
            </a:r>
            <a:endParaRPr lang="pt-BR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9008-C8B0-4081-89B2-88824076AF2E}" type="slidenum">
              <a:rPr lang="pt-BR" smtClean="0"/>
              <a:pPr/>
              <a:t>42</a:t>
            </a:fld>
            <a:endParaRPr lang="pt-BR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0" y="2343465"/>
            <a:ext cx="5400926" cy="4050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5505" y="1955383"/>
            <a:ext cx="3706519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H</a:t>
            </a:r>
            <a:r>
              <a:rPr lang="en-US" sz="1600" baseline="-25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dissociation occurs on the Au(111) surface through an energy barrier of 1.45 </a:t>
            </a:r>
            <a:r>
              <a:rPr lang="en-US" sz="1600" dirty="0" err="1" smtClean="0">
                <a:latin typeface="+mj-lt"/>
              </a:rPr>
              <a:t>eV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the reaction is endothermic by 0.69 </a:t>
            </a:r>
            <a:r>
              <a:rPr lang="en-US" sz="1600" dirty="0" err="1" smtClean="0">
                <a:latin typeface="+mj-lt"/>
              </a:rPr>
              <a:t>eV</a:t>
            </a:r>
            <a:r>
              <a:rPr lang="pt-BR" sz="1600" dirty="0" smtClean="0">
                <a:latin typeface="+mj-lt"/>
              </a:rPr>
              <a:t>. </a:t>
            </a:r>
          </a:p>
          <a:p>
            <a:endParaRPr lang="pt-BR" sz="1600" dirty="0">
              <a:latin typeface="+mj-lt"/>
            </a:endParaRPr>
          </a:p>
          <a:p>
            <a:r>
              <a:rPr lang="bg-BG" sz="1600" b="1" dirty="0" smtClean="0">
                <a:latin typeface="+mj-lt"/>
              </a:rPr>
              <a:t>W</a:t>
            </a:r>
            <a:r>
              <a:rPr lang="en-US" sz="1600" b="1" dirty="0" err="1" smtClean="0">
                <a:latin typeface="+mj-lt"/>
              </a:rPr>
              <a:t>ith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piperazine</a:t>
            </a:r>
            <a:r>
              <a:rPr lang="bg-BG" sz="1600" b="1" dirty="0" smtClean="0">
                <a:latin typeface="+mj-lt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latin typeface="+mj-lt"/>
              </a:rPr>
              <a:t>dissociation </a:t>
            </a:r>
            <a:r>
              <a:rPr lang="bg-BG" sz="1400" dirty="0" smtClean="0">
                <a:latin typeface="+mj-lt"/>
              </a:rPr>
              <a:t>of H</a:t>
            </a:r>
            <a:r>
              <a:rPr lang="bg-BG" sz="1400" baseline="-25000" dirty="0" smtClean="0">
                <a:latin typeface="+mj-lt"/>
              </a:rPr>
              <a:t>2</a:t>
            </a:r>
            <a:r>
              <a:rPr lang="bg-BG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shows </a:t>
            </a:r>
            <a:r>
              <a:rPr lang="en-US" sz="1400" dirty="0">
                <a:latin typeface="+mj-lt"/>
              </a:rPr>
              <a:t>a barrier of 0.32 </a:t>
            </a:r>
            <a:r>
              <a:rPr lang="en-US" sz="1400" dirty="0" err="1" smtClean="0">
                <a:latin typeface="+mj-lt"/>
              </a:rPr>
              <a:t>eV</a:t>
            </a:r>
            <a:r>
              <a:rPr lang="pt-BR" sz="1400" dirty="0" smtClean="0">
                <a:latin typeface="+mj-lt"/>
              </a:rPr>
              <a:t>.</a:t>
            </a:r>
          </a:p>
          <a:p>
            <a:endParaRPr lang="pt-BR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pt-BR" sz="1400" dirty="0" err="1" smtClean="0">
                <a:latin typeface="+mj-lt"/>
              </a:rPr>
              <a:t>Hydride</a:t>
            </a:r>
            <a:r>
              <a:rPr lang="pt-BR" sz="1400" dirty="0" smtClean="0">
                <a:latin typeface="+mj-lt"/>
              </a:rPr>
              <a:t> (</a:t>
            </a:r>
            <a:r>
              <a:rPr lang="pt-BR" sz="1400" dirty="0" err="1" smtClean="0">
                <a:latin typeface="+mj-lt"/>
              </a:rPr>
              <a:t>Au</a:t>
            </a:r>
            <a:r>
              <a:rPr lang="pt-BR" sz="1400" dirty="0" smtClean="0">
                <a:latin typeface="+mj-lt"/>
              </a:rPr>
              <a:t>-H) </a:t>
            </a:r>
            <a:r>
              <a:rPr lang="pt-BR" sz="1400" dirty="0" err="1" smtClean="0">
                <a:latin typeface="+mj-lt"/>
              </a:rPr>
              <a:t>transfer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to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alkyne</a:t>
            </a:r>
            <a:r>
              <a:rPr lang="pt-BR" sz="1400" dirty="0" smtClean="0">
                <a:latin typeface="+mj-lt"/>
              </a:rPr>
              <a:t> (0.74 </a:t>
            </a:r>
            <a:r>
              <a:rPr lang="pt-BR" sz="1400" dirty="0" err="1" smtClean="0">
                <a:latin typeface="+mj-lt"/>
              </a:rPr>
              <a:t>eV</a:t>
            </a:r>
            <a:r>
              <a:rPr lang="pt-BR" sz="1400" dirty="0" smtClean="0">
                <a:latin typeface="+mj-lt"/>
              </a:rPr>
              <a:t>)</a:t>
            </a:r>
          </a:p>
          <a:p>
            <a:endParaRPr lang="pt-BR" sz="14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pt-BR" sz="1400" dirty="0" err="1" smtClean="0">
                <a:latin typeface="+mj-lt"/>
              </a:rPr>
              <a:t>Proton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transfer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from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protonated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piperazine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to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negativelly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charged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alkyne</a:t>
            </a:r>
            <a:r>
              <a:rPr lang="pt-BR" sz="1400" dirty="0" smtClean="0">
                <a:latin typeface="+mj-lt"/>
              </a:rPr>
              <a:t> </a:t>
            </a:r>
            <a:r>
              <a:rPr lang="bg-BG" sz="1400" dirty="0" smtClean="0">
                <a:latin typeface="+mj-lt"/>
              </a:rPr>
              <a:t>(0.13 eV)</a:t>
            </a:r>
          </a:p>
          <a:p>
            <a:endParaRPr lang="bg-BG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bg-BG" sz="1400" dirty="0" smtClean="0">
                <a:latin typeface="+mj-lt"/>
              </a:rPr>
              <a:t>The reaction is exothermic by </a:t>
            </a:r>
            <a:r>
              <a:rPr lang="pt-BR" sz="1400" dirty="0" smtClean="0">
                <a:latin typeface="+mj-lt"/>
              </a:rPr>
              <a:t>-2.39 </a:t>
            </a:r>
            <a:r>
              <a:rPr lang="pt-BR" sz="1400" dirty="0" err="1" smtClean="0">
                <a:latin typeface="+mj-lt"/>
              </a:rPr>
              <a:t>eV</a:t>
            </a:r>
            <a:endParaRPr lang="pt-BR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pt-BR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pt-BR" sz="1400" dirty="0" smtClean="0">
                <a:latin typeface="+mj-lt"/>
              </a:rPr>
              <a:t>The </a:t>
            </a:r>
            <a:r>
              <a:rPr lang="pt-BR" sz="1400" dirty="0" err="1" smtClean="0">
                <a:latin typeface="+mj-lt"/>
              </a:rPr>
              <a:t>alkene</a:t>
            </a:r>
            <a:r>
              <a:rPr lang="pt-BR" sz="1400" dirty="0" smtClean="0">
                <a:latin typeface="+mj-lt"/>
              </a:rPr>
              <a:t> </a:t>
            </a:r>
            <a:r>
              <a:rPr lang="pt-BR" sz="1400" dirty="0" err="1" smtClean="0">
                <a:latin typeface="+mj-lt"/>
              </a:rPr>
              <a:t>requires</a:t>
            </a:r>
            <a:r>
              <a:rPr lang="pt-BR" sz="1400" dirty="0" smtClean="0">
                <a:latin typeface="+mj-lt"/>
              </a:rPr>
              <a:t> 0.53 </a:t>
            </a:r>
            <a:r>
              <a:rPr lang="pt-BR" sz="1400" dirty="0" err="1" smtClean="0">
                <a:latin typeface="+mj-lt"/>
              </a:rPr>
              <a:t>eV</a:t>
            </a:r>
            <a:r>
              <a:rPr lang="pt-BR" sz="1400" dirty="0" smtClean="0">
                <a:latin typeface="+mj-lt"/>
              </a:rPr>
              <a:t> for </a:t>
            </a:r>
            <a:r>
              <a:rPr lang="pt-BR" sz="1400" dirty="0" err="1" smtClean="0">
                <a:latin typeface="+mj-lt"/>
              </a:rPr>
              <a:t>desorption</a:t>
            </a:r>
            <a:endParaRPr lang="pt-BR" sz="14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89" y="6471673"/>
            <a:ext cx="489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dirty="0"/>
              <a:t>F</a:t>
            </a:r>
            <a:r>
              <a:rPr lang="bg-BG" sz="1200" dirty="0" smtClean="0"/>
              <a:t>iorio</a:t>
            </a:r>
            <a:r>
              <a:rPr lang="pt-BR" sz="1200" dirty="0" smtClean="0"/>
              <a:t>, </a:t>
            </a:r>
            <a:r>
              <a:rPr lang="bg-BG" sz="1200" dirty="0" smtClean="0"/>
              <a:t>J. L.</a:t>
            </a:r>
            <a:r>
              <a:rPr lang="bg-BG" sz="1200" dirty="0"/>
              <a:t>;</a:t>
            </a:r>
            <a:r>
              <a:rPr lang="pt-BR" sz="1200" dirty="0" smtClean="0"/>
              <a:t> Lopez, N. ; Rossi, L. M,</a:t>
            </a:r>
            <a:r>
              <a:rPr lang="pt-BR" sz="1200" dirty="0"/>
              <a:t> </a:t>
            </a:r>
            <a:r>
              <a:rPr lang="pt-BR" sz="1200" i="1" dirty="0" smtClean="0"/>
              <a:t>ACS </a:t>
            </a:r>
            <a:r>
              <a:rPr lang="pt-BR" sz="1200" i="1" dirty="0"/>
              <a:t>Catal. </a:t>
            </a:r>
            <a:r>
              <a:rPr lang="pt-BR" sz="1200" dirty="0"/>
              <a:t>2017, 7, 2973−</a:t>
            </a:r>
            <a:r>
              <a:rPr lang="pt-BR" sz="1200" dirty="0" smtClean="0"/>
              <a:t>2980.</a:t>
            </a:r>
            <a:endParaRPr lang="pt-BR" sz="1200" dirty="0"/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0641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9008-C8B0-4081-89B2-88824076AF2E}" type="slidenum">
              <a:rPr lang="pt-BR" smtClean="0"/>
              <a:pPr/>
              <a:t>43</a:t>
            </a:fld>
            <a:endParaRPr lang="pt-BR"/>
          </a:p>
        </p:txBody>
      </p:sp>
      <p:pic>
        <p:nvPicPr>
          <p:cNvPr id="5" name="Picture 4" descr="Figure 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08" y="760245"/>
            <a:ext cx="4655546" cy="5672869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57200" y="-7287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pt-BR" sz="2400" dirty="0" err="1">
                <a:solidFill>
                  <a:schemeClr val="tx1"/>
                </a:solidFill>
                <a:cs typeface="Arial"/>
              </a:rPr>
              <a:t>Screening</a:t>
            </a:r>
            <a:r>
              <a:rPr lang="pt-BR" sz="2400" dirty="0">
                <a:solidFill>
                  <a:schemeClr val="tx1"/>
                </a:solidFill>
                <a:cs typeface="Arial"/>
              </a:rPr>
              <a:t> </a:t>
            </a:r>
            <a:r>
              <a:rPr lang="pt-BR" sz="2400" dirty="0" err="1">
                <a:solidFill>
                  <a:schemeClr val="tx1"/>
                </a:solidFill>
                <a:cs typeface="Arial"/>
              </a:rPr>
              <a:t>of</a:t>
            </a:r>
            <a:r>
              <a:rPr lang="pt-BR" sz="2400" dirty="0">
                <a:solidFill>
                  <a:schemeClr val="tx1"/>
                </a:solidFill>
                <a:cs typeface="Arial"/>
              </a:rPr>
              <a:t> </a:t>
            </a:r>
            <a:r>
              <a:rPr lang="pt-BR" sz="2400" dirty="0" err="1">
                <a:solidFill>
                  <a:schemeClr val="tx1"/>
                </a:solidFill>
                <a:cs typeface="Arial"/>
              </a:rPr>
              <a:t>Nitrogen-containing</a:t>
            </a:r>
            <a:r>
              <a:rPr lang="pt-BR" sz="2400" dirty="0">
                <a:solidFill>
                  <a:schemeClr val="tx1"/>
                </a:solidFill>
                <a:cs typeface="Arial"/>
              </a:rPr>
              <a:t> bases</a:t>
            </a:r>
            <a:br>
              <a:rPr lang="pt-BR" sz="2400" dirty="0">
                <a:solidFill>
                  <a:schemeClr val="tx1"/>
                </a:solidFill>
                <a:cs typeface="Arial"/>
              </a:rPr>
            </a:br>
            <a:endParaRPr lang="pt-BR" sz="24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489" y="6571289"/>
            <a:ext cx="489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dirty="0"/>
              <a:t>F</a:t>
            </a:r>
            <a:r>
              <a:rPr lang="bg-BG" sz="1200" dirty="0" smtClean="0"/>
              <a:t>iorio</a:t>
            </a:r>
            <a:r>
              <a:rPr lang="pt-BR" sz="1200" dirty="0" smtClean="0"/>
              <a:t>, </a:t>
            </a:r>
            <a:r>
              <a:rPr lang="bg-BG" sz="1200" dirty="0" smtClean="0"/>
              <a:t>J. L.</a:t>
            </a:r>
            <a:r>
              <a:rPr lang="bg-BG" sz="1200" dirty="0"/>
              <a:t>;</a:t>
            </a:r>
            <a:r>
              <a:rPr lang="pt-BR" sz="1200" dirty="0" smtClean="0"/>
              <a:t> Lopez, N. ; Rossi, L. M,</a:t>
            </a:r>
            <a:r>
              <a:rPr lang="pt-BR" sz="1200" dirty="0"/>
              <a:t> </a:t>
            </a:r>
            <a:r>
              <a:rPr lang="pt-BR" sz="1200" i="1" dirty="0" smtClean="0"/>
              <a:t>ACS </a:t>
            </a:r>
            <a:r>
              <a:rPr lang="pt-BR" sz="1200" i="1" dirty="0"/>
              <a:t>Catal. </a:t>
            </a:r>
            <a:r>
              <a:rPr lang="pt-BR" sz="1200" dirty="0"/>
              <a:t>2017, 7, 2973−</a:t>
            </a:r>
            <a:r>
              <a:rPr lang="pt-BR" sz="1200" dirty="0" smtClean="0"/>
              <a:t>2980.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12" name="Rectangle 11"/>
          <p:cNvSpPr/>
          <p:nvPr/>
        </p:nvSpPr>
        <p:spPr>
          <a:xfrm>
            <a:off x="1224915" y="4378960"/>
            <a:ext cx="441325" cy="670560"/>
          </a:xfrm>
          <a:prstGeom prst="rect">
            <a:avLst/>
          </a:prstGeom>
          <a:noFill/>
          <a:ln>
            <a:solidFill>
              <a:schemeClr val="accent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07715" y="5019040"/>
            <a:ext cx="441325" cy="772160"/>
          </a:xfrm>
          <a:prstGeom prst="rect">
            <a:avLst/>
          </a:prstGeom>
          <a:noFill/>
          <a:ln>
            <a:solidFill>
              <a:schemeClr val="accent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04035" y="5100320"/>
            <a:ext cx="441325" cy="670560"/>
          </a:xfrm>
          <a:prstGeom prst="rect">
            <a:avLst/>
          </a:prstGeom>
          <a:noFill/>
          <a:ln>
            <a:solidFill>
              <a:schemeClr val="accent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35075" y="5110480"/>
            <a:ext cx="441325" cy="670560"/>
          </a:xfrm>
          <a:prstGeom prst="rect">
            <a:avLst/>
          </a:prstGeom>
          <a:noFill/>
          <a:ln>
            <a:solidFill>
              <a:schemeClr val="accent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50515" y="4419600"/>
            <a:ext cx="949325" cy="447040"/>
          </a:xfrm>
          <a:prstGeom prst="rect">
            <a:avLst/>
          </a:prstGeom>
          <a:noFill/>
          <a:ln>
            <a:solidFill>
              <a:schemeClr val="accent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77964" y="1674431"/>
            <a:ext cx="5062836" cy="5068832"/>
            <a:chOff x="4081164" y="1715071"/>
            <a:chExt cx="5062836" cy="5068832"/>
          </a:xfrm>
        </p:grpSpPr>
        <p:grpSp>
          <p:nvGrpSpPr>
            <p:cNvPr id="2" name="Group 1"/>
            <p:cNvGrpSpPr/>
            <p:nvPr/>
          </p:nvGrpSpPr>
          <p:grpSpPr>
            <a:xfrm>
              <a:off x="4081164" y="1715071"/>
              <a:ext cx="5062836" cy="3738954"/>
              <a:chOff x="4081164" y="1715071"/>
              <a:chExt cx="5062836" cy="3738954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4081164" y="2116859"/>
                <a:ext cx="2677052" cy="4980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 descr="Figure 6.ti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29" b="30869"/>
              <a:stretch/>
            </p:blipFill>
            <p:spPr>
              <a:xfrm>
                <a:off x="6129256" y="1715071"/>
                <a:ext cx="3014744" cy="3738954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6512560" y="5614352"/>
              <a:ext cx="263144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 The metal− ligand system can be understood as </a:t>
              </a:r>
              <a:r>
                <a:rPr lang="en-US" sz="1400" dirty="0" smtClean="0"/>
                <a:t>a tight </a:t>
              </a:r>
              <a:r>
                <a:rPr lang="en-US" sz="1400" dirty="0"/>
                <a:t>ion pair induced by the frustrated Lewis pair (FLP</a:t>
              </a:r>
              <a:r>
                <a:rPr lang="en-US" sz="1400" dirty="0" smtClean="0"/>
                <a:t>) formed </a:t>
              </a:r>
              <a:r>
                <a:rPr lang="en-US" sz="1400" dirty="0"/>
                <a:t>by the ligand and the surface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0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9008-C8B0-4081-89B2-88824076AF2E}" type="slidenum">
              <a:rPr lang="pt-BR" smtClean="0"/>
              <a:pPr/>
              <a:t>44</a:t>
            </a:fld>
            <a:endParaRPr lang="pt-BR"/>
          </a:p>
        </p:txBody>
      </p:sp>
      <p:pic>
        <p:nvPicPr>
          <p:cNvPr id="5" name="Picture 4" descr="Figure 6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005300"/>
            <a:ext cx="5026964" cy="5408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89" y="6546929"/>
            <a:ext cx="489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dirty="0"/>
              <a:t>F</a:t>
            </a:r>
            <a:r>
              <a:rPr lang="bg-BG" sz="1200" dirty="0" smtClean="0"/>
              <a:t>iorio</a:t>
            </a:r>
            <a:r>
              <a:rPr lang="pt-BR" sz="1200" dirty="0" smtClean="0"/>
              <a:t>, </a:t>
            </a:r>
            <a:r>
              <a:rPr lang="bg-BG" sz="1200" dirty="0" smtClean="0"/>
              <a:t>J. L.</a:t>
            </a:r>
            <a:r>
              <a:rPr lang="bg-BG" sz="1200" dirty="0"/>
              <a:t>;</a:t>
            </a:r>
            <a:r>
              <a:rPr lang="pt-BR" sz="1200" dirty="0" smtClean="0"/>
              <a:t> Lopez, N. ; Rossi, L. M,</a:t>
            </a:r>
            <a:r>
              <a:rPr lang="pt-BR" sz="1200" dirty="0"/>
              <a:t> </a:t>
            </a:r>
            <a:r>
              <a:rPr lang="pt-BR" sz="1200" i="1" dirty="0" smtClean="0"/>
              <a:t>ACS </a:t>
            </a:r>
            <a:r>
              <a:rPr lang="pt-BR" sz="1200" i="1" dirty="0"/>
              <a:t>Catal. </a:t>
            </a:r>
            <a:r>
              <a:rPr lang="pt-BR" sz="1200" dirty="0"/>
              <a:t>2017, 7, 2973−</a:t>
            </a:r>
            <a:r>
              <a:rPr lang="pt-BR" sz="1200" dirty="0" smtClean="0"/>
              <a:t>2980.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9922" y="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t-BR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Proposed</a:t>
            </a:r>
            <a:r>
              <a:rPr lang="pt-BR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mechanism</a:t>
            </a:r>
            <a:r>
              <a:rPr lang="pt-BR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endParaRPr lang="pt-BR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9008-C8B0-4081-89B2-88824076AF2E}" type="slidenum">
              <a:rPr lang="pt-BR" smtClean="0"/>
              <a:pPr/>
              <a:t>45</a:t>
            </a:fld>
            <a:endParaRPr lang="pt-BR"/>
          </a:p>
        </p:txBody>
      </p:sp>
      <p:sp>
        <p:nvSpPr>
          <p:cNvPr id="8" name="CaixaDeTexto 5"/>
          <p:cNvSpPr txBox="1"/>
          <p:nvPr/>
        </p:nvSpPr>
        <p:spPr>
          <a:xfrm>
            <a:off x="101600" y="6458049"/>
            <a:ext cx="87464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baseline="30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Reaction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conditions:1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mmol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alkyne, 0.01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mmol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Au, 1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mmol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piperazine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in 2 mL of ethanol at 80 °C, 6 bar H</a:t>
            </a:r>
            <a:r>
              <a:rPr lang="en-US" sz="105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050" baseline="300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Determined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by GC using internal standard technique. </a:t>
            </a:r>
            <a:r>
              <a:rPr lang="en-US" sz="1050" baseline="300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E/Z ratio was determined by H NMR spectroscopy.</a:t>
            </a:r>
            <a:endParaRPr lang="pt-BR" sz="1050" dirty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11446" y="247236"/>
            <a:ext cx="8175354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 err="1" smtClean="0">
                <a:solidFill>
                  <a:srgbClr val="000000"/>
                </a:solidFill>
                <a:cs typeface="Arial" pitchFamily="34" charset="0"/>
              </a:rPr>
              <a:t>Scope</a:t>
            </a:r>
            <a:r>
              <a:rPr lang="pt-BR" sz="32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t-BR" sz="3200" dirty="0" err="1" smtClean="0">
                <a:solidFill>
                  <a:srgbClr val="000000"/>
                </a:solidFill>
                <a:cs typeface="Arial" pitchFamily="34" charset="0"/>
              </a:rPr>
              <a:t>of</a:t>
            </a:r>
            <a:r>
              <a:rPr lang="pt-BR" sz="32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t-BR" sz="3200" dirty="0" err="1" smtClean="0">
                <a:solidFill>
                  <a:srgbClr val="000000"/>
                </a:solidFill>
                <a:cs typeface="Arial" pitchFamily="34" charset="0"/>
              </a:rPr>
              <a:t>semi-hydrogenation</a:t>
            </a:r>
            <a:r>
              <a:rPr lang="bg-BG" sz="3200" dirty="0" smtClean="0">
                <a:solidFill>
                  <a:srgbClr val="000000"/>
                </a:solidFill>
                <a:cs typeface="Arial" pitchFamily="34" charset="0"/>
              </a:rPr>
              <a:t> of akynes</a:t>
            </a:r>
            <a:endParaRPr lang="pt-BR" sz="3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64" y="1296276"/>
            <a:ext cx="6659976" cy="50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19" y="2303519"/>
            <a:ext cx="5305562" cy="3183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89" y="6546929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dirty="0"/>
              <a:t>F</a:t>
            </a:r>
            <a:r>
              <a:rPr lang="bg-BG" sz="1200" dirty="0" smtClean="0"/>
              <a:t>iorio</a:t>
            </a:r>
            <a:r>
              <a:rPr lang="pt-BR" sz="1200" dirty="0" smtClean="0"/>
              <a:t>, </a:t>
            </a:r>
            <a:r>
              <a:rPr lang="bg-BG" sz="1200" dirty="0" smtClean="0"/>
              <a:t>J. L.</a:t>
            </a:r>
            <a:r>
              <a:rPr lang="bg-BG" sz="1200" dirty="0"/>
              <a:t>;</a:t>
            </a:r>
            <a:r>
              <a:rPr lang="pt-BR" sz="1200" dirty="0" smtClean="0"/>
              <a:t> Lopez, N. ; Rossi, L. M,</a:t>
            </a:r>
            <a:r>
              <a:rPr lang="pt-BR" sz="1200" dirty="0"/>
              <a:t> </a:t>
            </a:r>
            <a:r>
              <a:rPr lang="pt-BR" sz="1200" i="1" dirty="0" smtClean="0"/>
              <a:t>ACS </a:t>
            </a:r>
            <a:r>
              <a:rPr lang="pt-BR" sz="1200" i="1" dirty="0"/>
              <a:t>Catal. </a:t>
            </a:r>
            <a:r>
              <a:rPr lang="pt-BR" sz="1200" dirty="0" smtClean="0"/>
              <a:t>2018.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29369" y="858353"/>
            <a:ext cx="753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Fully heterogeneous </a:t>
            </a:r>
            <a:r>
              <a:rPr lang="en-US" sz="2800" dirty="0" err="1" smtClean="0"/>
              <a:t>Au@N-doped</a:t>
            </a:r>
            <a:r>
              <a:rPr lang="en-US" sz="2800" dirty="0" smtClean="0"/>
              <a:t> carbon catalyst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26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Proposta</a:t>
            </a:r>
            <a:r>
              <a:rPr lang="en-US" dirty="0" smtClean="0"/>
              <a:t> de </a:t>
            </a:r>
            <a:r>
              <a:rPr lang="en-US" dirty="0" err="1" smtClean="0"/>
              <a:t>trabalho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7991" y="1771597"/>
            <a:ext cx="526219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alternativas</a:t>
            </a:r>
            <a:r>
              <a:rPr lang="en-US" dirty="0" smtClean="0"/>
              <a:t> </a:t>
            </a:r>
            <a:r>
              <a:rPr lang="en-US" dirty="0" err="1" smtClean="0"/>
              <a:t>ambientalmente</a:t>
            </a:r>
            <a:r>
              <a:rPr lang="en-US" dirty="0" smtClean="0"/>
              <a:t> </a:t>
            </a:r>
            <a:r>
              <a:rPr lang="en-US" dirty="0" err="1" smtClean="0"/>
              <a:t>corretas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uso</a:t>
            </a:r>
            <a:r>
              <a:rPr lang="en-US" dirty="0" smtClean="0"/>
              <a:t> de H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(H-transfer, hydrogen borrowing,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-</a:t>
            </a:r>
            <a:r>
              <a:rPr lang="en-US" dirty="0" err="1" smtClean="0"/>
              <a:t>estratégias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contornar</a:t>
            </a:r>
            <a:r>
              <a:rPr lang="en-US" dirty="0" smtClean="0"/>
              <a:t> </a:t>
            </a:r>
            <a:r>
              <a:rPr lang="en-US" dirty="0" err="1" smtClean="0"/>
              <a:t>problemas</a:t>
            </a:r>
            <a:r>
              <a:rPr lang="en-US" dirty="0" smtClean="0"/>
              <a:t> de </a:t>
            </a:r>
            <a:r>
              <a:rPr lang="en-US" dirty="0" err="1" smtClean="0"/>
              <a:t>seletividade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Apresentar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próxima</a:t>
            </a:r>
            <a:r>
              <a:rPr lang="en-US" dirty="0" smtClean="0"/>
              <a:t> </a:t>
            </a:r>
            <a:r>
              <a:rPr lang="en-US" dirty="0" err="1" smtClean="0"/>
              <a:t>semana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endParaRPr lang="en-US" baseline="-25000" dirty="0" smtClean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5873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8-04-17 às 07.5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80875"/>
            <a:ext cx="4876800" cy="3467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Dissociação de H2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64841" y="2889141"/>
            <a:ext cx="1939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E</a:t>
            </a:r>
            <a:r>
              <a:rPr lang="en-US" dirty="0" smtClean="0"/>
              <a:t>ads </a:t>
            </a:r>
            <a:r>
              <a:rPr lang="en-US" dirty="0"/>
              <a:t>= </a:t>
            </a:r>
            <a:r>
              <a:rPr lang="bg-BG" dirty="0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Hads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 smtClean="0"/>
              <a:t>Ea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48563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Schematic </a:t>
            </a:r>
            <a:r>
              <a:rPr lang="en-US" dirty="0"/>
              <a:t>potential energy diagram for a hydrogen molecule approaching a metal surface.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3335" y="3809946"/>
            <a:ext cx="324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If no barrier is found the molecule will dissociate straightforwardly, as is the case for most transition metals where the probability for dissociative sticking of hydrogen is always close to one.</a:t>
            </a:r>
          </a:p>
        </p:txBody>
      </p:sp>
    </p:spTree>
    <p:extLst>
      <p:ext uri="{BB962C8B-B14F-4D97-AF65-F5344CB8AC3E}">
        <p14:creationId xmlns:p14="http://schemas.microsoft.com/office/powerpoint/2010/main" val="396950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Dissociação de H</a:t>
            </a:r>
            <a:r>
              <a:rPr lang="bg-BG" baseline="-25000" dirty="0" smtClean="0"/>
              <a:t>2</a:t>
            </a:r>
            <a:endParaRPr lang="en-US" baseline="-25000" dirty="0"/>
          </a:p>
        </p:txBody>
      </p:sp>
      <p:pic>
        <p:nvPicPr>
          <p:cNvPr id="7" name="Picture 6" descr="Captura de Tela 2018-04-17 às 08.0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85" y="1203816"/>
            <a:ext cx="3107080" cy="24157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2570" y="12751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chemisorption is due to an interaction between the states of the H</a:t>
            </a:r>
            <a:r>
              <a:rPr lang="en-US" baseline="-25000" dirty="0"/>
              <a:t>2</a:t>
            </a:r>
            <a:r>
              <a:rPr lang="en-US" dirty="0"/>
              <a:t> molecule and the electrons in the metal. The </a:t>
            </a:r>
            <a:r>
              <a:rPr lang="en-US" b="1" dirty="0" err="1" smtClean="0"/>
              <a:t>adsorbate</a:t>
            </a:r>
            <a:r>
              <a:rPr lang="en-US" b="1" dirty="0" smtClean="0"/>
              <a:t> </a:t>
            </a:r>
            <a:r>
              <a:rPr lang="en-US" b="1" dirty="0"/>
              <a:t>state is lowered and broadened </a:t>
            </a:r>
            <a:r>
              <a:rPr lang="en-US" dirty="0"/>
              <a:t>when interacting with a sea of valence electrons in a </a:t>
            </a:r>
            <a:r>
              <a:rPr lang="en-US" dirty="0" smtClean="0"/>
              <a:t>metal</a:t>
            </a:r>
            <a:r>
              <a:rPr lang="bg-BG" dirty="0" smtClean="0"/>
              <a:t>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5808" y="2981095"/>
            <a:ext cx="4443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Since all metals basically have this feature how do the differences arise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r>
              <a:rPr lang="bg-BG" b="1" dirty="0" smtClean="0">
                <a:solidFill>
                  <a:srgbClr val="FF0000"/>
                </a:solidFill>
              </a:rPr>
              <a:t> d-band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2570" y="3844400"/>
            <a:ext cx="8682003" cy="2611988"/>
            <a:chOff x="362570" y="3844400"/>
            <a:chExt cx="8682003" cy="2611988"/>
          </a:xfrm>
        </p:grpSpPr>
        <p:pic>
          <p:nvPicPr>
            <p:cNvPr id="11" name="Picture 10" descr="Captura de Tela 2018-04-17 às 08.11.1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0" y="3844400"/>
              <a:ext cx="3553411" cy="261198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472573" y="4338803"/>
              <a:ext cx="4572000" cy="17543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the interaction between each of the lowered (and broadened) </a:t>
              </a:r>
              <a:r>
                <a:rPr lang="bg-BG" dirty="0">
                  <a:latin typeface="Symbol" charset="2"/>
                  <a:cs typeface="Symbol" charset="2"/>
                </a:rPr>
                <a:t>s</a:t>
              </a:r>
              <a:r>
                <a:rPr lang="en-US" dirty="0"/>
                <a:t> </a:t>
              </a:r>
              <a:r>
                <a:rPr lang="en-US" dirty="0" smtClean="0"/>
                <a:t>orbitals </a:t>
              </a:r>
              <a:r>
                <a:rPr lang="en-US" dirty="0"/>
                <a:t>of the hydrogen molecule interacting with the </a:t>
              </a:r>
              <a:r>
                <a:rPr lang="bg-BG" dirty="0" smtClean="0"/>
                <a:t>metal </a:t>
              </a:r>
              <a:r>
                <a:rPr lang="en-US" dirty="0" smtClean="0"/>
                <a:t>narrow </a:t>
              </a:r>
              <a:r>
                <a:rPr lang="en-US" dirty="0"/>
                <a:t>d-band </a:t>
              </a:r>
              <a:r>
                <a:rPr lang="en-US" dirty="0" smtClean="0"/>
                <a:t>will </a:t>
              </a:r>
              <a:r>
                <a:rPr lang="en-US" dirty="0"/>
                <a:t>lead to a </a:t>
              </a:r>
              <a:r>
                <a:rPr lang="en-US" b="1" dirty="0"/>
                <a:t>splitting of each of the </a:t>
              </a:r>
              <a:r>
                <a:rPr lang="bg-BG" b="1" dirty="0" smtClean="0">
                  <a:latin typeface="Symbol" charset="2"/>
                  <a:cs typeface="Symbol" charset="2"/>
                </a:rPr>
                <a:t>s</a:t>
              </a:r>
              <a:r>
                <a:rPr lang="en-US" b="1" dirty="0" smtClean="0"/>
                <a:t> </a:t>
              </a:r>
              <a:r>
                <a:rPr lang="en-US" b="1" dirty="0"/>
                <a:t>orbitals into a bonding and </a:t>
              </a:r>
              <a:r>
                <a:rPr lang="en-US" b="1" dirty="0" err="1"/>
                <a:t>antibonding</a:t>
              </a:r>
              <a:r>
                <a:rPr lang="en-US" b="1" dirty="0"/>
                <a:t> </a:t>
              </a:r>
              <a:r>
                <a:rPr lang="en-US" b="1" dirty="0" smtClean="0"/>
                <a:t>orbital</a:t>
              </a:r>
              <a:r>
                <a:rPr lang="bg-BG" b="1" dirty="0" smtClean="0"/>
                <a:t>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44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Dissociação de H</a:t>
            </a:r>
            <a:r>
              <a:rPr lang="bg-BG" baseline="-25000" dirty="0" smtClean="0"/>
              <a:t>2</a:t>
            </a:r>
            <a:endParaRPr lang="en-US" baseline="-25000" dirty="0"/>
          </a:p>
        </p:txBody>
      </p:sp>
      <p:pic>
        <p:nvPicPr>
          <p:cNvPr id="11" name="Picture 10" descr="Captura de Tela 2018-04-17 às 08.1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8" y="2988975"/>
            <a:ext cx="3574973" cy="26278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8898" y="1157102"/>
            <a:ext cx="754785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splitting and filling of the bonding and anti-bonding d-</a:t>
            </a:r>
            <a:r>
              <a:rPr lang="bg-BG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orbitals provide information about M-H</a:t>
            </a:r>
            <a:r>
              <a:rPr lang="en-US" baseline="-25000" dirty="0" smtClean="0"/>
              <a:t>2</a:t>
            </a:r>
            <a:r>
              <a:rPr lang="en-US" dirty="0" smtClean="0"/>
              <a:t> interaction.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The splitting and filling of the bonding and anti-bonding d-</a:t>
            </a:r>
            <a:r>
              <a:rPr lang="bg-BG" dirty="0" smtClean="0">
                <a:latin typeface="Symbol" charset="2"/>
                <a:cs typeface="Symbol" charset="2"/>
              </a:rPr>
              <a:t>s</a:t>
            </a:r>
            <a:r>
              <a:rPr lang="bg-BG" baseline="30000" dirty="0" smtClean="0">
                <a:latin typeface="Symbol" charset="2"/>
                <a:cs typeface="Symbol" charset="2"/>
              </a:rPr>
              <a:t>*</a:t>
            </a:r>
            <a:r>
              <a:rPr lang="bg-BG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orbitals </a:t>
            </a:r>
            <a:r>
              <a:rPr lang="en-US" dirty="0"/>
              <a:t>provide information </a:t>
            </a:r>
            <a:r>
              <a:rPr lang="en-US" dirty="0" smtClean="0"/>
              <a:t>about the internal bonding of the hydrogen molecule, which becomes weakened due to the filling of the otherwise empty </a:t>
            </a:r>
            <a:r>
              <a:rPr lang="bg-BG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* state (bonding to the metal but anti-bonding for the molecule).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9204" y="5806268"/>
            <a:ext cx="7119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internal </a:t>
            </a:r>
            <a:r>
              <a:rPr lang="bg-BG" b="1" dirty="0" smtClean="0"/>
              <a:t>H-H </a:t>
            </a:r>
            <a:r>
              <a:rPr lang="en-US" b="1" dirty="0" smtClean="0"/>
              <a:t>bonding </a:t>
            </a:r>
            <a:r>
              <a:rPr lang="en-US" b="1" dirty="0"/>
              <a:t>is weakened </a:t>
            </a:r>
            <a:r>
              <a:rPr lang="en-US" dirty="0"/>
              <a:t>and hence its dissociation becomes much </a:t>
            </a:r>
            <a:r>
              <a:rPr lang="en-US" dirty="0" smtClean="0"/>
              <a:t>easier</a:t>
            </a:r>
            <a:r>
              <a:rPr lang="bg-BG" dirty="0" smtClean="0"/>
              <a:t>, </a:t>
            </a:r>
            <a:r>
              <a:rPr lang="en-US" dirty="0"/>
              <a:t>forming adsorbed atomic hydrogen on the surface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8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Dissociação de H</a:t>
            </a:r>
            <a:r>
              <a:rPr lang="bg-BG" baseline="-25000" dirty="0" smtClean="0"/>
              <a:t>2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363564" y="1406921"/>
            <a:ext cx="9008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when turning to the real density functional theory (DFT) </a:t>
            </a:r>
            <a:r>
              <a:rPr lang="en-US" dirty="0" smtClean="0"/>
              <a:t>calculations, </a:t>
            </a:r>
            <a:r>
              <a:rPr lang="en-US" dirty="0"/>
              <a:t>which describe the approach much more accurately, the picture becomes considerably more </a:t>
            </a:r>
            <a:r>
              <a:rPr lang="en-US" dirty="0" smtClean="0"/>
              <a:t>complex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34936" y="2340148"/>
            <a:ext cx="4667627" cy="2527767"/>
            <a:chOff x="2775745" y="2540039"/>
            <a:chExt cx="3719229" cy="17762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5745" y="2540039"/>
              <a:ext cx="3719229" cy="17762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130" y="2795422"/>
              <a:ext cx="2319114" cy="122641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715090" y="6451843"/>
            <a:ext cx="3075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Hammer and </a:t>
            </a:r>
            <a:r>
              <a:rPr lang="en-US" sz="1200" dirty="0" smtClean="0"/>
              <a:t>N</a:t>
            </a:r>
            <a:r>
              <a:rPr lang="bg-BG" sz="1200" dirty="0" smtClean="0"/>
              <a:t>o</a:t>
            </a:r>
            <a:r>
              <a:rPr lang="en-US" sz="1200" dirty="0" err="1" smtClean="0"/>
              <a:t>rskov</a:t>
            </a:r>
            <a:r>
              <a:rPr lang="en-US" sz="1200" dirty="0" smtClean="0"/>
              <a:t> </a:t>
            </a:r>
            <a:r>
              <a:rPr lang="en-US" sz="1200" dirty="0"/>
              <a:t>(1995</a:t>
            </a:r>
            <a:r>
              <a:rPr lang="en-US" sz="1200" dirty="0" smtClean="0"/>
              <a:t>) Nature, 376, 238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92" y="4845553"/>
            <a:ext cx="4311100" cy="16062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658" y="2845600"/>
            <a:ext cx="1942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--- d orbital of clean metal surface</a:t>
            </a:r>
          </a:p>
          <a:p>
            <a:endParaRPr lang="en-US" dirty="0"/>
          </a:p>
          <a:p>
            <a:r>
              <a:rPr lang="en-US" dirty="0" smtClean="0"/>
              <a:t>__ </a:t>
            </a:r>
            <a:r>
              <a:rPr lang="en-US" dirty="0"/>
              <a:t>d-</a:t>
            </a:r>
            <a:r>
              <a:rPr lang="bg-BG" dirty="0">
                <a:latin typeface="Symbol" charset="2"/>
                <a:cs typeface="Symbol" charset="2"/>
              </a:rPr>
              <a:t>s </a:t>
            </a:r>
            <a:r>
              <a:rPr lang="en-US" dirty="0"/>
              <a:t>orbitals</a:t>
            </a:r>
          </a:p>
        </p:txBody>
      </p:sp>
    </p:spTree>
    <p:extLst>
      <p:ext uri="{BB962C8B-B14F-4D97-AF65-F5344CB8AC3E}">
        <p14:creationId xmlns:p14="http://schemas.microsoft.com/office/powerpoint/2010/main" val="300556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6006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/>
              <a:t>Dissociação de H</a:t>
            </a:r>
            <a:r>
              <a:rPr lang="bg-BG" baseline="-25000" dirty="0" smtClean="0"/>
              <a:t>2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685799" y="1351244"/>
            <a:ext cx="8026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When entering the transition metal series </a:t>
            </a:r>
            <a:r>
              <a:rPr lang="en-US" dirty="0"/>
              <a:t>dissociation happens </a:t>
            </a:r>
            <a:r>
              <a:rPr lang="en-US" dirty="0" smtClean="0"/>
              <a:t>readily</a:t>
            </a:r>
            <a:r>
              <a:rPr lang="bg-BG" dirty="0" smtClean="0"/>
              <a:t>, on Ni, Pd and Pt,</a:t>
            </a:r>
            <a:r>
              <a:rPr lang="en-US" dirty="0" smtClean="0"/>
              <a:t> while </a:t>
            </a:r>
            <a:r>
              <a:rPr lang="en-US" dirty="0"/>
              <a:t>it becomes difficult again when going to the far </a:t>
            </a:r>
            <a:r>
              <a:rPr lang="en-US" dirty="0" smtClean="0"/>
              <a:t>right</a:t>
            </a:r>
            <a:r>
              <a:rPr lang="bg-BG" dirty="0" smtClean="0"/>
              <a:t>,</a:t>
            </a:r>
            <a:r>
              <a:rPr lang="en-US" dirty="0" smtClean="0"/>
              <a:t> </a:t>
            </a:r>
            <a:r>
              <a:rPr lang="en-US" dirty="0"/>
              <a:t>due to the filling and lowering </a:t>
            </a:r>
            <a:r>
              <a:rPr lang="en-US" dirty="0" smtClean="0"/>
              <a:t>of</a:t>
            </a:r>
            <a:r>
              <a:rPr lang="bg-BG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d-band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16280" y="287489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barrier simply disappears over the d-band metal, but start to reappears when going to </a:t>
            </a:r>
            <a:r>
              <a:rPr lang="en-US" dirty="0" smtClean="0"/>
              <a:t>Cu</a:t>
            </a:r>
            <a:r>
              <a:rPr lang="en-US" dirty="0"/>
              <a:t>(111) where the d-band is filled and basically only results in a repulsive interaction with the molecular orbitals</a:t>
            </a:r>
            <a:r>
              <a:rPr lang="en-US" dirty="0" smtClean="0"/>
              <a:t>.</a:t>
            </a:r>
            <a:endParaRPr lang="bg-BG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16280" y="46292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This effect is even more pronounced if going </a:t>
            </a:r>
            <a:r>
              <a:rPr lang="en-US" dirty="0" smtClean="0"/>
              <a:t>metals </a:t>
            </a:r>
            <a:r>
              <a:rPr lang="en-US" dirty="0"/>
              <a:t>like Ag and Au </a:t>
            </a:r>
          </a:p>
        </p:txBody>
      </p:sp>
      <p:pic>
        <p:nvPicPr>
          <p:cNvPr id="4" name="Picture 3" descr="Captura de Tela 2018-04-17 às 09.4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" y="2729317"/>
            <a:ext cx="4253556" cy="32842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5090" y="6451843"/>
            <a:ext cx="3075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Hammer and </a:t>
            </a:r>
            <a:r>
              <a:rPr lang="en-US" sz="1200" dirty="0" smtClean="0"/>
              <a:t>N</a:t>
            </a:r>
            <a:r>
              <a:rPr lang="bg-BG" sz="1200" dirty="0" smtClean="0"/>
              <a:t>o</a:t>
            </a:r>
            <a:r>
              <a:rPr lang="en-US" sz="1200" dirty="0" err="1" smtClean="0"/>
              <a:t>rskov</a:t>
            </a:r>
            <a:r>
              <a:rPr lang="en-US" sz="1200" dirty="0" smtClean="0"/>
              <a:t> </a:t>
            </a:r>
            <a:r>
              <a:rPr lang="en-US" sz="1200" dirty="0"/>
              <a:t>(1995</a:t>
            </a:r>
            <a:r>
              <a:rPr lang="en-US" sz="1200" dirty="0" smtClean="0"/>
              <a:t>) Nature, 376, 238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475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2767</Words>
  <Application>Microsoft Macintosh PowerPoint</Application>
  <PresentationFormat>On-screen Show (4:3)</PresentationFormat>
  <Paragraphs>406</Paragraphs>
  <Slides>47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CS ChemDraw Drawing</vt:lpstr>
      <vt:lpstr>Reações de hidrogenação catalíticas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Seletividade: catálise heterogênea x homogênea</vt:lpstr>
      <vt:lpstr>Seletividade: catálise heterogênea e homogênea</vt:lpstr>
      <vt:lpstr>PowerPoint Presentation</vt:lpstr>
      <vt:lpstr>PowerPoint Presentation</vt:lpstr>
      <vt:lpstr>Chapter 6 (Crabtree). Oxidative addition and reductive elimination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Phosphines: PR3</vt:lpstr>
      <vt:lpstr>Tools to tune electronic and steric parameters</vt:lpstr>
      <vt:lpstr>PowerPoint Presentation</vt:lpstr>
      <vt:lpstr>Tolman map</vt:lpstr>
      <vt:lpstr>Hidrogenação assimétrica: enantiosseletividade</vt:lpstr>
      <vt:lpstr>Hidrogenação assimétrica -Knowles</vt:lpstr>
      <vt:lpstr>Hidrogenação assimétrica - Noyori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mechanism: DFT calculations</vt:lpstr>
      <vt:lpstr>Screening of Nitrogen-containing bases </vt:lpstr>
      <vt:lpstr>Proposed mechanism:</vt:lpstr>
      <vt:lpstr>Scope of semi-hydrogenation of akynes</vt:lpstr>
      <vt:lpstr>PowerPoint Presentation</vt:lpstr>
      <vt:lpstr>Proposta de trabalho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Reações de hidrogenação catalíticas</dc:title>
  <dc:creator>Liane Rossi</dc:creator>
  <cp:lastModifiedBy>Liane Rossi</cp:lastModifiedBy>
  <cp:revision>99</cp:revision>
  <dcterms:created xsi:type="dcterms:W3CDTF">2018-04-16T19:06:13Z</dcterms:created>
  <dcterms:modified xsi:type="dcterms:W3CDTF">2018-04-19T21:28:06Z</dcterms:modified>
</cp:coreProperties>
</file>