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73"/>
  </p:notesMasterIdLst>
  <p:sldIdLst>
    <p:sldId id="360" r:id="rId4"/>
    <p:sldId id="333" r:id="rId5"/>
    <p:sldId id="340" r:id="rId6"/>
    <p:sldId id="341" r:id="rId7"/>
    <p:sldId id="300" r:id="rId8"/>
    <p:sldId id="301" r:id="rId9"/>
    <p:sldId id="342" r:id="rId10"/>
    <p:sldId id="302" r:id="rId11"/>
    <p:sldId id="345" r:id="rId12"/>
    <p:sldId id="346" r:id="rId13"/>
    <p:sldId id="303" r:id="rId14"/>
    <p:sldId id="304" r:id="rId15"/>
    <p:sldId id="305" r:id="rId16"/>
    <p:sldId id="306" r:id="rId17"/>
    <p:sldId id="272" r:id="rId18"/>
    <p:sldId id="273" r:id="rId19"/>
    <p:sldId id="274" r:id="rId20"/>
    <p:sldId id="275" r:id="rId21"/>
    <p:sldId id="279" r:id="rId22"/>
    <p:sldId id="280" r:id="rId23"/>
    <p:sldId id="281" r:id="rId24"/>
    <p:sldId id="282" r:id="rId25"/>
    <p:sldId id="283" r:id="rId26"/>
    <p:sldId id="284" r:id="rId27"/>
    <p:sldId id="285" r:id="rId28"/>
    <p:sldId id="286" r:id="rId29"/>
    <p:sldId id="334" r:id="rId30"/>
    <p:sldId id="287" r:id="rId31"/>
    <p:sldId id="288" r:id="rId32"/>
    <p:sldId id="335" r:id="rId33"/>
    <p:sldId id="289" r:id="rId34"/>
    <p:sldId id="336" r:id="rId35"/>
    <p:sldId id="317" r:id="rId36"/>
    <p:sldId id="290" r:id="rId37"/>
    <p:sldId id="291" r:id="rId38"/>
    <p:sldId id="293" r:id="rId39"/>
    <p:sldId id="294" r:id="rId40"/>
    <p:sldId id="295" r:id="rId41"/>
    <p:sldId id="338" r:id="rId42"/>
    <p:sldId id="296" r:id="rId43"/>
    <p:sldId id="308" r:id="rId44"/>
    <p:sldId id="310" r:id="rId45"/>
    <p:sldId id="318" r:id="rId46"/>
    <p:sldId id="311" r:id="rId47"/>
    <p:sldId id="258" r:id="rId48"/>
    <p:sldId id="259" r:id="rId49"/>
    <p:sldId id="260" r:id="rId50"/>
    <p:sldId id="261" r:id="rId51"/>
    <p:sldId id="262" r:id="rId52"/>
    <p:sldId id="263" r:id="rId53"/>
    <p:sldId id="264" r:id="rId54"/>
    <p:sldId id="323" r:id="rId55"/>
    <p:sldId id="343" r:id="rId56"/>
    <p:sldId id="325" r:id="rId57"/>
    <p:sldId id="327" r:id="rId58"/>
    <p:sldId id="265" r:id="rId59"/>
    <p:sldId id="347" r:id="rId60"/>
    <p:sldId id="358" r:id="rId61"/>
    <p:sldId id="359" r:id="rId62"/>
    <p:sldId id="348" r:id="rId63"/>
    <p:sldId id="349" r:id="rId64"/>
    <p:sldId id="350" r:id="rId65"/>
    <p:sldId id="351" r:id="rId66"/>
    <p:sldId id="352" r:id="rId67"/>
    <p:sldId id="353" r:id="rId68"/>
    <p:sldId id="354" r:id="rId69"/>
    <p:sldId id="355" r:id="rId70"/>
    <p:sldId id="356" r:id="rId71"/>
    <p:sldId id="344" r:id="rId7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ECFF"/>
    <a:srgbClr val="990099"/>
    <a:srgbClr val="FE8637"/>
    <a:srgbClr val="FF7D25"/>
    <a:srgbClr val="FFDEBD"/>
    <a:srgbClr val="F9AD6F"/>
    <a:srgbClr val="FFDAC1"/>
    <a:srgbClr val="66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3" d="100"/>
          <a:sy n="113" d="100"/>
        </p:scale>
        <p:origin x="-966"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43963-46D2-44DB-BFD8-2FD60695616F}" type="datetimeFigureOut">
              <a:rPr lang="pt-BR" smtClean="0"/>
              <a:pPr/>
              <a:t>05/08/2015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F6E8E-895A-4CC5-A7C9-E9183A909EBC}" type="slidenum">
              <a:rPr lang="pt-BR" smtClean="0"/>
              <a:pPr/>
              <a:t>‹nº›</a:t>
            </a:fld>
            <a:endParaRPr lang="pt-BR"/>
          </a:p>
        </p:txBody>
      </p:sp>
    </p:spTree>
    <p:extLst>
      <p:ext uri="{BB962C8B-B14F-4D97-AF65-F5344CB8AC3E}">
        <p14:creationId xmlns:p14="http://schemas.microsoft.com/office/powerpoint/2010/main" xmlns="" val="131318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dirty="0" smtClean="0"/>
              <a:t>Um bebê morto que não fosse expulso das entranhas da mãe seria cortado em pedaços dentro do útero e os pedaços retirados com uma pinça. A placenta retida era retirada também à força.</a:t>
            </a:r>
          </a:p>
          <a:p>
            <a:endParaRPr lang="pt-BR" dirty="0"/>
          </a:p>
        </p:txBody>
      </p:sp>
      <p:sp>
        <p:nvSpPr>
          <p:cNvPr id="4" name="Espaço Reservado para Número de Slide 3"/>
          <p:cNvSpPr>
            <a:spLocks noGrp="1"/>
          </p:cNvSpPr>
          <p:nvPr>
            <p:ph type="sldNum" sz="quarter" idx="10"/>
          </p:nvPr>
        </p:nvSpPr>
        <p:spPr/>
        <p:txBody>
          <a:bodyPr/>
          <a:lstStyle/>
          <a:p>
            <a:fld id="{C1FF6E8E-895A-4CC5-A7C9-E9183A909EBC}" type="slidenum">
              <a:rPr lang="pt-BR" smtClean="0"/>
              <a:pPr/>
              <a:t>37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1A4A99FC-F558-4533-8BC6-8EA518E3D2BE}" type="datetimeFigureOut">
              <a:rPr lang="pt-BR" smtClean="0"/>
              <a:pPr/>
              <a:t>05/08/2015</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CB881B61-AC83-4CE9-B65D-6CC94F997F86}" type="slidenum">
              <a:rPr lang="pt-BR" smtClean="0"/>
              <a:pPr/>
              <a:t>‹nº›</a:t>
            </a:fld>
            <a:endParaRPr lang="pt-B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66EE2861-AABA-41F3-9FD7-ABAE67D3E248}" type="datetimeFigureOut">
              <a:rPr lang="pt-BR">
                <a:solidFill>
                  <a:prstClr val="black">
                    <a:tint val="75000"/>
                  </a:prstClr>
                </a:solidFill>
              </a:rPr>
              <a:pPr>
                <a:defRPr/>
              </a:pPr>
              <a:t>05/08/2015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777C7E6B-1E62-4730-998A-0204CFC6D90D}"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03136C4-FA04-4010-A8F9-2FCC529798F7}" type="datetimeFigureOut">
              <a:rPr lang="pt-BR">
                <a:solidFill>
                  <a:prstClr val="black">
                    <a:tint val="75000"/>
                  </a:prstClr>
                </a:solidFill>
              </a:rPr>
              <a:pPr>
                <a:defRPr/>
              </a:pPr>
              <a:t>05/08/2015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EFBF37C0-D12D-43E6-B5DB-AE151490C576}"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69BB51D2-D01D-4634-B791-2A7314B6B6B7}" type="datetimeFigureOut">
              <a:rPr lang="pt-BR">
                <a:solidFill>
                  <a:prstClr val="black">
                    <a:tint val="75000"/>
                  </a:prstClr>
                </a:solidFill>
              </a:rPr>
              <a:pPr>
                <a:defRPr/>
              </a:pPr>
              <a:t>05/08/2015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40F699E9-C841-4A85-99B1-67C8C838F758}"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FD0BC26D-8DEB-493A-9F0E-83BBA768684E}" type="datetimeFigureOut">
              <a:rPr lang="pt-BR">
                <a:solidFill>
                  <a:prstClr val="black">
                    <a:tint val="75000"/>
                  </a:prstClr>
                </a:solidFill>
              </a:rPr>
              <a:pPr>
                <a:defRPr/>
              </a:pPr>
              <a:t>05/08/2015</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33B14C21-AD2F-4CF9-9FAF-BB16ED2B5558}"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A775EAA5-39C0-468A-A589-54B28C321B65}" type="datetimeFigureOut">
              <a:rPr lang="pt-BR">
                <a:solidFill>
                  <a:prstClr val="black">
                    <a:tint val="75000"/>
                  </a:prstClr>
                </a:solidFill>
              </a:rPr>
              <a:pPr>
                <a:defRPr/>
              </a:pPr>
              <a:t>05/08/2015</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lvl1pPr>
          </a:lstStyle>
          <a:p>
            <a:pPr>
              <a:defRPr/>
            </a:pPr>
            <a:fld id="{00A3FF59-7B46-413A-A6C4-9FAEE53CF077}"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1BDA3A3D-A2FF-4709-9CC5-271C3EC610EF}" type="datetimeFigureOut">
              <a:rPr lang="pt-BR">
                <a:solidFill>
                  <a:prstClr val="black">
                    <a:tint val="75000"/>
                  </a:prstClr>
                </a:solidFill>
              </a:rPr>
              <a:pPr>
                <a:defRPr/>
              </a:pPr>
              <a:t>05/08/2015</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38A3DA63-4DAA-4B54-8C05-4F437512DCB2}"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5B681330-AEF4-45FB-B2D0-D47A7F2C57B2}" type="datetimeFigureOut">
              <a:rPr lang="pt-BR">
                <a:solidFill>
                  <a:prstClr val="black">
                    <a:tint val="75000"/>
                  </a:prstClr>
                </a:solidFill>
              </a:rPr>
              <a:pPr>
                <a:defRPr/>
              </a:pPr>
              <a:t>05/08/2015</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A990EC37-2F1E-4D49-A9A4-62B9DB561997}"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BC82A0DB-0D35-4774-A5D6-1DAF53728634}" type="datetimeFigureOut">
              <a:rPr lang="pt-BR">
                <a:solidFill>
                  <a:prstClr val="black">
                    <a:tint val="75000"/>
                  </a:prstClr>
                </a:solidFill>
              </a:rPr>
              <a:pPr>
                <a:defRPr/>
              </a:pPr>
              <a:t>05/08/2015</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02D313CF-C7E5-4F93-97F8-972FEB695A1E}"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13344C27-79F7-42AE-A664-8FAE2ACCC826}" type="datetimeFigureOut">
              <a:rPr lang="pt-BR">
                <a:solidFill>
                  <a:prstClr val="black">
                    <a:tint val="75000"/>
                  </a:prstClr>
                </a:solidFill>
              </a:rPr>
              <a:pPr>
                <a:defRPr/>
              </a:pPr>
              <a:t>05/08/2015</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431C21D6-6B9B-49FF-98C1-1BA8A3CE802B}"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EA021E5-8D7A-4DE7-AC5D-6A4BEA88BF04}" type="datetimeFigureOut">
              <a:rPr lang="pt-BR">
                <a:solidFill>
                  <a:prstClr val="black">
                    <a:tint val="75000"/>
                  </a:prstClr>
                </a:solidFill>
              </a:rPr>
              <a:pPr>
                <a:defRPr/>
              </a:pPr>
              <a:t>05/08/2015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A8D89A52-DADC-4791-864E-55CB5564E843}"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716E7BE-56A7-4F44-B068-2111C97F4BF6}" type="datetimeFigureOut">
              <a:rPr lang="pt-BR">
                <a:solidFill>
                  <a:prstClr val="black">
                    <a:tint val="75000"/>
                  </a:prstClr>
                </a:solidFill>
              </a:rPr>
              <a:pPr>
                <a:defRPr/>
              </a:pPr>
              <a:t>05/08/2015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409F8291-5A7B-4E61-8E76-0FF01621B066}" type="slidenum">
              <a:rPr lang="pt-BR">
                <a:solidFill>
                  <a:prstClr val="black">
                    <a:tint val="75000"/>
                  </a:prstClr>
                </a:solidFill>
              </a:rPr>
              <a:pPr>
                <a:defRPr/>
              </a:pPr>
              <a:t>‹nº›</a:t>
            </a:fld>
            <a:endParaRPr lang="pt-B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BA1596FA-3862-4C78-8ADC-2F9865553CA9}" type="datetimeFigureOut">
              <a:rPr lang="pt-BR" smtClean="0"/>
              <a:pPr/>
              <a:t>05/08/2015</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B65DCBF5-C4DC-43FE-9EF5-296097F28170}" type="slidenum">
              <a:rPr lang="pt-BR" smtClean="0"/>
              <a:pPr/>
              <a:t>‹nº›</a:t>
            </a:fld>
            <a:endParaRPr lang="pt-B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13"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a:effectLst/>
        </p:spPr>
      </p:pic>
      <p:sp>
        <p:nvSpPr>
          <p:cNvPr id="2" name="Espaço Reservado para Título 1"/>
          <p:cNvSpPr>
            <a:spLocks noGrp="1"/>
          </p:cNvSpPr>
          <p:nvPr>
            <p:ph type="title"/>
          </p:nvPr>
        </p:nvSpPr>
        <p:spPr>
          <a:xfrm>
            <a:off x="1043608" y="0"/>
            <a:ext cx="7643192" cy="418058"/>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914400" y="548680"/>
            <a:ext cx="7834064" cy="4525963"/>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0099"/>
        </a:buClr>
        <a:buSzPct val="60000"/>
        <a:buFont typeface="Wingdings" pitchFamily="2" charset="2"/>
        <a:buChar char="v"/>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0099"/>
        </a:buClr>
        <a:buSzPct val="60000"/>
        <a:buFont typeface="Wingdings" pitchFamily="2" charset="2"/>
        <a:buChar char="v"/>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0099"/>
        </a:buClr>
        <a:buSzPct val="60000"/>
        <a:buFont typeface="Wingdings" pitchFamily="2" charset="2"/>
        <a:buChar char="v"/>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0099"/>
        </a:buClr>
        <a:buSzPct val="60000"/>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0099"/>
        </a:buClr>
        <a:buSzPct val="60000"/>
        <a:buFont typeface="Wingdings"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duotone>
              <a:schemeClr val="accent6">
                <a:shade val="45000"/>
                <a:satMod val="135000"/>
              </a:schemeClr>
              <a:prstClr val="white"/>
            </a:duotone>
          </a:blip>
          <a:srcRect l="34766" t="17361" r="12890" b="12500"/>
          <a:stretch>
            <a:fillRect/>
          </a:stretch>
        </p:blipFill>
        <p:spPr bwMode="auto">
          <a:xfrm>
            <a:off x="0" y="0"/>
            <a:ext cx="9144000" cy="6857999"/>
          </a:xfrm>
          <a:prstGeom prst="rect">
            <a:avLst/>
          </a:prstGeom>
          <a:noFill/>
          <a:ln w="9525">
            <a:noFill/>
            <a:miter lim="800000"/>
            <a:headEnd/>
            <a:tailEnd/>
          </a:ln>
          <a:effectLst/>
        </p:spPr>
      </p:pic>
      <p:sp>
        <p:nvSpPr>
          <p:cNvPr id="9" name="Retângulo 8"/>
          <p:cNvSpPr/>
          <p:nvPr userDrawn="1"/>
        </p:nvSpPr>
        <p:spPr bwMode="auto">
          <a:xfrm>
            <a:off x="381000" y="0"/>
            <a:ext cx="374576" cy="6858000"/>
          </a:xfrm>
          <a:prstGeom prst="rect">
            <a:avLst/>
          </a:prstGeom>
          <a:solidFill>
            <a:srgbClr val="FFDAC1">
              <a:alpha val="54000"/>
            </a:srgbClr>
          </a:solidFill>
          <a:ln w="38100" cap="rnd" cmpd="sng" algn="ctr">
            <a:solidFill>
              <a:schemeClr val="accent6">
                <a:lumMod val="20000"/>
                <a:lumOff val="8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userDrawn="1"/>
        </p:nvSpPr>
        <p:spPr bwMode="auto">
          <a:xfrm>
            <a:off x="276336" y="0"/>
            <a:ext cx="104664" cy="6858000"/>
          </a:xfrm>
          <a:prstGeom prst="rect">
            <a:avLst/>
          </a:prstGeom>
          <a:solidFill>
            <a:schemeClr val="accent1">
              <a:tint val="40000"/>
              <a:alpha val="36000"/>
            </a:schemeClr>
          </a:solidFill>
          <a:ln w="38100" cap="rnd" cmpd="sng" algn="ctr">
            <a:solidFill>
              <a:schemeClr val="accent6">
                <a:lumMod val="60000"/>
                <a:lumOff val="4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userDrawn="1"/>
        </p:nvSpPr>
        <p:spPr bwMode="auto">
          <a:xfrm>
            <a:off x="755576" y="0"/>
            <a:ext cx="181872" cy="6858000"/>
          </a:xfrm>
          <a:prstGeom prst="rect">
            <a:avLst/>
          </a:prstGeom>
          <a:solidFill>
            <a:srgbClr val="FFDEBD">
              <a:alpha val="69804"/>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userDrawn="1"/>
        </p:nvSpPr>
        <p:spPr bwMode="auto">
          <a:xfrm>
            <a:off x="323528" y="-2289"/>
            <a:ext cx="230280" cy="6858000"/>
          </a:xfrm>
          <a:prstGeom prst="rect">
            <a:avLst/>
          </a:prstGeom>
          <a:solidFill>
            <a:srgbClr val="FFDEBD">
              <a:alpha val="71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userDrawn="1"/>
        </p:nvSpPr>
        <p:spPr bwMode="auto">
          <a:xfrm>
            <a:off x="106344" y="0"/>
            <a:ext cx="0" cy="6858000"/>
          </a:xfrm>
          <a:prstGeom prst="line">
            <a:avLst/>
          </a:prstGeom>
          <a:noFill/>
          <a:ln w="57150" cap="flat" cmpd="sng" algn="ctr">
            <a:solidFill>
              <a:schemeClr val="accent6">
                <a:lumMod val="60000"/>
                <a:lumOff val="4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userDrawn="1"/>
        </p:nvSpPr>
        <p:spPr bwMode="auto">
          <a:xfrm>
            <a:off x="635942" y="0"/>
            <a:ext cx="0" cy="6858000"/>
          </a:xfrm>
          <a:prstGeom prst="line">
            <a:avLst/>
          </a:prstGeom>
          <a:noFill/>
          <a:ln w="57150" cap="flat" cmpd="sng" algn="ctr">
            <a:solidFill>
              <a:srgbClr val="FF7D25"/>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userDrawn="1"/>
        </p:nvSpPr>
        <p:spPr bwMode="auto">
          <a:xfrm>
            <a:off x="683568" y="0"/>
            <a:ext cx="0" cy="6858000"/>
          </a:xfrm>
          <a:prstGeom prst="line">
            <a:avLst/>
          </a:prstGeom>
          <a:noFill/>
          <a:ln w="28575" cap="flat" cmpd="sng" algn="ctr">
            <a:solidFill>
              <a:schemeClr val="accent6">
                <a:lumMod val="40000"/>
                <a:lumOff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userDrawn="1"/>
        </p:nvSpPr>
        <p:spPr bwMode="auto">
          <a:xfrm>
            <a:off x="831776" y="0"/>
            <a:ext cx="0" cy="6858000"/>
          </a:xfrm>
          <a:prstGeom prst="line">
            <a:avLst/>
          </a:prstGeom>
          <a:noFill/>
          <a:ln w="9525" cap="flat" cmpd="sng" algn="ctr">
            <a:solidFill>
              <a:srgbClr val="FF7D25"/>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etângulo 16"/>
          <p:cNvSpPr/>
          <p:nvPr userDrawn="1"/>
        </p:nvSpPr>
        <p:spPr bwMode="auto">
          <a:xfrm>
            <a:off x="984176" y="0"/>
            <a:ext cx="76200" cy="6858000"/>
          </a:xfrm>
          <a:prstGeom prst="rect">
            <a:avLst/>
          </a:prstGeom>
          <a:solidFill>
            <a:schemeClr val="accent6">
              <a:lumMod val="40000"/>
              <a:lumOff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ector reto 17"/>
          <p:cNvSpPr>
            <a:spLocks noChangeShapeType="1"/>
          </p:cNvSpPr>
          <p:nvPr userDrawn="1"/>
        </p:nvSpPr>
        <p:spPr bwMode="auto">
          <a:xfrm>
            <a:off x="611560" y="0"/>
            <a:ext cx="0" cy="6858000"/>
          </a:xfrm>
          <a:prstGeom prst="line">
            <a:avLst/>
          </a:prstGeom>
          <a:noFill/>
          <a:ln w="57150" cap="flat" cmpd="sng" algn="ctr">
            <a:solidFill>
              <a:srgbClr val="F9AD6F">
                <a:alpha val="82745"/>
              </a:srgb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bg2">
                <a:lumMod val="90000"/>
              </a:schemeClr>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3E29730-0964-47A5-B9AE-2957AE6D9106}" type="datetimeFigureOut">
              <a:rPr lang="pt-BR">
                <a:solidFill>
                  <a:prstClr val="black">
                    <a:tint val="75000"/>
                  </a:prstClr>
                </a:solidFill>
              </a:rPr>
              <a:pPr>
                <a:defRPr/>
              </a:pPr>
              <a:t>05/08/2015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C551A4F-77F7-4AD6-BC5A-95274CB25943}" type="slidenum">
              <a:rPr lang="pt-BR">
                <a:solidFill>
                  <a:prstClr val="black">
                    <a:tint val="75000"/>
                  </a:prstClr>
                </a:solidFill>
              </a:rPr>
              <a:pPr>
                <a:defRPr/>
              </a:pPr>
              <a:t>‹nº›</a:t>
            </a:fld>
            <a:endParaRPr lang="pt-B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pt.wikipedia.org/wiki/Imagem:Paracelsus.jpg" TargetMode="External"/><Relationship Id="rId1" Type="http://schemas.openxmlformats.org/officeDocument/2006/relationships/slideLayout" Target="../slideLayouts/slideLayout29.xml"/><Relationship Id="rId4" Type="http://schemas.openxmlformats.org/officeDocument/2006/relationships/image" Target="http://upload.wikimedia.org/wikipedia/commons/thumb/4/4a/Paracelsus.jpg/250px-Paracelsus.jp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1"/>
          <p:cNvSpPr>
            <a:spLocks noChangeArrowheads="1"/>
          </p:cNvSpPr>
          <p:nvPr/>
        </p:nvSpPr>
        <p:spPr bwMode="auto">
          <a:xfrm>
            <a:off x="2211387" y="5301208"/>
            <a:ext cx="4721225" cy="246062"/>
          </a:xfrm>
          <a:prstGeom prst="rect">
            <a:avLst/>
          </a:prstGeom>
          <a:noFill/>
          <a:ln w="9525">
            <a:noFill/>
            <a:miter lim="800000"/>
            <a:headEnd/>
            <a:tailEnd/>
          </a:ln>
        </p:spPr>
        <p:txBody>
          <a:bodyPr wrap="none">
            <a:spAutoFit/>
          </a:bodyPr>
          <a:lstStyle/>
          <a:p>
            <a:r>
              <a:rPr lang="pt-BR" sz="1000" dirty="0">
                <a:latin typeface="Times New Roman" pitchFamily="18" charset="0"/>
                <a:cs typeface="Times New Roman" pitchFamily="18" charset="0"/>
              </a:rPr>
              <a:t>http://bethccruz.blogspot.com.br/2008/11/paracelso-homeopatia-mito-e-lenda-dos.html</a:t>
            </a:r>
          </a:p>
        </p:txBody>
      </p:sp>
      <p:sp>
        <p:nvSpPr>
          <p:cNvPr id="14" name="WordArt 3"/>
          <p:cNvSpPr>
            <a:spLocks noChangeArrowheads="1" noChangeShapeType="1" noTextEdit="1"/>
          </p:cNvSpPr>
          <p:nvPr/>
        </p:nvSpPr>
        <p:spPr bwMode="auto">
          <a:xfrm>
            <a:off x="7072313" y="6143625"/>
            <a:ext cx="1714500" cy="300038"/>
          </a:xfrm>
          <a:prstGeom prst="rect">
            <a:avLst/>
          </a:prstGeom>
        </p:spPr>
        <p:txBody>
          <a:bodyPr wrap="none" fromWordArt="1">
            <a:prstTxWarp prst="textPlain">
              <a:avLst>
                <a:gd name="adj" fmla="val 50000"/>
              </a:avLst>
            </a:prstTxWarp>
          </a:bodyPr>
          <a:lstStyle/>
          <a:p>
            <a:pPr algn="ctr">
              <a:defRPr/>
            </a:pPr>
            <a:r>
              <a:rPr lang="pt-BR" sz="2400" kern="10" dirty="0">
                <a:ln w="18415" cmpd="sng">
                  <a:solidFill>
                    <a:schemeClr val="tx1"/>
                  </a:solidFill>
                  <a:prstDash val="solid"/>
                </a:ln>
                <a:effectLst>
                  <a:outerShdw blurRad="63500" dir="3600000" algn="tl" rotWithShape="0">
                    <a:srgbClr val="000000">
                      <a:alpha val="70000"/>
                    </a:srgbClr>
                  </a:outerShdw>
                </a:effectLst>
                <a:latin typeface="Times New Roman"/>
                <a:cs typeface="Times New Roman"/>
              </a:rPr>
              <a:t>Edson Garcia Soares</a:t>
            </a:r>
          </a:p>
        </p:txBody>
      </p:sp>
      <p:sp>
        <p:nvSpPr>
          <p:cNvPr id="16" name="WordArt 10"/>
          <p:cNvSpPr>
            <a:spLocks noChangeArrowheads="1" noChangeShapeType="1" noTextEdit="1"/>
          </p:cNvSpPr>
          <p:nvPr/>
        </p:nvSpPr>
        <p:spPr bwMode="auto">
          <a:xfrm rot="21824">
            <a:off x="7612063" y="6518275"/>
            <a:ext cx="635000" cy="101600"/>
          </a:xfrm>
          <a:prstGeom prst="rect">
            <a:avLst/>
          </a:prstGeom>
        </p:spPr>
        <p:txBody>
          <a:bodyPr wrap="none" fromWordArt="1">
            <a:prstTxWarp prst="textPlain">
              <a:avLst>
                <a:gd name="adj" fmla="val 50000"/>
              </a:avLst>
            </a:prstTxWarp>
          </a:bodyPr>
          <a:lstStyle/>
          <a:p>
            <a:pPr algn="ctr">
              <a:defRPr/>
            </a:pPr>
            <a:r>
              <a:rPr lang="pt-BR" sz="2400" kern="10" dirty="0">
                <a:ln w="18415" cmpd="sng">
                  <a:solidFill>
                    <a:schemeClr val="tx1"/>
                  </a:solidFill>
                  <a:prstDash val="solid"/>
                </a:ln>
                <a:effectLst>
                  <a:outerShdw blurRad="63500" dir="3600000" algn="tl" rotWithShape="0">
                    <a:srgbClr val="000000">
                      <a:alpha val="70000"/>
                    </a:srgbClr>
                  </a:outerShdw>
                </a:effectLst>
                <a:latin typeface="Times New Roman"/>
                <a:cs typeface="Times New Roman"/>
              </a:rPr>
              <a:t>FMRP/USP</a:t>
            </a:r>
          </a:p>
        </p:txBody>
      </p:sp>
      <p:sp>
        <p:nvSpPr>
          <p:cNvPr id="20" name="WordArt 26"/>
          <p:cNvSpPr>
            <a:spLocks noChangeArrowheads="1" noChangeShapeType="1" noTextEdit="1"/>
          </p:cNvSpPr>
          <p:nvPr/>
        </p:nvSpPr>
        <p:spPr bwMode="auto">
          <a:xfrm>
            <a:off x="1547664" y="5589240"/>
            <a:ext cx="5688632" cy="785818"/>
          </a:xfrm>
          <a:prstGeom prst="rect">
            <a:avLst/>
          </a:prstGeom>
        </p:spPr>
        <p:txBody>
          <a:bodyPr wrap="none" fromWordArt="1">
            <a:prstTxWarp prst="textPlain">
              <a:avLst>
                <a:gd name="adj" fmla="val 50000"/>
              </a:avLst>
            </a:prstTxWarp>
          </a:bodyPr>
          <a:lstStyle/>
          <a:p>
            <a:pPr algn="ctr">
              <a:defRPr/>
            </a:pPr>
            <a:r>
              <a:rPr lang="pt-BR" sz="2800" b="1" kern="10" spc="50" dirty="0">
                <a:ln w="13500">
                  <a:solidFill>
                    <a:schemeClr val="tx1"/>
                  </a:solidFill>
                  <a:prstDash val="solid"/>
                </a:ln>
                <a:effectLst>
                  <a:innerShdw blurRad="50900" dist="38500" dir="13500000">
                    <a:srgbClr val="000000">
                      <a:alpha val="60000"/>
                    </a:srgbClr>
                  </a:innerShdw>
                </a:effectLst>
                <a:latin typeface="Times New Roman"/>
                <a:cs typeface="Times New Roman"/>
              </a:rPr>
              <a:t>As trevas atingindo a medicina do período medieval</a:t>
            </a:r>
          </a:p>
          <a:p>
            <a:pPr algn="ctr">
              <a:defRPr/>
            </a:pPr>
            <a:r>
              <a:rPr lang="pt-BR" sz="2800" b="1" kern="10" spc="50" dirty="0">
                <a:ln w="13500">
                  <a:solidFill>
                    <a:schemeClr val="tx1"/>
                  </a:solidFill>
                  <a:prstDash val="solid"/>
                </a:ln>
                <a:effectLst>
                  <a:innerShdw blurRad="50900" dist="38500" dir="13500000">
                    <a:srgbClr val="000000">
                      <a:alpha val="60000"/>
                    </a:srgbClr>
                  </a:innerShdw>
                </a:effectLst>
                <a:latin typeface="Times New Roman"/>
                <a:cs typeface="Times New Roman"/>
              </a:rPr>
              <a:t>A ética de Paracelso</a:t>
            </a:r>
          </a:p>
        </p:txBody>
      </p:sp>
      <p:sp>
        <p:nvSpPr>
          <p:cNvPr id="21" name="WordArt 10"/>
          <p:cNvSpPr>
            <a:spLocks noChangeArrowheads="1" noChangeShapeType="1" noTextEdit="1"/>
          </p:cNvSpPr>
          <p:nvPr/>
        </p:nvSpPr>
        <p:spPr bwMode="auto">
          <a:xfrm rot="21824">
            <a:off x="7680325" y="5068888"/>
            <a:ext cx="649288" cy="427037"/>
          </a:xfrm>
          <a:prstGeom prst="rect">
            <a:avLst/>
          </a:prstGeom>
        </p:spPr>
        <p:txBody>
          <a:bodyPr wrap="none" fromWordArt="1"/>
          <a:lstStyle/>
          <a:p>
            <a:pPr algn="ctr" fontAlgn="auto">
              <a:spcBef>
                <a:spcPts val="0"/>
              </a:spcBef>
              <a:spcAft>
                <a:spcPts val="0"/>
              </a:spcAft>
              <a:defRPr/>
            </a:pPr>
            <a:r>
              <a:rPr lang="pt-BR" sz="2000" b="1" kern="10">
                <a:solidFill>
                  <a:srgbClr val="0216AA"/>
                </a:solidFill>
                <a:latin typeface="Times New Roman"/>
                <a:cs typeface="Times New Roman"/>
              </a:rPr>
              <a:t>     </a:t>
            </a:r>
          </a:p>
        </p:txBody>
      </p:sp>
      <p:sp>
        <p:nvSpPr>
          <p:cNvPr id="22" name="WordArt 8"/>
          <p:cNvSpPr>
            <a:spLocks noChangeArrowheads="1" noChangeShapeType="1" noTextEdit="1"/>
          </p:cNvSpPr>
          <p:nvPr/>
        </p:nvSpPr>
        <p:spPr bwMode="auto">
          <a:xfrm>
            <a:off x="1763713" y="76200"/>
            <a:ext cx="5616575" cy="923925"/>
          </a:xfrm>
          <a:prstGeom prst="rect">
            <a:avLst/>
          </a:prstGeom>
        </p:spPr>
        <p:txBody>
          <a:bodyPr wrap="none" fromWordArt="1">
            <a:prstTxWarp prst="textPlain">
              <a:avLst>
                <a:gd name="adj" fmla="val 50000"/>
              </a:avLst>
            </a:prstTxWarp>
          </a:bodyPr>
          <a:lstStyle/>
          <a:p>
            <a:pPr algn="ctr">
              <a:defRPr/>
            </a:pPr>
            <a:r>
              <a:rPr lang="pt-BR" sz="2800" kern="10" spc="50" dirty="0">
                <a:ln w="13500">
                  <a:solidFill>
                    <a:schemeClr val="tx1"/>
                  </a:solidFill>
                  <a:prstDash val="solid"/>
                </a:ln>
                <a:effectLst>
                  <a:innerShdw blurRad="50900" dist="38500" dir="13500000">
                    <a:srgbClr val="000000">
                      <a:alpha val="60000"/>
                    </a:srgbClr>
                  </a:innerShdw>
                </a:effectLst>
                <a:latin typeface="Times New Roman"/>
                <a:cs typeface="Times New Roman"/>
              </a:rPr>
              <a:t>Universidade de São Paulo</a:t>
            </a:r>
          </a:p>
          <a:p>
            <a:pPr algn="ctr">
              <a:defRPr/>
            </a:pPr>
            <a:r>
              <a:rPr lang="pt-BR" sz="2800" kern="10" spc="50" dirty="0">
                <a:ln w="13500">
                  <a:solidFill>
                    <a:schemeClr val="tx1"/>
                  </a:solidFill>
                  <a:prstDash val="solid"/>
                </a:ln>
                <a:effectLst>
                  <a:innerShdw blurRad="50900" dist="38500" dir="13500000">
                    <a:srgbClr val="000000">
                      <a:alpha val="60000"/>
                    </a:srgbClr>
                  </a:innerShdw>
                </a:effectLst>
                <a:latin typeface="Times New Roman"/>
                <a:cs typeface="Times New Roman"/>
              </a:rPr>
              <a:t>Faculdade de Medicina de Ribeirão Preto</a:t>
            </a:r>
          </a:p>
          <a:p>
            <a:pPr algn="ctr">
              <a:defRPr/>
            </a:pPr>
            <a:r>
              <a:rPr lang="pt-BR" sz="2800" kern="10" spc="50" dirty="0">
                <a:ln w="13500">
                  <a:solidFill>
                    <a:schemeClr val="tx1"/>
                  </a:solidFill>
                  <a:prstDash val="solid"/>
                </a:ln>
                <a:effectLst>
                  <a:innerShdw blurRad="50900" dist="38500" dir="13500000">
                    <a:srgbClr val="000000">
                      <a:alpha val="60000"/>
                    </a:srgbClr>
                  </a:innerShdw>
                </a:effectLst>
                <a:latin typeface="Times New Roman"/>
                <a:cs typeface="Times New Roman"/>
              </a:rPr>
              <a:t>Departamento de Patologia e Medicina Legal</a:t>
            </a:r>
          </a:p>
        </p:txBody>
      </p:sp>
      <p:pic>
        <p:nvPicPr>
          <p:cNvPr id="23" name="Picture 13" descr="BRASAOcolor_gde"/>
          <p:cNvPicPr preferRelativeResize="0">
            <a:picLocks noChangeArrowheads="1"/>
          </p:cNvPicPr>
          <p:nvPr/>
        </p:nvPicPr>
        <p:blipFill>
          <a:blip r:embed="rId2" cstate="print"/>
          <a:srcRect/>
          <a:stretch>
            <a:fillRect/>
          </a:stretch>
        </p:blipFill>
        <p:spPr bwMode="auto">
          <a:xfrm>
            <a:off x="8278813" y="176213"/>
            <a:ext cx="660400" cy="900112"/>
          </a:xfrm>
          <a:prstGeom prst="rect">
            <a:avLst/>
          </a:prstGeom>
          <a:noFill/>
          <a:ln w="9525">
            <a:noFill/>
            <a:miter lim="800000"/>
            <a:headEnd/>
            <a:tailEnd/>
          </a:ln>
        </p:spPr>
      </p:pic>
      <p:pic>
        <p:nvPicPr>
          <p:cNvPr id="24" name="Picture 10" descr="brasao"/>
          <p:cNvPicPr>
            <a:picLocks noChangeAspect="1" noChangeArrowheads="1"/>
          </p:cNvPicPr>
          <p:nvPr/>
        </p:nvPicPr>
        <p:blipFill>
          <a:blip r:embed="rId3" cstate="print"/>
          <a:srcRect l="10246" t="10274" r="6174" b="11035"/>
          <a:stretch>
            <a:fillRect/>
          </a:stretch>
        </p:blipFill>
        <p:spPr bwMode="auto">
          <a:xfrm>
            <a:off x="168275" y="176213"/>
            <a:ext cx="657225" cy="900112"/>
          </a:xfrm>
          <a:prstGeom prst="rect">
            <a:avLst/>
          </a:prstGeom>
          <a:noFill/>
          <a:ln w="9525">
            <a:noFill/>
            <a:miter lim="800000"/>
            <a:headEnd/>
            <a:tailEnd/>
          </a:ln>
        </p:spPr>
      </p:pic>
      <p:sp>
        <p:nvSpPr>
          <p:cNvPr id="27" name="WordArt 26"/>
          <p:cNvSpPr>
            <a:spLocks noChangeArrowheads="1" noChangeShapeType="1" noTextEdit="1"/>
          </p:cNvSpPr>
          <p:nvPr/>
        </p:nvSpPr>
        <p:spPr bwMode="auto">
          <a:xfrm>
            <a:off x="1763688" y="1057275"/>
            <a:ext cx="5688632" cy="309563"/>
          </a:xfrm>
          <a:prstGeom prst="rect">
            <a:avLst/>
          </a:prstGeom>
        </p:spPr>
        <p:txBody>
          <a:bodyPr wrap="none" fromWordArt="1">
            <a:prstTxWarp prst="textPlain">
              <a:avLst>
                <a:gd name="adj" fmla="val 50000"/>
              </a:avLst>
            </a:prstTxWarp>
          </a:bodyPr>
          <a:lstStyle/>
          <a:p>
            <a:pPr algn="ctr">
              <a:defRPr/>
            </a:pPr>
            <a:r>
              <a:rPr lang="pt-BR" sz="2800" kern="10" spc="50" dirty="0">
                <a:ln w="13500">
                  <a:solidFill>
                    <a:schemeClr val="tx1"/>
                  </a:solidFill>
                  <a:prstDash val="solid"/>
                </a:ln>
                <a:effectLst>
                  <a:innerShdw blurRad="50900" dist="38500" dir="13500000">
                    <a:srgbClr val="000000">
                      <a:alpha val="60000"/>
                    </a:srgbClr>
                  </a:innerShdw>
                </a:effectLst>
                <a:latin typeface="Times New Roman"/>
                <a:cs typeface="Times New Roman"/>
              </a:rPr>
              <a:t>Formação </a:t>
            </a:r>
            <a:r>
              <a:rPr lang="pt-BR" sz="2800" kern="10" spc="50" dirty="0">
                <a:ln w="13500">
                  <a:solidFill>
                    <a:schemeClr val="tx1"/>
                  </a:solidFill>
                  <a:prstDash val="solid"/>
                </a:ln>
                <a:effectLst>
                  <a:innerShdw blurRad="50900" dist="38500" dir="13500000">
                    <a:srgbClr val="000000">
                      <a:alpha val="60000"/>
                    </a:srgbClr>
                  </a:innerShdw>
                </a:effectLst>
                <a:latin typeface="Times New Roman"/>
                <a:cs typeface="Times New Roman"/>
              </a:rPr>
              <a:t>Humanística II</a:t>
            </a:r>
          </a:p>
        </p:txBody>
      </p:sp>
      <p:pic>
        <p:nvPicPr>
          <p:cNvPr id="22530" name="Picture 2"/>
          <p:cNvPicPr>
            <a:picLocks noChangeAspect="1" noChangeArrowheads="1"/>
          </p:cNvPicPr>
          <p:nvPr/>
        </p:nvPicPr>
        <p:blipFill>
          <a:blip r:embed="rId4" cstate="print"/>
          <a:srcRect/>
          <a:stretch>
            <a:fillRect/>
          </a:stretch>
        </p:blipFill>
        <p:spPr bwMode="auto">
          <a:xfrm>
            <a:off x="2411760" y="1412776"/>
            <a:ext cx="4104456" cy="3892096"/>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23"/>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499"/>
                                          </p:stCondLst>
                                        </p:cTn>
                                        <p:tgtEl>
                                          <p:spTgt spid="22"/>
                                        </p:tgtEl>
                                        <p:attrNameLst>
                                          <p:attrName>style.visibility</p:attrName>
                                        </p:attrNameLst>
                                      </p:cBhvr>
                                      <p:to>
                                        <p:strVal val="visible"/>
                                      </p:to>
                                    </p:set>
                                  </p:childTnLst>
                                </p:cTn>
                              </p:par>
                            </p:childTnLst>
                          </p:cTn>
                        </p:par>
                        <p:par>
                          <p:cTn id="21" fill="hold">
                            <p:stCondLst>
                              <p:cond delay="1500"/>
                            </p:stCondLst>
                            <p:childTnLst>
                              <p:par>
                                <p:cTn id="22" presetID="16" presetClass="entr" presetSubtype="4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outHorizontal)">
                                      <p:cBhvr>
                                        <p:cTn id="24" dur="500"/>
                                        <p:tgtEl>
                                          <p:spTgt spid="27"/>
                                        </p:tgtEl>
                                      </p:cBhvr>
                                    </p:animEffect>
                                  </p:childTnLst>
                                </p:cTn>
                              </p:par>
                            </p:childTnLst>
                          </p:cTn>
                        </p:par>
                        <p:par>
                          <p:cTn id="25" fill="hold">
                            <p:stCondLst>
                              <p:cond delay="2000"/>
                            </p:stCondLst>
                            <p:childTnLst>
                              <p:par>
                                <p:cTn id="26" presetID="16" presetClass="entr" presetSubtype="4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outHorizontal)">
                                      <p:cBhvr>
                                        <p:cTn id="28" dur="500"/>
                                        <p:tgtEl>
                                          <p:spTgt spid="20"/>
                                        </p:tgtEl>
                                      </p:cBhvr>
                                    </p:animEffect>
                                  </p:childTnLst>
                                </p:cTn>
                              </p:par>
                            </p:childTnLst>
                          </p:cTn>
                        </p:par>
                        <p:par>
                          <p:cTn id="29" fill="hold">
                            <p:stCondLst>
                              <p:cond delay="2500"/>
                            </p:stCondLst>
                            <p:childTnLst>
                              <p:par>
                                <p:cTn id="30" presetID="1" presetClass="entr" presetSubtype="0" fill="hold" nodeType="afterEffect">
                                  <p:stCondLst>
                                    <p:cond delay="0"/>
                                  </p:stCondLst>
                                  <p:childTnLst>
                                    <p:set>
                                      <p:cBhvr>
                                        <p:cTn id="31" dur="1" fill="hold">
                                          <p:stCondLst>
                                            <p:cond delay="499"/>
                                          </p:stCondLst>
                                        </p:cTn>
                                        <p:tgtEl>
                                          <p:spTgt spid="21"/>
                                        </p:tgtEl>
                                        <p:attrNameLst>
                                          <p:attrName>style.visibility</p:attrName>
                                        </p:attrNameLst>
                                      </p:cBhvr>
                                      <p:to>
                                        <p:strVal val="visible"/>
                                      </p:to>
                                    </p:set>
                                  </p:childTnLst>
                                </p:cTn>
                              </p:par>
                            </p:childTnLst>
                          </p:cTn>
                        </p:par>
                        <p:par>
                          <p:cTn id="32" fill="hold">
                            <p:stCondLst>
                              <p:cond delay="3000"/>
                            </p:stCondLst>
                            <p:childTnLst>
                              <p:par>
                                <p:cTn id="33" presetID="17"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17" presetClass="entr" presetSubtype="1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432000" y="620688"/>
            <a:ext cx="8280000" cy="5400600"/>
          </a:xfrm>
        </p:spPr>
        <p:txBody>
          <a:bodyPr>
            <a:normAutofit fontScale="62500" lnSpcReduction="20000"/>
          </a:bodyPr>
          <a:lstStyle/>
          <a:p>
            <a:pPr marL="0" indent="180975" algn="just">
              <a:buNone/>
            </a:pPr>
            <a:endParaRPr lang="pt-BR" b="1" dirty="0" smtClean="0">
              <a:latin typeface="Times New Roman" pitchFamily="18" charset="0"/>
              <a:cs typeface="Times New Roman" pitchFamily="18" charset="0"/>
            </a:endParaRPr>
          </a:p>
          <a:p>
            <a:pPr marL="0" indent="180975" algn="just">
              <a:buNone/>
            </a:pPr>
            <a:r>
              <a:rPr lang="pt-BR" b="1" dirty="0" smtClean="0">
                <a:latin typeface="Times New Roman" pitchFamily="18" charset="0"/>
                <a:cs typeface="Times New Roman" pitchFamily="18" charset="0"/>
              </a:rPr>
              <a:t>Banalidade - </a:t>
            </a:r>
            <a:r>
              <a:rPr lang="pt-BR" dirty="0" smtClean="0">
                <a:latin typeface="Times New Roman" pitchFamily="18" charset="0"/>
                <a:cs typeface="Times New Roman" pitchFamily="18" charset="0"/>
              </a:rPr>
              <a:t>Durante </a:t>
            </a:r>
            <a:r>
              <a:rPr lang="pt-BR" dirty="0" smtClean="0">
                <a:latin typeface="Times New Roman" pitchFamily="18" charset="0"/>
                <a:cs typeface="Times New Roman" pitchFamily="18" charset="0"/>
              </a:rPr>
              <a:t>o feudalismo, na Europa Ocidental, banais se chamavam as coisas, sobretudo equipamentos de produção, que pertenciam aos senhores e que as populações se viam constrangidas a usar mediante o pagamento de um certo foro ou renda. Daí o nome de direitos banais ou banalidades para esses encargos. Assim, Du </a:t>
            </a:r>
            <a:r>
              <a:rPr lang="pt-BR" dirty="0" err="1" smtClean="0">
                <a:latin typeface="Times New Roman" pitchFamily="18" charset="0"/>
                <a:cs typeface="Times New Roman" pitchFamily="18" charset="0"/>
              </a:rPr>
              <a:t>Cange</a:t>
            </a:r>
            <a:r>
              <a:rPr lang="pt-BR" dirty="0" smtClean="0">
                <a:latin typeface="Times New Roman" pitchFamily="18" charset="0"/>
                <a:cs typeface="Times New Roman" pitchFamily="18" charset="0"/>
              </a:rPr>
              <a:t> define banal como «o que é banido ao súbdito do senhor» (</a:t>
            </a:r>
            <a:r>
              <a:rPr lang="pt-BR" dirty="0" err="1" smtClean="0">
                <a:latin typeface="Times New Roman" pitchFamily="18" charset="0"/>
                <a:cs typeface="Times New Roman" pitchFamily="18" charset="0"/>
              </a:rPr>
              <a:t>qui</a:t>
            </a:r>
            <a:r>
              <a:rPr lang="pt-BR" dirty="0" smtClean="0">
                <a:latin typeface="Times New Roman" pitchFamily="18" charset="0"/>
                <a:cs typeface="Times New Roman" pitchFamily="18" charset="0"/>
              </a:rPr>
              <a:t> </a:t>
            </a:r>
            <a:r>
              <a:rPr lang="pt-BR" dirty="0" err="1" smtClean="0">
                <a:latin typeface="Times New Roman" pitchFamily="18" charset="0"/>
                <a:cs typeface="Times New Roman" pitchFamily="18" charset="0"/>
              </a:rPr>
              <a:t>banno</a:t>
            </a:r>
            <a:r>
              <a:rPr lang="pt-BR" dirty="0" smtClean="0">
                <a:latin typeface="Times New Roman" pitchFamily="18" charset="0"/>
                <a:cs typeface="Times New Roman" pitchFamily="18" charset="0"/>
              </a:rPr>
              <a:t> </a:t>
            </a:r>
            <a:r>
              <a:rPr lang="pt-BR" dirty="0" err="1" smtClean="0">
                <a:latin typeface="Times New Roman" pitchFamily="18" charset="0"/>
                <a:cs typeface="Times New Roman" pitchFamily="18" charset="0"/>
              </a:rPr>
              <a:t>domini</a:t>
            </a:r>
            <a:r>
              <a:rPr lang="pt-BR" dirty="0" smtClean="0">
                <a:latin typeface="Times New Roman" pitchFamily="18" charset="0"/>
                <a:cs typeface="Times New Roman" pitchFamily="18" charset="0"/>
              </a:rPr>
              <a:t> </a:t>
            </a:r>
            <a:r>
              <a:rPr lang="pt-BR" dirty="0" err="1" smtClean="0">
                <a:latin typeface="Times New Roman" pitchFamily="18" charset="0"/>
                <a:cs typeface="Times New Roman" pitchFamily="18" charset="0"/>
              </a:rPr>
              <a:t>subditus</a:t>
            </a:r>
            <a:r>
              <a:rPr lang="pt-BR" dirty="0" smtClean="0">
                <a:latin typeface="Times New Roman" pitchFamily="18" charset="0"/>
                <a:cs typeface="Times New Roman" pitchFamily="18" charset="0"/>
              </a:rPr>
              <a:t> </a:t>
            </a:r>
            <a:r>
              <a:rPr lang="pt-BR" dirty="0" err="1" smtClean="0">
                <a:latin typeface="Times New Roman" pitchFamily="18" charset="0"/>
                <a:cs typeface="Times New Roman" pitchFamily="18" charset="0"/>
              </a:rPr>
              <a:t>est</a:t>
            </a:r>
            <a:r>
              <a:rPr lang="pt-BR" dirty="0" smtClean="0">
                <a:latin typeface="Times New Roman" pitchFamily="18" charset="0"/>
                <a:cs typeface="Times New Roman" pitchFamily="18" charset="0"/>
              </a:rPr>
              <a:t>)</a:t>
            </a:r>
          </a:p>
          <a:p>
            <a:pPr marL="0" indent="180975" algn="just">
              <a:buNone/>
            </a:pPr>
            <a:endParaRPr lang="pt-BR" dirty="0" smtClean="0">
              <a:latin typeface="Times New Roman" pitchFamily="18" charset="0"/>
              <a:cs typeface="Times New Roman" pitchFamily="18" charset="0"/>
            </a:endParaRPr>
          </a:p>
          <a:p>
            <a:pPr marL="0" indent="180975" algn="just">
              <a:buNone/>
            </a:pPr>
            <a:r>
              <a:rPr lang="pt-BR" b="1" dirty="0" smtClean="0">
                <a:latin typeface="Times New Roman" pitchFamily="18" charset="0"/>
                <a:cs typeface="Times New Roman" pitchFamily="18" charset="0"/>
              </a:rPr>
              <a:t>Corveia</a:t>
            </a:r>
            <a:r>
              <a:rPr lang="pt-BR" dirty="0" smtClean="0">
                <a:latin typeface="Times New Roman" pitchFamily="18" charset="0"/>
                <a:cs typeface="Times New Roman" pitchFamily="18" charset="0"/>
              </a:rPr>
              <a:t> (do latim </a:t>
            </a:r>
            <a:r>
              <a:rPr lang="pt-BR" i="1" dirty="0" err="1" smtClean="0">
                <a:latin typeface="Times New Roman" pitchFamily="18" charset="0"/>
                <a:cs typeface="Times New Roman" pitchFamily="18" charset="0"/>
              </a:rPr>
              <a:t>corrogare</a:t>
            </a:r>
            <a:r>
              <a:rPr lang="pt-BR" dirty="0" smtClean="0">
                <a:latin typeface="Times New Roman" pitchFamily="18" charset="0"/>
                <a:cs typeface="Times New Roman" pitchFamily="18" charset="0"/>
              </a:rPr>
              <a:t>, exigir, através do francês </a:t>
            </a:r>
            <a:r>
              <a:rPr lang="pt-BR" i="1" dirty="0" err="1" smtClean="0">
                <a:latin typeface="Times New Roman" pitchFamily="18" charset="0"/>
                <a:cs typeface="Times New Roman" pitchFamily="18" charset="0"/>
              </a:rPr>
              <a:t>corvée</a:t>
            </a:r>
            <a:r>
              <a:rPr lang="pt-BR" dirty="0" smtClean="0">
                <a:latin typeface="Times New Roman" pitchFamily="18" charset="0"/>
                <a:cs typeface="Times New Roman" pitchFamily="18" charset="0"/>
              </a:rPr>
              <a:t>) é o trabalho gratuito que no tempo do feudalismo os servos e camponeses deviam prestar ao seu senhor feudal ou ao Estado durante três ou mais dias por semana, como previa o contrato de </a:t>
            </a:r>
            <a:r>
              <a:rPr lang="pt-BR" dirty="0" err="1" smtClean="0">
                <a:latin typeface="Times New Roman" pitchFamily="18" charset="0"/>
                <a:cs typeface="Times New Roman" pitchFamily="18" charset="0"/>
              </a:rPr>
              <a:t>enfeudação</a:t>
            </a:r>
            <a:r>
              <a:rPr lang="pt-BR" dirty="0" smtClean="0">
                <a:latin typeface="Times New Roman" pitchFamily="18" charset="0"/>
                <a:cs typeface="Times New Roman" pitchFamily="18" charset="0"/>
              </a:rPr>
              <a:t>.</a:t>
            </a:r>
          </a:p>
          <a:p>
            <a:pPr marL="0" indent="180975" algn="just">
              <a:buNone/>
            </a:pPr>
            <a:r>
              <a:rPr lang="pt-BR" dirty="0" smtClean="0">
                <a:latin typeface="Times New Roman" pitchFamily="18" charset="0"/>
                <a:cs typeface="Times New Roman" pitchFamily="18" charset="0"/>
              </a:rPr>
              <a:t>Nas </a:t>
            </a:r>
            <a:r>
              <a:rPr lang="pt-BR" dirty="0" err="1" smtClean="0">
                <a:latin typeface="Times New Roman" pitchFamily="18" charset="0"/>
                <a:cs typeface="Times New Roman" pitchFamily="18" charset="0"/>
              </a:rPr>
              <a:t>cidades-estado</a:t>
            </a:r>
            <a:r>
              <a:rPr lang="pt-BR" dirty="0" smtClean="0">
                <a:latin typeface="Times New Roman" pitchFamily="18" charset="0"/>
                <a:cs typeface="Times New Roman" pitchFamily="18" charset="0"/>
              </a:rPr>
              <a:t> da Idade Antiga, como o Antigo Egito e a Mesopotâmia, a corveia constituía-se no trabalho compulsório da população, imposto pelo </a:t>
            </a:r>
            <a:r>
              <a:rPr lang="pt-BR" dirty="0" smtClean="0">
                <a:latin typeface="Times New Roman" pitchFamily="18" charset="0"/>
                <a:cs typeface="Times New Roman" pitchFamily="18" charset="0"/>
              </a:rPr>
              <a:t>Estado</a:t>
            </a:r>
            <a:endParaRPr lang="pt-BR" dirty="0" smtClean="0">
              <a:latin typeface="Times New Roman" pitchFamily="18" charset="0"/>
              <a:cs typeface="Times New Roman" pitchFamily="18" charset="0"/>
            </a:endParaRPr>
          </a:p>
          <a:p>
            <a:pPr marL="0" indent="180975" algn="just">
              <a:buNone/>
            </a:pPr>
            <a:endParaRPr lang="pt-BR" dirty="0" smtClean="0">
              <a:latin typeface="Times New Roman" pitchFamily="18" charset="0"/>
              <a:cs typeface="Times New Roman" pitchFamily="18" charset="0"/>
            </a:endParaRPr>
          </a:p>
          <a:p>
            <a:pPr marL="0" indent="180975" algn="just">
              <a:buNone/>
            </a:pPr>
            <a:r>
              <a:rPr lang="pt-BR" b="1" dirty="0" smtClean="0">
                <a:latin typeface="Times New Roman" pitchFamily="18" charset="0"/>
                <a:cs typeface="Times New Roman" pitchFamily="18" charset="0"/>
              </a:rPr>
              <a:t>Talha</a:t>
            </a:r>
            <a:r>
              <a:rPr lang="pt-BR" dirty="0" smtClean="0">
                <a:latin typeface="Times New Roman" pitchFamily="18" charset="0"/>
                <a:cs typeface="Times New Roman" pitchFamily="18" charset="0"/>
              </a:rPr>
              <a:t> - Durante o feudalismo, a talha era um tributo que era pago pelos vassalos para o custeio da defesa do feudo. Consistia de parte da produção realizada na unidade agrícola (feudo). Era a porcentagem da produção obtida do trabalho no manso servil que era para o Senhor </a:t>
            </a:r>
            <a:r>
              <a:rPr lang="pt-BR" dirty="0" smtClean="0">
                <a:latin typeface="Times New Roman" pitchFamily="18" charset="0"/>
                <a:cs typeface="Times New Roman" pitchFamily="18" charset="0"/>
              </a:rPr>
              <a:t>Feudal</a:t>
            </a:r>
            <a:endParaRPr lang="pt-BR" dirty="0" smtClean="0">
              <a:latin typeface="Times New Roman" pitchFamily="18" charset="0"/>
              <a:cs typeface="Times New Roman" pitchFamily="18" charset="0"/>
            </a:endParaRPr>
          </a:p>
        </p:txBody>
      </p:sp>
      <p:sp>
        <p:nvSpPr>
          <p:cNvPr id="6" name="Retângulo 5"/>
          <p:cNvSpPr/>
          <p:nvPr/>
        </p:nvSpPr>
        <p:spPr>
          <a:xfrm>
            <a:off x="6012160" y="6165304"/>
            <a:ext cx="2651688" cy="246221"/>
          </a:xfrm>
          <a:prstGeom prst="rect">
            <a:avLst/>
          </a:prstGeom>
        </p:spPr>
        <p:txBody>
          <a:bodyPr wrap="none">
            <a:spAutoFit/>
          </a:bodyPr>
          <a:lstStyle/>
          <a:p>
            <a:r>
              <a:rPr lang="pt-BR" sz="1000" dirty="0" smtClean="0"/>
              <a:t>http://pt.wikipedia.org/wiki/Obriga</a:t>
            </a:r>
            <a:r>
              <a:rPr lang="pt-BR" sz="1000" dirty="0" err="1" smtClean="0"/>
              <a:t>ções_feudais</a:t>
            </a:r>
            <a:endParaRPr lang="pt-BR" sz="10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323528" y="1196752"/>
            <a:ext cx="8280000" cy="4873625"/>
          </a:xfrm>
          <a:prstGeom prst="rect">
            <a:avLst/>
          </a:prstGeom>
        </p:spPr>
        <p:txBody>
          <a:bodyPr>
            <a:normAutofit fontScale="92500" lnSpcReduction="20000"/>
          </a:bodyPr>
          <a:lstStyle/>
          <a:p>
            <a:pPr algn="just">
              <a:buClr>
                <a:srgbClr val="002060"/>
              </a:buClr>
              <a:buSzPct val="60000"/>
              <a:buFont typeface="Wingdings" pitchFamily="2" charset="2"/>
              <a:buChar char="v"/>
            </a:pPr>
            <a:r>
              <a:rPr lang="pt-BR" dirty="0" smtClean="0">
                <a:latin typeface="Times New Roman" pitchFamily="18" charset="0"/>
                <a:cs typeface="Times New Roman" pitchFamily="18" charset="0"/>
              </a:rPr>
              <a:t>Transição de valores helenísticos para os judaico-cristãos</a:t>
            </a:r>
          </a:p>
          <a:p>
            <a:pPr algn="just">
              <a:buClr>
                <a:srgbClr val="002060"/>
              </a:buClr>
              <a:buSzPct val="60000"/>
              <a:buFont typeface="Wingdings" pitchFamily="2" charset="2"/>
              <a:buChar char="v"/>
            </a:pPr>
            <a:r>
              <a:rPr lang="pt-BR" dirty="0" smtClean="0">
                <a:latin typeface="Times New Roman" pitchFamily="18" charset="0"/>
                <a:cs typeface="Times New Roman" pitchFamily="18" charset="0"/>
              </a:rPr>
              <a:t>Fé, Salvação, Relação com o Divino e Providência passam a ser temas filosóficos</a:t>
            </a:r>
          </a:p>
          <a:p>
            <a:pPr algn="just">
              <a:buClr>
                <a:srgbClr val="002060"/>
              </a:buClr>
              <a:buSzPct val="60000"/>
              <a:buFont typeface="Wingdings" pitchFamily="2" charset="2"/>
              <a:buChar char="v"/>
            </a:pPr>
            <a:r>
              <a:rPr lang="pt-BR" dirty="0" err="1" smtClean="0">
                <a:latin typeface="Times New Roman" pitchFamily="18" charset="0"/>
                <a:cs typeface="Times New Roman" pitchFamily="18" charset="0"/>
              </a:rPr>
              <a:t>Teocentrismo</a:t>
            </a:r>
            <a:endParaRPr lang="pt-BR" dirty="0" smtClean="0">
              <a:latin typeface="Times New Roman" pitchFamily="18" charset="0"/>
              <a:cs typeface="Times New Roman" pitchFamily="18" charset="0"/>
            </a:endParaRPr>
          </a:p>
          <a:p>
            <a:pPr algn="just">
              <a:buClr>
                <a:srgbClr val="002060"/>
              </a:buClr>
              <a:buNone/>
            </a:pPr>
            <a:endParaRPr lang="pt-BR" sz="1700" dirty="0" smtClean="0">
              <a:latin typeface="Times New Roman" pitchFamily="18" charset="0"/>
              <a:cs typeface="Times New Roman" pitchFamily="18" charset="0"/>
            </a:endParaRPr>
          </a:p>
          <a:p>
            <a:pPr algn="just">
              <a:buClr>
                <a:srgbClr val="002060"/>
              </a:buClr>
              <a:buSzPct val="60000"/>
              <a:buFont typeface="Wingdings" pitchFamily="2" charset="2"/>
              <a:buChar char="v"/>
            </a:pPr>
            <a:r>
              <a:rPr lang="pt-BR" dirty="0" smtClean="0">
                <a:latin typeface="Times New Roman" pitchFamily="18" charset="0"/>
                <a:cs typeface="Times New Roman" pitchFamily="18" charset="0"/>
              </a:rPr>
              <a:t>Linhas Filosóficas: </a:t>
            </a:r>
          </a:p>
          <a:p>
            <a:pPr marL="542925" indent="-180975" algn="just">
              <a:buClr>
                <a:srgbClr val="002060"/>
              </a:buClr>
              <a:buSzPct val="60000"/>
              <a:buFont typeface="Wingdings" pitchFamily="2" charset="2"/>
              <a:buChar char="v"/>
            </a:pPr>
            <a:r>
              <a:rPr lang="pt-BR" sz="2800" dirty="0" smtClean="0">
                <a:latin typeface="Times New Roman" pitchFamily="18" charset="0"/>
                <a:cs typeface="Times New Roman" pitchFamily="18" charset="0"/>
              </a:rPr>
              <a:t> Escolásticas </a:t>
            </a:r>
            <a:r>
              <a:rPr lang="pt-BR" sz="2800" dirty="0" smtClean="0">
                <a:latin typeface="Times New Roman" pitchFamily="18" charset="0"/>
                <a:cs typeface="Times New Roman" pitchFamily="18" charset="0"/>
              </a:rPr>
              <a:t>(São Tomás de Aquino) Combinava a filosofia de Platão e Aristóteles com o pensamento cristão</a:t>
            </a:r>
          </a:p>
          <a:p>
            <a:pPr marL="542925" indent="-180975" algn="just">
              <a:buClr>
                <a:srgbClr val="002060"/>
              </a:buClr>
              <a:buSzPct val="60000"/>
              <a:buFont typeface="Wingdings" pitchFamily="2" charset="2"/>
              <a:buChar char="v"/>
            </a:pPr>
            <a:r>
              <a:rPr lang="pt-BR" sz="2800" dirty="0" smtClean="0">
                <a:latin typeface="Times New Roman" pitchFamily="18" charset="0"/>
                <a:cs typeface="Times New Roman" pitchFamily="18" charset="0"/>
              </a:rPr>
              <a:t> Agostiniana</a:t>
            </a:r>
            <a:r>
              <a:rPr lang="pt-BR" sz="2800" dirty="0" smtClean="0">
                <a:latin typeface="Times New Roman" pitchFamily="18" charset="0"/>
                <a:cs typeface="Times New Roman" pitchFamily="18" charset="0"/>
              </a:rPr>
              <a:t>: (Agostinho de </a:t>
            </a:r>
            <a:r>
              <a:rPr lang="pt-BR" sz="2800" dirty="0" err="1" smtClean="0">
                <a:latin typeface="Times New Roman" pitchFamily="18" charset="0"/>
                <a:cs typeface="Times New Roman" pitchFamily="18" charset="0"/>
              </a:rPr>
              <a:t>Hipona</a:t>
            </a:r>
            <a:r>
              <a:rPr lang="pt-BR" sz="2800" dirty="0" smtClean="0">
                <a:latin typeface="Times New Roman" pitchFamily="18" charset="0"/>
                <a:cs typeface="Times New Roman" pitchFamily="18" charset="0"/>
              </a:rPr>
              <a:t>) Subordinação da Razão á Fé</a:t>
            </a:r>
          </a:p>
        </p:txBody>
      </p:sp>
      <p:sp>
        <p:nvSpPr>
          <p:cNvPr id="4" name="Título 1"/>
          <p:cNvSpPr txBox="1">
            <a:spLocks/>
          </p:cNvSpPr>
          <p:nvPr/>
        </p:nvSpPr>
        <p:spPr>
          <a:xfrm>
            <a:off x="3518919" y="0"/>
            <a:ext cx="2106162"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Filosofia</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724880" y="1196752"/>
            <a:ext cx="7694240" cy="5187950"/>
          </a:xfrm>
        </p:spPr>
        <p:txBody>
          <a:bodyPr>
            <a:normAutofit fontScale="85000" lnSpcReduction="10000"/>
          </a:bodyPr>
          <a:lstStyle/>
          <a:p>
            <a:pPr>
              <a:buFont typeface="Wingdings" pitchFamily="2" charset="2"/>
              <a:buChar char="v"/>
            </a:pPr>
            <a:r>
              <a:rPr lang="pt-BR" dirty="0" smtClean="0"/>
              <a:t>Abordava temas religiosos</a:t>
            </a:r>
          </a:p>
          <a:p>
            <a:pPr>
              <a:buFont typeface="Wingdings" pitchFamily="2" charset="2"/>
              <a:buChar char="v"/>
            </a:pPr>
            <a:endParaRPr lang="pt-BR" dirty="0" smtClean="0"/>
          </a:p>
          <a:p>
            <a:pPr>
              <a:buFont typeface="Wingdings" pitchFamily="2" charset="2"/>
              <a:buChar char="v"/>
            </a:pPr>
            <a:r>
              <a:rPr lang="pt-BR" dirty="0" smtClean="0"/>
              <a:t>Financiada pelo clero  e por nobres</a:t>
            </a:r>
          </a:p>
          <a:p>
            <a:pPr>
              <a:buFont typeface="Wingdings" pitchFamily="2" charset="2"/>
              <a:buChar char="v"/>
            </a:pPr>
            <a:endParaRPr lang="pt-BR" dirty="0" smtClean="0"/>
          </a:p>
          <a:p>
            <a:pPr>
              <a:buFont typeface="Wingdings" pitchFamily="2" charset="2"/>
              <a:buChar char="v"/>
            </a:pPr>
            <a:r>
              <a:rPr lang="pt-BR" dirty="0" smtClean="0"/>
              <a:t>Método de propaganda religiosa, junto aos sermões</a:t>
            </a:r>
          </a:p>
          <a:p>
            <a:pPr>
              <a:buFont typeface="Wingdings" pitchFamily="2" charset="2"/>
              <a:buChar char="v"/>
            </a:pPr>
            <a:endParaRPr lang="pt-BR" dirty="0" smtClean="0"/>
          </a:p>
          <a:p>
            <a:pPr>
              <a:buFont typeface="Wingdings" pitchFamily="2" charset="2"/>
              <a:buChar char="v"/>
            </a:pPr>
            <a:r>
              <a:rPr lang="pt-BR" dirty="0" smtClean="0"/>
              <a:t>Perda da perspectiva nas pinturas</a:t>
            </a:r>
          </a:p>
          <a:p>
            <a:pPr>
              <a:buFont typeface="Wingdings" pitchFamily="2" charset="2"/>
              <a:buChar char="v"/>
            </a:pPr>
            <a:endParaRPr lang="pt-BR" dirty="0" smtClean="0"/>
          </a:p>
          <a:p>
            <a:pPr>
              <a:buFont typeface="Wingdings" pitchFamily="2" charset="2"/>
              <a:buChar char="v"/>
            </a:pPr>
            <a:r>
              <a:rPr lang="pt-BR" dirty="0" smtClean="0"/>
              <a:t>Reflexo da visão limitada do homem medieval</a:t>
            </a:r>
          </a:p>
          <a:p>
            <a:pPr>
              <a:buFont typeface="Wingdings" pitchFamily="2" charset="2"/>
              <a:buChar char="v"/>
            </a:pPr>
            <a:endParaRPr lang="pt-BR" dirty="0" smtClean="0"/>
          </a:p>
          <a:p>
            <a:pPr>
              <a:buFont typeface="Wingdings" pitchFamily="2" charset="2"/>
              <a:buChar char="v"/>
            </a:pPr>
            <a:r>
              <a:rPr lang="pt-BR" dirty="0" smtClean="0"/>
              <a:t>Estilos românico e gótico </a:t>
            </a:r>
          </a:p>
        </p:txBody>
      </p:sp>
      <p:sp>
        <p:nvSpPr>
          <p:cNvPr id="5" name="Título 1"/>
          <p:cNvSpPr txBox="1">
            <a:spLocks/>
          </p:cNvSpPr>
          <p:nvPr/>
        </p:nvSpPr>
        <p:spPr>
          <a:xfrm>
            <a:off x="3518919" y="0"/>
            <a:ext cx="2106162"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Arte</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432000" y="764704"/>
            <a:ext cx="8280000" cy="5832648"/>
          </a:xfrm>
        </p:spPr>
        <p:txBody>
          <a:bodyPr>
            <a:normAutofit fontScale="85000" lnSpcReduction="10000"/>
          </a:bodyPr>
          <a:lstStyle/>
          <a:p>
            <a:pPr algn="just">
              <a:spcBef>
                <a:spcPts val="1200"/>
              </a:spcBef>
              <a:spcAft>
                <a:spcPts val="600"/>
              </a:spcAft>
              <a:buFont typeface="Wingdings" pitchFamily="2" charset="2"/>
              <a:buChar char="v"/>
            </a:pPr>
            <a:r>
              <a:rPr lang="pt-BR" dirty="0" smtClean="0"/>
              <a:t>Controle da produção cultural e intelectual</a:t>
            </a:r>
          </a:p>
          <a:p>
            <a:pPr algn="just">
              <a:spcBef>
                <a:spcPts val="1200"/>
              </a:spcBef>
              <a:spcAft>
                <a:spcPts val="600"/>
              </a:spcAft>
              <a:buFont typeface="Wingdings" pitchFamily="2" charset="2"/>
              <a:buChar char="v"/>
            </a:pPr>
            <a:r>
              <a:rPr lang="pt-BR" dirty="0" smtClean="0"/>
              <a:t>Detentora dos poderes político, econômico e cultural</a:t>
            </a:r>
          </a:p>
          <a:p>
            <a:pPr algn="just">
              <a:spcBef>
                <a:spcPts val="1200"/>
              </a:spcBef>
              <a:spcAft>
                <a:spcPts val="600"/>
              </a:spcAft>
            </a:pPr>
            <a:r>
              <a:rPr lang="pt-BR" dirty="0" smtClean="0"/>
              <a:t>Cisma do Oriente (1054) - a crise de poder acabou determinando a realização do Cisma do Oriente, que originou a criação da Igreja Ortodoxa (Oriente) e a Igreja Católica Apostólica Romana (Ocidente)</a:t>
            </a:r>
          </a:p>
          <a:p>
            <a:pPr algn="just">
              <a:spcBef>
                <a:spcPts val="1200"/>
              </a:spcBef>
              <a:spcAft>
                <a:spcPts val="600"/>
              </a:spcAft>
            </a:pPr>
            <a:r>
              <a:rPr lang="pt-BR" dirty="0" smtClean="0"/>
              <a:t>Misticismo (Estímulo ao abandono da razão na forma como o homem enxergava o mundo)</a:t>
            </a:r>
          </a:p>
          <a:p>
            <a:pPr algn="just">
              <a:spcBef>
                <a:spcPts val="1200"/>
              </a:spcBef>
              <a:spcAft>
                <a:spcPts val="600"/>
              </a:spcAft>
              <a:buFont typeface="Wingdings" pitchFamily="2" charset="2"/>
              <a:buChar char="v"/>
            </a:pPr>
            <a:r>
              <a:rPr lang="pt-BR" dirty="0" smtClean="0"/>
              <a:t>Criação do Tribunal do Santo Ofício para combater heresias </a:t>
            </a:r>
          </a:p>
          <a:p>
            <a:pPr algn="just">
              <a:spcBef>
                <a:spcPts val="1200"/>
              </a:spcBef>
              <a:spcAft>
                <a:spcPts val="600"/>
              </a:spcAft>
              <a:buFont typeface="Wingdings" pitchFamily="2" charset="2"/>
              <a:buChar char="v"/>
            </a:pPr>
            <a:r>
              <a:rPr lang="pt-BR" dirty="0" smtClean="0"/>
              <a:t>Responsabilização dos hereges pela ocorrência de crises como pestes, miséria social, guerras e terremotos</a:t>
            </a:r>
            <a:endParaRPr lang="pt-BR" dirty="0"/>
          </a:p>
        </p:txBody>
      </p:sp>
      <p:sp>
        <p:nvSpPr>
          <p:cNvPr id="6" name="Título 1"/>
          <p:cNvSpPr txBox="1">
            <a:spLocks/>
          </p:cNvSpPr>
          <p:nvPr/>
        </p:nvSpPr>
        <p:spPr>
          <a:xfrm>
            <a:off x="2942711" y="0"/>
            <a:ext cx="3240360"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Igreja Católica</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395536" y="692696"/>
            <a:ext cx="8280000" cy="4165005"/>
          </a:xfrm>
        </p:spPr>
        <p:txBody>
          <a:bodyPr>
            <a:normAutofit/>
          </a:bodyPr>
          <a:lstStyle/>
          <a:p>
            <a:pPr algn="just">
              <a:buFont typeface="Wingdings" pitchFamily="2" charset="2"/>
              <a:buChar char="v"/>
            </a:pPr>
            <a:r>
              <a:rPr lang="pt-BR" dirty="0" smtClean="0"/>
              <a:t>Fundadas no século XII</a:t>
            </a:r>
          </a:p>
          <a:p>
            <a:pPr algn="just">
              <a:buFont typeface="Wingdings" pitchFamily="2" charset="2"/>
              <a:buChar char="v"/>
            </a:pPr>
            <a:r>
              <a:rPr lang="pt-BR" dirty="0" smtClean="0"/>
              <a:t>Centros de vigorosos debates na época</a:t>
            </a:r>
          </a:p>
          <a:p>
            <a:pPr algn="just">
              <a:buFont typeface="Wingdings" pitchFamily="2" charset="2"/>
              <a:buChar char="v"/>
            </a:pPr>
            <a:r>
              <a:rPr lang="pt-BR" dirty="0" smtClean="0"/>
              <a:t>Estudava-se Direito, Medicina e Teologia</a:t>
            </a:r>
          </a:p>
          <a:p>
            <a:pPr algn="just">
              <a:buFont typeface="Wingdings" pitchFamily="2" charset="2"/>
              <a:buChar char="v"/>
            </a:pPr>
            <a:r>
              <a:rPr lang="pt-BR" dirty="0" err="1" smtClean="0"/>
              <a:t>Trivium</a:t>
            </a:r>
            <a:r>
              <a:rPr lang="pt-BR" dirty="0" smtClean="0"/>
              <a:t>: Gramática, retórica e lógica</a:t>
            </a:r>
          </a:p>
          <a:p>
            <a:pPr algn="just">
              <a:buFont typeface="Wingdings" pitchFamily="2" charset="2"/>
              <a:buChar char="v"/>
            </a:pPr>
            <a:r>
              <a:rPr lang="pt-BR" dirty="0" err="1" smtClean="0"/>
              <a:t>Quadrivium</a:t>
            </a:r>
            <a:r>
              <a:rPr lang="pt-BR" dirty="0" smtClean="0"/>
              <a:t>: Aritmética, geometria, música e </a:t>
            </a:r>
            <a:r>
              <a:rPr lang="pt-BR" dirty="0" smtClean="0"/>
              <a:t>astronomia </a:t>
            </a:r>
            <a:endParaRPr lang="pt-BR" dirty="0" smtClean="0"/>
          </a:p>
          <a:p>
            <a:pPr algn="just">
              <a:buFont typeface="Wingdings" pitchFamily="2" charset="2"/>
              <a:buChar char="v"/>
            </a:pPr>
            <a:r>
              <a:rPr lang="pt-BR" dirty="0" smtClean="0"/>
              <a:t>Estudos específicos</a:t>
            </a:r>
            <a:endParaRPr lang="pt-BR" dirty="0"/>
          </a:p>
        </p:txBody>
      </p:sp>
      <p:pic>
        <p:nvPicPr>
          <p:cNvPr id="16386" name="Picture 2" descr="http://commondatastorage.googleapis.com/static.panoramio.com/photos/original/11360295.jpg"/>
          <p:cNvPicPr>
            <a:picLocks noChangeAspect="1" noChangeArrowheads="1"/>
          </p:cNvPicPr>
          <p:nvPr/>
        </p:nvPicPr>
        <p:blipFill>
          <a:blip r:embed="rId2" cstate="print"/>
          <a:srcRect/>
          <a:stretch>
            <a:fillRect/>
          </a:stretch>
        </p:blipFill>
        <p:spPr bwMode="auto">
          <a:xfrm>
            <a:off x="4211960" y="3645024"/>
            <a:ext cx="4464496" cy="2968415"/>
          </a:xfrm>
          <a:prstGeom prst="rect">
            <a:avLst/>
          </a:prstGeom>
          <a:noFill/>
        </p:spPr>
      </p:pic>
      <p:sp>
        <p:nvSpPr>
          <p:cNvPr id="5" name="Retângulo 4"/>
          <p:cNvSpPr/>
          <p:nvPr/>
        </p:nvSpPr>
        <p:spPr>
          <a:xfrm>
            <a:off x="7092280" y="6237312"/>
            <a:ext cx="1518364" cy="369332"/>
          </a:xfrm>
          <a:prstGeom prst="rect">
            <a:avLst/>
          </a:prstGeom>
        </p:spPr>
        <p:txBody>
          <a:bodyPr wrap="none">
            <a:spAutoFit/>
          </a:bodyPr>
          <a:lstStyle/>
          <a:p>
            <a:pPr algn="r"/>
            <a:r>
              <a:rPr lang="pt-BR" dirty="0">
                <a:solidFill>
                  <a:schemeClr val="bg1"/>
                </a:solidFill>
              </a:rPr>
              <a:t>Bolonha-Itália</a:t>
            </a:r>
          </a:p>
        </p:txBody>
      </p:sp>
      <p:sp>
        <p:nvSpPr>
          <p:cNvPr id="6" name="Título 1"/>
          <p:cNvSpPr txBox="1">
            <a:spLocks/>
          </p:cNvSpPr>
          <p:nvPr/>
        </p:nvSpPr>
        <p:spPr>
          <a:xfrm>
            <a:off x="2339752" y="0"/>
            <a:ext cx="4464496"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Universidade Medieval</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32000" y="1484784"/>
            <a:ext cx="8280000" cy="4032448"/>
          </a:xfrm>
          <a:noFill/>
          <a:ln>
            <a:noFill/>
          </a:ln>
        </p:spPr>
        <p:style>
          <a:lnRef idx="0">
            <a:schemeClr val="accent3"/>
          </a:lnRef>
          <a:fillRef idx="3">
            <a:schemeClr val="accent3"/>
          </a:fillRef>
          <a:effectRef idx="3">
            <a:schemeClr val="accent3"/>
          </a:effectRef>
          <a:fontRef idx="minor">
            <a:schemeClr val="lt1"/>
          </a:fontRef>
        </p:style>
        <p:txBody>
          <a:bodyPr/>
          <a:lstStyle/>
          <a:p>
            <a:pPr marL="0" indent="179388" algn="just">
              <a:buNone/>
            </a:pPr>
            <a:r>
              <a:rPr lang="pt-BR" dirty="0" smtClean="0">
                <a:solidFill>
                  <a:schemeClr val="tx1"/>
                </a:solidFill>
              </a:rPr>
              <a:t>No século XII, ampliou-se o interesse pelas letras e pelo conhecimento. Os mosteiros foram cedendo lugar às escolas das catedrais, e o ensino passou para as mãos de leigos que dependiam de licença da Igreja para o estudo e o ensino. Professor passou a ser um ofício, e estudante, se não uma carreira, pelo menos um estilo de vida</a:t>
            </a:r>
            <a:endParaRPr lang="pt-BR" dirty="0">
              <a:solidFill>
                <a:schemeClr val="tx1"/>
              </a:solidFill>
            </a:endParaRPr>
          </a:p>
        </p:txBody>
      </p:sp>
      <p:sp>
        <p:nvSpPr>
          <p:cNvPr id="4" name="Título 1"/>
          <p:cNvSpPr txBox="1">
            <a:spLocks/>
          </p:cNvSpPr>
          <p:nvPr/>
        </p:nvSpPr>
        <p:spPr>
          <a:xfrm>
            <a:off x="1115616" y="0"/>
            <a:ext cx="6912768"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Escolástica: o pensamento medieval</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32000" y="1166018"/>
            <a:ext cx="8280000" cy="4525963"/>
          </a:xfrm>
          <a:noFill/>
          <a:ln>
            <a:no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marL="0" indent="179388" algn="just">
              <a:buNone/>
            </a:pPr>
            <a:r>
              <a:rPr lang="pt-BR" dirty="0" smtClean="0">
                <a:solidFill>
                  <a:schemeClr val="tx1"/>
                </a:solidFill>
              </a:rPr>
              <a:t>Ainda no século XII, surgiram novos elementos na cultura medieval, como um maior interesse pelo estudo da natureza. Ocorreu uma redescoberta da Antiguidade Clássica, iniciada com a tradução de textos bizantinos e, posteriormente, discutida nas universidades. Além disso, formaram-se corporações de estudantes, que acarretou na autonomia da universidade</a:t>
            </a:r>
          </a:p>
        </p:txBody>
      </p:sp>
      <p:sp>
        <p:nvSpPr>
          <p:cNvPr id="4" name="Título 1"/>
          <p:cNvSpPr txBox="1">
            <a:spLocks/>
          </p:cNvSpPr>
          <p:nvPr/>
        </p:nvSpPr>
        <p:spPr>
          <a:xfrm>
            <a:off x="1115616" y="0"/>
            <a:ext cx="6912768"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Escolástica: o pensamento medieval</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65212" y="908720"/>
            <a:ext cx="8013576" cy="5688632"/>
          </a:xfrm>
          <a:noFill/>
          <a:ln>
            <a:no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p>
            <a:pPr marL="0" indent="179388" algn="just">
              <a:buNone/>
            </a:pPr>
            <a:r>
              <a:rPr lang="pt-BR" sz="3000" dirty="0" smtClean="0">
                <a:solidFill>
                  <a:schemeClr val="tx1"/>
                </a:solidFill>
              </a:rPr>
              <a:t>Corrente teológica e filosófica característica da Idade Média. Tentava conciliar a fé cristã com um ideal de racionalidade calcado na tradição grega.</a:t>
            </a:r>
          </a:p>
          <a:p>
            <a:pPr marL="0" indent="179388" algn="just">
              <a:buNone/>
            </a:pPr>
            <a:r>
              <a:rPr lang="pt-BR" sz="3000" dirty="0" smtClean="0">
                <a:solidFill>
                  <a:schemeClr val="tx1"/>
                </a:solidFill>
              </a:rPr>
              <a:t>A igreja passava por mudanças: lutava-se contra as heresias e presenciava-se o surgimento das ordens mendicantes que pregavam a “pobreza evangélica”. E foram os mendicantes que resgataram a respeitabilidade intelectual da Igreja, através de doutores como Santo Alberto Magno e Santo Tomás de Aquino, o mais importante nome do pensamento escolástico, autor da Suma teológica.</a:t>
            </a:r>
            <a:endParaRPr lang="pt-BR" sz="3000" dirty="0">
              <a:solidFill>
                <a:schemeClr val="tx1"/>
              </a:solidFill>
            </a:endParaRPr>
          </a:p>
        </p:txBody>
      </p:sp>
      <p:sp>
        <p:nvSpPr>
          <p:cNvPr id="4" name="Título 1"/>
          <p:cNvSpPr txBox="1">
            <a:spLocks/>
          </p:cNvSpPr>
          <p:nvPr/>
        </p:nvSpPr>
        <p:spPr>
          <a:xfrm>
            <a:off x="1115616" y="0"/>
            <a:ext cx="6912768"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Escolástica: o pensamento medieval</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673224" y="1628800"/>
            <a:ext cx="3898776" cy="4248472"/>
          </a:xfrm>
          <a:noFill/>
          <a:ln>
            <a:no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fontScale="92500" lnSpcReduction="20000"/>
          </a:bodyPr>
          <a:lstStyle/>
          <a:p>
            <a:pPr marL="0" indent="179388" algn="just">
              <a:buNone/>
            </a:pPr>
            <a:r>
              <a:rPr lang="pt-BR" dirty="0" smtClean="0">
                <a:solidFill>
                  <a:schemeClr val="tx1"/>
                </a:solidFill>
              </a:rPr>
              <a:t>Suma teológica: Obra mais importante de Santo Tomás de Aquino que trata de todo o conhecimento que os homens produziram acerca de Deus. A palavra suma indica isso: trata-se da reunião, da síntese de todos esses conhecimentos</a:t>
            </a:r>
            <a:endParaRPr lang="pt-BR" dirty="0">
              <a:solidFill>
                <a:schemeClr val="tx1"/>
              </a:solidFill>
            </a:endParaRPr>
          </a:p>
        </p:txBody>
      </p:sp>
      <p:pic>
        <p:nvPicPr>
          <p:cNvPr id="19458" name="Picture 2" descr="http://2.bp.blogspot.com/-P0g4ARm6XCU/TfIw_m_8f_I/AAAAAAAAD9E/U6KYYBuP7S4/s1600/JUM.jpg"/>
          <p:cNvPicPr>
            <a:picLocks noChangeAspect="1" noChangeArrowheads="1"/>
          </p:cNvPicPr>
          <p:nvPr/>
        </p:nvPicPr>
        <p:blipFill>
          <a:blip r:embed="rId2" cstate="print"/>
          <a:srcRect/>
          <a:stretch>
            <a:fillRect/>
          </a:stretch>
        </p:blipFill>
        <p:spPr bwMode="auto">
          <a:xfrm>
            <a:off x="4716016" y="1484784"/>
            <a:ext cx="4305300" cy="4314826"/>
          </a:xfrm>
          <a:prstGeom prst="rect">
            <a:avLst/>
          </a:prstGeom>
          <a:noFill/>
        </p:spPr>
      </p:pic>
      <p:sp>
        <p:nvSpPr>
          <p:cNvPr id="5" name="Título 1"/>
          <p:cNvSpPr txBox="1">
            <a:spLocks/>
          </p:cNvSpPr>
          <p:nvPr/>
        </p:nvSpPr>
        <p:spPr>
          <a:xfrm>
            <a:off x="1115616" y="0"/>
            <a:ext cx="6912768"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solidFill>
                  <a:schemeClr val="accent2">
                    <a:lumMod val="50000"/>
                  </a:schemeClr>
                </a:solidFill>
                <a:effectLst/>
                <a:uLnTx/>
                <a:uFillTx/>
                <a:latin typeface="Times New Roman" pitchFamily="18" charset="0"/>
                <a:ea typeface="+mj-ea"/>
                <a:cs typeface="Times New Roman" pitchFamily="18" charset="0"/>
              </a:rPr>
              <a:t>Escolástica: o pensamento medieval</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914400" y="764704"/>
            <a:ext cx="7834064" cy="5904656"/>
          </a:xfrm>
          <a:noFill/>
          <a:ln>
            <a:no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marL="0" indent="179388" algn="just">
              <a:lnSpc>
                <a:spcPct val="90000"/>
              </a:lnSpc>
              <a:buNone/>
            </a:pPr>
            <a:r>
              <a:rPr lang="pt-BR" sz="3000" dirty="0" smtClean="0">
                <a:solidFill>
                  <a:schemeClr val="tx1"/>
                </a:solidFill>
              </a:rPr>
              <a:t>A literatura medieval deu origem a formas e temas que viriam marcar profundamente a evolução da mentalidade ocidental e, principalmente, produziu grandes obras-primas da literatura, como a Divina Comédia, de Dante Alighieri. Nessa obra, Dante critica a Itália de seu tempo, revela questões de fé, de política e de poesia, realizando na literatura a síntese das concepções escolásticas.</a:t>
            </a:r>
          </a:p>
          <a:p>
            <a:pPr marL="0" indent="179388" algn="just">
              <a:lnSpc>
                <a:spcPct val="90000"/>
              </a:lnSpc>
              <a:buNone/>
            </a:pPr>
            <a:r>
              <a:rPr lang="pt-BR" sz="3000" dirty="0" smtClean="0">
                <a:solidFill>
                  <a:schemeClr val="tx1"/>
                </a:solidFill>
              </a:rPr>
              <a:t>Também pertencem a esse conjunto de grandes autores Boccaccio, italiano, autor do Decameron, e Geoffrey </a:t>
            </a:r>
            <a:r>
              <a:rPr lang="pt-BR" sz="3000" dirty="0" err="1" smtClean="0">
                <a:solidFill>
                  <a:schemeClr val="tx1"/>
                </a:solidFill>
              </a:rPr>
              <a:t>Chaucer</a:t>
            </a:r>
            <a:r>
              <a:rPr lang="pt-BR" sz="3000" dirty="0" smtClean="0">
                <a:solidFill>
                  <a:schemeClr val="tx1"/>
                </a:solidFill>
              </a:rPr>
              <a:t>, inglês, que escreveu Contos de </a:t>
            </a:r>
            <a:r>
              <a:rPr lang="pt-BR" sz="3000" dirty="0" err="1" smtClean="0">
                <a:solidFill>
                  <a:schemeClr val="tx1"/>
                </a:solidFill>
              </a:rPr>
              <a:t>Canterbury</a:t>
            </a:r>
            <a:endParaRPr lang="pt-BR" sz="3000" dirty="0">
              <a:solidFill>
                <a:schemeClr val="tx1"/>
              </a:solidFill>
            </a:endParaRPr>
          </a:p>
        </p:txBody>
      </p:sp>
      <p:sp>
        <p:nvSpPr>
          <p:cNvPr id="5" name="Título 1"/>
          <p:cNvSpPr txBox="1">
            <a:spLocks/>
          </p:cNvSpPr>
          <p:nvPr/>
        </p:nvSpPr>
        <p:spPr>
          <a:xfrm>
            <a:off x="2501698" y="0"/>
            <a:ext cx="4104456"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solidFill>
                  <a:schemeClr val="accent2">
                    <a:lumMod val="50000"/>
                  </a:schemeClr>
                </a:solidFill>
                <a:effectLst/>
                <a:uLnTx/>
                <a:uFillTx/>
                <a:latin typeface="Times New Roman" pitchFamily="18" charset="0"/>
                <a:ea typeface="+mj-ea"/>
                <a:cs typeface="Times New Roman" pitchFamily="18" charset="0"/>
              </a:rPr>
              <a:t>Literatura medieval</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download.ultradownloads.com.br/wallpaper/177391_Papel-de-Parede-Idade-Media_1024x7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Subtítulo 2"/>
          <p:cNvSpPr txBox="1">
            <a:spLocks/>
          </p:cNvSpPr>
          <p:nvPr/>
        </p:nvSpPr>
        <p:spPr>
          <a:xfrm>
            <a:off x="5831632" y="6576864"/>
            <a:ext cx="3312368" cy="281136"/>
          </a:xfrm>
          <a:prstGeom prst="rect">
            <a:avLst/>
          </a:prstGeom>
        </p:spPr>
        <p:txBody>
          <a:bodyPr>
            <a:normAutofit/>
          </a:bodyPr>
          <a:lstStyle/>
          <a:p>
            <a:pPr marL="342900" lvl="0" indent="-342900">
              <a:spcBef>
                <a:spcPct val="20000"/>
              </a:spcBef>
              <a:buSzPct val="75000"/>
            </a:pPr>
            <a:r>
              <a:rPr lang="pt-BR" sz="1000" dirty="0" smtClean="0">
                <a:solidFill>
                  <a:schemeClr val="bg1"/>
                </a:solidFill>
                <a:latin typeface="Times New Roman" pitchFamily="18" charset="0"/>
                <a:cs typeface="Times New Roman" pitchFamily="18" charset="0"/>
              </a:rPr>
              <a:t>http://ultradownloads.com.br/papel-de-parede/Idade-Media/</a:t>
            </a:r>
            <a:endParaRPr kumimoji="0" lang="pt-BR" sz="10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6" name="WordArt 26"/>
          <p:cNvSpPr>
            <a:spLocks noChangeArrowheads="1" noChangeShapeType="1" noTextEdit="1"/>
          </p:cNvSpPr>
          <p:nvPr/>
        </p:nvSpPr>
        <p:spPr bwMode="auto">
          <a:xfrm>
            <a:off x="2130407" y="188640"/>
            <a:ext cx="4883185" cy="938213"/>
          </a:xfrm>
          <a:prstGeom prst="rect">
            <a:avLst/>
          </a:prstGeom>
        </p:spPr>
        <p:txBody>
          <a:bodyPr wrap="none" fromWordArt="1">
            <a:prstTxWarp prst="textPlain">
              <a:avLst>
                <a:gd name="adj" fmla="val 50000"/>
              </a:avLst>
            </a:prstTxWarp>
          </a:bodyPr>
          <a:lstStyle/>
          <a:p>
            <a:pPr>
              <a:defRPr/>
            </a:pPr>
            <a:r>
              <a:rPr lang="pt-BR" sz="2800" b="1" kern="1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a:cs typeface="Times New Roman"/>
              </a:rPr>
              <a:t>Medicina Medieval</a:t>
            </a:r>
            <a:endParaRPr lang="pt-BR" sz="2800" b="1" kern="10"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Times New Roman"/>
              <a:cs typeface="Times New Roman"/>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Horizont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5364088" y="5661596"/>
            <a:ext cx="3528392" cy="863748"/>
          </a:xfrm>
          <a:noFill/>
          <a:ln>
            <a:noFill/>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fontScale="70000" lnSpcReduction="20000"/>
          </a:bodyPr>
          <a:lstStyle/>
          <a:p>
            <a:pPr marL="0" indent="179388" algn="just">
              <a:lnSpc>
                <a:spcPct val="90000"/>
              </a:lnSpc>
              <a:buNone/>
            </a:pPr>
            <a:r>
              <a:rPr lang="pt-BR" sz="3000" dirty="0" smtClean="0">
                <a:solidFill>
                  <a:schemeClr val="tx1"/>
                </a:solidFill>
              </a:rPr>
              <a:t>Boccaccio retratado por Andrea </a:t>
            </a:r>
            <a:r>
              <a:rPr lang="pt-BR" sz="3000" dirty="0" err="1" smtClean="0">
                <a:solidFill>
                  <a:schemeClr val="tx1"/>
                </a:solidFill>
              </a:rPr>
              <a:t>del</a:t>
            </a:r>
            <a:r>
              <a:rPr lang="pt-BR" sz="3000" dirty="0" smtClean="0">
                <a:solidFill>
                  <a:schemeClr val="tx1"/>
                </a:solidFill>
              </a:rPr>
              <a:t> </a:t>
            </a:r>
            <a:r>
              <a:rPr lang="pt-BR" sz="3000" dirty="0" err="1" smtClean="0">
                <a:solidFill>
                  <a:schemeClr val="tx1"/>
                </a:solidFill>
              </a:rPr>
              <a:t>Castagno</a:t>
            </a:r>
            <a:r>
              <a:rPr lang="pt-BR" sz="3000" dirty="0" smtClean="0">
                <a:solidFill>
                  <a:schemeClr val="tx1"/>
                </a:solidFill>
              </a:rPr>
              <a:t>, exibe sua obra-prima, o </a:t>
            </a:r>
            <a:r>
              <a:rPr lang="pt-BR" sz="3000" dirty="0" err="1" smtClean="0">
                <a:solidFill>
                  <a:schemeClr val="tx1"/>
                </a:solidFill>
              </a:rPr>
              <a:t>Decameron</a:t>
            </a:r>
            <a:endParaRPr lang="pt-BR" sz="3000" dirty="0" smtClean="0">
              <a:solidFill>
                <a:schemeClr val="tx1"/>
              </a:solidFill>
            </a:endParaRPr>
          </a:p>
          <a:p>
            <a:pPr marL="0" indent="179388" algn="just">
              <a:lnSpc>
                <a:spcPct val="90000"/>
              </a:lnSpc>
              <a:buNone/>
            </a:pPr>
            <a:endParaRPr lang="pt-BR" sz="3000" dirty="0" smtClean="0">
              <a:solidFill>
                <a:schemeClr val="tx1"/>
              </a:solidFill>
            </a:endParaRPr>
          </a:p>
          <a:p>
            <a:pPr marL="0" indent="179388" algn="just">
              <a:lnSpc>
                <a:spcPct val="90000"/>
              </a:lnSpc>
              <a:buNone/>
            </a:pPr>
            <a:endParaRPr lang="pt-BR" sz="3000" dirty="0">
              <a:solidFill>
                <a:schemeClr val="tx1"/>
              </a:solidFill>
            </a:endParaRPr>
          </a:p>
        </p:txBody>
      </p:sp>
      <p:pic>
        <p:nvPicPr>
          <p:cNvPr id="27650" name="Picture 2" descr="Ficheiro:Michelino DanteAndHisPoem.jpg"/>
          <p:cNvPicPr>
            <a:picLocks noChangeAspect="1" noChangeArrowheads="1"/>
          </p:cNvPicPr>
          <p:nvPr/>
        </p:nvPicPr>
        <p:blipFill>
          <a:blip r:embed="rId2" cstate="print"/>
          <a:srcRect/>
          <a:stretch>
            <a:fillRect/>
          </a:stretch>
        </p:blipFill>
        <p:spPr bwMode="auto">
          <a:xfrm>
            <a:off x="971600" y="332656"/>
            <a:ext cx="4000062" cy="32403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descr="Ficheiro:Andrea del Castagno Giovanni Boccaccio c 1450.jpg"/>
          <p:cNvPicPr>
            <a:picLocks noChangeAspect="1" noChangeArrowheads="1"/>
          </p:cNvPicPr>
          <p:nvPr/>
        </p:nvPicPr>
        <p:blipFill>
          <a:blip r:embed="rId3" cstate="print"/>
          <a:srcRect/>
          <a:stretch>
            <a:fillRect/>
          </a:stretch>
        </p:blipFill>
        <p:spPr bwMode="auto">
          <a:xfrm>
            <a:off x="5436096" y="260648"/>
            <a:ext cx="3401418" cy="53285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Espaço Reservado para Conteúdo 2"/>
          <p:cNvSpPr txBox="1">
            <a:spLocks/>
          </p:cNvSpPr>
          <p:nvPr/>
        </p:nvSpPr>
        <p:spPr>
          <a:xfrm>
            <a:off x="899592" y="3645024"/>
            <a:ext cx="4104456" cy="2016224"/>
          </a:xfrm>
          <a:prstGeom prst="rect">
            <a:avLst/>
          </a:prstGeom>
          <a:no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fontScale="70000" lnSpcReduction="20000"/>
          </a:bodyPr>
          <a:lstStyle/>
          <a:p>
            <a:pPr marL="0" marR="0" lvl="0" indent="179388" algn="just" defTabSz="914400" rtl="0" eaLnBrk="1" fontAlgn="auto" latinLnBrk="0" hangingPunct="1">
              <a:lnSpc>
                <a:spcPct val="90000"/>
              </a:lnSpc>
              <a:spcBef>
                <a:spcPct val="20000"/>
              </a:spcBef>
              <a:spcAft>
                <a:spcPts val="0"/>
              </a:spcAft>
              <a:buClr>
                <a:schemeClr val="accent2">
                  <a:lumMod val="50000"/>
                </a:schemeClr>
              </a:buClr>
              <a:buSzPct val="60000"/>
              <a:buFont typeface="Wingdings" pitchFamily="2" charset="2"/>
              <a:buNone/>
              <a:tabLst/>
              <a:defRPr/>
            </a:pPr>
            <a:r>
              <a:rPr kumimoji="0" lang="pt-BR" sz="3000" b="0" i="0" u="none" strike="noStrike" kern="1200" cap="none" spc="0" normalizeH="0" baseline="0" noProof="0" dirty="0" smtClean="0">
                <a:ln>
                  <a:noFill/>
                </a:ln>
                <a:solidFill>
                  <a:schemeClr val="tx1"/>
                </a:solidFill>
                <a:effectLst/>
                <a:uLnTx/>
                <a:uFillTx/>
                <a:latin typeface="+mn-lt"/>
                <a:ea typeface="+mn-ea"/>
                <a:cs typeface="+mn-cs"/>
              </a:rPr>
              <a:t>A exploração de Dante do mundo espiritual mostrado em um exemplar da Divina Comédia: ao lado da entrada para o inferno, os sete terraços do Monte Purgatório e a cidade de Florença, com as esferas do Céu acima. Afresco de </a:t>
            </a:r>
            <a:r>
              <a:rPr kumimoji="0" lang="pt-BR" sz="3000" b="0" i="0" u="none" strike="noStrike" kern="1200" cap="none" spc="0" normalizeH="0" baseline="0" noProof="0" dirty="0" err="1" smtClean="0">
                <a:ln>
                  <a:noFill/>
                </a:ln>
                <a:solidFill>
                  <a:schemeClr val="tx1"/>
                </a:solidFill>
                <a:effectLst/>
                <a:uLnTx/>
                <a:uFillTx/>
                <a:latin typeface="+mn-lt"/>
                <a:ea typeface="+mn-ea"/>
                <a:cs typeface="+mn-cs"/>
              </a:rPr>
              <a:t>Michelino</a:t>
            </a:r>
            <a:r>
              <a:rPr kumimoji="0" lang="pt-BR" sz="30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179388" algn="just" defTabSz="914400" rtl="0" eaLnBrk="1" fontAlgn="auto" latinLnBrk="0" hangingPunct="1">
              <a:lnSpc>
                <a:spcPct val="90000"/>
              </a:lnSpc>
              <a:spcBef>
                <a:spcPct val="20000"/>
              </a:spcBef>
              <a:spcAft>
                <a:spcPts val="0"/>
              </a:spcAft>
              <a:buClr>
                <a:schemeClr val="accent2">
                  <a:lumMod val="50000"/>
                </a:schemeClr>
              </a:buClr>
              <a:buSzPct val="60000"/>
              <a:buFont typeface="Wingdings" pitchFamily="2" charset="2"/>
              <a:buNone/>
              <a:tabLst/>
              <a:defRPr/>
            </a:pPr>
            <a:endParaRPr kumimoji="0" lang="pt-BR" sz="3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179388" algn="just" defTabSz="914400" rtl="0" eaLnBrk="1" fontAlgn="auto" latinLnBrk="0" hangingPunct="1">
              <a:lnSpc>
                <a:spcPct val="90000"/>
              </a:lnSpc>
              <a:spcBef>
                <a:spcPct val="20000"/>
              </a:spcBef>
              <a:spcAft>
                <a:spcPts val="0"/>
              </a:spcAft>
              <a:buClr>
                <a:schemeClr val="accent2">
                  <a:lumMod val="50000"/>
                </a:schemeClr>
              </a:buClr>
              <a:buSzPct val="60000"/>
              <a:buFont typeface="Wingdings" pitchFamily="2" charset="2"/>
              <a:buNone/>
              <a:tabLst/>
              <a:defRPr/>
            </a:pPr>
            <a:endParaRPr kumimoji="0" lang="pt-BR" sz="3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179388" algn="just" defTabSz="914400" rtl="0" eaLnBrk="1" fontAlgn="auto" latinLnBrk="0" hangingPunct="1">
              <a:lnSpc>
                <a:spcPct val="90000"/>
              </a:lnSpc>
              <a:spcBef>
                <a:spcPct val="20000"/>
              </a:spcBef>
              <a:spcAft>
                <a:spcPts val="0"/>
              </a:spcAft>
              <a:buClr>
                <a:schemeClr val="accent2">
                  <a:lumMod val="50000"/>
                </a:schemeClr>
              </a:buClr>
              <a:buSzPct val="60000"/>
              <a:buFont typeface="Wingdings" pitchFamily="2" charset="2"/>
              <a:buNone/>
              <a:tabLst/>
              <a:defRPr/>
            </a:pPr>
            <a:endParaRPr kumimoji="0" lang="pt-BR"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724175" y="0"/>
            <a:ext cx="3672408"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3000" b="1" cap="small" dirty="0" smtClean="0">
                <a:latin typeface="Times New Roman" pitchFamily="18" charset="0"/>
                <a:ea typeface="+mj-ea"/>
                <a:cs typeface="Times New Roman" pitchFamily="18" charset="0"/>
              </a:rPr>
              <a:t>Medicina </a:t>
            </a: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medieval</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pic>
        <p:nvPicPr>
          <p:cNvPr id="48134" name="Picture 6" descr="http://historiageneral.com/wp-content/uploads/2009/04/medicina.jpg"/>
          <p:cNvPicPr>
            <a:picLocks noChangeAspect="1" noChangeArrowheads="1"/>
          </p:cNvPicPr>
          <p:nvPr/>
        </p:nvPicPr>
        <p:blipFill>
          <a:blip r:embed="rId2" cstate="print"/>
          <a:srcRect/>
          <a:stretch>
            <a:fillRect/>
          </a:stretch>
        </p:blipFill>
        <p:spPr bwMode="auto">
          <a:xfrm>
            <a:off x="899591" y="692696"/>
            <a:ext cx="7873355" cy="5544616"/>
          </a:xfrm>
          <a:prstGeom prst="rect">
            <a:avLst/>
          </a:prstGeom>
          <a:noFill/>
        </p:spPr>
      </p:pic>
      <p:sp>
        <p:nvSpPr>
          <p:cNvPr id="7" name="Retângulo 6"/>
          <p:cNvSpPr/>
          <p:nvPr/>
        </p:nvSpPr>
        <p:spPr>
          <a:xfrm>
            <a:off x="4247820" y="6192199"/>
            <a:ext cx="4572000" cy="246221"/>
          </a:xfrm>
          <a:prstGeom prst="rect">
            <a:avLst/>
          </a:prstGeom>
        </p:spPr>
        <p:txBody>
          <a:bodyPr>
            <a:spAutoFit/>
          </a:bodyPr>
          <a:lstStyle/>
          <a:p>
            <a:pPr algn="r"/>
            <a:r>
              <a:rPr lang="pt-BR" sz="1000" dirty="0" smtClean="0">
                <a:latin typeface="Times New Roman" pitchFamily="18" charset="0"/>
                <a:cs typeface="Times New Roman" pitchFamily="18" charset="0"/>
              </a:rPr>
              <a:t>http://historiageneral.com/2009/04/19/historia-de-la-medicina-en-la-edad-media/</a:t>
            </a:r>
            <a:endParaRPr lang="pt-BR" sz="10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1043608" y="908720"/>
            <a:ext cx="7704856" cy="5040560"/>
          </a:xfrm>
        </p:spPr>
        <p:txBody>
          <a:bodyPr>
            <a:normAutofit/>
          </a:bodyPr>
          <a:lstStyle/>
          <a:p>
            <a:pPr>
              <a:lnSpc>
                <a:spcPct val="150000"/>
              </a:lnSpc>
            </a:pPr>
            <a:r>
              <a:rPr lang="pt-BR" dirty="0" smtClean="0"/>
              <a:t>Medicina monástica (Mosteiros </a:t>
            </a:r>
            <a:r>
              <a:rPr lang="pt-BR" dirty="0"/>
              <a:t>e Ordens </a:t>
            </a:r>
            <a:r>
              <a:rPr lang="pt-BR" dirty="0" smtClean="0"/>
              <a:t>religiosas)</a:t>
            </a:r>
          </a:p>
          <a:p>
            <a:pPr lvl="1">
              <a:lnSpc>
                <a:spcPct val="150000"/>
              </a:lnSpc>
            </a:pPr>
            <a:r>
              <a:rPr lang="pt-BR" dirty="0"/>
              <a:t>Jardins </a:t>
            </a:r>
            <a:r>
              <a:rPr lang="pt-BR" dirty="0" smtClean="0"/>
              <a:t>Botânicos</a:t>
            </a:r>
          </a:p>
          <a:p>
            <a:pPr lvl="1">
              <a:lnSpc>
                <a:spcPct val="150000"/>
              </a:lnSpc>
            </a:pPr>
            <a:r>
              <a:rPr lang="pt-BR" dirty="0" smtClean="0"/>
              <a:t>Vastas bibliotecas</a:t>
            </a:r>
            <a:endParaRPr lang="pt-BR" dirty="0"/>
          </a:p>
          <a:p>
            <a:pPr>
              <a:lnSpc>
                <a:spcPct val="150000"/>
              </a:lnSpc>
            </a:pPr>
            <a:r>
              <a:rPr lang="pt-BR" dirty="0"/>
              <a:t>Universidades </a:t>
            </a:r>
            <a:r>
              <a:rPr lang="pt-BR" dirty="0" smtClean="0"/>
              <a:t>médicas (</a:t>
            </a:r>
            <a:r>
              <a:rPr lang="pt-BR" dirty="0"/>
              <a:t>século </a:t>
            </a:r>
            <a:r>
              <a:rPr lang="pt-BR" dirty="0" smtClean="0"/>
              <a:t>XII)</a:t>
            </a:r>
          </a:p>
          <a:p>
            <a:pPr lvl="1">
              <a:lnSpc>
                <a:spcPct val="150000"/>
              </a:lnSpc>
            </a:pPr>
            <a:r>
              <a:rPr lang="pt-BR" dirty="0" smtClean="0"/>
              <a:t>Estratos </a:t>
            </a:r>
            <a:r>
              <a:rPr lang="pt-BR" dirty="0"/>
              <a:t>sociais mais elevados</a:t>
            </a:r>
          </a:p>
        </p:txBody>
      </p:sp>
      <p:sp>
        <p:nvSpPr>
          <p:cNvPr id="4" name="Título 1"/>
          <p:cNvSpPr txBox="1">
            <a:spLocks/>
          </p:cNvSpPr>
          <p:nvPr/>
        </p:nvSpPr>
        <p:spPr>
          <a:xfrm>
            <a:off x="2726687" y="0"/>
            <a:ext cx="3672408"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solidFill>
                  <a:schemeClr val="accent2">
                    <a:lumMod val="50000"/>
                  </a:schemeClr>
                </a:solidFill>
                <a:effectLst/>
                <a:uLnTx/>
                <a:uFillTx/>
                <a:latin typeface="Times New Roman" pitchFamily="18" charset="0"/>
                <a:ea typeface="+mj-ea"/>
                <a:cs typeface="Times New Roman" pitchFamily="18" charset="0"/>
              </a:rPr>
              <a:t>Aprendizado</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27584" y="692696"/>
            <a:ext cx="7488832" cy="5976663"/>
          </a:xfrm>
        </p:spPr>
        <p:txBody>
          <a:bodyPr>
            <a:normAutofit/>
          </a:bodyPr>
          <a:lstStyle/>
          <a:p>
            <a:pPr algn="just"/>
            <a:r>
              <a:rPr lang="pt-BR" dirty="0" smtClean="0"/>
              <a:t>Inicialmente, fronteiras tênues </a:t>
            </a:r>
            <a:r>
              <a:rPr lang="pt-BR" dirty="0"/>
              <a:t>e </a:t>
            </a:r>
            <a:r>
              <a:rPr lang="pt-BR" dirty="0" smtClean="0"/>
              <a:t>móveis:</a:t>
            </a:r>
          </a:p>
          <a:p>
            <a:pPr lvl="1"/>
            <a:r>
              <a:rPr lang="pt-BR" dirty="0" smtClean="0"/>
              <a:t>Curandeirismo</a:t>
            </a:r>
          </a:p>
          <a:p>
            <a:pPr lvl="1"/>
            <a:r>
              <a:rPr lang="pt-BR" dirty="0" smtClean="0"/>
              <a:t>Benzedor</a:t>
            </a:r>
          </a:p>
          <a:p>
            <a:pPr lvl="1"/>
            <a:r>
              <a:rPr lang="pt-BR" dirty="0" smtClean="0"/>
              <a:t>Astrologia, encantamentos </a:t>
            </a:r>
            <a:r>
              <a:rPr lang="pt-BR" dirty="0"/>
              <a:t>e </a:t>
            </a:r>
            <a:r>
              <a:rPr lang="pt-BR" dirty="0" smtClean="0"/>
              <a:t>misticismo</a:t>
            </a:r>
          </a:p>
          <a:p>
            <a:pPr lvl="1"/>
            <a:r>
              <a:rPr lang="pt-BR" dirty="0" smtClean="0"/>
              <a:t>Médico </a:t>
            </a:r>
            <a:r>
              <a:rPr lang="pt-BR" dirty="0"/>
              <a:t>consagrado, se </a:t>
            </a:r>
            <a:r>
              <a:rPr lang="pt-BR" dirty="0" smtClean="0"/>
              <a:t>disponível</a:t>
            </a:r>
          </a:p>
          <a:p>
            <a:r>
              <a:rPr lang="pt-BR" dirty="0"/>
              <a:t>Cristianismo </a:t>
            </a:r>
            <a:r>
              <a:rPr lang="pt-BR" dirty="0" smtClean="0"/>
              <a:t>cresce </a:t>
            </a:r>
            <a:r>
              <a:rPr lang="pt-BR" dirty="0"/>
              <a:t>em </a:t>
            </a:r>
            <a:r>
              <a:rPr lang="pt-BR" dirty="0" smtClean="0"/>
              <a:t>influência</a:t>
            </a:r>
          </a:p>
          <a:p>
            <a:pPr lvl="1"/>
            <a:r>
              <a:rPr lang="pt-BR" dirty="0" smtClean="0"/>
              <a:t>Igreja x curandeirismo</a:t>
            </a:r>
          </a:p>
        </p:txBody>
      </p:sp>
      <p:pic>
        <p:nvPicPr>
          <p:cNvPr id="24578" name="Picture 2" descr="http://www.sofadasala.com/pesquisa/medicina01.JPG"/>
          <p:cNvPicPr>
            <a:picLocks noChangeAspect="1" noChangeArrowheads="1"/>
          </p:cNvPicPr>
          <p:nvPr/>
        </p:nvPicPr>
        <p:blipFill>
          <a:blip r:embed="rId2" cstate="print"/>
          <a:srcRect/>
          <a:stretch>
            <a:fillRect/>
          </a:stretch>
        </p:blipFill>
        <p:spPr bwMode="auto">
          <a:xfrm>
            <a:off x="5364088" y="3933056"/>
            <a:ext cx="2892320" cy="2776628"/>
          </a:xfrm>
          <a:prstGeom prst="rect">
            <a:avLst/>
          </a:prstGeom>
          <a:noFill/>
        </p:spPr>
      </p:pic>
      <p:sp>
        <p:nvSpPr>
          <p:cNvPr id="5" name="Título 1"/>
          <p:cNvSpPr txBox="1">
            <a:spLocks/>
          </p:cNvSpPr>
          <p:nvPr/>
        </p:nvSpPr>
        <p:spPr>
          <a:xfrm>
            <a:off x="2726687" y="0"/>
            <a:ext cx="3672408"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solidFill>
                  <a:schemeClr val="accent2">
                    <a:lumMod val="50000"/>
                  </a:schemeClr>
                </a:solidFill>
                <a:effectLst/>
                <a:uLnTx/>
                <a:uFillTx/>
                <a:latin typeface="Times New Roman" pitchFamily="18" charset="0"/>
                <a:ea typeface="+mj-ea"/>
                <a:cs typeface="Times New Roman" pitchFamily="18" charset="0"/>
              </a:rPr>
              <a:t>Influências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38200" y="764704"/>
            <a:ext cx="7910264" cy="5760640"/>
          </a:xfrm>
        </p:spPr>
        <p:txBody>
          <a:bodyPr/>
          <a:lstStyle/>
          <a:p>
            <a:pPr>
              <a:lnSpc>
                <a:spcPct val="150000"/>
              </a:lnSpc>
            </a:pPr>
            <a:r>
              <a:rPr lang="pt-BR" dirty="0"/>
              <a:t>Galeno de </a:t>
            </a:r>
            <a:r>
              <a:rPr lang="pt-BR" dirty="0" err="1" smtClean="0"/>
              <a:t>Pergamum</a:t>
            </a:r>
            <a:endParaRPr lang="pt-BR" dirty="0"/>
          </a:p>
          <a:p>
            <a:pPr lvl="1">
              <a:lnSpc>
                <a:spcPct val="150000"/>
              </a:lnSpc>
            </a:pPr>
            <a:r>
              <a:rPr lang="pt-BR" dirty="0" smtClean="0"/>
              <a:t>Grego</a:t>
            </a:r>
          </a:p>
          <a:p>
            <a:pPr lvl="1">
              <a:lnSpc>
                <a:spcPct val="150000"/>
              </a:lnSpc>
            </a:pPr>
            <a:r>
              <a:rPr lang="pt-BR" dirty="0" smtClean="0"/>
              <a:t>Autoridade </a:t>
            </a:r>
            <a:r>
              <a:rPr lang="pt-BR" dirty="0"/>
              <a:t>incontestável </a:t>
            </a:r>
            <a:endParaRPr lang="pt-BR" dirty="0" smtClean="0"/>
          </a:p>
          <a:p>
            <a:pPr lvl="1">
              <a:lnSpc>
                <a:spcPct val="150000"/>
              </a:lnSpc>
            </a:pPr>
            <a:r>
              <a:rPr lang="pt-BR" dirty="0" smtClean="0"/>
              <a:t>Inflamação (dor, calor, rubor, edema)</a:t>
            </a:r>
          </a:p>
          <a:p>
            <a:pPr lvl="1">
              <a:lnSpc>
                <a:spcPct val="150000"/>
              </a:lnSpc>
            </a:pPr>
            <a:r>
              <a:rPr lang="pt-BR" dirty="0" smtClean="0"/>
              <a:t>Doenças infecciosas, farmacologia</a:t>
            </a:r>
          </a:p>
          <a:p>
            <a:pPr lvl="1">
              <a:lnSpc>
                <a:spcPct val="150000"/>
              </a:lnSpc>
            </a:pPr>
            <a:r>
              <a:rPr lang="pt-BR" dirty="0" smtClean="0"/>
              <a:t>Anatomia: dissecação de porcos</a:t>
            </a:r>
          </a:p>
          <a:p>
            <a:pPr lvl="2">
              <a:lnSpc>
                <a:spcPct val="150000"/>
              </a:lnSpc>
            </a:pPr>
            <a:r>
              <a:rPr lang="pt-BR" dirty="0" smtClean="0"/>
              <a:t>“</a:t>
            </a:r>
            <a:r>
              <a:rPr lang="pt-BR" dirty="0" err="1" smtClean="0"/>
              <a:t>pneuma</a:t>
            </a:r>
            <a:r>
              <a:rPr lang="pt-BR" dirty="0" smtClean="0"/>
              <a:t>”</a:t>
            </a:r>
          </a:p>
          <a:p>
            <a:pPr lvl="2">
              <a:lnSpc>
                <a:spcPct val="150000"/>
              </a:lnSpc>
            </a:pPr>
            <a:r>
              <a:rPr lang="pt-BR" dirty="0" smtClean="0"/>
              <a:t>Parede porosa entre ventrículos do coração</a:t>
            </a:r>
          </a:p>
        </p:txBody>
      </p:sp>
      <p:sp>
        <p:nvSpPr>
          <p:cNvPr id="4" name="Título 1"/>
          <p:cNvSpPr txBox="1">
            <a:spLocks/>
          </p:cNvSpPr>
          <p:nvPr/>
        </p:nvSpPr>
        <p:spPr>
          <a:xfrm>
            <a:off x="2726687" y="0"/>
            <a:ext cx="3672408"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solidFill>
                  <a:schemeClr val="accent2">
                    <a:lumMod val="50000"/>
                  </a:schemeClr>
                </a:solidFill>
                <a:effectLst/>
                <a:uLnTx/>
                <a:uFillTx/>
                <a:latin typeface="Times New Roman" pitchFamily="18" charset="0"/>
                <a:ea typeface="+mj-ea"/>
                <a:cs typeface="Times New Roman" pitchFamily="18" charset="0"/>
              </a:rPr>
              <a:t>Galeno</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pic>
        <p:nvPicPr>
          <p:cNvPr id="45058" name="Picture 2" descr="http://blogol.zip.net/images/GalenoGladiador.jpg"/>
          <p:cNvPicPr>
            <a:picLocks noChangeAspect="1" noChangeArrowheads="1"/>
          </p:cNvPicPr>
          <p:nvPr/>
        </p:nvPicPr>
        <p:blipFill>
          <a:blip r:embed="rId2" cstate="print"/>
          <a:srcRect/>
          <a:stretch>
            <a:fillRect/>
          </a:stretch>
        </p:blipFill>
        <p:spPr bwMode="auto">
          <a:xfrm>
            <a:off x="6588224" y="264840"/>
            <a:ext cx="2371725" cy="2990850"/>
          </a:xfrm>
          <a:prstGeom prst="rect">
            <a:avLst/>
          </a:prstGeom>
          <a:noFill/>
        </p:spPr>
      </p:pic>
      <p:sp>
        <p:nvSpPr>
          <p:cNvPr id="6" name="Retângulo 5"/>
          <p:cNvSpPr/>
          <p:nvPr/>
        </p:nvSpPr>
        <p:spPr>
          <a:xfrm>
            <a:off x="6588224" y="3289177"/>
            <a:ext cx="2339752" cy="400110"/>
          </a:xfrm>
          <a:prstGeom prst="rect">
            <a:avLst/>
          </a:prstGeom>
        </p:spPr>
        <p:txBody>
          <a:bodyPr wrap="square">
            <a:spAutoFit/>
          </a:bodyPr>
          <a:lstStyle/>
          <a:p>
            <a:pPr algn="r"/>
            <a:r>
              <a:rPr lang="pt-BR" sz="1000" dirty="0" smtClean="0"/>
              <a:t>http://blogol.zip.net/arch2006-09-01_2006-09-15.html</a:t>
            </a:r>
            <a:endParaRPr lang="pt-BR" sz="1000"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1115616" y="764704"/>
            <a:ext cx="7560840" cy="5904656"/>
          </a:xfrm>
        </p:spPr>
        <p:txBody>
          <a:bodyPr>
            <a:noAutofit/>
          </a:bodyPr>
          <a:lstStyle/>
          <a:p>
            <a:pPr>
              <a:spcBef>
                <a:spcPts val="1200"/>
              </a:spcBef>
              <a:spcAft>
                <a:spcPts val="600"/>
              </a:spcAft>
            </a:pPr>
            <a:r>
              <a:rPr lang="pt-BR" dirty="0" smtClean="0"/>
              <a:t>Doenças</a:t>
            </a:r>
          </a:p>
          <a:p>
            <a:pPr lvl="1">
              <a:spcBef>
                <a:spcPts val="1200"/>
              </a:spcBef>
              <a:spcAft>
                <a:spcPts val="600"/>
              </a:spcAft>
            </a:pPr>
            <a:r>
              <a:rPr lang="pt-BR" dirty="0" smtClean="0"/>
              <a:t>Forma de castigo</a:t>
            </a:r>
          </a:p>
          <a:p>
            <a:pPr lvl="1">
              <a:spcBef>
                <a:spcPts val="1200"/>
              </a:spcBef>
              <a:spcAft>
                <a:spcPts val="600"/>
              </a:spcAft>
            </a:pPr>
            <a:r>
              <a:rPr lang="pt-BR" dirty="0" smtClean="0"/>
              <a:t>Teste à fé</a:t>
            </a:r>
          </a:p>
          <a:p>
            <a:pPr>
              <a:spcBef>
                <a:spcPts val="1200"/>
              </a:spcBef>
              <a:spcAft>
                <a:spcPts val="600"/>
              </a:spcAft>
            </a:pPr>
            <a:r>
              <a:rPr lang="pt-BR" dirty="0" smtClean="0"/>
              <a:t>Medicina</a:t>
            </a:r>
          </a:p>
          <a:p>
            <a:pPr lvl="1">
              <a:spcBef>
                <a:spcPts val="1200"/>
              </a:spcBef>
              <a:spcAft>
                <a:spcPts val="600"/>
              </a:spcAft>
            </a:pPr>
            <a:r>
              <a:rPr lang="pt-BR" dirty="0" smtClean="0"/>
              <a:t>Religiosa</a:t>
            </a:r>
          </a:p>
          <a:p>
            <a:pPr lvl="2">
              <a:spcBef>
                <a:spcPts val="1200"/>
              </a:spcBef>
              <a:spcAft>
                <a:spcPts val="600"/>
              </a:spcAft>
            </a:pPr>
            <a:r>
              <a:rPr lang="pt-BR" dirty="0" smtClean="0"/>
              <a:t>Penitências</a:t>
            </a:r>
            <a:r>
              <a:rPr lang="pt-BR" dirty="0"/>
              <a:t>, exorcismo, encantamentos</a:t>
            </a:r>
            <a:endParaRPr lang="pt-BR" dirty="0" smtClean="0"/>
          </a:p>
          <a:p>
            <a:pPr lvl="1">
              <a:spcBef>
                <a:spcPts val="1200"/>
              </a:spcBef>
              <a:spcAft>
                <a:spcPts val="600"/>
              </a:spcAft>
            </a:pPr>
            <a:r>
              <a:rPr lang="pt-BR" dirty="0" smtClean="0"/>
              <a:t>Humana</a:t>
            </a:r>
          </a:p>
          <a:p>
            <a:pPr lvl="2">
              <a:spcBef>
                <a:spcPts val="1200"/>
              </a:spcBef>
              <a:spcAft>
                <a:spcPts val="600"/>
              </a:spcAft>
            </a:pPr>
            <a:r>
              <a:rPr lang="pt-BR" dirty="0" smtClean="0"/>
              <a:t>Métodos </a:t>
            </a:r>
            <a:r>
              <a:rPr lang="pt-BR" dirty="0"/>
              <a:t>empíricos </a:t>
            </a:r>
            <a:r>
              <a:rPr lang="pt-BR" dirty="0" smtClean="0"/>
              <a:t>(sangrias, </a:t>
            </a:r>
            <a:r>
              <a:rPr lang="pt-BR" dirty="0"/>
              <a:t>dietas, drogas e </a:t>
            </a:r>
            <a:r>
              <a:rPr lang="pt-BR" dirty="0" smtClean="0"/>
              <a:t>cirurgias)</a:t>
            </a:r>
            <a:endParaRPr lang="pt-BR" dirty="0"/>
          </a:p>
        </p:txBody>
      </p:sp>
      <p:sp>
        <p:nvSpPr>
          <p:cNvPr id="4" name="Título 1"/>
          <p:cNvSpPr txBox="1">
            <a:spLocks/>
          </p:cNvSpPr>
          <p:nvPr/>
        </p:nvSpPr>
        <p:spPr>
          <a:xfrm>
            <a:off x="1647143" y="0"/>
            <a:ext cx="5832647"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Visão das Doenças e Medicina</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914400" y="966787"/>
            <a:ext cx="7978080" cy="5270525"/>
          </a:xfrm>
        </p:spPr>
        <p:txBody>
          <a:bodyPr>
            <a:normAutofit lnSpcReduction="10000"/>
          </a:bodyPr>
          <a:lstStyle/>
          <a:p>
            <a:r>
              <a:rPr lang="pt-BR" dirty="0" smtClean="0"/>
              <a:t>Epidemias: castigo divino</a:t>
            </a:r>
          </a:p>
          <a:p>
            <a:endParaRPr lang="pt-BR" dirty="0" smtClean="0"/>
          </a:p>
          <a:p>
            <a:r>
              <a:rPr lang="pt-BR" dirty="0" smtClean="0"/>
              <a:t>Doença: penitência </a:t>
            </a:r>
            <a:r>
              <a:rPr lang="pt-BR" dirty="0"/>
              <a:t>e </a:t>
            </a:r>
            <a:r>
              <a:rPr lang="pt-BR" dirty="0" smtClean="0"/>
              <a:t>absolvição</a:t>
            </a:r>
          </a:p>
          <a:p>
            <a:endParaRPr lang="pt-BR" dirty="0" smtClean="0"/>
          </a:p>
          <a:p>
            <a:r>
              <a:rPr lang="pt-BR" dirty="0" smtClean="0"/>
              <a:t>Religião proporciona </a:t>
            </a:r>
            <a:r>
              <a:rPr lang="pt-BR" dirty="0"/>
              <a:t>um sentido para o </a:t>
            </a:r>
            <a:r>
              <a:rPr lang="pt-BR" dirty="0" smtClean="0"/>
              <a:t>sofrimento</a:t>
            </a:r>
          </a:p>
          <a:p>
            <a:pPr lvl="1" algn="just"/>
            <a:r>
              <a:rPr lang="pt-BR" dirty="0" smtClean="0"/>
              <a:t>Peste em Cartago (251), bispo </a:t>
            </a:r>
            <a:r>
              <a:rPr lang="pt-BR" dirty="0"/>
              <a:t>Cipriano consolou os cristãos: </a:t>
            </a:r>
            <a:r>
              <a:rPr lang="pt-BR" dirty="0" smtClean="0"/>
              <a:t>“morrer poderia </a:t>
            </a:r>
            <a:r>
              <a:rPr lang="pt-BR" dirty="0"/>
              <a:t>representar um castigo para os pagãos e os inimigos de Cristo, mas para os servos de Deus era uma feliz partida</a:t>
            </a:r>
            <a:r>
              <a:rPr lang="pt-BR" dirty="0" smtClean="0"/>
              <a:t>.”</a:t>
            </a:r>
          </a:p>
        </p:txBody>
      </p:sp>
      <p:sp>
        <p:nvSpPr>
          <p:cNvPr id="4" name="Título 1"/>
          <p:cNvSpPr txBox="1">
            <a:spLocks/>
          </p:cNvSpPr>
          <p:nvPr/>
        </p:nvSpPr>
        <p:spPr>
          <a:xfrm>
            <a:off x="2915816" y="0"/>
            <a:ext cx="331236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Visão Religiosa</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38200" y="764705"/>
            <a:ext cx="7982272" cy="5904655"/>
          </a:xfrm>
        </p:spPr>
        <p:txBody>
          <a:bodyPr>
            <a:normAutofit lnSpcReduction="10000"/>
          </a:bodyPr>
          <a:lstStyle/>
          <a:p>
            <a:pPr algn="just"/>
            <a:r>
              <a:rPr lang="pt-BR" dirty="0" smtClean="0"/>
              <a:t>Medicina e medidas higiênicas: desconfiança</a:t>
            </a:r>
          </a:p>
          <a:p>
            <a:pPr lvl="1" algn="just"/>
            <a:r>
              <a:rPr lang="pt-BR" sz="3200" dirty="0" smtClean="0"/>
              <a:t>Tertuliano: Evangelho torna desnecessária a especulação científica.</a:t>
            </a:r>
          </a:p>
          <a:p>
            <a:pPr lvl="1" algn="just"/>
            <a:endParaRPr lang="pt-BR" sz="3200" dirty="0" smtClean="0"/>
          </a:p>
          <a:p>
            <a:pPr lvl="1" algn="just"/>
            <a:r>
              <a:rPr lang="pt-BR" sz="3200" dirty="0" smtClean="0"/>
              <a:t>São Gregório de Tours: blasfêmia consultar médico em vez de ir à tumba de São Martinho</a:t>
            </a:r>
          </a:p>
          <a:p>
            <a:pPr lvl="1" algn="just"/>
            <a:endParaRPr lang="pt-BR" sz="3200" dirty="0" smtClean="0"/>
          </a:p>
          <a:p>
            <a:pPr lvl="1" algn="just"/>
            <a:r>
              <a:rPr lang="pt-BR" sz="3200" dirty="0" smtClean="0"/>
              <a:t>São Jerônimo àqueles cuja pele mostrava-se áspera pela falta de banho: quem se lavou no sangue de Cristo não precisava lavar-se de novo</a:t>
            </a:r>
            <a:endParaRPr lang="pt-BR" dirty="0" smtClean="0"/>
          </a:p>
        </p:txBody>
      </p:sp>
      <p:sp>
        <p:nvSpPr>
          <p:cNvPr id="4" name="Título 1"/>
          <p:cNvSpPr txBox="1">
            <a:spLocks/>
          </p:cNvSpPr>
          <p:nvPr/>
        </p:nvSpPr>
        <p:spPr>
          <a:xfrm>
            <a:off x="2915816" y="0"/>
            <a:ext cx="331236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Visão Religiosa</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38200" y="992187"/>
            <a:ext cx="7838256" cy="4873625"/>
          </a:xfrm>
        </p:spPr>
        <p:txBody>
          <a:bodyPr>
            <a:normAutofit lnSpcReduction="10000"/>
          </a:bodyPr>
          <a:lstStyle/>
          <a:p>
            <a:pPr algn="just"/>
            <a:r>
              <a:rPr lang="pt-BR" dirty="0" smtClean="0"/>
              <a:t>Médicos: posição </a:t>
            </a:r>
            <a:r>
              <a:rPr lang="pt-BR" dirty="0"/>
              <a:t>social </a:t>
            </a:r>
            <a:r>
              <a:rPr lang="pt-BR" dirty="0" smtClean="0"/>
              <a:t>elevada, com formação acadêmica</a:t>
            </a:r>
          </a:p>
          <a:p>
            <a:pPr algn="just"/>
            <a:endParaRPr lang="pt-BR" dirty="0" smtClean="0"/>
          </a:p>
          <a:p>
            <a:pPr algn="just"/>
            <a:r>
              <a:rPr lang="pt-BR" dirty="0" smtClean="0"/>
              <a:t>Efetuavam </a:t>
            </a:r>
            <a:r>
              <a:rPr lang="pt-BR" dirty="0"/>
              <a:t>“</a:t>
            </a:r>
            <a:r>
              <a:rPr lang="pt-BR" dirty="0" smtClean="0"/>
              <a:t>consultas” em </a:t>
            </a:r>
            <a:r>
              <a:rPr lang="pt-BR" dirty="0"/>
              <a:t>troca de honorários </a:t>
            </a:r>
            <a:r>
              <a:rPr lang="pt-BR" dirty="0" smtClean="0"/>
              <a:t>elevados, </a:t>
            </a:r>
            <a:r>
              <a:rPr lang="pt-BR" dirty="0"/>
              <a:t>mas raramente </a:t>
            </a:r>
            <a:r>
              <a:rPr lang="pt-BR" dirty="0" smtClean="0"/>
              <a:t>mantinham relação </a:t>
            </a:r>
            <a:r>
              <a:rPr lang="pt-BR" dirty="0"/>
              <a:t>terapêutica posterior com o </a:t>
            </a:r>
            <a:r>
              <a:rPr lang="pt-BR" dirty="0" smtClean="0"/>
              <a:t>paciente</a:t>
            </a:r>
            <a:endParaRPr lang="pt-BR" dirty="0"/>
          </a:p>
          <a:p>
            <a:pPr algn="just"/>
            <a:endParaRPr lang="pt-BR" dirty="0" smtClean="0"/>
          </a:p>
          <a:p>
            <a:pPr algn="just"/>
            <a:r>
              <a:rPr lang="pt-BR" dirty="0" smtClean="0"/>
              <a:t>Parto: </a:t>
            </a:r>
            <a:r>
              <a:rPr lang="pt-BR" dirty="0"/>
              <a:t>apesar de </a:t>
            </a:r>
            <a:r>
              <a:rPr lang="pt-BR" dirty="0" smtClean="0"/>
              <a:t>representar </a:t>
            </a:r>
            <a:r>
              <a:rPr lang="pt-BR" dirty="0"/>
              <a:t>elevado risco, </a:t>
            </a:r>
            <a:r>
              <a:rPr lang="pt-BR" dirty="0" smtClean="0"/>
              <a:t> efetuado </a:t>
            </a:r>
            <a:r>
              <a:rPr lang="pt-BR" dirty="0"/>
              <a:t>por </a:t>
            </a:r>
            <a:r>
              <a:rPr lang="pt-BR" dirty="0" smtClean="0"/>
              <a:t>parteiras</a:t>
            </a:r>
            <a:endParaRPr lang="pt-BR" dirty="0"/>
          </a:p>
        </p:txBody>
      </p:sp>
      <p:sp>
        <p:nvSpPr>
          <p:cNvPr id="4" name="Título 1"/>
          <p:cNvSpPr txBox="1">
            <a:spLocks/>
          </p:cNvSpPr>
          <p:nvPr/>
        </p:nvSpPr>
        <p:spPr>
          <a:xfrm>
            <a:off x="2915816" y="0"/>
            <a:ext cx="331236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Prática Médica</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971600" y="620688"/>
            <a:ext cx="7776864" cy="5881737"/>
          </a:xfrm>
        </p:spPr>
        <p:txBody>
          <a:bodyPr>
            <a:normAutofit fontScale="92500" lnSpcReduction="10000"/>
          </a:bodyPr>
          <a:lstStyle/>
          <a:p>
            <a:pPr algn="just"/>
            <a:r>
              <a:rPr lang="pt-BR" dirty="0" smtClean="0"/>
              <a:t>Procedimentos cirúrgicos baseados em amputar e cortar (redução de fraturas, deslocações, feridas, drenagem de </a:t>
            </a:r>
            <a:r>
              <a:rPr lang="pt-BR" dirty="0" err="1" smtClean="0"/>
              <a:t>abcessos</a:t>
            </a:r>
            <a:r>
              <a:rPr lang="pt-BR" dirty="0" smtClean="0"/>
              <a:t>)</a:t>
            </a:r>
          </a:p>
          <a:p>
            <a:pPr algn="just"/>
            <a:endParaRPr lang="pt-BR" dirty="0" smtClean="0"/>
          </a:p>
          <a:p>
            <a:pPr algn="just"/>
            <a:r>
              <a:rPr lang="pt-BR" dirty="0" smtClean="0"/>
              <a:t>Tendência </a:t>
            </a:r>
            <a:r>
              <a:rPr lang="pt-BR" dirty="0"/>
              <a:t>para separar </a:t>
            </a:r>
            <a:r>
              <a:rPr lang="pt-BR" dirty="0" smtClean="0"/>
              <a:t>medicina </a:t>
            </a:r>
            <a:r>
              <a:rPr lang="pt-BR" dirty="0"/>
              <a:t>da cirurgia, diminuindo o estatuto do </a:t>
            </a:r>
            <a:r>
              <a:rPr lang="pt-BR" dirty="0" smtClean="0"/>
              <a:t>cirurgião</a:t>
            </a:r>
          </a:p>
          <a:p>
            <a:pPr algn="just"/>
            <a:endParaRPr lang="pt-BR" dirty="0" smtClean="0"/>
          </a:p>
          <a:p>
            <a:pPr algn="just"/>
            <a:r>
              <a:rPr lang="pt-BR" dirty="0" smtClean="0"/>
              <a:t>Papa proibiu monges de praticar cirurgias (1215)</a:t>
            </a:r>
          </a:p>
          <a:p>
            <a:pPr lvl="1" algn="just"/>
            <a:r>
              <a:rPr lang="pt-BR" dirty="0" smtClean="0"/>
              <a:t>Fazendeiros com experiência em castrar animais começaram a ser requisitados para todo tipo de intervenção: desde a extração de um dente até uma operação de catarata</a:t>
            </a:r>
          </a:p>
        </p:txBody>
      </p:sp>
      <p:sp>
        <p:nvSpPr>
          <p:cNvPr id="4" name="Título 1"/>
          <p:cNvSpPr txBox="1">
            <a:spLocks/>
          </p:cNvSpPr>
          <p:nvPr/>
        </p:nvSpPr>
        <p:spPr>
          <a:xfrm>
            <a:off x="3635896" y="0"/>
            <a:ext cx="1872208" cy="539628"/>
          </a:xfrm>
          <a:prstGeom prst="rect">
            <a:avLst/>
          </a:prstGeom>
        </p:spPr>
        <p:txBody>
          <a:bodyPr>
            <a:noAutofit/>
          </a:bodyPr>
          <a:lstStyle/>
          <a:p>
            <a:pPr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Cirurgia</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393950" y="0"/>
            <a:ext cx="4356100" cy="633413"/>
          </a:xfrm>
        </p:spPr>
        <p:txBody>
          <a:bodyPr/>
          <a:lstStyle/>
          <a:p>
            <a:pPr algn="ctr"/>
            <a:r>
              <a:rPr lang="pt-BR" b="1" dirty="0" smtClean="0">
                <a:latin typeface="Times New Roman" pitchFamily="18" charset="0"/>
                <a:cs typeface="Times New Roman" pitchFamily="18" charset="0"/>
              </a:rPr>
              <a:t>Fatores antecedentes</a:t>
            </a:r>
            <a:endParaRPr lang="pt-BR" b="1" dirty="0">
              <a:latin typeface="Times New Roman" pitchFamily="18" charset="0"/>
              <a:cs typeface="Times New Roman" pitchFamily="18" charset="0"/>
            </a:endParaRPr>
          </a:p>
        </p:txBody>
      </p:sp>
      <p:sp>
        <p:nvSpPr>
          <p:cNvPr id="3" name="Espaço Reservado para Conteúdo 2"/>
          <p:cNvSpPr>
            <a:spLocks noGrp="1"/>
          </p:cNvSpPr>
          <p:nvPr>
            <p:ph sz="quarter" idx="4294967295"/>
          </p:nvPr>
        </p:nvSpPr>
        <p:spPr>
          <a:xfrm>
            <a:off x="575469" y="908720"/>
            <a:ext cx="7993062" cy="2520280"/>
          </a:xfrm>
        </p:spPr>
        <p:txBody>
          <a:bodyPr>
            <a:normAutofit fontScale="77500" lnSpcReduction="20000"/>
          </a:bodyPr>
          <a:lstStyle/>
          <a:p>
            <a:pPr marL="0" indent="180975" algn="just">
              <a:buClr>
                <a:schemeClr val="accent3"/>
              </a:buClr>
              <a:buNone/>
            </a:pPr>
            <a:r>
              <a:rPr lang="pt-BR" dirty="0" smtClean="0">
                <a:latin typeface="Times New Roman" pitchFamily="18" charset="0"/>
                <a:cs typeface="Times New Roman" pitchFamily="18" charset="0"/>
              </a:rPr>
              <a:t>Queda do Império Romano (fim do Império Romano do Ocidente) – 476 </a:t>
            </a:r>
            <a:r>
              <a:rPr lang="pt-BR" dirty="0" err="1" smtClean="0">
                <a:latin typeface="Times New Roman" pitchFamily="18" charset="0"/>
                <a:cs typeface="Times New Roman" pitchFamily="18" charset="0"/>
              </a:rPr>
              <a:t>d.C.</a:t>
            </a:r>
            <a:r>
              <a:rPr lang="pt-BR" dirty="0" smtClean="0">
                <a:latin typeface="Times New Roman" pitchFamily="18" charset="0"/>
                <a:cs typeface="Times New Roman" pitchFamily="18" charset="0"/>
              </a:rPr>
              <a:t>, (tomada de Roma pelos hérulos).</a:t>
            </a:r>
          </a:p>
          <a:p>
            <a:pPr marL="0" indent="180975" algn="just">
              <a:buClr>
                <a:schemeClr val="accent3"/>
              </a:buClr>
              <a:buNone/>
            </a:pPr>
            <a:r>
              <a:rPr lang="pt-BR" dirty="0" smtClean="0">
                <a:latin typeface="Times New Roman" pitchFamily="18" charset="0"/>
                <a:cs typeface="Times New Roman" pitchFamily="18" charset="0"/>
              </a:rPr>
              <a:t>Parte oriental do Império – Império Bizantino – continuou por quase mil anos, até 1453 – Queda de Constantinopla. </a:t>
            </a:r>
          </a:p>
          <a:p>
            <a:pPr marL="0" indent="180975" algn="just">
              <a:buClr>
                <a:schemeClr val="accent3"/>
              </a:buClr>
              <a:buNone/>
            </a:pPr>
            <a:r>
              <a:rPr lang="pt-BR" dirty="0" smtClean="0">
                <a:latin typeface="Times New Roman" pitchFamily="18" charset="0"/>
                <a:cs typeface="Times New Roman" pitchFamily="18" charset="0"/>
              </a:rPr>
              <a:t>A queda do Império Romano do Ocidente foi causada por uma série de fatores, entre os quais as invasões bárbaras que causaram a derrubada final do Estado.</a:t>
            </a:r>
            <a:endParaRPr lang="pt-BR" dirty="0">
              <a:latin typeface="Times New Roman" pitchFamily="18" charset="0"/>
              <a:cs typeface="Times New Roman" pitchFamily="18" charset="0"/>
            </a:endParaRPr>
          </a:p>
        </p:txBody>
      </p:sp>
      <p:sp>
        <p:nvSpPr>
          <p:cNvPr id="4" name="Título 1"/>
          <p:cNvSpPr txBox="1">
            <a:spLocks/>
          </p:cNvSpPr>
          <p:nvPr/>
        </p:nvSpPr>
        <p:spPr>
          <a:xfrm>
            <a:off x="4572000" y="6569968"/>
            <a:ext cx="4356484" cy="288032"/>
          </a:xfrm>
          <a:prstGeom prst="rect">
            <a:avLst/>
          </a:prstGeom>
        </p:spPr>
        <p:txBody>
          <a:bodyPr/>
          <a:lstStyle/>
          <a:p>
            <a:pPr algn="r">
              <a:spcBef>
                <a:spcPct val="0"/>
              </a:spcBef>
            </a:pPr>
            <a:r>
              <a:rPr lang="pt-BR" sz="1000" dirty="0" smtClean="0">
                <a:latin typeface="Times New Roman" pitchFamily="18" charset="0"/>
                <a:ea typeface="+mj-ea"/>
                <a:cs typeface="Times New Roman" pitchFamily="18" charset="0"/>
              </a:rPr>
              <a:t>http://pt.wikipedia.org/wiki/Queda_do_Imp%C3%A9rio_</a:t>
            </a:r>
            <a:r>
              <a:rPr lang="pt-BR" sz="1000" dirty="0" err="1" smtClean="0">
                <a:latin typeface="Times New Roman" pitchFamily="18" charset="0"/>
                <a:ea typeface="+mj-ea"/>
                <a:cs typeface="Times New Roman" pitchFamily="18" charset="0"/>
              </a:rPr>
              <a:t>Romano_do_Ocidente</a:t>
            </a:r>
            <a:endParaRPr kumimoji="0" lang="pt-BR" sz="1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128006" name="Picture 6" descr="http://upload.wikimedia.org/wikipedia/commons/thumb/4/49/Theodosius_I%27s_empire.png/300px-Theodosius_I%27s_empire.png"/>
          <p:cNvPicPr>
            <a:picLocks noChangeAspect="1" noChangeArrowheads="1"/>
          </p:cNvPicPr>
          <p:nvPr/>
        </p:nvPicPr>
        <p:blipFill>
          <a:blip r:embed="rId2" cstate="print"/>
          <a:srcRect/>
          <a:stretch>
            <a:fillRect/>
          </a:stretch>
        </p:blipFill>
        <p:spPr bwMode="auto">
          <a:xfrm>
            <a:off x="2915816" y="3429000"/>
            <a:ext cx="3168352" cy="2281215"/>
          </a:xfrm>
          <a:prstGeom prst="rect">
            <a:avLst/>
          </a:prstGeom>
          <a:noFill/>
        </p:spPr>
      </p:pic>
      <p:sp>
        <p:nvSpPr>
          <p:cNvPr id="10" name="Título 1"/>
          <p:cNvSpPr txBox="1">
            <a:spLocks/>
          </p:cNvSpPr>
          <p:nvPr/>
        </p:nvSpPr>
        <p:spPr>
          <a:xfrm>
            <a:off x="2915816" y="5733256"/>
            <a:ext cx="3240360" cy="864096"/>
          </a:xfrm>
          <a:prstGeom prst="rect">
            <a:avLst/>
          </a:prstGeom>
        </p:spPr>
        <p:txBody>
          <a:bodyPr/>
          <a:lstStyle/>
          <a:p>
            <a:pPr algn="just">
              <a:spcBef>
                <a:spcPct val="0"/>
              </a:spcBef>
            </a:pPr>
            <a:r>
              <a:rPr lang="pt-BR" sz="1200" dirty="0" smtClean="0">
                <a:latin typeface="Times New Roman" pitchFamily="18" charset="0"/>
                <a:ea typeface="+mj-ea"/>
                <a:cs typeface="Times New Roman" pitchFamily="18" charset="0"/>
              </a:rPr>
              <a:t>A divisão do Império após a morte de Teodósio I, </a:t>
            </a:r>
            <a:r>
              <a:rPr lang="pt-BR" sz="1200" dirty="0" err="1" smtClean="0">
                <a:latin typeface="Times New Roman" pitchFamily="18" charset="0"/>
                <a:ea typeface="+mj-ea"/>
                <a:cs typeface="Times New Roman" pitchFamily="18" charset="0"/>
              </a:rPr>
              <a:t>ca</a:t>
            </a:r>
            <a:r>
              <a:rPr lang="pt-BR" sz="1200" dirty="0" smtClean="0">
                <a:latin typeface="Times New Roman" pitchFamily="18" charset="0"/>
                <a:ea typeface="+mj-ea"/>
                <a:cs typeface="Times New Roman" pitchFamily="18" charset="0"/>
              </a:rPr>
              <a:t>.395 </a:t>
            </a:r>
            <a:r>
              <a:rPr lang="pt-BR" sz="1200" dirty="0" err="1" smtClean="0">
                <a:latin typeface="Times New Roman" pitchFamily="18" charset="0"/>
                <a:ea typeface="+mj-ea"/>
                <a:cs typeface="Times New Roman" pitchFamily="18" charset="0"/>
              </a:rPr>
              <a:t>d.C.</a:t>
            </a:r>
            <a:r>
              <a:rPr lang="pt-BR" sz="1200" dirty="0" smtClean="0">
                <a:latin typeface="Times New Roman" pitchFamily="18" charset="0"/>
                <a:ea typeface="+mj-ea"/>
                <a:cs typeface="Times New Roman" pitchFamily="18" charset="0"/>
              </a:rPr>
              <a:t> sobreposta às fronteiras modernas. </a:t>
            </a:r>
          </a:p>
          <a:p>
            <a:pPr algn="just">
              <a:spcBef>
                <a:spcPct val="0"/>
              </a:spcBef>
            </a:pPr>
            <a:r>
              <a:rPr lang="pt-BR" sz="1200" dirty="0" smtClean="0">
                <a:solidFill>
                  <a:srgbClr val="C00000"/>
                </a:solidFill>
                <a:latin typeface="Times New Roman" pitchFamily="18" charset="0"/>
                <a:ea typeface="+mj-ea"/>
                <a:cs typeface="Times New Roman" pitchFamily="18" charset="0"/>
                <a:sym typeface="Wingdings"/>
              </a:rPr>
              <a:t> </a:t>
            </a:r>
            <a:r>
              <a:rPr lang="pt-BR" sz="1200" dirty="0" smtClean="0">
                <a:latin typeface="Times New Roman" pitchFamily="18" charset="0"/>
                <a:ea typeface="+mj-ea"/>
                <a:cs typeface="Times New Roman" pitchFamily="18" charset="0"/>
              </a:rPr>
              <a:t> Império Romano do Ocidente.</a:t>
            </a:r>
          </a:p>
          <a:p>
            <a:pPr algn="just">
              <a:spcBef>
                <a:spcPct val="0"/>
              </a:spcBef>
            </a:pPr>
            <a:r>
              <a:rPr lang="pt-BR" sz="1200" dirty="0" smtClean="0">
                <a:latin typeface="Times New Roman" pitchFamily="18" charset="0"/>
                <a:ea typeface="+mj-ea"/>
                <a:cs typeface="Times New Roman" pitchFamily="18" charset="0"/>
              </a:rPr>
              <a:t> </a:t>
            </a:r>
            <a:r>
              <a:rPr lang="pt-BR" sz="1200" dirty="0" smtClean="0">
                <a:solidFill>
                  <a:srgbClr val="990099"/>
                </a:solidFill>
                <a:latin typeface="Times New Roman" pitchFamily="18" charset="0"/>
                <a:ea typeface="+mj-ea"/>
                <a:cs typeface="Times New Roman" pitchFamily="18" charset="0"/>
                <a:sym typeface="Wingdings"/>
              </a:rPr>
              <a:t> </a:t>
            </a:r>
            <a:r>
              <a:rPr lang="pt-BR" sz="1200" dirty="0" smtClean="0">
                <a:latin typeface="Times New Roman" pitchFamily="18" charset="0"/>
                <a:ea typeface="+mj-ea"/>
                <a:cs typeface="Times New Roman" pitchFamily="18" charset="0"/>
              </a:rPr>
              <a:t>Império Romano do Oriente.</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99592" y="764704"/>
            <a:ext cx="7776864" cy="5737721"/>
          </a:xfrm>
        </p:spPr>
        <p:txBody>
          <a:bodyPr>
            <a:normAutofit fontScale="92500" lnSpcReduction="10000"/>
          </a:bodyPr>
          <a:lstStyle/>
          <a:p>
            <a:pPr algn="just"/>
            <a:r>
              <a:rPr lang="pt-BR" dirty="0" smtClean="0"/>
              <a:t>Cirurgiões em dois grupos:</a:t>
            </a:r>
          </a:p>
          <a:p>
            <a:pPr lvl="1" algn="just"/>
            <a:r>
              <a:rPr lang="pt-BR" dirty="0" smtClean="0"/>
              <a:t>Recebiam formação mais elevada</a:t>
            </a:r>
          </a:p>
          <a:p>
            <a:pPr lvl="1" algn="just"/>
            <a:r>
              <a:rPr lang="pt-BR" dirty="0" smtClean="0"/>
              <a:t>Se identificavam com os barbeiros. Funções incluíam o cuidado do cabelo e barba, mas também arrancavam dentes, faziam operações menores, etc.</a:t>
            </a:r>
          </a:p>
          <a:p>
            <a:pPr algn="just"/>
            <a:endParaRPr lang="pt-BR" dirty="0" smtClean="0"/>
          </a:p>
          <a:p>
            <a:pPr algn="just"/>
            <a:r>
              <a:rPr lang="pt-BR" dirty="0" smtClean="0"/>
              <a:t>Raras cirurgias (sem anestesia e assepsia) praticadas por barbeiros</a:t>
            </a:r>
          </a:p>
          <a:p>
            <a:pPr lvl="1" algn="just"/>
            <a:r>
              <a:rPr lang="pt-BR" dirty="0" smtClean="0"/>
              <a:t>Hoje existe, diante de antigas barbearias inglesas, uma espécie de mastro com listras brancas e vermelhas, lembrando essa antiga atividade: o vermelho simboliza o sangue e o branco as bandagens usadas nos operados</a:t>
            </a:r>
          </a:p>
          <a:p>
            <a:pPr algn="just"/>
            <a:endParaRPr lang="pt-BR" dirty="0"/>
          </a:p>
        </p:txBody>
      </p:sp>
      <p:sp>
        <p:nvSpPr>
          <p:cNvPr id="4" name="Título 1"/>
          <p:cNvSpPr txBox="1">
            <a:spLocks/>
          </p:cNvSpPr>
          <p:nvPr/>
        </p:nvSpPr>
        <p:spPr>
          <a:xfrm>
            <a:off x="3530020" y="0"/>
            <a:ext cx="2088232"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Cirurgia</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683568" y="1052736"/>
            <a:ext cx="4464496" cy="5256584"/>
          </a:xfrm>
        </p:spPr>
        <p:txBody>
          <a:bodyPr>
            <a:normAutofit fontScale="92500"/>
          </a:bodyPr>
          <a:lstStyle/>
          <a:p>
            <a:pPr algn="just"/>
            <a:r>
              <a:rPr lang="pt-BR" dirty="0" smtClean="0"/>
              <a:t>Sangria</a:t>
            </a:r>
          </a:p>
          <a:p>
            <a:pPr lvl="1" algn="just"/>
            <a:endParaRPr lang="pt-BR" dirty="0" smtClean="0"/>
          </a:p>
          <a:p>
            <a:pPr marL="447675" lvl="1" algn="just"/>
            <a:r>
              <a:rPr lang="pt-BR" sz="2700" dirty="0" smtClean="0"/>
              <a:t>“A </a:t>
            </a:r>
            <a:r>
              <a:rPr lang="pt-BR" sz="2700" dirty="0"/>
              <a:t>vida humana está no sangue</a:t>
            </a:r>
            <a:r>
              <a:rPr lang="pt-BR" sz="2700" dirty="0" smtClean="0"/>
              <a:t>”</a:t>
            </a:r>
          </a:p>
          <a:p>
            <a:pPr marL="447675" lvl="1" algn="just"/>
            <a:endParaRPr lang="pt-BR" sz="2700" dirty="0" smtClean="0"/>
          </a:p>
          <a:p>
            <a:pPr marL="447675" lvl="1" algn="just"/>
            <a:r>
              <a:rPr lang="pt-BR" sz="2700" dirty="0" smtClean="0"/>
              <a:t>Quatro </a:t>
            </a:r>
            <a:r>
              <a:rPr lang="pt-BR" sz="2700" dirty="0"/>
              <a:t>humores </a:t>
            </a:r>
            <a:r>
              <a:rPr lang="pt-BR" sz="2700" dirty="0" smtClean="0"/>
              <a:t>(medicina hipocrática) regulariam o </a:t>
            </a:r>
            <a:r>
              <a:rPr lang="pt-BR" sz="2700" dirty="0"/>
              <a:t>funcionamento do </a:t>
            </a:r>
            <a:r>
              <a:rPr lang="pt-BR" sz="2700" dirty="0" smtClean="0"/>
              <a:t>organismo</a:t>
            </a:r>
            <a:r>
              <a:rPr lang="pt-BR" dirty="0" smtClean="0"/>
              <a:t>:</a:t>
            </a:r>
          </a:p>
          <a:p>
            <a:pPr lvl="2" algn="just"/>
            <a:r>
              <a:rPr lang="pt-BR" dirty="0" smtClean="0"/>
              <a:t>Sangue</a:t>
            </a:r>
          </a:p>
          <a:p>
            <a:pPr lvl="2" algn="just"/>
            <a:r>
              <a:rPr lang="pt-BR" dirty="0" smtClean="0"/>
              <a:t>Linfa</a:t>
            </a:r>
          </a:p>
          <a:p>
            <a:pPr lvl="2" algn="just"/>
            <a:r>
              <a:rPr lang="pt-BR" dirty="0"/>
              <a:t>B</a:t>
            </a:r>
            <a:r>
              <a:rPr lang="pt-BR" dirty="0" smtClean="0"/>
              <a:t>ile amarela</a:t>
            </a:r>
          </a:p>
          <a:p>
            <a:pPr lvl="2" algn="just"/>
            <a:r>
              <a:rPr lang="pt-BR" dirty="0"/>
              <a:t>B</a:t>
            </a:r>
            <a:r>
              <a:rPr lang="pt-BR" dirty="0" smtClean="0"/>
              <a:t>ile negra</a:t>
            </a:r>
          </a:p>
        </p:txBody>
      </p:sp>
      <p:sp>
        <p:nvSpPr>
          <p:cNvPr id="4"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pic>
        <p:nvPicPr>
          <p:cNvPr id="37890" name="Picture 2" descr="http://www.fisica-interessante.com/image-files/galeno-quatro_temperamentos.jpg"/>
          <p:cNvPicPr>
            <a:picLocks noChangeAspect="1" noChangeArrowheads="1"/>
          </p:cNvPicPr>
          <p:nvPr/>
        </p:nvPicPr>
        <p:blipFill>
          <a:blip r:embed="rId2" cstate="print"/>
          <a:srcRect/>
          <a:stretch>
            <a:fillRect/>
          </a:stretch>
        </p:blipFill>
        <p:spPr bwMode="auto">
          <a:xfrm>
            <a:off x="5148064" y="1484784"/>
            <a:ext cx="3904434" cy="4392488"/>
          </a:xfrm>
          <a:prstGeom prst="rect">
            <a:avLst/>
          </a:prstGeom>
          <a:noFill/>
        </p:spPr>
      </p:pic>
      <p:sp>
        <p:nvSpPr>
          <p:cNvPr id="6" name="Retângulo 5"/>
          <p:cNvSpPr/>
          <p:nvPr/>
        </p:nvSpPr>
        <p:spPr>
          <a:xfrm>
            <a:off x="7357831" y="5805264"/>
            <a:ext cx="1678665" cy="246221"/>
          </a:xfrm>
          <a:prstGeom prst="rect">
            <a:avLst/>
          </a:prstGeom>
        </p:spPr>
        <p:txBody>
          <a:bodyPr wrap="none">
            <a:spAutoFit/>
          </a:bodyPr>
          <a:lstStyle/>
          <a:p>
            <a:r>
              <a:rPr lang="pt-BR" sz="1000" dirty="0" smtClean="0"/>
              <a:t>www.fisica-interessante.com</a:t>
            </a:r>
            <a:endParaRPr lang="pt-BR" sz="1000"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38200" y="992187"/>
            <a:ext cx="7910264" cy="5317133"/>
          </a:xfrm>
        </p:spPr>
        <p:txBody>
          <a:bodyPr>
            <a:normAutofit lnSpcReduction="10000"/>
          </a:bodyPr>
          <a:lstStyle/>
          <a:p>
            <a:pPr marL="285750" lvl="1" algn="just"/>
            <a:r>
              <a:rPr lang="pt-BR" dirty="0" smtClean="0"/>
              <a:t>Humores “evacuados” através do sangue, e excesso deveria ser retirado</a:t>
            </a:r>
          </a:p>
          <a:p>
            <a:pPr marL="539750" lvl="2" indent="-285750" algn="just"/>
            <a:r>
              <a:rPr lang="pt-BR" dirty="0" smtClean="0"/>
              <a:t>Sangria simples</a:t>
            </a:r>
          </a:p>
          <a:p>
            <a:pPr marL="539750" lvl="2" indent="-285750" algn="just"/>
            <a:r>
              <a:rPr lang="pt-BR" dirty="0" smtClean="0"/>
              <a:t>Sanguessugas</a:t>
            </a:r>
          </a:p>
          <a:p>
            <a:pPr marL="539750" lvl="2" indent="-285750" algn="just"/>
            <a:r>
              <a:rPr lang="pt-BR" dirty="0" smtClean="0"/>
              <a:t>Ventosas</a:t>
            </a:r>
          </a:p>
          <a:p>
            <a:pPr marL="285750" lvl="1" algn="just"/>
            <a:endParaRPr lang="pt-BR" dirty="0" smtClean="0"/>
          </a:p>
          <a:p>
            <a:pPr marL="285750" lvl="1" algn="just"/>
            <a:r>
              <a:rPr lang="pt-BR" dirty="0" smtClean="0"/>
              <a:t>Monges submetiam-se regularmente a sangrias, doentes ou não, pois acreditavam ser um modo de manter a saúde, mas sangrias acabavam sendo desculpa para alguns monges relaxarem seus deveres alegando a necessidade de muitos dias para uma plena recuperação</a:t>
            </a:r>
          </a:p>
          <a:p>
            <a:pPr algn="just"/>
            <a:endParaRPr lang="pt-BR" dirty="0"/>
          </a:p>
        </p:txBody>
      </p:sp>
      <p:sp>
        <p:nvSpPr>
          <p:cNvPr id="4"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inful-Medieval-Health-3"/>
          <p:cNvPicPr>
            <a:picLocks noChangeAspect="1" noChangeArrowheads="1"/>
          </p:cNvPicPr>
          <p:nvPr/>
        </p:nvPicPr>
        <p:blipFill>
          <a:blip r:embed="rId2" cstate="print"/>
          <a:srcRect/>
          <a:stretch>
            <a:fillRect/>
          </a:stretch>
        </p:blipFill>
        <p:spPr bwMode="auto">
          <a:xfrm>
            <a:off x="1259632" y="332656"/>
            <a:ext cx="6974363" cy="5883621"/>
          </a:xfrm>
          <a:prstGeom prst="rect">
            <a:avLst/>
          </a:prstGeom>
          <a:noFill/>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971600" y="1268760"/>
            <a:ext cx="7704856" cy="4873625"/>
          </a:xfrm>
        </p:spPr>
        <p:txBody>
          <a:bodyPr>
            <a:normAutofit fontScale="92500" lnSpcReduction="20000"/>
          </a:bodyPr>
          <a:lstStyle/>
          <a:p>
            <a:pPr algn="just"/>
            <a:r>
              <a:rPr lang="pt-BR" dirty="0" smtClean="0"/>
              <a:t>Anestésicos</a:t>
            </a:r>
          </a:p>
          <a:p>
            <a:pPr lvl="1" algn="just"/>
            <a:endParaRPr lang="pt-BR" dirty="0" smtClean="0"/>
          </a:p>
          <a:p>
            <a:pPr lvl="1" algn="just"/>
            <a:r>
              <a:rPr lang="pt-BR" dirty="0" smtClean="0"/>
              <a:t>Algumas </a:t>
            </a:r>
            <a:r>
              <a:rPr lang="pt-BR" dirty="0"/>
              <a:t>fórmulas usadas para aliviar a dor e/ou provocar induzir ao </a:t>
            </a:r>
            <a:r>
              <a:rPr lang="pt-BR" dirty="0" smtClean="0"/>
              <a:t>sono eram </a:t>
            </a:r>
            <a:r>
              <a:rPr lang="pt-BR" dirty="0"/>
              <a:t>potencialmente </a:t>
            </a:r>
            <a:r>
              <a:rPr lang="pt-BR" dirty="0" smtClean="0"/>
              <a:t>letais</a:t>
            </a:r>
          </a:p>
          <a:p>
            <a:pPr lvl="2" algn="just"/>
            <a:r>
              <a:rPr lang="pt-BR" dirty="0" err="1" smtClean="0"/>
              <a:t>Meimendro</a:t>
            </a:r>
            <a:r>
              <a:rPr lang="pt-BR" dirty="0" smtClean="0"/>
              <a:t> negro: a </a:t>
            </a:r>
            <a:r>
              <a:rPr lang="pt-BR" dirty="0"/>
              <a:t>intenção era fazer o paciente dormir </a:t>
            </a:r>
            <a:r>
              <a:rPr lang="pt-BR" dirty="0" smtClean="0"/>
              <a:t>profundamente, mas </a:t>
            </a:r>
            <a:r>
              <a:rPr lang="pt-BR" dirty="0"/>
              <a:t>a fórmula podia desandar e provocar a suspensão da respiração do </a:t>
            </a:r>
            <a:r>
              <a:rPr lang="pt-BR" dirty="0" smtClean="0"/>
              <a:t>paciente</a:t>
            </a:r>
            <a:endParaRPr lang="pt-BR" dirty="0"/>
          </a:p>
          <a:p>
            <a:pPr lvl="1" algn="just"/>
            <a:endParaRPr lang="pt-BR" dirty="0" smtClean="0"/>
          </a:p>
          <a:p>
            <a:pPr lvl="1" algn="just"/>
            <a:r>
              <a:rPr lang="pt-BR" dirty="0" err="1" smtClean="0"/>
              <a:t>Paracelso</a:t>
            </a:r>
            <a:r>
              <a:rPr lang="pt-BR" dirty="0"/>
              <a:t>, médico suíço </a:t>
            </a:r>
            <a:r>
              <a:rPr lang="pt-BR" dirty="0" smtClean="0"/>
              <a:t>medieval: primeiro </a:t>
            </a:r>
            <a:r>
              <a:rPr lang="pt-BR" dirty="0"/>
              <a:t>a usar éter para </a:t>
            </a:r>
            <a:r>
              <a:rPr lang="pt-BR" dirty="0" smtClean="0"/>
              <a:t>anestesiar, mas não </a:t>
            </a:r>
            <a:r>
              <a:rPr lang="pt-BR" dirty="0"/>
              <a:t>foi bem aceito pelos conservadores e seu uso caiu em declínio. </a:t>
            </a:r>
            <a:r>
              <a:rPr lang="pt-BR" dirty="0" smtClean="0"/>
              <a:t>Só foi </a:t>
            </a:r>
            <a:r>
              <a:rPr lang="pt-BR" dirty="0"/>
              <a:t>redescoberto na América do Norte, 300 anos depois. </a:t>
            </a:r>
          </a:p>
        </p:txBody>
      </p:sp>
      <p:sp>
        <p:nvSpPr>
          <p:cNvPr id="4"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611560" y="549821"/>
            <a:ext cx="4608512" cy="6165304"/>
          </a:xfrm>
        </p:spPr>
        <p:txBody>
          <a:bodyPr>
            <a:noAutofit/>
          </a:bodyPr>
          <a:lstStyle/>
          <a:p>
            <a:pPr marL="179388" indent="-179388" algn="just"/>
            <a:r>
              <a:rPr lang="pt-BR" sz="2400" dirty="0" smtClean="0"/>
              <a:t>Retenção Urinária (Bexiga Presa)</a:t>
            </a:r>
          </a:p>
          <a:p>
            <a:pPr lvl="1" algn="just"/>
            <a:r>
              <a:rPr lang="pt-BR" sz="2200" dirty="0" smtClean="0"/>
              <a:t>Muito </a:t>
            </a:r>
            <a:r>
              <a:rPr lang="pt-BR" sz="2200" dirty="0"/>
              <a:t>comum, </a:t>
            </a:r>
            <a:r>
              <a:rPr lang="pt-BR" sz="2200" dirty="0" smtClean="0"/>
              <a:t>consequência </a:t>
            </a:r>
            <a:r>
              <a:rPr lang="pt-BR" sz="2200" dirty="0"/>
              <a:t>da sífilis e de outras doenças </a:t>
            </a:r>
            <a:r>
              <a:rPr lang="pt-BR" sz="2200" dirty="0" smtClean="0"/>
              <a:t>venéreas</a:t>
            </a:r>
          </a:p>
          <a:p>
            <a:pPr lvl="1" algn="just"/>
            <a:r>
              <a:rPr lang="pt-BR" sz="2200" dirty="0"/>
              <a:t>C</a:t>
            </a:r>
            <a:r>
              <a:rPr lang="pt-BR" sz="2200" dirty="0" smtClean="0"/>
              <a:t>ateteres </a:t>
            </a:r>
            <a:r>
              <a:rPr lang="pt-BR" sz="2200" dirty="0"/>
              <a:t>metálicos </a:t>
            </a:r>
            <a:r>
              <a:rPr lang="pt-BR" sz="2200" dirty="0" smtClean="0"/>
              <a:t>num </a:t>
            </a:r>
            <a:r>
              <a:rPr lang="pt-BR" sz="2200" dirty="0"/>
              <a:t>tubo de </a:t>
            </a:r>
            <a:r>
              <a:rPr lang="pt-BR" sz="2200" dirty="0" smtClean="0"/>
              <a:t>metal eram enfiados </a:t>
            </a:r>
            <a:r>
              <a:rPr lang="pt-BR" sz="2200" dirty="0"/>
              <a:t>na bexiga através da </a:t>
            </a:r>
            <a:r>
              <a:rPr lang="pt-BR" sz="2200" dirty="0" smtClean="0"/>
              <a:t>uretra</a:t>
            </a:r>
          </a:p>
          <a:p>
            <a:pPr lvl="1" algn="just"/>
            <a:r>
              <a:rPr lang="pt-BR" sz="2200" dirty="0" smtClean="0"/>
              <a:t>Quando </a:t>
            </a:r>
            <a:r>
              <a:rPr lang="pt-BR" sz="2200" dirty="0"/>
              <a:t>o </a:t>
            </a:r>
            <a:r>
              <a:rPr lang="pt-BR" sz="2200" dirty="0" smtClean="0"/>
              <a:t>tubo </a:t>
            </a:r>
            <a:r>
              <a:rPr lang="pt-BR" sz="2200" dirty="0"/>
              <a:t>não podia passar </a:t>
            </a:r>
            <a:r>
              <a:rPr lang="pt-BR" sz="2200" dirty="0" smtClean="0"/>
              <a:t>facilmente, </a:t>
            </a:r>
            <a:r>
              <a:rPr lang="pt-BR" sz="2200" dirty="0"/>
              <a:t>outros métodos eram usados para alcançar a bexiga, todos penosos e perigosos especialmente por causa da falta de recurso adequados para a assepsia dos </a:t>
            </a:r>
            <a:r>
              <a:rPr lang="pt-BR" sz="2200" dirty="0" smtClean="0"/>
              <a:t>instrumentos</a:t>
            </a:r>
          </a:p>
          <a:p>
            <a:pPr lvl="1" algn="just"/>
            <a:r>
              <a:rPr lang="pt-BR" sz="2200" dirty="0" smtClean="0"/>
              <a:t>Os </a:t>
            </a:r>
            <a:r>
              <a:rPr lang="pt-BR" sz="2200" dirty="0"/>
              <a:t>cateteres para desobstrução de bexiga foram usados pela primeira vez </a:t>
            </a:r>
            <a:r>
              <a:rPr lang="pt-BR" sz="2200" dirty="0" smtClean="0"/>
              <a:t>no século XIV</a:t>
            </a:r>
            <a:endParaRPr lang="pt-BR" sz="2200" dirty="0"/>
          </a:p>
          <a:p>
            <a:pPr algn="just"/>
            <a:endParaRPr lang="pt-BR" dirty="0"/>
          </a:p>
        </p:txBody>
      </p:sp>
      <p:pic>
        <p:nvPicPr>
          <p:cNvPr id="7170" name="Picture 2" descr="http://www.sofadasala.com/pesquisa/medicina03.JPG"/>
          <p:cNvPicPr>
            <a:picLocks noChangeAspect="1" noChangeArrowheads="1"/>
          </p:cNvPicPr>
          <p:nvPr/>
        </p:nvPicPr>
        <p:blipFill>
          <a:blip r:embed="rId2" cstate="print"/>
          <a:srcRect/>
          <a:stretch>
            <a:fillRect/>
          </a:stretch>
        </p:blipFill>
        <p:spPr bwMode="auto">
          <a:xfrm>
            <a:off x="5183271" y="980729"/>
            <a:ext cx="3818994" cy="4752527"/>
          </a:xfrm>
          <a:prstGeom prst="rect">
            <a:avLst/>
          </a:prstGeom>
          <a:noFill/>
        </p:spPr>
      </p:pic>
      <p:sp>
        <p:nvSpPr>
          <p:cNvPr id="5"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06896" y="620688"/>
            <a:ext cx="8229600" cy="3096344"/>
          </a:xfrm>
        </p:spPr>
        <p:txBody>
          <a:bodyPr>
            <a:normAutofit/>
          </a:bodyPr>
          <a:lstStyle/>
          <a:p>
            <a:r>
              <a:rPr lang="pt-BR" dirty="0" smtClean="0"/>
              <a:t>Cirurgias nos Campos de Guerra</a:t>
            </a:r>
          </a:p>
          <a:p>
            <a:pPr lvl="1"/>
            <a:r>
              <a:rPr lang="pt-BR" dirty="0" smtClean="0"/>
              <a:t>colher </a:t>
            </a:r>
            <a:r>
              <a:rPr lang="pt-BR" dirty="0"/>
              <a:t>de </a:t>
            </a:r>
            <a:r>
              <a:rPr lang="pt-BR" dirty="0" smtClean="0"/>
              <a:t>flecha</a:t>
            </a:r>
          </a:p>
          <a:p>
            <a:pPr lvl="1" algn="just"/>
            <a:r>
              <a:rPr lang="pt-BR" dirty="0" smtClean="0"/>
              <a:t>Feridas </a:t>
            </a:r>
            <a:r>
              <a:rPr lang="pt-BR" dirty="0"/>
              <a:t>podiam ser cauterizadas com ferro quente aplicado na lesão, fechando rupturas em veias e artérias, interrompendo a perda de sangue e evitando </a:t>
            </a:r>
            <a:r>
              <a:rPr lang="pt-BR" dirty="0" smtClean="0"/>
              <a:t>infecções</a:t>
            </a:r>
          </a:p>
        </p:txBody>
      </p:sp>
      <p:pic>
        <p:nvPicPr>
          <p:cNvPr id="5122" name="Picture 2" descr="http://www.sofadasala.com/pesquisa/medicina04.JPG"/>
          <p:cNvPicPr>
            <a:picLocks noChangeAspect="1" noChangeArrowheads="1"/>
          </p:cNvPicPr>
          <p:nvPr/>
        </p:nvPicPr>
        <p:blipFill>
          <a:blip r:embed="rId2" cstate="print"/>
          <a:srcRect/>
          <a:stretch>
            <a:fillRect/>
          </a:stretch>
        </p:blipFill>
        <p:spPr bwMode="auto">
          <a:xfrm>
            <a:off x="4534222" y="3811860"/>
            <a:ext cx="4286250" cy="2857500"/>
          </a:xfrm>
          <a:prstGeom prst="rect">
            <a:avLst/>
          </a:prstGeom>
          <a:noFill/>
        </p:spPr>
      </p:pic>
      <p:sp>
        <p:nvSpPr>
          <p:cNvPr id="5" name="CaixaDeTexto 4"/>
          <p:cNvSpPr txBox="1"/>
          <p:nvPr/>
        </p:nvSpPr>
        <p:spPr>
          <a:xfrm>
            <a:off x="971600" y="5589240"/>
            <a:ext cx="3384376" cy="1077218"/>
          </a:xfrm>
          <a:prstGeom prst="rect">
            <a:avLst/>
          </a:prstGeom>
          <a:noFill/>
          <a:ln>
            <a:noFill/>
          </a:ln>
        </p:spPr>
        <p:txBody>
          <a:bodyPr wrap="square" rtlCol="0">
            <a:spAutoFit/>
          </a:bodyPr>
          <a:lstStyle/>
          <a:p>
            <a:pPr algn="just"/>
            <a:r>
              <a:rPr lang="pt-BR" sz="1600" dirty="0" err="1" smtClean="0"/>
              <a:t>The</a:t>
            </a:r>
            <a:r>
              <a:rPr lang="pt-BR" sz="1600" dirty="0" smtClean="0"/>
              <a:t> </a:t>
            </a:r>
            <a:r>
              <a:rPr lang="pt-BR" sz="1600" dirty="0" err="1" smtClean="0"/>
              <a:t>Wound</a:t>
            </a:r>
            <a:r>
              <a:rPr lang="pt-BR" sz="1600" dirty="0" smtClean="0"/>
              <a:t> </a:t>
            </a:r>
            <a:r>
              <a:rPr lang="pt-BR" sz="1600" dirty="0" err="1" smtClean="0"/>
              <a:t>Man</a:t>
            </a:r>
            <a:r>
              <a:rPr lang="pt-BR" sz="1600" dirty="0" smtClean="0"/>
              <a:t> [O Homem Ferido] mostra os vários tipos de ferimentos de batalha que um cirurgião poderia esperar em seu trabalho cotidiano</a:t>
            </a:r>
          </a:p>
        </p:txBody>
      </p:sp>
      <p:sp>
        <p:nvSpPr>
          <p:cNvPr id="6"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27584" y="836712"/>
            <a:ext cx="3995936" cy="4807303"/>
          </a:xfrm>
        </p:spPr>
        <p:txBody>
          <a:bodyPr>
            <a:noAutofit/>
          </a:bodyPr>
          <a:lstStyle/>
          <a:p>
            <a:pPr marL="266700" indent="-266700" algn="just">
              <a:lnSpc>
                <a:spcPct val="120000"/>
              </a:lnSpc>
              <a:spcBef>
                <a:spcPts val="1200"/>
              </a:spcBef>
              <a:spcAft>
                <a:spcPts val="600"/>
              </a:spcAft>
            </a:pPr>
            <a:r>
              <a:rPr lang="pt-BR" sz="2400" dirty="0" smtClean="0"/>
              <a:t>Parto</a:t>
            </a:r>
          </a:p>
          <a:p>
            <a:pPr marL="361950" lvl="1" indent="-200025" algn="just">
              <a:lnSpc>
                <a:spcPct val="120000"/>
              </a:lnSpc>
              <a:spcBef>
                <a:spcPts val="1200"/>
              </a:spcBef>
              <a:spcAft>
                <a:spcPts val="600"/>
              </a:spcAft>
            </a:pPr>
            <a:r>
              <a:rPr lang="pt-BR" sz="1800" dirty="0" smtClean="0"/>
              <a:t>Evento tão </a:t>
            </a:r>
            <a:r>
              <a:rPr lang="pt-BR" sz="1800" dirty="0"/>
              <a:t>arriscado que a </a:t>
            </a:r>
            <a:r>
              <a:rPr lang="pt-BR" sz="1800" dirty="0" smtClean="0"/>
              <a:t>Igreja </a:t>
            </a:r>
            <a:r>
              <a:rPr lang="pt-BR" sz="1800" dirty="0"/>
              <a:t>recomendava às mulheres grávidas que preparassem a mortalha e confessassem seus pecados em caso de </a:t>
            </a:r>
            <a:r>
              <a:rPr lang="pt-BR" sz="1800" dirty="0" smtClean="0"/>
              <a:t>morte</a:t>
            </a:r>
          </a:p>
          <a:p>
            <a:pPr marL="361950" lvl="1" indent="-200025" algn="just">
              <a:lnSpc>
                <a:spcPct val="120000"/>
              </a:lnSpc>
              <a:spcBef>
                <a:spcPts val="1200"/>
              </a:spcBef>
              <a:spcAft>
                <a:spcPts val="600"/>
              </a:spcAft>
            </a:pPr>
            <a:r>
              <a:rPr lang="pt-BR" sz="1800" dirty="0" smtClean="0"/>
              <a:t>Bebê na </a:t>
            </a:r>
            <a:r>
              <a:rPr lang="pt-BR" sz="1800" dirty="0"/>
              <a:t>posição </a:t>
            </a:r>
            <a:r>
              <a:rPr lang="pt-BR" sz="1800" dirty="0" smtClean="0"/>
              <a:t>invertida: </a:t>
            </a:r>
            <a:r>
              <a:rPr lang="pt-BR" sz="1800" dirty="0"/>
              <a:t>a parteira virava a criança no útero e resolvia o </a:t>
            </a:r>
            <a:r>
              <a:rPr lang="pt-BR" sz="1800" dirty="0" smtClean="0"/>
              <a:t>problema. </a:t>
            </a:r>
          </a:p>
          <a:p>
            <a:pPr marL="361950" lvl="1" indent="-200025" algn="just">
              <a:lnSpc>
                <a:spcPct val="120000"/>
              </a:lnSpc>
              <a:spcBef>
                <a:spcPts val="1200"/>
              </a:spcBef>
              <a:spcAft>
                <a:spcPts val="600"/>
              </a:spcAft>
            </a:pPr>
            <a:r>
              <a:rPr lang="pt-BR" sz="1800" dirty="0" smtClean="0"/>
              <a:t>Outras sacudiam </a:t>
            </a:r>
            <a:r>
              <a:rPr lang="pt-BR" sz="1800" dirty="0"/>
              <a:t>a cama na esperança </a:t>
            </a:r>
            <a:r>
              <a:rPr lang="pt-BR" sz="1800" dirty="0" smtClean="0"/>
              <a:t>de que </a:t>
            </a:r>
            <a:r>
              <a:rPr lang="pt-BR" sz="1800" dirty="0"/>
              <a:t>a criança assumisse a posição </a:t>
            </a:r>
            <a:r>
              <a:rPr lang="pt-BR" sz="1800" dirty="0" smtClean="0"/>
              <a:t>adequada.</a:t>
            </a:r>
          </a:p>
        </p:txBody>
      </p:sp>
      <p:pic>
        <p:nvPicPr>
          <p:cNvPr id="4098" name="Picture 2" descr="http://www.sofadasala.com/pesquisa/medicina06.jpg"/>
          <p:cNvPicPr>
            <a:picLocks noChangeAspect="1" noChangeArrowheads="1"/>
          </p:cNvPicPr>
          <p:nvPr/>
        </p:nvPicPr>
        <p:blipFill>
          <a:blip r:embed="rId3" cstate="print"/>
          <a:srcRect/>
          <a:stretch>
            <a:fillRect/>
          </a:stretch>
        </p:blipFill>
        <p:spPr bwMode="auto">
          <a:xfrm>
            <a:off x="4860032" y="1052736"/>
            <a:ext cx="4088667" cy="4470276"/>
          </a:xfrm>
          <a:prstGeom prst="rect">
            <a:avLst/>
          </a:prstGeom>
          <a:noFill/>
        </p:spPr>
      </p:pic>
      <p:sp>
        <p:nvSpPr>
          <p:cNvPr id="5" name="Retângulo 4"/>
          <p:cNvSpPr/>
          <p:nvPr/>
        </p:nvSpPr>
        <p:spPr>
          <a:xfrm>
            <a:off x="899592" y="5674022"/>
            <a:ext cx="7992888" cy="923330"/>
          </a:xfrm>
          <a:prstGeom prst="rect">
            <a:avLst/>
          </a:prstGeom>
          <a:noFill/>
          <a:ln>
            <a:noFill/>
          </a:ln>
        </p:spPr>
        <p:txBody>
          <a:bodyPr wrap="square">
            <a:spAutoFit/>
          </a:bodyPr>
          <a:lstStyle/>
          <a:p>
            <a:pPr marL="0" lvl="1" indent="180975" algn="just"/>
            <a:r>
              <a:rPr lang="pt-BR" dirty="0" smtClean="0"/>
              <a:t>Um bebê morto que não fosse expulso das entranhas da mãe seria cortado em pedaços dentro do útero e os pedaços retirados com uma pinça. A placenta retida era retirada também à força.</a:t>
            </a:r>
            <a:endParaRPr lang="pt-BR" dirty="0"/>
          </a:p>
        </p:txBody>
      </p:sp>
      <p:sp>
        <p:nvSpPr>
          <p:cNvPr id="6"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683568" y="908720"/>
            <a:ext cx="4248472" cy="5661025"/>
          </a:xfrm>
        </p:spPr>
        <p:txBody>
          <a:bodyPr>
            <a:normAutofit/>
          </a:bodyPr>
          <a:lstStyle/>
          <a:p>
            <a:r>
              <a:rPr lang="pt-BR" dirty="0" smtClean="0"/>
              <a:t>Lavagem Intestinal</a:t>
            </a:r>
          </a:p>
          <a:p>
            <a:pPr lvl="1"/>
            <a:endParaRPr lang="pt-BR" dirty="0" smtClean="0"/>
          </a:p>
          <a:p>
            <a:pPr marL="447675" lvl="1" algn="just"/>
            <a:r>
              <a:rPr lang="pt-BR" dirty="0" smtClean="0"/>
              <a:t>Clister (versão medieval do </a:t>
            </a:r>
            <a:r>
              <a:rPr lang="pt-BR" dirty="0" err="1" smtClean="0"/>
              <a:t>enema</a:t>
            </a:r>
            <a:r>
              <a:rPr lang="pt-BR" dirty="0" smtClean="0"/>
              <a:t>) </a:t>
            </a:r>
            <a:r>
              <a:rPr lang="pt-BR" dirty="0"/>
              <a:t>é um instrumento para injetar fluidos dentro do corpo através do ânus. </a:t>
            </a:r>
            <a:r>
              <a:rPr lang="pt-BR" dirty="0" smtClean="0"/>
              <a:t>Era </a:t>
            </a:r>
            <a:r>
              <a:rPr lang="pt-BR" dirty="0"/>
              <a:t>um longo tubo metálico terminado em forma de taça-funil dentro </a:t>
            </a:r>
            <a:r>
              <a:rPr lang="pt-BR" dirty="0" smtClean="0"/>
              <a:t>do </a:t>
            </a:r>
            <a:r>
              <a:rPr lang="pt-BR" dirty="0"/>
              <a:t>qual o líquido </a:t>
            </a:r>
            <a:r>
              <a:rPr lang="pt-BR" dirty="0" smtClean="0"/>
              <a:t>medicinal era colocado</a:t>
            </a:r>
          </a:p>
        </p:txBody>
      </p:sp>
      <p:pic>
        <p:nvPicPr>
          <p:cNvPr id="3074" name="Picture 2" descr="http://www.sofadasala.com/pesquisa/medicina07.JPG"/>
          <p:cNvPicPr>
            <a:picLocks noChangeAspect="1" noChangeArrowheads="1"/>
          </p:cNvPicPr>
          <p:nvPr/>
        </p:nvPicPr>
        <p:blipFill>
          <a:blip r:embed="rId2" cstate="print"/>
          <a:srcRect l="2561" t="4167" r="3360" b="5556"/>
          <a:stretch>
            <a:fillRect/>
          </a:stretch>
        </p:blipFill>
        <p:spPr bwMode="auto">
          <a:xfrm>
            <a:off x="4932040" y="1268760"/>
            <a:ext cx="4032448" cy="4680520"/>
          </a:xfrm>
          <a:prstGeom prst="rect">
            <a:avLst/>
          </a:prstGeom>
          <a:noFill/>
          <a:ln>
            <a:noFill/>
          </a:ln>
        </p:spPr>
      </p:pic>
      <p:sp>
        <p:nvSpPr>
          <p:cNvPr id="5"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38200" y="836712"/>
            <a:ext cx="8054280" cy="5472608"/>
          </a:xfrm>
        </p:spPr>
        <p:txBody>
          <a:bodyPr>
            <a:normAutofit fontScale="92500" lnSpcReduction="10000"/>
          </a:bodyPr>
          <a:lstStyle/>
          <a:p>
            <a:pPr lvl="0" algn="just">
              <a:buClr>
                <a:srgbClr val="C0504D">
                  <a:lumMod val="50000"/>
                </a:srgbClr>
              </a:buClr>
            </a:pPr>
            <a:r>
              <a:rPr lang="pt-BR" dirty="0" smtClean="0">
                <a:solidFill>
                  <a:prstClr val="black"/>
                </a:solidFill>
              </a:rPr>
              <a:t>Lavagem Intestinal</a:t>
            </a:r>
          </a:p>
          <a:p>
            <a:pPr lvl="1" algn="just">
              <a:buNone/>
            </a:pPr>
            <a:endParaRPr lang="pt-BR" dirty="0" smtClean="0"/>
          </a:p>
          <a:p>
            <a:pPr lvl="1" algn="just"/>
            <a:r>
              <a:rPr lang="pt-BR" dirty="0" smtClean="0"/>
              <a:t>Na extremidade deste funil, uma ponteira achatada e não-cortante, dotada de vários pequenos orifícios, era introduzida no paciente. Um êmbolo servia para "bombear" a medicação mais profundamente, na região do cólon. Eram muito usadas: a água morna, o vinagre e preparados, infusões e tinturas, como a de bile de javali diluída</a:t>
            </a:r>
          </a:p>
          <a:p>
            <a:pPr lvl="1" algn="just"/>
            <a:endParaRPr lang="pt-BR" dirty="0" smtClean="0"/>
          </a:p>
          <a:p>
            <a:pPr lvl="1" algn="just"/>
            <a:r>
              <a:rPr lang="pt-BR" dirty="0" smtClean="0"/>
              <a:t>Entre os séculos XVI e XVII, o clister medieval foi substituído por uma espécie de seringa de borracha e as "lavagens" se tornaram moda na França</a:t>
            </a:r>
          </a:p>
          <a:p>
            <a:pPr algn="just"/>
            <a:endParaRPr lang="pt-BR" dirty="0"/>
          </a:p>
        </p:txBody>
      </p:sp>
      <p:sp>
        <p:nvSpPr>
          <p:cNvPr id="4"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2.bp.blogspot.com/-SzmBBU0-kus/TcbenRxFGoI/AAAAAAAABvU/KeWRwBYoy_g/s1600/Contrato-Vassalagem.jpg"/>
          <p:cNvPicPr>
            <a:picLocks noChangeAspect="1" noChangeArrowheads="1"/>
          </p:cNvPicPr>
          <p:nvPr/>
        </p:nvPicPr>
        <p:blipFill>
          <a:blip r:embed="rId2" cstate="print"/>
          <a:srcRect/>
          <a:stretch>
            <a:fillRect/>
          </a:stretch>
        </p:blipFill>
        <p:spPr bwMode="auto">
          <a:xfrm flipH="1">
            <a:off x="5508104" y="1211902"/>
            <a:ext cx="3244306" cy="4434196"/>
          </a:xfrm>
          <a:prstGeom prst="rect">
            <a:avLst/>
          </a:prstGeom>
          <a:noFill/>
        </p:spPr>
      </p:pic>
      <p:sp>
        <p:nvSpPr>
          <p:cNvPr id="2" name="Título 1"/>
          <p:cNvSpPr>
            <a:spLocks noGrp="1"/>
          </p:cNvSpPr>
          <p:nvPr>
            <p:ph type="ctrTitle"/>
          </p:nvPr>
        </p:nvSpPr>
        <p:spPr>
          <a:xfrm>
            <a:off x="395536" y="728700"/>
            <a:ext cx="5040560" cy="5400600"/>
          </a:xfrm>
        </p:spPr>
        <p:txBody>
          <a:bodyPr>
            <a:noAutofit/>
          </a:bodyPr>
          <a:lstStyle/>
          <a:p>
            <a:pPr algn="just"/>
            <a:r>
              <a:rPr lang="pt-BR" sz="2000" dirty="0" smtClean="0"/>
              <a:t>Eram termos empregados na Idade Média para distinguir um nobre que doava algum bem (normalmente terras, mas podia ser a concessão de impostos sobre uma ponte, o uso de equipamentos agrícolas, o uso de uma fonte d'água, </a:t>
            </a:r>
            <a:r>
              <a:rPr lang="pt-BR" sz="2000" dirty="0" err="1" smtClean="0"/>
              <a:t>etc</a:t>
            </a:r>
            <a:r>
              <a:rPr lang="pt-BR" sz="2000" dirty="0" smtClean="0"/>
              <a:t>) a outro nobre. Nessa relação, suserano é quem doa o bem e quem o recebe é denominado vassalo. Em troca do benefício doado pelo suserano, o vassalo lhe faz um juramento de fidelidade, devendo-lhe lhe prestar diversos serviços, entre os principais, lutar no exército do suserano quando for convocado, ajudar seu suserano economicamente quando este precisar, etc. Também, um suserano pode se tornar vassalo de outro nobre se dele receber algo; da mesma forma, um vassalo pode se tornar um suserano se doar algo a outro nobre.</a:t>
            </a:r>
            <a:endParaRPr lang="pt-BR" sz="2000" dirty="0"/>
          </a:p>
        </p:txBody>
      </p:sp>
      <p:sp>
        <p:nvSpPr>
          <p:cNvPr id="6" name="Retângulo 5"/>
          <p:cNvSpPr/>
          <p:nvPr/>
        </p:nvSpPr>
        <p:spPr>
          <a:xfrm>
            <a:off x="6660232" y="5661248"/>
            <a:ext cx="2195736" cy="246221"/>
          </a:xfrm>
          <a:prstGeom prst="rect">
            <a:avLst/>
          </a:prstGeom>
        </p:spPr>
        <p:txBody>
          <a:bodyPr wrap="square">
            <a:spAutoFit/>
          </a:bodyPr>
          <a:lstStyle/>
          <a:p>
            <a:pPr algn="r"/>
            <a:r>
              <a:rPr lang="pt-BR" sz="1000" dirty="0" smtClean="0"/>
              <a:t>historia7-</a:t>
            </a:r>
            <a:r>
              <a:rPr lang="pt-BR" sz="1000" dirty="0" err="1" smtClean="0"/>
              <a:t>penedono</a:t>
            </a:r>
            <a:r>
              <a:rPr lang="pt-BR" sz="1000" dirty="0" smtClean="0"/>
              <a:t>.blogspot.com   </a:t>
            </a:r>
            <a:endParaRPr lang="pt-BR" sz="1000" dirty="0"/>
          </a:p>
        </p:txBody>
      </p:sp>
      <p:sp>
        <p:nvSpPr>
          <p:cNvPr id="9"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err="1" smtClean="0">
                <a:latin typeface="Times New Roman" pitchFamily="18" charset="0"/>
                <a:ea typeface="+mj-ea"/>
                <a:cs typeface="Times New Roman" pitchFamily="18" charset="0"/>
              </a:rPr>
              <a:t>Suserania</a:t>
            </a:r>
            <a:r>
              <a:rPr lang="pt-BR" sz="3000" b="1" cap="small" dirty="0" smtClean="0">
                <a:latin typeface="Times New Roman" pitchFamily="18" charset="0"/>
                <a:ea typeface="+mj-ea"/>
                <a:cs typeface="Times New Roman" pitchFamily="18" charset="0"/>
              </a:rPr>
              <a:t> e Vassalagem</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
        <p:nvSpPr>
          <p:cNvPr id="11" name="Retângulo 10"/>
          <p:cNvSpPr/>
          <p:nvPr/>
        </p:nvSpPr>
        <p:spPr>
          <a:xfrm>
            <a:off x="3203848" y="6237312"/>
            <a:ext cx="2195736" cy="246221"/>
          </a:xfrm>
          <a:prstGeom prst="rect">
            <a:avLst/>
          </a:prstGeom>
        </p:spPr>
        <p:txBody>
          <a:bodyPr wrap="square">
            <a:spAutoFit/>
          </a:bodyPr>
          <a:lstStyle/>
          <a:p>
            <a:pPr algn="r"/>
            <a:r>
              <a:rPr lang="pt-BR" sz="1000" dirty="0" smtClean="0"/>
              <a:t>http://pt.wikipedia.org/wiki/Suserania</a:t>
            </a:r>
            <a:endParaRPr lang="pt-BR" sz="1000"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27584" y="548681"/>
            <a:ext cx="8136904" cy="3168352"/>
          </a:xfrm>
        </p:spPr>
        <p:txBody>
          <a:bodyPr>
            <a:normAutofit/>
          </a:bodyPr>
          <a:lstStyle/>
          <a:p>
            <a:r>
              <a:rPr lang="pt-BR" dirty="0" smtClean="0"/>
              <a:t>Hemorroidas</a:t>
            </a:r>
            <a:endParaRPr lang="pt-BR" dirty="0"/>
          </a:p>
          <a:p>
            <a:pPr marL="449263" lvl="1"/>
            <a:r>
              <a:rPr lang="pt-BR" dirty="0" smtClean="0"/>
              <a:t>Santo </a:t>
            </a:r>
            <a:r>
              <a:rPr lang="pt-BR" dirty="0" err="1" smtClean="0"/>
              <a:t>Fiacre</a:t>
            </a:r>
            <a:r>
              <a:rPr lang="pt-BR" dirty="0" smtClean="0"/>
              <a:t>: </a:t>
            </a:r>
            <a:r>
              <a:rPr lang="pt-BR" dirty="0"/>
              <a:t>patrono dos sofredores de </a:t>
            </a:r>
            <a:r>
              <a:rPr lang="pt-BR" dirty="0" err="1" smtClean="0"/>
              <a:t>hemorróidas</a:t>
            </a:r>
            <a:endParaRPr lang="pt-BR" dirty="0" smtClean="0"/>
          </a:p>
          <a:p>
            <a:pPr marL="449263" lvl="1"/>
            <a:r>
              <a:rPr lang="pt-BR" dirty="0" smtClean="0"/>
              <a:t>Ferros </a:t>
            </a:r>
            <a:r>
              <a:rPr lang="pt-BR" dirty="0" err="1"/>
              <a:t>cauterizadores</a:t>
            </a:r>
            <a:r>
              <a:rPr lang="pt-BR" dirty="0"/>
              <a:t> para tratar o </a:t>
            </a:r>
            <a:r>
              <a:rPr lang="pt-BR" dirty="0" smtClean="0"/>
              <a:t>problema</a:t>
            </a:r>
          </a:p>
          <a:p>
            <a:pPr marL="449263" lvl="1" algn="just"/>
            <a:r>
              <a:rPr lang="pt-BR" dirty="0" smtClean="0"/>
              <a:t>Puxar </a:t>
            </a:r>
            <a:r>
              <a:rPr lang="pt-BR" dirty="0"/>
              <a:t>as </a:t>
            </a:r>
            <a:r>
              <a:rPr lang="pt-BR" dirty="0" smtClean="0"/>
              <a:t>hemorroidas </a:t>
            </a:r>
            <a:r>
              <a:rPr lang="pt-BR" dirty="0"/>
              <a:t>com a ponta das unhas, </a:t>
            </a:r>
            <a:r>
              <a:rPr lang="pt-BR" dirty="0" smtClean="0"/>
              <a:t>fisgando-as, para </a:t>
            </a:r>
            <a:r>
              <a:rPr lang="pt-BR" dirty="0"/>
              <a:t>obter o </a:t>
            </a:r>
            <a:r>
              <a:rPr lang="pt-BR" dirty="0" smtClean="0"/>
              <a:t>alívio</a:t>
            </a:r>
          </a:p>
          <a:p>
            <a:pPr marL="449263" lvl="1"/>
            <a:r>
              <a:rPr lang="pt-BR" dirty="0" smtClean="0"/>
              <a:t>No </a:t>
            </a:r>
            <a:r>
              <a:rPr lang="pt-BR" dirty="0"/>
              <a:t>século </a:t>
            </a:r>
            <a:r>
              <a:rPr lang="pt-BR" dirty="0" smtClean="0"/>
              <a:t>XII, </a:t>
            </a:r>
            <a:r>
              <a:rPr lang="pt-BR" dirty="0"/>
              <a:t>o médico judeu </a:t>
            </a:r>
            <a:r>
              <a:rPr lang="pt-BR" dirty="0" err="1"/>
              <a:t>Moses</a:t>
            </a:r>
            <a:r>
              <a:rPr lang="pt-BR" dirty="0"/>
              <a:t> </a:t>
            </a:r>
            <a:r>
              <a:rPr lang="pt-BR" dirty="0" err="1"/>
              <a:t>Maimonedes</a:t>
            </a:r>
            <a:r>
              <a:rPr lang="pt-BR" dirty="0" smtClean="0"/>
              <a:t>,</a:t>
            </a:r>
            <a:endParaRPr lang="pt-BR" dirty="0"/>
          </a:p>
        </p:txBody>
      </p:sp>
      <p:pic>
        <p:nvPicPr>
          <p:cNvPr id="2050" name="Picture 2" descr="http://www.sofadasala.com/pesquisa/medicina08.JPG"/>
          <p:cNvPicPr>
            <a:picLocks noChangeAspect="1" noChangeArrowheads="1"/>
          </p:cNvPicPr>
          <p:nvPr/>
        </p:nvPicPr>
        <p:blipFill>
          <a:blip r:embed="rId2" cstate="print"/>
          <a:srcRect/>
          <a:stretch>
            <a:fillRect/>
          </a:stretch>
        </p:blipFill>
        <p:spPr bwMode="auto">
          <a:xfrm>
            <a:off x="4911446" y="3789040"/>
            <a:ext cx="4090820" cy="2736304"/>
          </a:xfrm>
          <a:prstGeom prst="rect">
            <a:avLst/>
          </a:prstGeom>
          <a:noFill/>
        </p:spPr>
      </p:pic>
      <p:sp>
        <p:nvSpPr>
          <p:cNvPr id="5"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
        <p:nvSpPr>
          <p:cNvPr id="6" name="Espaço Reservado para Conteúdo 2"/>
          <p:cNvSpPr txBox="1">
            <a:spLocks/>
          </p:cNvSpPr>
          <p:nvPr/>
        </p:nvSpPr>
        <p:spPr>
          <a:xfrm>
            <a:off x="971600" y="3429000"/>
            <a:ext cx="3960440" cy="3240360"/>
          </a:xfrm>
          <a:prstGeom prst="rect">
            <a:avLst/>
          </a:prstGeom>
        </p:spPr>
        <p:txBody>
          <a:bodyPr vert="horz" lIns="91440" tIns="45720" rIns="91440" bIns="45720" rtlCol="0">
            <a:normAutofit/>
          </a:bodyPr>
          <a:lstStyle/>
          <a:p>
            <a:pPr marR="0" lvl="0" algn="just" defTabSz="914400" rtl="0" eaLnBrk="1" fontAlgn="auto" latinLnBrk="0" hangingPunct="1">
              <a:lnSpc>
                <a:spcPct val="100000"/>
              </a:lnSpc>
              <a:spcBef>
                <a:spcPct val="20000"/>
              </a:spcBef>
              <a:spcAft>
                <a:spcPts val="0"/>
              </a:spcAft>
              <a:buClr>
                <a:schemeClr val="accent2">
                  <a:lumMod val="50000"/>
                </a:schemeClr>
              </a:buClr>
              <a:buSzPct val="60000"/>
              <a:tabLst/>
              <a:defRPr/>
            </a:pPr>
            <a:r>
              <a:rPr kumimoji="0" lang="pt-BR" sz="2800" b="0" i="0" u="none" strike="noStrike" kern="1200" cap="none" spc="0" normalizeH="0" baseline="0" noProof="0" dirty="0" smtClean="0">
                <a:ln>
                  <a:noFill/>
                </a:ln>
                <a:solidFill>
                  <a:schemeClr val="tx1"/>
                </a:solidFill>
                <a:effectLst/>
                <a:uLnTx/>
                <a:uFillTx/>
                <a:latin typeface="+mn-lt"/>
                <a:ea typeface="+mn-ea"/>
                <a:cs typeface="+mn-cs"/>
              </a:rPr>
              <a:t>no sétimo capítulo de um tratado, desaconselhou a cirurgia e prescrevia o tratamento mais comum, usado até hoje: o "banho de assento”</a:t>
            </a:r>
            <a:endParaRPr kumimoji="0" lang="pt-B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971600" y="620688"/>
            <a:ext cx="7766248" cy="4752528"/>
          </a:xfrm>
        </p:spPr>
        <p:txBody>
          <a:bodyPr>
            <a:normAutofit/>
          </a:bodyPr>
          <a:lstStyle/>
          <a:p>
            <a:pPr algn="just">
              <a:spcBef>
                <a:spcPts val="0"/>
              </a:spcBef>
              <a:spcAft>
                <a:spcPts val="1200"/>
              </a:spcAft>
            </a:pPr>
            <a:r>
              <a:rPr lang="pt-BR" dirty="0" smtClean="0"/>
              <a:t>Peste Negra</a:t>
            </a:r>
          </a:p>
          <a:p>
            <a:pPr indent="-163513" algn="just"/>
            <a:r>
              <a:rPr lang="pt-BR" dirty="0" smtClean="0"/>
              <a:t> Causada pela bactéria </a:t>
            </a:r>
            <a:r>
              <a:rPr lang="pt-BR" i="1" dirty="0" err="1" smtClean="0"/>
              <a:t>Yersinia</a:t>
            </a:r>
            <a:r>
              <a:rPr lang="pt-BR" i="1" dirty="0" smtClean="0"/>
              <a:t> </a:t>
            </a:r>
            <a:r>
              <a:rPr lang="pt-BR" i="1" dirty="0" err="1" smtClean="0"/>
              <a:t>Pestis</a:t>
            </a:r>
            <a:endParaRPr lang="pt-BR" dirty="0"/>
          </a:p>
          <a:p>
            <a:pPr indent="-163513" algn="just"/>
            <a:r>
              <a:rPr lang="pt-BR" dirty="0" smtClean="0"/>
              <a:t> Matou cerca de 1/3 da população europeia durante o século XIV</a:t>
            </a:r>
          </a:p>
          <a:p>
            <a:pPr indent="-163513" algn="just"/>
            <a:r>
              <a:rPr lang="pt-BR" dirty="0" smtClean="0"/>
              <a:t> Caracterizada por estado febril e inchaços (maçãs) em diversas partes do corpo</a:t>
            </a:r>
          </a:p>
          <a:p>
            <a:pPr indent="-163513" algn="just"/>
            <a:r>
              <a:rPr lang="pt-BR" dirty="0" smtClean="0"/>
              <a:t> Atribuições divinas e explicações místicas para a epidemia</a:t>
            </a:r>
            <a:endParaRPr lang="pt-BR" dirty="0"/>
          </a:p>
        </p:txBody>
      </p:sp>
      <p:sp>
        <p:nvSpPr>
          <p:cNvPr id="5"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solidFill>
                  <a:schemeClr val="accent2">
                    <a:lumMod val="50000"/>
                  </a:schemeClr>
                </a:solidFill>
                <a:latin typeface="Times New Roman" pitchFamily="18" charset="0"/>
                <a:ea typeface="+mj-ea"/>
                <a:cs typeface="Times New Roman" pitchFamily="18" charset="0"/>
              </a:rPr>
              <a:t>Intervenções Médicas</a:t>
            </a: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3.bp.blogspot.com/-tFHIuY5vtHc/T2kFc69GlEI/AAAAAAAAB-s/e3KM8Lkh5Z0/s400/Pesten.jpg"/>
          <p:cNvPicPr>
            <a:picLocks noChangeAspect="1" noChangeArrowheads="1"/>
          </p:cNvPicPr>
          <p:nvPr/>
        </p:nvPicPr>
        <p:blipFill>
          <a:blip r:embed="rId2" cstate="print"/>
          <a:srcRect l="4375" r="13124"/>
          <a:stretch>
            <a:fillRect/>
          </a:stretch>
        </p:blipFill>
        <p:spPr bwMode="auto">
          <a:xfrm>
            <a:off x="3071802" y="174045"/>
            <a:ext cx="3429024" cy="2826327"/>
          </a:xfrm>
          <a:prstGeom prst="rect">
            <a:avLst/>
          </a:prstGeom>
          <a:noFill/>
        </p:spPr>
      </p:pic>
      <p:sp>
        <p:nvSpPr>
          <p:cNvPr id="6" name="Retângulo 5"/>
          <p:cNvSpPr/>
          <p:nvPr/>
        </p:nvSpPr>
        <p:spPr>
          <a:xfrm>
            <a:off x="899592" y="3212976"/>
            <a:ext cx="7920880" cy="3108543"/>
          </a:xfrm>
          <a:prstGeom prst="rect">
            <a:avLst/>
          </a:prstGeom>
          <a:noFill/>
          <a:ln>
            <a:noFill/>
          </a:ln>
        </p:spPr>
        <p:txBody>
          <a:bodyPr wrap="square">
            <a:spAutoFit/>
          </a:bodyPr>
          <a:lstStyle/>
          <a:p>
            <a:pPr algn="just"/>
            <a:r>
              <a:rPr lang="pt-BR" sz="2800" dirty="0">
                <a:solidFill>
                  <a:prstClr val="black"/>
                </a:solidFill>
                <a:latin typeface="Times New Roman" pitchFamily="18" charset="0"/>
                <a:cs typeface="Times New Roman" pitchFamily="18" charset="0"/>
              </a:rPr>
              <a:t>O bico da máscara servia para abrigar um filtro recheado de ervas aromáticas (incluindo menta), especiarias, flores secas, cânfora e uma espuma de </a:t>
            </a:r>
            <a:r>
              <a:rPr lang="pt-BR" sz="2800" dirty="0" smtClean="0">
                <a:solidFill>
                  <a:prstClr val="black"/>
                </a:solidFill>
                <a:latin typeface="Times New Roman" pitchFamily="18" charset="0"/>
                <a:cs typeface="Times New Roman" pitchFamily="18" charset="0"/>
              </a:rPr>
              <a:t>vinagre</a:t>
            </a:r>
          </a:p>
          <a:p>
            <a:pPr algn="just"/>
            <a:r>
              <a:rPr lang="pt-BR" sz="2800" dirty="0" smtClean="0">
                <a:solidFill>
                  <a:prstClr val="black"/>
                </a:solidFill>
                <a:latin typeface="Times New Roman" pitchFamily="18" charset="0"/>
                <a:cs typeface="Times New Roman" pitchFamily="18" charset="0"/>
              </a:rPr>
              <a:t>A máscara de bico de pássaro que teve sua origem na Idade Média, era parte do costume dos médicos da peste junto com um sobretudo de corpo inteiro</a:t>
            </a:r>
            <a:endParaRPr lang="pt-BR" sz="2800" dirty="0">
              <a:solidFill>
                <a:prstClr val="black"/>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etrasdelapantalla.org/wp-content/uploads/2010/01/m%C3%A9dico_peste.jpg"/>
          <p:cNvPicPr>
            <a:picLocks noChangeAspect="1" noChangeArrowheads="1"/>
          </p:cNvPicPr>
          <p:nvPr/>
        </p:nvPicPr>
        <p:blipFill>
          <a:blip r:embed="rId2" cstate="print"/>
          <a:srcRect l="3150" t="1688"/>
          <a:stretch>
            <a:fillRect/>
          </a:stretch>
        </p:blipFill>
        <p:spPr bwMode="auto">
          <a:xfrm>
            <a:off x="907522" y="498366"/>
            <a:ext cx="4427991" cy="5861268"/>
          </a:xfrm>
          <a:prstGeom prst="rect">
            <a:avLst/>
          </a:prstGeom>
          <a:noFill/>
        </p:spPr>
      </p:pic>
      <p:sp>
        <p:nvSpPr>
          <p:cNvPr id="3" name="Retângulo 2"/>
          <p:cNvSpPr/>
          <p:nvPr/>
        </p:nvSpPr>
        <p:spPr>
          <a:xfrm>
            <a:off x="5378946" y="475531"/>
            <a:ext cx="3456384" cy="6001643"/>
          </a:xfrm>
          <a:prstGeom prst="rect">
            <a:avLst/>
          </a:prstGeom>
          <a:noFill/>
          <a:ln>
            <a:noFill/>
          </a:ln>
        </p:spPr>
        <p:txBody>
          <a:bodyPr wrap="square">
            <a:spAutoFit/>
          </a:bodyPr>
          <a:lstStyle/>
          <a:p>
            <a:pPr algn="just"/>
            <a:r>
              <a:rPr lang="pt-BR" sz="3200" dirty="0" smtClean="0">
                <a:solidFill>
                  <a:prstClr val="black"/>
                </a:solidFill>
                <a:latin typeface="Times New Roman" pitchFamily="18" charset="0"/>
                <a:cs typeface="Times New Roman" pitchFamily="18" charset="0"/>
              </a:rPr>
              <a:t>O </a:t>
            </a:r>
            <a:r>
              <a:rPr lang="pt-BR" sz="3200" dirty="0">
                <a:solidFill>
                  <a:prstClr val="black"/>
                </a:solidFill>
                <a:latin typeface="Times New Roman" pitchFamily="18" charset="0"/>
                <a:cs typeface="Times New Roman" pitchFamily="18" charset="0"/>
              </a:rPr>
              <a:t>propósito da máscara era proteger a pessoa da infecção, que de acordo com a teoria Miasmática, eram transmitidas pelos odores </a:t>
            </a:r>
            <a:r>
              <a:rPr lang="pt-BR" sz="3200" dirty="0" smtClean="0">
                <a:solidFill>
                  <a:prstClr val="black"/>
                </a:solidFill>
                <a:latin typeface="Times New Roman" pitchFamily="18" charset="0"/>
                <a:cs typeface="Times New Roman" pitchFamily="18" charset="0"/>
              </a:rPr>
              <a:t>venenosos</a:t>
            </a:r>
          </a:p>
          <a:p>
            <a:pPr algn="just"/>
            <a:r>
              <a:rPr lang="pt-BR" sz="3200" dirty="0" smtClean="0">
                <a:solidFill>
                  <a:prstClr val="black"/>
                </a:solidFill>
                <a:latin typeface="Times New Roman" pitchFamily="18" charset="0"/>
                <a:cs typeface="Times New Roman" pitchFamily="18" charset="0"/>
              </a:rPr>
              <a:t>A </a:t>
            </a:r>
            <a:r>
              <a:rPr lang="pt-BR" sz="3200" dirty="0">
                <a:solidFill>
                  <a:prstClr val="black"/>
                </a:solidFill>
                <a:latin typeface="Times New Roman" pitchFamily="18" charset="0"/>
                <a:cs typeface="Times New Roman" pitchFamily="18" charset="0"/>
              </a:rPr>
              <a:t>teoria miasmática caiu com a descoberta do </a:t>
            </a:r>
            <a:r>
              <a:rPr lang="pt-BR" sz="3200" dirty="0" smtClean="0">
                <a:solidFill>
                  <a:prstClr val="black"/>
                </a:solidFill>
                <a:latin typeface="Times New Roman" pitchFamily="18" charset="0"/>
                <a:cs typeface="Times New Roman" pitchFamily="18" charset="0"/>
              </a:rPr>
              <a:t>germe</a:t>
            </a:r>
            <a:endParaRPr lang="pt-BR" sz="3200" dirty="0">
              <a:solidFill>
                <a:prstClr val="black"/>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planetaeducacao.com.br/portal/imagens/artigos/historia/peste_negra_02.jpg"/>
          <p:cNvPicPr>
            <a:picLocks noChangeAspect="1" noChangeArrowheads="1"/>
          </p:cNvPicPr>
          <p:nvPr/>
        </p:nvPicPr>
        <p:blipFill>
          <a:blip r:embed="rId2" cstate="print"/>
          <a:srcRect/>
          <a:stretch>
            <a:fillRect/>
          </a:stretch>
        </p:blipFill>
        <p:spPr bwMode="auto">
          <a:xfrm>
            <a:off x="3779912" y="142296"/>
            <a:ext cx="4804978" cy="3240000"/>
          </a:xfrm>
          <a:prstGeom prst="rect">
            <a:avLst/>
          </a:prstGeom>
          <a:noFill/>
        </p:spPr>
      </p:pic>
      <p:pic>
        <p:nvPicPr>
          <p:cNvPr id="17412" name="Picture 4" descr="http://upload.wikimedia.org/wikipedia/commons/thumb/a/a4/Medico_peste.jpg/150px-Medico_peste.jpg"/>
          <p:cNvPicPr>
            <a:picLocks noChangeAspect="1" noChangeArrowheads="1"/>
          </p:cNvPicPr>
          <p:nvPr/>
        </p:nvPicPr>
        <p:blipFill>
          <a:blip r:embed="rId3" cstate="print"/>
          <a:srcRect/>
          <a:stretch>
            <a:fillRect/>
          </a:stretch>
        </p:blipFill>
        <p:spPr bwMode="auto">
          <a:xfrm>
            <a:off x="1009940" y="142296"/>
            <a:ext cx="2160000" cy="3240000"/>
          </a:xfrm>
          <a:prstGeom prst="rect">
            <a:avLst/>
          </a:prstGeom>
          <a:noFill/>
        </p:spPr>
      </p:pic>
      <p:sp>
        <p:nvSpPr>
          <p:cNvPr id="5" name="Retângulo 4"/>
          <p:cNvSpPr/>
          <p:nvPr/>
        </p:nvSpPr>
        <p:spPr>
          <a:xfrm>
            <a:off x="971600" y="3429000"/>
            <a:ext cx="7704856" cy="3416320"/>
          </a:xfrm>
          <a:prstGeom prst="rect">
            <a:avLst/>
          </a:prstGeom>
          <a:noFill/>
          <a:ln>
            <a:noFill/>
          </a:ln>
        </p:spPr>
        <p:txBody>
          <a:bodyPr wrap="square">
            <a:spAutoFit/>
          </a:bodyPr>
          <a:lstStyle/>
          <a:p>
            <a:pPr algn="just"/>
            <a:r>
              <a:rPr lang="pt-BR" sz="2400" dirty="0" smtClean="0">
                <a:solidFill>
                  <a:prstClr val="black"/>
                </a:solidFill>
                <a:latin typeface="Times New Roman" pitchFamily="18" charset="0"/>
                <a:cs typeface="Times New Roman" pitchFamily="18" charset="0"/>
              </a:rPr>
              <a:t>Os sintomas dessa doença são:</a:t>
            </a:r>
          </a:p>
          <a:p>
            <a:pPr marL="180975" indent="-180975" algn="just">
              <a:buClr>
                <a:schemeClr val="accent2">
                  <a:lumMod val="50000"/>
                </a:schemeClr>
              </a:buClr>
              <a:buSzPct val="60000"/>
              <a:buFont typeface="Wingdings" pitchFamily="2" charset="2"/>
              <a:buChar char="v"/>
            </a:pPr>
            <a:r>
              <a:rPr lang="pt-BR" sz="2400" dirty="0" smtClean="0">
                <a:solidFill>
                  <a:prstClr val="black"/>
                </a:solidFill>
                <a:latin typeface="Times New Roman" pitchFamily="18" charset="0"/>
                <a:cs typeface="Times New Roman" pitchFamily="18" charset="0"/>
              </a:rPr>
              <a:t>febre alta,</a:t>
            </a:r>
          </a:p>
          <a:p>
            <a:pPr marL="180975" indent="-180975" algn="just">
              <a:buClr>
                <a:schemeClr val="accent2">
                  <a:lumMod val="50000"/>
                </a:schemeClr>
              </a:buClr>
              <a:buSzPct val="60000"/>
              <a:buFont typeface="Wingdings" pitchFamily="2" charset="2"/>
              <a:buChar char="v"/>
            </a:pPr>
            <a:r>
              <a:rPr lang="pt-BR" sz="2400" dirty="0" smtClean="0">
                <a:solidFill>
                  <a:prstClr val="black"/>
                </a:solidFill>
                <a:latin typeface="Times New Roman" pitchFamily="18" charset="0"/>
                <a:cs typeface="Times New Roman" pitchFamily="18" charset="0"/>
              </a:rPr>
              <a:t> inflamação das glândulas linfáticas (chamadas popularmente de bubões),</a:t>
            </a:r>
          </a:p>
          <a:p>
            <a:pPr marL="180975" indent="-180975" algn="just">
              <a:buClr>
                <a:schemeClr val="accent2">
                  <a:lumMod val="50000"/>
                </a:schemeClr>
              </a:buClr>
              <a:buSzPct val="60000"/>
              <a:buFont typeface="Wingdings" pitchFamily="2" charset="2"/>
              <a:buChar char="v"/>
            </a:pPr>
            <a:r>
              <a:rPr lang="pt-BR" sz="2400" dirty="0" smtClean="0">
                <a:solidFill>
                  <a:prstClr val="black"/>
                </a:solidFill>
                <a:latin typeface="Times New Roman" pitchFamily="18" charset="0"/>
                <a:cs typeface="Times New Roman" pitchFamily="18" charset="0"/>
              </a:rPr>
              <a:t>manchas na pele (vermelhas inicialmente e que depois se tornam negras). </a:t>
            </a:r>
          </a:p>
          <a:p>
            <a:pPr algn="just"/>
            <a:r>
              <a:rPr lang="pt-BR" sz="2400" dirty="0" smtClean="0">
                <a:solidFill>
                  <a:prstClr val="black"/>
                </a:solidFill>
                <a:latin typeface="Times New Roman" pitchFamily="18" charset="0"/>
                <a:cs typeface="Times New Roman" pitchFamily="18" charset="0"/>
              </a:rPr>
              <a:t>O nome da doença, Peste Bubônica, tem relação direta com a inflamação dos gânglios linfáticos e o seu nome deriva justamente da expressão Bubão</a:t>
            </a:r>
            <a:endParaRPr lang="pt-BR" sz="2400" dirty="0">
              <a:solidFill>
                <a:prstClr val="black"/>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71538" y="2060848"/>
            <a:ext cx="7000924" cy="2585323"/>
          </a:xfrm>
          <a:prstGeom prst="rect">
            <a:avLst/>
          </a:prstGeom>
          <a:noFill/>
        </p:spPr>
        <p:txBody>
          <a:bodyPr wrap="square" rtlCol="0">
            <a:spAutoFit/>
          </a:bodyPr>
          <a:lstStyle/>
          <a:p>
            <a:pPr algn="ctr"/>
            <a:r>
              <a:rPr lang="pt-BR" sz="5400" b="1" dirty="0" smtClean="0">
                <a:solidFill>
                  <a:schemeClr val="accent2">
                    <a:lumMod val="50000"/>
                  </a:schemeClr>
                </a:solidFill>
                <a:latin typeface="Times New Roman" pitchFamily="18" charset="0"/>
                <a:cs typeface="Times New Roman" pitchFamily="18" charset="0"/>
              </a:rPr>
              <a:t>A mulher </a:t>
            </a:r>
          </a:p>
          <a:p>
            <a:pPr algn="ctr"/>
            <a:r>
              <a:rPr lang="pt-BR" sz="5400" b="1" dirty="0" smtClean="0">
                <a:solidFill>
                  <a:schemeClr val="accent2">
                    <a:lumMod val="50000"/>
                  </a:schemeClr>
                </a:solidFill>
                <a:latin typeface="Times New Roman" pitchFamily="18" charset="0"/>
                <a:cs typeface="Times New Roman" pitchFamily="18" charset="0"/>
              </a:rPr>
              <a:t>na Idade Média no contexto da Medicina</a:t>
            </a:r>
            <a:endParaRPr lang="pt-BR" sz="5400" b="1" dirty="0">
              <a:solidFill>
                <a:schemeClr val="accent2">
                  <a:lumMod val="50000"/>
                </a:schemeClr>
              </a:solidFill>
              <a:latin typeface="Times New Roman" pitchFamily="18" charset="0"/>
              <a:cs typeface="Times New Roman" pitchFamily="18" charset="0"/>
            </a:endParaRPr>
          </a:p>
        </p:txBody>
      </p:sp>
      <p:pic>
        <p:nvPicPr>
          <p:cNvPr id="22530" name="Picture 2" descr="http://t3.gstatic.com/images?q=tbn:ANd9GcStZPJ5gK6qP18fet3F2qDD-qXISvTGnSNzHPZkfcMD4f8Ts6XyfcHFGXEvcw"/>
          <p:cNvPicPr>
            <a:picLocks noChangeAspect="1" noChangeArrowheads="1"/>
          </p:cNvPicPr>
          <p:nvPr/>
        </p:nvPicPr>
        <p:blipFill>
          <a:blip r:embed="rId2" cstate="print"/>
          <a:srcRect/>
          <a:stretch>
            <a:fillRect/>
          </a:stretch>
        </p:blipFill>
        <p:spPr bwMode="auto">
          <a:xfrm flipH="1">
            <a:off x="6516216" y="188640"/>
            <a:ext cx="2409825" cy="1895476"/>
          </a:xfrm>
          <a:prstGeom prst="rect">
            <a:avLst/>
          </a:prstGeom>
          <a:noFill/>
        </p:spPr>
      </p:pic>
      <p:pic>
        <p:nvPicPr>
          <p:cNvPr id="22532" name="Picture 4" descr="http://t3.gstatic.com/images?q=tbn:ANd9GcStZPJ5gK6qP18fet3F2qDD-qXISvTGnSNzHPZkfcMD4f8Ts6XyfcHFGXEvcw"/>
          <p:cNvPicPr>
            <a:picLocks noChangeAspect="1" noChangeArrowheads="1"/>
          </p:cNvPicPr>
          <p:nvPr/>
        </p:nvPicPr>
        <p:blipFill>
          <a:blip r:embed="rId2" cstate="print"/>
          <a:srcRect/>
          <a:stretch>
            <a:fillRect/>
          </a:stretch>
        </p:blipFill>
        <p:spPr bwMode="auto">
          <a:xfrm>
            <a:off x="899592" y="188640"/>
            <a:ext cx="2409825" cy="1895476"/>
          </a:xfrm>
          <a:prstGeom prst="rect">
            <a:avLst/>
          </a:prstGeom>
          <a:noFill/>
        </p:spPr>
      </p:pic>
      <p:sp>
        <p:nvSpPr>
          <p:cNvPr id="22534" name="AutoShape 6" descr="http://s1.hubimg.com/u/5004716_f26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 name="Picture 4" descr="http://t3.gstatic.com/images?q=tbn:ANd9GcStZPJ5gK6qP18fet3F2qDD-qXISvTGnSNzHPZkfcMD4f8Ts6XyfcHFGXEvcw"/>
          <p:cNvPicPr>
            <a:picLocks noChangeAspect="1" noChangeArrowheads="1"/>
          </p:cNvPicPr>
          <p:nvPr/>
        </p:nvPicPr>
        <p:blipFill>
          <a:blip r:embed="rId2" cstate="print"/>
          <a:srcRect/>
          <a:stretch>
            <a:fillRect/>
          </a:stretch>
        </p:blipFill>
        <p:spPr bwMode="auto">
          <a:xfrm flipH="1">
            <a:off x="899592" y="4773884"/>
            <a:ext cx="2409825" cy="1895476"/>
          </a:xfrm>
          <a:prstGeom prst="rect">
            <a:avLst/>
          </a:prstGeom>
          <a:noFill/>
        </p:spPr>
      </p:pic>
      <p:pic>
        <p:nvPicPr>
          <p:cNvPr id="7" name="Picture 4" descr="http://t3.gstatic.com/images?q=tbn:ANd9GcStZPJ5gK6qP18fet3F2qDD-qXISvTGnSNzHPZkfcMD4f8Ts6XyfcHFGXEvcw"/>
          <p:cNvPicPr>
            <a:picLocks noChangeAspect="1" noChangeArrowheads="1"/>
          </p:cNvPicPr>
          <p:nvPr/>
        </p:nvPicPr>
        <p:blipFill>
          <a:blip r:embed="rId2" cstate="print"/>
          <a:srcRect/>
          <a:stretch>
            <a:fillRect/>
          </a:stretch>
        </p:blipFill>
        <p:spPr bwMode="auto">
          <a:xfrm>
            <a:off x="6516216" y="4773884"/>
            <a:ext cx="2409825" cy="1895476"/>
          </a:xfrm>
          <a:prstGeom prst="rect">
            <a:avLst/>
          </a:prstGeom>
          <a:noFill/>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99592" y="260648"/>
            <a:ext cx="7848872" cy="830997"/>
          </a:xfrm>
          <a:prstGeom prst="rect">
            <a:avLst/>
          </a:prstGeom>
          <a:noFill/>
          <a:ln>
            <a:noFill/>
          </a:ln>
        </p:spPr>
        <p:txBody>
          <a:bodyPr wrap="square">
            <a:spAutoFit/>
          </a:bodyPr>
          <a:lstStyle/>
          <a:p>
            <a:pPr algn="just"/>
            <a:r>
              <a:rPr lang="pt-BR" sz="2400" dirty="0" smtClean="0">
                <a:solidFill>
                  <a:prstClr val="black"/>
                </a:solidFill>
                <a:latin typeface="Times New Roman" pitchFamily="18" charset="0"/>
                <a:cs typeface="Times New Roman" pitchFamily="18" charset="0"/>
              </a:rPr>
              <a:t> </a:t>
            </a:r>
            <a:r>
              <a:rPr lang="pt-BR" sz="2400" dirty="0" err="1" smtClean="0">
                <a:solidFill>
                  <a:prstClr val="black"/>
                </a:solidFill>
                <a:latin typeface="Times New Roman" pitchFamily="18" charset="0"/>
                <a:cs typeface="Times New Roman" pitchFamily="18" charset="0"/>
              </a:rPr>
              <a:t>Curandeiras</a:t>
            </a:r>
            <a:r>
              <a:rPr lang="pt-BR" sz="2400" dirty="0" smtClean="0">
                <a:solidFill>
                  <a:prstClr val="black"/>
                </a:solidFill>
                <a:latin typeface="Times New Roman" pitchFamily="18" charset="0"/>
                <a:cs typeface="Times New Roman" pitchFamily="18" charset="0"/>
              </a:rPr>
              <a:t>, parteiras e detinham saber próprio transmitido de geração em geração.</a:t>
            </a:r>
            <a:endParaRPr lang="pt-BR" sz="2400" dirty="0">
              <a:solidFill>
                <a:prstClr val="black"/>
              </a:solidFill>
              <a:latin typeface="Times New Roman" pitchFamily="18" charset="0"/>
              <a:cs typeface="Times New Roman" pitchFamily="18" charset="0"/>
            </a:endParaRPr>
          </a:p>
        </p:txBody>
      </p:sp>
      <p:sp>
        <p:nvSpPr>
          <p:cNvPr id="4" name="Retângulo 3"/>
          <p:cNvSpPr/>
          <p:nvPr/>
        </p:nvSpPr>
        <p:spPr>
          <a:xfrm>
            <a:off x="4788024" y="1340768"/>
            <a:ext cx="3714776" cy="1938992"/>
          </a:xfrm>
          <a:prstGeom prst="rect">
            <a:avLst/>
          </a:prstGeom>
          <a:noFill/>
          <a:ln>
            <a:noFill/>
          </a:ln>
        </p:spPr>
        <p:txBody>
          <a:bodyPr wrap="square">
            <a:spAutoFit/>
          </a:bodyPr>
          <a:lstStyle/>
          <a:p>
            <a:pPr algn="just"/>
            <a:r>
              <a:rPr lang="pt-BR" sz="2400" dirty="0" smtClean="0">
                <a:solidFill>
                  <a:prstClr val="black"/>
                </a:solidFill>
                <a:latin typeface="Times New Roman" pitchFamily="18" charset="0"/>
                <a:cs typeface="Times New Roman" pitchFamily="18" charset="0"/>
              </a:rPr>
              <a:t>Conhecimentos aprendidos sobre ervas, partos e outros cuidados com a saúde, tornaram-se verdadeiras "médicas populares"</a:t>
            </a:r>
            <a:endParaRPr lang="pt-BR" sz="2400" dirty="0">
              <a:solidFill>
                <a:prstClr val="black"/>
              </a:solidFill>
              <a:latin typeface="Times New Roman" pitchFamily="18" charset="0"/>
              <a:cs typeface="Times New Roman" pitchFamily="18" charset="0"/>
            </a:endParaRPr>
          </a:p>
        </p:txBody>
      </p:sp>
      <p:sp>
        <p:nvSpPr>
          <p:cNvPr id="5" name="Retângulo 4"/>
          <p:cNvSpPr/>
          <p:nvPr/>
        </p:nvSpPr>
        <p:spPr>
          <a:xfrm>
            <a:off x="1043608" y="4365104"/>
            <a:ext cx="7886110" cy="1938992"/>
          </a:xfrm>
          <a:prstGeom prst="rect">
            <a:avLst/>
          </a:prstGeom>
          <a:noFill/>
          <a:ln>
            <a:noFill/>
          </a:ln>
        </p:spPr>
        <p:txBody>
          <a:bodyPr wrap="square">
            <a:spAutoFit/>
          </a:bodyPr>
          <a:lstStyle/>
          <a:p>
            <a:pPr algn="just"/>
            <a:r>
              <a:rPr lang="pt-BR" sz="2400" dirty="0" smtClean="0">
                <a:solidFill>
                  <a:prstClr val="black"/>
                </a:solidFill>
                <a:latin typeface="Times New Roman" pitchFamily="18" charset="0"/>
                <a:cs typeface="Times New Roman" pitchFamily="18" charset="0"/>
              </a:rPr>
              <a:t>Ameaça a comunidade Médica e ao Poder Instituído porque, para transmitir suas experiências, elas formavam organizações nas quais trocavam segredos entre si</a:t>
            </a:r>
          </a:p>
          <a:p>
            <a:pPr algn="just"/>
            <a:r>
              <a:rPr lang="pt-BR" sz="2400" dirty="0" smtClean="0">
                <a:latin typeface="Times New Roman" pitchFamily="18" charset="0"/>
                <a:cs typeface="Times New Roman" pitchFamily="18" charset="0"/>
              </a:rPr>
              <a:t>A maioria das pessoas nos tempos medievais nunca viu um médico</a:t>
            </a:r>
            <a:endParaRPr lang="pt-BR" sz="2400" dirty="0">
              <a:solidFill>
                <a:prstClr val="black"/>
              </a:solidFill>
              <a:latin typeface="Times New Roman" pitchFamily="18" charset="0"/>
              <a:cs typeface="Times New Roman" pitchFamily="18" charset="0"/>
            </a:endParaRPr>
          </a:p>
        </p:txBody>
      </p:sp>
      <p:pic>
        <p:nvPicPr>
          <p:cNvPr id="7" name="Picture 4" descr="http://www.claymoreslinger.com/medeival_art/mednurse.jpg"/>
          <p:cNvPicPr>
            <a:picLocks noChangeAspect="1" noChangeArrowheads="1"/>
          </p:cNvPicPr>
          <p:nvPr/>
        </p:nvPicPr>
        <p:blipFill>
          <a:blip r:embed="rId2" cstate="print"/>
          <a:srcRect/>
          <a:stretch>
            <a:fillRect/>
          </a:stretch>
        </p:blipFill>
        <p:spPr bwMode="auto">
          <a:xfrm>
            <a:off x="971600" y="1268760"/>
            <a:ext cx="3727198" cy="2857520"/>
          </a:xfrm>
          <a:prstGeom prst="rect">
            <a:avLst/>
          </a:prstGeom>
          <a:noFill/>
        </p:spPr>
      </p:pic>
      <p:sp>
        <p:nvSpPr>
          <p:cNvPr id="8" name="Retângulo 7"/>
          <p:cNvSpPr/>
          <p:nvPr/>
        </p:nvSpPr>
        <p:spPr>
          <a:xfrm>
            <a:off x="1043608" y="5445224"/>
            <a:ext cx="7848872" cy="461665"/>
          </a:xfrm>
          <a:prstGeom prst="rect">
            <a:avLst/>
          </a:prstGeom>
        </p:spPr>
        <p:txBody>
          <a:bodyPr wrap="square">
            <a:spAutoFit/>
          </a:bodyPr>
          <a:lstStyle/>
          <a:p>
            <a:pPr algn="just"/>
            <a:r>
              <a:rPr lang="pt-BR" sz="2400" b="1" dirty="0" smtClean="0"/>
              <a:t>. </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600" y="404664"/>
            <a:ext cx="7776864" cy="1938992"/>
          </a:xfrm>
          <a:prstGeom prst="rect">
            <a:avLst/>
          </a:prstGeom>
          <a:noFill/>
          <a:ln>
            <a:noFill/>
          </a:ln>
        </p:spPr>
        <p:txBody>
          <a:bodyPr wrap="square">
            <a:spAutoFit/>
          </a:bodyPr>
          <a:lstStyle/>
          <a:p>
            <a:pPr algn="just"/>
            <a:r>
              <a:rPr lang="pt-BR" sz="2400" dirty="0" smtClean="0">
                <a:solidFill>
                  <a:prstClr val="black"/>
                </a:solidFill>
                <a:latin typeface="Times New Roman" pitchFamily="18" charset="0"/>
                <a:cs typeface="Times New Roman" pitchFamily="18" charset="0"/>
              </a:rPr>
              <a:t>Suas</a:t>
            </a:r>
            <a:r>
              <a:rPr lang="pt-BR" sz="2400" dirty="0">
                <a:solidFill>
                  <a:prstClr val="black"/>
                </a:solidFill>
                <a:latin typeface="Times New Roman" pitchFamily="18" charset="0"/>
                <a:cs typeface="Times New Roman" pitchFamily="18" charset="0"/>
              </a:rPr>
              <a:t> </a:t>
            </a:r>
            <a:r>
              <a:rPr lang="pt-BR" sz="2400" dirty="0" smtClean="0">
                <a:solidFill>
                  <a:prstClr val="black"/>
                </a:solidFill>
                <a:latin typeface="Times New Roman" pitchFamily="18" charset="0"/>
                <a:cs typeface="Times New Roman" pitchFamily="18" charset="0"/>
              </a:rPr>
              <a:t>curas eram </a:t>
            </a:r>
            <a:r>
              <a:rPr lang="pt-BR" sz="2400" dirty="0">
                <a:solidFill>
                  <a:prstClr val="black"/>
                </a:solidFill>
                <a:latin typeface="Times New Roman" pitchFamily="18" charset="0"/>
                <a:cs typeface="Times New Roman" pitchFamily="18" charset="0"/>
              </a:rPr>
              <a:t>uma mistura de superstição (pedras mágicas e feitiços eram muito populares), religião (por exemplo, expulsar os maus espíritos de pessoas que eram doentes mentais) e fitoterápicos (alguns dos quais ainda são utilizados hoje</a:t>
            </a:r>
            <a:r>
              <a:rPr lang="pt-BR" sz="2400" dirty="0" smtClean="0">
                <a:solidFill>
                  <a:prstClr val="black"/>
                </a:solidFill>
                <a:latin typeface="Times New Roman" pitchFamily="18" charset="0"/>
                <a:cs typeface="Times New Roman" pitchFamily="18" charset="0"/>
              </a:rPr>
              <a:t>)</a:t>
            </a:r>
          </a:p>
        </p:txBody>
      </p:sp>
      <p:pic>
        <p:nvPicPr>
          <p:cNvPr id="21506" name="Picture 2" descr="http://www.abdn.ac.uk/english/lion/images/caes.gif"/>
          <p:cNvPicPr>
            <a:picLocks noChangeAspect="1" noChangeArrowheads="1"/>
          </p:cNvPicPr>
          <p:nvPr/>
        </p:nvPicPr>
        <p:blipFill>
          <a:blip r:embed="rId2" cstate="print"/>
          <a:srcRect l="1297" t="1176" r="1432" b="1691"/>
          <a:stretch>
            <a:fillRect/>
          </a:stretch>
        </p:blipFill>
        <p:spPr bwMode="auto">
          <a:xfrm>
            <a:off x="956732" y="2531533"/>
            <a:ext cx="4010418" cy="2988000"/>
          </a:xfrm>
          <a:prstGeom prst="rect">
            <a:avLst/>
          </a:prstGeom>
          <a:noFill/>
        </p:spPr>
      </p:pic>
      <p:pic>
        <p:nvPicPr>
          <p:cNvPr id="21510" name="Picture 6" descr="http://www.suppressedhistories.net/secrethistory/herbalbath.jpg"/>
          <p:cNvPicPr>
            <a:picLocks noChangeAspect="1" noChangeArrowheads="1"/>
          </p:cNvPicPr>
          <p:nvPr/>
        </p:nvPicPr>
        <p:blipFill>
          <a:blip r:embed="rId3" cstate="print"/>
          <a:srcRect/>
          <a:stretch>
            <a:fillRect/>
          </a:stretch>
        </p:blipFill>
        <p:spPr bwMode="auto">
          <a:xfrm>
            <a:off x="5004049" y="3286124"/>
            <a:ext cx="3792316" cy="3240000"/>
          </a:xfrm>
          <a:prstGeom prst="rect">
            <a:avLst/>
          </a:prstGeom>
          <a:noFill/>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7584" y="1628801"/>
            <a:ext cx="4248472" cy="5262979"/>
          </a:xfrm>
          <a:prstGeom prst="rect">
            <a:avLst/>
          </a:prstGeom>
          <a:noFill/>
          <a:ln>
            <a:noFill/>
          </a:ln>
        </p:spPr>
        <p:txBody>
          <a:bodyPr wrap="square">
            <a:spAutoFit/>
          </a:bodyPr>
          <a:lstStyle/>
          <a:p>
            <a:pPr marL="177800" indent="-177800" algn="just">
              <a:buClr>
                <a:schemeClr val="accent2">
                  <a:lumMod val="50000"/>
                </a:schemeClr>
              </a:buClr>
              <a:buSzPct val="60000"/>
              <a:buFont typeface="Wingdings" pitchFamily="2" charset="2"/>
              <a:buChar char="v"/>
            </a:pPr>
            <a:r>
              <a:rPr lang="pt-BR" sz="2400" dirty="0" smtClean="0">
                <a:solidFill>
                  <a:prstClr val="black"/>
                </a:solidFill>
                <a:latin typeface="Times New Roman" pitchFamily="18" charset="0"/>
                <a:cs typeface="Times New Roman" pitchFamily="18" charset="0"/>
              </a:rPr>
              <a:t>Tome quantidades </a:t>
            </a:r>
            <a:r>
              <a:rPr lang="pt-BR" sz="2400" dirty="0">
                <a:solidFill>
                  <a:prstClr val="black"/>
                </a:solidFill>
                <a:latin typeface="Times New Roman" pitchFamily="18" charset="0"/>
                <a:cs typeface="Times New Roman" pitchFamily="18" charset="0"/>
              </a:rPr>
              <a:t>iguais de rabanete e </a:t>
            </a:r>
            <a:r>
              <a:rPr lang="pt-BR" sz="2400" dirty="0" err="1" smtClean="0">
                <a:solidFill>
                  <a:prstClr val="black"/>
                </a:solidFill>
                <a:latin typeface="Times New Roman" pitchFamily="18" charset="0"/>
                <a:cs typeface="Times New Roman" pitchFamily="18" charset="0"/>
              </a:rPr>
              <a:t>erva-do</a:t>
            </a:r>
            <a:r>
              <a:rPr lang="pt-BR" sz="2400" dirty="0" err="1">
                <a:solidFill>
                  <a:prstClr val="black"/>
                </a:solidFill>
                <a:latin typeface="Times New Roman" pitchFamily="18" charset="0"/>
                <a:cs typeface="Times New Roman" pitchFamily="18" charset="0"/>
              </a:rPr>
              <a:t>-</a:t>
            </a:r>
            <a:r>
              <a:rPr lang="pt-BR" sz="2400" dirty="0" err="1" smtClean="0">
                <a:solidFill>
                  <a:prstClr val="black"/>
                </a:solidFill>
                <a:latin typeface="Times New Roman" pitchFamily="18" charset="0"/>
                <a:cs typeface="Times New Roman" pitchFamily="18" charset="0"/>
              </a:rPr>
              <a:t>bispo</a:t>
            </a:r>
            <a:r>
              <a:rPr lang="pt-BR" sz="2400" dirty="0" smtClean="0">
                <a:solidFill>
                  <a:prstClr val="black"/>
                </a:solidFill>
                <a:latin typeface="Times New Roman" pitchFamily="18" charset="0"/>
                <a:cs typeface="Times New Roman" pitchFamily="18" charset="0"/>
              </a:rPr>
              <a:t>, </a:t>
            </a:r>
            <a:r>
              <a:rPr lang="pt-BR" sz="2400" dirty="0">
                <a:solidFill>
                  <a:prstClr val="black"/>
                </a:solidFill>
                <a:latin typeface="Times New Roman" pitchFamily="18" charset="0"/>
                <a:cs typeface="Times New Roman" pitchFamily="18" charset="0"/>
              </a:rPr>
              <a:t>alho, </a:t>
            </a:r>
            <a:r>
              <a:rPr lang="pt-BR" sz="2400" dirty="0" smtClean="0">
                <a:solidFill>
                  <a:prstClr val="black"/>
                </a:solidFill>
                <a:latin typeface="Times New Roman" pitchFamily="18" charset="0"/>
                <a:cs typeface="Times New Roman" pitchFamily="18" charset="0"/>
              </a:rPr>
              <a:t>absinto,</a:t>
            </a:r>
            <a:r>
              <a:rPr lang="pt-BR" sz="2400" dirty="0">
                <a:solidFill>
                  <a:prstClr val="black"/>
                </a:solidFill>
                <a:latin typeface="Times New Roman" pitchFamily="18" charset="0"/>
                <a:cs typeface="Times New Roman" pitchFamily="18" charset="0"/>
              </a:rPr>
              <a:t> </a:t>
            </a:r>
            <a:r>
              <a:rPr lang="pt-BR" sz="2400" dirty="0" err="1" smtClean="0">
                <a:solidFill>
                  <a:prstClr val="black"/>
                </a:solidFill>
                <a:latin typeface="Times New Roman" pitchFamily="18" charset="0"/>
                <a:cs typeface="Times New Roman" pitchFamily="18" charset="0"/>
              </a:rPr>
              <a:t>erva-do-espirro</a:t>
            </a:r>
            <a:r>
              <a:rPr lang="pt-BR" sz="2400" dirty="0">
                <a:solidFill>
                  <a:prstClr val="black"/>
                </a:solidFill>
                <a:latin typeface="Times New Roman" pitchFamily="18" charset="0"/>
                <a:cs typeface="Times New Roman" pitchFamily="18" charset="0"/>
              </a:rPr>
              <a:t> </a:t>
            </a:r>
            <a:r>
              <a:rPr lang="pt-BR" sz="2400" dirty="0" smtClean="0">
                <a:solidFill>
                  <a:prstClr val="black"/>
                </a:solidFill>
                <a:latin typeface="Times New Roman" pitchFamily="18" charset="0"/>
                <a:cs typeface="Times New Roman" pitchFamily="18" charset="0"/>
              </a:rPr>
              <a:t>e </a:t>
            </a:r>
            <a:r>
              <a:rPr lang="pt-BR" sz="2400" dirty="0" err="1" smtClean="0">
                <a:solidFill>
                  <a:prstClr val="black"/>
                </a:solidFill>
                <a:latin typeface="Times New Roman" pitchFamily="18" charset="0"/>
                <a:cs typeface="Times New Roman" pitchFamily="18" charset="0"/>
              </a:rPr>
              <a:t>alho-poró</a:t>
            </a:r>
            <a:r>
              <a:rPr lang="pt-BR" sz="2400" dirty="0" smtClean="0">
                <a:solidFill>
                  <a:prstClr val="black"/>
                </a:solidFill>
                <a:latin typeface="Times New Roman" pitchFamily="18" charset="0"/>
                <a:cs typeface="Times New Roman" pitchFamily="18" charset="0"/>
              </a:rPr>
              <a:t>. </a:t>
            </a:r>
          </a:p>
          <a:p>
            <a:pPr marL="177800" indent="-177800" algn="just">
              <a:buClr>
                <a:schemeClr val="accent2">
                  <a:lumMod val="50000"/>
                </a:schemeClr>
              </a:buClr>
              <a:buSzPct val="60000"/>
              <a:buFont typeface="Wingdings" pitchFamily="2" charset="2"/>
              <a:buChar char="v"/>
            </a:pPr>
            <a:r>
              <a:rPr lang="pt-BR" sz="2400" dirty="0" smtClean="0">
                <a:solidFill>
                  <a:prstClr val="black"/>
                </a:solidFill>
                <a:latin typeface="Times New Roman" pitchFamily="18" charset="0"/>
                <a:cs typeface="Times New Roman" pitchFamily="18" charset="0"/>
              </a:rPr>
              <a:t>Triture-os</a:t>
            </a:r>
            <a:r>
              <a:rPr lang="pt-BR" sz="2400" dirty="0">
                <a:solidFill>
                  <a:prstClr val="black"/>
                </a:solidFill>
                <a:latin typeface="Times New Roman" pitchFamily="18" charset="0"/>
                <a:cs typeface="Times New Roman" pitchFamily="18" charset="0"/>
              </a:rPr>
              <a:t> e deixe ferver em </a:t>
            </a:r>
            <a:r>
              <a:rPr lang="pt-BR" sz="2400" dirty="0" smtClean="0">
                <a:solidFill>
                  <a:prstClr val="black"/>
                </a:solidFill>
                <a:latin typeface="Times New Roman" pitchFamily="18" charset="0"/>
                <a:cs typeface="Times New Roman" pitchFamily="18" charset="0"/>
              </a:rPr>
              <a:t>manteiga com</a:t>
            </a:r>
            <a:r>
              <a:rPr lang="pt-BR" sz="2400" dirty="0">
                <a:solidFill>
                  <a:prstClr val="black"/>
                </a:solidFill>
                <a:latin typeface="Times New Roman" pitchFamily="18" charset="0"/>
                <a:cs typeface="Times New Roman" pitchFamily="18" charset="0"/>
              </a:rPr>
              <a:t> </a:t>
            </a:r>
            <a:r>
              <a:rPr lang="pt-BR" sz="2400" dirty="0" err="1" smtClean="0">
                <a:solidFill>
                  <a:prstClr val="black"/>
                </a:solidFill>
                <a:latin typeface="Times New Roman" pitchFamily="18" charset="0"/>
                <a:cs typeface="Times New Roman" pitchFamily="18" charset="0"/>
              </a:rPr>
              <a:t>celidônia</a:t>
            </a:r>
            <a:r>
              <a:rPr lang="pt-BR" sz="2400" dirty="0">
                <a:solidFill>
                  <a:prstClr val="black"/>
                </a:solidFill>
                <a:latin typeface="Times New Roman" pitchFamily="18" charset="0"/>
                <a:cs typeface="Times New Roman" pitchFamily="18" charset="0"/>
              </a:rPr>
              <a:t> e </a:t>
            </a:r>
            <a:r>
              <a:rPr lang="pt-BR" sz="2400" dirty="0" smtClean="0">
                <a:solidFill>
                  <a:prstClr val="black"/>
                </a:solidFill>
                <a:latin typeface="Times New Roman" pitchFamily="18" charset="0"/>
                <a:cs typeface="Times New Roman" pitchFamily="18" charset="0"/>
              </a:rPr>
              <a:t>urtiga vermelha</a:t>
            </a:r>
            <a:r>
              <a:rPr lang="pt-BR" sz="2400" dirty="0">
                <a:solidFill>
                  <a:prstClr val="black"/>
                </a:solidFill>
                <a:latin typeface="Times New Roman" pitchFamily="18" charset="0"/>
                <a:cs typeface="Times New Roman" pitchFamily="18" charset="0"/>
              </a:rPr>
              <a:t>. </a:t>
            </a:r>
            <a:endParaRPr lang="pt-BR" sz="2400" dirty="0" smtClean="0">
              <a:solidFill>
                <a:prstClr val="black"/>
              </a:solidFill>
              <a:latin typeface="Times New Roman" pitchFamily="18" charset="0"/>
              <a:cs typeface="Times New Roman" pitchFamily="18" charset="0"/>
            </a:endParaRPr>
          </a:p>
          <a:p>
            <a:pPr marL="177800" indent="-177800" algn="just">
              <a:buClr>
                <a:schemeClr val="accent2">
                  <a:lumMod val="50000"/>
                </a:schemeClr>
              </a:buClr>
              <a:buSzPct val="60000"/>
              <a:buFont typeface="Wingdings" pitchFamily="2" charset="2"/>
              <a:buChar char="v"/>
            </a:pPr>
            <a:r>
              <a:rPr lang="pt-BR" sz="2400" dirty="0" smtClean="0">
                <a:solidFill>
                  <a:prstClr val="black"/>
                </a:solidFill>
                <a:latin typeface="Times New Roman" pitchFamily="18" charset="0"/>
                <a:cs typeface="Times New Roman" pitchFamily="18" charset="0"/>
              </a:rPr>
              <a:t>Manter </a:t>
            </a:r>
            <a:r>
              <a:rPr lang="pt-BR" sz="2400" dirty="0">
                <a:solidFill>
                  <a:prstClr val="black"/>
                </a:solidFill>
                <a:latin typeface="Times New Roman" pitchFamily="18" charset="0"/>
                <a:cs typeface="Times New Roman" pitchFamily="18" charset="0"/>
              </a:rPr>
              <a:t>a mistura em um vaso de latão até que </a:t>
            </a:r>
            <a:r>
              <a:rPr lang="pt-BR" sz="2400" dirty="0" smtClean="0">
                <a:solidFill>
                  <a:prstClr val="black"/>
                </a:solidFill>
                <a:latin typeface="Times New Roman" pitchFamily="18" charset="0"/>
                <a:cs typeface="Times New Roman" pitchFamily="18" charset="0"/>
              </a:rPr>
              <a:t>fique uma</a:t>
            </a:r>
            <a:r>
              <a:rPr lang="pt-BR" sz="2400" dirty="0">
                <a:solidFill>
                  <a:prstClr val="black"/>
                </a:solidFill>
                <a:latin typeface="Times New Roman" pitchFamily="18" charset="0"/>
                <a:cs typeface="Times New Roman" pitchFamily="18" charset="0"/>
              </a:rPr>
              <a:t> cor vermelha escura</a:t>
            </a:r>
            <a:r>
              <a:rPr lang="pt-BR" sz="2400" dirty="0" smtClean="0">
                <a:solidFill>
                  <a:prstClr val="black"/>
                </a:solidFill>
                <a:latin typeface="Times New Roman" pitchFamily="18" charset="0"/>
                <a:cs typeface="Times New Roman" pitchFamily="18" charset="0"/>
              </a:rPr>
              <a:t>. </a:t>
            </a:r>
          </a:p>
          <a:p>
            <a:pPr marL="177800" indent="-177800" algn="just">
              <a:buClr>
                <a:schemeClr val="accent2">
                  <a:lumMod val="50000"/>
                </a:schemeClr>
              </a:buClr>
              <a:buSzPct val="60000"/>
              <a:buFont typeface="Wingdings" pitchFamily="2" charset="2"/>
              <a:buChar char="v"/>
            </a:pPr>
            <a:r>
              <a:rPr lang="pt-BR" sz="2400" dirty="0" smtClean="0">
                <a:solidFill>
                  <a:prstClr val="black"/>
                </a:solidFill>
                <a:latin typeface="Times New Roman" pitchFamily="18" charset="0"/>
                <a:cs typeface="Times New Roman" pitchFamily="18" charset="0"/>
              </a:rPr>
              <a:t>Coe</a:t>
            </a:r>
            <a:r>
              <a:rPr lang="pt-BR" sz="2400" dirty="0">
                <a:solidFill>
                  <a:prstClr val="black"/>
                </a:solidFill>
                <a:latin typeface="Times New Roman" pitchFamily="18" charset="0"/>
                <a:cs typeface="Times New Roman" pitchFamily="18" charset="0"/>
              </a:rPr>
              <a:t> através de pano e </a:t>
            </a:r>
            <a:r>
              <a:rPr lang="pt-BR" sz="2400" dirty="0" smtClean="0">
                <a:solidFill>
                  <a:prstClr val="black"/>
                </a:solidFill>
                <a:latin typeface="Times New Roman" pitchFamily="18" charset="0"/>
                <a:cs typeface="Times New Roman" pitchFamily="18" charset="0"/>
              </a:rPr>
              <a:t>espalhe</a:t>
            </a:r>
            <a:r>
              <a:rPr lang="pt-BR" sz="2400" dirty="0">
                <a:solidFill>
                  <a:prstClr val="black"/>
                </a:solidFill>
                <a:latin typeface="Times New Roman" pitchFamily="18" charset="0"/>
                <a:cs typeface="Times New Roman" pitchFamily="18" charset="0"/>
              </a:rPr>
              <a:t> na testa ou </a:t>
            </a:r>
            <a:r>
              <a:rPr lang="pt-BR" sz="2400" dirty="0" smtClean="0">
                <a:solidFill>
                  <a:prstClr val="black"/>
                </a:solidFill>
                <a:latin typeface="Times New Roman" pitchFamily="18" charset="0"/>
                <a:cs typeface="Times New Roman" pitchFamily="18" charset="0"/>
              </a:rPr>
              <a:t>nas articulações dolorosas</a:t>
            </a:r>
            <a:endParaRPr lang="pt-BR" sz="2400" dirty="0">
              <a:solidFill>
                <a:prstClr val="black"/>
              </a:solidFill>
              <a:latin typeface="Times New Roman" pitchFamily="18" charset="0"/>
              <a:cs typeface="Times New Roman" pitchFamily="18" charset="0"/>
            </a:endParaRPr>
          </a:p>
        </p:txBody>
      </p:sp>
      <p:pic>
        <p:nvPicPr>
          <p:cNvPr id="19458" name="Picture 2" descr="http://www.abdn.ac.uk/english/lion/images/wound.gif"/>
          <p:cNvPicPr>
            <a:picLocks noChangeAspect="1" noChangeArrowheads="1"/>
          </p:cNvPicPr>
          <p:nvPr/>
        </p:nvPicPr>
        <p:blipFill>
          <a:blip r:embed="rId2" cstate="print"/>
          <a:srcRect/>
          <a:stretch>
            <a:fillRect/>
          </a:stretch>
        </p:blipFill>
        <p:spPr bwMode="auto">
          <a:xfrm>
            <a:off x="5148064" y="1628800"/>
            <a:ext cx="3786214" cy="4847398"/>
          </a:xfrm>
          <a:prstGeom prst="rect">
            <a:avLst/>
          </a:prstGeom>
          <a:noFill/>
          <a:effectLst>
            <a:softEdge rad="63500"/>
          </a:effectLst>
        </p:spPr>
      </p:pic>
      <p:sp>
        <p:nvSpPr>
          <p:cNvPr id="5" name="Retângulo 4"/>
          <p:cNvSpPr/>
          <p:nvPr/>
        </p:nvSpPr>
        <p:spPr>
          <a:xfrm>
            <a:off x="827584" y="116632"/>
            <a:ext cx="8064896" cy="1569660"/>
          </a:xfrm>
          <a:prstGeom prst="rect">
            <a:avLst/>
          </a:prstGeom>
        </p:spPr>
        <p:txBody>
          <a:bodyPr wrap="square">
            <a:spAutoFit/>
          </a:bodyPr>
          <a:lstStyle/>
          <a:p>
            <a:pPr indent="177800" algn="just"/>
            <a:r>
              <a:rPr lang="pt-BR" sz="3200" dirty="0" smtClean="0"/>
              <a:t>Esta é uma receita medieval para uma pomada para curar dores de cabeça e dores nas articulações: </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_yygS1JQAXac/TOUUTCS04cI/AAAAAAAAAJ4/s2aWnaYDBzQ/s1600/Bruxa.jpg"/>
          <p:cNvPicPr>
            <a:picLocks noChangeAspect="1" noChangeArrowheads="1"/>
          </p:cNvPicPr>
          <p:nvPr/>
        </p:nvPicPr>
        <p:blipFill>
          <a:blip r:embed="rId2" cstate="print"/>
          <a:srcRect/>
          <a:stretch>
            <a:fillRect/>
          </a:stretch>
        </p:blipFill>
        <p:spPr bwMode="auto">
          <a:xfrm>
            <a:off x="2750335" y="3933056"/>
            <a:ext cx="3643330" cy="2046338"/>
          </a:xfrm>
          <a:prstGeom prst="rect">
            <a:avLst/>
          </a:prstGeom>
          <a:noFill/>
        </p:spPr>
      </p:pic>
      <p:sp>
        <p:nvSpPr>
          <p:cNvPr id="2" name="Retângulo 1"/>
          <p:cNvSpPr/>
          <p:nvPr/>
        </p:nvSpPr>
        <p:spPr>
          <a:xfrm>
            <a:off x="3500430" y="2071678"/>
            <a:ext cx="5716565" cy="523220"/>
          </a:xfrm>
          <a:prstGeom prst="rect">
            <a:avLst/>
          </a:prstGeom>
        </p:spPr>
        <p:txBody>
          <a:bodyPr wrap="none">
            <a:spAutoFit/>
          </a:bodyPr>
          <a:lstStyle/>
          <a:p>
            <a:r>
              <a:rPr lang="pt-BR" sz="2800" dirty="0" smtClean="0"/>
              <a:t>em </a:t>
            </a:r>
            <a:r>
              <a:rPr lang="pt-BR" sz="2800" dirty="0"/>
              <a:t>sânscrito significa </a:t>
            </a:r>
            <a:r>
              <a:rPr lang="pt-BR" sz="2800" dirty="0">
                <a:solidFill>
                  <a:schemeClr val="accent2">
                    <a:lumMod val="50000"/>
                  </a:schemeClr>
                </a:solidFill>
              </a:rPr>
              <a:t>“</a:t>
            </a:r>
            <a:r>
              <a:rPr lang="pt-BR" sz="2800" b="1" dirty="0">
                <a:solidFill>
                  <a:schemeClr val="accent2">
                    <a:lumMod val="50000"/>
                  </a:schemeClr>
                </a:solidFill>
              </a:rPr>
              <a:t>mulher sábia</a:t>
            </a:r>
            <a:r>
              <a:rPr lang="pt-BR" sz="2800" dirty="0">
                <a:solidFill>
                  <a:schemeClr val="accent2">
                    <a:lumMod val="50000"/>
                  </a:schemeClr>
                </a:solidFill>
              </a:rPr>
              <a:t>”</a:t>
            </a:r>
          </a:p>
        </p:txBody>
      </p:sp>
      <p:sp>
        <p:nvSpPr>
          <p:cNvPr id="3" name="Retângulo 2"/>
          <p:cNvSpPr/>
          <p:nvPr/>
        </p:nvSpPr>
        <p:spPr>
          <a:xfrm>
            <a:off x="3500430" y="571480"/>
            <a:ext cx="2204450" cy="923330"/>
          </a:xfrm>
          <a:prstGeom prst="rect">
            <a:avLst/>
          </a:prstGeom>
        </p:spPr>
        <p:txBody>
          <a:bodyPr wrap="none">
            <a:spAutoFit/>
          </a:bodyPr>
          <a:lstStyle/>
          <a:p>
            <a:r>
              <a:rPr lang="pt-BR" sz="5400" b="1" dirty="0" smtClean="0">
                <a:solidFill>
                  <a:schemeClr val="accent2">
                    <a:lumMod val="50000"/>
                  </a:schemeClr>
                </a:solidFill>
              </a:rPr>
              <a:t>Bruxa</a:t>
            </a:r>
            <a:r>
              <a:rPr lang="pt-BR" sz="5400" b="1" dirty="0" smtClean="0">
                <a:solidFill>
                  <a:srgbClr val="FF0000"/>
                </a:solidFill>
              </a:rPr>
              <a:t> </a:t>
            </a:r>
            <a:endParaRPr lang="pt-BR" sz="5400" b="1" dirty="0">
              <a:solidFill>
                <a:srgbClr val="FF0000"/>
              </a:solidFill>
            </a:endParaRPr>
          </a:p>
        </p:txBody>
      </p:sp>
      <p:sp>
        <p:nvSpPr>
          <p:cNvPr id="4" name="Seta dobrada para cima 3"/>
          <p:cNvSpPr/>
          <p:nvPr/>
        </p:nvSpPr>
        <p:spPr>
          <a:xfrm rot="10800000" flipH="1">
            <a:off x="5572132" y="928670"/>
            <a:ext cx="2857520" cy="1143008"/>
          </a:xfrm>
          <a:prstGeom prst="bentUpArrow">
            <a:avLst>
              <a:gd name="adj1" fmla="val 33431"/>
              <a:gd name="adj2" fmla="val 34742"/>
              <a:gd name="adj3" fmla="val 35492"/>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dobrada para cima 4"/>
          <p:cNvSpPr/>
          <p:nvPr/>
        </p:nvSpPr>
        <p:spPr>
          <a:xfrm rot="16200000" flipH="1">
            <a:off x="5914123" y="3887077"/>
            <a:ext cx="3643338" cy="1143008"/>
          </a:xfrm>
          <a:prstGeom prst="bentUpArrow">
            <a:avLst>
              <a:gd name="adj1" fmla="val 33431"/>
              <a:gd name="adj2" fmla="val 34742"/>
              <a:gd name="adj3" fmla="val 35492"/>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1578398" y="6000768"/>
            <a:ext cx="5565370" cy="523220"/>
          </a:xfrm>
          <a:prstGeom prst="rect">
            <a:avLst/>
          </a:prstGeom>
        </p:spPr>
        <p:txBody>
          <a:bodyPr wrap="none">
            <a:spAutoFit/>
          </a:bodyPr>
          <a:lstStyle/>
          <a:p>
            <a:r>
              <a:rPr lang="pt-BR" sz="2800" dirty="0" smtClean="0"/>
              <a:t>Igreja Católica deturpou esse sentido</a:t>
            </a:r>
            <a:endParaRPr lang="pt-BR" sz="2800" dirty="0">
              <a:solidFill>
                <a:srgbClr val="FF0000"/>
              </a:solidFill>
            </a:endParaRPr>
          </a:p>
        </p:txBody>
      </p:sp>
      <p:pic>
        <p:nvPicPr>
          <p:cNvPr id="24580" name="Picture 4" descr="http://4.bp.blogspot.com/_L8iHrRvUW6Q/TBHSdWbXCWI/AAAAAAAAAWo/cJg3d-xGqMk/s320/sacerdotisa+natureza.jpg"/>
          <p:cNvPicPr>
            <a:picLocks noChangeAspect="1" noChangeArrowheads="1"/>
          </p:cNvPicPr>
          <p:nvPr/>
        </p:nvPicPr>
        <p:blipFill>
          <a:blip r:embed="rId3" cstate="print"/>
          <a:srcRect/>
          <a:stretch>
            <a:fillRect/>
          </a:stretch>
        </p:blipFill>
        <p:spPr bwMode="auto">
          <a:xfrm>
            <a:off x="971601" y="285727"/>
            <a:ext cx="2457360" cy="3357207"/>
          </a:xfrm>
          <a:prstGeom prst="rect">
            <a:avLst/>
          </a:prstGeom>
          <a:noFill/>
        </p:spPr>
      </p:pic>
      <p:pic>
        <p:nvPicPr>
          <p:cNvPr id="6146" name="Picture 2" descr="http://t2.gstatic.com/images?q=tbn:ANd9GcSEYdCvxAbdLQutx33LdZY_O6u-3lGxzwLZklKsNg4YkldKvQ9GLg"/>
          <p:cNvPicPr>
            <a:picLocks noChangeAspect="1" noChangeArrowheads="1"/>
          </p:cNvPicPr>
          <p:nvPr/>
        </p:nvPicPr>
        <p:blipFill>
          <a:blip r:embed="rId4" cstate="print"/>
          <a:srcRect/>
          <a:stretch>
            <a:fillRect/>
          </a:stretch>
        </p:blipFill>
        <p:spPr bwMode="auto">
          <a:xfrm>
            <a:off x="7164288" y="3068960"/>
            <a:ext cx="1419363" cy="2160240"/>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432000" y="980728"/>
            <a:ext cx="8280000" cy="5400600"/>
          </a:xfrm>
        </p:spPr>
        <p:txBody>
          <a:bodyPr>
            <a:normAutofit fontScale="85000" lnSpcReduction="10000"/>
          </a:bodyPr>
          <a:lstStyle/>
          <a:p>
            <a:pPr algn="just">
              <a:lnSpc>
                <a:spcPct val="150000"/>
              </a:lnSpc>
              <a:buFont typeface="Wingdings" pitchFamily="2" charset="2"/>
              <a:buChar char="v"/>
            </a:pPr>
            <a:r>
              <a:rPr lang="pt-BR" dirty="0" smtClean="0">
                <a:latin typeface="Times New Roman" pitchFamily="18" charset="0"/>
                <a:cs typeface="Times New Roman" pitchFamily="18" charset="0"/>
              </a:rPr>
              <a:t>A </a:t>
            </a:r>
            <a:r>
              <a:rPr lang="pt-BR" b="1" dirty="0" smtClean="0">
                <a:latin typeface="Times New Roman" pitchFamily="18" charset="0"/>
                <a:cs typeface="Times New Roman" pitchFamily="18" charset="0"/>
              </a:rPr>
              <a:t>terra</a:t>
            </a:r>
            <a:r>
              <a:rPr lang="pt-BR" dirty="0" smtClean="0">
                <a:latin typeface="Times New Roman" pitchFamily="18" charset="0"/>
                <a:cs typeface="Times New Roman" pitchFamily="18" charset="0"/>
              </a:rPr>
              <a:t> como principal fonte de riqueza </a:t>
            </a:r>
          </a:p>
          <a:p>
            <a:pPr algn="just">
              <a:lnSpc>
                <a:spcPct val="150000"/>
              </a:lnSpc>
              <a:buFont typeface="Wingdings" pitchFamily="2" charset="2"/>
              <a:buChar char="v"/>
            </a:pPr>
            <a:r>
              <a:rPr lang="pt-BR" dirty="0" smtClean="0">
                <a:latin typeface="Times New Roman" pitchFamily="18" charset="0"/>
                <a:cs typeface="Times New Roman" pitchFamily="18" charset="0"/>
              </a:rPr>
              <a:t>Atividade predominante: </a:t>
            </a:r>
            <a:r>
              <a:rPr lang="pt-BR" b="1" dirty="0" smtClean="0">
                <a:latin typeface="Times New Roman" pitchFamily="18" charset="0"/>
                <a:cs typeface="Times New Roman" pitchFamily="18" charset="0"/>
              </a:rPr>
              <a:t>agricultura de subsistência</a:t>
            </a:r>
          </a:p>
          <a:p>
            <a:pPr algn="just">
              <a:lnSpc>
                <a:spcPct val="150000"/>
              </a:lnSpc>
              <a:buFont typeface="Wingdings" pitchFamily="2" charset="2"/>
              <a:buChar char="v"/>
            </a:pPr>
            <a:r>
              <a:rPr lang="pt-BR" dirty="0" smtClean="0">
                <a:latin typeface="Times New Roman" pitchFamily="18" charset="0"/>
                <a:cs typeface="Times New Roman" pitchFamily="18" charset="0"/>
              </a:rPr>
              <a:t>Grandes prejuízos ás transações comerciais durante as guerras e pestes</a:t>
            </a:r>
          </a:p>
          <a:p>
            <a:pPr algn="just">
              <a:lnSpc>
                <a:spcPct val="150000"/>
              </a:lnSpc>
              <a:buFont typeface="Wingdings" pitchFamily="2" charset="2"/>
              <a:buChar char="v"/>
            </a:pPr>
            <a:r>
              <a:rPr lang="pt-BR" dirty="0" smtClean="0">
                <a:latin typeface="Times New Roman" pitchFamily="18" charset="0"/>
                <a:cs typeface="Times New Roman" pitchFamily="18" charset="0"/>
              </a:rPr>
              <a:t>Cada feudo utilizava suas unidades de medida e moedas próprias</a:t>
            </a:r>
          </a:p>
          <a:p>
            <a:pPr algn="just">
              <a:lnSpc>
                <a:spcPct val="150000"/>
              </a:lnSpc>
              <a:buFont typeface="Wingdings" pitchFamily="2" charset="2"/>
              <a:buChar char="v"/>
            </a:pPr>
            <a:r>
              <a:rPr lang="pt-BR" dirty="0" smtClean="0">
                <a:latin typeface="Times New Roman" pitchFamily="18" charset="0"/>
                <a:cs typeface="Times New Roman" pitchFamily="18" charset="0"/>
              </a:rPr>
              <a:t>Falta de recursos minerais para se fabricar moedas</a:t>
            </a:r>
          </a:p>
          <a:p>
            <a:pPr algn="just">
              <a:lnSpc>
                <a:spcPct val="150000"/>
              </a:lnSpc>
              <a:buFont typeface="Wingdings" pitchFamily="2" charset="2"/>
              <a:buChar char="v"/>
            </a:pPr>
            <a:r>
              <a:rPr lang="pt-BR" dirty="0" smtClean="0">
                <a:latin typeface="Times New Roman" pitchFamily="18" charset="0"/>
                <a:cs typeface="Times New Roman" pitchFamily="18" charset="0"/>
              </a:rPr>
              <a:t>Concentração de terras nas mãos do clero</a:t>
            </a:r>
            <a:endParaRPr lang="pt-BR" dirty="0">
              <a:latin typeface="Times New Roman" pitchFamily="18" charset="0"/>
              <a:cs typeface="Times New Roman" pitchFamily="18" charset="0"/>
            </a:endParaRPr>
          </a:p>
        </p:txBody>
      </p:sp>
      <p:sp>
        <p:nvSpPr>
          <p:cNvPr id="4" name="Título 1"/>
          <p:cNvSpPr txBox="1">
            <a:spLocks/>
          </p:cNvSpPr>
          <p:nvPr/>
        </p:nvSpPr>
        <p:spPr>
          <a:xfrm>
            <a:off x="3419872" y="9052"/>
            <a:ext cx="2232248" cy="61163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3000" b="1" cap="small" noProof="0" dirty="0" smtClean="0">
                <a:latin typeface="Times New Roman" pitchFamily="18" charset="0"/>
                <a:ea typeface="+mj-ea"/>
                <a:cs typeface="Times New Roman" pitchFamily="18" charset="0"/>
              </a:rPr>
              <a:t>Economia</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99792" y="260648"/>
            <a:ext cx="3888432"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Clr>
                <a:schemeClr val="accent2">
                  <a:lumMod val="50000"/>
                </a:schemeClr>
              </a:buClr>
              <a:buSzPct val="60000"/>
              <a:buFont typeface="Wingdings" pitchFamily="2" charset="2"/>
              <a:buChar char="v"/>
            </a:pPr>
            <a:r>
              <a:rPr lang="pt-BR" sz="2400" b="1" dirty="0" smtClean="0"/>
              <a:t> Fonte da vida</a:t>
            </a:r>
          </a:p>
          <a:p>
            <a:pPr>
              <a:buClr>
                <a:schemeClr val="accent2">
                  <a:lumMod val="50000"/>
                </a:schemeClr>
              </a:buClr>
              <a:buSzPct val="60000"/>
              <a:buFont typeface="Wingdings" pitchFamily="2" charset="2"/>
              <a:buChar char="v"/>
            </a:pPr>
            <a:r>
              <a:rPr lang="pt-BR" sz="2400" b="1" dirty="0" smtClean="0"/>
              <a:t> Símbolo da fertilidade</a:t>
            </a:r>
          </a:p>
          <a:p>
            <a:pPr>
              <a:buClr>
                <a:schemeClr val="accent2">
                  <a:lumMod val="50000"/>
                </a:schemeClr>
              </a:buClr>
              <a:buSzPct val="60000"/>
              <a:buFont typeface="Wingdings" pitchFamily="2" charset="2"/>
              <a:buChar char="v"/>
            </a:pPr>
            <a:r>
              <a:rPr lang="pt-BR" sz="2400" b="1" dirty="0" smtClean="0"/>
              <a:t> Conhecedora da Natureza</a:t>
            </a:r>
          </a:p>
          <a:p>
            <a:pPr>
              <a:buClr>
                <a:schemeClr val="accent2">
                  <a:lumMod val="50000"/>
                </a:schemeClr>
              </a:buClr>
              <a:buSzPct val="60000"/>
              <a:buFont typeface="Wingdings" pitchFamily="2" charset="2"/>
              <a:buChar char="v"/>
            </a:pPr>
            <a:r>
              <a:rPr lang="pt-BR" sz="2400" b="1" dirty="0" smtClean="0"/>
              <a:t> Poderes místicos</a:t>
            </a:r>
            <a:endParaRPr lang="pt-BR" sz="2400" b="1" dirty="0"/>
          </a:p>
        </p:txBody>
      </p:sp>
      <p:sp>
        <p:nvSpPr>
          <p:cNvPr id="4" name="Retângulo 3"/>
          <p:cNvSpPr/>
          <p:nvPr/>
        </p:nvSpPr>
        <p:spPr>
          <a:xfrm>
            <a:off x="1464447" y="4869160"/>
            <a:ext cx="621510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Clr>
                <a:schemeClr val="accent2">
                  <a:lumMod val="50000"/>
                </a:schemeClr>
              </a:buClr>
              <a:buSzPct val="60000"/>
              <a:buFont typeface="Wingdings" pitchFamily="2" charset="2"/>
              <a:buChar char="v"/>
            </a:pPr>
            <a:r>
              <a:rPr lang="pt-BR" sz="2400" b="1" dirty="0" smtClean="0"/>
              <a:t> A maior pecadora </a:t>
            </a:r>
          </a:p>
          <a:p>
            <a:pPr>
              <a:buClr>
                <a:schemeClr val="accent2">
                  <a:lumMod val="50000"/>
                </a:schemeClr>
              </a:buClr>
              <a:buSzPct val="60000"/>
              <a:buFont typeface="Wingdings" pitchFamily="2" charset="2"/>
              <a:buChar char="v"/>
            </a:pPr>
            <a:r>
              <a:rPr lang="pt-BR" sz="2400" b="1" dirty="0" smtClean="0"/>
              <a:t> Origem de todas as ações nocivas ao homem</a:t>
            </a:r>
          </a:p>
          <a:p>
            <a:pPr>
              <a:buClr>
                <a:schemeClr val="accent2">
                  <a:lumMod val="50000"/>
                </a:schemeClr>
              </a:buClr>
              <a:buSzPct val="60000"/>
              <a:buFont typeface="Wingdings" pitchFamily="2" charset="2"/>
              <a:buChar char="v"/>
            </a:pPr>
            <a:r>
              <a:rPr lang="pt-BR" sz="2400" b="1" dirty="0" smtClean="0"/>
              <a:t> Dominadas por instintos inferiores </a:t>
            </a:r>
          </a:p>
          <a:p>
            <a:pPr>
              <a:buClr>
                <a:schemeClr val="accent2">
                  <a:lumMod val="50000"/>
                </a:schemeClr>
              </a:buClr>
              <a:buSzPct val="60000"/>
              <a:buFont typeface="Wingdings" pitchFamily="2" charset="2"/>
              <a:buChar char="v"/>
            </a:pPr>
            <a:r>
              <a:rPr lang="pt-BR" sz="2400" b="1" dirty="0" smtClean="0"/>
              <a:t> Objetos de pecado utilizados pelo diabo</a:t>
            </a:r>
            <a:endParaRPr lang="pt-BR" sz="2400" b="1" dirty="0"/>
          </a:p>
        </p:txBody>
      </p:sp>
      <p:sp>
        <p:nvSpPr>
          <p:cNvPr id="5" name="Retângulo 4"/>
          <p:cNvSpPr/>
          <p:nvPr/>
        </p:nvSpPr>
        <p:spPr>
          <a:xfrm>
            <a:off x="1142976" y="2832083"/>
            <a:ext cx="7215238" cy="954107"/>
          </a:xfrm>
          <a:prstGeom prst="rect">
            <a:avLst/>
          </a:prstGeom>
        </p:spPr>
        <p:txBody>
          <a:bodyPr wrap="square">
            <a:spAutoFit/>
          </a:bodyPr>
          <a:lstStyle/>
          <a:p>
            <a:pPr algn="ctr"/>
            <a:r>
              <a:rPr lang="pt-BR" sz="2800" b="1" dirty="0" smtClean="0"/>
              <a:t> “Se uma mulher tem a audácia de curar sem haver estudado, ela é feiticeira e deve morrer”</a:t>
            </a:r>
            <a:endParaRPr lang="pt-BR" sz="2800" b="1" dirty="0"/>
          </a:p>
        </p:txBody>
      </p:sp>
      <p:sp>
        <p:nvSpPr>
          <p:cNvPr id="7" name="Seta para baixo 6"/>
          <p:cNvSpPr/>
          <p:nvPr/>
        </p:nvSpPr>
        <p:spPr>
          <a:xfrm>
            <a:off x="4250529" y="3933056"/>
            <a:ext cx="642942" cy="714380"/>
          </a:xfrm>
          <a:prstGeom prst="down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baixo 7"/>
          <p:cNvSpPr/>
          <p:nvPr/>
        </p:nvSpPr>
        <p:spPr>
          <a:xfrm>
            <a:off x="4250529" y="2060848"/>
            <a:ext cx="642942" cy="714380"/>
          </a:xfrm>
          <a:prstGeom prst="down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592" y="3789040"/>
            <a:ext cx="4069654" cy="2677656"/>
          </a:xfrm>
          <a:prstGeom prst="rect">
            <a:avLst/>
          </a:prstGeom>
          <a:noFill/>
          <a:ln>
            <a:noFill/>
          </a:ln>
        </p:spPr>
        <p:txBody>
          <a:bodyPr wrap="square">
            <a:spAutoFit/>
          </a:bodyPr>
          <a:lstStyle/>
          <a:p>
            <a:pPr algn="just"/>
            <a:r>
              <a:rPr lang="pt-BR" sz="2400" b="1" dirty="0" smtClean="0">
                <a:solidFill>
                  <a:prstClr val="black"/>
                </a:solidFill>
                <a:latin typeface="Times New Roman" pitchFamily="18" charset="0"/>
                <a:cs typeface="Times New Roman" pitchFamily="18" charset="0"/>
              </a:rPr>
              <a:t>A Igreja fez dos tribunais da Inquisição, uma caça em massa aos que julgava heréticos ou bruxos, uma perseguição bem calculada e planejada pelas classes dominantes </a:t>
            </a:r>
          </a:p>
        </p:txBody>
      </p:sp>
      <p:sp>
        <p:nvSpPr>
          <p:cNvPr id="3" name="Retângulo 2"/>
          <p:cNvSpPr/>
          <p:nvPr/>
        </p:nvSpPr>
        <p:spPr>
          <a:xfrm>
            <a:off x="4214810" y="1142984"/>
            <a:ext cx="4857752" cy="830997"/>
          </a:xfrm>
          <a:prstGeom prst="rect">
            <a:avLst/>
          </a:prstGeom>
        </p:spPr>
        <p:txBody>
          <a:bodyPr wrap="square">
            <a:spAutoFit/>
          </a:bodyPr>
          <a:lstStyle/>
          <a:p>
            <a:pPr algn="ctr"/>
            <a:r>
              <a:rPr lang="pt-BR" sz="4800" b="1" dirty="0" smtClean="0">
                <a:solidFill>
                  <a:schemeClr val="accent2">
                    <a:lumMod val="50000"/>
                  </a:schemeClr>
                </a:solidFill>
              </a:rPr>
              <a:t>Caça às bruxas !</a:t>
            </a:r>
          </a:p>
        </p:txBody>
      </p:sp>
      <p:pic>
        <p:nvPicPr>
          <p:cNvPr id="3074" name="Picture 2" descr="http://www.substantivoplural.com.br/wp-content/uploads/2010/10/Fogueiras-da-Inquisi%C3%A7%C3%A3o.jpg"/>
          <p:cNvPicPr>
            <a:picLocks noChangeAspect="1" noChangeArrowheads="1"/>
          </p:cNvPicPr>
          <p:nvPr/>
        </p:nvPicPr>
        <p:blipFill>
          <a:blip r:embed="rId2" cstate="print"/>
          <a:srcRect/>
          <a:stretch>
            <a:fillRect/>
          </a:stretch>
        </p:blipFill>
        <p:spPr bwMode="auto">
          <a:xfrm>
            <a:off x="5076056" y="2564904"/>
            <a:ext cx="3762375" cy="3810000"/>
          </a:xfrm>
          <a:prstGeom prst="rect">
            <a:avLst/>
          </a:prstGeom>
          <a:noFill/>
        </p:spPr>
      </p:pic>
      <p:pic>
        <p:nvPicPr>
          <p:cNvPr id="3076" name="Picture 4" descr="http://4.bp.blogspot.com/-1N7rcWjwTnE/TvCRtL201jI/AAAAAAAAB1Y/CQeGLgEG2tc/s400/6761b7a06084a5b6f64718c000da3119.jpg"/>
          <p:cNvPicPr>
            <a:picLocks noChangeAspect="1" noChangeArrowheads="1"/>
          </p:cNvPicPr>
          <p:nvPr/>
        </p:nvPicPr>
        <p:blipFill>
          <a:blip r:embed="rId3" cstate="print"/>
          <a:srcRect/>
          <a:stretch>
            <a:fillRect/>
          </a:stretch>
        </p:blipFill>
        <p:spPr bwMode="auto">
          <a:xfrm>
            <a:off x="827584" y="535759"/>
            <a:ext cx="3571900" cy="2893241"/>
          </a:xfrm>
          <a:prstGeom prst="rect">
            <a:avLst/>
          </a:prstGeom>
          <a:noFill/>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788024" y="620688"/>
            <a:ext cx="2880320" cy="288032"/>
          </a:xfrm>
        </p:spPr>
        <p:txBody>
          <a:bodyPr>
            <a:noAutofit/>
          </a:bodyPr>
          <a:lstStyle/>
          <a:p>
            <a:r>
              <a:rPr lang="pt-BR" sz="1600" dirty="0" smtClean="0"/>
              <a:t>Cânone da medicina </a:t>
            </a:r>
            <a:r>
              <a:rPr lang="pt-BR" sz="1100" dirty="0" smtClean="0"/>
              <a:t>(5 volumes)</a:t>
            </a:r>
            <a:endParaRPr lang="pt-BR"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6685" y="188639"/>
            <a:ext cx="3195355" cy="2089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tângulo 8"/>
          <p:cNvSpPr/>
          <p:nvPr/>
        </p:nvSpPr>
        <p:spPr>
          <a:xfrm>
            <a:off x="432000" y="2276872"/>
            <a:ext cx="8280000" cy="4401205"/>
          </a:xfrm>
          <a:prstGeom prst="rect">
            <a:avLst/>
          </a:prstGeom>
        </p:spPr>
        <p:txBody>
          <a:bodyPr wrap="square">
            <a:spAutoFit/>
          </a:bodyPr>
          <a:lstStyle/>
          <a:p>
            <a:pPr algn="just"/>
            <a:r>
              <a:rPr lang="pt-BR" sz="2000" b="1" dirty="0" err="1" smtClean="0"/>
              <a:t>Avicena</a:t>
            </a:r>
            <a:r>
              <a:rPr lang="pt-BR" sz="2000" dirty="0" smtClean="0"/>
              <a:t> - Abu Ali </a:t>
            </a:r>
            <a:r>
              <a:rPr lang="pt-BR" sz="2000" dirty="0" err="1" smtClean="0"/>
              <a:t>al-Husain</a:t>
            </a:r>
            <a:r>
              <a:rPr lang="pt-BR" sz="2000" dirty="0" smtClean="0"/>
              <a:t> </a:t>
            </a:r>
            <a:r>
              <a:rPr lang="pt-BR" sz="2000" dirty="0" err="1" smtClean="0"/>
              <a:t>Ibn</a:t>
            </a:r>
            <a:r>
              <a:rPr lang="pt-BR" sz="2000" dirty="0" smtClean="0"/>
              <a:t> </a:t>
            </a:r>
            <a:r>
              <a:rPr lang="pt-BR" sz="2000" dirty="0" err="1" smtClean="0"/>
              <a:t>Abdallah</a:t>
            </a:r>
            <a:r>
              <a:rPr lang="pt-BR" sz="2000" dirty="0" smtClean="0"/>
              <a:t> </a:t>
            </a:r>
            <a:r>
              <a:rPr lang="pt-BR" sz="2000" dirty="0" err="1" smtClean="0"/>
              <a:t>Ibn</a:t>
            </a:r>
            <a:r>
              <a:rPr lang="pt-BR" sz="2000" dirty="0" smtClean="0"/>
              <a:t> Sina (980-1037) , latinizado como </a:t>
            </a:r>
            <a:r>
              <a:rPr lang="pt-BR" sz="2000" dirty="0" err="1" smtClean="0"/>
              <a:t>Avicena</a:t>
            </a:r>
            <a:r>
              <a:rPr lang="pt-BR" sz="2000" dirty="0" smtClean="0"/>
              <a:t> (</a:t>
            </a:r>
            <a:r>
              <a:rPr lang="pt-BR" sz="2000" dirty="0" err="1" smtClean="0"/>
              <a:t>Afshana</a:t>
            </a:r>
            <a:r>
              <a:rPr lang="pt-BR" sz="2000" dirty="0" smtClean="0"/>
              <a:t>, atual Uzbequistão c. 980 – </a:t>
            </a:r>
            <a:r>
              <a:rPr lang="pt-BR" sz="2000" dirty="0" err="1" smtClean="0"/>
              <a:t>Hamadan</a:t>
            </a:r>
            <a:r>
              <a:rPr lang="pt-BR" sz="2000" dirty="0" smtClean="0"/>
              <a:t>, Irã, junho de 1037) foi um polímata persa, provavelmente o filósofo mais importante na tradição islâmica e o filósofo mais influente da era pré-moderna. Destacou-se entre outras áreas, no campo da medicina, e seu principal trabalho, o Cânone da Medicina (</a:t>
            </a:r>
            <a:r>
              <a:rPr lang="pt-BR" sz="2000" dirty="0" err="1" smtClean="0"/>
              <a:t>al-Qanun</a:t>
            </a:r>
            <a:r>
              <a:rPr lang="pt-BR" sz="2000" dirty="0" smtClean="0"/>
              <a:t> </a:t>
            </a:r>
            <a:r>
              <a:rPr lang="pt-BR" sz="2000" dirty="0" err="1" smtClean="0"/>
              <a:t>fi'l-Tibb</a:t>
            </a:r>
            <a:r>
              <a:rPr lang="pt-BR" sz="2000" dirty="0" smtClean="0"/>
              <a:t>) continuou a ser utilizado como manual de medicina nas universidades da Europa e no mundo islâmico até o início do período moderno. Como filósofo, sua principal obra é A Cura (</a:t>
            </a:r>
            <a:r>
              <a:rPr lang="pt-BR" sz="2000" dirty="0" err="1" smtClean="0"/>
              <a:t>al-Shifa</a:t>
            </a:r>
            <a:r>
              <a:rPr lang="pt-BR" sz="2000" dirty="0" smtClean="0"/>
              <a:t>'), que teve um impacto decisivo sobre a escolástica europeia, especialmente sobre Tomás de Aquino. De sua vida pessoal, era um jovem muito precoce, e com dez anos de idade, já havia memorizado o Alcorão. Aos dezesseis, já dominava várias ciências, como física, matemática, lógica e metafísica. Logo começou o estudo e a prática da medicina, e antes de completar vinte e um anos de idade, escreveu seu famoso "Cânone</a:t>
            </a:r>
            <a:r>
              <a:rPr lang="pt-BR" sz="2000" dirty="0" smtClean="0"/>
              <a:t>"</a:t>
            </a:r>
            <a:endParaRPr lang="pt-BR" sz="2000" dirty="0" smtClean="0"/>
          </a:p>
        </p:txBody>
      </p:sp>
    </p:spTree>
    <p:extLst>
      <p:ext uri="{BB962C8B-B14F-4D97-AF65-F5344CB8AC3E}">
        <p14:creationId xmlns:p14="http://schemas.microsoft.com/office/powerpoint/2010/main" xmlns="" val="2823681347"/>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www.infoescola.com/wp-content/uploads/2013/02/avicena.jpg"/>
          <p:cNvPicPr>
            <a:picLocks noChangeAspect="1" noChangeArrowheads="1"/>
          </p:cNvPicPr>
          <p:nvPr/>
        </p:nvPicPr>
        <p:blipFill>
          <a:blip r:embed="rId2" cstate="print"/>
          <a:srcRect/>
          <a:stretch>
            <a:fillRect/>
          </a:stretch>
        </p:blipFill>
        <p:spPr bwMode="auto">
          <a:xfrm>
            <a:off x="2339752" y="72008"/>
            <a:ext cx="1080120" cy="1540971"/>
          </a:xfrm>
          <a:prstGeom prst="rect">
            <a:avLst/>
          </a:prstGeom>
          <a:noFill/>
        </p:spPr>
      </p:pic>
      <p:sp>
        <p:nvSpPr>
          <p:cNvPr id="8" name="Retângulo 7"/>
          <p:cNvSpPr/>
          <p:nvPr/>
        </p:nvSpPr>
        <p:spPr>
          <a:xfrm>
            <a:off x="503548" y="1570722"/>
            <a:ext cx="8136904" cy="5170646"/>
          </a:xfrm>
          <a:prstGeom prst="rect">
            <a:avLst/>
          </a:prstGeom>
        </p:spPr>
        <p:txBody>
          <a:bodyPr wrap="square">
            <a:spAutoFit/>
          </a:bodyPr>
          <a:lstStyle/>
          <a:p>
            <a:pPr algn="just"/>
            <a:r>
              <a:rPr lang="pt-BR" sz="2000" dirty="0" err="1" smtClean="0"/>
              <a:t>Avicena</a:t>
            </a:r>
            <a:r>
              <a:rPr lang="pt-BR" sz="2000" dirty="0" smtClean="0"/>
              <a:t> serviu sucessivamente a vários soberanos persas como médico e conselheiro, viajando com eles de um lugar a outro, e apesar de conhecido pelo seu perfil sociável, dedicou um bom tempo aos trabalhos literários, dos quais são exemplos concretos os cerca de cem volumes que escreveu. Destacam-se ainda entre os seus trabalhos, os extensos comentários sobre a obra de Aristóteles e A Libertação (</a:t>
            </a:r>
            <a:r>
              <a:rPr lang="pt-BR" sz="2000" dirty="0" err="1" smtClean="0"/>
              <a:t>al-Najat</a:t>
            </a:r>
            <a:r>
              <a:rPr lang="pt-BR" sz="2000" dirty="0" smtClean="0"/>
              <a:t>). Um princípio favorito de </a:t>
            </a:r>
            <a:r>
              <a:rPr lang="pt-BR" sz="2000" dirty="0" err="1" smtClean="0"/>
              <a:t>Avicena</a:t>
            </a:r>
            <a:r>
              <a:rPr lang="pt-BR" sz="2000" dirty="0" smtClean="0"/>
              <a:t>, que é citado não só por </a:t>
            </a:r>
            <a:r>
              <a:rPr lang="pt-BR" sz="2000" dirty="0" err="1" smtClean="0"/>
              <a:t>Averróis</a:t>
            </a:r>
            <a:r>
              <a:rPr lang="pt-BR" sz="2000" dirty="0" smtClean="0"/>
              <a:t>, mas também pelos escolásticos e especialmente por Santo Alberto Magno era "</a:t>
            </a:r>
            <a:r>
              <a:rPr lang="pt-BR" sz="2000" dirty="0" err="1" smtClean="0"/>
              <a:t>intellectus</a:t>
            </a:r>
            <a:r>
              <a:rPr lang="pt-BR" sz="2000" dirty="0" smtClean="0"/>
              <a:t> in </a:t>
            </a:r>
            <a:r>
              <a:rPr lang="pt-BR" sz="2000" dirty="0" err="1" smtClean="0"/>
              <a:t>formis</a:t>
            </a:r>
            <a:r>
              <a:rPr lang="pt-BR" sz="2000" dirty="0" smtClean="0"/>
              <a:t> </a:t>
            </a:r>
            <a:r>
              <a:rPr lang="pt-BR" sz="2000" dirty="0" err="1" smtClean="0"/>
              <a:t>agit</a:t>
            </a:r>
            <a:r>
              <a:rPr lang="pt-BR" sz="2000" dirty="0" smtClean="0"/>
              <a:t> </a:t>
            </a:r>
            <a:r>
              <a:rPr lang="pt-BR" sz="2000" dirty="0" err="1" smtClean="0"/>
              <a:t>universalitatem</a:t>
            </a:r>
            <a:r>
              <a:rPr lang="pt-BR" sz="2000" dirty="0" smtClean="0"/>
              <a:t>"  ou seja, a universalidade das nossas ideias é o resultado da atividade da própria mente. Este é um princípio a ser entendido no sentido realista, não no nominalista. Para </a:t>
            </a:r>
            <a:r>
              <a:rPr lang="pt-BR" sz="2000" dirty="0" err="1" smtClean="0"/>
              <a:t>Avicena</a:t>
            </a:r>
            <a:r>
              <a:rPr lang="pt-BR" sz="2000" dirty="0" smtClean="0"/>
              <a:t> o significado é que, embora existam diferenças e semelhanças entre as coisas independentemente da mente, a constituição formal de coisas no campo da individualidade, universalidade genérica, universalidade específica, e assim por diante, é trabalho da mente.</a:t>
            </a:r>
          </a:p>
          <a:p>
            <a:pPr algn="r"/>
            <a:r>
              <a:rPr lang="pt-BR" sz="1000" dirty="0" smtClean="0"/>
              <a:t>RIZVI, </a:t>
            </a:r>
            <a:r>
              <a:rPr lang="pt-BR" sz="1000" dirty="0" err="1" smtClean="0"/>
              <a:t>Sajjad</a:t>
            </a:r>
            <a:r>
              <a:rPr lang="pt-BR" sz="1000" dirty="0" smtClean="0"/>
              <a:t> H. </a:t>
            </a:r>
            <a:r>
              <a:rPr lang="pt-BR" sz="1000" dirty="0" err="1" smtClean="0"/>
              <a:t>Avicenna</a:t>
            </a:r>
            <a:r>
              <a:rPr lang="pt-BR" sz="1000" dirty="0" smtClean="0"/>
              <a:t> (</a:t>
            </a:r>
            <a:r>
              <a:rPr lang="pt-BR" sz="1000" dirty="0" err="1" smtClean="0"/>
              <a:t>Ibn</a:t>
            </a:r>
            <a:r>
              <a:rPr lang="pt-BR" sz="1000" dirty="0" smtClean="0"/>
              <a:t> Sina) (c.980—1037) (em inglês). Disponível em: &lt; http://www.iep.utm.edu/avicenna/ &gt;. Acesso: 17/02/13.</a:t>
            </a:r>
            <a:br>
              <a:rPr lang="pt-BR" sz="1000" dirty="0" smtClean="0"/>
            </a:br>
            <a:r>
              <a:rPr lang="pt-BR" sz="1000" dirty="0" smtClean="0"/>
              <a:t>KNIGHT, Kevin. </a:t>
            </a:r>
            <a:r>
              <a:rPr lang="pt-BR" sz="1000" dirty="0" err="1" smtClean="0"/>
              <a:t>Avicenna</a:t>
            </a:r>
            <a:r>
              <a:rPr lang="pt-BR" sz="1000" dirty="0" smtClean="0"/>
              <a:t> (em inglês). Disponível em: &lt; http://www.newadvent.org/cathen/02157a.htm &gt;. Acesso: 17/02/13.</a:t>
            </a:r>
          </a:p>
          <a:p>
            <a:pPr algn="r"/>
            <a:r>
              <a:rPr lang="pt-BR" sz="1000" dirty="0" smtClean="0"/>
              <a:t>http://www.infoescola.com/biografias/avicena/</a:t>
            </a:r>
            <a:endParaRPr lang="pt-BR" sz="1000" dirty="0"/>
          </a:p>
        </p:txBody>
      </p:sp>
      <p:pic>
        <p:nvPicPr>
          <p:cNvPr id="7" name="Picture 2" descr="http://www.ahistoria.com.br/wp-content/uploads/ibn-e-sina.jpg"/>
          <p:cNvPicPr>
            <a:picLocks noChangeAspect="1" noChangeArrowheads="1"/>
          </p:cNvPicPr>
          <p:nvPr/>
        </p:nvPicPr>
        <p:blipFill>
          <a:blip r:embed="rId3" cstate="print"/>
          <a:srcRect/>
          <a:stretch>
            <a:fillRect/>
          </a:stretch>
        </p:blipFill>
        <p:spPr bwMode="auto">
          <a:xfrm>
            <a:off x="6084168" y="72008"/>
            <a:ext cx="1178420" cy="1512168"/>
          </a:xfrm>
          <a:prstGeom prst="rect">
            <a:avLst/>
          </a:prstGeom>
          <a:noFill/>
        </p:spPr>
      </p:pic>
    </p:spTree>
    <p:extLst>
      <p:ext uri="{BB962C8B-B14F-4D97-AF65-F5344CB8AC3E}">
        <p14:creationId xmlns:p14="http://schemas.microsoft.com/office/powerpoint/2010/main" xmlns="" val="2823681347"/>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38200" y="992187"/>
            <a:ext cx="7622232" cy="4873625"/>
          </a:xfrm>
        </p:spPr>
        <p:txBody>
          <a:bodyPr>
            <a:normAutofit fontScale="92500" lnSpcReduction="20000"/>
          </a:bodyPr>
          <a:lstStyle/>
          <a:p>
            <a:pPr algn="just"/>
            <a:r>
              <a:rPr lang="pt-BR" dirty="0" smtClean="0"/>
              <a:t>Experimentos com plantas medicinais;</a:t>
            </a:r>
          </a:p>
          <a:p>
            <a:pPr algn="just"/>
            <a:endParaRPr lang="pt-BR" dirty="0" smtClean="0"/>
          </a:p>
          <a:p>
            <a:pPr algn="just"/>
            <a:r>
              <a:rPr lang="pt-BR" dirty="0" smtClean="0"/>
              <a:t>Invocavam a metafísica do cristianismo esotérico e da cabala;</a:t>
            </a:r>
          </a:p>
          <a:p>
            <a:pPr algn="just"/>
            <a:endParaRPr lang="pt-BR" dirty="0" smtClean="0"/>
          </a:p>
          <a:p>
            <a:pPr algn="just"/>
            <a:r>
              <a:rPr lang="pt-BR" dirty="0" smtClean="0"/>
              <a:t>Recomendava a química como disciplina fundamental;</a:t>
            </a:r>
          </a:p>
          <a:p>
            <a:pPr algn="just"/>
            <a:endParaRPr lang="pt-BR" dirty="0" smtClean="0"/>
          </a:p>
          <a:p>
            <a:pPr algn="just"/>
            <a:r>
              <a:rPr lang="pt-BR" dirty="0" smtClean="0"/>
              <a:t>Proliferação de discussões sobre medicina social devido ao prisma holístico sobre os pacientes.</a:t>
            </a:r>
            <a:endParaRPr lang="pt-BR" dirty="0"/>
          </a:p>
        </p:txBody>
      </p:sp>
      <p:sp>
        <p:nvSpPr>
          <p:cNvPr id="4" name="Título 1"/>
          <p:cNvSpPr txBox="1">
            <a:spLocks/>
          </p:cNvSpPr>
          <p:nvPr/>
        </p:nvSpPr>
        <p:spPr>
          <a:xfrm>
            <a:off x="2195736" y="0"/>
            <a:ext cx="4752528" cy="539628"/>
          </a:xfrm>
          <a:prstGeom prst="rect">
            <a:avLst/>
          </a:prstGeom>
        </p:spPr>
        <p:txBody>
          <a:bodyPr>
            <a:noAutofit/>
          </a:bodyPr>
          <a:lstStyle/>
          <a:p>
            <a:pPr lvl="0" algn="ctr">
              <a:spcBef>
                <a:spcPct val="0"/>
              </a:spcBef>
              <a:defRPr/>
            </a:pPr>
            <a:r>
              <a:rPr lang="pt-BR" sz="3000" b="1" cap="small" dirty="0" smtClean="0">
                <a:latin typeface="Times New Roman" pitchFamily="18" charset="0"/>
                <a:ea typeface="+mj-ea"/>
                <a:cs typeface="Times New Roman" pitchFamily="18" charset="0"/>
              </a:rPr>
              <a:t>Medicina hermética</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906846435"/>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838200" y="1196752"/>
            <a:ext cx="7467600" cy="4873625"/>
          </a:xfrm>
        </p:spPr>
        <p:txBody>
          <a:bodyPr>
            <a:normAutofit fontScale="92500" lnSpcReduction="20000"/>
          </a:bodyPr>
          <a:lstStyle/>
          <a:p>
            <a:pPr algn="just"/>
            <a:r>
              <a:rPr lang="pt-BR" dirty="0" err="1" smtClean="0"/>
              <a:t>Laudanum</a:t>
            </a:r>
            <a:r>
              <a:rPr lang="pt-BR" dirty="0" smtClean="0"/>
              <a:t> (tintura de ópio)</a:t>
            </a:r>
          </a:p>
          <a:p>
            <a:pPr algn="just"/>
            <a:endParaRPr lang="pt-BR" dirty="0" smtClean="0"/>
          </a:p>
          <a:p>
            <a:pPr algn="just"/>
            <a:r>
              <a:rPr lang="pt-BR" dirty="0" smtClean="0"/>
              <a:t>Uso de Hg em sífilis</a:t>
            </a:r>
          </a:p>
          <a:p>
            <a:pPr algn="just"/>
            <a:endParaRPr lang="pt-BR" dirty="0" smtClean="0"/>
          </a:p>
          <a:p>
            <a:pPr algn="just"/>
            <a:r>
              <a:rPr lang="pt-BR" dirty="0" smtClean="0"/>
              <a:t>Viu Bócio e Cretinismo como deficiências minerais</a:t>
            </a:r>
          </a:p>
          <a:p>
            <a:pPr algn="just"/>
            <a:endParaRPr lang="pt-BR" dirty="0" smtClean="0"/>
          </a:p>
          <a:p>
            <a:pPr algn="just"/>
            <a:r>
              <a:rPr lang="pt-BR" dirty="0" smtClean="0"/>
              <a:t>Descreveu a silicose e tuberculose em trabalhadores de minas</a:t>
            </a:r>
          </a:p>
          <a:p>
            <a:pPr algn="just"/>
            <a:endParaRPr lang="pt-BR" dirty="0" smtClean="0"/>
          </a:p>
          <a:p>
            <a:pPr algn="just"/>
            <a:r>
              <a:rPr lang="pt-BR" dirty="0" smtClean="0"/>
              <a:t>Uso de minerais e metais na prática médica</a:t>
            </a:r>
          </a:p>
          <a:p>
            <a:pPr algn="just"/>
            <a:endParaRPr lang="pt-BR" dirty="0"/>
          </a:p>
        </p:txBody>
      </p:sp>
      <p:sp>
        <p:nvSpPr>
          <p:cNvPr id="4" name="Título 1"/>
          <p:cNvSpPr txBox="1">
            <a:spLocks/>
          </p:cNvSpPr>
          <p:nvPr/>
        </p:nvSpPr>
        <p:spPr>
          <a:xfrm>
            <a:off x="1907704" y="0"/>
            <a:ext cx="5328592" cy="539628"/>
          </a:xfrm>
          <a:prstGeom prst="rect">
            <a:avLst/>
          </a:prstGeom>
        </p:spPr>
        <p:txBody>
          <a:bodyPr>
            <a:noAutofit/>
          </a:bodyPr>
          <a:lstStyle/>
          <a:p>
            <a:pPr lvl="0" algn="ctr">
              <a:spcBef>
                <a:spcPct val="0"/>
              </a:spcBef>
              <a:defRPr/>
            </a:pPr>
            <a:r>
              <a:rPr lang="pt-BR" sz="3000" b="1" cap="small" dirty="0" smtClean="0">
                <a:latin typeface="Times New Roman" pitchFamily="18" charset="0"/>
                <a:ea typeface="+mj-ea"/>
                <a:cs typeface="Times New Roman" pitchFamily="18" charset="0"/>
              </a:rPr>
              <a:t>Contribuições terapêuticas</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272441553"/>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1520788"/>
            <a:ext cx="7920880" cy="3816424"/>
          </a:xfrm>
        </p:spPr>
        <p:txBody>
          <a:bodyPr>
            <a:normAutofit fontScale="55000" lnSpcReduction="20000"/>
          </a:bodyPr>
          <a:lstStyle/>
          <a:p>
            <a:pPr algn="just">
              <a:lnSpc>
                <a:spcPct val="170000"/>
              </a:lnSpc>
            </a:pPr>
            <a:r>
              <a:rPr lang="pt-BR" dirty="0" smtClean="0"/>
              <a:t>http://www.revistachronidas.com.br/arq/texto2009/FARINHA,%20Allyne.</a:t>
            </a:r>
            <a:r>
              <a:rPr lang="pt-BR" dirty="0" err="1" smtClean="0"/>
              <a:t>pdf</a:t>
            </a:r>
            <a:endParaRPr lang="pt-BR" dirty="0" smtClean="0"/>
          </a:p>
          <a:p>
            <a:pPr algn="just">
              <a:lnSpc>
                <a:spcPct val="170000"/>
              </a:lnSpc>
            </a:pPr>
            <a:r>
              <a:rPr lang="pt-BR" dirty="0" smtClean="0"/>
              <a:t>http://www.planetaeducacao.com.br/portal/artigo.asp?artigo=765</a:t>
            </a:r>
          </a:p>
          <a:p>
            <a:pPr algn="just">
              <a:lnSpc>
                <a:spcPct val="170000"/>
              </a:lnSpc>
            </a:pPr>
            <a:r>
              <a:rPr lang="pt-BR" dirty="0" smtClean="0"/>
              <a:t>http://obscurumvitae.blogspot.com.br/2012/03/peste.html</a:t>
            </a:r>
          </a:p>
          <a:p>
            <a:pPr algn="just">
              <a:lnSpc>
                <a:spcPct val="170000"/>
              </a:lnSpc>
            </a:pPr>
            <a:r>
              <a:rPr lang="pt-BR" dirty="0" smtClean="0"/>
              <a:t>http://www.abdn.ac.uk/english/lion/medicine.shtml</a:t>
            </a:r>
          </a:p>
          <a:p>
            <a:pPr algn="just">
              <a:lnSpc>
                <a:spcPct val="170000"/>
              </a:lnSpc>
            </a:pPr>
            <a:r>
              <a:rPr lang="pt-BR" dirty="0" smtClean="0"/>
              <a:t>http://rochaferida.blogspot.com.br/2011/12/verdadeira-face-da-inquisicao.html#axzz1rHpxHvIf</a:t>
            </a:r>
          </a:p>
          <a:p>
            <a:pPr algn="just">
              <a:lnSpc>
                <a:spcPct val="170000"/>
              </a:lnSpc>
            </a:pPr>
            <a:r>
              <a:rPr lang="pt-BR" dirty="0" smtClean="0"/>
              <a:t>http://mrdiggs.wordpress.com/os-mais-terriveis-instrumentos-de-tortura-utilizados-pela-santa-inquisicao/</a:t>
            </a:r>
          </a:p>
        </p:txBody>
      </p:sp>
      <p:sp>
        <p:nvSpPr>
          <p:cNvPr id="4" name="Título 1"/>
          <p:cNvSpPr txBox="1">
            <a:spLocks/>
          </p:cNvSpPr>
          <p:nvPr/>
        </p:nvSpPr>
        <p:spPr>
          <a:xfrm>
            <a:off x="3275856" y="0"/>
            <a:ext cx="2565393" cy="539628"/>
          </a:xfrm>
          <a:prstGeom prst="rect">
            <a:avLst/>
          </a:prstGeom>
        </p:spPr>
        <p:txBody>
          <a:bodyPr>
            <a:noAutofit/>
          </a:bodyPr>
          <a:lstStyle/>
          <a:p>
            <a:pPr algn="ctr">
              <a:spcBef>
                <a:spcPct val="0"/>
              </a:spcBef>
              <a:defRPr/>
            </a:pPr>
            <a:r>
              <a:rPr lang="pt-BR" sz="3000" b="1" cap="small" dirty="0" smtClean="0">
                <a:latin typeface="Times New Roman" pitchFamily="18" charset="0"/>
                <a:ea typeface="+mj-ea"/>
                <a:cs typeface="Times New Roman" pitchFamily="18" charset="0"/>
              </a:rPr>
              <a:t>Bibliografia</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3" name="Picture 5" descr="Paracelso.">
            <a:hlinkClick r:id="rId2" tooltip="&quot;Paracelso.&quot;"/>
          </p:cNvPr>
          <p:cNvPicPr>
            <a:picLocks noChangeAspect="1" noChangeArrowheads="1"/>
          </p:cNvPicPr>
          <p:nvPr/>
        </p:nvPicPr>
        <p:blipFill>
          <a:blip r:embed="rId3" r:link="rId4" cstate="print"/>
          <a:srcRect/>
          <a:stretch>
            <a:fillRect/>
          </a:stretch>
        </p:blipFill>
        <p:spPr bwMode="auto">
          <a:xfrm>
            <a:off x="273050" y="608013"/>
            <a:ext cx="4173538" cy="5641975"/>
          </a:xfrm>
          <a:prstGeom prst="rect">
            <a:avLst/>
          </a:prstGeom>
          <a:noFill/>
          <a:ln w="9525">
            <a:noFill/>
            <a:miter lim="800000"/>
            <a:headEnd/>
            <a:tailEnd/>
          </a:ln>
        </p:spPr>
      </p:pic>
      <p:sp>
        <p:nvSpPr>
          <p:cNvPr id="171011" name="Text Box 3"/>
          <p:cNvSpPr txBox="1">
            <a:spLocks noChangeArrowheads="1"/>
          </p:cNvSpPr>
          <p:nvPr/>
        </p:nvSpPr>
        <p:spPr bwMode="auto">
          <a:xfrm>
            <a:off x="4572000" y="548680"/>
            <a:ext cx="4311650" cy="4062651"/>
          </a:xfrm>
          <a:prstGeom prst="rect">
            <a:avLst/>
          </a:prstGeom>
          <a:noFill/>
          <a:ln w="9525">
            <a:noFill/>
            <a:miter lim="800000"/>
            <a:headEnd/>
            <a:tailEnd/>
          </a:ln>
        </p:spPr>
        <p:txBody>
          <a:bodyPr>
            <a:spAutoFit/>
          </a:bodyPr>
          <a:lstStyle/>
          <a:p>
            <a:pPr algn="ctr" fontAlgn="base">
              <a:spcBef>
                <a:spcPct val="0"/>
              </a:spcBef>
              <a:spcAft>
                <a:spcPct val="0"/>
              </a:spcAft>
              <a:defRPr/>
            </a:pPr>
            <a:r>
              <a:rPr lang="pt-BR" sz="2000" b="1" dirty="0" err="1">
                <a:solidFill>
                  <a:prstClr val="black"/>
                </a:solidFill>
                <a:latin typeface="Times New Roman" pitchFamily="18" charset="0"/>
                <a:cs typeface="Times New Roman" pitchFamily="18" charset="0"/>
              </a:rPr>
              <a:t>Phillipus</a:t>
            </a:r>
            <a:r>
              <a:rPr lang="pt-BR" sz="2000" b="1" dirty="0">
                <a:solidFill>
                  <a:prstClr val="black"/>
                </a:solidFill>
                <a:latin typeface="Times New Roman" pitchFamily="18" charset="0"/>
                <a:cs typeface="Times New Roman" pitchFamily="18" charset="0"/>
              </a:rPr>
              <a:t> </a:t>
            </a:r>
            <a:r>
              <a:rPr lang="pt-BR" sz="2000" b="1" dirty="0" err="1">
                <a:solidFill>
                  <a:prstClr val="black"/>
                </a:solidFill>
                <a:latin typeface="Times New Roman" pitchFamily="18" charset="0"/>
                <a:cs typeface="Times New Roman" pitchFamily="18" charset="0"/>
              </a:rPr>
              <a:t>Aureolus</a:t>
            </a:r>
            <a:r>
              <a:rPr lang="pt-BR" sz="2000" b="1" dirty="0">
                <a:solidFill>
                  <a:prstClr val="black"/>
                </a:solidFill>
                <a:latin typeface="Times New Roman" pitchFamily="18" charset="0"/>
                <a:cs typeface="Times New Roman" pitchFamily="18" charset="0"/>
              </a:rPr>
              <a:t> </a:t>
            </a:r>
            <a:r>
              <a:rPr lang="pt-BR" sz="2000" b="1" dirty="0" err="1">
                <a:solidFill>
                  <a:prstClr val="black"/>
                </a:solidFill>
                <a:latin typeface="Times New Roman" pitchFamily="18" charset="0"/>
                <a:cs typeface="Times New Roman" pitchFamily="18" charset="0"/>
              </a:rPr>
              <a:t>Theophrastus</a:t>
            </a:r>
            <a:r>
              <a:rPr lang="pt-BR" sz="2000" b="1" dirty="0">
                <a:solidFill>
                  <a:prstClr val="black"/>
                </a:solidFill>
                <a:latin typeface="Times New Roman" pitchFamily="18" charset="0"/>
                <a:cs typeface="Times New Roman" pitchFamily="18" charset="0"/>
              </a:rPr>
              <a:t> </a:t>
            </a:r>
            <a:r>
              <a:rPr lang="pt-BR" sz="2000" b="1" dirty="0" err="1">
                <a:solidFill>
                  <a:prstClr val="black"/>
                </a:solidFill>
                <a:latin typeface="Times New Roman" pitchFamily="18" charset="0"/>
                <a:cs typeface="Times New Roman" pitchFamily="18" charset="0"/>
              </a:rPr>
              <a:t>Bombastus</a:t>
            </a:r>
            <a:r>
              <a:rPr lang="pt-BR" sz="2000" b="1" dirty="0">
                <a:solidFill>
                  <a:prstClr val="black"/>
                </a:solidFill>
                <a:latin typeface="Times New Roman" pitchFamily="18" charset="0"/>
                <a:cs typeface="Times New Roman" pitchFamily="18" charset="0"/>
              </a:rPr>
              <a:t> </a:t>
            </a:r>
            <a:r>
              <a:rPr lang="pt-BR" sz="2000" b="1" dirty="0" err="1">
                <a:solidFill>
                  <a:prstClr val="black"/>
                </a:solidFill>
                <a:latin typeface="Times New Roman" pitchFamily="18" charset="0"/>
                <a:cs typeface="Times New Roman" pitchFamily="18" charset="0"/>
              </a:rPr>
              <a:t>von</a:t>
            </a:r>
            <a:r>
              <a:rPr lang="pt-BR" sz="2000" b="1" dirty="0">
                <a:solidFill>
                  <a:prstClr val="black"/>
                </a:solidFill>
                <a:latin typeface="Times New Roman" pitchFamily="18" charset="0"/>
                <a:cs typeface="Times New Roman" pitchFamily="18" charset="0"/>
              </a:rPr>
              <a:t> </a:t>
            </a:r>
            <a:r>
              <a:rPr lang="pt-BR" sz="2000" b="1" dirty="0" err="1">
                <a:solidFill>
                  <a:prstClr val="black"/>
                </a:solidFill>
                <a:latin typeface="Times New Roman" pitchFamily="18" charset="0"/>
                <a:cs typeface="Times New Roman" pitchFamily="18" charset="0"/>
              </a:rPr>
              <a:t>Hohenheim</a:t>
            </a:r>
            <a:r>
              <a:rPr lang="pt-BR" sz="1050" b="1" dirty="0">
                <a:solidFill>
                  <a:prstClr val="black"/>
                </a:solidFill>
                <a:latin typeface="Times New Roman" pitchFamily="18" charset="0"/>
                <a:cs typeface="Times New Roman" pitchFamily="18" charset="0"/>
              </a:rPr>
              <a:t> </a:t>
            </a:r>
            <a:endParaRPr lang="pt-BR" sz="2800" b="1" dirty="0">
              <a:solidFill>
                <a:prstClr val="black"/>
              </a:solidFill>
              <a:latin typeface="Times New Roman" pitchFamily="18" charset="0"/>
              <a:cs typeface="Times New Roman" pitchFamily="18" charset="0"/>
            </a:endParaRPr>
          </a:p>
          <a:p>
            <a:pPr algn="ctr" fontAlgn="base">
              <a:spcBef>
                <a:spcPct val="0"/>
              </a:spcBef>
              <a:spcAft>
                <a:spcPct val="0"/>
              </a:spcAft>
              <a:defRPr/>
            </a:pPr>
            <a:r>
              <a:rPr lang="pt-BR" sz="1600" b="1" dirty="0">
                <a:solidFill>
                  <a:prstClr val="black"/>
                </a:solidFill>
                <a:latin typeface="Times New Roman" pitchFamily="18" charset="0"/>
                <a:cs typeface="Times New Roman" pitchFamily="18" charset="0"/>
                <a:sym typeface="Wingdings"/>
              </a:rPr>
              <a:t></a:t>
            </a:r>
            <a:r>
              <a:rPr lang="pt-BR" sz="1600" b="1" dirty="0" err="1">
                <a:solidFill>
                  <a:prstClr val="black"/>
                </a:solidFill>
                <a:latin typeface="Times New Roman" pitchFamily="18" charset="0"/>
                <a:cs typeface="Times New Roman" pitchFamily="18" charset="0"/>
              </a:rPr>
              <a:t>Einsiedein</a:t>
            </a:r>
            <a:r>
              <a:rPr lang="pt-BR" sz="1600" b="1" dirty="0">
                <a:solidFill>
                  <a:prstClr val="black"/>
                </a:solidFill>
                <a:latin typeface="Times New Roman" pitchFamily="18" charset="0"/>
                <a:cs typeface="Times New Roman" pitchFamily="18" charset="0"/>
              </a:rPr>
              <a:t> (Suíça) - 10/11 ou 17/12/1493 </a:t>
            </a:r>
            <a:r>
              <a:rPr lang="pt-BR" sz="1600" b="1" dirty="0">
                <a:solidFill>
                  <a:prstClr val="black"/>
                </a:solidFill>
                <a:latin typeface="Times New Roman" pitchFamily="18" charset="0"/>
                <a:cs typeface="Times New Roman" pitchFamily="18" charset="0"/>
                <a:sym typeface="Wingdings"/>
              </a:rPr>
              <a:t></a:t>
            </a:r>
            <a:r>
              <a:rPr lang="pt-BR" sz="1600" b="1" dirty="0">
                <a:solidFill>
                  <a:prstClr val="black"/>
                </a:solidFill>
                <a:latin typeface="Times New Roman" pitchFamily="18" charset="0"/>
                <a:cs typeface="Times New Roman" pitchFamily="18" charset="0"/>
              </a:rPr>
              <a:t>Salzburg (Áustria)  - 24/09/1541</a:t>
            </a:r>
          </a:p>
          <a:p>
            <a:pPr algn="ctr" fontAlgn="base">
              <a:spcBef>
                <a:spcPts val="600"/>
              </a:spcBef>
              <a:spcAft>
                <a:spcPts val="600"/>
              </a:spcAft>
              <a:defRPr/>
            </a:pPr>
            <a:r>
              <a:rPr lang="pt-BR" sz="2400" b="1" dirty="0">
                <a:solidFill>
                  <a:prstClr val="black"/>
                </a:solidFill>
                <a:latin typeface="Times New Roman" pitchFamily="18" charset="0"/>
                <a:cs typeface="Times New Roman" pitchFamily="18" charset="0"/>
              </a:rPr>
              <a:t>Paracelso</a:t>
            </a:r>
          </a:p>
          <a:p>
            <a:pPr algn="ctr" fontAlgn="base">
              <a:spcBef>
                <a:spcPct val="0"/>
              </a:spcBef>
              <a:spcAft>
                <a:spcPct val="0"/>
              </a:spcAft>
              <a:defRPr/>
            </a:pPr>
            <a:r>
              <a:rPr lang="pt-BR" sz="1400" dirty="0">
                <a:solidFill>
                  <a:prstClr val="black"/>
                </a:solidFill>
                <a:latin typeface="Times New Roman" pitchFamily="18" charset="0"/>
                <a:cs typeface="Times New Roman" pitchFamily="18" charset="0"/>
              </a:rPr>
              <a:t>“superior a Celso” </a:t>
            </a:r>
            <a:r>
              <a:rPr lang="pt-BR" sz="1200" dirty="0">
                <a:solidFill>
                  <a:prstClr val="black"/>
                </a:solidFill>
                <a:latin typeface="Times New Roman" pitchFamily="18" charset="0"/>
                <a:cs typeface="Times New Roman" pitchFamily="18" charset="0"/>
              </a:rPr>
              <a:t>(</a:t>
            </a:r>
            <a:r>
              <a:rPr lang="pt-BR" sz="1200" dirty="0" err="1">
                <a:solidFill>
                  <a:prstClr val="black"/>
                </a:solidFill>
                <a:latin typeface="Times New Roman" pitchFamily="18" charset="0"/>
                <a:cs typeface="Times New Roman" pitchFamily="18" charset="0"/>
              </a:rPr>
              <a:t>Aulus</a:t>
            </a:r>
            <a:r>
              <a:rPr lang="pt-BR" sz="1200" dirty="0">
                <a:solidFill>
                  <a:prstClr val="black"/>
                </a:solidFill>
                <a:latin typeface="Times New Roman" pitchFamily="18" charset="0"/>
                <a:cs typeface="Times New Roman" pitchFamily="18" charset="0"/>
              </a:rPr>
              <a:t> </a:t>
            </a:r>
            <a:r>
              <a:rPr lang="pt-BR" sz="1200" dirty="0" err="1">
                <a:solidFill>
                  <a:prstClr val="black"/>
                </a:solidFill>
                <a:latin typeface="Times New Roman" pitchFamily="18" charset="0"/>
                <a:cs typeface="Times New Roman" pitchFamily="18" charset="0"/>
              </a:rPr>
              <a:t>Cornelius</a:t>
            </a:r>
            <a:r>
              <a:rPr lang="pt-BR" sz="1200" dirty="0">
                <a:solidFill>
                  <a:prstClr val="black"/>
                </a:solidFill>
                <a:latin typeface="Times New Roman" pitchFamily="18" charset="0"/>
                <a:cs typeface="Times New Roman" pitchFamily="18" charset="0"/>
              </a:rPr>
              <a:t> </a:t>
            </a:r>
            <a:r>
              <a:rPr lang="pt-BR" sz="1200" dirty="0" err="1">
                <a:solidFill>
                  <a:prstClr val="black"/>
                </a:solidFill>
                <a:latin typeface="Times New Roman" pitchFamily="18" charset="0"/>
                <a:cs typeface="Times New Roman" pitchFamily="18" charset="0"/>
              </a:rPr>
              <a:t>Celsus</a:t>
            </a:r>
            <a:r>
              <a:rPr lang="pt-BR" sz="1200" dirty="0">
                <a:solidFill>
                  <a:prstClr val="black"/>
                </a:solidFill>
                <a:latin typeface="Times New Roman" pitchFamily="18" charset="0"/>
                <a:cs typeface="Times New Roman" pitchFamily="18" charset="0"/>
              </a:rPr>
              <a:t> </a:t>
            </a:r>
            <a:r>
              <a:rPr lang="pt-BR" sz="1050" dirty="0">
                <a:solidFill>
                  <a:prstClr val="black"/>
                </a:solidFill>
                <a:latin typeface="Times New Roman" pitchFamily="18" charset="0"/>
                <a:cs typeface="Times New Roman" pitchFamily="18" charset="0"/>
              </a:rPr>
              <a:t>- 25 a.C.-50 d.C</a:t>
            </a:r>
            <a:r>
              <a:rPr lang="pt-BR" sz="1200" dirty="0">
                <a:solidFill>
                  <a:prstClr val="black"/>
                </a:solidFill>
                <a:latin typeface="Times New Roman" pitchFamily="18" charset="0"/>
                <a:cs typeface="Times New Roman" pitchFamily="18" charset="0"/>
              </a:rPr>
              <a:t>) </a:t>
            </a:r>
            <a:endParaRPr lang="pt-BR" sz="1400" dirty="0">
              <a:solidFill>
                <a:prstClr val="black"/>
              </a:solidFill>
              <a:latin typeface="Times New Roman" pitchFamily="18" charset="0"/>
              <a:cs typeface="Times New Roman" pitchFamily="18" charset="0"/>
            </a:endParaRPr>
          </a:p>
          <a:p>
            <a:pPr algn="just" fontAlgn="base">
              <a:spcBef>
                <a:spcPct val="0"/>
              </a:spcBef>
              <a:spcAft>
                <a:spcPct val="0"/>
              </a:spcAft>
              <a:defRPr/>
            </a:pPr>
            <a:endParaRPr lang="pt-BR" dirty="0">
              <a:solidFill>
                <a:prstClr val="black"/>
              </a:solidFill>
              <a:latin typeface="Times New Roman" pitchFamily="18" charset="0"/>
              <a:cs typeface="Times New Roman" pitchFamily="18" charset="0"/>
            </a:endParaRPr>
          </a:p>
          <a:p>
            <a:pPr indent="268288" algn="just" fontAlgn="base">
              <a:spcBef>
                <a:spcPct val="0"/>
              </a:spcBef>
              <a:spcAft>
                <a:spcPct val="0"/>
              </a:spcAft>
              <a:defRPr/>
            </a:pPr>
            <a:r>
              <a:rPr lang="pt-BR" sz="2000" dirty="0" smtClean="0">
                <a:solidFill>
                  <a:prstClr val="black"/>
                </a:solidFill>
                <a:latin typeface="Times New Roman" pitchFamily="18" charset="0"/>
                <a:cs typeface="Times New Roman" pitchFamily="18" charset="0"/>
              </a:rPr>
              <a:t>Filho </a:t>
            </a:r>
            <a:r>
              <a:rPr lang="pt-BR" sz="2000" dirty="0">
                <a:solidFill>
                  <a:prstClr val="black"/>
                </a:solidFill>
                <a:latin typeface="Times New Roman" pitchFamily="18" charset="0"/>
                <a:cs typeface="Times New Roman" pitchFamily="18" charset="0"/>
              </a:rPr>
              <a:t>de </a:t>
            </a:r>
            <a:r>
              <a:rPr lang="pt-BR" sz="2000" dirty="0" err="1">
                <a:solidFill>
                  <a:prstClr val="black"/>
                </a:solidFill>
                <a:latin typeface="Times New Roman" pitchFamily="18" charset="0"/>
                <a:cs typeface="Times New Roman" pitchFamily="18" charset="0"/>
              </a:rPr>
              <a:t>Wilhelm</a:t>
            </a:r>
            <a:r>
              <a:rPr lang="pt-BR" sz="2000" dirty="0">
                <a:solidFill>
                  <a:prstClr val="black"/>
                </a:solidFill>
                <a:latin typeface="Times New Roman" pitchFamily="18" charset="0"/>
                <a:cs typeface="Times New Roman" pitchFamily="18" charset="0"/>
              </a:rPr>
              <a:t> </a:t>
            </a:r>
            <a:r>
              <a:rPr lang="pt-BR" sz="2000" dirty="0" err="1">
                <a:solidFill>
                  <a:prstClr val="black"/>
                </a:solidFill>
                <a:latin typeface="Times New Roman" pitchFamily="18" charset="0"/>
                <a:cs typeface="Times New Roman" pitchFamily="18" charset="0"/>
              </a:rPr>
              <a:t>Bombast</a:t>
            </a:r>
            <a:r>
              <a:rPr lang="pt-BR" sz="2000" dirty="0">
                <a:solidFill>
                  <a:prstClr val="black"/>
                </a:solidFill>
                <a:latin typeface="Times New Roman" pitchFamily="18" charset="0"/>
                <a:cs typeface="Times New Roman" pitchFamily="18" charset="0"/>
              </a:rPr>
              <a:t> (médico e alquimista) e neto de Georg </a:t>
            </a:r>
            <a:r>
              <a:rPr lang="pt-BR" sz="2000" dirty="0" err="1">
                <a:solidFill>
                  <a:prstClr val="black"/>
                </a:solidFill>
                <a:latin typeface="Times New Roman" pitchFamily="18" charset="0"/>
                <a:cs typeface="Times New Roman" pitchFamily="18" charset="0"/>
              </a:rPr>
              <a:t>Bombast</a:t>
            </a:r>
            <a:r>
              <a:rPr lang="pt-BR" sz="2000" dirty="0">
                <a:solidFill>
                  <a:prstClr val="black"/>
                </a:solidFill>
                <a:latin typeface="Times New Roman" pitchFamily="18" charset="0"/>
                <a:cs typeface="Times New Roman" pitchFamily="18" charset="0"/>
              </a:rPr>
              <a:t> </a:t>
            </a:r>
            <a:r>
              <a:rPr lang="pt-BR" sz="2000" dirty="0" err="1">
                <a:solidFill>
                  <a:prstClr val="black"/>
                </a:solidFill>
                <a:latin typeface="Times New Roman" pitchFamily="18" charset="0"/>
                <a:cs typeface="Times New Roman" pitchFamily="18" charset="0"/>
              </a:rPr>
              <a:t>von</a:t>
            </a:r>
            <a:r>
              <a:rPr lang="pt-BR" sz="2000" dirty="0">
                <a:solidFill>
                  <a:prstClr val="black"/>
                </a:solidFill>
                <a:latin typeface="Times New Roman" pitchFamily="18" charset="0"/>
                <a:cs typeface="Times New Roman" pitchFamily="18" charset="0"/>
              </a:rPr>
              <a:t> </a:t>
            </a:r>
            <a:r>
              <a:rPr lang="pt-BR" sz="2000" dirty="0" err="1">
                <a:solidFill>
                  <a:prstClr val="black"/>
                </a:solidFill>
                <a:latin typeface="Times New Roman" pitchFamily="18" charset="0"/>
                <a:cs typeface="Times New Roman" pitchFamily="18" charset="0"/>
              </a:rPr>
              <a:t>Hohenheim</a:t>
            </a:r>
            <a:r>
              <a:rPr lang="pt-BR" sz="2000" dirty="0">
                <a:solidFill>
                  <a:prstClr val="black"/>
                </a:solidFill>
                <a:latin typeface="Times New Roman" pitchFamily="18" charset="0"/>
                <a:cs typeface="Times New Roman" pitchFamily="18" charset="0"/>
              </a:rPr>
              <a:t>  (Grão Mestre da Ordem dos Cavaleiros de São João</a:t>
            </a:r>
            <a:r>
              <a:rPr lang="pt-BR" sz="2000" dirty="0" smtClean="0">
                <a:solidFill>
                  <a:prstClr val="black"/>
                </a:solidFill>
                <a:latin typeface="Times New Roman" pitchFamily="18" charset="0"/>
                <a:cs typeface="Times New Roman" pitchFamily="18" charset="0"/>
              </a:rPr>
              <a:t>)</a:t>
            </a:r>
            <a:r>
              <a:rPr lang="pt-BR" sz="2000" dirty="0" smtClean="0">
                <a:solidFill>
                  <a:prstClr val="black"/>
                </a:solidFill>
                <a:latin typeface="Times New Roman" pitchFamily="18" charset="0"/>
                <a:cs typeface="Times New Roman" pitchFamily="18" charset="0"/>
              </a:rPr>
              <a:t> Médico, alquimista, físico, teólogo e </a:t>
            </a:r>
            <a:r>
              <a:rPr lang="pt-BR" sz="2000" dirty="0" smtClean="0">
                <a:solidFill>
                  <a:prstClr val="black"/>
                </a:solidFill>
                <a:latin typeface="Times New Roman" pitchFamily="18" charset="0"/>
                <a:cs typeface="Times New Roman" pitchFamily="18" charset="0"/>
              </a:rPr>
              <a:t>astrólogo</a:t>
            </a:r>
            <a:endParaRPr lang="pt-BR" sz="2000" dirty="0">
              <a:solidFill>
                <a:prstClr val="black"/>
              </a:solidFill>
              <a:latin typeface="Times New Roman" pitchFamily="18" charset="0"/>
              <a:cs typeface="Times New Roman" pitchFamily="18" charset="0"/>
            </a:endParaRPr>
          </a:p>
        </p:txBody>
      </p:sp>
      <p:sp>
        <p:nvSpPr>
          <p:cNvPr id="3076" name="Rectangle 6"/>
          <p:cNvSpPr>
            <a:spLocks noChangeArrowheads="1"/>
          </p:cNvSpPr>
          <p:nvPr/>
        </p:nvSpPr>
        <p:spPr bwMode="auto">
          <a:xfrm>
            <a:off x="0" y="18192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pt-BR" smtClean="0">
              <a:solidFill>
                <a:prstClr val="black"/>
              </a:solidFill>
            </a:endParaRPr>
          </a:p>
        </p:txBody>
      </p:sp>
      <p:sp>
        <p:nvSpPr>
          <p:cNvPr id="171015" name="Rectangle 7"/>
          <p:cNvSpPr>
            <a:spLocks noChangeArrowheads="1"/>
          </p:cNvSpPr>
          <p:nvPr/>
        </p:nvSpPr>
        <p:spPr bwMode="auto">
          <a:xfrm>
            <a:off x="2405063" y="6261100"/>
            <a:ext cx="2024062" cy="153988"/>
          </a:xfrm>
          <a:prstGeom prst="rect">
            <a:avLst/>
          </a:prstGeom>
          <a:noFill/>
          <a:ln w="9525">
            <a:noFill/>
            <a:miter lim="800000"/>
            <a:headEnd/>
            <a:tailEnd/>
          </a:ln>
        </p:spPr>
        <p:txBody>
          <a:bodyPr lIns="0" tIns="0" rIns="0" bIns="0" anchor="ctr">
            <a:spAutoFit/>
          </a:bodyPr>
          <a:lstStyle/>
          <a:p>
            <a:pPr algn="r" fontAlgn="base">
              <a:spcBef>
                <a:spcPct val="0"/>
              </a:spcBef>
              <a:spcAft>
                <a:spcPct val="0"/>
              </a:spcAft>
            </a:pPr>
            <a:r>
              <a:rPr lang="pt-BR" sz="1000" smtClean="0">
                <a:solidFill>
                  <a:prstClr val="black"/>
                </a:solidFill>
                <a:latin typeface="Times New Roman" pitchFamily="18" charset="0"/>
                <a:cs typeface="Times New Roman" pitchFamily="18" charset="0"/>
              </a:rPr>
              <a:t>http://pt.wikipedia.org/wiki/Paracelso</a:t>
            </a:r>
          </a:p>
        </p:txBody>
      </p:sp>
      <p:sp>
        <p:nvSpPr>
          <p:cNvPr id="7" name="Espaço Reservado para Conteúdo 2"/>
          <p:cNvSpPr txBox="1">
            <a:spLocks/>
          </p:cNvSpPr>
          <p:nvPr/>
        </p:nvSpPr>
        <p:spPr>
          <a:xfrm>
            <a:off x="4572000" y="4581128"/>
            <a:ext cx="4429000" cy="1584176"/>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rgbClr val="002060"/>
              </a:buClr>
              <a:buSzPct val="60000"/>
              <a:buFont typeface="Wingdings" pitchFamily="2" charset="2"/>
              <a:buChar char="v"/>
              <a:tabLst/>
              <a:defRPr/>
            </a:pPr>
            <a:r>
              <a:rPr kumimoji="0" lang="pt-BR" sz="2000" b="0" i="0" u="none" strike="noStrike" kern="1200" cap="none" spc="0" normalizeH="0" baseline="0" noProof="0" dirty="0" smtClean="0">
                <a:ln>
                  <a:noFill/>
                </a:ln>
                <a:solidFill>
                  <a:sysClr val="windowText" lastClr="000000"/>
                </a:solidFill>
                <a:effectLst/>
                <a:uLnTx/>
                <a:uFillTx/>
                <a:latin typeface="Times New Roman"/>
                <a:ea typeface="+mn-ea"/>
                <a:cs typeface="+mn-cs"/>
              </a:rPr>
              <a:t>Valorização do empirismo;</a:t>
            </a:r>
          </a:p>
          <a:p>
            <a:pPr marL="274320" marR="0" lvl="0" indent="-274320" algn="l" defTabSz="914400" rtl="0" eaLnBrk="1" fontAlgn="auto" latinLnBrk="0" hangingPunct="1">
              <a:lnSpc>
                <a:spcPct val="100000"/>
              </a:lnSpc>
              <a:spcBef>
                <a:spcPts val="600"/>
              </a:spcBef>
              <a:spcAft>
                <a:spcPts val="0"/>
              </a:spcAft>
              <a:buClr>
                <a:srgbClr val="002060"/>
              </a:buClr>
              <a:buSzPct val="60000"/>
              <a:buFont typeface="Wingdings" pitchFamily="2" charset="2"/>
              <a:buChar char="v"/>
              <a:tabLst/>
              <a:defRPr/>
            </a:pPr>
            <a:r>
              <a:rPr kumimoji="0" lang="pt-BR" sz="2000" b="0" i="0" u="none" strike="noStrike" kern="1200" cap="none" spc="0" normalizeH="0" baseline="0" noProof="0" dirty="0" smtClean="0">
                <a:ln>
                  <a:noFill/>
                </a:ln>
                <a:solidFill>
                  <a:sysClr val="windowText" lastClr="000000"/>
                </a:solidFill>
                <a:effectLst/>
                <a:uLnTx/>
                <a:uFillTx/>
                <a:latin typeface="Times New Roman"/>
                <a:ea typeface="+mn-ea"/>
                <a:cs typeface="+mn-cs"/>
              </a:rPr>
              <a:t>Tido como reformador pela rebelião às obras médicas de referência;</a:t>
            </a:r>
          </a:p>
          <a:p>
            <a:pPr marL="274320" marR="0" lvl="0" indent="-274320" algn="l" defTabSz="914400" rtl="0" eaLnBrk="1" fontAlgn="auto" latinLnBrk="0" hangingPunct="1">
              <a:lnSpc>
                <a:spcPct val="100000"/>
              </a:lnSpc>
              <a:spcBef>
                <a:spcPts val="600"/>
              </a:spcBef>
              <a:spcAft>
                <a:spcPts val="0"/>
              </a:spcAft>
              <a:buClr>
                <a:srgbClr val="002060"/>
              </a:buClr>
              <a:buSzPct val="60000"/>
              <a:buFont typeface="Wingdings" pitchFamily="2" charset="2"/>
              <a:buChar char="v"/>
              <a:tabLst/>
              <a:defRPr/>
            </a:pPr>
            <a:r>
              <a:rPr kumimoji="0" lang="pt-BR" sz="2000" b="0" i="0" u="none" strike="noStrike" kern="1200" cap="none" spc="0" normalizeH="0" baseline="0" noProof="0" dirty="0" smtClean="0">
                <a:ln>
                  <a:noFill/>
                </a:ln>
                <a:solidFill>
                  <a:sysClr val="windowText" lastClr="000000"/>
                </a:solidFill>
                <a:effectLst/>
                <a:uLnTx/>
                <a:uFillTx/>
                <a:latin typeface="Times New Roman"/>
                <a:ea typeface="+mn-ea"/>
                <a:cs typeface="+mn-cs"/>
              </a:rPr>
              <a:t>Visão holística e mística da natureza</a:t>
            </a:r>
            <a:endParaRPr kumimoji="0" lang="pt-BR" sz="20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1015"/>
                                        </p:tgtEl>
                                        <p:attrNameLst>
                                          <p:attrName>style.visibility</p:attrName>
                                        </p:attrNameLst>
                                      </p:cBhvr>
                                      <p:to>
                                        <p:strVal val="visible"/>
                                      </p:to>
                                    </p:set>
                                    <p:animEffect transition="in" filter="diamond(in)">
                                      <p:cBhvr>
                                        <p:cTn id="7" dur="2000"/>
                                        <p:tgtEl>
                                          <p:spTgt spid="171015"/>
                                        </p:tgtEl>
                                      </p:cBhvr>
                                    </p:animEffect>
                                  </p:childTnLst>
                                </p:cTn>
                              </p:par>
                              <p:par>
                                <p:cTn id="8" presetID="8" presetClass="entr" presetSubtype="16" fill="hold" nodeType="withEffect">
                                  <p:stCondLst>
                                    <p:cond delay="0"/>
                                  </p:stCondLst>
                                  <p:childTnLst>
                                    <p:set>
                                      <p:cBhvr>
                                        <p:cTn id="9" dur="1" fill="hold">
                                          <p:stCondLst>
                                            <p:cond delay="0"/>
                                          </p:stCondLst>
                                        </p:cTn>
                                        <p:tgtEl>
                                          <p:spTgt spid="171013"/>
                                        </p:tgtEl>
                                        <p:attrNameLst>
                                          <p:attrName>style.visibility</p:attrName>
                                        </p:attrNameLst>
                                      </p:cBhvr>
                                      <p:to>
                                        <p:strVal val="visible"/>
                                      </p:to>
                                    </p:set>
                                    <p:animEffect transition="in" filter="diamond(in)">
                                      <p:cBhvr>
                                        <p:cTn id="10" dur="2000"/>
                                        <p:tgtEl>
                                          <p:spTgt spid="1710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171011"/>
                                        </p:tgtEl>
                                        <p:attrNameLst>
                                          <p:attrName>style.visibility</p:attrName>
                                        </p:attrNameLst>
                                      </p:cBhvr>
                                      <p:to>
                                        <p:strVal val="visible"/>
                                      </p:to>
                                    </p:set>
                                    <p:animEffect transition="in" filter="blinds(vertical)">
                                      <p:cBhvr>
                                        <p:cTn id="15" dur="5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213992" y="0"/>
            <a:ext cx="4716016" cy="5486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0" i="0" u="none" strike="noStrike" kern="1200" cap="none" spc="0" normalizeH="0" baseline="0" noProof="0" dirty="0" err="1" smtClean="0">
                <a:ln>
                  <a:noFill/>
                </a:ln>
                <a:solidFill>
                  <a:sysClr val="windowText" lastClr="000000"/>
                </a:solidFill>
                <a:effectLst/>
                <a:uLnTx/>
                <a:uFillTx/>
                <a:latin typeface="Times New Roman"/>
                <a:ea typeface="+mj-ea"/>
                <a:cs typeface="+mj-cs"/>
              </a:rPr>
              <a:t>Paracelso</a:t>
            </a:r>
            <a:r>
              <a:rPr kumimoji="0" lang="pt-BR" sz="3200" b="0" i="0" u="none" strike="noStrike" kern="1200" cap="none" spc="0" normalizeH="0" baseline="0" noProof="0" dirty="0" smtClean="0">
                <a:ln>
                  <a:noFill/>
                </a:ln>
                <a:solidFill>
                  <a:sysClr val="windowText" lastClr="000000"/>
                </a:solidFill>
                <a:effectLst/>
                <a:uLnTx/>
                <a:uFillTx/>
                <a:latin typeface="Times New Roman"/>
                <a:ea typeface="+mj-ea"/>
                <a:cs typeface="+mj-cs"/>
              </a:rPr>
              <a:t> como contestador:</a:t>
            </a:r>
            <a:endParaRPr kumimoji="0" lang="pt-BR" sz="3200" b="0" i="0" u="none" strike="noStrike" kern="1200" cap="none" spc="0" normalizeH="0" baseline="0" noProof="0" dirty="0">
              <a:ln>
                <a:noFill/>
              </a:ln>
              <a:solidFill>
                <a:sysClr val="windowText" lastClr="000000"/>
              </a:solidFill>
              <a:effectLst/>
              <a:uLnTx/>
              <a:uFillTx/>
              <a:latin typeface="Times New Roman"/>
              <a:ea typeface="+mj-ea"/>
              <a:cs typeface="+mj-cs"/>
            </a:endParaRPr>
          </a:p>
        </p:txBody>
      </p:sp>
      <p:sp>
        <p:nvSpPr>
          <p:cNvPr id="5" name="Espaço Reservado para Conteúdo 2"/>
          <p:cNvSpPr txBox="1">
            <a:spLocks/>
          </p:cNvSpPr>
          <p:nvPr/>
        </p:nvSpPr>
        <p:spPr>
          <a:xfrm>
            <a:off x="432000" y="908720"/>
            <a:ext cx="8280000" cy="53285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Rejeitou a teoria hipocrática dos 4 humores e propôs a dos </a:t>
            </a:r>
            <a:r>
              <a:rPr kumimoji="0" lang="pt-BR" sz="3200" b="0" i="0" u="none" strike="noStrike" kern="1200" cap="none" spc="0" normalizeH="0" baseline="0" noProof="0" dirty="0" err="1" smtClean="0">
                <a:ln>
                  <a:noFill/>
                </a:ln>
                <a:solidFill>
                  <a:sysClr val="windowText" lastClr="000000"/>
                </a:solidFill>
                <a:effectLst/>
                <a:uLnTx/>
                <a:uFillTx/>
                <a:latin typeface="Times New Roman"/>
                <a:ea typeface="+mn-ea"/>
                <a:cs typeface="+mn-cs"/>
              </a:rPr>
              <a:t>tres</a:t>
            </a: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 princípios (S, Hg e </a:t>
            </a:r>
            <a:r>
              <a:rPr kumimoji="0" lang="pt-BR" sz="3200" b="0" i="0" u="none" strike="noStrike" kern="1200" cap="none" spc="0" normalizeH="0" baseline="0" noProof="0" dirty="0" err="1" smtClean="0">
                <a:ln>
                  <a:noFill/>
                </a:ln>
                <a:solidFill>
                  <a:sysClr val="windowText" lastClr="000000"/>
                </a:solidFill>
                <a:effectLst/>
                <a:uLnTx/>
                <a:uFillTx/>
                <a:latin typeface="Times New Roman"/>
                <a:ea typeface="+mn-ea"/>
                <a:cs typeface="+mn-cs"/>
              </a:rPr>
              <a:t>NaCl</a:t>
            </a: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endPar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Queimou livros de Galeno e </a:t>
            </a:r>
            <a:r>
              <a:rPr kumimoji="0" lang="pt-BR" sz="3200" b="0" i="0" u="none" strike="noStrike" kern="1200" cap="none" spc="0" normalizeH="0" baseline="0" noProof="0" dirty="0" err="1" smtClean="0">
                <a:ln>
                  <a:noFill/>
                </a:ln>
                <a:solidFill>
                  <a:sysClr val="windowText" lastClr="000000"/>
                </a:solidFill>
                <a:effectLst/>
                <a:uLnTx/>
                <a:uFillTx/>
                <a:latin typeface="Times New Roman"/>
                <a:ea typeface="+mn-ea"/>
                <a:cs typeface="+mn-cs"/>
              </a:rPr>
              <a:t>Avicena</a:t>
            </a: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 em Basiléia (quando lecionou lá);</a:t>
            </a:r>
          </a:p>
          <a:p>
            <a:pPr marL="342900" marR="0" lvl="0" indent="-342900" algn="l"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endPar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Meio médico oficial impregnado de catolicismo e contrario ao estudo da química;</a:t>
            </a:r>
          </a:p>
          <a:p>
            <a:pPr marL="342900" marR="0" lvl="0" indent="-342900" algn="l"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endPar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Ceticismo terapêutico;</a:t>
            </a:r>
          </a:p>
          <a:p>
            <a:pPr marL="342900" marR="0" lvl="0" indent="-342900" algn="l"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endPar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Contrário ao tomismo. (doutrina ou filosofia escolástica de São Tomás de Aquino (1225-1274), adotada oficialmente pela Igreja Católica, e que se caracteriza, sobretudo pela tentativa de conciliar o aristotelismo com </a:t>
            </a:r>
            <a:r>
              <a:rPr kumimoji="0" lang="pt-BR" sz="3200" b="0" i="0" u="none" strike="noStrike" kern="1200" cap="none" spc="0" normalizeH="0" baseline="0" noProof="0" dirty="0" err="1" smtClean="0">
                <a:ln>
                  <a:noFill/>
                </a:ln>
                <a:solidFill>
                  <a:sysClr val="windowText" lastClr="000000"/>
                </a:solidFill>
                <a:effectLst/>
                <a:uLnTx/>
                <a:uFillTx/>
                <a:latin typeface="Times New Roman"/>
                <a:ea typeface="+mn-ea"/>
                <a:cs typeface="+mn-cs"/>
              </a:rPr>
              <a:t>ocristianismo</a:t>
            </a: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 Procurando assim integrar o pensamento aristotélico e neoplatônico, aos textos da Bíblia, gerando uma filosofia do Ser, inspirada na fé, com a teologia científica)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503548" y="0"/>
            <a:ext cx="8136904" cy="634082"/>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ysClr val="windowText" lastClr="000000"/>
                </a:solidFill>
                <a:effectLst/>
                <a:uLnTx/>
                <a:uFillTx/>
                <a:latin typeface="Times New Roman"/>
                <a:ea typeface="+mj-ea"/>
                <a:cs typeface="+mj-cs"/>
              </a:rPr>
              <a:t>Consequências dos pensamentos de </a:t>
            </a:r>
            <a:r>
              <a:rPr kumimoji="0" lang="pt-BR" sz="3200" b="1" i="0" u="none" strike="noStrike" kern="1200" cap="none" spc="0" normalizeH="0" baseline="0" noProof="0" dirty="0" err="1" smtClean="0">
                <a:ln>
                  <a:noFill/>
                </a:ln>
                <a:solidFill>
                  <a:sysClr val="windowText" lastClr="000000"/>
                </a:solidFill>
                <a:effectLst/>
                <a:uLnTx/>
                <a:uFillTx/>
                <a:latin typeface="Times New Roman"/>
                <a:ea typeface="+mj-ea"/>
                <a:cs typeface="+mj-cs"/>
              </a:rPr>
              <a:t>Paracelso</a:t>
            </a:r>
            <a:r>
              <a:rPr kumimoji="0" lang="pt-BR" sz="3200" b="1" i="0" u="none" strike="noStrike" kern="1200" cap="none" spc="0" normalizeH="0" baseline="0" noProof="0" dirty="0" smtClean="0">
                <a:ln>
                  <a:noFill/>
                </a:ln>
                <a:solidFill>
                  <a:sysClr val="windowText" lastClr="000000"/>
                </a:solidFill>
                <a:effectLst/>
                <a:uLnTx/>
                <a:uFillTx/>
                <a:latin typeface="Times New Roman"/>
                <a:ea typeface="+mj-ea"/>
                <a:cs typeface="+mj-cs"/>
              </a:rPr>
              <a:t>:</a:t>
            </a:r>
            <a:endParaRPr kumimoji="0" lang="pt-BR" sz="3200" b="1" i="0" u="none" strike="noStrike" kern="1200" cap="none" spc="0" normalizeH="0" baseline="0" noProof="0" dirty="0">
              <a:ln>
                <a:noFill/>
              </a:ln>
              <a:solidFill>
                <a:sysClr val="windowText" lastClr="000000"/>
              </a:solidFill>
              <a:effectLst/>
              <a:uLnTx/>
              <a:uFillTx/>
              <a:latin typeface="Times New Roman"/>
              <a:ea typeface="+mj-ea"/>
              <a:cs typeface="+mj-cs"/>
            </a:endParaRPr>
          </a:p>
        </p:txBody>
      </p:sp>
      <p:sp>
        <p:nvSpPr>
          <p:cNvPr id="6" name="Espaço Reservado para Conteúdo 2"/>
          <p:cNvSpPr txBox="1">
            <a:spLocks/>
          </p:cNvSpPr>
          <p:nvPr/>
        </p:nvSpPr>
        <p:spPr>
          <a:xfrm>
            <a:off x="432000" y="1052736"/>
            <a:ext cx="8280000" cy="3084885"/>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r>
              <a:rPr kumimoji="0" lang="pt-BR" sz="3200" b="0" i="0" u="none" strike="noStrike" kern="1200" cap="none" spc="0" normalizeH="0" baseline="0" noProof="0" dirty="0" err="1" smtClean="0">
                <a:ln>
                  <a:noFill/>
                </a:ln>
                <a:solidFill>
                  <a:sysClr val="windowText" lastClr="000000"/>
                </a:solidFill>
                <a:effectLst/>
                <a:uLnTx/>
                <a:uFillTx/>
                <a:latin typeface="Times New Roman"/>
                <a:ea typeface="+mn-ea"/>
                <a:cs typeface="+mn-cs"/>
              </a:rPr>
              <a:t>Fludd</a:t>
            </a: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 (1574-1629): fez a “ponte” entre </a:t>
            </a:r>
            <a:r>
              <a:rPr kumimoji="0" lang="pt-BR" sz="3200" b="0" i="0" u="none" strike="noStrike" kern="1200" cap="none" spc="0" normalizeH="0" baseline="0" noProof="0" dirty="0" err="1" smtClean="0">
                <a:ln>
                  <a:noFill/>
                </a:ln>
                <a:solidFill>
                  <a:sysClr val="windowText" lastClr="000000"/>
                </a:solidFill>
                <a:effectLst/>
                <a:uLnTx/>
                <a:uFillTx/>
                <a:latin typeface="Times New Roman"/>
                <a:ea typeface="+mn-ea"/>
                <a:cs typeface="+mn-cs"/>
              </a:rPr>
              <a:t>Paracelso</a:t>
            </a: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 e as filosofias químicas do século XVII</a:t>
            </a:r>
            <a:endParaRPr kumimoji="0" lang="pt-BR" sz="14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Dentro das filosofias químicas duas vertentes</a:t>
            </a:r>
          </a:p>
          <a:p>
            <a:pPr marL="342900" marR="0" lvl="0" indent="-342900" algn="just" defTabSz="914400" rtl="0" eaLnBrk="1" fontAlgn="auto" latinLnBrk="0" hangingPunct="1">
              <a:lnSpc>
                <a:spcPct val="100000"/>
              </a:lnSpc>
              <a:spcBef>
                <a:spcPct val="20000"/>
              </a:spcBef>
              <a:spcAft>
                <a:spcPts val="0"/>
              </a:spcAft>
              <a:buClr>
                <a:srgbClr val="000099"/>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Segundo </a:t>
            </a:r>
            <a:r>
              <a:rPr kumimoji="0" lang="pt-BR" sz="3200" b="0" i="0" u="none" strike="noStrike" kern="1200" cap="none" spc="0" normalizeH="0" baseline="0" noProof="0" dirty="0" err="1" smtClean="0">
                <a:ln>
                  <a:noFill/>
                </a:ln>
                <a:solidFill>
                  <a:sysClr val="windowText" lastClr="000000"/>
                </a:solidFill>
                <a:effectLst/>
                <a:uLnTx/>
                <a:uFillTx/>
                <a:latin typeface="Times New Roman"/>
                <a:ea typeface="+mn-ea"/>
                <a:cs typeface="+mn-cs"/>
              </a:rPr>
              <a:t>Paracelso</a:t>
            </a: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 os estudos médicos devem ter por base:</a:t>
            </a:r>
          </a:p>
        </p:txBody>
      </p:sp>
      <p:sp>
        <p:nvSpPr>
          <p:cNvPr id="7" name="Espaço Reservado para Conteúdo 2"/>
          <p:cNvSpPr txBox="1">
            <a:spLocks/>
          </p:cNvSpPr>
          <p:nvPr/>
        </p:nvSpPr>
        <p:spPr>
          <a:xfrm>
            <a:off x="971600" y="4077072"/>
            <a:ext cx="2808312" cy="2592287"/>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rgbClr val="002060"/>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Filosofia;</a:t>
            </a:r>
          </a:p>
          <a:p>
            <a:pPr marL="342900" marR="0" lvl="0" indent="-342900" algn="l" defTabSz="914400" rtl="0" eaLnBrk="1" fontAlgn="auto" latinLnBrk="0" hangingPunct="1">
              <a:lnSpc>
                <a:spcPct val="100000"/>
              </a:lnSpc>
              <a:spcBef>
                <a:spcPct val="20000"/>
              </a:spcBef>
              <a:spcAft>
                <a:spcPts val="0"/>
              </a:spcAft>
              <a:buClr>
                <a:srgbClr val="002060"/>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Alquimia;</a:t>
            </a:r>
          </a:p>
          <a:p>
            <a:pPr marL="342900" marR="0" lvl="0" indent="-342900" algn="l" defTabSz="914400" rtl="0" eaLnBrk="1" fontAlgn="auto" latinLnBrk="0" hangingPunct="1">
              <a:lnSpc>
                <a:spcPct val="100000"/>
              </a:lnSpc>
              <a:spcBef>
                <a:spcPct val="20000"/>
              </a:spcBef>
              <a:spcAft>
                <a:spcPts val="0"/>
              </a:spcAft>
              <a:buClr>
                <a:srgbClr val="002060"/>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Astrologia;</a:t>
            </a:r>
          </a:p>
          <a:p>
            <a:pPr marL="342900" marR="0" lvl="0" indent="-342900" algn="l" defTabSz="914400" rtl="0" eaLnBrk="1" fontAlgn="auto" latinLnBrk="0" hangingPunct="1">
              <a:lnSpc>
                <a:spcPct val="100000"/>
              </a:lnSpc>
              <a:spcBef>
                <a:spcPct val="20000"/>
              </a:spcBef>
              <a:spcAft>
                <a:spcPts val="0"/>
              </a:spcAft>
              <a:buClr>
                <a:srgbClr val="002060"/>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Cabala;</a:t>
            </a:r>
          </a:p>
          <a:p>
            <a:pPr marL="342900" marR="0" lvl="0" indent="-342900" algn="l" defTabSz="914400" rtl="0" eaLnBrk="1" fontAlgn="auto" latinLnBrk="0" hangingPunct="1">
              <a:lnSpc>
                <a:spcPct val="100000"/>
              </a:lnSpc>
              <a:spcBef>
                <a:spcPct val="20000"/>
              </a:spcBef>
              <a:spcAft>
                <a:spcPts val="0"/>
              </a:spcAft>
              <a:buClr>
                <a:srgbClr val="002060"/>
              </a:buClr>
              <a:buSzPct val="60000"/>
              <a:buFont typeface="Wingdings" pitchFamily="2" charset="2"/>
              <a:buChar char="v"/>
              <a:tabLst/>
              <a:defRPr/>
            </a:pPr>
            <a:r>
              <a:rPr kumimoji="0" lang="pt-BR" sz="3200" b="0" i="0" u="none" strike="noStrike" kern="1200" cap="none" spc="0" normalizeH="0" baseline="0" noProof="0" dirty="0" smtClean="0">
                <a:ln>
                  <a:noFill/>
                </a:ln>
                <a:solidFill>
                  <a:sysClr val="windowText" lastClr="000000"/>
                </a:solidFill>
                <a:effectLst/>
                <a:uLnTx/>
                <a:uFillTx/>
                <a:latin typeface="Times New Roman"/>
                <a:ea typeface="+mn-ea"/>
                <a:cs typeface="+mn-cs"/>
              </a:rPr>
              <a:t>Ética.</a:t>
            </a:r>
            <a:endParaRPr kumimoji="0" lang="pt-BR" sz="32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971600" y="764704"/>
            <a:ext cx="4284663" cy="3240087"/>
          </a:xfrm>
        </p:spPr>
        <p:txBody>
          <a:bodyPr>
            <a:normAutofit fontScale="92500" lnSpcReduction="20000"/>
          </a:bodyPr>
          <a:lstStyle/>
          <a:p>
            <a:pPr>
              <a:buNone/>
            </a:pPr>
            <a:r>
              <a:rPr lang="pt-BR" dirty="0" smtClean="0">
                <a:latin typeface="Times New Roman" pitchFamily="18" charset="0"/>
                <a:cs typeface="Times New Roman" pitchFamily="18" charset="0"/>
              </a:rPr>
              <a:t>Dividida em estamentos:</a:t>
            </a:r>
          </a:p>
          <a:p>
            <a:endParaRPr lang="pt-BR" dirty="0" smtClean="0">
              <a:latin typeface="Times New Roman" pitchFamily="18" charset="0"/>
              <a:cs typeface="Times New Roman" pitchFamily="18" charset="0"/>
            </a:endParaRPr>
          </a:p>
          <a:p>
            <a:pPr>
              <a:buFont typeface="Wingdings" pitchFamily="2" charset="2"/>
              <a:buChar char="v"/>
            </a:pPr>
            <a:r>
              <a:rPr lang="pt-BR" dirty="0" smtClean="0">
                <a:latin typeface="Times New Roman" pitchFamily="18" charset="0"/>
                <a:cs typeface="Times New Roman" pitchFamily="18" charset="0"/>
              </a:rPr>
              <a:t>Clero </a:t>
            </a:r>
            <a:endParaRPr lang="pt-BR" dirty="0">
              <a:latin typeface="Times New Roman" pitchFamily="18" charset="0"/>
              <a:cs typeface="Times New Roman" pitchFamily="18" charset="0"/>
            </a:endParaRPr>
          </a:p>
          <a:p>
            <a:pPr>
              <a:buFont typeface="Wingdings" pitchFamily="2" charset="2"/>
              <a:buChar char="v"/>
            </a:pPr>
            <a:endParaRPr lang="pt-BR" dirty="0" smtClean="0">
              <a:latin typeface="Times New Roman" pitchFamily="18" charset="0"/>
              <a:cs typeface="Times New Roman" pitchFamily="18" charset="0"/>
            </a:endParaRPr>
          </a:p>
          <a:p>
            <a:pPr>
              <a:buFont typeface="Wingdings" pitchFamily="2" charset="2"/>
              <a:buChar char="v"/>
            </a:pPr>
            <a:r>
              <a:rPr lang="pt-BR" dirty="0" smtClean="0">
                <a:latin typeface="Times New Roman" pitchFamily="18" charset="0"/>
                <a:cs typeface="Times New Roman" pitchFamily="18" charset="0"/>
              </a:rPr>
              <a:t>Nobres</a:t>
            </a:r>
          </a:p>
          <a:p>
            <a:pPr>
              <a:buFont typeface="Wingdings" pitchFamily="2" charset="2"/>
              <a:buChar char="v"/>
            </a:pPr>
            <a:endParaRPr lang="pt-BR" dirty="0" smtClean="0">
              <a:latin typeface="Times New Roman" pitchFamily="18" charset="0"/>
              <a:cs typeface="Times New Roman" pitchFamily="18" charset="0"/>
            </a:endParaRPr>
          </a:p>
          <a:p>
            <a:pPr>
              <a:buFont typeface="Wingdings" pitchFamily="2" charset="2"/>
              <a:buChar char="v"/>
            </a:pPr>
            <a:r>
              <a:rPr lang="pt-BR" dirty="0" smtClean="0">
                <a:latin typeface="Times New Roman" pitchFamily="18" charset="0"/>
                <a:cs typeface="Times New Roman" pitchFamily="18" charset="0"/>
              </a:rPr>
              <a:t>Servos</a:t>
            </a:r>
          </a:p>
        </p:txBody>
      </p:sp>
      <p:pic>
        <p:nvPicPr>
          <p:cNvPr id="21508" name="Picture 4" descr="http://www.deviantart.com/download/141532893/Medieval_society_piramid_by_Tripi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0539" y="1196752"/>
            <a:ext cx="8013141" cy="5381783"/>
          </a:xfrm>
          <a:prstGeom prst="rect">
            <a:avLst/>
          </a:prstGeom>
          <a:noFill/>
        </p:spPr>
      </p:pic>
      <p:sp>
        <p:nvSpPr>
          <p:cNvPr id="5" name="Título 1"/>
          <p:cNvSpPr txBox="1">
            <a:spLocks/>
          </p:cNvSpPr>
          <p:nvPr/>
        </p:nvSpPr>
        <p:spPr>
          <a:xfrm>
            <a:off x="3518919" y="0"/>
            <a:ext cx="2106162" cy="53962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000" b="1" i="0" u="none" strike="noStrike" kern="1200" cap="small" spc="0" normalizeH="0" baseline="0" noProof="0" dirty="0" smtClean="0">
                <a:ln>
                  <a:noFill/>
                </a:ln>
                <a:effectLst/>
                <a:uLnTx/>
                <a:uFillTx/>
                <a:latin typeface="Times New Roman" pitchFamily="18" charset="0"/>
                <a:ea typeface="+mj-ea"/>
                <a:cs typeface="Times New Roman" pitchFamily="18" charset="0"/>
              </a:rPr>
              <a:t>Sociedade</a:t>
            </a:r>
            <a:endParaRPr kumimoji="0" lang="pt-BR" sz="3000" b="1" i="0" u="none" strike="noStrike" kern="1200" cap="small"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11"/>
          <p:cNvSpPr>
            <a:spLocks noChangeArrowheads="1"/>
          </p:cNvSpPr>
          <p:nvPr/>
        </p:nvSpPr>
        <p:spPr bwMode="auto">
          <a:xfrm>
            <a:off x="0" y="5572125"/>
            <a:ext cx="4722813" cy="246063"/>
          </a:xfrm>
          <a:prstGeom prst="rect">
            <a:avLst/>
          </a:prstGeom>
          <a:noFill/>
          <a:ln w="9525">
            <a:noFill/>
            <a:miter lim="800000"/>
            <a:headEnd/>
            <a:tailEnd/>
          </a:ln>
        </p:spPr>
        <p:txBody>
          <a:bodyPr wrap="none">
            <a:spAutoFit/>
          </a:bodyPr>
          <a:lstStyle/>
          <a:p>
            <a:pPr fontAlgn="base">
              <a:spcBef>
                <a:spcPct val="0"/>
              </a:spcBef>
              <a:spcAft>
                <a:spcPct val="0"/>
              </a:spcAft>
            </a:pPr>
            <a:r>
              <a:rPr lang="pt-BR" sz="1000" smtClean="0">
                <a:solidFill>
                  <a:prstClr val="black"/>
                </a:solidFill>
                <a:latin typeface="Times New Roman" pitchFamily="18" charset="0"/>
                <a:cs typeface="Times New Roman" pitchFamily="18" charset="0"/>
              </a:rPr>
              <a:t>http://www.oferendas.blogspot.com.br/2011/08/elementais-os-espiritos-da-natureza.html</a:t>
            </a:r>
          </a:p>
        </p:txBody>
      </p:sp>
      <p:pic>
        <p:nvPicPr>
          <p:cNvPr id="5" name="Picture 14"/>
          <p:cNvPicPr>
            <a:picLocks noChangeAspect="1" noChangeArrowheads="1"/>
          </p:cNvPicPr>
          <p:nvPr/>
        </p:nvPicPr>
        <p:blipFill>
          <a:blip r:embed="rId2" cstate="print"/>
          <a:srcRect/>
          <a:stretch>
            <a:fillRect/>
          </a:stretch>
        </p:blipFill>
        <p:spPr bwMode="auto">
          <a:xfrm>
            <a:off x="285750" y="1285875"/>
            <a:ext cx="4286250" cy="4286250"/>
          </a:xfrm>
          <a:prstGeom prst="rect">
            <a:avLst/>
          </a:prstGeom>
          <a:noFill/>
          <a:ln w="9525">
            <a:noFill/>
            <a:miter lim="800000"/>
            <a:headEnd/>
            <a:tailEnd/>
          </a:ln>
        </p:spPr>
      </p:pic>
      <p:sp>
        <p:nvSpPr>
          <p:cNvPr id="6" name="Rectangle 14"/>
          <p:cNvSpPr>
            <a:spLocks noChangeArrowheads="1"/>
          </p:cNvSpPr>
          <p:nvPr/>
        </p:nvSpPr>
        <p:spPr bwMode="auto">
          <a:xfrm>
            <a:off x="4724400" y="1166813"/>
            <a:ext cx="4214813" cy="4524375"/>
          </a:xfrm>
          <a:prstGeom prst="rect">
            <a:avLst/>
          </a:prstGeom>
          <a:noFill/>
          <a:ln w="9525">
            <a:noFill/>
            <a:miter lim="800000"/>
            <a:headEnd/>
            <a:tailEnd/>
          </a:ln>
        </p:spPr>
        <p:txBody>
          <a:bodyPr anchor="ctr">
            <a:spAutoFit/>
          </a:bodyPr>
          <a:lstStyle/>
          <a:p>
            <a:pPr indent="268288" algn="just" eaLnBrk="0" fontAlgn="base" hangingPunct="0">
              <a:spcBef>
                <a:spcPct val="0"/>
              </a:spcBef>
              <a:spcAft>
                <a:spcPct val="0"/>
              </a:spcAft>
              <a:defRPr/>
            </a:pPr>
            <a:r>
              <a:rPr lang="pt-BR" dirty="0">
                <a:solidFill>
                  <a:prstClr val="black"/>
                </a:solidFill>
                <a:latin typeface="Times New Roman" pitchFamily="18" charset="0"/>
                <a:cs typeface="Times New Roman" pitchFamily="18" charset="0"/>
              </a:rPr>
              <a:t>Primeiras noções sobre Teologia, Botânica, Medicina, Alquimia e Latim  transmitidas na infância  pelo pai </a:t>
            </a:r>
          </a:p>
          <a:p>
            <a:pPr indent="268288" algn="just" eaLnBrk="0" fontAlgn="base" hangingPunct="0">
              <a:spcBef>
                <a:spcPct val="0"/>
              </a:spcBef>
              <a:spcAft>
                <a:spcPct val="0"/>
              </a:spcAft>
              <a:defRPr/>
            </a:pPr>
            <a:r>
              <a:rPr lang="pt-BR" dirty="0">
                <a:solidFill>
                  <a:prstClr val="black"/>
                </a:solidFill>
                <a:latin typeface="Times New Roman" pitchFamily="18" charset="0"/>
                <a:cs typeface="Times New Roman" pitchFamily="18" charset="0"/>
              </a:rPr>
              <a:t>Na adolescência:</a:t>
            </a:r>
          </a:p>
          <a:p>
            <a:pPr marL="447675" indent="-179388" algn="just" eaLnBrk="0" fontAlgn="base" hangingPunct="0">
              <a:spcBef>
                <a:spcPct val="0"/>
              </a:spcBef>
              <a:spcAft>
                <a:spcPct val="0"/>
              </a:spcAft>
              <a:defRPr/>
            </a:pPr>
            <a:r>
              <a:rPr lang="pt-BR" dirty="0">
                <a:solidFill>
                  <a:prstClr val="black"/>
                </a:solidFill>
                <a:latin typeface="Times New Roman" pitchFamily="18" charset="0"/>
                <a:cs typeface="Times New Roman" pitchFamily="18" charset="0"/>
              </a:rPr>
              <a:t> - Analista no laboratório e nas minas do judeu Sigismundo </a:t>
            </a:r>
            <a:r>
              <a:rPr lang="pt-BR" dirty="0" err="1">
                <a:solidFill>
                  <a:prstClr val="black"/>
                </a:solidFill>
                <a:latin typeface="Times New Roman" pitchFamily="18" charset="0"/>
                <a:cs typeface="Times New Roman" pitchFamily="18" charset="0"/>
              </a:rPr>
              <a:t>Fugger</a:t>
            </a:r>
            <a:r>
              <a:rPr lang="pt-BR" dirty="0">
                <a:solidFill>
                  <a:prstClr val="black"/>
                </a:solidFill>
                <a:latin typeface="Times New Roman" pitchFamily="18" charset="0"/>
                <a:cs typeface="Times New Roman" pitchFamily="18" charset="0"/>
              </a:rPr>
              <a:t> (alquimista em </a:t>
            </a:r>
            <a:r>
              <a:rPr lang="pt-BR" dirty="0" err="1">
                <a:solidFill>
                  <a:prstClr val="black"/>
                </a:solidFill>
                <a:latin typeface="Times New Roman" pitchFamily="18" charset="0"/>
                <a:cs typeface="Times New Roman" pitchFamily="18" charset="0"/>
              </a:rPr>
              <a:t>Schwatz</a:t>
            </a:r>
            <a:r>
              <a:rPr lang="pt-BR" dirty="0">
                <a:solidFill>
                  <a:prstClr val="black"/>
                </a:solidFill>
                <a:latin typeface="Times New Roman" pitchFamily="18" charset="0"/>
                <a:cs typeface="Times New Roman" pitchFamily="18" charset="0"/>
              </a:rPr>
              <a:t>, no </a:t>
            </a:r>
            <a:r>
              <a:rPr lang="pt-BR" dirty="0" err="1">
                <a:solidFill>
                  <a:prstClr val="black"/>
                </a:solidFill>
                <a:latin typeface="Times New Roman" pitchFamily="18" charset="0"/>
                <a:cs typeface="Times New Roman" pitchFamily="18" charset="0"/>
              </a:rPr>
              <a:t>Tirol</a:t>
            </a:r>
            <a:r>
              <a:rPr lang="pt-BR" dirty="0">
                <a:solidFill>
                  <a:prstClr val="black"/>
                </a:solidFill>
                <a:latin typeface="Times New Roman" pitchFamily="18" charset="0"/>
                <a:cs typeface="Times New Roman" pitchFamily="18" charset="0"/>
              </a:rPr>
              <a:t>) </a:t>
            </a:r>
          </a:p>
          <a:p>
            <a:pPr marL="447675" indent="-179388" algn="just" eaLnBrk="0" fontAlgn="base" hangingPunct="0">
              <a:spcBef>
                <a:spcPct val="0"/>
              </a:spcBef>
              <a:spcAft>
                <a:spcPct val="0"/>
              </a:spcAft>
              <a:buFontTx/>
              <a:buChar char="-"/>
              <a:defRPr/>
            </a:pPr>
            <a:r>
              <a:rPr lang="pt-BR" dirty="0">
                <a:solidFill>
                  <a:prstClr val="black"/>
                </a:solidFill>
                <a:latin typeface="Times New Roman" pitchFamily="18" charset="0"/>
                <a:cs typeface="Times New Roman" pitchFamily="18" charset="0"/>
              </a:rPr>
              <a:t>Escola de Beneditinos do Mosteiro de Santo André na </a:t>
            </a:r>
            <a:r>
              <a:rPr lang="pt-BR" dirty="0" err="1">
                <a:solidFill>
                  <a:prstClr val="black"/>
                </a:solidFill>
                <a:latin typeface="Times New Roman" pitchFamily="18" charset="0"/>
                <a:cs typeface="Times New Roman" pitchFamily="18" charset="0"/>
              </a:rPr>
              <a:t>Savonia</a:t>
            </a:r>
            <a:r>
              <a:rPr lang="pt-BR" dirty="0">
                <a:solidFill>
                  <a:prstClr val="black"/>
                </a:solidFill>
                <a:latin typeface="Times New Roman" pitchFamily="18" charset="0"/>
                <a:cs typeface="Times New Roman" pitchFamily="18" charset="0"/>
              </a:rPr>
              <a:t>, aos cuidados de monges e bispos</a:t>
            </a:r>
          </a:p>
          <a:p>
            <a:pPr marL="447675" indent="-179388" algn="just" eaLnBrk="0" fontAlgn="base" hangingPunct="0">
              <a:spcBef>
                <a:spcPct val="0"/>
              </a:spcBef>
              <a:spcAft>
                <a:spcPct val="0"/>
              </a:spcAft>
              <a:buFontTx/>
              <a:buChar char="-"/>
              <a:defRPr/>
            </a:pPr>
            <a:r>
              <a:rPr lang="pt-BR" dirty="0">
                <a:solidFill>
                  <a:prstClr val="black"/>
                </a:solidFill>
                <a:latin typeface="Times New Roman" pitchFamily="18" charset="0"/>
                <a:cs typeface="Times New Roman" pitchFamily="18" charset="0"/>
              </a:rPr>
              <a:t> Médico pela Universidade de Viena aos 17 anos </a:t>
            </a:r>
          </a:p>
          <a:p>
            <a:pPr indent="268288" algn="just" eaLnBrk="0" fontAlgn="base" hangingPunct="0">
              <a:spcBef>
                <a:spcPct val="0"/>
              </a:spcBef>
              <a:spcAft>
                <a:spcPct val="0"/>
              </a:spcAft>
              <a:defRPr/>
            </a:pPr>
            <a:r>
              <a:rPr lang="pt-BR" dirty="0">
                <a:solidFill>
                  <a:prstClr val="black"/>
                </a:solidFill>
                <a:latin typeface="Times New Roman" pitchFamily="18" charset="0"/>
                <a:cs typeface="Times New Roman" pitchFamily="18" charset="0"/>
              </a:rPr>
              <a:t>    Após 1510  - Universidade  de </a:t>
            </a:r>
            <a:r>
              <a:rPr lang="pt-BR" dirty="0" err="1">
                <a:solidFill>
                  <a:prstClr val="black"/>
                </a:solidFill>
                <a:latin typeface="Times New Roman" pitchFamily="18" charset="0"/>
                <a:cs typeface="Times New Roman" pitchFamily="18" charset="0"/>
              </a:rPr>
              <a:t>Basel</a:t>
            </a:r>
            <a:r>
              <a:rPr lang="pt-BR" dirty="0">
                <a:solidFill>
                  <a:prstClr val="black"/>
                </a:solidFill>
                <a:latin typeface="Times New Roman" pitchFamily="18" charset="0"/>
                <a:cs typeface="Times New Roman" pitchFamily="18" charset="0"/>
              </a:rPr>
              <a:t> (Basiléia) e logo a seguir em </a:t>
            </a:r>
            <a:r>
              <a:rPr lang="pt-BR" dirty="0" err="1">
                <a:solidFill>
                  <a:prstClr val="black"/>
                </a:solidFill>
                <a:latin typeface="Times New Roman" pitchFamily="18" charset="0"/>
                <a:cs typeface="Times New Roman" pitchFamily="18" charset="0"/>
              </a:rPr>
              <a:t>Wurzburg</a:t>
            </a:r>
            <a:r>
              <a:rPr lang="pt-BR" dirty="0">
                <a:solidFill>
                  <a:prstClr val="black"/>
                </a:solidFill>
                <a:latin typeface="Times New Roman" pitchFamily="18" charset="0"/>
                <a:cs typeface="Times New Roman" pitchFamily="18" charset="0"/>
              </a:rPr>
              <a:t> onde foi instruído em ciências ocultas pelo abade alquimista Johann </a:t>
            </a:r>
            <a:r>
              <a:rPr lang="pt-BR" dirty="0" err="1">
                <a:solidFill>
                  <a:prstClr val="black"/>
                </a:solidFill>
                <a:latin typeface="Times New Roman" pitchFamily="18" charset="0"/>
                <a:cs typeface="Times New Roman" pitchFamily="18" charset="0"/>
              </a:rPr>
              <a:t>Trithemius</a:t>
            </a:r>
            <a:endParaRPr lang="pt-BR" dirty="0">
              <a:solidFill>
                <a:prstClr val="black"/>
              </a:solidFill>
              <a:latin typeface="Times New Roman" pitchFamily="18" charset="0"/>
              <a:cs typeface="Times New Roman" pitchFamily="18" charset="0"/>
            </a:endParaRPr>
          </a:p>
        </p:txBody>
      </p:sp>
      <p:sp>
        <p:nvSpPr>
          <p:cNvPr id="7" name="Retângulo 6"/>
          <p:cNvSpPr/>
          <p:nvPr/>
        </p:nvSpPr>
        <p:spPr>
          <a:xfrm>
            <a:off x="3635685" y="0"/>
            <a:ext cx="1872629" cy="584775"/>
          </a:xfrm>
          <a:prstGeom prst="rect">
            <a:avLst/>
          </a:prstGeom>
        </p:spPr>
        <p:txBody>
          <a:bodyPr wrap="none">
            <a:spAutoFit/>
          </a:bodyPr>
          <a:lstStyle/>
          <a:p>
            <a:pPr algn="ctr" fontAlgn="base">
              <a:spcBef>
                <a:spcPts val="600"/>
              </a:spcBef>
              <a:spcAft>
                <a:spcPts val="600"/>
              </a:spcAft>
              <a:defRPr/>
            </a:pPr>
            <a:r>
              <a:rPr lang="pt-BR" sz="3200" b="1" dirty="0" err="1" smtClean="0">
                <a:solidFill>
                  <a:prstClr val="black"/>
                </a:solidFill>
                <a:latin typeface="Times New Roman" pitchFamily="18" charset="0"/>
                <a:cs typeface="Times New Roman" pitchFamily="18" charset="0"/>
              </a:rPr>
              <a:t>Paracelso</a:t>
            </a:r>
            <a:endParaRPr lang="pt-BR" sz="3200" b="1"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1"/>
          <p:cNvSpPr>
            <a:spLocks noChangeArrowheads="1"/>
          </p:cNvSpPr>
          <p:nvPr/>
        </p:nvSpPr>
        <p:spPr bwMode="auto">
          <a:xfrm>
            <a:off x="5143500" y="6611938"/>
            <a:ext cx="3798888" cy="246062"/>
          </a:xfrm>
          <a:prstGeom prst="rect">
            <a:avLst/>
          </a:prstGeom>
          <a:noFill/>
          <a:ln w="9525">
            <a:noFill/>
            <a:miter lim="800000"/>
            <a:headEnd/>
            <a:tailEnd/>
          </a:ln>
        </p:spPr>
        <p:txBody>
          <a:bodyPr wrap="none">
            <a:spAutoFit/>
          </a:bodyPr>
          <a:lstStyle/>
          <a:p>
            <a:pPr fontAlgn="base">
              <a:spcBef>
                <a:spcPct val="0"/>
              </a:spcBef>
              <a:spcAft>
                <a:spcPct val="0"/>
              </a:spcAft>
            </a:pPr>
            <a:r>
              <a:rPr lang="pt-BR" sz="1000" smtClean="0">
                <a:solidFill>
                  <a:prstClr val="black"/>
                </a:solidFill>
                <a:latin typeface="Times New Roman" pitchFamily="18" charset="0"/>
                <a:cs typeface="Times New Roman" pitchFamily="18" charset="0"/>
              </a:rPr>
              <a:t>http://bruxariaemagia.sites.uol.com.br/magia_bruxaria_paracelso.html</a:t>
            </a:r>
          </a:p>
        </p:txBody>
      </p:sp>
      <p:sp>
        <p:nvSpPr>
          <p:cNvPr id="21" name="WordArt 10"/>
          <p:cNvSpPr>
            <a:spLocks noChangeArrowheads="1" noChangeShapeType="1" noTextEdit="1"/>
          </p:cNvSpPr>
          <p:nvPr/>
        </p:nvSpPr>
        <p:spPr bwMode="auto">
          <a:xfrm rot="21824">
            <a:off x="7680325" y="5068888"/>
            <a:ext cx="649288" cy="427037"/>
          </a:xfrm>
          <a:prstGeom prst="rect">
            <a:avLst/>
          </a:prstGeom>
        </p:spPr>
        <p:txBody>
          <a:bodyPr wrap="none" fromWordArt="1"/>
          <a:lstStyle/>
          <a:p>
            <a:pPr algn="ctr">
              <a:defRPr/>
            </a:pPr>
            <a:r>
              <a:rPr lang="pt-BR" sz="2000" b="1" kern="10">
                <a:solidFill>
                  <a:srgbClr val="0216AA"/>
                </a:solidFill>
                <a:latin typeface="Times New Roman"/>
                <a:cs typeface="Times New Roman"/>
              </a:rPr>
              <a:t>     </a:t>
            </a:r>
          </a:p>
        </p:txBody>
      </p:sp>
      <p:sp>
        <p:nvSpPr>
          <p:cNvPr id="2062" name="Rectangle 14"/>
          <p:cNvSpPr>
            <a:spLocks noChangeArrowheads="1"/>
          </p:cNvSpPr>
          <p:nvPr/>
        </p:nvSpPr>
        <p:spPr bwMode="auto">
          <a:xfrm>
            <a:off x="285750" y="3722688"/>
            <a:ext cx="8572500" cy="3140075"/>
          </a:xfrm>
          <a:prstGeom prst="rect">
            <a:avLst/>
          </a:prstGeom>
          <a:noFill/>
          <a:ln w="9525">
            <a:noFill/>
            <a:miter lim="800000"/>
            <a:headEnd/>
            <a:tailEnd/>
          </a:ln>
        </p:spPr>
        <p:txBody>
          <a:bodyPr anchor="ctr">
            <a:spAutoFit/>
          </a:bodyPr>
          <a:lstStyle/>
          <a:p>
            <a:pPr algn="just" eaLnBrk="0" fontAlgn="base" hangingPunct="0">
              <a:spcBef>
                <a:spcPct val="0"/>
              </a:spcBef>
              <a:spcAft>
                <a:spcPct val="0"/>
              </a:spcAft>
            </a:pPr>
            <a:r>
              <a:rPr lang="pt-BR" b="1" smtClean="0">
                <a:solidFill>
                  <a:prstClr val="black"/>
                </a:solidFill>
                <a:latin typeface="Times New Roman" pitchFamily="18" charset="0"/>
                <a:cs typeface="Times New Roman" pitchFamily="18" charset="0"/>
              </a:rPr>
              <a:t>Paracelso, cujo perfil psicológico é essencialmente o de um apaixonado, grande rebelde e grande curioso, evidencia na sua impressionante figura de gênio a junção do espírito positivo e do misticismo. Não se limitava a observar e teorizar, experimentava; e para isso utilizava-se inclusive de amigos vizinhos. “Sua fornalha estava sempre com fogo vivo, onde ferviam álcalis, óleos arsenicais, seu famoso </a:t>
            </a:r>
            <a:r>
              <a:rPr lang="pt-BR" b="1" i="1" smtClean="0">
                <a:solidFill>
                  <a:prstClr val="black"/>
                </a:solidFill>
                <a:latin typeface="Times New Roman" pitchFamily="18" charset="0"/>
                <a:cs typeface="Times New Roman" pitchFamily="18" charset="0"/>
              </a:rPr>
              <a:t>opodeldoch </a:t>
            </a:r>
            <a:r>
              <a:rPr lang="pt-BR" b="1" smtClean="0">
                <a:solidFill>
                  <a:prstClr val="black"/>
                </a:solidFill>
                <a:latin typeface="Times New Roman" pitchFamily="18" charset="0"/>
                <a:cs typeface="Times New Roman" pitchFamily="18" charset="0"/>
              </a:rPr>
              <a:t>(emplastro), e sabe Deus o que mais”, relata Oporinus, seu discípulo mais próximo e mais tarde o seu pior inimigo. Químico competente, Paracelso não se limitava em apreciar os efeitos dos medicamentos; perguntava-se o por que de sua atividade. A tais princípios denominava arcanos, substâncias ocultas escondidas, que urgiam procurar, isolar, para se chegar aos medicamentos puros e realmente eficazes. Fundava-se a quimiatria</a:t>
            </a:r>
          </a:p>
        </p:txBody>
      </p:sp>
      <p:sp>
        <p:nvSpPr>
          <p:cNvPr id="7" name="Retângulo 11"/>
          <p:cNvSpPr>
            <a:spLocks noChangeArrowheads="1"/>
          </p:cNvSpPr>
          <p:nvPr/>
        </p:nvSpPr>
        <p:spPr bwMode="auto">
          <a:xfrm>
            <a:off x="1951038" y="3609975"/>
            <a:ext cx="5214937" cy="246063"/>
          </a:xfrm>
          <a:prstGeom prst="rect">
            <a:avLst/>
          </a:prstGeom>
          <a:noFill/>
          <a:ln w="9525">
            <a:noFill/>
            <a:miter lim="800000"/>
            <a:headEnd/>
            <a:tailEnd/>
          </a:ln>
        </p:spPr>
        <p:txBody>
          <a:bodyPr>
            <a:spAutoFit/>
          </a:bodyPr>
          <a:lstStyle/>
          <a:p>
            <a:pPr algn="r" fontAlgn="base">
              <a:spcBef>
                <a:spcPct val="0"/>
              </a:spcBef>
              <a:spcAft>
                <a:spcPct val="0"/>
              </a:spcAft>
            </a:pPr>
            <a:r>
              <a:rPr lang="pt-BR" sz="1000" smtClean="0">
                <a:solidFill>
                  <a:prstClr val="black"/>
                </a:solidFill>
                <a:latin typeface="Times New Roman" pitchFamily="18" charset="0"/>
                <a:cs typeface="Times New Roman" pitchFamily="18" charset="0"/>
              </a:rPr>
              <a:t>http://jlmateos.wordpress.com/2011/05/04/recordando-al-genial-paracelso-alquimia-y-alquimistas/</a:t>
            </a:r>
          </a:p>
        </p:txBody>
      </p:sp>
      <p:pic>
        <p:nvPicPr>
          <p:cNvPr id="6150" name="Picture 2"/>
          <p:cNvPicPr>
            <a:picLocks noChangeAspect="1" noChangeArrowheads="1"/>
          </p:cNvPicPr>
          <p:nvPr/>
        </p:nvPicPr>
        <p:blipFill>
          <a:blip r:embed="rId2" cstate="print"/>
          <a:srcRect/>
          <a:stretch>
            <a:fillRect/>
          </a:stretch>
        </p:blipFill>
        <p:spPr bwMode="auto">
          <a:xfrm>
            <a:off x="2357438" y="142875"/>
            <a:ext cx="4446587" cy="3500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ox(in)">
                                      <p:cBhvr>
                                        <p:cTn id="7" dur="500"/>
                                        <p:tgtEl>
                                          <p:spTgt spid="61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062" grpId="0"/>
      <p:bldP spid="7"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1"/>
          <p:cNvSpPr>
            <a:spLocks noChangeArrowheads="1"/>
          </p:cNvSpPr>
          <p:nvPr/>
        </p:nvSpPr>
        <p:spPr bwMode="auto">
          <a:xfrm>
            <a:off x="5072063" y="4419600"/>
            <a:ext cx="3798887" cy="246063"/>
          </a:xfrm>
          <a:prstGeom prst="rect">
            <a:avLst/>
          </a:prstGeom>
          <a:noFill/>
          <a:ln w="9525">
            <a:noFill/>
            <a:miter lim="800000"/>
            <a:headEnd/>
            <a:tailEnd/>
          </a:ln>
        </p:spPr>
        <p:txBody>
          <a:bodyPr wrap="none">
            <a:spAutoFit/>
          </a:bodyPr>
          <a:lstStyle/>
          <a:p>
            <a:pPr fontAlgn="base">
              <a:spcBef>
                <a:spcPct val="0"/>
              </a:spcBef>
              <a:spcAft>
                <a:spcPct val="0"/>
              </a:spcAft>
            </a:pPr>
            <a:r>
              <a:rPr lang="pt-BR" sz="1000" smtClean="0">
                <a:solidFill>
                  <a:prstClr val="black"/>
                </a:solidFill>
                <a:latin typeface="Times New Roman" pitchFamily="18" charset="0"/>
                <a:cs typeface="Times New Roman" pitchFamily="18" charset="0"/>
              </a:rPr>
              <a:t>http://bruxariaemagia.sites.uol.com.br/magia_bruxaria_paracelso.html</a:t>
            </a:r>
          </a:p>
        </p:txBody>
      </p:sp>
      <p:sp>
        <p:nvSpPr>
          <p:cNvPr id="21" name="WordArt 10"/>
          <p:cNvSpPr>
            <a:spLocks noChangeArrowheads="1" noChangeShapeType="1" noTextEdit="1"/>
          </p:cNvSpPr>
          <p:nvPr/>
        </p:nvSpPr>
        <p:spPr bwMode="auto">
          <a:xfrm rot="21824">
            <a:off x="7680325" y="5068888"/>
            <a:ext cx="649288" cy="427037"/>
          </a:xfrm>
          <a:prstGeom prst="rect">
            <a:avLst/>
          </a:prstGeom>
        </p:spPr>
        <p:txBody>
          <a:bodyPr wrap="none" fromWordArt="1"/>
          <a:lstStyle/>
          <a:p>
            <a:pPr algn="ctr">
              <a:defRPr/>
            </a:pPr>
            <a:r>
              <a:rPr lang="pt-BR" sz="2000" b="1" kern="10">
                <a:solidFill>
                  <a:srgbClr val="0216AA"/>
                </a:solidFill>
                <a:latin typeface="Times New Roman"/>
                <a:cs typeface="Times New Roman"/>
              </a:rPr>
              <a:t>     </a:t>
            </a:r>
          </a:p>
        </p:txBody>
      </p:sp>
      <p:sp>
        <p:nvSpPr>
          <p:cNvPr id="2062" name="Rectangle 14"/>
          <p:cNvSpPr>
            <a:spLocks noChangeArrowheads="1"/>
          </p:cNvSpPr>
          <p:nvPr/>
        </p:nvSpPr>
        <p:spPr bwMode="auto">
          <a:xfrm>
            <a:off x="312738" y="2435225"/>
            <a:ext cx="8494712" cy="2308225"/>
          </a:xfrm>
          <a:prstGeom prst="rect">
            <a:avLst/>
          </a:prstGeom>
          <a:noFill/>
          <a:ln w="9525">
            <a:noFill/>
            <a:miter lim="800000"/>
            <a:headEnd/>
            <a:tailEnd/>
          </a:ln>
        </p:spPr>
        <p:txBody>
          <a:bodyPr anchor="ctr">
            <a:spAutoFit/>
          </a:bodyPr>
          <a:lstStyle/>
          <a:p>
            <a:pPr algn="just" eaLnBrk="0" fontAlgn="base" hangingPunct="0">
              <a:spcBef>
                <a:spcPct val="0"/>
              </a:spcBef>
              <a:spcAft>
                <a:spcPct val="0"/>
              </a:spcAft>
            </a:pPr>
            <a:r>
              <a:rPr lang="pt-BR" b="1" smtClean="0">
                <a:solidFill>
                  <a:prstClr val="black"/>
                </a:solidFill>
                <a:latin typeface="Times New Roman" pitchFamily="18" charset="0"/>
                <a:cs typeface="Times New Roman" pitchFamily="18" charset="0"/>
              </a:rPr>
              <a:t>Paracelso emoldurou a Natureza com vistosas imagens, comparações acertadas, engenhosas alegorias e parábolas de sentido profundo. Numa linguagem rica e substanciosa, apresenta-nos o curso das estações, sua proximidade e seu fim. Pinta-nos a primavera, quando os novos ritmos se balançam álacres pelo ar; o verão, quando a jovem vida caminha rumo à colheita e o tempo revela os frutos sazonados; o outono, quando o trabalho chega ao seu fim e a vida enlanguesce; e, finalmente, descreve-nos o inverno, fazendo-nos sentir a doce visão de uma morte suave e tranquila</a:t>
            </a:r>
          </a:p>
        </p:txBody>
      </p:sp>
      <p:pic>
        <p:nvPicPr>
          <p:cNvPr id="7173" name="Picture 3"/>
          <p:cNvPicPr>
            <a:picLocks noChangeAspect="1" noChangeArrowheads="1"/>
          </p:cNvPicPr>
          <p:nvPr/>
        </p:nvPicPr>
        <p:blipFill>
          <a:blip r:embed="rId2" cstate="print"/>
          <a:srcRect l="1662" t="50439" r="1962" b="1102"/>
          <a:stretch>
            <a:fillRect/>
          </a:stretch>
        </p:blipFill>
        <p:spPr bwMode="auto">
          <a:xfrm>
            <a:off x="4535488" y="204788"/>
            <a:ext cx="4211637" cy="2106612"/>
          </a:xfrm>
          <a:prstGeom prst="rect">
            <a:avLst/>
          </a:prstGeom>
          <a:noFill/>
          <a:ln w="9525">
            <a:noFill/>
            <a:miter lim="800000"/>
            <a:headEnd/>
            <a:tailEnd/>
          </a:ln>
        </p:spPr>
      </p:pic>
      <p:sp>
        <p:nvSpPr>
          <p:cNvPr id="9" name="Retângulo 11"/>
          <p:cNvSpPr>
            <a:spLocks noChangeArrowheads="1"/>
          </p:cNvSpPr>
          <p:nvPr/>
        </p:nvSpPr>
        <p:spPr bwMode="auto">
          <a:xfrm>
            <a:off x="5732463" y="2276475"/>
            <a:ext cx="3094037" cy="246063"/>
          </a:xfrm>
          <a:prstGeom prst="rect">
            <a:avLst/>
          </a:prstGeom>
          <a:noFill/>
          <a:ln w="9525">
            <a:noFill/>
            <a:miter lim="800000"/>
            <a:headEnd/>
            <a:tailEnd/>
          </a:ln>
        </p:spPr>
        <p:txBody>
          <a:bodyPr>
            <a:spAutoFit/>
          </a:bodyPr>
          <a:lstStyle/>
          <a:p>
            <a:pPr algn="r" fontAlgn="base">
              <a:spcBef>
                <a:spcPct val="0"/>
              </a:spcBef>
              <a:spcAft>
                <a:spcPct val="0"/>
              </a:spcAft>
            </a:pPr>
            <a:r>
              <a:rPr lang="pt-BR" sz="1000" smtClean="0">
                <a:solidFill>
                  <a:prstClr val="black"/>
                </a:solidFill>
                <a:latin typeface="Times New Roman" pitchFamily="18" charset="0"/>
                <a:cs typeface="Times New Roman" pitchFamily="18" charset="0"/>
              </a:rPr>
              <a:t>http://geotony.webnode.com.br/news/as estações do ano/</a:t>
            </a:r>
          </a:p>
        </p:txBody>
      </p:sp>
      <p:pic>
        <p:nvPicPr>
          <p:cNvPr id="7175" name="Picture 3"/>
          <p:cNvPicPr>
            <a:picLocks noChangeAspect="1" noChangeArrowheads="1"/>
          </p:cNvPicPr>
          <p:nvPr/>
        </p:nvPicPr>
        <p:blipFill>
          <a:blip r:embed="rId2" cstate="print"/>
          <a:srcRect l="1662" t="1662" r="208" b="50732"/>
          <a:stretch>
            <a:fillRect/>
          </a:stretch>
        </p:blipFill>
        <p:spPr bwMode="auto">
          <a:xfrm>
            <a:off x="303213" y="204788"/>
            <a:ext cx="4289425" cy="2106612"/>
          </a:xfrm>
          <a:prstGeom prst="rect">
            <a:avLst/>
          </a:prstGeom>
          <a:noFill/>
          <a:ln w="9525">
            <a:noFill/>
            <a:miter lim="800000"/>
            <a:headEnd/>
            <a:tailEnd/>
          </a:ln>
        </p:spPr>
      </p:pic>
      <p:sp>
        <p:nvSpPr>
          <p:cNvPr id="7176" name="Retângulo 4"/>
          <p:cNvSpPr>
            <a:spLocks noChangeArrowheads="1"/>
          </p:cNvSpPr>
          <p:nvPr/>
        </p:nvSpPr>
        <p:spPr bwMode="auto">
          <a:xfrm>
            <a:off x="3937000" y="6611938"/>
            <a:ext cx="5000625" cy="246062"/>
          </a:xfrm>
          <a:prstGeom prst="rect">
            <a:avLst/>
          </a:prstGeom>
          <a:noFill/>
          <a:ln w="9525">
            <a:noFill/>
            <a:miter lim="800000"/>
            <a:headEnd/>
            <a:tailEnd/>
          </a:ln>
        </p:spPr>
        <p:txBody>
          <a:bodyPr>
            <a:spAutoFit/>
          </a:bodyPr>
          <a:lstStyle/>
          <a:p>
            <a:pPr fontAlgn="base">
              <a:spcBef>
                <a:spcPct val="0"/>
              </a:spcBef>
              <a:spcAft>
                <a:spcPct val="0"/>
              </a:spcAft>
            </a:pPr>
            <a:r>
              <a:rPr lang="pt-BR" sz="1000" smtClean="0">
                <a:solidFill>
                  <a:prstClr val="black"/>
                </a:solidFill>
                <a:latin typeface="Times New Roman" pitchFamily="18" charset="0"/>
                <a:cs typeface="Times New Roman" pitchFamily="18" charset="0"/>
              </a:rPr>
              <a:t>http://aprendendocomovoinho.blogspot.com.br/2011/01/conhecendo-as-estacoes-do-ano.html</a:t>
            </a:r>
          </a:p>
        </p:txBody>
      </p:sp>
      <p:grpSp>
        <p:nvGrpSpPr>
          <p:cNvPr id="2" name="Grupo 11"/>
          <p:cNvGrpSpPr>
            <a:grpSpLocks/>
          </p:cNvGrpSpPr>
          <p:nvPr/>
        </p:nvGrpSpPr>
        <p:grpSpPr bwMode="auto">
          <a:xfrm>
            <a:off x="357188" y="4714875"/>
            <a:ext cx="8431212" cy="1911350"/>
            <a:chOff x="356905" y="4714875"/>
            <a:chExt cx="8431161" cy="1911972"/>
          </a:xfrm>
        </p:grpSpPr>
        <p:pic>
          <p:nvPicPr>
            <p:cNvPr id="6154" name="Picture 2"/>
            <p:cNvPicPr>
              <a:picLocks noChangeAspect="1" noChangeArrowheads="1"/>
            </p:cNvPicPr>
            <p:nvPr/>
          </p:nvPicPr>
          <p:blipFill>
            <a:blip r:embed="rId3" cstate="print"/>
            <a:srcRect b="50438"/>
            <a:stretch>
              <a:fillRect/>
            </a:stretch>
          </p:blipFill>
          <p:spPr bwMode="auto">
            <a:xfrm>
              <a:off x="356905" y="4714875"/>
              <a:ext cx="4236181" cy="1911972"/>
            </a:xfrm>
            <a:prstGeom prst="rect">
              <a:avLst/>
            </a:prstGeom>
            <a:noFill/>
            <a:ln w="9525">
              <a:noFill/>
              <a:miter lim="800000"/>
              <a:headEnd/>
              <a:tailEnd/>
            </a:ln>
          </p:spPr>
        </p:pic>
        <p:pic>
          <p:nvPicPr>
            <p:cNvPr id="6155" name="Picture 2"/>
            <p:cNvPicPr>
              <a:picLocks noChangeAspect="1" noChangeArrowheads="1"/>
            </p:cNvPicPr>
            <p:nvPr/>
          </p:nvPicPr>
          <p:blipFill>
            <a:blip r:embed="rId3" cstate="print"/>
            <a:srcRect t="50002"/>
            <a:stretch>
              <a:fillRect/>
            </a:stretch>
          </p:blipFill>
          <p:spPr bwMode="auto">
            <a:xfrm>
              <a:off x="4589689" y="4714875"/>
              <a:ext cx="4198377" cy="19116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left)">
                                      <p:cBhvr>
                                        <p:cTn id="7" dur="500"/>
                                        <p:tgtEl>
                                          <p:spTgt spid="717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wipe(left)">
                                      <p:cBhvr>
                                        <p:cTn id="11" dur="500"/>
                                        <p:tgtEl>
                                          <p:spTgt spid="717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062"/>
                                        </p:tgtEl>
                                        <p:attrNameLst>
                                          <p:attrName>style.visibility</p:attrName>
                                        </p:attrNameLst>
                                      </p:cBhvr>
                                      <p:to>
                                        <p:strVal val="visible"/>
                                      </p:to>
                                    </p:set>
                                    <p:animEffect transition="in" filter="wipe(right)">
                                      <p:cBhvr>
                                        <p:cTn id="30"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2062" grpId="0"/>
      <p:bldP spid="9" grpId="0" autoUpdateAnimBg="0"/>
      <p:bldP spid="717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14"/>
          <p:cNvSpPr>
            <a:spLocks noChangeArrowheads="1"/>
          </p:cNvSpPr>
          <p:nvPr/>
        </p:nvSpPr>
        <p:spPr bwMode="auto">
          <a:xfrm>
            <a:off x="236538" y="63500"/>
            <a:ext cx="8653462" cy="3938588"/>
          </a:xfrm>
          <a:prstGeom prst="rect">
            <a:avLst/>
          </a:prstGeom>
          <a:noFill/>
          <a:ln w="9525">
            <a:noFill/>
            <a:miter lim="800000"/>
            <a:headEnd/>
            <a:tailEnd/>
          </a:ln>
        </p:spPr>
        <p:txBody>
          <a:bodyPr anchor="ctr">
            <a:spAutoFit/>
          </a:bodyPr>
          <a:lstStyle/>
          <a:p>
            <a:pPr indent="358775" algn="just" eaLnBrk="0" fontAlgn="base" hangingPunct="0">
              <a:lnSpc>
                <a:spcPts val="2000"/>
              </a:lnSpc>
              <a:spcBef>
                <a:spcPct val="0"/>
              </a:spcBef>
              <a:spcAft>
                <a:spcPct val="0"/>
              </a:spcAft>
            </a:pPr>
            <a:r>
              <a:rPr lang="pt-BR" b="1" smtClean="0">
                <a:solidFill>
                  <a:prstClr val="black"/>
                </a:solidFill>
                <a:latin typeface="Times New Roman" pitchFamily="18" charset="0"/>
                <a:cs typeface="Times New Roman" pitchFamily="18" charset="0"/>
              </a:rPr>
              <a:t>“A Medicina se fundamenta na Natureza, a Natureza é a Medicina, e somente naquela devem os homens buscá-la. A Natureza é o mestre do médico, já que ela é mais antiga do que ele, e ela existe dentro e fora do homem. Abençoado, pois, aquele que lê os livros do Senhor e que anda pela senda que lhe foi indicada por Ele. Estes são os homens fiéis, sinceros, perfeitos em sua profissão; andam firmes debaixo da plena luz do dia da ciência e não pelos abismos obscuros do erro… Porque os mistérios de Deus e da Natureza são infinitos; Ele trabalha onde quer, como quer, quando quer. Por isso devemos investigar, chamar, interrogar. E a pergunta brota: Que categoria de homem deve ser aquele que procura, chama e interroga? Quão verdadeira deve ser a sinceridade de tal homem! Quão verdadeira a sua fé, sua pureza, sua castidade, sua misericórdia!”</a:t>
            </a:r>
          </a:p>
          <a:p>
            <a:pPr indent="358775" algn="just" eaLnBrk="0" fontAlgn="base" hangingPunct="0">
              <a:lnSpc>
                <a:spcPts val="2000"/>
              </a:lnSpc>
              <a:spcBef>
                <a:spcPct val="0"/>
              </a:spcBef>
              <a:spcAft>
                <a:spcPct val="0"/>
              </a:spcAft>
            </a:pPr>
            <a:r>
              <a:rPr lang="pt-BR" b="1" smtClean="0">
                <a:solidFill>
                  <a:prstClr val="black"/>
                </a:solidFill>
                <a:latin typeface="Times New Roman" pitchFamily="18" charset="0"/>
                <a:cs typeface="Times New Roman" pitchFamily="18" charset="0"/>
              </a:rPr>
              <a:t>“Nenhum médico pode afirmar que uma doença é incurável. Se isto afirmar, está renegando a Deus, renegando a Natureza, desaprecia o Grande Arcano da Criação. Não existe nenhuma doença, por mais terrível que seja, para a qual Deus não tenha previsto a correspondente cura”</a:t>
            </a:r>
          </a:p>
        </p:txBody>
      </p:sp>
      <p:sp>
        <p:nvSpPr>
          <p:cNvPr id="8196" name="Retângulo 4"/>
          <p:cNvSpPr>
            <a:spLocks noChangeArrowheads="1"/>
          </p:cNvSpPr>
          <p:nvPr/>
        </p:nvSpPr>
        <p:spPr bwMode="auto">
          <a:xfrm>
            <a:off x="5619750" y="3787775"/>
            <a:ext cx="3214688" cy="246063"/>
          </a:xfrm>
          <a:prstGeom prst="rect">
            <a:avLst/>
          </a:prstGeom>
          <a:noFill/>
          <a:ln w="9525">
            <a:noFill/>
            <a:miter lim="800000"/>
            <a:headEnd/>
            <a:tailEnd/>
          </a:ln>
        </p:spPr>
        <p:txBody>
          <a:bodyPr>
            <a:spAutoFit/>
          </a:bodyPr>
          <a:lstStyle/>
          <a:p>
            <a:pPr algn="r" fontAlgn="base">
              <a:spcBef>
                <a:spcPct val="0"/>
              </a:spcBef>
              <a:spcAft>
                <a:spcPct val="0"/>
              </a:spcAft>
            </a:pPr>
            <a:r>
              <a:rPr lang="pt-BR" sz="1000" smtClean="0">
                <a:solidFill>
                  <a:prstClr val="black"/>
                </a:solidFill>
                <a:latin typeface="Times New Roman" pitchFamily="18" charset="0"/>
                <a:cs typeface="Times New Roman" pitchFamily="18" charset="0"/>
              </a:rPr>
              <a:t>http://www.mortesubita.org/biografias/biografia/paracelso</a:t>
            </a:r>
          </a:p>
        </p:txBody>
      </p:sp>
      <p:sp>
        <p:nvSpPr>
          <p:cNvPr id="8197" name="Retângulo 8"/>
          <p:cNvSpPr>
            <a:spLocks noChangeArrowheads="1"/>
          </p:cNvSpPr>
          <p:nvPr/>
        </p:nvSpPr>
        <p:spPr bwMode="auto">
          <a:xfrm>
            <a:off x="1903413" y="6656388"/>
            <a:ext cx="5337175" cy="246062"/>
          </a:xfrm>
          <a:prstGeom prst="rect">
            <a:avLst/>
          </a:prstGeom>
          <a:noFill/>
          <a:ln w="9525">
            <a:noFill/>
            <a:miter lim="800000"/>
            <a:headEnd/>
            <a:tailEnd/>
          </a:ln>
        </p:spPr>
        <p:txBody>
          <a:bodyPr>
            <a:spAutoFit/>
          </a:bodyPr>
          <a:lstStyle/>
          <a:p>
            <a:pPr algn="ctr" fontAlgn="base">
              <a:spcBef>
                <a:spcPct val="0"/>
              </a:spcBef>
              <a:spcAft>
                <a:spcPct val="0"/>
              </a:spcAft>
            </a:pPr>
            <a:r>
              <a:rPr lang="pt-BR" sz="1000" smtClean="0">
                <a:solidFill>
                  <a:prstClr val="black"/>
                </a:solidFill>
                <a:latin typeface="Times New Roman" pitchFamily="18" charset="0"/>
                <a:cs typeface="Times New Roman" pitchFamily="18" charset="0"/>
              </a:rPr>
              <a:t>http://kimbanda7lineas.ning.com/group/frasesypensamientos/forum/topics/siete-reglas-de-paracelso</a:t>
            </a:r>
          </a:p>
        </p:txBody>
      </p:sp>
      <p:pic>
        <p:nvPicPr>
          <p:cNvPr id="8198" name="Picture 2"/>
          <p:cNvPicPr>
            <a:picLocks noChangeAspect="1" noChangeArrowheads="1"/>
          </p:cNvPicPr>
          <p:nvPr/>
        </p:nvPicPr>
        <p:blipFill>
          <a:blip r:embed="rId2" cstate="print"/>
          <a:srcRect b="10156"/>
          <a:stretch>
            <a:fillRect/>
          </a:stretch>
        </p:blipFill>
        <p:spPr bwMode="auto">
          <a:xfrm>
            <a:off x="2481263" y="4014788"/>
            <a:ext cx="4181475" cy="2695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500" fill="hold"/>
                                        <p:tgtEl>
                                          <p:spTgt spid="8198"/>
                                        </p:tgtEl>
                                        <p:attrNameLst>
                                          <p:attrName>ppt_w</p:attrName>
                                        </p:attrNameLst>
                                      </p:cBhvr>
                                      <p:tavLst>
                                        <p:tav tm="0">
                                          <p:val>
                                            <p:fltVal val="0"/>
                                          </p:val>
                                        </p:tav>
                                        <p:tav tm="100000">
                                          <p:val>
                                            <p:strVal val="#ppt_w"/>
                                          </p:val>
                                        </p:tav>
                                      </p:tavLst>
                                    </p:anim>
                                    <p:anim calcmode="lin" valueType="num">
                                      <p:cBhvr>
                                        <p:cTn id="8" dur="500" fill="hold"/>
                                        <p:tgtEl>
                                          <p:spTgt spid="81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81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62"/>
                                        </p:tgtEl>
                                        <p:attrNameLst>
                                          <p:attrName>style.visibility</p:attrName>
                                        </p:attrNameLst>
                                      </p:cBhvr>
                                      <p:to>
                                        <p:strVal val="visible"/>
                                      </p:to>
                                    </p:set>
                                    <p:animEffect transition="in" filter="wipe(up)">
                                      <p:cBhvr>
                                        <p:cTn id="16" dur="2000"/>
                                        <p:tgtEl>
                                          <p:spTgt spid="2062"/>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P spid="8196" grpId="0"/>
      <p:bldP spid="819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ângulo 4"/>
          <p:cNvSpPr>
            <a:spLocks noChangeArrowheads="1"/>
          </p:cNvSpPr>
          <p:nvPr/>
        </p:nvSpPr>
        <p:spPr bwMode="auto">
          <a:xfrm>
            <a:off x="3641725" y="6584950"/>
            <a:ext cx="5286375" cy="246063"/>
          </a:xfrm>
          <a:prstGeom prst="rect">
            <a:avLst/>
          </a:prstGeom>
          <a:noFill/>
          <a:ln w="9525">
            <a:noFill/>
            <a:miter lim="800000"/>
            <a:headEnd/>
            <a:tailEnd/>
          </a:ln>
        </p:spPr>
        <p:txBody>
          <a:bodyPr>
            <a:spAutoFit/>
          </a:bodyPr>
          <a:lstStyle/>
          <a:p>
            <a:pPr algn="r" fontAlgn="base">
              <a:spcBef>
                <a:spcPct val="0"/>
              </a:spcBef>
              <a:spcAft>
                <a:spcPct val="0"/>
              </a:spcAft>
            </a:pPr>
            <a:r>
              <a:rPr lang="pt-BR" sz="1000" smtClean="0">
                <a:solidFill>
                  <a:prstClr val="black"/>
                </a:solidFill>
                <a:latin typeface="Times New Roman" pitchFamily="18" charset="0"/>
                <a:cs typeface="Times New Roman" pitchFamily="18" charset="0"/>
              </a:rPr>
              <a:t>http://kimbanda7lineas.ning.com/group/frasesypensamientos/forum/topics/siete-reglas-de-paracelso</a:t>
            </a:r>
          </a:p>
        </p:txBody>
      </p:sp>
      <p:pic>
        <p:nvPicPr>
          <p:cNvPr id="9219" name="Picture 3"/>
          <p:cNvPicPr>
            <a:picLocks noChangeAspect="1" noChangeArrowheads="1"/>
          </p:cNvPicPr>
          <p:nvPr/>
        </p:nvPicPr>
        <p:blipFill>
          <a:blip r:embed="rId2" cstate="print"/>
          <a:srcRect/>
          <a:stretch>
            <a:fillRect/>
          </a:stretch>
        </p:blipFill>
        <p:spPr bwMode="auto">
          <a:xfrm>
            <a:off x="4551363" y="3402013"/>
            <a:ext cx="4294187" cy="3221037"/>
          </a:xfrm>
          <a:prstGeom prst="rect">
            <a:avLst/>
          </a:prstGeom>
          <a:noFill/>
          <a:ln w="9525">
            <a:noFill/>
            <a:miter lim="800000"/>
            <a:headEnd/>
            <a:tailEnd/>
          </a:ln>
        </p:spPr>
      </p:pic>
      <p:sp>
        <p:nvSpPr>
          <p:cNvPr id="11" name="Retângulo 11"/>
          <p:cNvSpPr>
            <a:spLocks noChangeArrowheads="1"/>
          </p:cNvSpPr>
          <p:nvPr/>
        </p:nvSpPr>
        <p:spPr bwMode="auto">
          <a:xfrm>
            <a:off x="4972050" y="2992438"/>
            <a:ext cx="3451225" cy="246062"/>
          </a:xfrm>
          <a:prstGeom prst="rect">
            <a:avLst/>
          </a:prstGeom>
          <a:noFill/>
          <a:ln w="9525">
            <a:noFill/>
            <a:miter lim="800000"/>
            <a:headEnd/>
            <a:tailEnd/>
          </a:ln>
        </p:spPr>
        <p:txBody>
          <a:bodyPr>
            <a:spAutoFit/>
          </a:bodyPr>
          <a:lstStyle/>
          <a:p>
            <a:pPr algn="r" fontAlgn="base">
              <a:spcBef>
                <a:spcPct val="0"/>
              </a:spcBef>
              <a:spcAft>
                <a:spcPct val="0"/>
              </a:spcAft>
            </a:pPr>
            <a:r>
              <a:rPr lang="pt-BR" sz="1000" smtClean="0">
                <a:solidFill>
                  <a:prstClr val="black"/>
                </a:solidFill>
                <a:latin typeface="Times New Roman" pitchFamily="18" charset="0"/>
                <a:cs typeface="Times New Roman" pitchFamily="18" charset="0"/>
              </a:rPr>
              <a:t>http://portaomagico.blogspot.com.br/2010_10_01_archive.html</a:t>
            </a:r>
          </a:p>
        </p:txBody>
      </p:sp>
      <p:pic>
        <p:nvPicPr>
          <p:cNvPr id="9221" name="Picture 2"/>
          <p:cNvPicPr>
            <a:picLocks noChangeAspect="1" noChangeArrowheads="1"/>
          </p:cNvPicPr>
          <p:nvPr/>
        </p:nvPicPr>
        <p:blipFill>
          <a:blip r:embed="rId3" cstate="print"/>
          <a:srcRect/>
          <a:stretch>
            <a:fillRect/>
          </a:stretch>
        </p:blipFill>
        <p:spPr bwMode="auto">
          <a:xfrm>
            <a:off x="5568950" y="188913"/>
            <a:ext cx="2257425" cy="2857500"/>
          </a:xfrm>
          <a:prstGeom prst="rect">
            <a:avLst/>
          </a:prstGeom>
          <a:noFill/>
          <a:ln w="9525">
            <a:noFill/>
            <a:miter lim="800000"/>
            <a:headEnd/>
            <a:tailEnd/>
          </a:ln>
        </p:spPr>
      </p:pic>
      <p:sp>
        <p:nvSpPr>
          <p:cNvPr id="12" name="Rectangle 14"/>
          <p:cNvSpPr>
            <a:spLocks noChangeArrowheads="1"/>
          </p:cNvSpPr>
          <p:nvPr/>
        </p:nvSpPr>
        <p:spPr bwMode="auto">
          <a:xfrm>
            <a:off x="223838" y="612775"/>
            <a:ext cx="4071937" cy="5908675"/>
          </a:xfrm>
          <a:prstGeom prst="rect">
            <a:avLst/>
          </a:prstGeom>
          <a:noFill/>
          <a:ln w="9525">
            <a:noFill/>
            <a:miter lim="800000"/>
            <a:headEnd/>
            <a:tailEnd/>
          </a:ln>
        </p:spPr>
        <p:txBody>
          <a:bodyPr anchor="ctr">
            <a:spAutoFit/>
          </a:bodyPr>
          <a:lstStyle/>
          <a:p>
            <a:pPr algn="just" fontAlgn="base">
              <a:spcBef>
                <a:spcPct val="0"/>
              </a:spcBef>
              <a:spcAft>
                <a:spcPct val="0"/>
              </a:spcAft>
            </a:pPr>
            <a:r>
              <a:rPr lang="pt-BR" b="1" smtClean="0">
                <a:solidFill>
                  <a:prstClr val="black"/>
                </a:solidFill>
                <a:latin typeface="Times New Roman" pitchFamily="18" charset="0"/>
                <a:cs typeface="Times New Roman" pitchFamily="18" charset="0"/>
              </a:rPr>
              <a:t>No glossário de Paracelso, vemos que o princípio da sabedoria se chama “</a:t>
            </a:r>
            <a:r>
              <a:rPr lang="pt-BR" b="1" i="1" smtClean="0">
                <a:solidFill>
                  <a:prstClr val="black"/>
                </a:solidFill>
                <a:latin typeface="Times New Roman" pitchFamily="18" charset="0"/>
                <a:cs typeface="Times New Roman" pitchFamily="18" charset="0"/>
              </a:rPr>
              <a:t>adrop</a:t>
            </a:r>
            <a:r>
              <a:rPr lang="pt-BR" b="1" smtClean="0">
                <a:solidFill>
                  <a:prstClr val="black"/>
                </a:solidFill>
                <a:latin typeface="Times New Roman" pitchFamily="18" charset="0"/>
                <a:cs typeface="Times New Roman" pitchFamily="18" charset="0"/>
              </a:rPr>
              <a:t>” e “</a:t>
            </a:r>
            <a:r>
              <a:rPr lang="pt-BR" b="1" i="1" smtClean="0">
                <a:solidFill>
                  <a:prstClr val="black"/>
                </a:solidFill>
                <a:latin typeface="Times New Roman" pitchFamily="18" charset="0"/>
                <a:cs typeface="Times New Roman" pitchFamily="18" charset="0"/>
              </a:rPr>
              <a:t>azane</a:t>
            </a:r>
            <a:r>
              <a:rPr lang="pt-BR" b="1" smtClean="0">
                <a:solidFill>
                  <a:prstClr val="black"/>
                </a:solidFill>
                <a:latin typeface="Times New Roman" pitchFamily="18" charset="0"/>
                <a:cs typeface="Times New Roman" pitchFamily="18" charset="0"/>
              </a:rPr>
              <a:t>”, que corresponde a uma tradução esotérica da pedra filosofal. “</a:t>
            </a:r>
            <a:r>
              <a:rPr lang="pt-BR" b="1" i="1" smtClean="0">
                <a:solidFill>
                  <a:prstClr val="black"/>
                </a:solidFill>
                <a:latin typeface="Times New Roman" pitchFamily="18" charset="0"/>
                <a:cs typeface="Times New Roman" pitchFamily="18" charset="0"/>
              </a:rPr>
              <a:t>Azoth</a:t>
            </a:r>
            <a:r>
              <a:rPr lang="pt-BR" b="1" smtClean="0">
                <a:solidFill>
                  <a:prstClr val="black"/>
                </a:solidFill>
                <a:latin typeface="Times New Roman" pitchFamily="18" charset="0"/>
                <a:cs typeface="Times New Roman" pitchFamily="18" charset="0"/>
              </a:rPr>
              <a:t>” é o princípio criador da Natureza ou a força vital espiritualizada. “</a:t>
            </a:r>
            <a:r>
              <a:rPr lang="pt-BR" b="1" i="1" smtClean="0">
                <a:solidFill>
                  <a:prstClr val="black"/>
                </a:solidFill>
                <a:latin typeface="Times New Roman" pitchFamily="18" charset="0"/>
                <a:cs typeface="Times New Roman" pitchFamily="18" charset="0"/>
              </a:rPr>
              <a:t>Cherio</a:t>
            </a:r>
            <a:r>
              <a:rPr lang="pt-BR" b="1" smtClean="0">
                <a:solidFill>
                  <a:prstClr val="black"/>
                </a:solidFill>
                <a:latin typeface="Times New Roman" pitchFamily="18" charset="0"/>
                <a:cs typeface="Times New Roman" pitchFamily="18" charset="0"/>
              </a:rPr>
              <a:t>” é a quintessência de um corpo, seja ele animal, vegetal ou mineral, é o seu quinto princípio ou potência. “</a:t>
            </a:r>
            <a:r>
              <a:rPr lang="pt-BR" b="1" i="1" smtClean="0">
                <a:solidFill>
                  <a:prstClr val="black"/>
                </a:solidFill>
                <a:latin typeface="Times New Roman" pitchFamily="18" charset="0"/>
                <a:cs typeface="Times New Roman" pitchFamily="18" charset="0"/>
              </a:rPr>
              <a:t>Derse</a:t>
            </a:r>
            <a:r>
              <a:rPr lang="pt-BR" b="1" smtClean="0">
                <a:solidFill>
                  <a:prstClr val="black"/>
                </a:solidFill>
                <a:latin typeface="Times New Roman" pitchFamily="18" charset="0"/>
                <a:cs typeface="Times New Roman" pitchFamily="18" charset="0"/>
              </a:rPr>
              <a:t>” é o sopro oculto da Terra que ativa seu desenvolvimento. “</a:t>
            </a:r>
            <a:r>
              <a:rPr lang="pt-BR" b="1" i="1" smtClean="0">
                <a:solidFill>
                  <a:prstClr val="black"/>
                </a:solidFill>
                <a:latin typeface="Times New Roman" pitchFamily="18" charset="0"/>
                <a:cs typeface="Times New Roman" pitchFamily="18" charset="0"/>
              </a:rPr>
              <a:t>Ilech Perimun</a:t>
            </a:r>
            <a:r>
              <a:rPr lang="pt-BR" b="1" smtClean="0">
                <a:solidFill>
                  <a:prstClr val="black"/>
                </a:solidFill>
                <a:latin typeface="Times New Roman" pitchFamily="18" charset="0"/>
                <a:cs typeface="Times New Roman" pitchFamily="18" charset="0"/>
              </a:rPr>
              <a:t>” é a força primordial ou casual.  Magia é a sabedoria, o emprego consciente das forças espirituais, que visa à obtenção de fenômenos visíveis ou tangíveis, reais ou ilusórios; é o uso benfeitor do poder da vontade, do amor e da imaginação; representa a força mais poderosa do espírito humano empregada em prol do bem. Magia não é bruxaria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dissolve">
                                      <p:cBhvr>
                                        <p:cTn id="16" dur="500"/>
                                        <p:tgtEl>
                                          <p:spTgt spid="9219"/>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92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1" grpId="0" autoUpdateAnimBg="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9" descr="Paracelso 08.jpg"/>
          <p:cNvPicPr>
            <a:picLocks noChangeAspect="1"/>
          </p:cNvPicPr>
          <p:nvPr/>
        </p:nvPicPr>
        <p:blipFill>
          <a:blip r:embed="rId2" cstate="print"/>
          <a:srcRect/>
          <a:stretch>
            <a:fillRect/>
          </a:stretch>
        </p:blipFill>
        <p:spPr bwMode="auto">
          <a:xfrm>
            <a:off x="2360613" y="285750"/>
            <a:ext cx="4373562" cy="6286500"/>
          </a:xfrm>
          <a:prstGeom prst="rect">
            <a:avLst/>
          </a:prstGeom>
          <a:noFill/>
          <a:ln w="9525">
            <a:noFill/>
            <a:miter lim="800000"/>
            <a:headEnd/>
            <a:tailEnd/>
          </a:ln>
        </p:spPr>
      </p:pic>
      <p:sp>
        <p:nvSpPr>
          <p:cNvPr id="9219" name="Rectangle 6"/>
          <p:cNvSpPr>
            <a:spLocks noChangeArrowheads="1"/>
          </p:cNvSpPr>
          <p:nvPr/>
        </p:nvSpPr>
        <p:spPr bwMode="auto">
          <a:xfrm>
            <a:off x="0" y="18192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pt-BR" smtClean="0">
              <a:solidFill>
                <a:prstClr val="black"/>
              </a:solidFill>
            </a:endParaRPr>
          </a:p>
        </p:txBody>
      </p:sp>
      <p:sp>
        <p:nvSpPr>
          <p:cNvPr id="9220" name="Rectangle 6"/>
          <p:cNvSpPr>
            <a:spLocks noChangeArrowheads="1"/>
          </p:cNvSpPr>
          <p:nvPr/>
        </p:nvSpPr>
        <p:spPr bwMode="auto">
          <a:xfrm>
            <a:off x="2290763" y="6497638"/>
            <a:ext cx="2714625" cy="277812"/>
          </a:xfrm>
          <a:prstGeom prst="rect">
            <a:avLst/>
          </a:prstGeom>
          <a:noFill/>
          <a:ln w="9525">
            <a:noFill/>
            <a:miter lim="800000"/>
            <a:headEnd/>
            <a:tailEnd/>
          </a:ln>
        </p:spPr>
        <p:txBody>
          <a:bodyPr anchor="ctr">
            <a:spAutoFit/>
          </a:bodyPr>
          <a:lstStyle/>
          <a:p>
            <a:pPr eaLnBrk="0" fontAlgn="base" hangingPunct="0">
              <a:spcBef>
                <a:spcPct val="0"/>
              </a:spcBef>
              <a:spcAft>
                <a:spcPct val="0"/>
              </a:spcAft>
            </a:pPr>
            <a:r>
              <a:rPr lang="pt-BR" sz="1200" smtClean="0">
                <a:solidFill>
                  <a:prstClr val="black"/>
                </a:solidFill>
                <a:latin typeface="Times New Roman" pitchFamily="18" charset="0"/>
                <a:cs typeface="Times New Roman" pitchFamily="18" charset="0"/>
              </a:rPr>
              <a:t>www.fraternidaderosacruz.org/if10.htm </a:t>
            </a:r>
          </a:p>
        </p:txBody>
      </p:sp>
      <p:sp>
        <p:nvSpPr>
          <p:cNvPr id="9" name="WordArt 4"/>
          <p:cNvSpPr>
            <a:spLocks noChangeArrowheads="1" noChangeShapeType="1" noTextEdit="1"/>
          </p:cNvSpPr>
          <p:nvPr/>
        </p:nvSpPr>
        <p:spPr bwMode="auto">
          <a:xfrm>
            <a:off x="26988" y="17463"/>
            <a:ext cx="3000375" cy="285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t-BR" sz="3600" b="1" kern="10" smtClean="0">
                <a:ln w="9525">
                  <a:solidFill>
                    <a:srgbClr val="99FF99"/>
                  </a:solidFill>
                  <a:round/>
                  <a:headEnd/>
                  <a:tailEnd/>
                </a:ln>
                <a:solidFill>
                  <a:srgbClr val="009900"/>
                </a:solidFill>
                <a:latin typeface="Times New Roman"/>
                <a:cs typeface="Times New Roman"/>
              </a:rPr>
              <a:t>O pensamento atribuído a Paracelso</a:t>
            </a:r>
          </a:p>
        </p:txBody>
      </p:sp>
      <p:sp>
        <p:nvSpPr>
          <p:cNvPr id="11" name="Retângulo 10"/>
          <p:cNvSpPr/>
          <p:nvPr/>
        </p:nvSpPr>
        <p:spPr>
          <a:xfrm>
            <a:off x="2339975" y="287338"/>
            <a:ext cx="4402138" cy="6292850"/>
          </a:xfrm>
          <a:prstGeom prst="rect">
            <a:avLst/>
          </a:prstGeom>
          <a:solidFill>
            <a:srgbClr val="CCFF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a:solidFill>
                <a:prstClr val="white"/>
              </a:solidFill>
            </a:endParaRPr>
          </a:p>
        </p:txBody>
      </p:sp>
      <p:sp>
        <p:nvSpPr>
          <p:cNvPr id="7" name="Text Box 3"/>
          <p:cNvSpPr txBox="1">
            <a:spLocks noChangeArrowheads="1"/>
          </p:cNvSpPr>
          <p:nvPr/>
        </p:nvSpPr>
        <p:spPr bwMode="auto">
          <a:xfrm>
            <a:off x="252413" y="1504950"/>
            <a:ext cx="8639175" cy="2570163"/>
          </a:xfrm>
          <a:prstGeom prst="rect">
            <a:avLst/>
          </a:prstGeom>
          <a:noFill/>
          <a:ln w="9525">
            <a:noFill/>
            <a:miter lim="800000"/>
            <a:headEnd/>
            <a:tailEnd/>
          </a:ln>
        </p:spPr>
        <p:txBody>
          <a:bodyPr>
            <a:spAutoFit/>
          </a:bodyPr>
          <a:lstStyle/>
          <a:p>
            <a:pPr indent="358775" algn="just" fontAlgn="base">
              <a:spcBef>
                <a:spcPct val="0"/>
              </a:spcBef>
              <a:spcAft>
                <a:spcPct val="0"/>
              </a:spcAft>
            </a:pPr>
            <a:r>
              <a:rPr lang="pt-BR" sz="2300" b="1" smtClean="0">
                <a:solidFill>
                  <a:prstClr val="black"/>
                </a:solidFill>
                <a:latin typeface="Times New Roman" pitchFamily="18" charset="0"/>
              </a:rPr>
              <a:t>“Todas as doenças têm seu princípio em alguma das três substâncias: Sal, Enxofre ou Mercúrio; quer dizer que podem ter sua origem no domínio da matéria, na esfera da alma, ou no reino do espírito. Se o corpo, a alma e a mente estão em perfeita harmonia, uns com os outros, não existe nenhuma discordância; mas se se origina uma causa de discordância em um destes três planos, isto se comunica aos demais”</a:t>
            </a:r>
          </a:p>
        </p:txBody>
      </p:sp>
      <p:sp>
        <p:nvSpPr>
          <p:cNvPr id="10" name="Rectangle 14"/>
          <p:cNvSpPr>
            <a:spLocks noChangeArrowheads="1"/>
          </p:cNvSpPr>
          <p:nvPr/>
        </p:nvSpPr>
        <p:spPr bwMode="auto">
          <a:xfrm>
            <a:off x="312738" y="4343400"/>
            <a:ext cx="8518525" cy="1938338"/>
          </a:xfrm>
          <a:prstGeom prst="rect">
            <a:avLst/>
          </a:prstGeom>
          <a:noFill/>
          <a:ln w="9525">
            <a:noFill/>
            <a:miter lim="800000"/>
            <a:headEnd/>
            <a:tailEnd/>
          </a:ln>
        </p:spPr>
        <p:txBody>
          <a:bodyPr anchor="ctr">
            <a:spAutoFit/>
          </a:bodyPr>
          <a:lstStyle/>
          <a:p>
            <a:pPr algn="just" eaLnBrk="0" fontAlgn="base" hangingPunct="0">
              <a:spcBef>
                <a:spcPct val="0"/>
              </a:spcBef>
              <a:spcAft>
                <a:spcPct val="0"/>
              </a:spcAft>
            </a:pPr>
            <a:r>
              <a:rPr lang="pt-BR" sz="2400" b="1" smtClean="0">
                <a:solidFill>
                  <a:prstClr val="black"/>
                </a:solidFill>
                <a:latin typeface="Times New Roman" pitchFamily="18" charset="0"/>
              </a:rPr>
              <a:t>“A  virtude é a quarta coluna do templo da medicina e não há de fingir; significa o poder que resulta do fato de ser um homem na verdadeira acepção da palavra e de possuir não somente as teorias relativas ao tratamento da doença, mas igualmente o poder de curá-la”</a:t>
            </a:r>
          </a:p>
        </p:txBody>
      </p:sp>
      <p:sp>
        <p:nvSpPr>
          <p:cNvPr id="12" name="Text Box 4"/>
          <p:cNvSpPr txBox="1">
            <a:spLocks noChangeArrowheads="1"/>
          </p:cNvSpPr>
          <p:nvPr/>
        </p:nvSpPr>
        <p:spPr bwMode="auto">
          <a:xfrm>
            <a:off x="6140450" y="6178550"/>
            <a:ext cx="2630488" cy="169863"/>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pt-BR" sz="1100" smtClean="0">
                <a:solidFill>
                  <a:prstClr val="black"/>
                </a:solidFill>
                <a:latin typeface="Times New Roman" pitchFamily="18" charset="0"/>
                <a:cs typeface="Times New Roman" pitchFamily="18" charset="0"/>
              </a:rPr>
              <a:t>http://www.sca.org.br/biografias/Paracelso.pdf</a:t>
            </a: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utoUpdateAnimBg="0"/>
      <p:bldP spid="10"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4"/>
          <p:cNvSpPr txBox="1">
            <a:spLocks noChangeArrowheads="1"/>
          </p:cNvSpPr>
          <p:nvPr/>
        </p:nvSpPr>
        <p:spPr bwMode="auto">
          <a:xfrm>
            <a:off x="3308350" y="6513513"/>
            <a:ext cx="3819525" cy="276225"/>
          </a:xfrm>
          <a:prstGeom prst="rect">
            <a:avLst/>
          </a:prstGeom>
          <a:noFill/>
          <a:ln w="9525">
            <a:noFill/>
            <a:miter lim="800000"/>
            <a:headEnd/>
            <a:tailEnd/>
          </a:ln>
        </p:spPr>
        <p:txBody>
          <a:bodyPr>
            <a:spAutoFit/>
          </a:bodyPr>
          <a:lstStyle/>
          <a:p>
            <a:pPr algn="r" fontAlgn="base">
              <a:spcBef>
                <a:spcPct val="0"/>
              </a:spcBef>
              <a:spcAft>
                <a:spcPct val="0"/>
              </a:spcAft>
            </a:pPr>
            <a:r>
              <a:rPr lang="pt-BR" sz="1200" smtClean="0">
                <a:solidFill>
                  <a:prstClr val="black"/>
                </a:solidFill>
                <a:latin typeface="Times New Roman" pitchFamily="18" charset="0"/>
                <a:cs typeface="Times New Roman" pitchFamily="18" charset="0"/>
              </a:rPr>
              <a:t>http://www.espiritualismo.hostmach.com.br/alquimia.htm</a:t>
            </a:r>
          </a:p>
        </p:txBody>
      </p:sp>
      <p:sp>
        <p:nvSpPr>
          <p:cNvPr id="8" name="WordArt 4"/>
          <p:cNvSpPr>
            <a:spLocks noChangeArrowheads="1" noChangeShapeType="1" noTextEdit="1"/>
          </p:cNvSpPr>
          <p:nvPr/>
        </p:nvSpPr>
        <p:spPr bwMode="auto">
          <a:xfrm>
            <a:off x="36513" y="17463"/>
            <a:ext cx="3000375" cy="285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t-BR" sz="3600" b="1" kern="10" smtClean="0">
                <a:ln w="9525">
                  <a:solidFill>
                    <a:srgbClr val="99FF99"/>
                  </a:solidFill>
                  <a:round/>
                  <a:headEnd/>
                  <a:tailEnd/>
                </a:ln>
                <a:solidFill>
                  <a:srgbClr val="009900"/>
                </a:solidFill>
                <a:latin typeface="Times New Roman"/>
                <a:cs typeface="Times New Roman"/>
              </a:rPr>
              <a:t>O pensamento atribuído a Paracelso</a:t>
            </a:r>
          </a:p>
        </p:txBody>
      </p:sp>
      <p:pic>
        <p:nvPicPr>
          <p:cNvPr id="10244" name="Picture 2"/>
          <p:cNvPicPr>
            <a:picLocks noChangeAspect="1" noChangeArrowheads="1"/>
          </p:cNvPicPr>
          <p:nvPr/>
        </p:nvPicPr>
        <p:blipFill>
          <a:blip r:embed="rId2" cstate="print"/>
          <a:srcRect/>
          <a:stretch>
            <a:fillRect/>
          </a:stretch>
        </p:blipFill>
        <p:spPr bwMode="auto">
          <a:xfrm>
            <a:off x="1666875" y="528638"/>
            <a:ext cx="5810250" cy="5800725"/>
          </a:xfrm>
          <a:prstGeom prst="rect">
            <a:avLst/>
          </a:prstGeom>
          <a:noFill/>
          <a:ln w="9525">
            <a:noFill/>
            <a:miter lim="800000"/>
            <a:headEnd/>
            <a:tailEnd/>
          </a:ln>
        </p:spPr>
      </p:pic>
      <p:sp>
        <p:nvSpPr>
          <p:cNvPr id="7" name="Retângulo 6"/>
          <p:cNvSpPr/>
          <p:nvPr/>
        </p:nvSpPr>
        <p:spPr>
          <a:xfrm>
            <a:off x="1649413" y="503238"/>
            <a:ext cx="5854700" cy="6081712"/>
          </a:xfrm>
          <a:prstGeom prst="rect">
            <a:avLst/>
          </a:prstGeom>
          <a:solidFill>
            <a:srgbClr val="CCFF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a:solidFill>
                <a:prstClr val="white"/>
              </a:solidFill>
            </a:endParaRPr>
          </a:p>
        </p:txBody>
      </p:sp>
      <p:sp>
        <p:nvSpPr>
          <p:cNvPr id="5" name="Rectangle 14"/>
          <p:cNvSpPr>
            <a:spLocks noChangeArrowheads="1"/>
          </p:cNvSpPr>
          <p:nvPr/>
        </p:nvSpPr>
        <p:spPr bwMode="auto">
          <a:xfrm>
            <a:off x="312738" y="1673225"/>
            <a:ext cx="8518525" cy="4524375"/>
          </a:xfrm>
          <a:prstGeom prst="rect">
            <a:avLst/>
          </a:prstGeom>
          <a:noFill/>
          <a:ln w="9525">
            <a:noFill/>
            <a:miter lim="800000"/>
            <a:headEnd/>
            <a:tailEnd/>
          </a:ln>
        </p:spPr>
        <p:txBody>
          <a:bodyPr anchor="ctr">
            <a:spAutoFit/>
          </a:bodyPr>
          <a:lstStyle/>
          <a:p>
            <a:pPr algn="just" eaLnBrk="0" fontAlgn="base" hangingPunct="0">
              <a:spcBef>
                <a:spcPct val="0"/>
              </a:spcBef>
              <a:spcAft>
                <a:spcPct val="0"/>
              </a:spcAft>
            </a:pPr>
            <a:r>
              <a:rPr lang="pt-BR" sz="2400" b="1" smtClean="0">
                <a:solidFill>
                  <a:prstClr val="black"/>
                </a:solidFill>
                <a:latin typeface="Times New Roman" pitchFamily="18" charset="0"/>
              </a:rPr>
              <a:t>“O verdadeiro médico não se jactância de sua habilidade, nem elogia suas medicinas, nem procura monopolizar o direito de explorar o enfermo, pois sabe que é a obra que há de louvar o mestre, e não o mestre, a obra” </a:t>
            </a:r>
          </a:p>
          <a:p>
            <a:pPr algn="just" eaLnBrk="0" fontAlgn="base" hangingPunct="0">
              <a:spcBef>
                <a:spcPct val="0"/>
              </a:spcBef>
              <a:spcAft>
                <a:spcPct val="0"/>
              </a:spcAft>
            </a:pPr>
            <a:endParaRPr lang="pt-BR" sz="2400" b="1" smtClean="0">
              <a:solidFill>
                <a:prstClr val="black"/>
              </a:solidFill>
              <a:latin typeface="Times New Roman" pitchFamily="18" charset="0"/>
            </a:endParaRPr>
          </a:p>
          <a:p>
            <a:pPr algn="just" eaLnBrk="0" fontAlgn="base" hangingPunct="0">
              <a:spcBef>
                <a:spcPct val="0"/>
              </a:spcBef>
              <a:spcAft>
                <a:spcPct val="0"/>
              </a:spcAft>
            </a:pPr>
            <a:r>
              <a:rPr lang="pt-BR" sz="2400" b="1" smtClean="0">
                <a:solidFill>
                  <a:prstClr val="black"/>
                </a:solidFill>
                <a:latin typeface="Times New Roman" pitchFamily="18" charset="0"/>
              </a:rPr>
              <a:t>“Aquele que pode curar doenças é médico. Nem os imperadores, nem os papas, nem os colegas, nem as escolas superiores podem criar médicos. Podem outorgar privilégios e fazer com que uma pessoa, que não é médico, aparentemente o seja; podem conceder-lhe licença para matar, mas não podem dar-lhe o poder de curar; não podem fazer dessa pessoa um médico verdadeiro, se já não foi ordenada por Deus”</a:t>
            </a:r>
          </a:p>
        </p:txBody>
      </p:sp>
      <p:sp>
        <p:nvSpPr>
          <p:cNvPr id="9" name="Text Box 4"/>
          <p:cNvSpPr txBox="1">
            <a:spLocks noChangeArrowheads="1"/>
          </p:cNvSpPr>
          <p:nvPr/>
        </p:nvSpPr>
        <p:spPr bwMode="auto">
          <a:xfrm>
            <a:off x="6140450" y="6178550"/>
            <a:ext cx="2630488" cy="169863"/>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pt-BR" sz="1100" smtClean="0">
                <a:solidFill>
                  <a:prstClr val="black"/>
                </a:solidFill>
                <a:latin typeface="Times New Roman" pitchFamily="18" charset="0"/>
                <a:cs typeface="Times New Roman" pitchFamily="18" charset="0"/>
              </a:rPr>
              <a:t>http://www.sca.org.br/biografias/Paracelso.pdf</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ixaDeTexto 4"/>
          <p:cNvSpPr txBox="1">
            <a:spLocks noChangeArrowheads="1"/>
          </p:cNvSpPr>
          <p:nvPr/>
        </p:nvSpPr>
        <p:spPr bwMode="auto">
          <a:xfrm>
            <a:off x="3451225" y="6226175"/>
            <a:ext cx="2851150" cy="276225"/>
          </a:xfrm>
          <a:prstGeom prst="rect">
            <a:avLst/>
          </a:prstGeom>
          <a:noFill/>
          <a:ln w="9525">
            <a:noFill/>
            <a:miter lim="800000"/>
            <a:headEnd/>
            <a:tailEnd/>
          </a:ln>
        </p:spPr>
        <p:txBody>
          <a:bodyPr>
            <a:spAutoFit/>
          </a:bodyPr>
          <a:lstStyle/>
          <a:p>
            <a:pPr algn="r" fontAlgn="base">
              <a:spcBef>
                <a:spcPct val="0"/>
              </a:spcBef>
              <a:spcAft>
                <a:spcPct val="0"/>
              </a:spcAft>
            </a:pPr>
            <a:r>
              <a:rPr lang="pt-BR" sz="1200" smtClean="0">
                <a:solidFill>
                  <a:prstClr val="black"/>
                </a:solidFill>
                <a:latin typeface="Times New Roman" pitchFamily="18" charset="0"/>
                <a:cs typeface="Times New Roman" pitchFamily="18" charset="0"/>
              </a:rPr>
              <a:t>http://www.ceudasemana.com.br/?p=2050</a:t>
            </a:r>
          </a:p>
        </p:txBody>
      </p:sp>
      <p:sp>
        <p:nvSpPr>
          <p:cNvPr id="8" name="WordArt 4"/>
          <p:cNvSpPr>
            <a:spLocks noChangeArrowheads="1" noChangeShapeType="1" noTextEdit="1"/>
          </p:cNvSpPr>
          <p:nvPr/>
        </p:nvSpPr>
        <p:spPr bwMode="auto">
          <a:xfrm>
            <a:off x="17463" y="17463"/>
            <a:ext cx="3000375" cy="285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t-BR" sz="3600" b="1" kern="10" smtClean="0">
                <a:ln w="9525">
                  <a:solidFill>
                    <a:srgbClr val="99FF99"/>
                  </a:solidFill>
                  <a:round/>
                  <a:headEnd/>
                  <a:tailEnd/>
                </a:ln>
                <a:solidFill>
                  <a:srgbClr val="009900"/>
                </a:solidFill>
                <a:latin typeface="Times New Roman"/>
                <a:cs typeface="Times New Roman"/>
              </a:rPr>
              <a:t>O pensamento atribuído a Paracelso</a:t>
            </a:r>
          </a:p>
        </p:txBody>
      </p:sp>
      <p:pic>
        <p:nvPicPr>
          <p:cNvPr id="11268" name="Picture 2"/>
          <p:cNvPicPr>
            <a:picLocks noChangeAspect="1" noChangeArrowheads="1"/>
          </p:cNvPicPr>
          <p:nvPr/>
        </p:nvPicPr>
        <p:blipFill>
          <a:blip r:embed="rId2" cstate="print"/>
          <a:srcRect r="2400" b="1808"/>
          <a:stretch>
            <a:fillRect/>
          </a:stretch>
        </p:blipFill>
        <p:spPr bwMode="auto">
          <a:xfrm>
            <a:off x="2792413" y="768350"/>
            <a:ext cx="3473450" cy="5470525"/>
          </a:xfrm>
          <a:prstGeom prst="rect">
            <a:avLst/>
          </a:prstGeom>
          <a:noFill/>
          <a:ln w="9525">
            <a:noFill/>
            <a:miter lim="800000"/>
            <a:headEnd/>
            <a:tailEnd/>
          </a:ln>
        </p:spPr>
      </p:pic>
      <p:sp>
        <p:nvSpPr>
          <p:cNvPr id="20485" name="CaixaDeTexto 4"/>
          <p:cNvSpPr txBox="1">
            <a:spLocks noChangeArrowheads="1"/>
          </p:cNvSpPr>
          <p:nvPr/>
        </p:nvSpPr>
        <p:spPr bwMode="auto">
          <a:xfrm>
            <a:off x="2725738" y="292100"/>
            <a:ext cx="3576637" cy="461963"/>
          </a:xfrm>
          <a:prstGeom prst="rect">
            <a:avLst/>
          </a:prstGeom>
          <a:noFill/>
          <a:ln w="9525">
            <a:noFill/>
            <a:miter lim="800000"/>
            <a:headEnd/>
            <a:tailEnd/>
          </a:ln>
        </p:spPr>
        <p:txBody>
          <a:bodyPr>
            <a:spAutoFit/>
          </a:bodyPr>
          <a:lstStyle/>
          <a:p>
            <a:pPr algn="ctr" fontAlgn="base">
              <a:spcBef>
                <a:spcPct val="0"/>
              </a:spcBef>
              <a:spcAft>
                <a:spcPct val="0"/>
              </a:spcAft>
            </a:pPr>
            <a:r>
              <a:rPr lang="pt-BR" sz="1200" b="1" smtClean="0">
                <a:solidFill>
                  <a:prstClr val="black"/>
                </a:solidFill>
                <a:latin typeface="Times New Roman" pitchFamily="18" charset="0"/>
                <a:cs typeface="Times New Roman" pitchFamily="18" charset="0"/>
              </a:rPr>
              <a:t>SPLENDOR SOLIS é creditado à Salomon Trismosin, tido como professor de Paracelso - 1532 </a:t>
            </a:r>
          </a:p>
        </p:txBody>
      </p:sp>
      <p:sp>
        <p:nvSpPr>
          <p:cNvPr id="11" name="Retângulo 10"/>
          <p:cNvSpPr/>
          <p:nvPr/>
        </p:nvSpPr>
        <p:spPr>
          <a:xfrm>
            <a:off x="2787650" y="779463"/>
            <a:ext cx="3497263" cy="5495925"/>
          </a:xfrm>
          <a:prstGeom prst="rect">
            <a:avLst/>
          </a:prstGeom>
          <a:solidFill>
            <a:srgbClr val="CCFFCC">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pt-BR">
              <a:solidFill>
                <a:prstClr val="white"/>
              </a:solidFill>
            </a:endParaRPr>
          </a:p>
        </p:txBody>
      </p:sp>
      <p:sp>
        <p:nvSpPr>
          <p:cNvPr id="9" name="Rectangle 14"/>
          <p:cNvSpPr>
            <a:spLocks noChangeArrowheads="1"/>
          </p:cNvSpPr>
          <p:nvPr/>
        </p:nvSpPr>
        <p:spPr bwMode="auto">
          <a:xfrm>
            <a:off x="312738" y="2416175"/>
            <a:ext cx="8518525" cy="3786188"/>
          </a:xfrm>
          <a:prstGeom prst="rect">
            <a:avLst/>
          </a:prstGeom>
          <a:noFill/>
          <a:ln w="9525">
            <a:noFill/>
            <a:miter lim="800000"/>
            <a:headEnd/>
            <a:tailEnd/>
          </a:ln>
        </p:spPr>
        <p:txBody>
          <a:bodyPr anchor="ctr">
            <a:spAutoFit/>
          </a:bodyPr>
          <a:lstStyle/>
          <a:p>
            <a:pPr algn="just" eaLnBrk="0" fontAlgn="base" hangingPunct="0">
              <a:spcBef>
                <a:spcPct val="0"/>
              </a:spcBef>
              <a:spcAft>
                <a:spcPct val="0"/>
              </a:spcAft>
            </a:pPr>
            <a:r>
              <a:rPr lang="pt-BR" sz="2400" b="1" smtClean="0">
                <a:solidFill>
                  <a:prstClr val="black"/>
                </a:solidFill>
                <a:latin typeface="Times New Roman" pitchFamily="18" charset="0"/>
              </a:rPr>
              <a:t>"A Fé é uma estrela luminosa que guia o investigador através dos segredos da Natureza. É preciso que busqueis vosso ponto de apoio em Deus e que coloqueis a vossa confiança num credo divino, forte e puro; aproximai-vos Dele de todo o coração, cheios de amor e desinteressadamente. Se possuirdes esta fé, Deus não vos esconderá a verdade, mas, pelo contrário, vos revelará suas obras de maneira visível e consoladora. A fé nas coisas da terra deve sustentar-se por meio das Sagradas Escrituras e pelo Verbo de Cristo, única maneira de repousar sobre uma base firme"</a:t>
            </a:r>
          </a:p>
        </p:txBody>
      </p:sp>
      <p:sp>
        <p:nvSpPr>
          <p:cNvPr id="10" name="Text Box 4"/>
          <p:cNvSpPr txBox="1">
            <a:spLocks noChangeArrowheads="1"/>
          </p:cNvSpPr>
          <p:nvPr/>
        </p:nvSpPr>
        <p:spPr bwMode="auto">
          <a:xfrm>
            <a:off x="6140450" y="6043613"/>
            <a:ext cx="2630488" cy="169862"/>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pt-BR" sz="1100" smtClean="0">
                <a:solidFill>
                  <a:prstClr val="black"/>
                </a:solidFill>
                <a:latin typeface="Times New Roman" pitchFamily="18" charset="0"/>
                <a:cs typeface="Times New Roman" pitchFamily="18" charset="0"/>
              </a:rPr>
              <a:t>http://www.sca.org.br/biografias/Paracelso.pdf</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down)">
                                      <p:cBhvr>
                                        <p:cTn id="7" dur="5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485" grpId="0"/>
      <p:bldP spid="11" grpId="0" animBg="1"/>
      <p:bldP spid="9"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http://www.spectrumgothic.com.br/images/ocultismo/paracelso02.jpg"/>
          <p:cNvPicPr>
            <a:picLocks noChangeAspect="1" noChangeArrowheads="1"/>
          </p:cNvPicPr>
          <p:nvPr/>
        </p:nvPicPr>
        <p:blipFill>
          <a:blip r:embed="rId2" cstate="print"/>
          <a:srcRect/>
          <a:stretch>
            <a:fillRect/>
          </a:stretch>
        </p:blipFill>
        <p:spPr bwMode="auto">
          <a:xfrm>
            <a:off x="1192213" y="284163"/>
            <a:ext cx="2681287" cy="6289675"/>
          </a:xfrm>
          <a:prstGeom prst="rect">
            <a:avLst/>
          </a:prstGeom>
          <a:noFill/>
          <a:ln w="9525">
            <a:noFill/>
            <a:miter lim="800000"/>
            <a:headEnd/>
            <a:tailEnd/>
          </a:ln>
        </p:spPr>
      </p:pic>
      <p:sp>
        <p:nvSpPr>
          <p:cNvPr id="3" name="Rectangle 14"/>
          <p:cNvSpPr>
            <a:spLocks noChangeArrowheads="1"/>
          </p:cNvSpPr>
          <p:nvPr/>
        </p:nvSpPr>
        <p:spPr bwMode="auto">
          <a:xfrm>
            <a:off x="4437063" y="1254125"/>
            <a:ext cx="4349750" cy="4402138"/>
          </a:xfrm>
          <a:prstGeom prst="rect">
            <a:avLst/>
          </a:prstGeom>
          <a:noFill/>
          <a:ln w="9525">
            <a:noFill/>
            <a:miter lim="800000"/>
            <a:headEnd/>
            <a:tailEnd/>
          </a:ln>
        </p:spPr>
        <p:txBody>
          <a:bodyPr anchor="ctr">
            <a:spAutoFit/>
          </a:bodyPr>
          <a:lstStyle/>
          <a:p>
            <a:pPr algn="just" eaLnBrk="0" fontAlgn="base" hangingPunct="0">
              <a:spcBef>
                <a:spcPct val="0"/>
              </a:spcBef>
              <a:spcAft>
                <a:spcPct val="0"/>
              </a:spcAft>
            </a:pPr>
            <a:r>
              <a:rPr lang="pt-BR" sz="2000" b="1" smtClean="0">
                <a:solidFill>
                  <a:prstClr val="black"/>
                </a:solidFill>
                <a:latin typeface="Times New Roman" pitchFamily="18" charset="0"/>
                <a:cs typeface="Times New Roman" pitchFamily="18" charset="0"/>
              </a:rPr>
              <a:t>Paracelso faleceu em Salzburg aos 47 anos de idade de causa não esclarecida </a:t>
            </a:r>
          </a:p>
          <a:p>
            <a:pPr algn="just" eaLnBrk="0" fontAlgn="base" hangingPunct="0">
              <a:spcBef>
                <a:spcPct val="0"/>
              </a:spcBef>
              <a:spcAft>
                <a:spcPct val="0"/>
              </a:spcAft>
            </a:pPr>
            <a:r>
              <a:rPr lang="pt-BR" sz="2000" b="1" smtClean="0">
                <a:solidFill>
                  <a:prstClr val="black"/>
                </a:solidFill>
                <a:latin typeface="Times New Roman" pitchFamily="18" charset="0"/>
                <a:cs typeface="Times New Roman" pitchFamily="18" charset="0"/>
              </a:rPr>
              <a:t>Ele foi um homem além de seu tempo, além das datas e do pensamento. Suas obras escritas e ensinamentos compõem  o que atualmente é chamado de Medicina Experimental. Formulou os primeiros conceitos de homeopatia, farmacologia, medicina psicossomática, psicologia e bioenergética.  Um médico exotérico com o objetivo de prolongar a existência humana na terra</a:t>
            </a:r>
          </a:p>
        </p:txBody>
      </p:sp>
      <p:sp>
        <p:nvSpPr>
          <p:cNvPr id="33793" name="Rectangle 1"/>
          <p:cNvSpPr>
            <a:spLocks noChangeArrowheads="1"/>
          </p:cNvSpPr>
          <p:nvPr/>
        </p:nvSpPr>
        <p:spPr bwMode="auto">
          <a:xfrm>
            <a:off x="277813" y="6596063"/>
            <a:ext cx="4294187" cy="261937"/>
          </a:xfrm>
          <a:prstGeom prst="rect">
            <a:avLst/>
          </a:prstGeom>
          <a:noFill/>
          <a:ln w="9525">
            <a:noFill/>
            <a:miter lim="800000"/>
            <a:headEnd/>
            <a:tailEnd/>
          </a:ln>
        </p:spPr>
        <p:txBody>
          <a:bodyPr anchor="ctr">
            <a:spAutoFit/>
          </a:bodyPr>
          <a:lstStyle/>
          <a:p>
            <a:pPr algn="just" eaLnBrk="0" fontAlgn="base" hangingPunct="0">
              <a:spcBef>
                <a:spcPct val="0"/>
              </a:spcBef>
              <a:spcAft>
                <a:spcPct val="0"/>
              </a:spcAft>
            </a:pPr>
            <a:r>
              <a:rPr lang="pt-BR" sz="1100" smtClean="0">
                <a:solidFill>
                  <a:prstClr val="black"/>
                </a:solidFill>
                <a:latin typeface="Times New Roman" pitchFamily="18" charset="0"/>
                <a:ea typeface="Calibri" pitchFamily="34" charset="0"/>
                <a:cs typeface="Times New Roman" pitchFamily="18" charset="0"/>
              </a:rPr>
              <a:t>http://www.spectrumgothic.com.br/ocultismo/personagens/paracelso.htm</a:t>
            </a:r>
            <a:endParaRPr lang="pt-BR" smtClean="0">
              <a:solidFill>
                <a:prstClr val="black"/>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7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379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827584" y="3212976"/>
            <a:ext cx="8136904" cy="3016210"/>
          </a:xfrm>
          <a:prstGeom prst="rect">
            <a:avLst/>
          </a:prstGeom>
        </p:spPr>
        <p:txBody>
          <a:bodyPr wrap="square">
            <a:spAutoFit/>
          </a:bodyPr>
          <a:lstStyle/>
          <a:p>
            <a:pPr algn="just"/>
            <a:r>
              <a:rPr lang="pt-BR" sz="2000" dirty="0" smtClean="0"/>
              <a:t>O </a:t>
            </a:r>
            <a:r>
              <a:rPr lang="pt-BR" sz="2000" dirty="0" err="1" smtClean="0"/>
              <a:t>Fisico</a:t>
            </a:r>
            <a:r>
              <a:rPr lang="pt-BR" sz="2000" dirty="0" smtClean="0"/>
              <a:t> - A Epopeia de um Medico Medieval</a:t>
            </a:r>
          </a:p>
          <a:p>
            <a:pPr algn="just"/>
            <a:r>
              <a:rPr lang="pt-BR" sz="2000" dirty="0" smtClean="0"/>
              <a:t>Autor: Gordon, </a:t>
            </a:r>
            <a:r>
              <a:rPr lang="pt-BR" sz="2000" dirty="0" err="1" smtClean="0"/>
              <a:t>Noah</a:t>
            </a:r>
            <a:endParaRPr lang="pt-BR" sz="2000" dirty="0" smtClean="0"/>
          </a:p>
          <a:p>
            <a:pPr algn="just"/>
            <a:r>
              <a:rPr lang="pt-BR" sz="2000" dirty="0" smtClean="0"/>
              <a:t>Editora: Rocco</a:t>
            </a:r>
          </a:p>
          <a:p>
            <a:pPr algn="just"/>
            <a:r>
              <a:rPr lang="pt-BR" sz="2000" dirty="0" smtClean="0"/>
              <a:t>Categoria: Literatura Estrangeira / Romance</a:t>
            </a:r>
          </a:p>
          <a:p>
            <a:pPr algn="just"/>
            <a:r>
              <a:rPr lang="pt-BR" sz="2000" dirty="0" smtClean="0"/>
              <a:t>O drama turbulento e, por vezes, divertido, de um homem dotado do poder quase místico de curar, que tem a obsessão de vencer a morte e a doença, é aqui contado desde o obscurantismo e a brutalidade do século XI na Inglaterra ao esplendor e sensualidade da Pérsia, detalhando a idade de ouro da civilização árabe e judaica.</a:t>
            </a:r>
          </a:p>
          <a:p>
            <a:pPr algn="r"/>
            <a:r>
              <a:rPr lang="pt-BR" sz="1000" dirty="0" smtClean="0"/>
              <a:t>http://www.livrariasaraiva.com.br/produto/314873/o-fisico-a-epopeia-de-um-medico-medieval</a:t>
            </a:r>
            <a:endParaRPr lang="pt-BR" sz="1000" dirty="0"/>
          </a:p>
        </p:txBody>
      </p:sp>
      <p:pic>
        <p:nvPicPr>
          <p:cNvPr id="132097" name="Picture 1" descr="O Fisico - A Epopeia de um Medico Medieval"/>
          <p:cNvPicPr>
            <a:picLocks noChangeAspect="1" noChangeArrowheads="1"/>
          </p:cNvPicPr>
          <p:nvPr/>
        </p:nvPicPr>
        <p:blipFill>
          <a:blip r:embed="rId2" cstate="print"/>
          <a:srcRect/>
          <a:stretch>
            <a:fillRect/>
          </a:stretch>
        </p:blipFill>
        <p:spPr bwMode="auto">
          <a:xfrm>
            <a:off x="5851210" y="227572"/>
            <a:ext cx="3003762" cy="4205268"/>
          </a:xfrm>
          <a:prstGeom prst="rect">
            <a:avLst/>
          </a:prstGeom>
          <a:noFill/>
        </p:spPr>
      </p:pic>
      <p:sp>
        <p:nvSpPr>
          <p:cNvPr id="6" name="WordArt 26"/>
          <p:cNvSpPr>
            <a:spLocks noChangeArrowheads="1" noChangeShapeType="1" noTextEdit="1"/>
          </p:cNvSpPr>
          <p:nvPr/>
        </p:nvSpPr>
        <p:spPr bwMode="auto">
          <a:xfrm>
            <a:off x="1115616" y="323828"/>
            <a:ext cx="2672309" cy="714380"/>
          </a:xfrm>
          <a:prstGeom prst="rect">
            <a:avLst/>
          </a:prstGeom>
        </p:spPr>
        <p:txBody>
          <a:bodyPr wrap="none" fromWordArt="1">
            <a:prstTxWarp prst="textPlain">
              <a:avLst>
                <a:gd name="adj" fmla="val 50000"/>
              </a:avLst>
            </a:prstTxWarp>
          </a:bodyPr>
          <a:lstStyle/>
          <a:p>
            <a:pPr algn="ctr">
              <a:defRPr/>
            </a:pPr>
            <a:r>
              <a:rPr lang="pt-BR" sz="2800" b="1" kern="10" spc="50" dirty="0">
                <a:ln w="13500">
                  <a:solidFill>
                    <a:schemeClr val="tx1"/>
                  </a:solidFill>
                  <a:prstDash val="solid"/>
                </a:ln>
                <a:solidFill>
                  <a:schemeClr val="accent2">
                    <a:lumMod val="50000"/>
                  </a:schemeClr>
                </a:solidFill>
                <a:effectLst>
                  <a:innerShdw blurRad="50900" dist="38500" dir="13500000">
                    <a:srgbClr val="000000">
                      <a:alpha val="60000"/>
                    </a:srgbClr>
                  </a:innerShdw>
                </a:effectLst>
                <a:latin typeface="Times New Roman"/>
                <a:cs typeface="Times New Roman"/>
              </a:rPr>
              <a:t>Obrigado</a:t>
            </a:r>
          </a:p>
        </p:txBody>
      </p:sp>
      <p:sp>
        <p:nvSpPr>
          <p:cNvPr id="7" name="WordArt 26"/>
          <p:cNvSpPr>
            <a:spLocks noChangeArrowheads="1" noChangeShapeType="1" noTextEdit="1"/>
          </p:cNvSpPr>
          <p:nvPr/>
        </p:nvSpPr>
        <p:spPr bwMode="auto">
          <a:xfrm>
            <a:off x="3635896" y="6381328"/>
            <a:ext cx="2672309" cy="404664"/>
          </a:xfrm>
          <a:prstGeom prst="rect">
            <a:avLst/>
          </a:prstGeom>
        </p:spPr>
        <p:txBody>
          <a:bodyPr wrap="none" fromWordArt="1">
            <a:prstTxWarp prst="textPlain">
              <a:avLst>
                <a:gd name="adj" fmla="val 50000"/>
              </a:avLst>
            </a:prstTxWarp>
          </a:bodyPr>
          <a:lstStyle/>
          <a:p>
            <a:pPr algn="ctr">
              <a:defRPr/>
            </a:pPr>
            <a:r>
              <a:rPr lang="pt-BR" sz="2800" b="1" kern="10" spc="50" dirty="0">
                <a:ln w="13500">
                  <a:solidFill>
                    <a:schemeClr val="tx1"/>
                  </a:solidFill>
                  <a:prstDash val="solid"/>
                </a:ln>
                <a:solidFill>
                  <a:schemeClr val="accent2">
                    <a:lumMod val="50000"/>
                  </a:schemeClr>
                </a:solidFill>
                <a:effectLst>
                  <a:innerShdw blurRad="50900" dist="38500" dir="13500000">
                    <a:srgbClr val="000000">
                      <a:alpha val="60000"/>
                    </a:srgbClr>
                  </a:innerShdw>
                </a:effectLst>
                <a:latin typeface="Times New Roman"/>
                <a:cs typeface="Times New Roman"/>
              </a:rPr>
              <a:t>egsoares@fmrp.usp.br</a:t>
            </a:r>
          </a:p>
        </p:txBody>
      </p:sp>
    </p:spTree>
    <p:extLst>
      <p:ext uri="{BB962C8B-B14F-4D97-AF65-F5344CB8AC3E}">
        <p14:creationId xmlns:p14="http://schemas.microsoft.com/office/powerpoint/2010/main" xmlns="" val="28236813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850"/>
                            </p:stCondLst>
                            <p:childTnLst>
                              <p:par>
                                <p:cTn id="10" presetID="2" presetClass="entr" presetSubtype="6" fill="hold"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432000" y="908720"/>
            <a:ext cx="8280000" cy="5256584"/>
          </a:xfrm>
        </p:spPr>
        <p:txBody>
          <a:bodyPr>
            <a:normAutofit fontScale="92500" lnSpcReduction="20000"/>
          </a:bodyPr>
          <a:lstStyle/>
          <a:p>
            <a:pPr marL="0" indent="180975" algn="just">
              <a:buNone/>
            </a:pPr>
            <a:r>
              <a:rPr lang="pt-BR" dirty="0" smtClean="0">
                <a:latin typeface="Times New Roman" pitchFamily="18" charset="0"/>
                <a:cs typeface="Times New Roman" pitchFamily="18" charset="0"/>
              </a:rPr>
              <a:t>Constitui uma forma de estratificação social com camadas mais fechadas do que classes sociais, e mais abertas do que as castas, ou seja, possui maior mobilidade social que no sistema de castas, e menor mobilidade social do que no sistema de classes sociais. É um tipo de estratificação ainda presente em algumas sociedades. Nessas sociedades, do presente ou do passado, o indivíduo desde o nascimento está obrigado a seguir um estilo de vida predeterminado, reconhecidas por lei e geralmente ligadas ao conceito de honra, embora exista alguma mobilidade social. Historicamente, os estamentos caracterizaram a sociedade feudal durante a Idade </a:t>
            </a:r>
            <a:r>
              <a:rPr lang="pt-BR" dirty="0" smtClean="0">
                <a:latin typeface="Times New Roman" pitchFamily="18" charset="0"/>
                <a:cs typeface="Times New Roman" pitchFamily="18" charset="0"/>
              </a:rPr>
              <a:t>Média</a:t>
            </a:r>
            <a:endParaRPr lang="pt-BR" dirty="0" smtClean="0">
              <a:latin typeface="Times New Roman" pitchFamily="18" charset="0"/>
              <a:cs typeface="Times New Roman" pitchFamily="18" charset="0"/>
            </a:endParaRPr>
          </a:p>
        </p:txBody>
      </p:sp>
      <p:sp>
        <p:nvSpPr>
          <p:cNvPr id="5" name="Título 1"/>
          <p:cNvSpPr txBox="1">
            <a:spLocks/>
          </p:cNvSpPr>
          <p:nvPr/>
        </p:nvSpPr>
        <p:spPr>
          <a:xfrm>
            <a:off x="3518918" y="0"/>
            <a:ext cx="2205209" cy="539628"/>
          </a:xfrm>
          <a:prstGeom prst="rect">
            <a:avLst/>
          </a:prstGeom>
        </p:spPr>
        <p:txBody>
          <a:bodyPr>
            <a:noAutofit/>
          </a:bodyPr>
          <a:lstStyle/>
          <a:p>
            <a:pPr algn="ctr">
              <a:spcBef>
                <a:spcPct val="0"/>
              </a:spcBef>
              <a:defRPr/>
            </a:pPr>
            <a:r>
              <a:rPr lang="pt-BR" sz="3000" b="1" cap="small" dirty="0" smtClean="0">
                <a:latin typeface="Times New Roman" pitchFamily="18" charset="0"/>
                <a:ea typeface="+mj-ea"/>
                <a:cs typeface="Times New Roman" pitchFamily="18" charset="0"/>
              </a:rPr>
              <a:t>Estamento</a:t>
            </a:r>
          </a:p>
          <a:p>
            <a:pPr algn="ctr">
              <a:spcBef>
                <a:spcPct val="0"/>
              </a:spcBef>
              <a:defRPr/>
            </a:pPr>
            <a:endParaRPr kumimoji="0" lang="pt-BR" sz="3000" b="1" i="0" u="none" strike="noStrike" kern="1200" cap="small"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
        <p:nvSpPr>
          <p:cNvPr id="6" name="Retângulo 5"/>
          <p:cNvSpPr/>
          <p:nvPr/>
        </p:nvSpPr>
        <p:spPr>
          <a:xfrm>
            <a:off x="6516216" y="6237312"/>
            <a:ext cx="2170787" cy="246221"/>
          </a:xfrm>
          <a:prstGeom prst="rect">
            <a:avLst/>
          </a:prstGeom>
        </p:spPr>
        <p:txBody>
          <a:bodyPr wrap="none">
            <a:spAutoFit/>
          </a:bodyPr>
          <a:lstStyle/>
          <a:p>
            <a:r>
              <a:rPr lang="pt-BR" sz="1000" dirty="0" smtClean="0"/>
              <a:t>http://pt.wikipedia.org/wiki/Estamento</a:t>
            </a:r>
            <a:endParaRPr lang="pt-BR" sz="1000"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620688"/>
            <a:ext cx="3960440" cy="650503"/>
          </a:xfrm>
        </p:spPr>
        <p:txBody>
          <a:bodyPr>
            <a:normAutofit/>
          </a:bodyPr>
          <a:lstStyle/>
          <a:p>
            <a:pPr algn="l"/>
            <a:r>
              <a:rPr lang="pt-BR" dirty="0" smtClean="0"/>
              <a:t>Obrigações dos Servos</a:t>
            </a:r>
            <a:endParaRPr lang="pt-BR" dirty="0"/>
          </a:p>
        </p:txBody>
      </p:sp>
      <p:sp>
        <p:nvSpPr>
          <p:cNvPr id="3" name="Espaço Reservado para Conteúdo 2"/>
          <p:cNvSpPr>
            <a:spLocks noGrp="1"/>
          </p:cNvSpPr>
          <p:nvPr>
            <p:ph type="subTitle" idx="1"/>
          </p:nvPr>
        </p:nvSpPr>
        <p:spPr>
          <a:xfrm>
            <a:off x="611560" y="1916832"/>
            <a:ext cx="3200400" cy="3816424"/>
          </a:xfrm>
        </p:spPr>
        <p:txBody>
          <a:bodyPr>
            <a:noAutofit/>
          </a:bodyPr>
          <a:lstStyle/>
          <a:p>
            <a:pPr algn="l">
              <a:buClr>
                <a:srgbClr val="002060"/>
              </a:buClr>
              <a:buFont typeface="Wingdings" pitchFamily="2" charset="2"/>
              <a:buChar char="v"/>
            </a:pPr>
            <a:r>
              <a:rPr lang="pt-BR" sz="2800" dirty="0" smtClean="0">
                <a:solidFill>
                  <a:schemeClr val="tx1"/>
                </a:solidFill>
              </a:rPr>
              <a:t> Capitação</a:t>
            </a:r>
          </a:p>
          <a:p>
            <a:pPr algn="l">
              <a:buClr>
                <a:srgbClr val="002060"/>
              </a:buClr>
              <a:buFont typeface="Wingdings" pitchFamily="2" charset="2"/>
              <a:buChar char="v"/>
            </a:pPr>
            <a:endParaRPr lang="pt-BR" sz="2800" dirty="0" smtClean="0">
              <a:solidFill>
                <a:schemeClr val="tx1"/>
              </a:solidFill>
            </a:endParaRPr>
          </a:p>
          <a:p>
            <a:pPr algn="l">
              <a:buClr>
                <a:srgbClr val="002060"/>
              </a:buClr>
              <a:buFont typeface="Wingdings" pitchFamily="2" charset="2"/>
              <a:buChar char="v"/>
            </a:pPr>
            <a:r>
              <a:rPr lang="pt-BR" sz="2800" dirty="0" smtClean="0">
                <a:solidFill>
                  <a:schemeClr val="tx1"/>
                </a:solidFill>
              </a:rPr>
              <a:t> Banalidades</a:t>
            </a:r>
          </a:p>
          <a:p>
            <a:pPr algn="l">
              <a:buClr>
                <a:srgbClr val="002060"/>
              </a:buClr>
              <a:buFont typeface="Wingdings" pitchFamily="2" charset="2"/>
              <a:buChar char="v"/>
            </a:pPr>
            <a:endParaRPr lang="pt-BR" sz="2800" dirty="0" smtClean="0">
              <a:solidFill>
                <a:schemeClr val="tx1"/>
              </a:solidFill>
            </a:endParaRPr>
          </a:p>
          <a:p>
            <a:pPr algn="l">
              <a:buClr>
                <a:srgbClr val="002060"/>
              </a:buClr>
              <a:buFont typeface="Wingdings" pitchFamily="2" charset="2"/>
              <a:buChar char="v"/>
            </a:pPr>
            <a:r>
              <a:rPr lang="pt-BR" sz="2800" dirty="0" smtClean="0">
                <a:solidFill>
                  <a:schemeClr val="tx1"/>
                </a:solidFill>
              </a:rPr>
              <a:t> Corveia</a:t>
            </a:r>
          </a:p>
          <a:p>
            <a:pPr algn="l">
              <a:buClr>
                <a:srgbClr val="002060"/>
              </a:buClr>
              <a:buFont typeface="Wingdings" pitchFamily="2" charset="2"/>
              <a:buChar char="v"/>
            </a:pPr>
            <a:endParaRPr lang="pt-BR" sz="2800" dirty="0" smtClean="0">
              <a:solidFill>
                <a:schemeClr val="tx1"/>
              </a:solidFill>
            </a:endParaRPr>
          </a:p>
          <a:p>
            <a:pPr algn="l">
              <a:buClr>
                <a:srgbClr val="002060"/>
              </a:buClr>
              <a:buFont typeface="Wingdings" pitchFamily="2" charset="2"/>
              <a:buChar char="v"/>
            </a:pPr>
            <a:r>
              <a:rPr lang="pt-BR" sz="2800" dirty="0" smtClean="0">
                <a:solidFill>
                  <a:schemeClr val="tx1"/>
                </a:solidFill>
              </a:rPr>
              <a:t> Talha</a:t>
            </a:r>
            <a:endParaRPr lang="pt-BR" sz="2800" dirty="0">
              <a:solidFill>
                <a:schemeClr val="tx1"/>
              </a:solidFill>
            </a:endParaRPr>
          </a:p>
        </p:txBody>
      </p:sp>
      <p:pic>
        <p:nvPicPr>
          <p:cNvPr id="69634" name="Picture 2" descr="http://www.suapesquisa.com/feudalismo/talha_corveia_banalidades.gif"/>
          <p:cNvPicPr>
            <a:picLocks noChangeAspect="1" noChangeArrowheads="1"/>
          </p:cNvPicPr>
          <p:nvPr/>
        </p:nvPicPr>
        <p:blipFill>
          <a:blip r:embed="rId2" cstate="print"/>
          <a:srcRect/>
          <a:stretch>
            <a:fillRect/>
          </a:stretch>
        </p:blipFill>
        <p:spPr bwMode="auto">
          <a:xfrm>
            <a:off x="5076056" y="744495"/>
            <a:ext cx="3820421" cy="2750705"/>
          </a:xfrm>
          <a:prstGeom prst="rect">
            <a:avLst/>
          </a:prstGeom>
          <a:noFill/>
        </p:spPr>
      </p:pic>
      <p:sp>
        <p:nvSpPr>
          <p:cNvPr id="5" name="Retângulo 4"/>
          <p:cNvSpPr/>
          <p:nvPr/>
        </p:nvSpPr>
        <p:spPr>
          <a:xfrm>
            <a:off x="4932040" y="3429000"/>
            <a:ext cx="3995936" cy="246221"/>
          </a:xfrm>
          <a:prstGeom prst="rect">
            <a:avLst/>
          </a:prstGeom>
        </p:spPr>
        <p:txBody>
          <a:bodyPr wrap="square">
            <a:spAutoFit/>
          </a:bodyPr>
          <a:lstStyle/>
          <a:p>
            <a:pPr algn="r"/>
            <a:r>
              <a:rPr lang="pt-BR" sz="1000" dirty="0" smtClean="0"/>
              <a:t>http://www.suapesquisa.com/feudalismo/talha_corveia_banalidades.gif</a:t>
            </a:r>
            <a:endParaRPr lang="pt-BR" sz="1000" dirty="0"/>
          </a:p>
        </p:txBody>
      </p:sp>
      <p:sp>
        <p:nvSpPr>
          <p:cNvPr id="6" name="Retângulo 5"/>
          <p:cNvSpPr/>
          <p:nvPr/>
        </p:nvSpPr>
        <p:spPr>
          <a:xfrm>
            <a:off x="7164288" y="6611779"/>
            <a:ext cx="1835696" cy="246221"/>
          </a:xfrm>
          <a:prstGeom prst="rect">
            <a:avLst/>
          </a:prstGeom>
        </p:spPr>
        <p:txBody>
          <a:bodyPr wrap="square">
            <a:spAutoFit/>
          </a:bodyPr>
          <a:lstStyle/>
          <a:p>
            <a:pPr algn="r"/>
            <a:r>
              <a:rPr lang="pt-BR" sz="1000" dirty="0" smtClean="0"/>
              <a:t>www.mundoeducacao.com.br </a:t>
            </a:r>
            <a:endParaRPr lang="pt-BR" sz="1000" dirty="0"/>
          </a:p>
        </p:txBody>
      </p:sp>
      <p:pic>
        <p:nvPicPr>
          <p:cNvPr id="69636" name="Picture 4" descr="http://www.mundoeducacao.com.br/upload/conteudo_legenda/5d0fe86d004f539af7a105adbea5e598.jpg"/>
          <p:cNvPicPr>
            <a:picLocks noChangeAspect="1" noChangeArrowheads="1"/>
          </p:cNvPicPr>
          <p:nvPr/>
        </p:nvPicPr>
        <p:blipFill>
          <a:blip r:embed="rId3" cstate="print"/>
          <a:srcRect/>
          <a:stretch>
            <a:fillRect/>
          </a:stretch>
        </p:blipFill>
        <p:spPr bwMode="auto">
          <a:xfrm>
            <a:off x="5076056" y="3861048"/>
            <a:ext cx="3816424" cy="2772792"/>
          </a:xfrm>
          <a:prstGeom prst="rect">
            <a:avLst/>
          </a:prstGeom>
          <a:noFill/>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4294967295"/>
          </p:nvPr>
        </p:nvSpPr>
        <p:spPr>
          <a:xfrm>
            <a:off x="432000" y="944724"/>
            <a:ext cx="8280000" cy="4968552"/>
          </a:xfrm>
        </p:spPr>
        <p:txBody>
          <a:bodyPr>
            <a:normAutofit fontScale="85000" lnSpcReduction="10000"/>
          </a:bodyPr>
          <a:lstStyle/>
          <a:p>
            <a:pPr marL="0" indent="180975" algn="just">
              <a:buNone/>
            </a:pPr>
            <a:r>
              <a:rPr lang="pt-BR" b="1" dirty="0" smtClean="0">
                <a:latin typeface="Times New Roman" pitchFamily="18" charset="0"/>
                <a:cs typeface="Times New Roman" pitchFamily="18" charset="0"/>
              </a:rPr>
              <a:t>Capitação</a:t>
            </a:r>
            <a:r>
              <a:rPr lang="pt-BR" dirty="0" smtClean="0">
                <a:latin typeface="Times New Roman" pitchFamily="18" charset="0"/>
                <a:cs typeface="Times New Roman" pitchFamily="18" charset="0"/>
              </a:rPr>
              <a:t> é o nome dado aos impostos que são pagos per capita (literalmente, "por cabeça"), cobrados em diversas épocas da história</a:t>
            </a:r>
          </a:p>
          <a:p>
            <a:pPr marL="0" indent="180975" algn="just">
              <a:buNone/>
            </a:pPr>
            <a:r>
              <a:rPr lang="pt-BR" dirty="0" smtClean="0">
                <a:latin typeface="Times New Roman" pitchFamily="18" charset="0"/>
                <a:cs typeface="Times New Roman" pitchFamily="18" charset="0"/>
              </a:rPr>
              <a:t>Na época feudal era cobrado das famílias burguesas.</a:t>
            </a:r>
          </a:p>
          <a:p>
            <a:pPr marL="0" indent="180975" algn="just">
              <a:buNone/>
            </a:pPr>
            <a:r>
              <a:rPr lang="pt-BR" dirty="0" smtClean="0">
                <a:latin typeface="Times New Roman" pitchFamily="18" charset="0"/>
                <a:cs typeface="Times New Roman" pitchFamily="18" charset="0"/>
              </a:rPr>
              <a:t>No Brasil colonial, foi cobrada a partir de 1734 com o intuito de acabar com a "ociosidade dos negros forros e dos vadios em geral", que incluía toda a população pobre, fosse branca, negra ou mestiça. Cada dono de escravo, fosse branco, índio ou negro forro, tinha que pagar, semestralmente, sob pena de confisco do escravo e outras penas, esse imposto de 4 oitavas e 3 quartos de ouro por cabeça de escravo que possuísse</a:t>
            </a:r>
          </a:p>
        </p:txBody>
      </p:sp>
      <p:sp>
        <p:nvSpPr>
          <p:cNvPr id="6" name="Retângulo 5"/>
          <p:cNvSpPr/>
          <p:nvPr/>
        </p:nvSpPr>
        <p:spPr>
          <a:xfrm>
            <a:off x="6444208" y="5877272"/>
            <a:ext cx="2143536" cy="246221"/>
          </a:xfrm>
          <a:prstGeom prst="rect">
            <a:avLst/>
          </a:prstGeom>
        </p:spPr>
        <p:txBody>
          <a:bodyPr wrap="none">
            <a:spAutoFit/>
          </a:bodyPr>
          <a:lstStyle/>
          <a:p>
            <a:r>
              <a:rPr lang="pt-BR" sz="1000" dirty="0" smtClean="0"/>
              <a:t>http://pt.wikipedia.org/wiki/Capita</a:t>
            </a:r>
            <a:r>
              <a:rPr lang="pt-BR" sz="1000" dirty="0" err="1" smtClean="0"/>
              <a:t>ção</a:t>
            </a:r>
            <a:endParaRPr lang="pt-BR" sz="1000"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3858</Words>
  <Application>Microsoft Office PowerPoint</Application>
  <PresentationFormat>Apresentação na tela (4:3)</PresentationFormat>
  <Paragraphs>396</Paragraphs>
  <Slides>69</Slides>
  <Notes>1</Notes>
  <HiddenSlides>0</HiddenSlides>
  <MMClips>0</MMClips>
  <ScaleCrop>false</ScaleCrop>
  <HeadingPairs>
    <vt:vector size="4" baseType="variant">
      <vt:variant>
        <vt:lpstr>Tema</vt:lpstr>
      </vt:variant>
      <vt:variant>
        <vt:i4>3</vt:i4>
      </vt:variant>
      <vt:variant>
        <vt:lpstr>Títulos de slides</vt:lpstr>
      </vt:variant>
      <vt:variant>
        <vt:i4>69</vt:i4>
      </vt:variant>
    </vt:vector>
  </HeadingPairs>
  <TitlesOfParts>
    <vt:vector size="72" baseType="lpstr">
      <vt:lpstr>Tema do Office</vt:lpstr>
      <vt:lpstr>Personalizar design</vt:lpstr>
      <vt:lpstr>1_Tema do Office</vt:lpstr>
      <vt:lpstr>Slide 1</vt:lpstr>
      <vt:lpstr>Slide 2</vt:lpstr>
      <vt:lpstr>Fatores antecedentes</vt:lpstr>
      <vt:lpstr>Eram termos empregados na Idade Média para distinguir um nobre que doava algum bem (normalmente terras, mas podia ser a concessão de impostos sobre uma ponte, o uso de equipamentos agrícolas, o uso de uma fonte d'água, etc) a outro nobre. Nessa relação, suserano é quem doa o bem e quem o recebe é denominado vassalo. Em troca do benefício doado pelo suserano, o vassalo lhe faz um juramento de fidelidade, devendo-lhe lhe prestar diversos serviços, entre os principais, lutar no exército do suserano quando for convocado, ajudar seu suserano economicamente quando este precisar, etc. Também, um suserano pode se tornar vassalo de outro nobre se dele receber algo; da mesma forma, um vassalo pode se tornar um suserano se doar algo a outro nobre.</vt:lpstr>
      <vt:lpstr>Slide 5</vt:lpstr>
      <vt:lpstr>Slide 6</vt:lpstr>
      <vt:lpstr>Slide 7</vt:lpstr>
      <vt:lpstr>Obrigações dos Servos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Cânone da medicina (5 volumes)</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dc:creator>
  <cp:lastModifiedBy>EGS</cp:lastModifiedBy>
  <cp:revision>134</cp:revision>
  <dcterms:created xsi:type="dcterms:W3CDTF">2012-04-18T21:42:04Z</dcterms:created>
  <dcterms:modified xsi:type="dcterms:W3CDTF">2015-08-05T20:41:54Z</dcterms:modified>
</cp:coreProperties>
</file>