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7" r:id="rId4"/>
    <p:sldId id="268" r:id="rId5"/>
    <p:sldId id="286" r:id="rId6"/>
    <p:sldId id="287" r:id="rId7"/>
    <p:sldId id="288" r:id="rId8"/>
    <p:sldId id="279" r:id="rId9"/>
    <p:sldId id="269" r:id="rId10"/>
    <p:sldId id="273" r:id="rId11"/>
    <p:sldId id="272" r:id="rId12"/>
    <p:sldId id="270" r:id="rId13"/>
    <p:sldId id="271" r:id="rId14"/>
    <p:sldId id="284" r:id="rId15"/>
    <p:sldId id="285" r:id="rId16"/>
    <p:sldId id="26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80" r:id="rId25"/>
    <p:sldId id="281" r:id="rId26"/>
    <p:sldId id="282" r:id="rId27"/>
    <p:sldId id="283" r:id="rId28"/>
    <p:sldId id="264" r:id="rId29"/>
    <p:sldId id="274" r:id="rId30"/>
    <p:sldId id="275" r:id="rId31"/>
    <p:sldId id="276" r:id="rId32"/>
    <p:sldId id="277" r:id="rId33"/>
    <p:sldId id="278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A7CD3-94E1-42A9-BAB7-2AFCD9FC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7609B-8FD3-4FF7-8EBC-6619CA8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A76F-3401-4F50-AE85-8F2AA247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02E50-D34E-4DD4-8B3B-55D08F25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7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D70F-ACE4-4595-845E-2296BDF8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78CD9-E0B5-4B48-8366-91E6D22C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AF4B4-44D3-4E29-B235-A1B86820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BA37-9639-480E-84AB-EA277225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C658-154E-48DE-AD31-813E5170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27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405209-5179-4359-91ED-1B1A4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32344F-3BE0-4CE8-B1BD-9ABD425E1C0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99DE306-F4FB-4730-A066-ADF38D73956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B32885-303F-477F-A081-27425944F230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0C0C0B-4CD0-467D-A382-2B2415102C48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788DF0F-327F-43A5-AB71-3D32053D83CA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8A0902-2662-4911-A532-AA631086147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BDA4F7-23F4-46D1-8B7E-A21DD84083E1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FC9FC2-8808-438E-8FFB-5FE416BFB5C8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4694E5-71F9-4210-9BE8-FC12CC177B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37E805-A7E5-4906-B0C5-1373F3DA962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4CD964-FBD6-41AB-8A02-9509A2BAC11F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CD7FF8-E827-4E0A-BCE2-CCB34EDAC0F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4AD6BB-F1EE-4FB8-96E8-6890447800EC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935057-E0A3-4DAE-B9C8-6E818D7A7205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8DDF69-1C14-453C-BC3A-37D3FE69DFC7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C26D82-15BA-4B2E-A42D-2ECA8012D30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F73B67-E5E9-4000-91DA-034B2127EFD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AFAC1B5-F0DD-4FC0-B4C9-77CB29DF44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ACB3DB-54B2-4CEE-A791-C6FC6C758DA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324004-1030-47D9-B817-425FF6ECC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A001C4-81AB-4FA6-ADAA-C861805635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1DAD34-7844-4F16-9874-F51F2A23B9E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7DCBC6D-1BDA-4CB1-A3EC-59F240C8FA1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B3C1A0-58E7-47E4-831B-CF3EE21D1E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A09FAA-E123-4FE4-B67A-9EBDE1A313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17B7C6-C816-4A58-B184-135E4FD19F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D22ABB-4CE8-47DC-80BF-39B3E4CF704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17DE37-A292-4031-AF42-CDB00A13EE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3EF673-CB75-435F-9BF3-7594EC3ADF8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35F4581-15F6-47EE-87D0-1132A093DBA5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5CF984-F5BD-45C4-9A12-B02DB4F044E1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ACE66A86-8455-497B-9CA4-F460A19E5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900000">
            <a:off x="7770390" y="-28737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8C62B-71EF-4824-9EE8-6CAE17984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07774" y="715616"/>
            <a:ext cx="3295876" cy="50265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3E4C8-4AA9-49D7-BF71-1AB5F2CFE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3588" y="715616"/>
            <a:ext cx="6770448" cy="5026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898B3-014E-440B-BA4E-10633921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2643-CE63-4C3E-B437-5A1A5EF9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1CE5E-160A-4B37-94E2-3D9DC75B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3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D6B-70A2-430A-9F5D-DA093D8C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845-6CA6-4745-A951-25B8D5319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424-7A20-4BA1-9F60-671A5DB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D2B2-E17F-402E-8EA3-5C7C1118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3070-8658-4AC0-B2A3-4BE605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0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9DB7AC-F7D7-430A-A2A7-CD3EBBF1D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AAF10E-F092-4160-BF4A-FF568555B790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341C04-9B94-4385-A661-7B8C1700049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C1D709-6A0F-409C-B2D0-C248E562265E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9BE53-BA11-4B67-BFBB-6281DB50C75D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662D93-31C1-4DFB-A938-E631F89AA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ECC8DA-0BEC-4508-89D4-12FA35B481F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C8E6C-1B78-4B89-82DD-BBA778CD1482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E5F54A-0315-4B15-B865-1F0460526260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7F352-DE39-4835-8D3F-69CDEC490F1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D6F20A-F777-4F41-B23B-735A64FA5DA3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BBADBA-0F74-418B-BC50-AD44596C3EF8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18BE26-88E5-457C-8095-745F34D1536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B269E0-E058-4340-B93D-7D40FFF521F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DD9AEE-5501-4385-B339-4616F567B53D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D29C61-8926-4C98-882B-AB90108C8386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C585F9-B633-4F7E-AADE-75079DC17158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DC6366-5525-4FBC-9886-D4409F6B299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C03CF9-098C-4140-806A-023D3DC3F2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C41BC4-89DF-4EC4-A141-9EF16D8EEB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2AD067-E64C-499E-9C0A-A725258744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53DD54-FA2B-4B91-A94E-3C46AE21B3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6AC204-156B-442E-B028-01036BD1F2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3512DE-F013-431A-9F6E-ADDA88FB2DD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95FEE1-61A9-4065-B9F8-5589180AC62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28AA59-C1FA-46C0-BFDD-1C1D3404C81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5C99EE-B791-470A-8639-0357A751EB4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4F4204-F48B-4AF5-B11E-0CE7D972AC3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6643FE-3966-4B82-9623-C61A56EDD20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DD769C5-B1B1-45BD-A40A-67E6568C843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511707-50C7-48B2-81F7-5C82BF57795C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8D44F3-CCFE-48A0-8414-FFF5E43D9184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26FE0-8204-40BB-AD46-4A0C7A47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18115"/>
            <a:ext cx="10312571" cy="278150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E350-4200-419C-A167-527DD6B7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3753350"/>
            <a:ext cx="10312571" cy="1991572"/>
          </a:xfrm>
        </p:spPr>
        <p:txBody>
          <a:bodyPr/>
          <a:lstStyle>
            <a:lvl1pPr marL="0" indent="0">
              <a:buNone/>
              <a:defRPr lang="en-US" sz="24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6741F519-22CF-4C01-B140-5480DBAB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1550-9064-4767-B70A-3501AF95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1C33-2E8E-4041-9683-12048CB8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36992-B921-4F3F-9C4A-0D67E618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37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FDF5-4B31-4F1B-83BA-82A95103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312571" cy="13548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EC9A6-F718-4497-8A75-637EE174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8" y="2345843"/>
            <a:ext cx="500958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03E57-9695-4508-9778-B3DB1FB5F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5075" y="2345843"/>
            <a:ext cx="506857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4CEE6-B9DC-4CCC-8F4C-0B4DADFB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85191-5804-47C9-95EB-D49D715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0A03-44F6-4299-B45D-E07A0239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0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0E6-CC97-4BD8-92FE-8F36024D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0"/>
            <a:ext cx="10320062" cy="14075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72FB-EDD5-42FB-8A9A-279EAD4FB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2331481"/>
            <a:ext cx="4963444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28C1-95C8-476A-8D93-D580DD39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78" y="2954564"/>
            <a:ext cx="4963444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15485-EE1A-41B0-873A-BA9D06E88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3351" y="2331481"/>
            <a:ext cx="4900298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1A6FB-1583-4A1B-A4A7-C65062C57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3351" y="2954564"/>
            <a:ext cx="4900298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29EA7-E61E-4617-9DA9-40B9299B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fld id="{8F72BA41-EC5B-4197-BCC8-0FD2E523CD7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6249CC-EB72-46A6-87D9-5FBDA8E4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04EE7-47BE-4ECE-A170-793C4E56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06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4946-24AD-40DD-95A7-49BA49C2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501177" cy="14012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CF342-49F6-482D-943E-7E50B169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033E5-3797-4FF8-866F-9FD9325A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C1E67-424D-4638-98F8-38E71A41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70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A265F-80A1-448D-A6EB-CE8D6F6E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5D00D-89E6-4E7A-9A4D-A8CCEB3B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B5AEA-8C38-4776-878C-AB01474D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1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4853C57-22BC-4465-8B37-DC06FE5A0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2" y="31448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7C0A6-48E9-4845-9EBF-EF2A3DFD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99914" cy="299658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8B542-2084-485C-ABFC-94340B4C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672" y="708102"/>
            <a:ext cx="5656716" cy="5430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7791F-9546-470D-A174-D7528526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6544"/>
            <a:ext cx="4499914" cy="2162201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50D594-9D00-4E12-9A7B-8B78EC199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DEA230-2680-47DD-BD49-FDBF4C1105A5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0BA61D-887F-46F1-B20D-EA4C38D467C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50DFBA-D16D-4AE0-8339-58C4089B9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4AAAA5-CEFC-4C25-91D3-5AE49F720DA5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D142AD-3FA3-43E4-8A61-61CF1E41568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3755A3-93F4-4EC4-9635-7E89E4AF1D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FB588-0AB8-4BD8-9272-1CA867726018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5A6DF3-CF29-4480-A235-EAE88D65A63C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FF036-365A-4C15-8E15-0D5BBEBCEA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85E76FF-4E86-4E42-B67E-B11AAE8D3076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A64CEE-7CED-4EB2-A414-6F2D91E824F9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2C571B-47A6-49EB-A29F-678368BAED9F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160B109-845C-4119-BB66-9887B3859A7D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8B7447-FF64-42D9-B3C6-2BDC6F547ED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FF9B71-8653-450D-AFBE-2140D586FB5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0B9E5A-C1DA-445C-A911-721DF98DDC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C9A3DC-A478-4469-9359-34A435689F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DE3299-EED7-4771-A270-F6B02941AD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434422A-5B59-41DC-8E2A-1A8244580E3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176117-0990-434B-A9D9-B4B9043C54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D6425E-C84A-462F-98F8-D0AB4FC3AF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13AB68-7321-4AC2-AC60-0F417877D07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275CCE-D06F-49D0-8A47-372C504033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4B374E-EEBC-4A9C-B3B4-B269EC7198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D80A7E6-BBEF-4EF1-B14A-29F26BFCF8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7BC013-9B50-459D-8B8D-F756514A47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8964C0-675D-4807-B795-4B695A8F84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911512-51A8-4CE7-A043-425C809EB5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C15D1E-0EDF-4AD7-90C7-3D8D64E645D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265A2D-2A6A-4301-B59F-8BAD98D9A57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A4907F-2D1D-49D1-882D-119AA5E1183B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2284-37AB-43F5-98B8-8AB49DBF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8ABAA-E2F7-4C89-99ED-2C340220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2EF12-B2CD-4F3C-9F19-A8691540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7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DA6865-0A03-48FA-AD6E-D5BF8FDE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77E8EB-0DA2-40E4-AD12-1CCD0D262D0B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5BFE9F8-907A-4FFC-9FDE-2B51D238C4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BDDC323-8732-4007-BB81-1BE917E3B2FF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08FC40-8403-438D-95CA-E4EDC66192A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11D218-3FEA-4455-9809-91F029FB55AE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541390F-BE50-4E4E-9DA2-B5F23F1A93D8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B3F094-97B5-48E1-A4DE-8BEED255028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4DBB43-CB34-4881-9445-A7FE131D5327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71F972-027A-47F0-996C-84BFE4574050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41353D-93C8-43F8-BBDE-7AB6B29EC38C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F07B24-CBD8-4F09-81EB-504285F8E11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7873BB-1D79-4055-801C-BDA0F9A1513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08D42B-2F35-497E-A26D-9AF008619D4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F57499-C4D9-4B7D-BADA-38462AA3164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71F2B9-1FFA-4350-9370-B098459A23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FBAFFC-DC8F-4BB4-B405-E4AAA269AED4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94FCE64-D7A5-411A-8795-932DD39F95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B4ECFC-FD43-44CF-B7FA-2A8C565140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DFBC12-1E1D-44DE-9966-BAB05B2466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BEF096-361C-478B-81EB-37584119BFE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C81993-CE86-4910-B9CE-B69375BDCE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5613D7-9FB0-4D33-8784-EC059DE019C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20AFD9-E849-4F42-99B2-928E6098C2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200B0B-91CD-4D66-ADFC-9585D283103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DB0C45-30CE-4C85-95C6-FFF4977C64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C31604-5F93-436D-A9D2-A48846D4E0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F1B965-7DE1-4AE3-B28B-DB6847BC52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D9FB65-4392-4D6A-8ACC-8151F682BFE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B40380C-3493-4AFE-BF13-AE68A8D244B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B21DF1-4859-4991-9C10-F8FA68F41013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4AD212-17DC-4506-AAA0-34A46A0B11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B556E7-762B-4E18-A961-A4F7A9EC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34823" cy="302051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118AF-C54D-406D-AABE-AED6576D1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672" y="713677"/>
            <a:ext cx="5304977" cy="5430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205CDEB9-8DED-4711-8140-4C943FC2C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314330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3C3F-6360-4760-9477-C3831A6E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0330"/>
            <a:ext cx="4434823" cy="2173992"/>
          </a:xfrm>
        </p:spPr>
        <p:txBody>
          <a:bodyPr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92D3B-60EE-4FC5-9ED7-44453008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F831E-9B19-4936-8BC9-F62A9B11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1E1D1-F7A2-40D0-91DA-07468A96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42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  <a:pPr/>
              <a:t>8/24/2023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2F82-EA1A-4B02-8A64-3B44C0D9D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78" y="236364"/>
            <a:ext cx="4114800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8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geadaararaquara.blogspot.com/2017/08/video-analise-do-discurso-com-michel_23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encurtador.com.br/cEWYZ" TargetMode="External"/><Relationship Id="rId2" Type="http://schemas.openxmlformats.org/officeDocument/2006/relationships/hyperlink" Target="https://www.youtube.com/watch?v=mP-ZAgsMAk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evistaseletronicas.pucrs.br/ojs/index.php/revistafamecos/article/view/3321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lo.br/j/rsocp/a/Bb7qLFZbdwfzstWnhdXgdkg/?lang=pt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fich.ufmg.br/~memorandum/a11/bouyer01.pdf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revistas.unisinos.br/index.php/fronteiras/article/view/6129/3304+&amp;cd=1&amp;hl=en&amp;ct=clnk&amp;gl=b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Vídeo 3">
            <a:extLst>
              <a:ext uri="{FF2B5EF4-FFF2-40B4-BE49-F238E27FC236}">
                <a16:creationId xmlns:a16="http://schemas.microsoft.com/office/drawing/2014/main" id="{A0EB2006-7E4E-46B6-BA72-4570D33901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35" r="-1" b="48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D22FBD32-C88A-4C1D-BC76-613A93944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04804" y="304807"/>
            <a:ext cx="6858000" cy="6248391"/>
          </a:xfrm>
          <a:prstGeom prst="flowChartDocumen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FF1B7F-948C-47CD-89C8-B7081E5F1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722902"/>
            <a:ext cx="4225893" cy="3077253"/>
          </a:xfrm>
        </p:spPr>
        <p:txBody>
          <a:bodyPr>
            <a:normAutofit/>
          </a:bodyPr>
          <a:lstStyle/>
          <a:p>
            <a:r>
              <a:rPr lang="pt-BR"/>
              <a:t>Dispositivos 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CDB2F4-B09B-42DA-BD4E-51D496787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7" y="3971875"/>
            <a:ext cx="4903265" cy="2190707"/>
          </a:xfrm>
        </p:spPr>
        <p:txBody>
          <a:bodyPr>
            <a:normAutofit/>
          </a:bodyPr>
          <a:lstStyle/>
          <a:p>
            <a:r>
              <a:rPr lang="pt-BR" dirty="0"/>
              <a:t>Contextualizações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499997-BC46-4896-AEA5-37EC629D2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DA461E0-415F-4E8B-8B08-2C975693D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D1EDD03-89DD-456E-BB53-FA43BE25A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2A76E89-A44E-4207-8F8A-F853ED8A3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C81BA9D-E2BC-4AD2-B816-5DE100BC85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A155025-B3E7-46D2-B556-80A8E9083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AAE4CEE-0410-46B5-B649-E3754C5394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86DDB39-DB80-43C8-A5AF-24AE5841B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F3BE8C2-40CB-46C0-9536-BA1C51AF9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E2D5D2E-1F38-48BC-B038-9DA190B87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289E300-BEF0-4977-919B-F3367CF87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12B4899-7298-454D-90B9-382ACAEAA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86FBE75-F4D3-48DD-85D2-593D0C1B3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E586789-549A-4D87-8967-6DCD5DEDF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66293A2-B541-4BE7-8C99-1B730BB4D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2938820-6D84-479D-B608-354903781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8EE07FC-6A61-4C78-BAF6-86E2FD543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C4E5A61-6E0E-44DD-B47E-9547F3A54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48B355A-1131-4815-881C-3949360FA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73D903E-5A72-42B5-B741-95081B06E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5769BB5-F1CF-4A57-A2E8-2ED9F9DDF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4F9ABF1-4E55-4D70-ACF2-DB7D62C7D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FD75E62-63B6-4237-88D5-02A90DDFA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6A41C83-58E2-4EE6-864C-DB7DE375A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162541-E8F8-4926-91B8-AD9F51415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3E6FB3D-A8E2-4B96-B87B-EEEC499F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0766009-515D-4494-BFF6-AC554CBCD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4C1372F-2169-48C6-8AEB-411E8405B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73FA4F1-4239-4336-BB84-8E3BBCD7F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E90E0AA-C864-445E-AC17-96D1C90CB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D4D2F48-C2BF-4C1C-82B9-FEB42F3CD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6BB855D-6213-4C07-A21A-F0250B89F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324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CA385B-366C-A599-41D8-340D8647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03" y="276225"/>
            <a:ext cx="6862247" cy="504884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>Mecânica disciplinar (Vigiar e Punir)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8242E68-AA69-5C38-42C1-A51231EF0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182832"/>
            <a:ext cx="5629275" cy="3162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9863CA2-249F-2D5A-C253-EF4D0A490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32" y="1155931"/>
            <a:ext cx="5525193" cy="310792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D8164FE-13C6-6C07-55BA-1C61E11814F2}"/>
              </a:ext>
            </a:extLst>
          </p:cNvPr>
          <p:cNvSpPr txBox="1"/>
          <p:nvPr/>
        </p:nvSpPr>
        <p:spPr>
          <a:xfrm>
            <a:off x="3905250" y="4829175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Sociedade mercantilista </a:t>
            </a:r>
            <a:r>
              <a:rPr lang="pt-BR" dirty="0">
                <a:sym typeface="Wingdings" panose="05000000000000000000" pitchFamily="2" charset="2"/>
              </a:rPr>
              <a:t> capitalista</a:t>
            </a:r>
          </a:p>
          <a:p>
            <a:endParaRPr lang="pt-BR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pt-BR" dirty="0">
                <a:sym typeface="Wingdings" panose="05000000000000000000" pitchFamily="2" charset="2"/>
              </a:rPr>
              <a:t>Necessidade de controlar grandes populações. Controle / dominação / contenção. </a:t>
            </a:r>
          </a:p>
          <a:p>
            <a:pPr marL="285750" indent="-285750">
              <a:buFontTx/>
              <a:buChar char="-"/>
            </a:pPr>
            <a:r>
              <a:rPr lang="pt-BR" dirty="0">
                <a:sym typeface="Wingdings" panose="05000000000000000000" pitchFamily="2" charset="2"/>
              </a:rPr>
              <a:t>O dispositivo do “exame”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7268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02E053BC-A849-E058-64F3-DFD1692C6C4E}"/>
              </a:ext>
            </a:extLst>
          </p:cNvPr>
          <p:cNvSpPr txBox="1"/>
          <p:nvPr/>
        </p:nvSpPr>
        <p:spPr>
          <a:xfrm>
            <a:off x="1190625" y="4257675"/>
            <a:ext cx="441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Sociedade mercantilista </a:t>
            </a:r>
            <a:r>
              <a:rPr lang="pt-BR" dirty="0">
                <a:sym typeface="Wingdings" panose="05000000000000000000" pitchFamily="2" charset="2"/>
              </a:rPr>
              <a:t> capitalista</a:t>
            </a:r>
          </a:p>
          <a:p>
            <a:endParaRPr lang="pt-B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pt-BR" dirty="0">
                <a:sym typeface="Wingdings" panose="05000000000000000000" pitchFamily="2" charset="2"/>
              </a:rPr>
              <a:t>Neoliberalismo  </a:t>
            </a:r>
            <a:r>
              <a:rPr lang="pt-BR" dirty="0" err="1">
                <a:sym typeface="Wingdings" panose="05000000000000000000" pitchFamily="2" charset="2"/>
              </a:rPr>
              <a:t>hipercapitalismo</a:t>
            </a:r>
            <a:endParaRPr lang="pt-B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pt-B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pt-BR" dirty="0">
                <a:sym typeface="Wingdings" panose="05000000000000000000" pitchFamily="2" charset="2"/>
              </a:rPr>
              <a:t>Capitalismo neoliberal.</a:t>
            </a:r>
            <a:br>
              <a:rPr lang="pt-BR" dirty="0">
                <a:sym typeface="Wingdings" panose="05000000000000000000" pitchFamily="2" charset="2"/>
              </a:rPr>
            </a:br>
            <a:endParaRPr lang="pt-B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pt-BR" dirty="0">
                <a:sym typeface="Wingdings" panose="05000000000000000000" pitchFamily="2" charset="2"/>
              </a:rPr>
              <a:t>Capitalismo de vigilância.</a:t>
            </a:r>
          </a:p>
          <a:p>
            <a:endParaRPr lang="pt-BR" dirty="0">
              <a:sym typeface="Wingdings" panose="05000000000000000000" pitchFamily="2" charset="2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B5614FB-5AB8-A4D6-653A-CC4012986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7" y="392949"/>
            <a:ext cx="4691704" cy="342103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8185920-BF29-FAE7-6329-D7D5AF9D09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43" y="615488"/>
            <a:ext cx="5595388" cy="314740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AC87531-EFA3-425B-7BC1-D1C0C400A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65" y="3959716"/>
            <a:ext cx="43053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7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37B8A98-D401-B5F9-9D60-FE8FCCD45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18" y="0"/>
            <a:ext cx="6927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01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9648FD3-C24E-ABE9-1DEB-8C6153119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7" y="581058"/>
            <a:ext cx="10160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96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8337BC-9752-FDBC-CEC6-4DE34F946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-20047"/>
            <a:ext cx="10501177" cy="1401231"/>
          </a:xfrm>
        </p:spPr>
        <p:txBody>
          <a:bodyPr>
            <a:normAutofit fontScale="90000"/>
          </a:bodyPr>
          <a:lstStyle/>
          <a:p>
            <a:r>
              <a:rPr lang="pt-BR" dirty="0"/>
              <a:t>Informática da Dominação – Donna </a:t>
            </a:r>
            <a:r>
              <a:rPr lang="pt-BR" dirty="0" err="1"/>
              <a:t>Haraway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D787DD4-4D7E-9462-8E4B-5BFF472F5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06" t="26389" r="23984" b="10541"/>
          <a:stretch/>
        </p:blipFill>
        <p:spPr>
          <a:xfrm>
            <a:off x="2397838" y="1562100"/>
            <a:ext cx="7193838" cy="51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64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8337BC-9752-FDBC-CEC6-4DE34F946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-20047"/>
            <a:ext cx="10501177" cy="1401231"/>
          </a:xfrm>
        </p:spPr>
        <p:txBody>
          <a:bodyPr>
            <a:normAutofit fontScale="90000"/>
          </a:bodyPr>
          <a:lstStyle/>
          <a:p>
            <a:r>
              <a:rPr lang="pt-BR" dirty="0"/>
              <a:t>Informática da Dominação – Donna </a:t>
            </a:r>
            <a:r>
              <a:rPr lang="pt-BR" dirty="0" err="1"/>
              <a:t>Haraway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4C8BE52-86ED-2AB8-96DC-86BE6584E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72" t="20140" r="31328" b="10833"/>
          <a:stretch/>
        </p:blipFill>
        <p:spPr>
          <a:xfrm>
            <a:off x="3152774" y="1381183"/>
            <a:ext cx="5600701" cy="543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65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01383F-9516-2B75-9EFF-71B97B59E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Como?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5F3F25-B4AC-1BBC-0961-F99299F99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dispositivo está inscrito em um jogo de poder, “(...) estando sempre, no entanto, ligado a uma ou a configurações de saber que dele nascem mas que igualmente o condicionam. É isto, o dispositivo: estratégias de relações de força sustentando tipos de saber e sendo sustentadas por eles”. (p. 138) </a:t>
            </a:r>
          </a:p>
        </p:txBody>
      </p:sp>
    </p:spTree>
    <p:extLst>
      <p:ext uri="{BB962C8B-B14F-4D97-AF65-F5344CB8AC3E}">
        <p14:creationId xmlns:p14="http://schemas.microsoft.com/office/powerpoint/2010/main" val="1027190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431671-5191-4947-8899-E90505A70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7D2E98-ED65-4121-9DA5-6DBB831D0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A94A307-5B5D-4E42-95B3-064D5093A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CB3B32C-3BDA-4D41-9802-681B0599FD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5BDBFD6-7C61-4520-8203-BAB1986C1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4ABA4D7-9904-42C4-B0CD-B1CE2E0D3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B63F0D6-8747-4126-9359-B730EB21B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91CD660-F5B2-49AC-9EFC-CE94B843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4BEB7EB-8E7F-4A4B-8581-73CE2003F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04FB70E-6820-4456-872A-937F52060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3598DD6-9887-4CF7-BAFE-F96E0324E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A503E64-565F-465B-A25C-042C5706C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140EE7B-5CA1-4DCB-8652-6E4D2147B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85077BE-700D-4C44-AA4D-7CF4E8FD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B8B3FEB-D353-443D-A148-39156065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1FF5FBB-3BD8-46EB-BDF9-081B29A44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C2E11FD-78A4-4F5C-A419-F0237DCAD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F708EBE-3154-4FF4-8E8F-88A076208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7A99B5C-EB03-4D56-8DFE-B006D708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FCBAFF0-9FB4-4160-B9BE-CCBE1D8B8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26953D7-154A-49A4-B2E1-D94D365EC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36E3E12-5D96-48DB-8320-629428774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A059482-79BA-4E80-80A2-36FD8408D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4EF88B3-C210-433D-B20D-FE41B4D5F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3665D3E-61E7-4EDF-A208-56449D765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4CF3B0-C9C3-4683-94A3-DC0AE1E74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BE90EF9-6DF5-47F4-A069-9F613C814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44EBDE-5A9F-4E9F-8A55-57FB9E979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491FC45-82C4-40CD-8D0C-0A2F86E8A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AD0FE3-6144-4171-943E-0E65D08E8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7BA4499-5E6A-4998-A0F4-614E6555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AFE7A6F-A7F0-4406-809F-E23FCB20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BEAC0A80-07D3-49CB-87C3-BC34F219D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6297339" y="-29262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AFD668-BAAB-4310-A560-4E0CEE2A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653" y="725951"/>
            <a:ext cx="4927425" cy="1938525"/>
          </a:xfrm>
        </p:spPr>
        <p:txBody>
          <a:bodyPr>
            <a:normAutofit/>
          </a:bodyPr>
          <a:lstStyle/>
          <a:p>
            <a:r>
              <a:rPr lang="pt-BR" dirty="0"/>
              <a:t>Dispositivo escolar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7C73BA-6C71-40F5-88BE-573E0D99A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8653" y="2886116"/>
            <a:ext cx="4927425" cy="3245931"/>
          </a:xfrm>
        </p:spPr>
        <p:txBody>
          <a:bodyPr>
            <a:normAutofit/>
          </a:bodyPr>
          <a:lstStyle/>
          <a:p>
            <a:r>
              <a:rPr lang="pt-BR" dirty="0"/>
              <a:t>Grupo de Estudo de Análise do Discurso - </a:t>
            </a:r>
            <a:r>
              <a:rPr lang="pt-BR" dirty="0">
                <a:hlinkClick r:id="rId2"/>
              </a:rPr>
              <a:t>http://geadaararaquara.blogspot.com/2017/08/video-analise-do-discurso-com-michel_23.html</a:t>
            </a:r>
            <a:endParaRPr lang="pt-BR" dirty="0"/>
          </a:p>
        </p:txBody>
      </p:sp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8C0CBBB7-000A-4252-848F-7C198C0B1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0" r="-2" b="-2"/>
          <a:stretch/>
        </p:blipFill>
        <p:spPr>
          <a:xfrm>
            <a:off x="1" y="10"/>
            <a:ext cx="5854890" cy="6857990"/>
          </a:xfrm>
          <a:custGeom>
            <a:avLst/>
            <a:gdLst/>
            <a:ahLst/>
            <a:cxnLst/>
            <a:rect l="l" t="t" r="r" b="b"/>
            <a:pathLst>
              <a:path w="6036633" h="6858000">
                <a:moveTo>
                  <a:pt x="0" y="0"/>
                </a:moveTo>
                <a:lnTo>
                  <a:pt x="5782584" y="0"/>
                </a:lnTo>
                <a:lnTo>
                  <a:pt x="5847735" y="280891"/>
                </a:lnTo>
                <a:cubicBezTo>
                  <a:pt x="6512611" y="3337011"/>
                  <a:pt x="5215360" y="3533975"/>
                  <a:pt x="5130974" y="6590095"/>
                </a:cubicBezTo>
                <a:lnTo>
                  <a:pt x="512734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4966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2" name="Freeform: Shape 51">
            <a:extLst>
              <a:ext uri="{FF2B5EF4-FFF2-40B4-BE49-F238E27FC236}">
                <a16:creationId xmlns:a16="http://schemas.microsoft.com/office/drawing/2014/main" id="{CFDF70F4-97B6-40D8-B1FA-9580DBD23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2244" y="224448"/>
            <a:ext cx="6857996" cy="6409096"/>
          </a:xfrm>
          <a:custGeom>
            <a:avLst/>
            <a:gdLst>
              <a:gd name="connsiteX0" fmla="*/ 0 w 6857996"/>
              <a:gd name="connsiteY0" fmla="*/ 2827344 h 6142577"/>
              <a:gd name="connsiteX1" fmla="*/ 0 w 6857996"/>
              <a:gd name="connsiteY1" fmla="*/ 5080510 h 6142577"/>
              <a:gd name="connsiteX2" fmla="*/ 3 w 6857996"/>
              <a:gd name="connsiteY2" fmla="*/ 5080510 h 6142577"/>
              <a:gd name="connsiteX3" fmla="*/ 3 w 6857996"/>
              <a:gd name="connsiteY3" fmla="*/ 6142577 h 6142577"/>
              <a:gd name="connsiteX4" fmla="*/ 6857996 w 6857996"/>
              <a:gd name="connsiteY4" fmla="*/ 6142577 h 6142577"/>
              <a:gd name="connsiteX5" fmla="*/ 6857996 w 6857996"/>
              <a:gd name="connsiteY5" fmla="*/ 3928749 h 6142577"/>
              <a:gd name="connsiteX6" fmla="*/ 6857996 w 6857996"/>
              <a:gd name="connsiteY6" fmla="*/ 2572597 h 6142577"/>
              <a:gd name="connsiteX7" fmla="*/ 6857996 w 6857996"/>
              <a:gd name="connsiteY7" fmla="*/ 307516 h 6142577"/>
              <a:gd name="connsiteX8" fmla="*/ 6550769 w 6857996"/>
              <a:gd name="connsiteY8" fmla="*/ 222609 h 6142577"/>
              <a:gd name="connsiteX9" fmla="*/ 5031274 w 6857996"/>
              <a:gd name="connsiteY9" fmla="*/ 33 h 6142577"/>
              <a:gd name="connsiteX10" fmla="*/ 310659 w 6857996"/>
              <a:gd name="connsiteY10" fmla="*/ 1067285 h 6142577"/>
              <a:gd name="connsiteX11" fmla="*/ 2 w 6857996"/>
              <a:gd name="connsiteY11" fmla="*/ 1072307 h 6142577"/>
              <a:gd name="connsiteX12" fmla="*/ 2 w 6857996"/>
              <a:gd name="connsiteY12" fmla="*/ 2827344 h 614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57996" h="6142577">
                <a:moveTo>
                  <a:pt x="0" y="2827344"/>
                </a:moveTo>
                <a:lnTo>
                  <a:pt x="0" y="5080510"/>
                </a:lnTo>
                <a:lnTo>
                  <a:pt x="3" y="5080510"/>
                </a:lnTo>
                <a:lnTo>
                  <a:pt x="3" y="6142577"/>
                </a:lnTo>
                <a:lnTo>
                  <a:pt x="6857996" y="6142577"/>
                </a:lnTo>
                <a:lnTo>
                  <a:pt x="6857996" y="3928749"/>
                </a:lnTo>
                <a:lnTo>
                  <a:pt x="6857996" y="2572597"/>
                </a:lnTo>
                <a:lnTo>
                  <a:pt x="6857996" y="307516"/>
                </a:lnTo>
                <a:lnTo>
                  <a:pt x="6550769" y="222609"/>
                </a:lnTo>
                <a:cubicBezTo>
                  <a:pt x="5946238" y="65902"/>
                  <a:pt x="5454822" y="1688"/>
                  <a:pt x="5031274" y="33"/>
                </a:cubicBezTo>
                <a:cubicBezTo>
                  <a:pt x="3337081" y="-6590"/>
                  <a:pt x="2728780" y="987729"/>
                  <a:pt x="310659" y="1067285"/>
                </a:cubicBezTo>
                <a:lnTo>
                  <a:pt x="2" y="1072307"/>
                </a:lnTo>
                <a:lnTo>
                  <a:pt x="2" y="2827344"/>
                </a:lnTo>
                <a:close/>
              </a:path>
            </a:pathLst>
          </a:custGeom>
          <a:solidFill>
            <a:srgbClr val="BCBCB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7F70BA-21EF-4B7D-ACFF-D02E136D4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D487A9C-B45A-450B-B04B-02570D8F4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9C56948-B944-4EAA-A601-1C3F289A7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3EFFD07-1C36-4595-9832-727669712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A5917E5-3154-42BC-8308-71C3D44DB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B05D64D-A9ED-421A-9ABE-761977A81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5E49393-F5BE-4823-92E3-7A624F7EA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6035503-21C0-4568-B46B-90BB7503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5CACA2B-D1AF-419E-BFBF-413F69DFD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284408D-F3CE-466F-A0C8-D27F2BCFC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2C5065B-1474-4D66-99DB-CFEF811C0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C6F4B51-92DC-4003-A3E7-28710D57AB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D5C13CE-E4FE-4F85-BC09-9C950ED75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51C5D97-1CDA-475E-BAC6-EE5899987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B712EBA-54FF-45FE-9A4E-98C0C0EC2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E0AB49E-A89E-4B6C-AAAA-96E326D15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E63E817-E471-4A64-9EF6-FFB1FBB34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4BB2927-CDAC-455A-8D26-8582DD13DD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8E42F79-594B-4397-8A30-281228EF9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E578AA8-0A5F-4BAA-AAFC-8A1E0783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BA6CB24-165E-4D82-A315-18FFF8ABC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A7AFC89-7922-47E2-8920-9883AF13C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2D63DEE-348A-4118-952F-DCD6FC1B6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7A17409-8146-400D-A3C1-1E93FE205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1B7B93-01A0-4FDD-A6E1-572957781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D3948D1-38CD-41AC-BBE8-291A85A70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633F3FE-70B6-41BD-A2D7-F9A53AB38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D1DD0D-9D4A-41EA-9650-F8215D949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148EE7C-8DC4-4A31-A981-8F838EA8F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7F7EC5C-3015-4A5E-A9E3-B53F5293D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D7AF31F-4674-411A-837A-ED991478D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D3DAED2-414E-42E1-998A-6D7EF4A4D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Right Triangle 86">
            <a:extLst>
              <a:ext uri="{FF2B5EF4-FFF2-40B4-BE49-F238E27FC236}">
                <a16:creationId xmlns:a16="http://schemas.microsoft.com/office/drawing/2014/main" id="{9E92C66B-792F-479F-B983-F47FEE1AB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2530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AFD668-BAAB-4310-A560-4E0CEE2A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5408027" cy="1442463"/>
          </a:xfrm>
        </p:spPr>
        <p:txBody>
          <a:bodyPr>
            <a:normAutofit/>
          </a:bodyPr>
          <a:lstStyle/>
          <a:p>
            <a:r>
              <a:rPr lang="pt-BR" dirty="0"/>
              <a:t>Representação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7C73BA-6C71-40F5-88BE-573E0D99A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340131"/>
            <a:ext cx="4424633" cy="3791918"/>
          </a:xfrm>
        </p:spPr>
        <p:txBody>
          <a:bodyPr>
            <a:normAutofit/>
          </a:bodyPr>
          <a:lstStyle/>
          <a:p>
            <a:r>
              <a:rPr lang="pt-BR" dirty="0" err="1"/>
              <a:t>Another</a:t>
            </a:r>
            <a:r>
              <a:rPr lang="pt-BR" dirty="0"/>
              <a:t> </a:t>
            </a:r>
            <a:r>
              <a:rPr lang="pt-BR" dirty="0" err="1"/>
              <a:t>brick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Wall –</a:t>
            </a:r>
          </a:p>
          <a:p>
            <a:endParaRPr lang="pt-BR" dirty="0"/>
          </a:p>
          <a:p>
            <a:r>
              <a:rPr lang="pt-BR" dirty="0"/>
              <a:t>Pink Floyd – 1979</a:t>
            </a:r>
          </a:p>
          <a:p>
            <a:r>
              <a:rPr lang="pt-BR" dirty="0">
                <a:hlinkClick r:id="rId2"/>
              </a:rPr>
              <a:t>https://www.youtube.com/watch?v=mP-ZAgsMAkE</a:t>
            </a:r>
            <a:endParaRPr lang="pt-BR" dirty="0"/>
          </a:p>
          <a:p>
            <a:r>
              <a:rPr lang="pt-BR" dirty="0"/>
              <a:t>Inglaterra aboliu o castigo físico em 1986.</a:t>
            </a:r>
          </a:p>
          <a:p>
            <a:r>
              <a:rPr lang="pt-BR" dirty="0">
                <a:hlinkClick r:id="rId3" action="ppaction://hlinkfile"/>
              </a:rPr>
              <a:t>encurtador.com.br/</a:t>
            </a:r>
            <a:r>
              <a:rPr lang="pt-BR" dirty="0" err="1">
                <a:hlinkClick r:id="rId3" action="ppaction://hlinkfile"/>
              </a:rPr>
              <a:t>cEWYZ</a:t>
            </a:r>
            <a:endParaRPr lang="pt-BR" dirty="0"/>
          </a:p>
        </p:txBody>
      </p:sp>
      <p:pic>
        <p:nvPicPr>
          <p:cNvPr id="6" name="Imagem 5" descr="Uma imagem contendo Diagrama&#10;&#10;Descrição gerada automaticamente">
            <a:extLst>
              <a:ext uri="{FF2B5EF4-FFF2-40B4-BE49-F238E27FC236}">
                <a16:creationId xmlns:a16="http://schemas.microsoft.com/office/drawing/2014/main" id="{CF675B2C-65BD-4048-8141-C01FDB6D4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94" y="1231415"/>
            <a:ext cx="4401655" cy="440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0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B0531CC-2E84-483E-94F2-AA11A923F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31" r="30077" b="11571"/>
          <a:stretch/>
        </p:blipFill>
        <p:spPr>
          <a:xfrm>
            <a:off x="1533379" y="393897"/>
            <a:ext cx="8525022" cy="537385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27D556B-E314-4128-9063-B5FF2BE89915}"/>
              </a:ext>
            </a:extLst>
          </p:cNvPr>
          <p:cNvSpPr txBox="1"/>
          <p:nvPr/>
        </p:nvSpPr>
        <p:spPr>
          <a:xfrm>
            <a:off x="1505243" y="5978769"/>
            <a:ext cx="89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3"/>
              </a:rPr>
              <a:t>https://revistaseletronicas.pucrs.br/ojs/index.php/revistafamecos/article/view/3321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1694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06F58C-7D78-ACBF-DF37-B06F420DD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Definição etimológica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769FFB-E00B-E1BE-54AC-3D4E35C20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dispositivo</a:t>
            </a:r>
          </a:p>
          <a:p>
            <a:pPr algn="l"/>
            <a:r>
              <a:rPr lang="pt-BR" b="0" i="0" dirty="0" err="1">
                <a:solidFill>
                  <a:srgbClr val="404040"/>
                </a:solidFill>
                <a:effectLst/>
                <a:latin typeface="Helvetica Neue"/>
              </a:rPr>
              <a:t>dis·po·si·ti·vo</a:t>
            </a:r>
            <a:endParaRPr lang="pt-BR" b="0" i="0" dirty="0">
              <a:solidFill>
                <a:srgbClr val="404040"/>
              </a:solidFill>
              <a:effectLst/>
              <a:latin typeface="Helvetica Neue"/>
            </a:endParaRP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Adjetivo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1 Relativo a disposição.</a:t>
            </a:r>
          </a:p>
          <a:p>
            <a:pPr algn="l"/>
            <a:r>
              <a:rPr lang="pt-BR" b="1" i="0" dirty="0">
                <a:solidFill>
                  <a:srgbClr val="404040"/>
                </a:solidFill>
                <a:effectLst/>
                <a:latin typeface="Helvetica Neue"/>
              </a:rPr>
              <a:t>2 Que determina, que ordena.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Substantivo masculino</a:t>
            </a:r>
          </a:p>
          <a:p>
            <a:pPr algn="l"/>
            <a:r>
              <a:rPr lang="pt-BR" b="1" i="0" dirty="0">
                <a:solidFill>
                  <a:srgbClr val="404040"/>
                </a:solidFill>
                <a:effectLst/>
                <a:latin typeface="Helvetica Neue"/>
              </a:rPr>
              <a:t>1 Aquilo que contém ordem; norma, preceito, prescrição.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2 Qualquer peça ou mecanismo de um aparelho destinado a um fim específico.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3 Conjunto de ações com planejamento e coordenação implementadas por uma administração.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4 JUR Parte de uma lei ou sentença contendo uma decisão.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5 MIL Formação de uma unidade de ataque.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4654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, Esquemático&#10;&#10;Descrição gerada automaticamente">
            <a:extLst>
              <a:ext uri="{FF2B5EF4-FFF2-40B4-BE49-F238E27FC236}">
                <a16:creationId xmlns:a16="http://schemas.microsoft.com/office/drawing/2014/main" id="{5F1E72BB-A18F-4F3C-A2E3-13D116801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676275"/>
            <a:ext cx="6705600" cy="38862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AC75DB4-9B9D-4955-9B63-914C783DD760}"/>
              </a:ext>
            </a:extLst>
          </p:cNvPr>
          <p:cNvSpPr txBox="1"/>
          <p:nvPr/>
        </p:nvSpPr>
        <p:spPr>
          <a:xfrm>
            <a:off x="6673655" y="2372311"/>
            <a:ext cx="52897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Um problema de </a:t>
            </a:r>
            <a:r>
              <a:rPr lang="pt-BR" b="1" dirty="0" err="1"/>
              <a:t>Governamentalidade</a:t>
            </a:r>
            <a:r>
              <a:rPr lang="pt-BR" b="1" dirty="0"/>
              <a:t> (Séc. XV-XIX)</a:t>
            </a:r>
          </a:p>
          <a:p>
            <a:endParaRPr lang="pt-BR" dirty="0"/>
          </a:p>
          <a:p>
            <a:r>
              <a:rPr lang="pt-BR" dirty="0"/>
              <a:t>Século XXI: </a:t>
            </a:r>
            <a:r>
              <a:rPr lang="pt-BR" dirty="0" err="1"/>
              <a:t>Necropolítica</a:t>
            </a:r>
            <a:r>
              <a:rPr lang="pt-BR" dirty="0"/>
              <a:t> – </a:t>
            </a:r>
          </a:p>
          <a:p>
            <a:endParaRPr lang="pt-BR" dirty="0"/>
          </a:p>
          <a:p>
            <a:r>
              <a:rPr lang="pt-BR" b="1" dirty="0" err="1"/>
              <a:t>Necropolítica</a:t>
            </a:r>
            <a:r>
              <a:rPr lang="pt-BR" dirty="0"/>
              <a:t> é um conceito filosófico que faz referência ao uso do poder social e político para decretar como algumas pessoas podem viver e como outras devem morrer; ou seja, na distribuição desigual da oportunidade de viver e morrer no sistema capitalista atual.</a:t>
            </a:r>
          </a:p>
          <a:p>
            <a:endParaRPr lang="pt-BR" dirty="0"/>
          </a:p>
          <a:p>
            <a:r>
              <a:rPr lang="pt-BR" dirty="0"/>
              <a:t>Achille </a:t>
            </a:r>
            <a:r>
              <a:rPr lang="pt-BR" dirty="0" err="1"/>
              <a:t>Mbembe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5509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8ACE606-E02C-455A-BDA3-E6719977F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08" t="20909" r="8616" b="15060"/>
          <a:stretch/>
        </p:blipFill>
        <p:spPr>
          <a:xfrm>
            <a:off x="1842868" y="1488539"/>
            <a:ext cx="9214338" cy="438912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0C05B9F-5EED-4871-A6A9-F26788401448}"/>
              </a:ext>
            </a:extLst>
          </p:cNvPr>
          <p:cNvSpPr txBox="1"/>
          <p:nvPr/>
        </p:nvSpPr>
        <p:spPr>
          <a:xfrm>
            <a:off x="1722783" y="6110080"/>
            <a:ext cx="921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3"/>
              </a:rPr>
              <a:t>https://www.scielo.br/j/rsocp/a/Bb7qLFZbdwfzstWnhdXgdkg/?lang=pt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FBEA43D-4647-7462-59F8-5B8118001C07}"/>
              </a:ext>
            </a:extLst>
          </p:cNvPr>
          <p:cNvSpPr txBox="1"/>
          <p:nvPr/>
        </p:nvSpPr>
        <p:spPr>
          <a:xfrm>
            <a:off x="2009775" y="816738"/>
            <a:ext cx="499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Contexto histórico</a:t>
            </a:r>
          </a:p>
        </p:txBody>
      </p:sp>
    </p:spTree>
    <p:extLst>
      <p:ext uri="{BB962C8B-B14F-4D97-AF65-F5344CB8AC3E}">
        <p14:creationId xmlns:p14="http://schemas.microsoft.com/office/powerpoint/2010/main" val="1417804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id="{F3C196DC-D6D5-446D-93E1-0D02BAF95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76" y="1731278"/>
            <a:ext cx="9064278" cy="362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23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89D74D-C0FD-425B-B67B-635D90BDC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Condições de produção do sujeito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3D0E25-97A7-4814-B652-4E7C873F5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Dispositivos (Foucault)  e agenciamento (Deleuze &amp; Guattari) </a:t>
            </a:r>
            <a:r>
              <a:rPr lang="pt-BR" dirty="0">
                <a:sym typeface="Wingdings" panose="05000000000000000000" pitchFamily="2" charset="2"/>
              </a:rPr>
              <a:t> Modos de subjetivação</a:t>
            </a:r>
          </a:p>
          <a:p>
            <a:r>
              <a:rPr lang="pt-BR" dirty="0">
                <a:sym typeface="Wingdings" panose="05000000000000000000" pitchFamily="2" charset="2"/>
              </a:rPr>
              <a:t>Não é um conceito relacionado à vida privada, mas à produção de processos de subjetivação coletivos.</a:t>
            </a:r>
          </a:p>
          <a:p>
            <a:r>
              <a:rPr lang="pt-BR" dirty="0">
                <a:sym typeface="Wingdings" panose="05000000000000000000" pitchFamily="2" charset="2"/>
              </a:rPr>
              <a:t>Que tipos de subjetividades são produzidas a partir de determinados dispositivos / agenciamentos?</a:t>
            </a:r>
          </a:p>
          <a:p>
            <a:r>
              <a:rPr lang="pt-BR" dirty="0">
                <a:sym typeface="Wingdings" panose="05000000000000000000" pitchFamily="2" charset="2"/>
              </a:rPr>
              <a:t>O sujeito também é ator da sua subjetividade, mas, em que medida?</a:t>
            </a:r>
          </a:p>
          <a:p>
            <a:r>
              <a:rPr lang="pt-BR" dirty="0">
                <a:sym typeface="Wingdings" panose="05000000000000000000" pitchFamily="2" charset="2"/>
              </a:rPr>
              <a:t>Processos de subjetivação: operação pela qual os indivíduos se constituem como sujeitos.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9577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89D74D-C0FD-425B-B67B-635D90BDC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Condições de produção do sujeito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3D0E25-97A7-4814-B652-4E7C873F5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Gonçalves, P. 117 – “É nesta ‘relação consigo’, na experiência que o sujeito faz de si mesmo nas relações de poder/saber, que a subjetividade é constituída. O processo de subjetivação, ou a relação consigo, se dá em função das técnicas de si, que se constituem em formas de </a:t>
            </a:r>
            <a:r>
              <a:rPr lang="pt-BR" dirty="0" err="1"/>
              <a:t>governamentalidade</a:t>
            </a:r>
            <a:r>
              <a:rPr lang="pt-BR" dirty="0"/>
              <a:t>”. </a:t>
            </a:r>
            <a:endParaRPr lang="pt-BR" dirty="0">
              <a:sym typeface="Wingdings" panose="05000000000000000000" pitchFamily="2" charset="2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5141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89D74D-C0FD-425B-B67B-635D90BDC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Condições de produção do sujeito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3D0E25-97A7-4814-B652-4E7C873F5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[...] não basta que a força se exerça sobre outras forças, ou sofra o efeito de outras forças, também é preciso que ela se exerça sobre si mesma: será digno de governar os outros aquele que adquiriu domínio de si [...] </a:t>
            </a:r>
            <a:r>
              <a:rPr lang="pt-BR" b="1" dirty="0"/>
              <a:t>É isso a subjetivação: dar uma curvatura à linha, fazer com que ela retorne sobre si mesma.</a:t>
            </a:r>
            <a:r>
              <a:rPr lang="pt-BR" dirty="0"/>
              <a:t> Teremos então os meios de viver o que de outra maneira era </a:t>
            </a:r>
            <a:r>
              <a:rPr lang="pt-BR" dirty="0" err="1"/>
              <a:t>invivível</a:t>
            </a:r>
            <a:r>
              <a:rPr lang="pt-BR" dirty="0"/>
              <a:t>. O que Foucault diz é que só podemos evitar a morte e a loucura se fizermos da existência um “modo”, uma “arte” (DELEUZE, 1992, p. 140 – 141, grifos do autor).</a:t>
            </a:r>
          </a:p>
        </p:txBody>
      </p:sp>
    </p:spTree>
    <p:extLst>
      <p:ext uri="{BB962C8B-B14F-4D97-AF65-F5344CB8AC3E}">
        <p14:creationId xmlns:p14="http://schemas.microsoft.com/office/powerpoint/2010/main" val="2287259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54EC68-9351-F747-CB96-3817D30B7B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35" t="17917" r="20937" b="5416"/>
          <a:stretch/>
        </p:blipFill>
        <p:spPr>
          <a:xfrm>
            <a:off x="409575" y="676274"/>
            <a:ext cx="7172326" cy="52578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A910171-D141-0F4E-964F-3A8AA6742F66}"/>
              </a:ext>
            </a:extLst>
          </p:cNvPr>
          <p:cNvSpPr txBox="1"/>
          <p:nvPr/>
        </p:nvSpPr>
        <p:spPr>
          <a:xfrm>
            <a:off x="7753350" y="1724025"/>
            <a:ext cx="4067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3"/>
              </a:rPr>
              <a:t>http://www.fafich.ufmg.br/~memorandum/a11/bouyer01.pdf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8484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EBBAB81-970D-EC4B-1C52-0242C6D32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41" t="23473" r="25000" b="30833"/>
          <a:stretch/>
        </p:blipFill>
        <p:spPr>
          <a:xfrm>
            <a:off x="2295525" y="1231848"/>
            <a:ext cx="8267700" cy="439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53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7C8F71B5-692F-4E74-BD8D-D68E1AB6536C}"/>
              </a:ext>
            </a:extLst>
          </p:cNvPr>
          <p:cNvSpPr/>
          <p:nvPr/>
        </p:nvSpPr>
        <p:spPr>
          <a:xfrm>
            <a:off x="2902227" y="675861"/>
            <a:ext cx="5671930" cy="11926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Educação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0812C80-B469-43D2-89BD-A8D9AB7A20CB}"/>
              </a:ext>
            </a:extLst>
          </p:cNvPr>
          <p:cNvSpPr/>
          <p:nvPr/>
        </p:nvSpPr>
        <p:spPr>
          <a:xfrm>
            <a:off x="848139" y="2610678"/>
            <a:ext cx="2464904" cy="11396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Família: quais famílias são legitimadas?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EC5D7776-5B1E-4DCF-A543-7D2394C422C5}"/>
              </a:ext>
            </a:extLst>
          </p:cNvPr>
          <p:cNvSpPr/>
          <p:nvPr/>
        </p:nvSpPr>
        <p:spPr>
          <a:xfrm>
            <a:off x="4412974" y="2769704"/>
            <a:ext cx="2584174" cy="980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Escola: qual pedagogia?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2D70F092-47A4-4B8C-AA21-ED647BCA1AF9}"/>
              </a:ext>
            </a:extLst>
          </p:cNvPr>
          <p:cNvSpPr/>
          <p:nvPr/>
        </p:nvSpPr>
        <p:spPr>
          <a:xfrm>
            <a:off x="8229600" y="2610678"/>
            <a:ext cx="2584174" cy="11396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Estado: leis e políticas públicas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F82F1AB-FECD-4ED8-9211-F30FC7407BA0}"/>
              </a:ext>
            </a:extLst>
          </p:cNvPr>
          <p:cNvSpPr/>
          <p:nvPr/>
        </p:nvSpPr>
        <p:spPr>
          <a:xfrm>
            <a:off x="1378226" y="4731026"/>
            <a:ext cx="2464904" cy="1020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Religião: o que é moral e o que não é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82981B2-AB7B-4E36-960B-6DD511FFC029}"/>
              </a:ext>
            </a:extLst>
          </p:cNvPr>
          <p:cNvSpPr/>
          <p:nvPr/>
        </p:nvSpPr>
        <p:spPr>
          <a:xfrm>
            <a:off x="6718852" y="4731026"/>
            <a:ext cx="2584174" cy="980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Mídia: representação</a:t>
            </a:r>
          </a:p>
        </p:txBody>
      </p:sp>
    </p:spTree>
    <p:extLst>
      <p:ext uri="{BB962C8B-B14F-4D97-AF65-F5344CB8AC3E}">
        <p14:creationId xmlns:p14="http://schemas.microsoft.com/office/powerpoint/2010/main" val="3105868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8B8247-FA4E-208C-62F0-0B6AD8F50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“Dispositivos de vigilância no ciberespaço: duplos digitais e identidades simuladas”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CFFDBD-0AD7-A4B0-88F4-471DDBA6B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Fernanda Bruno. Disponível em: </a:t>
            </a:r>
            <a:r>
              <a:rPr lang="pt-BR" dirty="0">
                <a:hlinkClick r:id="rId2"/>
              </a:rPr>
              <a:t>http://revistas.unisinos.br/index.php/fronteiras/article/view/6129/3304+&amp;cd=1&amp;hl=en&amp;ct=clnk&amp;gl=br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8568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06F58C-7D78-ACBF-DF37-B06F420DD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Definição etimológica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769FFB-E00B-E1BE-54AC-3D4E35C20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Algo (mecanismo, peça, instrumento) que pode ser “acionado” para uma determinada ação; </a:t>
            </a:r>
            <a:b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</a:br>
            <a:endParaRPr lang="pt-BR" b="0" i="0" dirty="0">
              <a:solidFill>
                <a:srgbClr val="404040"/>
              </a:solidFill>
              <a:effectLst/>
              <a:latin typeface="Helvetica Neue"/>
            </a:endParaRPr>
          </a:p>
          <a:p>
            <a:pPr algn="l"/>
            <a:r>
              <a:rPr lang="pt-BR" dirty="0">
                <a:solidFill>
                  <a:srgbClr val="404040"/>
                </a:solidFill>
                <a:latin typeface="Helvetica Neue"/>
              </a:rPr>
              <a:t>Algo do qual se pode dispor.</a:t>
            </a:r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 </a:t>
            </a:r>
            <a:b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</a:br>
            <a:endParaRPr lang="pt-BR" b="0" i="0" dirty="0">
              <a:solidFill>
                <a:srgbClr val="404040"/>
              </a:solidFill>
              <a:effectLst/>
              <a:latin typeface="Helvetica Neue"/>
            </a:endParaRPr>
          </a:p>
          <a:p>
            <a:pPr algn="l"/>
            <a:r>
              <a:rPr lang="pt-BR" dirty="0">
                <a:solidFill>
                  <a:srgbClr val="404040"/>
                </a:solidFill>
                <a:latin typeface="Helvetica Neue"/>
              </a:rPr>
              <a:t>Lógica da ação com um objetivo.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7961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8B8247-FA4E-208C-62F0-0B6AD8F50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“Dispositivos de vigilância no ciberespaço: duplos digitais e identidades simuladas”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CFFDBD-0AD7-A4B0-88F4-471DDBA6B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“Em primeiro lugar, trata-se de uma vigilância que não mais isola e imobiliza indivíduos em espaços de confinamento, mas que se aproxima ou mesmo se confunde com o fluxo cotidiano de trocas informacionais e comunicacionais. Uma vigilância que se exerce menos com o olhar do que com sistemas de coleta, registro e classificação da informação; menos sobre corpos do que sobre dados e rastros deixados no ciberespaço; menos com o fim de corrigir e reformar do que com o fim de projetar tendências, preferências, interesses.” (p. 153)</a:t>
            </a:r>
          </a:p>
          <a:p>
            <a:endParaRPr lang="pt-BR" sz="16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339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8B8247-FA4E-208C-62F0-0B6AD8F50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Regime de Visibilidade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CFFDBD-0AD7-A4B0-88F4-471DDBA6B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“Se tomarmos como referência as análises de Foucault sobre os dispositivos de vigilância na Modernidade, identificamos dois elementos centrais: o olhar (as táticas do ver e do ser visto) e as</a:t>
            </a:r>
            <a:r>
              <a:rPr lang="pt-BR" sz="2000" b="1" dirty="0"/>
              <a:t> técnicas de coleta, registro e classificação da informação </a:t>
            </a:r>
            <a:r>
              <a:rPr lang="pt-BR" sz="2000" dirty="0"/>
              <a:t>sobre os indivíduos. </a:t>
            </a:r>
            <a:r>
              <a:rPr lang="pt-BR" sz="2000" b="1" dirty="0"/>
              <a:t>Tais dispositivos</a:t>
            </a:r>
            <a:r>
              <a:rPr lang="pt-BR" sz="2000" dirty="0"/>
              <a:t> instauram um </a:t>
            </a:r>
            <a:r>
              <a:rPr lang="pt-BR" sz="2000" b="1" dirty="0"/>
              <a:t>regime de visibilidade</a:t>
            </a:r>
            <a:r>
              <a:rPr lang="pt-BR" sz="2000" dirty="0"/>
              <a:t> que é inseparável da própria constituição da subjetividade e do indivíduo moderno. As instituições disciplinares funcionam como verdadeiros observatórios da multiplicidade humana e inauguram um mecanismo de vigilância que individualiza pelo olhar, colocando cada indivíduo sob o foco de uma visibilidade que atravessa e ao mesmo tempo produz seu corpo e sua alma (Foucault, 1983a).” (p. 154)</a:t>
            </a:r>
          </a:p>
          <a:p>
            <a:endParaRPr lang="pt-BR" sz="16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7369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C80FF26-62B2-9847-88CE-8F0703673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57" y="0"/>
            <a:ext cx="9659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38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D5C695-B68E-61C6-A0BB-416BE1918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Para terminar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6090A2-DD7F-FB88-9ACD-C9027B71B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  <a:p>
            <a:r>
              <a:rPr lang="pt-BR"/>
              <a:t>O </a:t>
            </a:r>
            <a:r>
              <a:rPr lang="pt-BR" dirty="0"/>
              <a:t>“trabalho sobre si”.</a:t>
            </a:r>
            <a:br>
              <a:rPr lang="pt-BR" dirty="0"/>
            </a:br>
            <a:endParaRPr lang="pt-BR" dirty="0"/>
          </a:p>
          <a:p>
            <a:r>
              <a:rPr lang="pt-BR" dirty="0"/>
              <a:t>“Gosto” é uma tarefa.</a:t>
            </a:r>
          </a:p>
        </p:txBody>
      </p:sp>
    </p:spTree>
    <p:extLst>
      <p:ext uri="{BB962C8B-B14F-4D97-AF65-F5344CB8AC3E}">
        <p14:creationId xmlns:p14="http://schemas.microsoft.com/office/powerpoint/2010/main" val="2251358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06F58C-7D78-ACBF-DF37-B06F420DD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Microfísica do poder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769FFB-E00B-E1BE-54AC-3D4E35C20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pt-BR" b="1" i="0" dirty="0">
                <a:solidFill>
                  <a:srgbClr val="404040"/>
                </a:solidFill>
                <a:effectLst/>
                <a:latin typeface="Helvetica Neue"/>
              </a:rPr>
              <a:t>Conjunto heterog</a:t>
            </a:r>
            <a:r>
              <a:rPr lang="pt-BR" b="1" dirty="0">
                <a:solidFill>
                  <a:srgbClr val="404040"/>
                </a:solidFill>
                <a:latin typeface="Helvetica Neue"/>
              </a:rPr>
              <a:t>êneo</a:t>
            </a:r>
            <a:r>
              <a:rPr lang="pt-BR" dirty="0">
                <a:solidFill>
                  <a:srgbClr val="404040"/>
                </a:solidFill>
                <a:latin typeface="Helvetica Neue"/>
              </a:rPr>
              <a:t> que engloba discursos, instituições, arquitetura, leis, medidas administrativas, enunciados científicos, decisões regulamentares, proposições filosóficas, morais. </a:t>
            </a:r>
            <a:br>
              <a:rPr lang="pt-BR" dirty="0">
                <a:solidFill>
                  <a:srgbClr val="404040"/>
                </a:solidFill>
                <a:latin typeface="Helvetica Neue"/>
              </a:rPr>
            </a:br>
            <a:endParaRPr lang="pt-BR" dirty="0">
              <a:solidFill>
                <a:srgbClr val="404040"/>
              </a:solidFill>
              <a:latin typeface="Helvetica Neue"/>
            </a:endParaRPr>
          </a:p>
          <a:p>
            <a:pPr algn="l"/>
            <a:r>
              <a:rPr lang="pt-BR" b="1" dirty="0">
                <a:solidFill>
                  <a:srgbClr val="404040"/>
                </a:solidFill>
                <a:latin typeface="Helvetica Neue"/>
              </a:rPr>
              <a:t>O dito e o não dito</a:t>
            </a:r>
            <a:r>
              <a:rPr lang="pt-BR" dirty="0">
                <a:solidFill>
                  <a:srgbClr val="404040"/>
                </a:solidFill>
                <a:latin typeface="Helvetica Neue"/>
              </a:rPr>
              <a:t> são os elementos do dispositivo (e aí podemos pensar no silêncio que aciona os dispositivos racistas e patriarcais a se manterem no poder);</a:t>
            </a:r>
            <a:br>
              <a:rPr lang="pt-BR" dirty="0">
                <a:solidFill>
                  <a:srgbClr val="404040"/>
                </a:solidFill>
                <a:latin typeface="Helvetica Neue"/>
              </a:rPr>
            </a:br>
            <a:endParaRPr lang="pt-BR" dirty="0">
              <a:solidFill>
                <a:srgbClr val="404040"/>
              </a:solidFill>
              <a:latin typeface="Helvetica Neue"/>
            </a:endParaRPr>
          </a:p>
          <a:p>
            <a:pPr algn="l"/>
            <a:r>
              <a:rPr lang="pt-BR" dirty="0">
                <a:solidFill>
                  <a:srgbClr val="404040"/>
                </a:solidFill>
                <a:latin typeface="Helvetica Neue"/>
              </a:rPr>
              <a:t>O dispositivo são as </a:t>
            </a:r>
            <a:r>
              <a:rPr lang="pt-BR" b="1" dirty="0">
                <a:solidFill>
                  <a:srgbClr val="404040"/>
                </a:solidFill>
                <a:latin typeface="Helvetica Neue"/>
              </a:rPr>
              <a:t>redes</a:t>
            </a:r>
            <a:r>
              <a:rPr lang="pt-BR" dirty="0">
                <a:solidFill>
                  <a:srgbClr val="404040"/>
                </a:solidFill>
                <a:latin typeface="Helvetica Neue"/>
              </a:rPr>
              <a:t> que se podem estabelecer entre estes elementos. (p. 138)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8243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226F9D-F062-7787-6F94-6F41E944A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72" r="11875" b="6389"/>
          <a:stretch/>
        </p:blipFill>
        <p:spPr>
          <a:xfrm>
            <a:off x="714375" y="695325"/>
            <a:ext cx="10744200" cy="56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14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A47CF4A-B72D-1557-1238-AB6C5F71B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15" t="26111" r="28359" b="41667"/>
          <a:stretch/>
        </p:blipFill>
        <p:spPr>
          <a:xfrm>
            <a:off x="2753217" y="1847849"/>
            <a:ext cx="6685566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60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243F46-68C7-68F8-D9F1-38288AC80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66" t="28473" r="25078" b="9860"/>
          <a:stretch/>
        </p:blipFill>
        <p:spPr>
          <a:xfrm>
            <a:off x="2219324" y="866776"/>
            <a:ext cx="821278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25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512DAAE-5D8C-CDCD-FD04-7B043C9C5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"/>
            <a:ext cx="11430000" cy="59817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5599C43-5545-6F29-352C-A198B85DD1A3}"/>
              </a:ext>
            </a:extLst>
          </p:cNvPr>
          <p:cNvSpPr txBox="1"/>
          <p:nvPr/>
        </p:nvSpPr>
        <p:spPr>
          <a:xfrm>
            <a:off x="619125" y="6153150"/>
            <a:ext cx="750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Diagrama / Máquina abstrata</a:t>
            </a:r>
          </a:p>
        </p:txBody>
      </p:sp>
    </p:spTree>
    <p:extLst>
      <p:ext uri="{BB962C8B-B14F-4D97-AF65-F5344CB8AC3E}">
        <p14:creationId xmlns:p14="http://schemas.microsoft.com/office/powerpoint/2010/main" val="664970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CA385B-366C-A599-41D8-340D8647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03" y="276225"/>
            <a:ext cx="6862247" cy="504884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>Mecânica disciplinar (Vigiar e Punir)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8242E68-AA69-5C38-42C1-A51231EF0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182832"/>
            <a:ext cx="5629275" cy="3162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15F3AAB-5E3F-A376-EC91-BBBFC5F8F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413" y="197545"/>
            <a:ext cx="5531081" cy="341346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9863CA2-249F-2D5A-C253-EF4D0A490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07" y="3611012"/>
            <a:ext cx="5525193" cy="310792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2E053BC-A849-E058-64F3-DFD1692C6C4E}"/>
              </a:ext>
            </a:extLst>
          </p:cNvPr>
          <p:cNvSpPr txBox="1"/>
          <p:nvPr/>
        </p:nvSpPr>
        <p:spPr>
          <a:xfrm>
            <a:off x="400050" y="4638675"/>
            <a:ext cx="441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- Como exercer o poder (governar);</a:t>
            </a:r>
            <a:br>
              <a:rPr lang="pt-BR" dirty="0"/>
            </a:b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Docilização dos corpos e controle populacional</a:t>
            </a:r>
            <a:br>
              <a:rPr lang="pt-BR" dirty="0"/>
            </a:b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Dispositivo panóptico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Rede: sociedade disciplinar/controle</a:t>
            </a:r>
          </a:p>
        </p:txBody>
      </p:sp>
    </p:spTree>
    <p:extLst>
      <p:ext uri="{BB962C8B-B14F-4D97-AF65-F5344CB8AC3E}">
        <p14:creationId xmlns:p14="http://schemas.microsoft.com/office/powerpoint/2010/main" val="1898445329"/>
      </p:ext>
    </p:extLst>
  </p:cSld>
  <p:clrMapOvr>
    <a:masterClrMapping/>
  </p:clrMapOvr>
</p:sld>
</file>

<file path=ppt/theme/theme1.xml><?xml version="1.0" encoding="utf-8"?>
<a:theme xmlns:a="http://schemas.openxmlformats.org/drawingml/2006/main" name="CosineVTI">
  <a:themeElements>
    <a:clrScheme name="AnalogousFromLightSeedLeftStep">
      <a:dk1>
        <a:srgbClr val="000000"/>
      </a:dk1>
      <a:lt1>
        <a:srgbClr val="FFFFFF"/>
      </a:lt1>
      <a:dk2>
        <a:srgbClr val="412425"/>
      </a:dk2>
      <a:lt2>
        <a:srgbClr val="E2E6E8"/>
      </a:lt2>
      <a:accent1>
        <a:srgbClr val="ED8961"/>
      </a:accent1>
      <a:accent2>
        <a:srgbClr val="EB4E63"/>
      </a:accent2>
      <a:accent3>
        <a:srgbClr val="EE6EB5"/>
      </a:accent3>
      <a:accent4>
        <a:srgbClr val="EB4EE6"/>
      </a:accent4>
      <a:accent5>
        <a:srgbClr val="BD6EEE"/>
      </a:accent5>
      <a:accent6>
        <a:srgbClr val="6D4EEB"/>
      </a:accent6>
      <a:hlink>
        <a:srgbClr val="5E8A9B"/>
      </a:hlink>
      <a:folHlink>
        <a:srgbClr val="7F7F7F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1156</Words>
  <Application>Microsoft Office PowerPoint</Application>
  <PresentationFormat>Widescreen</PresentationFormat>
  <Paragraphs>90</Paragraphs>
  <Slides>33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8" baseType="lpstr">
      <vt:lpstr>Arial</vt:lpstr>
      <vt:lpstr>Grandview</vt:lpstr>
      <vt:lpstr>Helvetica Neue</vt:lpstr>
      <vt:lpstr>Wingdings</vt:lpstr>
      <vt:lpstr>CosineVTI</vt:lpstr>
      <vt:lpstr>Dispositivos </vt:lpstr>
      <vt:lpstr>Definição etimológica</vt:lpstr>
      <vt:lpstr>Definição etimológica</vt:lpstr>
      <vt:lpstr>Microfísica do poder</vt:lpstr>
      <vt:lpstr>Apresentação do PowerPoint</vt:lpstr>
      <vt:lpstr>Apresentação do PowerPoint</vt:lpstr>
      <vt:lpstr>Apresentação do PowerPoint</vt:lpstr>
      <vt:lpstr>Apresentação do PowerPoint</vt:lpstr>
      <vt:lpstr>Mecânica disciplinar (Vigiar e Punir)</vt:lpstr>
      <vt:lpstr>Mecânica disciplinar (Vigiar e Punir)</vt:lpstr>
      <vt:lpstr>Apresentação do PowerPoint</vt:lpstr>
      <vt:lpstr>Apresentação do PowerPoint</vt:lpstr>
      <vt:lpstr>Apresentação do PowerPoint</vt:lpstr>
      <vt:lpstr>Informática da Dominação – Donna Haraway</vt:lpstr>
      <vt:lpstr>Informática da Dominação – Donna Haraway</vt:lpstr>
      <vt:lpstr>Como? </vt:lpstr>
      <vt:lpstr>Dispositivo escolar</vt:lpstr>
      <vt:lpstr>Representação</vt:lpstr>
      <vt:lpstr>Apresentação do PowerPoint</vt:lpstr>
      <vt:lpstr>Apresentação do PowerPoint</vt:lpstr>
      <vt:lpstr>Apresentação do PowerPoint</vt:lpstr>
      <vt:lpstr>Apresentação do PowerPoint</vt:lpstr>
      <vt:lpstr>Condições de produção do sujeito</vt:lpstr>
      <vt:lpstr>Condições de produção do sujeito</vt:lpstr>
      <vt:lpstr>Condições de produção do sujeito</vt:lpstr>
      <vt:lpstr>Apresentação do PowerPoint</vt:lpstr>
      <vt:lpstr>Apresentação do PowerPoint</vt:lpstr>
      <vt:lpstr>Apresentação do PowerPoint</vt:lpstr>
      <vt:lpstr>“Dispositivos de vigilância no ciberespaço: duplos digitais e identidades simuladas”</vt:lpstr>
      <vt:lpstr>“Dispositivos de vigilância no ciberespaço: duplos digitais e identidades simuladas”</vt:lpstr>
      <vt:lpstr>Regime de Visibilidade</vt:lpstr>
      <vt:lpstr>Apresentação do PowerPoint</vt:lpstr>
      <vt:lpstr>Para terminar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Dispositivo</dc:title>
  <dc:creator>Daniela Osvald Ramos</dc:creator>
  <cp:lastModifiedBy>Daniela</cp:lastModifiedBy>
  <cp:revision>63</cp:revision>
  <dcterms:created xsi:type="dcterms:W3CDTF">2021-09-23T22:25:11Z</dcterms:created>
  <dcterms:modified xsi:type="dcterms:W3CDTF">2023-08-24T14:44:08Z</dcterms:modified>
</cp:coreProperties>
</file>