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2" r:id="rId4"/>
    <p:sldId id="262" r:id="rId5"/>
    <p:sldId id="273" r:id="rId6"/>
    <p:sldId id="275" r:id="rId7"/>
    <p:sldId id="276" r:id="rId8"/>
    <p:sldId id="261" r:id="rId9"/>
    <p:sldId id="274" r:id="rId10"/>
    <p:sldId id="277" r:id="rId11"/>
    <p:sldId id="260" r:id="rId12"/>
    <p:sldId id="266" r:id="rId13"/>
    <p:sldId id="263" r:id="rId14"/>
    <p:sldId id="278" r:id="rId15"/>
    <p:sldId id="264" r:id="rId16"/>
    <p:sldId id="265" r:id="rId17"/>
    <p:sldId id="267" r:id="rId18"/>
    <p:sldId id="269" r:id="rId19"/>
    <p:sldId id="270" r:id="rId20"/>
    <p:sldId id="268" r:id="rId21"/>
    <p:sldId id="271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1BE9A-956E-1244-B4E8-4D8E7D6B585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2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4B23-3667-0B43-8570-E4E396A15278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736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9409-B4C9-B541-9225-B2842352052B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87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B73B-D092-654E-98D0-70CF242727D7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83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89EA-4CC2-D342-B435-CA0BB09B8940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05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69B06-6D28-8A49-8235-0608FBDDCD89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642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7F56-3A7B-F14F-A19D-5A2D2F939EA5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E1DC-1DC3-FE41-9AB6-126D0E86D03A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599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8217-851D-E840-9D98-90E6E574AA46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36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8C75-806D-774F-ADF6-670155A0FE2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08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D503A-03CF-F54C-988C-4CCFE5FA344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606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3F29551-7E5A-D747-BF04-B61942C3313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457200"/>
              <a:t>25/08/2019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3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HP Simplified" panose="020B0606020204020204" pitchFamily="34" charset="0"/>
              </a:rPr>
              <a:t/>
            </a:r>
            <a:br>
              <a:rPr lang="en-US" dirty="0">
                <a:latin typeface="HP Simplified" panose="020B0606020204020204" pitchFamily="34" charset="0"/>
              </a:rPr>
            </a:br>
            <a:r>
              <a:rPr lang="en-US" b="1" dirty="0" err="1" smtClean="0">
                <a:latin typeface="Garamond" panose="02020404030301010803" pitchFamily="18" charset="0"/>
              </a:rPr>
              <a:t>Introdução</a:t>
            </a:r>
            <a:r>
              <a:rPr lang="en-US" b="1" dirty="0" smtClean="0">
                <a:latin typeface="Garamond" panose="02020404030301010803" pitchFamily="18" charset="0"/>
              </a:rPr>
              <a:t> à </a:t>
            </a:r>
            <a:r>
              <a:rPr lang="en-US" b="1" dirty="0" err="1" smtClean="0">
                <a:latin typeface="Garamond" panose="02020404030301010803" pitchFamily="18" charset="0"/>
              </a:rPr>
              <a:t>Sociologia</a:t>
            </a:r>
            <a:r>
              <a:rPr lang="en-US" b="1" dirty="0" smtClean="0">
                <a:latin typeface="Garamond" panose="02020404030301010803" pitchFamily="18" charset="0"/>
              </a:rPr>
              <a:t> [</a:t>
            </a:r>
            <a:r>
              <a:rPr lang="en-US" b="1" dirty="0" err="1" smtClean="0">
                <a:latin typeface="Garamond" panose="02020404030301010803" pitchFamily="18" charset="0"/>
              </a:rPr>
              <a:t>Direito</a:t>
            </a:r>
            <a:r>
              <a:rPr lang="en-US" b="1" dirty="0" smtClean="0">
                <a:latin typeface="Garamond" panose="02020404030301010803" pitchFamily="18" charset="0"/>
              </a:rPr>
              <a:t>]</a:t>
            </a:r>
            <a:br>
              <a:rPr lang="en-US" b="1" dirty="0" smtClean="0">
                <a:latin typeface="Garamond" panose="02020404030301010803" pitchFamily="18" charset="0"/>
              </a:rPr>
            </a:br>
            <a:r>
              <a:rPr lang="en-US" sz="3600" b="1" dirty="0" err="1" smtClean="0">
                <a:latin typeface="Garamond" panose="02020404030301010803" pitchFamily="18" charset="0"/>
              </a:rPr>
              <a:t>Professora</a:t>
            </a:r>
            <a:r>
              <a:rPr lang="en-US" sz="3600" b="1" dirty="0">
                <a:latin typeface="Garamond" panose="02020404030301010803" pitchFamily="18" charset="0"/>
              </a:rPr>
              <a:t>:</a:t>
            </a:r>
            <a:r>
              <a:rPr lang="en-US" sz="3600" dirty="0">
                <a:latin typeface="Garamond" panose="02020404030301010803" pitchFamily="18" charset="0"/>
              </a:rPr>
              <a:t> Bruna </a:t>
            </a:r>
            <a:r>
              <a:rPr lang="en-US" sz="3600" dirty="0" smtClean="0">
                <a:latin typeface="Garamond" panose="02020404030301010803" pitchFamily="18" charset="0"/>
              </a:rPr>
              <a:t>Gisi</a:t>
            </a:r>
            <a:br>
              <a:rPr lang="en-US" sz="3600" dirty="0" smtClean="0">
                <a:latin typeface="Garamond" panose="02020404030301010803" pitchFamily="18" charset="0"/>
              </a:rPr>
            </a:br>
            <a:endParaRPr lang="en-US" sz="3600" dirty="0">
              <a:latin typeface="HP Simplified" panose="020B0606020204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175197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Émile</a:t>
            </a:r>
            <a:r>
              <a:rPr lang="pt-BR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Durkheim</a:t>
            </a:r>
          </a:p>
          <a:p>
            <a:r>
              <a:rPr lang="pt-BR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AULA </a:t>
            </a:r>
            <a:r>
              <a:rPr lang="pt-BR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4 </a:t>
            </a:r>
            <a:r>
              <a:rPr lang="pt-BR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– Solidariedade social e o direito</a:t>
            </a:r>
            <a:endParaRPr lang="en-US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Picture 3" descr="logo-Sociologia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922" y="73198"/>
            <a:ext cx="2787299" cy="1170027"/>
          </a:xfrm>
          <a:prstGeom prst="rect">
            <a:avLst/>
          </a:prstGeom>
        </p:spPr>
      </p:pic>
      <p:pic>
        <p:nvPicPr>
          <p:cNvPr id="5" name="Picture 4" descr="Logo US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895" y="73198"/>
            <a:ext cx="1170027" cy="1170027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32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24435"/>
            <a:ext cx="10972800" cy="9606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Introdução</a:t>
            </a:r>
            <a:r>
              <a:rPr lang="en-US" sz="2800" b="1" dirty="0" smtClean="0">
                <a:latin typeface="Garamond" panose="02020404030301010803" pitchFamily="18" charset="0"/>
              </a:rPr>
              <a:t> à </a:t>
            </a: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 err="1">
                <a:latin typeface="Garamond" panose="02020404030301010803" pitchFamily="18" charset="0"/>
              </a:rPr>
              <a:t>Émile</a:t>
            </a:r>
            <a:r>
              <a:rPr lang="pt-BR" sz="2800" b="1" dirty="0">
                <a:latin typeface="Garamond" panose="02020404030301010803" pitchFamily="18" charset="0"/>
              </a:rPr>
              <a:t> </a:t>
            </a:r>
            <a:r>
              <a:rPr lang="pt-BR" sz="2800" b="1" dirty="0" smtClean="0">
                <a:latin typeface="Garamond" panose="02020404030301010803" pitchFamily="18" charset="0"/>
              </a:rPr>
              <a:t>Durkheim - AULA </a:t>
            </a:r>
            <a:r>
              <a:rPr lang="pt-BR" sz="2800" b="1" dirty="0" smtClean="0">
                <a:latin typeface="Garamond" panose="02020404030301010803" pitchFamily="18" charset="0"/>
              </a:rPr>
              <a:t>4 </a:t>
            </a:r>
            <a:r>
              <a:rPr lang="pt-BR" sz="2800" b="1" dirty="0">
                <a:latin typeface="Garamond" panose="02020404030301010803" pitchFamily="18" charset="0"/>
              </a:rPr>
              <a:t>– </a:t>
            </a:r>
            <a:r>
              <a:rPr lang="pt-BR" sz="2800" b="1" dirty="0" smtClean="0">
                <a:latin typeface="Garamond" panose="02020404030301010803" pitchFamily="18" charset="0"/>
              </a:rPr>
              <a:t>Solidariedade social e o direito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endParaRPr lang="en-US" sz="2800" b="1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i="1" dirty="0" smtClean="0">
                <a:latin typeface="Garamond" panose="02020404030301010803" pitchFamily="18" charset="0"/>
              </a:rPr>
              <a:t>Visão sobre o direito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Dois tipos de sanção:</a:t>
            </a:r>
          </a:p>
          <a:p>
            <a:pPr marL="514350" indent="-514350">
              <a:buAutoNum type="alphaLcParenR"/>
            </a:pPr>
            <a:r>
              <a:rPr lang="pt-BR" b="1" dirty="0" smtClean="0">
                <a:latin typeface="Garamond" panose="02020404030301010803" pitchFamily="18" charset="0"/>
              </a:rPr>
              <a:t>Sanções repressivas </a:t>
            </a:r>
            <a:r>
              <a:rPr lang="pt-BR" dirty="0" smtClean="0">
                <a:latin typeface="Garamond" panose="02020404030301010803" pitchFamily="18" charset="0"/>
              </a:rPr>
              <a:t>– lei penal – aplicação de castigos a infração e se aplica a todo tipo de transgressão considerada crime – tem caráter difuso e generalizado – evidência: diferente do Direito Civil, Direito Penal não estabelece as obrigações, só as sanções – porque todos conhecem essas obrigações </a:t>
            </a:r>
          </a:p>
          <a:p>
            <a:pPr marL="514350" indent="-514350">
              <a:buAutoNum type="alphaLcParenR"/>
            </a:pPr>
            <a:r>
              <a:rPr lang="pt-BR" b="1" dirty="0" smtClean="0">
                <a:latin typeface="Garamond" panose="02020404030301010803" pitchFamily="18" charset="0"/>
              </a:rPr>
              <a:t>Sanções reparadoras </a:t>
            </a:r>
            <a:r>
              <a:rPr lang="pt-BR" dirty="0" smtClean="0">
                <a:latin typeface="Garamond" panose="02020404030301010803" pitchFamily="18" charset="0"/>
              </a:rPr>
              <a:t>– não é expiatória, mas uma restauração ou restabelecimento das relações tal como se processavam antes da infração – </a:t>
            </a:r>
            <a:r>
              <a:rPr lang="pt-BR" dirty="0" smtClean="0">
                <a:latin typeface="Garamond" panose="02020404030301010803" pitchFamily="18" charset="0"/>
              </a:rPr>
              <a:t>ou organizam a cooperação entre indivíduos - direito </a:t>
            </a:r>
            <a:r>
              <a:rPr lang="pt-BR" dirty="0" smtClean="0">
                <a:latin typeface="Garamond" panose="02020404030301010803" pitchFamily="18" charset="0"/>
              </a:rPr>
              <a:t>civil, comercial, constitucional </a:t>
            </a:r>
            <a:endParaRPr lang="pt-BR" b="1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79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24435"/>
            <a:ext cx="10972800" cy="9606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Introdução</a:t>
            </a:r>
            <a:r>
              <a:rPr lang="en-US" sz="2800" b="1" dirty="0" smtClean="0">
                <a:latin typeface="Garamond" panose="02020404030301010803" pitchFamily="18" charset="0"/>
              </a:rPr>
              <a:t> à </a:t>
            </a: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 err="1">
                <a:latin typeface="Garamond" panose="02020404030301010803" pitchFamily="18" charset="0"/>
              </a:rPr>
              <a:t>Émile</a:t>
            </a:r>
            <a:r>
              <a:rPr lang="pt-BR" sz="2800" b="1" dirty="0">
                <a:latin typeface="Garamond" panose="02020404030301010803" pitchFamily="18" charset="0"/>
              </a:rPr>
              <a:t> </a:t>
            </a:r>
            <a:r>
              <a:rPr lang="pt-BR" sz="2800" b="1" dirty="0" smtClean="0">
                <a:latin typeface="Garamond" panose="02020404030301010803" pitchFamily="18" charset="0"/>
              </a:rPr>
              <a:t>Durkheim - AULA </a:t>
            </a:r>
            <a:r>
              <a:rPr lang="pt-BR" sz="2800" b="1" dirty="0" smtClean="0">
                <a:latin typeface="Garamond" panose="02020404030301010803" pitchFamily="18" charset="0"/>
              </a:rPr>
              <a:t>4 </a:t>
            </a:r>
            <a:r>
              <a:rPr lang="pt-BR" sz="2800" b="1" dirty="0">
                <a:latin typeface="Garamond" panose="02020404030301010803" pitchFamily="18" charset="0"/>
              </a:rPr>
              <a:t>– </a:t>
            </a:r>
            <a:r>
              <a:rPr lang="pt-BR" sz="2800" b="1" dirty="0" smtClean="0">
                <a:latin typeface="Garamond" panose="02020404030301010803" pitchFamily="18" charset="0"/>
              </a:rPr>
              <a:t>Solidariedade social e o direito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endParaRPr lang="en-US" sz="2800" b="1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i="1" dirty="0" smtClean="0">
                <a:latin typeface="Garamond" panose="02020404030301010803" pitchFamily="18" charset="0"/>
              </a:rPr>
              <a:t>Dois tipos de solidariedade social</a:t>
            </a:r>
          </a:p>
          <a:p>
            <a:pPr marL="514350" indent="-514350">
              <a:buAutoNum type="arabicParenR"/>
            </a:pPr>
            <a:r>
              <a:rPr lang="pt-BR" b="1" dirty="0" smtClean="0">
                <a:latin typeface="Garamond" panose="02020404030301010803" pitchFamily="18" charset="0"/>
              </a:rPr>
              <a:t>Sanções repressivas </a:t>
            </a:r>
            <a:r>
              <a:rPr lang="pt-BR" b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b="1" dirty="0" smtClean="0">
                <a:latin typeface="Garamond" panose="02020404030301010803" pitchFamily="18" charset="0"/>
              </a:rPr>
              <a:t>Solidariedade mecânica </a:t>
            </a:r>
            <a:r>
              <a:rPr lang="pt-BR" dirty="0" smtClean="0">
                <a:latin typeface="Garamond" panose="02020404030301010803" pitchFamily="18" charset="0"/>
              </a:rPr>
              <a:t>– coesão social pela semelhança</a:t>
            </a:r>
            <a:endParaRPr lang="pt-BR" b="1" dirty="0" smtClean="0">
              <a:latin typeface="Garamond" panose="02020404030301010803" pitchFamily="18" charset="0"/>
            </a:endParaRPr>
          </a:p>
          <a:p>
            <a:pPr marL="514350" indent="-514350">
              <a:buAutoNum type="arabicParenR"/>
            </a:pPr>
            <a:r>
              <a:rPr lang="pt-BR" b="1" dirty="0" smtClean="0">
                <a:latin typeface="Garamond" panose="02020404030301010803" pitchFamily="18" charset="0"/>
              </a:rPr>
              <a:t>Sanções reparadoras </a:t>
            </a:r>
            <a:r>
              <a:rPr lang="pt-BR" b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b="1" dirty="0" smtClean="0">
                <a:latin typeface="Garamond" panose="02020404030301010803" pitchFamily="18" charset="0"/>
              </a:rPr>
              <a:t>Solidariedade orgânica </a:t>
            </a:r>
            <a:r>
              <a:rPr lang="pt-BR" dirty="0" smtClean="0">
                <a:latin typeface="Garamond" panose="02020404030301010803" pitchFamily="18" charset="0"/>
              </a:rPr>
              <a:t>– coesão social pela diferença</a:t>
            </a:r>
          </a:p>
          <a:p>
            <a:pPr marL="0" indent="0">
              <a:buNone/>
            </a:pPr>
            <a:endParaRPr lang="pt-BR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	 </a:t>
            </a:r>
            <a:r>
              <a:rPr lang="pt-BR" i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Fator que difere os dois tipos: força da </a:t>
            </a:r>
            <a:r>
              <a:rPr lang="pt-BR" i="1" u="sng" dirty="0" smtClean="0">
                <a:latin typeface="Garamond" panose="02020404030301010803" pitchFamily="18" charset="0"/>
                <a:sym typeface="Wingdings" panose="05000000000000000000" pitchFamily="2" charset="2"/>
              </a:rPr>
              <a:t>consciência coletiva</a:t>
            </a:r>
            <a:endParaRPr lang="pt-BR" i="1" u="sng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76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24435"/>
            <a:ext cx="10972800" cy="9606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Introdução</a:t>
            </a:r>
            <a:r>
              <a:rPr lang="en-US" sz="2800" b="1" dirty="0" smtClean="0">
                <a:latin typeface="Garamond" panose="02020404030301010803" pitchFamily="18" charset="0"/>
              </a:rPr>
              <a:t> à </a:t>
            </a: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 err="1">
                <a:latin typeface="Garamond" panose="02020404030301010803" pitchFamily="18" charset="0"/>
              </a:rPr>
              <a:t>Émile</a:t>
            </a:r>
            <a:r>
              <a:rPr lang="pt-BR" sz="2800" b="1" dirty="0">
                <a:latin typeface="Garamond" panose="02020404030301010803" pitchFamily="18" charset="0"/>
              </a:rPr>
              <a:t> </a:t>
            </a:r>
            <a:r>
              <a:rPr lang="pt-BR" sz="2800" b="1" dirty="0" smtClean="0">
                <a:latin typeface="Garamond" panose="02020404030301010803" pitchFamily="18" charset="0"/>
              </a:rPr>
              <a:t>Durkheim - AULA </a:t>
            </a:r>
            <a:r>
              <a:rPr lang="pt-BR" sz="2800" b="1" dirty="0" smtClean="0">
                <a:latin typeface="Garamond" panose="02020404030301010803" pitchFamily="18" charset="0"/>
              </a:rPr>
              <a:t>4 </a:t>
            </a:r>
            <a:r>
              <a:rPr lang="pt-BR" sz="2800" b="1" dirty="0">
                <a:latin typeface="Garamond" panose="02020404030301010803" pitchFamily="18" charset="0"/>
              </a:rPr>
              <a:t>– </a:t>
            </a:r>
            <a:r>
              <a:rPr lang="pt-BR" sz="2800" b="1" dirty="0" smtClean="0">
                <a:latin typeface="Garamond" panose="02020404030301010803" pitchFamily="18" charset="0"/>
              </a:rPr>
              <a:t>Solidariedade social e o direito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endParaRPr lang="en-US" sz="2800" b="1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i="1" dirty="0" smtClean="0">
                <a:latin typeface="Garamond" panose="02020404030301010803" pitchFamily="18" charset="0"/>
              </a:rPr>
              <a:t>Consciência coletiva</a:t>
            </a:r>
          </a:p>
          <a:p>
            <a:pPr marL="0" indent="0" algn="just">
              <a:buNone/>
            </a:pPr>
            <a:r>
              <a:rPr lang="pt-BR" dirty="0" smtClean="0">
                <a:latin typeface="Garamond" panose="02020404030301010803" pitchFamily="18" charset="0"/>
              </a:rPr>
              <a:t>“O </a:t>
            </a:r>
            <a:r>
              <a:rPr lang="pt-BR" dirty="0">
                <a:latin typeface="Garamond" panose="02020404030301010803" pitchFamily="18" charset="0"/>
              </a:rPr>
              <a:t>conjunto de crenças e de sentimentos comuns à média dos membros de uma mesma sociedade forma um sistema determinado que tem sua vida própria; pode-se chama-lo de consciência coletiva ou comum</a:t>
            </a:r>
            <a:r>
              <a:rPr lang="pt-BR" dirty="0" smtClean="0">
                <a:latin typeface="Garamond" panose="02020404030301010803" pitchFamily="18" charset="0"/>
              </a:rPr>
              <a:t>”</a:t>
            </a:r>
          </a:p>
          <a:p>
            <a:pPr algn="just"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Independe das condições particulares dos indivíduos – eles passam, ela fica – está presente de maneira generalizada em toda a sociedade – é diferente das consciências particulares, ainda que só se realize nos indivíduos – é o tipo psíquico da sociedade</a:t>
            </a:r>
          </a:p>
          <a:p>
            <a:pPr algn="just"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Não compreende toda a consciência social – podem existir sistemas de representações que estão fora da consciência comum</a:t>
            </a:r>
            <a:endParaRPr lang="pt-BR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59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24435"/>
            <a:ext cx="10972800" cy="9606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Introdução</a:t>
            </a:r>
            <a:r>
              <a:rPr lang="en-US" sz="2800" b="1" dirty="0" smtClean="0">
                <a:latin typeface="Garamond" panose="02020404030301010803" pitchFamily="18" charset="0"/>
              </a:rPr>
              <a:t> à </a:t>
            </a: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 err="1">
                <a:latin typeface="Garamond" panose="02020404030301010803" pitchFamily="18" charset="0"/>
              </a:rPr>
              <a:t>Émile</a:t>
            </a:r>
            <a:r>
              <a:rPr lang="pt-BR" sz="2800" b="1" dirty="0">
                <a:latin typeface="Garamond" panose="02020404030301010803" pitchFamily="18" charset="0"/>
              </a:rPr>
              <a:t> </a:t>
            </a:r>
            <a:r>
              <a:rPr lang="pt-BR" sz="2800" b="1" dirty="0" smtClean="0">
                <a:latin typeface="Garamond" panose="02020404030301010803" pitchFamily="18" charset="0"/>
              </a:rPr>
              <a:t>Durkheim - AULA </a:t>
            </a:r>
            <a:r>
              <a:rPr lang="pt-BR" sz="2800" b="1" dirty="0" smtClean="0">
                <a:latin typeface="Garamond" panose="02020404030301010803" pitchFamily="18" charset="0"/>
              </a:rPr>
              <a:t>4 </a:t>
            </a:r>
            <a:r>
              <a:rPr lang="pt-BR" sz="2800" b="1" dirty="0">
                <a:latin typeface="Garamond" panose="02020404030301010803" pitchFamily="18" charset="0"/>
              </a:rPr>
              <a:t>– </a:t>
            </a:r>
            <a:r>
              <a:rPr lang="pt-BR" sz="2800" b="1" dirty="0" smtClean="0">
                <a:latin typeface="Garamond" panose="02020404030301010803" pitchFamily="18" charset="0"/>
              </a:rPr>
              <a:t>Solidariedade social e o direito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endParaRPr lang="en-US" sz="2800" b="1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i="1" dirty="0" smtClean="0">
                <a:latin typeface="Garamond" panose="02020404030301010803" pitchFamily="18" charset="0"/>
              </a:rPr>
              <a:t>Solidariedade mecânica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O vinculo a que corresponde o direito repressivo é aquele cuja ruptura constitui um crime 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 em que consiste o crime?</a:t>
            </a:r>
          </a:p>
          <a:p>
            <a:pPr lvl="1"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Não pode ser buscado nas características intrínsecas dos atos proibidos pelas leis penas – o que é crime varia no tempo</a:t>
            </a:r>
          </a:p>
          <a:p>
            <a:pPr marL="457200" lvl="1" indent="0" algn="just">
              <a:buNone/>
            </a:pPr>
            <a:r>
              <a:rPr lang="pt-BR" b="1" dirty="0" smtClean="0">
                <a:latin typeface="Garamond" panose="02020404030301010803" pitchFamily="18" charset="0"/>
              </a:rPr>
              <a:t>“De </a:t>
            </a:r>
            <a:r>
              <a:rPr lang="pt-BR" b="1" dirty="0">
                <a:latin typeface="Garamond" panose="02020404030301010803" pitchFamily="18" charset="0"/>
              </a:rPr>
              <a:t>fato, a única característica comum a todos os crimes é que eles consistem – </a:t>
            </a:r>
            <a:r>
              <a:rPr lang="pt-BR" b="1" dirty="0" smtClean="0">
                <a:latin typeface="Garamond" panose="02020404030301010803" pitchFamily="18" charset="0"/>
              </a:rPr>
              <a:t>(...) – </a:t>
            </a:r>
            <a:r>
              <a:rPr lang="pt-BR" b="1" dirty="0">
                <a:latin typeface="Garamond" panose="02020404030301010803" pitchFamily="18" charset="0"/>
              </a:rPr>
              <a:t>em atos universalmente reprovados pelos membros de cada sociedade</a:t>
            </a:r>
            <a:r>
              <a:rPr lang="pt-BR" b="1" dirty="0" smtClean="0">
                <a:latin typeface="Garamond" panose="02020404030301010803" pitchFamily="18" charset="0"/>
              </a:rPr>
              <a:t>” (p. 43) </a:t>
            </a:r>
            <a:r>
              <a:rPr lang="pt-BR" dirty="0" smtClean="0">
                <a:latin typeface="Garamond" panose="02020404030301010803" pitchFamily="18" charset="0"/>
              </a:rPr>
              <a:t>– “Não se deve dizer que um ato ofenda a consciência comum por ser criminoso, mas que é criminoso porque ofende a consciência comum. Não o reprovamos por ser um crime, mas é um crime porque o reprovamos”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73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24435"/>
            <a:ext cx="10972800" cy="9606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Introdução</a:t>
            </a:r>
            <a:r>
              <a:rPr lang="en-US" sz="2800" b="1" dirty="0" smtClean="0">
                <a:latin typeface="Garamond" panose="02020404030301010803" pitchFamily="18" charset="0"/>
              </a:rPr>
              <a:t> à </a:t>
            </a: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 err="1">
                <a:latin typeface="Garamond" panose="02020404030301010803" pitchFamily="18" charset="0"/>
              </a:rPr>
              <a:t>Émile</a:t>
            </a:r>
            <a:r>
              <a:rPr lang="pt-BR" sz="2800" b="1" dirty="0">
                <a:latin typeface="Garamond" panose="02020404030301010803" pitchFamily="18" charset="0"/>
              </a:rPr>
              <a:t> </a:t>
            </a:r>
            <a:r>
              <a:rPr lang="pt-BR" sz="2800" b="1" dirty="0" smtClean="0">
                <a:latin typeface="Garamond" panose="02020404030301010803" pitchFamily="18" charset="0"/>
              </a:rPr>
              <a:t>Durkheim - AULA </a:t>
            </a:r>
            <a:r>
              <a:rPr lang="pt-BR" sz="2800" b="1" dirty="0" smtClean="0">
                <a:latin typeface="Garamond" panose="02020404030301010803" pitchFamily="18" charset="0"/>
              </a:rPr>
              <a:t>4 </a:t>
            </a:r>
            <a:r>
              <a:rPr lang="pt-BR" sz="2800" b="1" dirty="0">
                <a:latin typeface="Garamond" panose="02020404030301010803" pitchFamily="18" charset="0"/>
              </a:rPr>
              <a:t>– </a:t>
            </a:r>
            <a:r>
              <a:rPr lang="pt-BR" sz="2800" b="1" dirty="0" smtClean="0">
                <a:latin typeface="Garamond" panose="02020404030301010803" pitchFamily="18" charset="0"/>
              </a:rPr>
              <a:t>Solidariedade social e o direito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endParaRPr lang="en-US" sz="2800" b="1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i="1" dirty="0" smtClean="0">
                <a:latin typeface="Garamond" panose="02020404030301010803" pitchFamily="18" charset="0"/>
              </a:rPr>
              <a:t>Solidariedade mecânica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Que 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espécie de solidariedade o direito penal simboliza? Coesão social pela semelhança – conformidade de todas as consciências 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particulares a um tipo comum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Quando essa forma predomina, os indivíduos diferem pouco entre si – se assemelham porque tem os mesmos sentimentos, valores – a coerência da sociedade é resultado da semelhança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A consciência coletiva ocupa a maior parte das consciências individuais </a:t>
            </a:r>
            <a:endParaRPr lang="pt-BR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i="1" dirty="0" smtClean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57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24435"/>
            <a:ext cx="10972800" cy="9606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Introdução</a:t>
            </a:r>
            <a:r>
              <a:rPr lang="en-US" sz="2800" b="1" dirty="0" smtClean="0">
                <a:latin typeface="Garamond" panose="02020404030301010803" pitchFamily="18" charset="0"/>
              </a:rPr>
              <a:t> à </a:t>
            </a: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 err="1">
                <a:latin typeface="Garamond" panose="02020404030301010803" pitchFamily="18" charset="0"/>
              </a:rPr>
              <a:t>Émile</a:t>
            </a:r>
            <a:r>
              <a:rPr lang="pt-BR" sz="2800" b="1" dirty="0">
                <a:latin typeface="Garamond" panose="02020404030301010803" pitchFamily="18" charset="0"/>
              </a:rPr>
              <a:t> </a:t>
            </a:r>
            <a:r>
              <a:rPr lang="pt-BR" sz="2800" b="1" dirty="0" smtClean="0">
                <a:latin typeface="Garamond" panose="02020404030301010803" pitchFamily="18" charset="0"/>
              </a:rPr>
              <a:t>Durkheim - AULA </a:t>
            </a:r>
            <a:r>
              <a:rPr lang="pt-BR" sz="2800" b="1" dirty="0" smtClean="0">
                <a:latin typeface="Garamond" panose="02020404030301010803" pitchFamily="18" charset="0"/>
              </a:rPr>
              <a:t>4 </a:t>
            </a:r>
            <a:r>
              <a:rPr lang="pt-BR" sz="2800" b="1" dirty="0">
                <a:latin typeface="Garamond" panose="02020404030301010803" pitchFamily="18" charset="0"/>
              </a:rPr>
              <a:t>– </a:t>
            </a:r>
            <a:r>
              <a:rPr lang="pt-BR" sz="2800" b="1" dirty="0" smtClean="0">
                <a:latin typeface="Garamond" panose="02020404030301010803" pitchFamily="18" charset="0"/>
              </a:rPr>
              <a:t>Solidariedade social e o direito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endParaRPr lang="en-US" sz="2800" b="1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i="1" dirty="0" smtClean="0">
                <a:latin typeface="Garamond" panose="02020404030301010803" pitchFamily="18" charset="0"/>
              </a:rPr>
              <a:t>Solidariedade mecânica</a:t>
            </a:r>
          </a:p>
          <a:p>
            <a:pPr>
              <a:buFontTx/>
              <a:buChar char="-"/>
            </a:pPr>
            <a:r>
              <a:rPr lang="pt-BR" dirty="0">
                <a:latin typeface="Garamond" panose="02020404030301010803" pitchFamily="18" charset="0"/>
              </a:rPr>
              <a:t>A predominância do direito penal no interior de um sistema jurídico pressupõe a existência de uma consciência coletiva bem definida, de crenças e sentimentos partilhados por todos os membros da sociedade – punição como </a:t>
            </a:r>
            <a:r>
              <a:rPr lang="pt-BR" b="1" dirty="0">
                <a:latin typeface="Garamond" panose="02020404030301010803" pitchFamily="18" charset="0"/>
              </a:rPr>
              <a:t>reação emotiva </a:t>
            </a:r>
            <a:r>
              <a:rPr lang="pt-BR" dirty="0">
                <a:latin typeface="Garamond" panose="02020404030301010803" pitchFamily="18" charset="0"/>
              </a:rPr>
              <a:t>a uma transgressão </a:t>
            </a:r>
          </a:p>
          <a:p>
            <a:pPr marL="0" indent="0">
              <a:buNone/>
            </a:pPr>
            <a:r>
              <a:rPr lang="pt-BR" b="1" dirty="0">
                <a:latin typeface="Garamond" panose="02020404030301010803" pitchFamily="18" charset="0"/>
              </a:rPr>
              <a:t>A função do castigo é proteger e afirmar a consciência coletiva face a atos que põem em dúvida o caráter sagrado da </a:t>
            </a:r>
            <a:r>
              <a:rPr lang="pt-BR" b="1" dirty="0" smtClean="0">
                <a:latin typeface="Garamond" panose="02020404030301010803" pitchFamily="18" charset="0"/>
              </a:rPr>
              <a:t>mesma</a:t>
            </a:r>
          </a:p>
          <a:p>
            <a:pPr marL="0" indent="0">
              <a:buNone/>
            </a:pPr>
            <a:r>
              <a:rPr lang="pt-BR" dirty="0" smtClean="0">
                <a:latin typeface="Garamond" panose="02020404030301010803" pitchFamily="18" charset="0"/>
              </a:rPr>
              <a:t>Mesmo </a:t>
            </a:r>
            <a:r>
              <a:rPr lang="pt-BR" dirty="0">
                <a:latin typeface="Garamond" panose="02020404030301010803" pitchFamily="18" charset="0"/>
              </a:rPr>
              <a:t>nas sociedades modernas/desenvolvidas – a punição continua sendo vingança, apesar de ter outra justificativa </a:t>
            </a:r>
            <a:endParaRPr lang="pt-BR" dirty="0" smtClean="0">
              <a:latin typeface="Garamond" panose="02020404030301010803" pitchFamily="18" charset="0"/>
            </a:endParaRPr>
          </a:p>
          <a:p>
            <a:pPr lvl="1">
              <a:buFontTx/>
              <a:buChar char="-"/>
            </a:pPr>
            <a:endParaRPr lang="pt-BR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i="1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87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24435"/>
            <a:ext cx="10972800" cy="9606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Introdução</a:t>
            </a:r>
            <a:r>
              <a:rPr lang="en-US" sz="2800" b="1" dirty="0" smtClean="0">
                <a:latin typeface="Garamond" panose="02020404030301010803" pitchFamily="18" charset="0"/>
              </a:rPr>
              <a:t> à </a:t>
            </a: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 err="1">
                <a:latin typeface="Garamond" panose="02020404030301010803" pitchFamily="18" charset="0"/>
              </a:rPr>
              <a:t>Émile</a:t>
            </a:r>
            <a:r>
              <a:rPr lang="pt-BR" sz="2800" b="1" dirty="0">
                <a:latin typeface="Garamond" panose="02020404030301010803" pitchFamily="18" charset="0"/>
              </a:rPr>
              <a:t> </a:t>
            </a:r>
            <a:r>
              <a:rPr lang="pt-BR" sz="2800" b="1" dirty="0" smtClean="0">
                <a:latin typeface="Garamond" panose="02020404030301010803" pitchFamily="18" charset="0"/>
              </a:rPr>
              <a:t>Durkheim - AULA </a:t>
            </a:r>
            <a:r>
              <a:rPr lang="pt-BR" sz="2800" b="1" dirty="0" smtClean="0">
                <a:latin typeface="Garamond" panose="02020404030301010803" pitchFamily="18" charset="0"/>
              </a:rPr>
              <a:t>4 </a:t>
            </a:r>
            <a:r>
              <a:rPr lang="pt-BR" sz="2800" b="1" dirty="0">
                <a:latin typeface="Garamond" panose="02020404030301010803" pitchFamily="18" charset="0"/>
              </a:rPr>
              <a:t>– </a:t>
            </a:r>
            <a:r>
              <a:rPr lang="pt-BR" sz="2800" b="1" dirty="0" smtClean="0">
                <a:latin typeface="Garamond" panose="02020404030301010803" pitchFamily="18" charset="0"/>
              </a:rPr>
              <a:t>Solidariedade social e o direito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endParaRPr lang="en-US" sz="2800" b="1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i="1" dirty="0">
                <a:latin typeface="Garamond" panose="02020404030301010803" pitchFamily="18" charset="0"/>
              </a:rPr>
              <a:t>Solidariedade </a:t>
            </a:r>
            <a:r>
              <a:rPr lang="pt-BR" i="1" dirty="0" smtClean="0">
                <a:latin typeface="Garamond" panose="02020404030301010803" pitchFamily="18" charset="0"/>
              </a:rPr>
              <a:t>orgânica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A lei reparadora não contém o elemento fundamental da lei repressiva: o castigo como expiação – a própria existência da lei reparadora pressupõe a divisão do trabalho pois defende direitos dos indivíduos 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A progressão da solidariedade orgânica depende do declínio da importância da consciência coletiva – o que não significa que as crenças e sentimentos comuns desapareçam – a cooperação caracteriza-se por uma moralidade intrínseca 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Com a diferenciação, cada individuo pode crer, querer e agir de acordo com suas preferências</a:t>
            </a:r>
            <a:endParaRPr lang="pt-BR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20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24435"/>
            <a:ext cx="10972800" cy="9606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Introdução</a:t>
            </a:r>
            <a:r>
              <a:rPr lang="en-US" sz="2800" b="1" dirty="0" smtClean="0">
                <a:latin typeface="Garamond" panose="02020404030301010803" pitchFamily="18" charset="0"/>
              </a:rPr>
              <a:t> à </a:t>
            </a: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 err="1">
                <a:latin typeface="Garamond" panose="02020404030301010803" pitchFamily="18" charset="0"/>
              </a:rPr>
              <a:t>Émile</a:t>
            </a:r>
            <a:r>
              <a:rPr lang="pt-BR" sz="2800" b="1" dirty="0">
                <a:latin typeface="Garamond" panose="02020404030301010803" pitchFamily="18" charset="0"/>
              </a:rPr>
              <a:t> </a:t>
            </a:r>
            <a:r>
              <a:rPr lang="pt-BR" sz="2800" b="1" dirty="0" smtClean="0">
                <a:latin typeface="Garamond" panose="02020404030301010803" pitchFamily="18" charset="0"/>
              </a:rPr>
              <a:t>Durkheim - AULA </a:t>
            </a:r>
            <a:r>
              <a:rPr lang="pt-BR" sz="2800" b="1" dirty="0" smtClean="0">
                <a:latin typeface="Garamond" panose="02020404030301010803" pitchFamily="18" charset="0"/>
              </a:rPr>
              <a:t>4 </a:t>
            </a:r>
            <a:r>
              <a:rPr lang="pt-BR" sz="2800" b="1" dirty="0">
                <a:latin typeface="Garamond" panose="02020404030301010803" pitchFamily="18" charset="0"/>
              </a:rPr>
              <a:t>– </a:t>
            </a:r>
            <a:r>
              <a:rPr lang="pt-BR" sz="2800" b="1" dirty="0" smtClean="0">
                <a:latin typeface="Garamond" panose="02020404030301010803" pitchFamily="18" charset="0"/>
              </a:rPr>
              <a:t>Solidariedade social e o direito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endParaRPr lang="en-US" sz="2800" b="1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i="1" dirty="0">
                <a:latin typeface="Garamond" panose="02020404030301010803" pitchFamily="18" charset="0"/>
              </a:rPr>
              <a:t>Solidariedade </a:t>
            </a:r>
            <a:r>
              <a:rPr lang="pt-BR" i="1" dirty="0" smtClean="0">
                <a:latin typeface="Garamond" panose="02020404030301010803" pitchFamily="18" charset="0"/>
              </a:rPr>
              <a:t>orgânica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O consenso, a unidade coerente da coletividade resulta de uma diferenciação 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“Orgânica” por analogia com os órgãos de um ser vivo, cada um exerce uma função própria – ainda que os órgãos não se pareçam, são todos indispensáveis à vida</a:t>
            </a:r>
            <a:endParaRPr lang="pt-BR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46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24435"/>
            <a:ext cx="10972800" cy="9606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Introdução</a:t>
            </a:r>
            <a:r>
              <a:rPr lang="en-US" sz="2800" b="1" dirty="0" smtClean="0">
                <a:latin typeface="Garamond" panose="02020404030301010803" pitchFamily="18" charset="0"/>
              </a:rPr>
              <a:t> à </a:t>
            </a: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 err="1">
                <a:latin typeface="Garamond" panose="02020404030301010803" pitchFamily="18" charset="0"/>
              </a:rPr>
              <a:t>Émile</a:t>
            </a:r>
            <a:r>
              <a:rPr lang="pt-BR" sz="2800" b="1" dirty="0">
                <a:latin typeface="Garamond" panose="02020404030301010803" pitchFamily="18" charset="0"/>
              </a:rPr>
              <a:t> </a:t>
            </a:r>
            <a:r>
              <a:rPr lang="pt-BR" sz="2800" b="1" dirty="0" smtClean="0">
                <a:latin typeface="Garamond" panose="02020404030301010803" pitchFamily="18" charset="0"/>
              </a:rPr>
              <a:t>Durkheim - AULA </a:t>
            </a:r>
            <a:r>
              <a:rPr lang="pt-BR" sz="2800" b="1" dirty="0" smtClean="0">
                <a:latin typeface="Garamond" panose="02020404030301010803" pitchFamily="18" charset="0"/>
              </a:rPr>
              <a:t>4 </a:t>
            </a:r>
            <a:r>
              <a:rPr lang="pt-BR" sz="2800" b="1" dirty="0">
                <a:latin typeface="Garamond" panose="02020404030301010803" pitchFamily="18" charset="0"/>
              </a:rPr>
              <a:t>– </a:t>
            </a:r>
            <a:r>
              <a:rPr lang="pt-BR" sz="2800" b="1" dirty="0" smtClean="0">
                <a:latin typeface="Garamond" panose="02020404030301010803" pitchFamily="18" charset="0"/>
              </a:rPr>
              <a:t>Solidariedade social e o direito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endParaRPr lang="en-US" sz="2800" b="1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i="1" dirty="0" smtClean="0">
                <a:latin typeface="Garamond" panose="02020404030301010803" pitchFamily="18" charset="0"/>
              </a:rPr>
              <a:t>As bases não-contratuais do contrato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A caracterização da solidariedade orgânica poderia indicar acordo com a visão dos economistas políticos clássicos de que a sociedade moderna se baseia no contrato livre entre indivíduos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Para Durkheim, a sociedade moderna não se baseia no contrato, assim como a divisão do trabalho não se explica pela decisão racional dos indivíduos para aumentar a produção – a sociedade não se explica pelo comportamento dos indivíduos</a:t>
            </a:r>
          </a:p>
          <a:p>
            <a:pPr>
              <a:buFontTx/>
              <a:buChar char="-"/>
            </a:pPr>
            <a:endParaRPr lang="pt-BR" dirty="0">
              <a:latin typeface="Garamond" panose="02020404030301010803" pitchFamily="18" charset="0"/>
            </a:endParaRP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A importância dos contratos livres deriva da estrutura da sociedade e do estado da consciência coletiva na sociedade moderna – para haver contratos é preciso um contexto social não determinado pelos indivíduos – é preciso normas sociais que permitem contrair contratos - a divisão do trabalho pela diferenciação é a condição para a existência da esfera do contrato</a:t>
            </a:r>
            <a:endParaRPr lang="pt-BR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25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24435"/>
            <a:ext cx="10972800" cy="9606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Introdução</a:t>
            </a:r>
            <a:r>
              <a:rPr lang="en-US" sz="2800" b="1" dirty="0" smtClean="0">
                <a:latin typeface="Garamond" panose="02020404030301010803" pitchFamily="18" charset="0"/>
              </a:rPr>
              <a:t> à </a:t>
            </a: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 err="1">
                <a:latin typeface="Garamond" panose="02020404030301010803" pitchFamily="18" charset="0"/>
              </a:rPr>
              <a:t>Émile</a:t>
            </a:r>
            <a:r>
              <a:rPr lang="pt-BR" sz="2800" b="1" dirty="0">
                <a:latin typeface="Garamond" panose="02020404030301010803" pitchFamily="18" charset="0"/>
              </a:rPr>
              <a:t> </a:t>
            </a:r>
            <a:r>
              <a:rPr lang="pt-BR" sz="2800" b="1" dirty="0" smtClean="0">
                <a:latin typeface="Garamond" panose="02020404030301010803" pitchFamily="18" charset="0"/>
              </a:rPr>
              <a:t>Durkheim - AULA </a:t>
            </a:r>
            <a:r>
              <a:rPr lang="pt-BR" sz="2800" b="1" dirty="0" smtClean="0">
                <a:latin typeface="Garamond" panose="02020404030301010803" pitchFamily="18" charset="0"/>
              </a:rPr>
              <a:t>4 </a:t>
            </a:r>
            <a:r>
              <a:rPr lang="pt-BR" sz="2800" b="1" dirty="0">
                <a:latin typeface="Garamond" panose="02020404030301010803" pitchFamily="18" charset="0"/>
              </a:rPr>
              <a:t>– </a:t>
            </a:r>
            <a:r>
              <a:rPr lang="pt-BR" sz="2800" b="1" dirty="0" smtClean="0">
                <a:latin typeface="Garamond" panose="02020404030301010803" pitchFamily="18" charset="0"/>
              </a:rPr>
              <a:t>Solidariedade social e o direito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endParaRPr lang="en-US" sz="2800" b="1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i="1" dirty="0" smtClean="0">
                <a:latin typeface="Garamond" panose="02020404030301010803" pitchFamily="18" charset="0"/>
              </a:rPr>
              <a:t>Causas da diferenciação social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Como é um fenômeno social, deve ter uma causa social – um fenômeno social se explica por outro fenômeno social: </a:t>
            </a:r>
          </a:p>
          <a:p>
            <a:pPr marL="0" indent="0" algn="ctr">
              <a:buNone/>
            </a:pPr>
            <a:r>
              <a:rPr lang="pt-BR" dirty="0" smtClean="0">
                <a:latin typeface="Garamond" panose="02020404030301010803" pitchFamily="18" charset="0"/>
              </a:rPr>
              <a:t>Combinação do aumento no </a:t>
            </a:r>
            <a:r>
              <a:rPr lang="pt-BR" i="1" dirty="0" smtClean="0">
                <a:latin typeface="Garamond" panose="02020404030301010803" pitchFamily="18" charset="0"/>
              </a:rPr>
              <a:t>volume</a:t>
            </a:r>
            <a:r>
              <a:rPr lang="pt-BR" dirty="0" smtClean="0">
                <a:latin typeface="Garamond" panose="02020404030301010803" pitchFamily="18" charset="0"/>
              </a:rPr>
              <a:t> e </a:t>
            </a:r>
            <a:r>
              <a:rPr lang="pt-BR" i="1" dirty="0" smtClean="0">
                <a:latin typeface="Garamond" panose="02020404030301010803" pitchFamily="18" charset="0"/>
              </a:rPr>
              <a:t>densidade</a:t>
            </a:r>
            <a:r>
              <a:rPr lang="pt-BR" dirty="0" smtClean="0">
                <a:latin typeface="Garamond" panose="02020404030301010803" pitchFamily="18" charset="0"/>
              </a:rPr>
              <a:t> material e moral da sociedade </a:t>
            </a:r>
          </a:p>
          <a:p>
            <a:pPr marL="0" indent="0">
              <a:buNone/>
            </a:pPr>
            <a:endParaRPr lang="pt-BR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dirty="0" smtClean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pt-BR" dirty="0" smtClean="0">
                <a:latin typeface="Garamond" panose="02020404030301010803" pitchFamily="18" charset="0"/>
              </a:rPr>
              <a:t>Diferenciação social</a:t>
            </a:r>
          </a:p>
          <a:p>
            <a:pPr marL="0" indent="0">
              <a:buNone/>
            </a:pPr>
            <a:endParaRPr lang="pt-BR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 “luta pela vida” – quanto mais indivíduos vivendo juntos, mais intensa a luta pela vida – a diferenciação social é a solução pacífica da luta pela vida – cada um deixa de estar em competição com todos e passa a ser um papel</a:t>
            </a:r>
            <a:endParaRPr lang="pt-BR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ta para baixo 4"/>
          <p:cNvSpPr/>
          <p:nvPr/>
        </p:nvSpPr>
        <p:spPr>
          <a:xfrm>
            <a:off x="5934635" y="3281082"/>
            <a:ext cx="322730" cy="44375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687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24435"/>
            <a:ext cx="10972800" cy="9606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Introdução</a:t>
            </a:r>
            <a:r>
              <a:rPr lang="en-US" sz="2800" b="1" dirty="0" smtClean="0">
                <a:latin typeface="Garamond" panose="02020404030301010803" pitchFamily="18" charset="0"/>
              </a:rPr>
              <a:t> à </a:t>
            </a: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 err="1">
                <a:latin typeface="Garamond" panose="02020404030301010803" pitchFamily="18" charset="0"/>
              </a:rPr>
              <a:t>Émile</a:t>
            </a:r>
            <a:r>
              <a:rPr lang="pt-BR" sz="2800" b="1" dirty="0">
                <a:latin typeface="Garamond" panose="02020404030301010803" pitchFamily="18" charset="0"/>
              </a:rPr>
              <a:t> </a:t>
            </a:r>
            <a:r>
              <a:rPr lang="pt-BR" sz="2800" b="1" dirty="0" smtClean="0">
                <a:latin typeface="Garamond" panose="02020404030301010803" pitchFamily="18" charset="0"/>
              </a:rPr>
              <a:t>Durkheim - AULA </a:t>
            </a:r>
            <a:r>
              <a:rPr lang="pt-BR" sz="2800" b="1" dirty="0" smtClean="0">
                <a:latin typeface="Garamond" panose="02020404030301010803" pitchFamily="18" charset="0"/>
              </a:rPr>
              <a:t>4 </a:t>
            </a:r>
            <a:r>
              <a:rPr lang="pt-BR" sz="2800" b="1" dirty="0">
                <a:latin typeface="Garamond" panose="02020404030301010803" pitchFamily="18" charset="0"/>
              </a:rPr>
              <a:t>– </a:t>
            </a:r>
            <a:r>
              <a:rPr lang="pt-BR" sz="2800" b="1" dirty="0" smtClean="0">
                <a:latin typeface="Garamond" panose="02020404030301010803" pitchFamily="18" charset="0"/>
              </a:rPr>
              <a:t>Solidariedade social e o direito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endParaRPr lang="en-US" sz="2800" b="1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b="1" i="1" u="sng" dirty="0" smtClean="0">
                <a:latin typeface="Garamond" panose="02020404030301010803" pitchFamily="18" charset="0"/>
              </a:rPr>
              <a:t>Estrutura da aula</a:t>
            </a:r>
          </a:p>
          <a:p>
            <a:pPr marL="571500" indent="-571500">
              <a:buAutoNum type="romanUcParenR"/>
            </a:pPr>
            <a:r>
              <a:rPr lang="pt-BR" b="1" dirty="0" smtClean="0">
                <a:latin typeface="Garamond" panose="02020404030301010803" pitchFamily="18" charset="0"/>
              </a:rPr>
              <a:t>Da divisão do trabalho social</a:t>
            </a:r>
          </a:p>
          <a:p>
            <a:pPr marL="971550" lvl="1" indent="-571500">
              <a:buAutoNum type="romanUcParenR"/>
            </a:pPr>
            <a:r>
              <a:rPr lang="pt-BR" dirty="0" smtClean="0">
                <a:latin typeface="Garamond" panose="02020404030301010803" pitchFamily="18" charset="0"/>
              </a:rPr>
              <a:t>Esquema geral do livro</a:t>
            </a:r>
          </a:p>
          <a:p>
            <a:pPr marL="971550" lvl="1" indent="-571500">
              <a:buAutoNum type="romanUcParenR"/>
            </a:pPr>
            <a:r>
              <a:rPr lang="pt-BR" dirty="0" smtClean="0">
                <a:latin typeface="Garamond" panose="02020404030301010803" pitchFamily="18" charset="0"/>
              </a:rPr>
              <a:t>Método para estudar a solidariedade social</a:t>
            </a:r>
          </a:p>
          <a:p>
            <a:pPr marL="971550" lvl="1" indent="-571500">
              <a:buAutoNum type="romanUcParenR"/>
            </a:pPr>
            <a:r>
              <a:rPr lang="pt-BR" dirty="0" smtClean="0">
                <a:latin typeface="Garamond" panose="02020404030301010803" pitchFamily="18" charset="0"/>
              </a:rPr>
              <a:t>Visão sobre o direito</a:t>
            </a:r>
          </a:p>
          <a:p>
            <a:pPr marL="571500" indent="-571500">
              <a:buAutoNum type="romanUcParenR"/>
            </a:pPr>
            <a:r>
              <a:rPr lang="pt-BR" b="1" dirty="0" smtClean="0">
                <a:latin typeface="Garamond" panose="02020404030301010803" pitchFamily="18" charset="0"/>
              </a:rPr>
              <a:t>Tipos de solidariedade social e o direito</a:t>
            </a:r>
          </a:p>
          <a:p>
            <a:pPr marL="971550" lvl="1" indent="-571500">
              <a:buAutoNum type="romanUcParenR"/>
            </a:pPr>
            <a:r>
              <a:rPr lang="pt-BR" dirty="0" smtClean="0">
                <a:latin typeface="Garamond" panose="02020404030301010803" pitchFamily="18" charset="0"/>
              </a:rPr>
              <a:t>Consciência coletiva</a:t>
            </a:r>
          </a:p>
          <a:p>
            <a:pPr marL="971550" lvl="1" indent="-571500">
              <a:buAutoNum type="romanUcParenR"/>
            </a:pPr>
            <a:r>
              <a:rPr lang="pt-BR" dirty="0" smtClean="0">
                <a:latin typeface="Garamond" panose="02020404030301010803" pitchFamily="18" charset="0"/>
              </a:rPr>
              <a:t>Solidariedade mecânica e as sanções repressivas</a:t>
            </a:r>
          </a:p>
          <a:p>
            <a:pPr marL="971550" lvl="1" indent="-571500">
              <a:buAutoNum type="romanUcParenR"/>
            </a:pPr>
            <a:r>
              <a:rPr lang="pt-BR" dirty="0" smtClean="0">
                <a:latin typeface="Garamond" panose="02020404030301010803" pitchFamily="18" charset="0"/>
              </a:rPr>
              <a:t>Solidariedade orgânica e as sanções reparadoras </a:t>
            </a:r>
          </a:p>
          <a:p>
            <a:pPr marL="971550" lvl="1" indent="-571500">
              <a:buAutoNum type="romanUcParenR"/>
            </a:pPr>
            <a:r>
              <a:rPr lang="pt-BR" dirty="0" smtClean="0">
                <a:latin typeface="Garamond" panose="02020404030301010803" pitchFamily="18" charset="0"/>
              </a:rPr>
              <a:t>Bases não-contratuais do contrato</a:t>
            </a:r>
          </a:p>
          <a:p>
            <a:pPr marL="971550" lvl="1" indent="-571500">
              <a:buAutoNum type="romanUcParenR"/>
            </a:pPr>
            <a:r>
              <a:rPr lang="pt-BR" dirty="0" smtClean="0">
                <a:latin typeface="Garamond" panose="02020404030301010803" pitchFamily="18" charset="0"/>
              </a:rPr>
              <a:t>Causas da diferenciação social</a:t>
            </a:r>
          </a:p>
          <a:p>
            <a:pPr marL="971550" lvl="1" indent="-571500">
              <a:buAutoNum type="romanUcParenR"/>
            </a:pPr>
            <a:r>
              <a:rPr lang="pt-BR" dirty="0" smtClean="0">
                <a:latin typeface="Garamond" panose="02020404030301010803" pitchFamily="18" charset="0"/>
              </a:rPr>
              <a:t>Primado da sociedade sobre o indivíduo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87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24435"/>
            <a:ext cx="10972800" cy="9606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Introdução</a:t>
            </a:r>
            <a:r>
              <a:rPr lang="en-US" sz="2800" b="1" dirty="0" smtClean="0">
                <a:latin typeface="Garamond" panose="02020404030301010803" pitchFamily="18" charset="0"/>
              </a:rPr>
              <a:t> à </a:t>
            </a: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 err="1">
                <a:latin typeface="Garamond" panose="02020404030301010803" pitchFamily="18" charset="0"/>
              </a:rPr>
              <a:t>Émile</a:t>
            </a:r>
            <a:r>
              <a:rPr lang="pt-BR" sz="2800" b="1" dirty="0">
                <a:latin typeface="Garamond" panose="02020404030301010803" pitchFamily="18" charset="0"/>
              </a:rPr>
              <a:t> </a:t>
            </a:r>
            <a:r>
              <a:rPr lang="pt-BR" sz="2800" b="1" dirty="0" smtClean="0">
                <a:latin typeface="Garamond" panose="02020404030301010803" pitchFamily="18" charset="0"/>
              </a:rPr>
              <a:t>Durkheim - AULA </a:t>
            </a:r>
            <a:r>
              <a:rPr lang="pt-BR" sz="2800" b="1" dirty="0" smtClean="0">
                <a:latin typeface="Garamond" panose="02020404030301010803" pitchFamily="18" charset="0"/>
              </a:rPr>
              <a:t>4 </a:t>
            </a:r>
            <a:r>
              <a:rPr lang="pt-BR" sz="2800" b="1" dirty="0">
                <a:latin typeface="Garamond" panose="02020404030301010803" pitchFamily="18" charset="0"/>
              </a:rPr>
              <a:t>– </a:t>
            </a:r>
            <a:r>
              <a:rPr lang="pt-BR" sz="2800" b="1" dirty="0" smtClean="0">
                <a:latin typeface="Garamond" panose="02020404030301010803" pitchFamily="18" charset="0"/>
              </a:rPr>
              <a:t>Solidariedade social e o direito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endParaRPr lang="en-US" sz="2800" b="1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i="1" dirty="0" smtClean="0">
                <a:latin typeface="Garamond" panose="02020404030301010803" pitchFamily="18" charset="0"/>
              </a:rPr>
              <a:t>Primado da sociedade sobre o indivíduo</a:t>
            </a:r>
          </a:p>
          <a:p>
            <a:pPr marL="514350" indent="-514350">
              <a:buAutoNum type="arabicParenR"/>
            </a:pPr>
            <a:r>
              <a:rPr lang="pt-BR" b="1" dirty="0" smtClean="0">
                <a:latin typeface="Garamond" panose="02020404030301010803" pitchFamily="18" charset="0"/>
              </a:rPr>
              <a:t>Prioridade histórica: </a:t>
            </a:r>
            <a:r>
              <a:rPr lang="pt-BR" dirty="0" smtClean="0">
                <a:latin typeface="Garamond" panose="02020404030301010803" pitchFamily="18" charset="0"/>
              </a:rPr>
              <a:t>as sociedades nas quais os indivíduos se assemelham e estão perdidos no todo antecede historicamente as sociedades em que os indivíduos tem consciência da sua responsabilidade</a:t>
            </a:r>
          </a:p>
          <a:p>
            <a:pPr marL="514350" indent="-514350">
              <a:buAutoNum type="arabicParenR"/>
            </a:pPr>
            <a:r>
              <a:rPr lang="pt-BR" b="1" dirty="0" smtClean="0">
                <a:latin typeface="Garamond" panose="02020404030301010803" pitchFamily="18" charset="0"/>
              </a:rPr>
              <a:t>Prioridade lógica: </a:t>
            </a:r>
            <a:r>
              <a:rPr lang="pt-BR" dirty="0" smtClean="0">
                <a:latin typeface="Garamond" panose="02020404030301010803" pitchFamily="18" charset="0"/>
              </a:rPr>
              <a:t>se a solidariedade mecânica precedeu a orgânica historicamente, não é possível explicar a diferenciação social a partir dos indivíduos – a consciência da individualidade não pode existir antes da divisão do trabalho[contra explicação dos economistas – pela racionalidade da conduta individual]</a:t>
            </a:r>
          </a:p>
          <a:p>
            <a:pPr marL="0" indent="0">
              <a:buNone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 Prioridade do todo sobre as partes – irredutibilidade do conjunto social à soma dos indivíduos – estudar os fenômenos individuais pelo estado da coletividade  </a:t>
            </a:r>
            <a:r>
              <a:rPr lang="pt-BR" b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a divisão do trabalho é uma estrutura de toda a sociedade</a:t>
            </a:r>
            <a:endParaRPr lang="pt-BR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40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24435"/>
            <a:ext cx="10972800" cy="9606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Introdução</a:t>
            </a:r>
            <a:r>
              <a:rPr lang="en-US" sz="2800" b="1" dirty="0" smtClean="0">
                <a:latin typeface="Garamond" panose="02020404030301010803" pitchFamily="18" charset="0"/>
              </a:rPr>
              <a:t> à </a:t>
            </a: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 err="1">
                <a:latin typeface="Garamond" panose="02020404030301010803" pitchFamily="18" charset="0"/>
              </a:rPr>
              <a:t>Émile</a:t>
            </a:r>
            <a:r>
              <a:rPr lang="pt-BR" sz="2800" b="1" dirty="0">
                <a:latin typeface="Garamond" panose="02020404030301010803" pitchFamily="18" charset="0"/>
              </a:rPr>
              <a:t> </a:t>
            </a:r>
            <a:r>
              <a:rPr lang="pt-BR" sz="2800" b="1" dirty="0" smtClean="0">
                <a:latin typeface="Garamond" panose="02020404030301010803" pitchFamily="18" charset="0"/>
              </a:rPr>
              <a:t>Durkheim - AULA </a:t>
            </a:r>
            <a:r>
              <a:rPr lang="pt-BR" sz="2800" b="1" dirty="0" smtClean="0">
                <a:latin typeface="Garamond" panose="02020404030301010803" pitchFamily="18" charset="0"/>
              </a:rPr>
              <a:t>4 </a:t>
            </a:r>
            <a:r>
              <a:rPr lang="pt-BR" sz="2800" b="1" dirty="0">
                <a:latin typeface="Garamond" panose="02020404030301010803" pitchFamily="18" charset="0"/>
              </a:rPr>
              <a:t>– </a:t>
            </a:r>
            <a:r>
              <a:rPr lang="pt-BR" sz="2800" b="1" dirty="0" smtClean="0">
                <a:latin typeface="Garamond" panose="02020404030301010803" pitchFamily="18" charset="0"/>
              </a:rPr>
              <a:t>Solidariedade social e o direito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endParaRPr lang="en-US" sz="2800" b="1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i="1" dirty="0" smtClean="0">
                <a:latin typeface="Garamond" panose="02020404030301010803" pitchFamily="18" charset="0"/>
              </a:rPr>
              <a:t>Conclusão geral do livro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A complexa sociedade moderna não tende inevitavelmente à desintegração, apesar do declínio da significação das crenças morais tradicionais que nela se verifica. </a:t>
            </a:r>
            <a:r>
              <a:rPr lang="pt-BR" dirty="0">
                <a:latin typeface="Garamond" panose="02020404030301010803" pitchFamily="18" charset="0"/>
              </a:rPr>
              <a:t>Diferente dos que defendem a necessidade de consenso moral (Comte) – </a:t>
            </a:r>
            <a:r>
              <a:rPr lang="pt-BR" dirty="0" smtClean="0">
                <a:latin typeface="Garamond" panose="02020404030301010803" pitchFamily="18" charset="0"/>
              </a:rPr>
              <a:t>o declínio </a:t>
            </a:r>
            <a:r>
              <a:rPr lang="pt-BR" dirty="0">
                <a:latin typeface="Garamond" panose="02020404030301010803" pitchFamily="18" charset="0"/>
              </a:rPr>
              <a:t>da consciência </a:t>
            </a:r>
            <a:r>
              <a:rPr lang="pt-BR" dirty="0" smtClean="0">
                <a:latin typeface="Garamond" panose="02020404030301010803" pitchFamily="18" charset="0"/>
              </a:rPr>
              <a:t>coletiva não produz necessariamente desordem - a </a:t>
            </a:r>
            <a:r>
              <a:rPr lang="pt-BR" dirty="0">
                <a:latin typeface="Garamond" panose="02020404030301010803" pitchFamily="18" charset="0"/>
              </a:rPr>
              <a:t>forma de coesão social pelo consenso é substituída pela solidariedade orgânica </a:t>
            </a:r>
            <a:r>
              <a:rPr lang="pt-BR" dirty="0" smtClean="0">
                <a:latin typeface="Garamond" panose="02020404030301010803" pitchFamily="18" charset="0"/>
              </a:rPr>
              <a:t>produzida pela divisão do trabalho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Se a divisão social do trabalho gerada pela industrialização não tem produzido solidariedade social é porque está em </a:t>
            </a:r>
            <a:r>
              <a:rPr lang="pt-BR" b="1" dirty="0" smtClean="0">
                <a:latin typeface="Garamond" panose="02020404030301010803" pitchFamily="18" charset="0"/>
              </a:rPr>
              <a:t>estado </a:t>
            </a:r>
            <a:r>
              <a:rPr lang="pt-BR" b="1" dirty="0" err="1" smtClean="0">
                <a:latin typeface="Garamond" panose="02020404030301010803" pitchFamily="18" charset="0"/>
              </a:rPr>
              <a:t>anômico</a:t>
            </a:r>
            <a:r>
              <a:rPr lang="pt-BR" b="1" dirty="0" smtClean="0">
                <a:latin typeface="Garamond" panose="02020404030301010803" pitchFamily="18" charset="0"/>
              </a:rPr>
              <a:t> </a:t>
            </a:r>
            <a:r>
              <a:rPr lang="pt-BR" dirty="0" smtClean="0">
                <a:latin typeface="Garamond" panose="02020404030301010803" pitchFamily="18" charset="0"/>
              </a:rPr>
              <a:t>– porque é uma divisão do trabalho que não é determinada pelas leis morais, mas pela imposição da força coercitiva – divisão forçada do trabalho – a divisão do trabalho precisa ser feita de acordo com os talentos e capacidades individuais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23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24435"/>
            <a:ext cx="10972800" cy="9606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Introdução</a:t>
            </a:r>
            <a:r>
              <a:rPr lang="en-US" sz="2800" b="1" dirty="0" smtClean="0">
                <a:latin typeface="Garamond" panose="02020404030301010803" pitchFamily="18" charset="0"/>
              </a:rPr>
              <a:t> à </a:t>
            </a: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 err="1">
                <a:latin typeface="Garamond" panose="02020404030301010803" pitchFamily="18" charset="0"/>
              </a:rPr>
              <a:t>Émile</a:t>
            </a:r>
            <a:r>
              <a:rPr lang="pt-BR" sz="2800" b="1" dirty="0">
                <a:latin typeface="Garamond" panose="02020404030301010803" pitchFamily="18" charset="0"/>
              </a:rPr>
              <a:t> </a:t>
            </a:r>
            <a:r>
              <a:rPr lang="pt-BR" sz="2800" b="1" dirty="0" smtClean="0">
                <a:latin typeface="Garamond" panose="02020404030301010803" pitchFamily="18" charset="0"/>
              </a:rPr>
              <a:t>Durkheim - AULA </a:t>
            </a:r>
            <a:r>
              <a:rPr lang="pt-BR" sz="2800" b="1" dirty="0" smtClean="0">
                <a:latin typeface="Garamond" panose="02020404030301010803" pitchFamily="18" charset="0"/>
              </a:rPr>
              <a:t>4 </a:t>
            </a:r>
            <a:r>
              <a:rPr lang="pt-BR" sz="2800" b="1" dirty="0">
                <a:latin typeface="Garamond" panose="02020404030301010803" pitchFamily="18" charset="0"/>
              </a:rPr>
              <a:t>– </a:t>
            </a:r>
            <a:r>
              <a:rPr lang="pt-BR" sz="2800" b="1" dirty="0" smtClean="0">
                <a:latin typeface="Garamond" panose="02020404030301010803" pitchFamily="18" charset="0"/>
              </a:rPr>
              <a:t>Solidariedade social e o direito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endParaRPr lang="en-US" sz="2800" b="1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i="1" dirty="0" smtClean="0">
                <a:latin typeface="Garamond" panose="02020404030301010803" pitchFamily="18" charset="0"/>
              </a:rPr>
              <a:t>Da divisão do trabalho social (1893)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pt-BR" b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Objetivo geral do livro: 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Estudar as regras e os fatos morais cientificamente, a partir da realidade (e não a partir de princípios abstratos como fazem os filósofos) - como propriedades da organização social – criar uma </a:t>
            </a:r>
            <a:r>
              <a:rPr lang="pt-BR" b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ciência da moral 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Os fatos morais são fenômenos como outros – são regras de ação com características distintivas 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As regras morais surgem no seio da sociedade e se ligam às condições de vida social vigentes em determinado tempo e 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local</a:t>
            </a:r>
          </a:p>
          <a:p>
            <a:pPr marL="457200" lvl="1" indent="0">
              <a:buNone/>
            </a:pP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Definição de moral: 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“todas as regras de ação que se impõem imperativamente à conduta e a que 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está 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vinculada uma sanção, mas não vai além disso” (p. 18) </a:t>
            </a:r>
            <a:endParaRPr lang="pt-BR" b="1" dirty="0"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pt-BR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b="1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59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24435"/>
            <a:ext cx="10972800" cy="9606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Introdução</a:t>
            </a:r>
            <a:r>
              <a:rPr lang="en-US" sz="2800" b="1" dirty="0" smtClean="0">
                <a:latin typeface="Garamond" panose="02020404030301010803" pitchFamily="18" charset="0"/>
              </a:rPr>
              <a:t> à </a:t>
            </a: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 err="1">
                <a:latin typeface="Garamond" panose="02020404030301010803" pitchFamily="18" charset="0"/>
              </a:rPr>
              <a:t>Émile</a:t>
            </a:r>
            <a:r>
              <a:rPr lang="pt-BR" sz="2800" b="1" dirty="0">
                <a:latin typeface="Garamond" panose="02020404030301010803" pitchFamily="18" charset="0"/>
              </a:rPr>
              <a:t> </a:t>
            </a:r>
            <a:r>
              <a:rPr lang="pt-BR" sz="2800" b="1" dirty="0" smtClean="0">
                <a:latin typeface="Garamond" panose="02020404030301010803" pitchFamily="18" charset="0"/>
              </a:rPr>
              <a:t>Durkheim - AULA </a:t>
            </a:r>
            <a:r>
              <a:rPr lang="pt-BR" sz="2800" b="1" dirty="0" smtClean="0">
                <a:latin typeface="Garamond" panose="02020404030301010803" pitchFamily="18" charset="0"/>
              </a:rPr>
              <a:t>4 </a:t>
            </a:r>
            <a:r>
              <a:rPr lang="pt-BR" sz="2800" b="1" dirty="0">
                <a:latin typeface="Garamond" panose="02020404030301010803" pitchFamily="18" charset="0"/>
              </a:rPr>
              <a:t>– </a:t>
            </a:r>
            <a:r>
              <a:rPr lang="pt-BR" sz="2800" b="1" dirty="0" smtClean="0">
                <a:latin typeface="Garamond" panose="02020404030301010803" pitchFamily="18" charset="0"/>
              </a:rPr>
              <a:t>Solidariedade social e o direito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endParaRPr lang="en-US" sz="2800" b="1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i="1" dirty="0" smtClean="0">
                <a:latin typeface="Garamond" panose="02020404030301010803" pitchFamily="18" charset="0"/>
              </a:rPr>
              <a:t>Da divisão do trabalho social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pt-BR" b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Questão de fundo: 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relação entre a personalidade individual e a solidariedade social 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o avanço do individualismo e da diferenciação social na sociedade moderna leva à desintegração social?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é preciso consenso moral forte para a perpetuação da ordem social?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Como pode o indivíduo se tornar mais autônomo e mais dependente ao mesmo tempo? hipótese: transformação na solidariedade devido à divisão do 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trabalho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25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24435"/>
            <a:ext cx="10972800" cy="9606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Introdução</a:t>
            </a:r>
            <a:r>
              <a:rPr lang="en-US" sz="2800" b="1" dirty="0" smtClean="0">
                <a:latin typeface="Garamond" panose="02020404030301010803" pitchFamily="18" charset="0"/>
              </a:rPr>
              <a:t> à </a:t>
            </a: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 err="1">
                <a:latin typeface="Garamond" panose="02020404030301010803" pitchFamily="18" charset="0"/>
              </a:rPr>
              <a:t>Émile</a:t>
            </a:r>
            <a:r>
              <a:rPr lang="pt-BR" sz="2800" b="1" dirty="0">
                <a:latin typeface="Garamond" panose="02020404030301010803" pitchFamily="18" charset="0"/>
              </a:rPr>
              <a:t> </a:t>
            </a:r>
            <a:r>
              <a:rPr lang="pt-BR" sz="2800" b="1" dirty="0" smtClean="0">
                <a:latin typeface="Garamond" panose="02020404030301010803" pitchFamily="18" charset="0"/>
              </a:rPr>
              <a:t>Durkheim - AULA </a:t>
            </a:r>
            <a:r>
              <a:rPr lang="pt-BR" sz="2800" b="1" dirty="0" smtClean="0">
                <a:latin typeface="Garamond" panose="02020404030301010803" pitchFamily="18" charset="0"/>
              </a:rPr>
              <a:t>4 </a:t>
            </a:r>
            <a:r>
              <a:rPr lang="pt-BR" sz="2800" b="1" dirty="0">
                <a:latin typeface="Garamond" panose="02020404030301010803" pitchFamily="18" charset="0"/>
              </a:rPr>
              <a:t>– </a:t>
            </a:r>
            <a:r>
              <a:rPr lang="pt-BR" sz="2800" b="1" dirty="0" smtClean="0">
                <a:latin typeface="Garamond" panose="02020404030301010803" pitchFamily="18" charset="0"/>
              </a:rPr>
              <a:t>Solidariedade social e o direito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endParaRPr lang="en-US" sz="2800" b="1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i="1" dirty="0" smtClean="0">
                <a:latin typeface="Garamond" panose="02020404030301010803" pitchFamily="18" charset="0"/>
              </a:rPr>
              <a:t>Da divisão do trabalho social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pt-BR" u="sng" dirty="0" smtClean="0">
                <a:latin typeface="Garamond" panose="02020404030301010803" pitchFamily="18" charset="0"/>
                <a:sym typeface="Wingdings" panose="05000000000000000000" pitchFamily="2" charset="2"/>
              </a:rPr>
              <a:t>Divisão do trabalho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: </a:t>
            </a:r>
          </a:p>
          <a:p>
            <a:pPr marL="571500" indent="-571500">
              <a:buAutoNum type="romanLcPeriod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Algo generalizado na sociedade moderna – não é um fenômeno exclusivamente econômico (maior especialização nas esferas política, científica, artística)</a:t>
            </a:r>
          </a:p>
          <a:p>
            <a:pPr marL="971550" lvl="1" indent="-571500">
              <a:buAutoNum type="romanLcPeriod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Filosofia biológica demonstra que se aplica aos organismos – não tem, fonte na inteligência humana </a:t>
            </a:r>
          </a:p>
          <a:p>
            <a:pPr marL="571500" indent="-571500">
              <a:buAutoNum type="romanLcPeriod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Divergência quanto ao seu caráter moral – “a divisão do trabalho, além de lei da natureza, também é uma regra moral de conduta humana?” (p. 4)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63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24435"/>
            <a:ext cx="10972800" cy="9606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Introdução</a:t>
            </a:r>
            <a:r>
              <a:rPr lang="en-US" sz="2800" b="1" dirty="0" smtClean="0">
                <a:latin typeface="Garamond" panose="02020404030301010803" pitchFamily="18" charset="0"/>
              </a:rPr>
              <a:t> à </a:t>
            </a: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 err="1">
                <a:latin typeface="Garamond" panose="02020404030301010803" pitchFamily="18" charset="0"/>
              </a:rPr>
              <a:t>Émile</a:t>
            </a:r>
            <a:r>
              <a:rPr lang="pt-BR" sz="2800" b="1" dirty="0">
                <a:latin typeface="Garamond" panose="02020404030301010803" pitchFamily="18" charset="0"/>
              </a:rPr>
              <a:t> </a:t>
            </a:r>
            <a:r>
              <a:rPr lang="pt-BR" sz="2800" b="1" dirty="0" smtClean="0">
                <a:latin typeface="Garamond" panose="02020404030301010803" pitchFamily="18" charset="0"/>
              </a:rPr>
              <a:t>Durkheim - AULA </a:t>
            </a:r>
            <a:r>
              <a:rPr lang="pt-BR" sz="2800" b="1" dirty="0" smtClean="0">
                <a:latin typeface="Garamond" panose="02020404030301010803" pitchFamily="18" charset="0"/>
              </a:rPr>
              <a:t>4 </a:t>
            </a:r>
            <a:r>
              <a:rPr lang="pt-BR" sz="2800" b="1" dirty="0">
                <a:latin typeface="Garamond" panose="02020404030301010803" pitchFamily="18" charset="0"/>
              </a:rPr>
              <a:t>– </a:t>
            </a:r>
            <a:r>
              <a:rPr lang="pt-BR" sz="2800" b="1" dirty="0" smtClean="0">
                <a:latin typeface="Garamond" panose="02020404030301010803" pitchFamily="18" charset="0"/>
              </a:rPr>
              <a:t>Solidariedade social e o direito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endParaRPr lang="en-US" sz="2800" b="1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i="1" dirty="0" smtClean="0">
                <a:latin typeface="Garamond" panose="02020404030301010803" pitchFamily="18" charset="0"/>
              </a:rPr>
              <a:t>Da divisão do trabalho social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pt-BR" u="sng" dirty="0" smtClean="0">
                <a:latin typeface="Garamond" panose="02020404030301010803" pitchFamily="18" charset="0"/>
                <a:sym typeface="Wingdings" panose="05000000000000000000" pitchFamily="2" charset="2"/>
              </a:rPr>
              <a:t>Divisão do trabalho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: </a:t>
            </a:r>
          </a:p>
          <a:p>
            <a:pPr>
              <a:buFontTx/>
              <a:buChar char="-"/>
            </a:pPr>
            <a:r>
              <a:rPr lang="pt-BR" b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Para responder: 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é preciso antes apreciar a divisão do trabalho de maneira objetiva, estudando-a em si mesma, investigar a que ela serve e de que depende – Depois disso é possível compara-la a outros fenômenos morais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pt-BR" b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A qual necessidade a divisão do trabalho corresponde?</a:t>
            </a:r>
          </a:p>
          <a:p>
            <a:pPr marL="0" indent="0">
              <a:buNone/>
            </a:pPr>
            <a:r>
              <a:rPr lang="pt-BR" u="sng" dirty="0" smtClean="0">
                <a:latin typeface="Garamond" panose="02020404030301010803" pitchFamily="18" charset="0"/>
                <a:sym typeface="Wingdings" panose="05000000000000000000" pitchFamily="2" charset="2"/>
              </a:rPr>
              <a:t>Resposta usual: 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condição necessária do desenvolvimento intelectual e material da sociedade, fonte da civilização – Mas civilização não é uma coisa moral  Fenômenos mórbidos 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[suicídio, crime] são 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mais frequentes em sociedades mais desenvolvidas – seus principais elementos (economia, arte, ciência) estão fora da 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moral</a:t>
            </a:r>
            <a:endParaRPr lang="pt-BR" dirty="0" smtClean="0">
              <a:latin typeface="Garamond" panose="02020404030301010803" pitchFamily="18" charset="0"/>
              <a:sym typeface="Wingdings" panose="05000000000000000000" pitchFamily="2" charset="2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55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24435"/>
            <a:ext cx="10972800" cy="9606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Introdução</a:t>
            </a:r>
            <a:r>
              <a:rPr lang="en-US" sz="2800" b="1" dirty="0" smtClean="0">
                <a:latin typeface="Garamond" panose="02020404030301010803" pitchFamily="18" charset="0"/>
              </a:rPr>
              <a:t> à </a:t>
            </a: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 err="1">
                <a:latin typeface="Garamond" panose="02020404030301010803" pitchFamily="18" charset="0"/>
              </a:rPr>
              <a:t>Émile</a:t>
            </a:r>
            <a:r>
              <a:rPr lang="pt-BR" sz="2800" b="1" dirty="0">
                <a:latin typeface="Garamond" panose="02020404030301010803" pitchFamily="18" charset="0"/>
              </a:rPr>
              <a:t> </a:t>
            </a:r>
            <a:r>
              <a:rPr lang="pt-BR" sz="2800" b="1" dirty="0" smtClean="0">
                <a:latin typeface="Garamond" panose="02020404030301010803" pitchFamily="18" charset="0"/>
              </a:rPr>
              <a:t>Durkheim - AULA </a:t>
            </a:r>
            <a:r>
              <a:rPr lang="pt-BR" sz="2800" b="1" dirty="0" smtClean="0">
                <a:latin typeface="Garamond" panose="02020404030301010803" pitchFamily="18" charset="0"/>
              </a:rPr>
              <a:t>4 </a:t>
            </a:r>
            <a:r>
              <a:rPr lang="pt-BR" sz="2800" b="1" dirty="0">
                <a:latin typeface="Garamond" panose="02020404030301010803" pitchFamily="18" charset="0"/>
              </a:rPr>
              <a:t>– </a:t>
            </a:r>
            <a:r>
              <a:rPr lang="pt-BR" sz="2800" b="1" dirty="0" smtClean="0">
                <a:latin typeface="Garamond" panose="02020404030301010803" pitchFamily="18" charset="0"/>
              </a:rPr>
              <a:t>Solidariedade social e o direito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endParaRPr lang="en-US" sz="2800" b="1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i="1" dirty="0" smtClean="0">
                <a:latin typeface="Garamond" panose="02020404030301010803" pitchFamily="18" charset="0"/>
              </a:rPr>
              <a:t>Da divisão do trabalho social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pt-BR" u="sng" dirty="0" smtClean="0">
                <a:latin typeface="Garamond" panose="02020404030301010803" pitchFamily="18" charset="0"/>
                <a:sym typeface="Wingdings" panose="05000000000000000000" pitchFamily="2" charset="2"/>
              </a:rPr>
              <a:t>Divisão do trabalho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: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pt-BR" b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A qual necessidade a divisão do trabalho corresponde?</a:t>
            </a:r>
          </a:p>
          <a:p>
            <a:pPr>
              <a:buFontTx/>
              <a:buChar char="-"/>
            </a:pPr>
            <a:r>
              <a:rPr lang="pt-BR" b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Outra função: 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Origem da amizade – atração pela dessemelhança – diferenças que ao invés de opor, se completam mutuamente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A verdadeira função da divisão do trabalho é criar entre duas ou mais pessoas </a:t>
            </a:r>
            <a:r>
              <a:rPr lang="pt-BR" b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o sentimento de solidariedade – 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“O mais notável efeito da divisão do trabalho não é aumentar o rendimento das funções divididas, mas torna-las solidárias” (p. 27) – estabelece uma ordem social e moral sui generis – supõe seres que dependem mutuamente um do outro</a:t>
            </a:r>
          </a:p>
          <a:p>
            <a:pPr marL="0" indent="0">
              <a:buNone/>
            </a:pPr>
            <a:r>
              <a:rPr lang="pt-BR" b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Será que a divisão do trabalho desempenha o mesmo papel na sociedade como um todo? Será que tem função de integrar o corpo social? É preciso verificar se na sociedade moderna é da divisão do trabalho que deriva a solidariedade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62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24435"/>
            <a:ext cx="10972800" cy="9606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Introdução</a:t>
            </a:r>
            <a:r>
              <a:rPr lang="en-US" sz="2800" b="1" dirty="0" smtClean="0">
                <a:latin typeface="Garamond" panose="02020404030301010803" pitchFamily="18" charset="0"/>
              </a:rPr>
              <a:t> à </a:t>
            </a: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 err="1">
                <a:latin typeface="Garamond" panose="02020404030301010803" pitchFamily="18" charset="0"/>
              </a:rPr>
              <a:t>Émile</a:t>
            </a:r>
            <a:r>
              <a:rPr lang="pt-BR" sz="2800" b="1" dirty="0">
                <a:latin typeface="Garamond" panose="02020404030301010803" pitchFamily="18" charset="0"/>
              </a:rPr>
              <a:t> </a:t>
            </a:r>
            <a:r>
              <a:rPr lang="pt-BR" sz="2800" b="1" dirty="0" smtClean="0">
                <a:latin typeface="Garamond" panose="02020404030301010803" pitchFamily="18" charset="0"/>
              </a:rPr>
              <a:t>Durkheim - AULA </a:t>
            </a:r>
            <a:r>
              <a:rPr lang="pt-BR" sz="2800" b="1" dirty="0" smtClean="0">
                <a:latin typeface="Garamond" panose="02020404030301010803" pitchFamily="18" charset="0"/>
              </a:rPr>
              <a:t>4 </a:t>
            </a:r>
            <a:r>
              <a:rPr lang="pt-BR" sz="2800" b="1" dirty="0">
                <a:latin typeface="Garamond" panose="02020404030301010803" pitchFamily="18" charset="0"/>
              </a:rPr>
              <a:t>– </a:t>
            </a:r>
            <a:r>
              <a:rPr lang="pt-BR" sz="2800" b="1" dirty="0" smtClean="0">
                <a:latin typeface="Garamond" panose="02020404030301010803" pitchFamily="18" charset="0"/>
              </a:rPr>
              <a:t>Solidariedade social e o direito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endParaRPr lang="en-US" sz="2800" b="1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i="1" dirty="0" smtClean="0">
                <a:latin typeface="Garamond" panose="02020404030301010803" pitchFamily="18" charset="0"/>
              </a:rPr>
              <a:t>Método para estudar a solidariedade social</a:t>
            </a:r>
          </a:p>
          <a:p>
            <a:pPr>
              <a:buFontTx/>
              <a:buChar char="-"/>
            </a:pPr>
            <a:r>
              <a:rPr lang="pt-BR" b="1" dirty="0" smtClean="0">
                <a:latin typeface="Garamond" panose="02020404030301010803" pitchFamily="18" charset="0"/>
              </a:rPr>
              <a:t>Para responder: </a:t>
            </a:r>
            <a:r>
              <a:rPr lang="pt-BR" dirty="0" smtClean="0">
                <a:latin typeface="Garamond" panose="02020404030301010803" pitchFamily="18" charset="0"/>
              </a:rPr>
              <a:t>É preciso comparar esse vínculo social com outros, com diferentes espécies de solidariedade</a:t>
            </a:r>
          </a:p>
          <a:p>
            <a:pPr marL="0" indent="0" algn="just">
              <a:buNone/>
            </a:pPr>
            <a:r>
              <a:rPr lang="pt-BR" dirty="0">
                <a:latin typeface="Garamond" panose="02020404030301010803" pitchFamily="18" charset="0"/>
              </a:rPr>
              <a:t>“A solidariedade social, </a:t>
            </a:r>
            <a:r>
              <a:rPr lang="pt-BR" dirty="0" smtClean="0">
                <a:latin typeface="Garamond" panose="02020404030301010803" pitchFamily="18" charset="0"/>
              </a:rPr>
              <a:t>porém</a:t>
            </a:r>
            <a:r>
              <a:rPr lang="pt-BR" dirty="0">
                <a:latin typeface="Garamond" panose="02020404030301010803" pitchFamily="18" charset="0"/>
              </a:rPr>
              <a:t>, é um fenômeno totalmente moral, que, por si, não se presta à observação exata, nem, sobretudo, à medida. Para proceder tanto a essa classificação quanto a essa comparação, é necessário, portanto, substituir o fato interno que nos escapa por um fato externo que o simbolize e estudar o primeiro através do segundo. </a:t>
            </a:r>
            <a:r>
              <a:rPr lang="pt-BR" b="1" dirty="0">
                <a:latin typeface="Garamond" panose="02020404030301010803" pitchFamily="18" charset="0"/>
              </a:rPr>
              <a:t>Esse símbolo visível é o direito</a:t>
            </a:r>
            <a:r>
              <a:rPr lang="pt-BR" dirty="0" smtClean="0">
                <a:latin typeface="Garamond" panose="02020404030301010803" pitchFamily="18" charset="0"/>
              </a:rPr>
              <a:t>” (p. 31)</a:t>
            </a:r>
            <a:endParaRPr lang="pt-BR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b="1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24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24435"/>
            <a:ext cx="10972800" cy="96067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Garamond" panose="02020404030301010803" pitchFamily="18" charset="0"/>
              </a:rPr>
              <a:t/>
            </a:r>
            <a:br>
              <a:rPr lang="en-US" sz="2800" b="1" dirty="0" smtClean="0">
                <a:latin typeface="Garamond" panose="02020404030301010803" pitchFamily="18" charset="0"/>
              </a:rPr>
            </a:br>
            <a:r>
              <a:rPr lang="en-US" sz="2800" b="1" dirty="0" err="1" smtClean="0">
                <a:latin typeface="Garamond" panose="02020404030301010803" pitchFamily="18" charset="0"/>
              </a:rPr>
              <a:t>Introdução</a:t>
            </a:r>
            <a:r>
              <a:rPr lang="en-US" sz="2800" b="1" dirty="0" smtClean="0">
                <a:latin typeface="Garamond" panose="02020404030301010803" pitchFamily="18" charset="0"/>
              </a:rPr>
              <a:t> à </a:t>
            </a:r>
            <a:r>
              <a:rPr lang="en-US" sz="2800" b="1" dirty="0" err="1" smtClean="0">
                <a:latin typeface="Garamond" panose="02020404030301010803" pitchFamily="18" charset="0"/>
              </a:rPr>
              <a:t>Sociologia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r>
              <a:rPr lang="pt-BR" sz="2800" b="1" dirty="0" err="1">
                <a:latin typeface="Garamond" panose="02020404030301010803" pitchFamily="18" charset="0"/>
              </a:rPr>
              <a:t>Émile</a:t>
            </a:r>
            <a:r>
              <a:rPr lang="pt-BR" sz="2800" b="1" dirty="0">
                <a:latin typeface="Garamond" panose="02020404030301010803" pitchFamily="18" charset="0"/>
              </a:rPr>
              <a:t> </a:t>
            </a:r>
            <a:r>
              <a:rPr lang="pt-BR" sz="2800" b="1" dirty="0" smtClean="0">
                <a:latin typeface="Garamond" panose="02020404030301010803" pitchFamily="18" charset="0"/>
              </a:rPr>
              <a:t>Durkheim - AULA </a:t>
            </a:r>
            <a:r>
              <a:rPr lang="pt-BR" sz="2800" b="1" dirty="0" smtClean="0">
                <a:latin typeface="Garamond" panose="02020404030301010803" pitchFamily="18" charset="0"/>
              </a:rPr>
              <a:t>4 </a:t>
            </a:r>
            <a:r>
              <a:rPr lang="pt-BR" sz="2800" b="1" dirty="0">
                <a:latin typeface="Garamond" panose="02020404030301010803" pitchFamily="18" charset="0"/>
              </a:rPr>
              <a:t>– </a:t>
            </a:r>
            <a:r>
              <a:rPr lang="pt-BR" sz="2800" b="1" dirty="0" smtClean="0">
                <a:latin typeface="Garamond" panose="02020404030301010803" pitchFamily="18" charset="0"/>
              </a:rPr>
              <a:t>Solidariedade social e o direito</a:t>
            </a:r>
            <a:r>
              <a:rPr lang="en-US" sz="2800" b="1" dirty="0">
                <a:latin typeface="Garamond" panose="02020404030301010803" pitchFamily="18" charset="0"/>
              </a:rPr>
              <a:t/>
            </a:r>
            <a:br>
              <a:rPr lang="en-US" sz="2800" b="1" dirty="0">
                <a:latin typeface="Garamond" panose="02020404030301010803" pitchFamily="18" charset="0"/>
              </a:rPr>
            </a:br>
            <a:endParaRPr lang="en-US" sz="2800" b="1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i="1" dirty="0" smtClean="0">
                <a:latin typeface="Garamond" panose="02020404030301010803" pitchFamily="18" charset="0"/>
              </a:rPr>
              <a:t>Visão sobre o direito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Sempre que há uma forma estável de vida social, as regras morais são codificadas sob a forma de leis – quando a solidariedade social é forte, os membros mantêm relações diversas uns com os outros – o número dessas relações é proporcional ao das regras jurídicas que as determinam</a:t>
            </a:r>
          </a:p>
          <a:p>
            <a:pPr>
              <a:buFontTx/>
              <a:buChar char="-"/>
            </a:pPr>
            <a:r>
              <a:rPr lang="pt-BR" dirty="0">
                <a:latin typeface="Garamond" panose="02020404030301010803" pitchFamily="18" charset="0"/>
              </a:rPr>
              <a:t>C</a:t>
            </a:r>
            <a:r>
              <a:rPr lang="pt-BR" dirty="0" smtClean="0">
                <a:latin typeface="Garamond" panose="02020404030301010803" pitchFamily="18" charset="0"/>
              </a:rPr>
              <a:t>onflitos entre leis e costumes são excepcionais </a:t>
            </a:r>
          </a:p>
          <a:p>
            <a:pPr>
              <a:buFontTx/>
              <a:buChar char="-"/>
            </a:pPr>
            <a:r>
              <a:rPr lang="pt-BR" b="1" dirty="0" smtClean="0">
                <a:latin typeface="Garamond" panose="02020404030301010803" pitchFamily="18" charset="0"/>
              </a:rPr>
              <a:t>O direito reproduz as formas principais de solidariedade social 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 classificar diferentes espécies de direito para descobrirmos diferentes espécies de solidariedade</a:t>
            </a:r>
          </a:p>
          <a:p>
            <a:pPr lvl="1"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Para isso não é possível usar as divisões internas ao direito – precisa uma característica que seja essencial aos fenômenos jurídicos e que varia com eles – preceito do direito é uma regra de conduta sancionada – </a:t>
            </a:r>
            <a:r>
              <a:rPr lang="pt-BR" b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convém classificar as regras jurídicas de acordo com as diferentes sanções que são ligadas a elas: sanções repressivas e </a:t>
            </a:r>
            <a:r>
              <a:rPr lang="pt-BR" b="1" dirty="0" err="1" smtClean="0">
                <a:latin typeface="Garamond" panose="02020404030301010803" pitchFamily="18" charset="0"/>
                <a:sym typeface="Wingdings" panose="05000000000000000000" pitchFamily="2" charset="2"/>
              </a:rPr>
              <a:t>restitutivas</a:t>
            </a:r>
            <a:endParaRPr lang="pt-BR" dirty="0" smtClean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47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1949</Words>
  <Application>Microsoft Office PowerPoint</Application>
  <PresentationFormat>Widescreen</PresentationFormat>
  <Paragraphs>142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7" baseType="lpstr">
      <vt:lpstr>Arial</vt:lpstr>
      <vt:lpstr>Calibri</vt:lpstr>
      <vt:lpstr>Garamond</vt:lpstr>
      <vt:lpstr>HP Simplified</vt:lpstr>
      <vt:lpstr>Wingdings</vt:lpstr>
      <vt:lpstr>Office Theme</vt:lpstr>
      <vt:lpstr> Introdução à Sociologia [Direito] Professora: Bruna Gisi </vt:lpstr>
      <vt:lpstr> Introdução à Sociologia Émile Durkheim - AULA 4 – Solidariedade social e o direito </vt:lpstr>
      <vt:lpstr> Introdução à Sociologia Émile Durkheim - AULA 4 – Solidariedade social e o direito </vt:lpstr>
      <vt:lpstr> Introdução à Sociologia Émile Durkheim - AULA 4 – Solidariedade social e o direito </vt:lpstr>
      <vt:lpstr> Introdução à Sociologia Émile Durkheim - AULA 4 – Solidariedade social e o direito </vt:lpstr>
      <vt:lpstr> Introdução à Sociologia Émile Durkheim - AULA 4 – Solidariedade social e o direito </vt:lpstr>
      <vt:lpstr> Introdução à Sociologia Émile Durkheim - AULA 4 – Solidariedade social e o direito </vt:lpstr>
      <vt:lpstr> Introdução à Sociologia Émile Durkheim - AULA 4 – Solidariedade social e o direito </vt:lpstr>
      <vt:lpstr> Introdução à Sociologia Émile Durkheim - AULA 4 – Solidariedade social e o direito </vt:lpstr>
      <vt:lpstr> Introdução à Sociologia Émile Durkheim - AULA 4 – Solidariedade social e o direito </vt:lpstr>
      <vt:lpstr> Introdução à Sociologia Émile Durkheim - AULA 4 – Solidariedade social e o direito </vt:lpstr>
      <vt:lpstr> Introdução à Sociologia Émile Durkheim - AULA 4 – Solidariedade social e o direito </vt:lpstr>
      <vt:lpstr> Introdução à Sociologia Émile Durkheim - AULA 4 – Solidariedade social e o direito </vt:lpstr>
      <vt:lpstr> Introdução à Sociologia Émile Durkheim - AULA 4 – Solidariedade social e o direito </vt:lpstr>
      <vt:lpstr> Introdução à Sociologia Émile Durkheim - AULA 4 – Solidariedade social e o direito </vt:lpstr>
      <vt:lpstr> Introdução à Sociologia Émile Durkheim - AULA 4 – Solidariedade social e o direito </vt:lpstr>
      <vt:lpstr> Introdução à Sociologia Émile Durkheim - AULA 4 – Solidariedade social e o direito </vt:lpstr>
      <vt:lpstr> Introdução à Sociologia Émile Durkheim - AULA 4 – Solidariedade social e o direito </vt:lpstr>
      <vt:lpstr> Introdução à Sociologia Émile Durkheim - AULA 4 – Solidariedade social e o direito </vt:lpstr>
      <vt:lpstr> Introdução à Sociologia Émile Durkheim - AULA 4 – Solidariedade social e o direito </vt:lpstr>
      <vt:lpstr> Introdução à Sociologia Émile Durkheim - AULA 4 – Solidariedade social e o direito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Sociologia [Direito] Professora: Bruna Gisi</dc:title>
  <dc:creator>bruna gisi</dc:creator>
  <cp:lastModifiedBy>bruna gisi</cp:lastModifiedBy>
  <cp:revision>29</cp:revision>
  <dcterms:created xsi:type="dcterms:W3CDTF">2018-10-07T23:28:55Z</dcterms:created>
  <dcterms:modified xsi:type="dcterms:W3CDTF">2019-08-25T21:51:40Z</dcterms:modified>
</cp:coreProperties>
</file>