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333" r:id="rId3"/>
    <p:sldId id="271" r:id="rId4"/>
    <p:sldId id="274" r:id="rId5"/>
    <p:sldId id="278" r:id="rId6"/>
    <p:sldId id="281" r:id="rId7"/>
    <p:sldId id="283" r:id="rId8"/>
    <p:sldId id="286" r:id="rId9"/>
    <p:sldId id="288" r:id="rId10"/>
    <p:sldId id="290" r:id="rId11"/>
    <p:sldId id="291" r:id="rId12"/>
    <p:sldId id="292" r:id="rId13"/>
    <p:sldId id="293" r:id="rId14"/>
    <p:sldId id="295" r:id="rId15"/>
    <p:sldId id="296" r:id="rId16"/>
    <p:sldId id="297" r:id="rId17"/>
    <p:sldId id="298" r:id="rId18"/>
    <p:sldId id="299" r:id="rId19"/>
    <p:sldId id="306" r:id="rId20"/>
    <p:sldId id="33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8771" autoAdjust="0"/>
  </p:normalViewPr>
  <p:slideViewPr>
    <p:cSldViewPr>
      <p:cViewPr varScale="1">
        <p:scale>
          <a:sx n="62" d="100"/>
          <a:sy n="62" d="100"/>
        </p:scale>
        <p:origin x="64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BCF5F-C245-416E-BEE3-7E900FD3989B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E8B3D-B93E-4911-8214-C327127DA78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9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E8B3D-B93E-4911-8214-C327127DA7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21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5E513-F968-488E-9AB9-A2D5B4748C41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Exercícios depois do Slide azul</a:t>
            </a:r>
          </a:p>
        </p:txBody>
      </p:sp>
    </p:spTree>
    <p:extLst>
      <p:ext uri="{BB962C8B-B14F-4D97-AF65-F5344CB8AC3E}">
        <p14:creationId xmlns:p14="http://schemas.microsoft.com/office/powerpoint/2010/main" val="629887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39E77-780D-48D2-88DF-A564A92D6CF5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Exercícios depois do Slide azul</a:t>
            </a:r>
          </a:p>
        </p:txBody>
      </p:sp>
    </p:spTree>
    <p:extLst>
      <p:ext uri="{BB962C8B-B14F-4D97-AF65-F5344CB8AC3E}">
        <p14:creationId xmlns:p14="http://schemas.microsoft.com/office/powerpoint/2010/main" val="1827839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C3E91-491E-4686-93CB-59EB13E165A9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Exercícios depois do Slide azul</a:t>
            </a:r>
          </a:p>
        </p:txBody>
      </p:sp>
    </p:spTree>
    <p:extLst>
      <p:ext uri="{BB962C8B-B14F-4D97-AF65-F5344CB8AC3E}">
        <p14:creationId xmlns:p14="http://schemas.microsoft.com/office/powerpoint/2010/main" val="3055648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AD5D6-786B-47DA-B868-585AF40C6DD1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Exercícios depois do Slide azul</a:t>
            </a:r>
          </a:p>
        </p:txBody>
      </p:sp>
    </p:spTree>
    <p:extLst>
      <p:ext uri="{BB962C8B-B14F-4D97-AF65-F5344CB8AC3E}">
        <p14:creationId xmlns:p14="http://schemas.microsoft.com/office/powerpoint/2010/main" val="2618802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BA7CC-E9A1-4779-A595-436D83E7D94B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Exercícios depois do Slide azul</a:t>
            </a:r>
          </a:p>
        </p:txBody>
      </p:sp>
    </p:spTree>
    <p:extLst>
      <p:ext uri="{BB962C8B-B14F-4D97-AF65-F5344CB8AC3E}">
        <p14:creationId xmlns:p14="http://schemas.microsoft.com/office/powerpoint/2010/main" val="3323376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6AD022-E5B8-494D-92FA-36E603FFD040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Exercícios depois do Slide azul</a:t>
            </a:r>
          </a:p>
        </p:txBody>
      </p:sp>
    </p:spTree>
    <p:extLst>
      <p:ext uri="{BB962C8B-B14F-4D97-AF65-F5344CB8AC3E}">
        <p14:creationId xmlns:p14="http://schemas.microsoft.com/office/powerpoint/2010/main" val="2237596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11A9D-F45D-4F47-AA13-BB38426AE3D7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Exercícios depois do Slide azul</a:t>
            </a:r>
          </a:p>
        </p:txBody>
      </p:sp>
    </p:spTree>
    <p:extLst>
      <p:ext uri="{BB962C8B-B14F-4D97-AF65-F5344CB8AC3E}">
        <p14:creationId xmlns:p14="http://schemas.microsoft.com/office/powerpoint/2010/main" val="727638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D55A2-CAC0-4D7F-A95C-A658343A8C9E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Exercícios depois do Slide azul</a:t>
            </a:r>
          </a:p>
        </p:txBody>
      </p:sp>
    </p:spTree>
    <p:extLst>
      <p:ext uri="{BB962C8B-B14F-4D97-AF65-F5344CB8AC3E}">
        <p14:creationId xmlns:p14="http://schemas.microsoft.com/office/powerpoint/2010/main" val="2462491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31E47-C220-4115-B21B-838D39A39E03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Exercícios depois do Slide azul</a:t>
            </a:r>
          </a:p>
        </p:txBody>
      </p:sp>
    </p:spTree>
    <p:extLst>
      <p:ext uri="{BB962C8B-B14F-4D97-AF65-F5344CB8AC3E}">
        <p14:creationId xmlns:p14="http://schemas.microsoft.com/office/powerpoint/2010/main" val="279976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72B4-8836-4474-9272-730873810780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72B4-8836-4474-9272-730873810780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9E183-E817-4F2A-9A82-BC9DBC62687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47007"/>
            <a:ext cx="7772400" cy="14700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4800" b="1" dirty="0" smtClean="0"/>
              <a:t>Hiperinflação</a:t>
            </a:r>
            <a:endParaRPr lang="en-US" sz="4800" b="1" dirty="0"/>
          </a:p>
        </p:txBody>
      </p:sp>
      <p:pic>
        <p:nvPicPr>
          <p:cNvPr id="4101" name="Picture 5" descr="Logo ESALQ (verde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0271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38200" y="1587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0675 - Economia Monetária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4000" b="1">
                <a:latin typeface="Arial Narrow" panose="020B0606020202030204" pitchFamily="34" charset="0"/>
              </a:rPr>
              <a:t>Modelo de Cagan</a:t>
            </a:r>
            <a:endParaRPr lang="pt-BR" altLang="pt-BR" sz="4000" b="1">
              <a:latin typeface="Arial Narrow" panose="020B0606020202030204" pitchFamily="34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7" y="1597611"/>
            <a:ext cx="7769225" cy="509111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en-US" altLang="pt-BR" dirty="0">
                <a:latin typeface="Arial" panose="020B0604020202020204" pitchFamily="34" charset="0"/>
              </a:rPr>
              <a:t>	</a:t>
            </a:r>
            <a:r>
              <a:rPr lang="pt-BR" altLang="pt-BR" sz="2800" dirty="0" err="1">
                <a:latin typeface="Arial Narrow" panose="020B0606020202030204" pitchFamily="34" charset="0"/>
              </a:rPr>
              <a:t>Cagan</a:t>
            </a:r>
            <a:r>
              <a:rPr lang="pt-BR" altLang="pt-BR" sz="2800" dirty="0">
                <a:latin typeface="Arial Narrow" panose="020B0606020202030204" pitchFamily="34" charset="0"/>
              </a:rPr>
              <a:t> explica a</a:t>
            </a:r>
            <a:r>
              <a:rPr lang="en-US" altLang="pt-BR" sz="2800" dirty="0">
                <a:latin typeface="Arial Narrow" panose="020B0606020202030204" pitchFamily="34" charset="0"/>
              </a:rPr>
              <a:t> </a:t>
            </a:r>
            <a:r>
              <a:rPr lang="pt-BR" altLang="pt-BR" sz="2800" dirty="0">
                <a:latin typeface="Arial Narrow" panose="020B0606020202030204" pitchFamily="34" charset="0"/>
              </a:rPr>
              <a:t>dinâmica das inflações como uma corrida entre a defesa dos agentes econômicos, em fuga da</a:t>
            </a:r>
            <a:r>
              <a:rPr lang="en-US" altLang="pt-BR" sz="2800" dirty="0">
                <a:latin typeface="Arial Narrow" panose="020B0606020202030204" pitchFamily="34" charset="0"/>
              </a:rPr>
              <a:t> </a:t>
            </a:r>
            <a:r>
              <a:rPr lang="pt-BR" altLang="pt-BR" sz="2800" dirty="0">
                <a:latin typeface="Arial Narrow" panose="020B0606020202030204" pitchFamily="34" charset="0"/>
              </a:rPr>
              <a:t>moeda e as necessidades de financiamento do governo, a partir do modelo básico que</a:t>
            </a:r>
            <a:r>
              <a:rPr lang="en-US" altLang="pt-BR" sz="2800" dirty="0">
                <a:latin typeface="Arial Narrow" panose="020B0606020202030204" pitchFamily="34" charset="0"/>
              </a:rPr>
              <a:t> </a:t>
            </a:r>
            <a:r>
              <a:rPr lang="pt-BR" altLang="pt-BR" sz="2800" dirty="0">
                <a:latin typeface="Arial Narrow" panose="020B0606020202030204" pitchFamily="34" charset="0"/>
              </a:rPr>
              <a:t>compreende uma demanda por moeda que reflete a </a:t>
            </a:r>
            <a:r>
              <a:rPr lang="pt-BR" altLang="pt-BR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dominância da inflação esperada</a:t>
            </a:r>
            <a:r>
              <a:rPr lang="pt-BR" altLang="pt-BR" sz="2800" dirty="0">
                <a:latin typeface="Arial Narrow" panose="020B0606020202030204" pitchFamily="34" charset="0"/>
              </a:rPr>
              <a:t> como</a:t>
            </a:r>
            <a:r>
              <a:rPr lang="en-US" altLang="pt-BR" sz="2800" dirty="0">
                <a:latin typeface="Arial Narrow" panose="020B0606020202030204" pitchFamily="34" charset="0"/>
              </a:rPr>
              <a:t> </a:t>
            </a:r>
            <a:r>
              <a:rPr lang="pt-BR" altLang="pt-BR" sz="2800" dirty="0">
                <a:latin typeface="Arial Narrow" panose="020B0606020202030204" pitchFamily="34" charset="0"/>
              </a:rPr>
              <a:t>motivação para que os agentes economizem encaixes de transação:</a:t>
            </a:r>
          </a:p>
          <a:p>
            <a:pPr algn="just">
              <a:buFont typeface="Wingdings" panose="05000000000000000000" pitchFamily="2" charset="2"/>
              <a:buNone/>
            </a:pPr>
            <a:endParaRPr lang="pt-BR" altLang="pt-BR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6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00C7D-8956-45B0-9410-622DE20EE523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4000" b="1">
                <a:latin typeface="Arial Narrow" panose="020B0606020202030204" pitchFamily="34" charset="0"/>
              </a:rPr>
              <a:t>Modelo de Cagan</a:t>
            </a:r>
            <a:endParaRPr lang="pt-BR" altLang="pt-BR" sz="4000" b="1">
              <a:latin typeface="Arial Narrow" panose="020B0606020202030204" pitchFamily="34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50911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pt-BR" sz="2600" dirty="0">
                <a:latin typeface="Arial Narrow" panose="020B0606020202030204" pitchFamily="34" charset="0"/>
              </a:rPr>
              <a:t>O </a:t>
            </a:r>
            <a:r>
              <a:rPr lang="en-US" altLang="pt-BR" sz="2600" dirty="0" err="1">
                <a:latin typeface="Arial Narrow" panose="020B0606020202030204" pitchFamily="34" charset="0"/>
              </a:rPr>
              <a:t>modelo</a:t>
            </a:r>
            <a:r>
              <a:rPr lang="en-US" altLang="pt-BR" sz="2600" dirty="0">
                <a:latin typeface="Arial Narrow" panose="020B0606020202030204" pitchFamily="34" charset="0"/>
              </a:rPr>
              <a:t> é </a:t>
            </a:r>
            <a:r>
              <a:rPr lang="en-US" altLang="pt-BR" sz="2600" dirty="0" err="1">
                <a:latin typeface="Arial Narrow" panose="020B0606020202030204" pitchFamily="34" charset="0"/>
              </a:rPr>
              <a:t>composto</a:t>
            </a:r>
            <a:r>
              <a:rPr lang="en-US" altLang="pt-BR" sz="2600" dirty="0">
                <a:latin typeface="Arial Narrow" panose="020B0606020202030204" pitchFamily="34" charset="0"/>
              </a:rPr>
              <a:t> de 2 </a:t>
            </a:r>
            <a:r>
              <a:rPr lang="en-US" altLang="pt-BR" sz="2600" dirty="0" err="1">
                <a:latin typeface="Arial Narrow" panose="020B0606020202030204" pitchFamily="34" charset="0"/>
              </a:rPr>
              <a:t>equações</a:t>
            </a:r>
            <a:r>
              <a:rPr lang="en-US" altLang="pt-BR" sz="2600" dirty="0">
                <a:latin typeface="Arial Narrow" panose="020B0606020202030204" pitchFamily="34" charset="0"/>
              </a:rPr>
              <a:t>:</a:t>
            </a:r>
          </a:p>
          <a:p>
            <a:r>
              <a:rPr lang="en-US" altLang="pt-BR" sz="2600" dirty="0">
                <a:latin typeface="Arial Narrow" panose="020B0606020202030204" pitchFamily="34" charset="0"/>
              </a:rPr>
              <a:t>A </a:t>
            </a:r>
            <a:r>
              <a:rPr lang="en-US" altLang="pt-BR" sz="2600" dirty="0" err="1">
                <a:latin typeface="Arial Narrow" panose="020B0606020202030204" pitchFamily="34" charset="0"/>
              </a:rPr>
              <a:t>equação</a:t>
            </a:r>
            <a:r>
              <a:rPr lang="en-US" altLang="pt-BR" sz="2600" dirty="0">
                <a:latin typeface="Arial Narrow" panose="020B0606020202030204" pitchFamily="34" charset="0"/>
              </a:rPr>
              <a:t> de </a:t>
            </a:r>
            <a:r>
              <a:rPr lang="en-US" altLang="pt-BR" sz="2600" dirty="0" err="1">
                <a:latin typeface="Arial Narrow" panose="020B0606020202030204" pitchFamily="34" charset="0"/>
              </a:rPr>
              <a:t>demanda</a:t>
            </a:r>
            <a:r>
              <a:rPr lang="en-US" altLang="pt-BR" sz="2600" dirty="0">
                <a:latin typeface="Arial Narrow" panose="020B0606020202030204" pitchFamily="34" charset="0"/>
              </a:rPr>
              <a:t> </a:t>
            </a:r>
            <a:r>
              <a:rPr lang="en-US" altLang="pt-BR" sz="2600" dirty="0" err="1">
                <a:latin typeface="Arial Narrow" panose="020B0606020202030204" pitchFamily="34" charset="0"/>
              </a:rPr>
              <a:t>por</a:t>
            </a:r>
            <a:r>
              <a:rPr lang="en-US" altLang="pt-BR" sz="2600" dirty="0">
                <a:latin typeface="Arial Narrow" panose="020B0606020202030204" pitchFamily="34" charset="0"/>
              </a:rPr>
              <a:t> </a:t>
            </a:r>
            <a:r>
              <a:rPr lang="en-US" altLang="pt-BR" sz="2600" dirty="0" err="1">
                <a:latin typeface="Arial Narrow" panose="020B0606020202030204" pitchFamily="34" charset="0"/>
              </a:rPr>
              <a:t>moeda</a:t>
            </a:r>
            <a:r>
              <a:rPr lang="en-US" altLang="pt-BR" sz="2600" dirty="0">
                <a:latin typeface="Arial Narrow" panose="020B0606020202030204" pitchFamily="34" charset="0"/>
              </a:rPr>
              <a:t>:	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pt-BR" sz="2600" dirty="0">
                <a:latin typeface="Arial Narrow" panose="020B0606020202030204" pitchFamily="34" charset="0"/>
              </a:rPr>
              <a:t>m </a:t>
            </a:r>
            <a:r>
              <a:rPr lang="en-US" altLang="pt-BR" sz="2600" dirty="0">
                <a:latin typeface="Arial Narrow" panose="020B0606020202030204" pitchFamily="34" charset="0"/>
                <a:sym typeface="Symbol" panose="05050102010706020507" pitchFamily="18" charset="2"/>
              </a:rPr>
              <a:t> </a:t>
            </a:r>
            <a:r>
              <a:rPr lang="pt-BR" altLang="pt-BR" sz="2600" dirty="0">
                <a:latin typeface="Arial Narrow" panose="020B0606020202030204" pitchFamily="34" charset="0"/>
              </a:rPr>
              <a:t>M/P = c</a:t>
            </a:r>
            <a:r>
              <a:rPr lang="en-US" altLang="pt-BR" sz="2600" dirty="0">
                <a:latin typeface="Arial Narrow" panose="020B0606020202030204" pitchFamily="34" charset="0"/>
              </a:rPr>
              <a:t>.</a:t>
            </a:r>
            <a:r>
              <a:rPr lang="pt-BR" altLang="pt-BR" sz="2600" dirty="0" err="1">
                <a:latin typeface="Arial Narrow" panose="020B0606020202030204" pitchFamily="34" charset="0"/>
              </a:rPr>
              <a:t>e</a:t>
            </a:r>
            <a:r>
              <a:rPr lang="pt-BR" altLang="pt-BR" sz="2600" baseline="40000" dirty="0" err="1">
                <a:latin typeface="Arial Narrow" panose="020B0606020202030204" pitchFamily="34" charset="0"/>
              </a:rPr>
              <a:t>-a</a:t>
            </a:r>
            <a:r>
              <a:rPr lang="pt-BR" altLang="pt-BR" sz="2600" baseline="40000" dirty="0">
                <a:latin typeface="Arial Narrow" panose="020B0606020202030204" pitchFamily="34" charset="0"/>
              </a:rPr>
              <a:t> </a:t>
            </a:r>
            <a:r>
              <a:rPr lang="en-US" altLang="pt-BR" sz="2600" baseline="30000" dirty="0">
                <a:latin typeface="Arial Narrow" panose="020B0606020202030204" pitchFamily="34" charset="0"/>
                <a:sym typeface="Symbol" panose="05050102010706020507" pitchFamily="18" charset="2"/>
              </a:rPr>
              <a:t></a:t>
            </a:r>
            <a:r>
              <a:rPr lang="pt-BR" altLang="pt-BR" sz="2600" baseline="70000" dirty="0">
                <a:latin typeface="Arial Narrow" panose="020B0606020202030204" pitchFamily="34" charset="0"/>
              </a:rPr>
              <a:t>e</a:t>
            </a:r>
            <a:r>
              <a:rPr lang="pt-BR" altLang="pt-BR" sz="2600" b="1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endParaRPr lang="en-US" altLang="pt-BR" sz="26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pt-BR" sz="2600" dirty="0" err="1" smtClean="0">
                <a:latin typeface="Arial Narrow" panose="020B0606020202030204" pitchFamily="34" charset="0"/>
              </a:rPr>
              <a:t>Em</a:t>
            </a:r>
            <a:r>
              <a:rPr lang="en-US" altLang="pt-BR" sz="2600" dirty="0" smtClean="0">
                <a:latin typeface="Arial Narrow" panose="020B0606020202030204" pitchFamily="34" charset="0"/>
              </a:rPr>
              <a:t> </a:t>
            </a:r>
            <a:r>
              <a:rPr lang="en-US" altLang="pt-BR" sz="2600" dirty="0" err="1" smtClean="0">
                <a:latin typeface="Arial Narrow" panose="020B0606020202030204" pitchFamily="34" charset="0"/>
              </a:rPr>
              <a:t>que</a:t>
            </a:r>
            <a:r>
              <a:rPr lang="en-US" altLang="pt-BR" sz="2600" dirty="0" smtClean="0">
                <a:latin typeface="Arial Narrow" panose="020B0606020202030204" pitchFamily="34" charset="0"/>
              </a:rPr>
              <a:t> </a:t>
            </a:r>
            <a:r>
              <a:rPr lang="en-US" altLang="pt-BR" sz="2600" dirty="0">
                <a:latin typeface="Arial Narrow" panose="020B0606020202030204" pitchFamily="34" charset="0"/>
              </a:rPr>
              <a:t>c é </a:t>
            </a:r>
            <a:r>
              <a:rPr lang="en-US" altLang="pt-BR" sz="2600" dirty="0" err="1">
                <a:latin typeface="Arial Narrow" panose="020B0606020202030204" pitchFamily="34" charset="0"/>
              </a:rPr>
              <a:t>uma</a:t>
            </a:r>
            <a:r>
              <a:rPr lang="en-US" altLang="pt-BR" sz="2600" dirty="0">
                <a:latin typeface="Arial Narrow" panose="020B0606020202030204" pitchFamily="34" charset="0"/>
              </a:rPr>
              <a:t> </a:t>
            </a:r>
            <a:r>
              <a:rPr lang="en-US" altLang="pt-BR" sz="2600" dirty="0" err="1">
                <a:latin typeface="Arial Narrow" panose="020B0606020202030204" pitchFamily="34" charset="0"/>
              </a:rPr>
              <a:t>constante</a:t>
            </a:r>
            <a:r>
              <a:rPr lang="en-US" altLang="pt-BR" sz="2600" dirty="0">
                <a:latin typeface="Arial Narrow" panose="020B0606020202030204" pitchFamily="34" charset="0"/>
              </a:rPr>
              <a:t>, e </a:t>
            </a:r>
            <a:r>
              <a:rPr lang="en-US" altLang="pt-BR" sz="2600" dirty="0" err="1">
                <a:latin typeface="Arial Narrow" panose="020B0606020202030204" pitchFamily="34" charset="0"/>
              </a:rPr>
              <a:t>quanto</a:t>
            </a:r>
            <a:r>
              <a:rPr lang="en-US" altLang="pt-BR" sz="2600" dirty="0">
                <a:latin typeface="Arial Narrow" panose="020B0606020202030204" pitchFamily="34" charset="0"/>
              </a:rPr>
              <a:t> </a:t>
            </a:r>
            <a:r>
              <a:rPr lang="en-US" altLang="pt-BR" sz="2600" dirty="0" err="1">
                <a:latin typeface="Arial Narrow" panose="020B0606020202030204" pitchFamily="34" charset="0"/>
              </a:rPr>
              <a:t>maior</a:t>
            </a:r>
            <a:r>
              <a:rPr lang="en-US" altLang="pt-BR" sz="2600" dirty="0">
                <a:latin typeface="Arial Narrow" panose="020B0606020202030204" pitchFamily="34" charset="0"/>
              </a:rPr>
              <a:t> a </a:t>
            </a:r>
            <a:r>
              <a:rPr lang="en-US" altLang="pt-BR" sz="2600" dirty="0" err="1" smtClean="0">
                <a:latin typeface="Arial Narrow" panose="020B0606020202030204" pitchFamily="34" charset="0"/>
              </a:rPr>
              <a:t>inflação</a:t>
            </a:r>
            <a:r>
              <a:rPr lang="en-US" altLang="pt-BR" sz="2600" dirty="0" smtClean="0">
                <a:latin typeface="Arial Narrow" panose="020B0606020202030204" pitchFamily="34" charset="0"/>
              </a:rPr>
              <a:t> </a:t>
            </a:r>
            <a:r>
              <a:rPr lang="en-US" altLang="pt-BR" sz="2600" dirty="0" err="1">
                <a:latin typeface="Arial Narrow" panose="020B0606020202030204" pitchFamily="34" charset="0"/>
              </a:rPr>
              <a:t>esperada</a:t>
            </a:r>
            <a:r>
              <a:rPr lang="en-US" altLang="pt-BR" sz="2600" dirty="0">
                <a:latin typeface="Arial Narrow" panose="020B0606020202030204" pitchFamily="34" charset="0"/>
              </a:rPr>
              <a:t>, </a:t>
            </a:r>
            <a:r>
              <a:rPr lang="en-US" altLang="pt-BR" sz="2600" dirty="0" err="1">
                <a:latin typeface="Arial Narrow" panose="020B0606020202030204" pitchFamily="34" charset="0"/>
              </a:rPr>
              <a:t>menor</a:t>
            </a:r>
            <a:r>
              <a:rPr lang="en-US" altLang="pt-BR" sz="2600" dirty="0">
                <a:latin typeface="Arial Narrow" panose="020B0606020202030204" pitchFamily="34" charset="0"/>
              </a:rPr>
              <a:t> a </a:t>
            </a:r>
            <a:r>
              <a:rPr lang="en-US" altLang="pt-BR" sz="2600" dirty="0" err="1">
                <a:latin typeface="Arial Narrow" panose="020B0606020202030204" pitchFamily="34" charset="0"/>
              </a:rPr>
              <a:t>demanda</a:t>
            </a:r>
            <a:r>
              <a:rPr lang="en-US" altLang="pt-BR" sz="2600" dirty="0">
                <a:latin typeface="Arial Narrow" panose="020B0606020202030204" pitchFamily="34" charset="0"/>
              </a:rPr>
              <a:t> </a:t>
            </a:r>
            <a:r>
              <a:rPr lang="en-US" altLang="pt-BR" sz="2600" dirty="0" err="1">
                <a:latin typeface="Arial Narrow" panose="020B0606020202030204" pitchFamily="34" charset="0"/>
              </a:rPr>
              <a:t>moeda</a:t>
            </a:r>
            <a:r>
              <a:rPr lang="en-US" altLang="pt-BR" sz="2600" dirty="0">
                <a:latin typeface="Arial Narrow" panose="020B0606020202030204" pitchFamily="34" charset="0"/>
              </a:rPr>
              <a:t> (</a:t>
            </a:r>
            <a:r>
              <a:rPr lang="en-US" altLang="pt-BR" sz="2600" dirty="0" err="1">
                <a:latin typeface="Arial Narrow" panose="020B0606020202030204" pitchFamily="34" charset="0"/>
              </a:rPr>
              <a:t>temos</a:t>
            </a:r>
            <a:r>
              <a:rPr lang="en-US" altLang="pt-BR" sz="2600" dirty="0">
                <a:latin typeface="Arial Narrow" panose="020B0606020202030204" pitchFamily="34" charset="0"/>
              </a:rPr>
              <a:t> </a:t>
            </a:r>
            <a:r>
              <a:rPr lang="en-US" altLang="pt-BR" sz="2600" dirty="0" err="1">
                <a:latin typeface="Arial Narrow" panose="020B0606020202030204" pitchFamily="34" charset="0"/>
              </a:rPr>
              <a:t>como</a:t>
            </a:r>
            <a:r>
              <a:rPr lang="en-US" altLang="pt-BR" sz="2600" dirty="0">
                <a:latin typeface="Arial Narrow" panose="020B0606020202030204" pitchFamily="34" charset="0"/>
              </a:rPr>
              <a:t> </a:t>
            </a:r>
            <a:r>
              <a:rPr lang="en-US" altLang="pt-BR" sz="2600" dirty="0" err="1">
                <a:latin typeface="Arial Narrow" panose="020B0606020202030204" pitchFamily="34" charset="0"/>
              </a:rPr>
              <a:t>hipótese</a:t>
            </a:r>
            <a:r>
              <a:rPr lang="en-US" altLang="pt-BR" sz="2600" dirty="0">
                <a:latin typeface="Arial Narrow" panose="020B0606020202030204" pitchFamily="34" charset="0"/>
              </a:rPr>
              <a:t> </a:t>
            </a:r>
            <a:r>
              <a:rPr lang="en-US" altLang="pt-BR" sz="2600" dirty="0" err="1">
                <a:latin typeface="Arial Narrow" panose="020B0606020202030204" pitchFamily="34" charset="0"/>
              </a:rPr>
              <a:t>que</a:t>
            </a:r>
            <a:r>
              <a:rPr lang="en-US" altLang="pt-BR" sz="2600" dirty="0">
                <a:latin typeface="Arial Narrow" panose="020B0606020202030204" pitchFamily="34" charset="0"/>
              </a:rPr>
              <a:t> o </a:t>
            </a:r>
            <a:r>
              <a:rPr lang="en-US" altLang="pt-BR" sz="2600" dirty="0" err="1">
                <a:latin typeface="Arial Narrow" panose="020B0606020202030204" pitchFamily="34" charset="0"/>
              </a:rPr>
              <a:t>produto</a:t>
            </a:r>
            <a:r>
              <a:rPr lang="en-US" altLang="pt-BR" sz="2600" dirty="0">
                <a:latin typeface="Arial Narrow" panose="020B0606020202030204" pitchFamily="34" charset="0"/>
              </a:rPr>
              <a:t> e a taxa de </a:t>
            </a:r>
            <a:r>
              <a:rPr lang="en-US" altLang="pt-BR" sz="2600" dirty="0" err="1">
                <a:latin typeface="Arial Narrow" panose="020B0606020202030204" pitchFamily="34" charset="0"/>
              </a:rPr>
              <a:t>juros</a:t>
            </a:r>
            <a:r>
              <a:rPr lang="en-US" altLang="pt-BR" sz="2600" dirty="0">
                <a:latin typeface="Arial Narrow" panose="020B0606020202030204" pitchFamily="34" charset="0"/>
              </a:rPr>
              <a:t> real </a:t>
            </a:r>
            <a:r>
              <a:rPr lang="en-US" altLang="pt-BR" sz="2600" dirty="0" err="1">
                <a:latin typeface="Arial Narrow" panose="020B0606020202030204" pitchFamily="34" charset="0"/>
              </a:rPr>
              <a:t>são</a:t>
            </a:r>
            <a:r>
              <a:rPr lang="en-US" altLang="pt-BR" sz="2600" dirty="0">
                <a:latin typeface="Arial Narrow" panose="020B0606020202030204" pitchFamily="34" charset="0"/>
              </a:rPr>
              <a:t> </a:t>
            </a:r>
            <a:r>
              <a:rPr lang="en-US" altLang="pt-BR" sz="2600" dirty="0" err="1">
                <a:latin typeface="Arial Narrow" panose="020B0606020202030204" pitchFamily="34" charset="0"/>
              </a:rPr>
              <a:t>constantes</a:t>
            </a:r>
            <a:r>
              <a:rPr lang="en-US" altLang="pt-BR" sz="2600" dirty="0">
                <a:latin typeface="Arial Narrow" panose="020B0606020202030204" pitchFamily="34" charset="0"/>
              </a:rPr>
              <a:t> e </a:t>
            </a:r>
            <a:r>
              <a:rPr lang="en-US" altLang="pt-BR" sz="2600" dirty="0" err="1">
                <a:latin typeface="Arial Narrow" panose="020B0606020202030204" pitchFamily="34" charset="0"/>
              </a:rPr>
              <a:t>estão</a:t>
            </a:r>
            <a:r>
              <a:rPr lang="en-US" altLang="pt-BR" sz="2600" dirty="0">
                <a:latin typeface="Arial Narrow" panose="020B0606020202030204" pitchFamily="34" charset="0"/>
              </a:rPr>
              <a:t> </a:t>
            </a:r>
            <a:r>
              <a:rPr lang="en-US" altLang="pt-BR" sz="2600" dirty="0" err="1">
                <a:latin typeface="Arial Narrow" panose="020B0606020202030204" pitchFamily="34" charset="0"/>
              </a:rPr>
              <a:t>embutidos</a:t>
            </a:r>
            <a:r>
              <a:rPr lang="en-US" altLang="pt-BR" sz="2600" dirty="0">
                <a:latin typeface="Arial Narrow" panose="020B0606020202030204" pitchFamily="34" charset="0"/>
              </a:rPr>
              <a:t> </a:t>
            </a:r>
            <a:r>
              <a:rPr lang="en-US" altLang="pt-BR" sz="2600" dirty="0" err="1">
                <a:latin typeface="Arial Narrow" panose="020B0606020202030204" pitchFamily="34" charset="0"/>
              </a:rPr>
              <a:t>em</a:t>
            </a:r>
            <a:r>
              <a:rPr lang="en-US" altLang="pt-BR" sz="2600" dirty="0">
                <a:latin typeface="Arial Narrow" panose="020B0606020202030204" pitchFamily="34" charset="0"/>
              </a:rPr>
              <a:t> c).</a:t>
            </a:r>
            <a:r>
              <a:rPr lang="en-US" altLang="pt-BR" sz="2600" dirty="0">
                <a:solidFill>
                  <a:schemeClr val="tx2"/>
                </a:solidFill>
                <a:latin typeface="Arial Narrow" panose="020B0606020202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6831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089A-49DC-4EBE-BB27-5C429406140B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b="1">
                <a:latin typeface="Arial Narrow" panose="020B0606020202030204" pitchFamily="34" charset="0"/>
              </a:rPr>
              <a:t>Modelo de Cagan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pt-BR" altLang="pt-BR" sz="2600">
                <a:latin typeface="Arial Narrow" panose="020B0606020202030204" pitchFamily="34" charset="0"/>
              </a:rPr>
              <a:t>E a equação de formação de expectativas: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600">
                <a:latin typeface="Arial Narrow" panose="020B0606020202030204" pitchFamily="34" charset="0"/>
              </a:rPr>
              <a:t>A dinâmica de correção de erros na inflação esperada é proporcional ao erro: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600">
                <a:latin typeface="Arial Narrow" panose="020B0606020202030204" pitchFamily="34" charset="0"/>
              </a:rPr>
              <a:t>	</a:t>
            </a:r>
            <a:r>
              <a:rPr lang="en-US" altLang="pt-BR" sz="2600" u="sng">
                <a:latin typeface="Arial Narrow" panose="020B0606020202030204" pitchFamily="34" charset="0"/>
              </a:rPr>
              <a:t>d</a:t>
            </a:r>
            <a:r>
              <a:rPr lang="en-US" altLang="pt-BR" sz="2600" u="sng">
                <a:latin typeface="Arial Narrow" panose="020B0606020202030204" pitchFamily="34" charset="0"/>
                <a:sym typeface="Symbol" panose="05050102010706020507" pitchFamily="18" charset="2"/>
              </a:rPr>
              <a:t></a:t>
            </a:r>
            <a:r>
              <a:rPr lang="pt-BR" altLang="pt-BR" sz="2600" u="sng" baseline="30000">
                <a:latin typeface="Arial Narrow" panose="020B0606020202030204" pitchFamily="34" charset="0"/>
              </a:rPr>
              <a:t>e</a:t>
            </a:r>
            <a:r>
              <a:rPr lang="pt-BR" altLang="pt-BR" sz="2600" baseline="30000">
                <a:latin typeface="Arial Narrow" panose="020B0606020202030204" pitchFamily="34" charset="0"/>
              </a:rPr>
              <a:t> </a:t>
            </a:r>
            <a:r>
              <a:rPr lang="pt-BR" altLang="pt-BR" sz="2600">
                <a:latin typeface="Arial Narrow" panose="020B0606020202030204" pitchFamily="34" charset="0"/>
              </a:rPr>
              <a:t>= b(</a:t>
            </a:r>
            <a:r>
              <a:rPr lang="en-US" altLang="pt-BR" sz="2600">
                <a:latin typeface="Arial Narrow" panose="020B0606020202030204" pitchFamily="34" charset="0"/>
                <a:sym typeface="Symbol" panose="05050102010706020507" pitchFamily="18" charset="2"/>
              </a:rPr>
              <a:t></a:t>
            </a:r>
            <a:r>
              <a:rPr lang="pt-BR" altLang="pt-BR" sz="2600">
                <a:latin typeface="Arial Narrow" panose="020B0606020202030204" pitchFamily="34" charset="0"/>
              </a:rPr>
              <a:t> - </a:t>
            </a:r>
            <a:r>
              <a:rPr lang="en-US" altLang="pt-BR" sz="2600">
                <a:latin typeface="Arial Narrow" panose="020B0606020202030204" pitchFamily="34" charset="0"/>
                <a:sym typeface="Symbol" panose="05050102010706020507" pitchFamily="18" charset="2"/>
              </a:rPr>
              <a:t></a:t>
            </a:r>
            <a:r>
              <a:rPr lang="pt-BR" altLang="pt-BR" sz="2600" baseline="30000">
                <a:latin typeface="Arial Narrow" panose="020B0606020202030204" pitchFamily="34" charset="0"/>
              </a:rPr>
              <a:t>e</a:t>
            </a:r>
            <a:r>
              <a:rPr lang="pt-BR" altLang="pt-BR" sz="2600">
                <a:latin typeface="Arial Narrow" panose="020B0606020202030204" pitchFamily="34" charset="0"/>
              </a:rPr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600">
                <a:latin typeface="Arial Narrow" panose="020B0606020202030204" pitchFamily="34" charset="0"/>
              </a:rPr>
              <a:t>                                           dt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pt-BR" sz="3000">
                <a:latin typeface="Arial Narrow" panose="020B0606020202030204" pitchFamily="34" charset="0"/>
              </a:rPr>
              <a:t>Se a inflação realizada excede a inflação esperada, a inflação esperada aumenta. O coeficiente b mede a velocidade em que os individuos ajustam suas expectativas.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pt-BR" sz="3000">
                <a:latin typeface="Arial Narrow" panose="020B0606020202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67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2733-D410-4582-8441-FA63D94C3B50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b="1">
                <a:latin typeface="Arial Narrow" panose="020B0606020202030204" pitchFamily="34" charset="0"/>
              </a:rPr>
              <a:t>Modelo de Cagan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3500" dirty="0">
                <a:latin typeface="Arial Narrow" panose="020B0606020202030204" pitchFamily="34" charset="0"/>
              </a:rPr>
              <a:t>A primeira pergunta que </a:t>
            </a:r>
            <a:r>
              <a:rPr lang="pt-BR" altLang="pt-BR" sz="3500" dirty="0" err="1">
                <a:latin typeface="Arial Narrow" panose="020B0606020202030204" pitchFamily="34" charset="0"/>
              </a:rPr>
              <a:t>Cagan</a:t>
            </a:r>
            <a:r>
              <a:rPr lang="pt-BR" altLang="pt-BR" sz="3500" dirty="0">
                <a:latin typeface="Arial Narrow" panose="020B0606020202030204" pitchFamily="34" charset="0"/>
              </a:rPr>
              <a:t> buscou responder foi: Quando a moeda cresce a uma taxa constante, </a:t>
            </a:r>
            <a:r>
              <a:rPr lang="pt-BR" altLang="pt-BR" sz="3500" b="1" dirty="0">
                <a:latin typeface="Arial Narrow" panose="020B0606020202030204" pitchFamily="34" charset="0"/>
              </a:rPr>
              <a:t>σ</a:t>
            </a:r>
            <a:r>
              <a:rPr lang="pt-BR" altLang="pt-BR" sz="3500" dirty="0">
                <a:latin typeface="Arial Narrow" panose="020B0606020202030204" pitchFamily="34" charset="0"/>
              </a:rPr>
              <a:t>, a inflação convergirá ou não para esta taxa</a:t>
            </a:r>
            <a:r>
              <a:rPr lang="pt-BR" altLang="pt-BR" sz="3500" dirty="0" smtClean="0">
                <a:latin typeface="Arial Narrow" panose="020B0606020202030204" pitchFamily="34" charset="0"/>
              </a:rPr>
              <a:t>?</a:t>
            </a:r>
            <a:endParaRPr lang="pt-BR" altLang="pt-BR" sz="35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8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AECD-BF4A-4738-AE2A-BE6265DFDE40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b="1">
                <a:latin typeface="Arial Narrow" panose="020B0606020202030204" pitchFamily="34" charset="0"/>
              </a:rPr>
              <a:t>Modelo de Cagan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>
                <a:latin typeface="Arial Narrow" panose="020B0606020202030204" pitchFamily="34" charset="0"/>
              </a:rPr>
              <a:t>Vamos representar então este modelo graficamente: 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>
                <a:latin typeface="Arial Narrow" panose="020B0606020202030204" pitchFamily="34" charset="0"/>
              </a:rPr>
              <a:t>Considerando o equilíbrio como d</a:t>
            </a:r>
            <a:r>
              <a:rPr lang="en-US" altLang="pt-BR">
                <a:latin typeface="Arial Narrow" panose="020B0606020202030204" pitchFamily="34" charset="0"/>
                <a:sym typeface="Symbol" panose="05050102010706020507" pitchFamily="18" charset="2"/>
              </a:rPr>
              <a:t></a:t>
            </a:r>
            <a:r>
              <a:rPr lang="pt-BR" altLang="pt-BR" baseline="30000">
                <a:latin typeface="Arial Narrow" panose="020B0606020202030204" pitchFamily="34" charset="0"/>
              </a:rPr>
              <a:t>e</a:t>
            </a:r>
            <a:r>
              <a:rPr lang="pt-BR" altLang="pt-BR">
                <a:latin typeface="Arial Narrow" panose="020B0606020202030204" pitchFamily="34" charset="0"/>
              </a:rPr>
              <a:t>/dt = 0, o que implica em </a:t>
            </a:r>
            <a:r>
              <a:rPr lang="en-US" altLang="pt-BR">
                <a:latin typeface="Arial Narrow" panose="020B0606020202030204" pitchFamily="34" charset="0"/>
                <a:sym typeface="Symbol" panose="05050102010706020507" pitchFamily="18" charset="2"/>
              </a:rPr>
              <a:t></a:t>
            </a:r>
            <a:r>
              <a:rPr lang="pt-BR" altLang="pt-BR">
                <a:latin typeface="Arial Narrow" panose="020B0606020202030204" pitchFamily="34" charset="0"/>
              </a:rPr>
              <a:t> = </a:t>
            </a:r>
            <a:r>
              <a:rPr lang="en-US" altLang="pt-BR">
                <a:latin typeface="Arial Narrow" panose="020B0606020202030204" pitchFamily="34" charset="0"/>
                <a:sym typeface="Symbol" panose="05050102010706020507" pitchFamily="18" charset="2"/>
              </a:rPr>
              <a:t></a:t>
            </a:r>
            <a:r>
              <a:rPr lang="pt-BR" altLang="pt-BR" baseline="30000">
                <a:latin typeface="Arial Narrow" panose="020B0606020202030204" pitchFamily="34" charset="0"/>
              </a:rPr>
              <a:t>e 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>
                <a:latin typeface="Arial Narrow" panose="020B0606020202030204" pitchFamily="34" charset="0"/>
              </a:rPr>
              <a:t>Temos dois casos a considerar: ab&lt;1 e ab&gt;1.</a:t>
            </a:r>
            <a:endParaRPr lang="en-US" altLang="pt-BR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961F-E248-408B-AA68-ECC7AF8E4315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 anchor="ctr"/>
          <a:lstStyle/>
          <a:p>
            <a:r>
              <a:rPr lang="pt-BR" altLang="pt-BR" sz="3000" b="1">
                <a:latin typeface="Arial Narrow" panose="020B0606020202030204" pitchFamily="34" charset="0"/>
              </a:rPr>
              <a:t>Dinâmica da inflação com crescimento constante da moeda</a:t>
            </a:r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1752600" y="2133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1752600" y="63246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 flipV="1">
            <a:off x="1676400" y="2057400"/>
            <a:ext cx="42672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7086600" y="6172200"/>
            <a:ext cx="1752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altLang="pt-BR" sz="2500">
                <a:solidFill>
                  <a:schemeClr val="tx2"/>
                </a:solidFill>
                <a:latin typeface="Symbol" panose="05050102010706020507" pitchFamily="18" charset="2"/>
              </a:rPr>
              <a:t>p</a:t>
            </a:r>
            <a:endParaRPr lang="pt-BR" altLang="pt-BR" sz="3600">
              <a:latin typeface="Times New Roman" panose="02020603050405020304" pitchFamily="18" charset="0"/>
            </a:endParaRP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1219200" y="2133600"/>
            <a:ext cx="1295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altLang="pt-BR" sz="2500">
                <a:solidFill>
                  <a:schemeClr val="tx2"/>
                </a:solidFill>
                <a:latin typeface="Symbol" panose="05050102010706020507" pitchFamily="18" charset="2"/>
              </a:rPr>
              <a:t>p</a:t>
            </a:r>
            <a:r>
              <a:rPr lang="pt-BR" altLang="pt-BR" sz="2500" baseline="30000">
                <a:solidFill>
                  <a:schemeClr val="tx2"/>
                </a:solidFill>
                <a:latin typeface="Arial Narrow" panose="020B0606020202030204" pitchFamily="34" charset="0"/>
              </a:rPr>
              <a:t>e</a:t>
            </a:r>
            <a:endParaRPr lang="pt-BR" altLang="pt-BR" sz="3600">
              <a:latin typeface="Times New Roman" panose="02020603050405020304" pitchFamily="18" charset="0"/>
            </a:endParaRP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5943600" y="1752600"/>
            <a:ext cx="2743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altLang="pt-BR" sz="2500">
                <a:solidFill>
                  <a:schemeClr val="tx2"/>
                </a:solidFill>
                <a:latin typeface="Symbol" panose="05050102010706020507" pitchFamily="18" charset="2"/>
              </a:rPr>
              <a:t>p =</a:t>
            </a:r>
            <a:r>
              <a:rPr lang="pt-BR" altLang="pt-BR" sz="25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pt-BR" altLang="pt-BR" sz="2500">
                <a:solidFill>
                  <a:schemeClr val="tx2"/>
                </a:solidFill>
                <a:latin typeface="Symbol" panose="05050102010706020507" pitchFamily="18" charset="2"/>
              </a:rPr>
              <a:t>p</a:t>
            </a:r>
            <a:r>
              <a:rPr lang="pt-BR" altLang="pt-BR" sz="2500" baseline="30000">
                <a:solidFill>
                  <a:schemeClr val="tx2"/>
                </a:solidFill>
                <a:latin typeface="Arial Narrow" panose="020B0606020202030204" pitchFamily="34" charset="0"/>
              </a:rPr>
              <a:t>e</a:t>
            </a:r>
            <a:r>
              <a:rPr lang="pt-BR" altLang="pt-BR" sz="2500">
                <a:solidFill>
                  <a:schemeClr val="tx2"/>
                </a:solidFill>
                <a:latin typeface="Arial Narrow" panose="020B0606020202030204" pitchFamily="34" charset="0"/>
              </a:rPr>
              <a:t>(d</a:t>
            </a:r>
            <a:r>
              <a:rPr lang="pt-BR" altLang="pt-BR" sz="2500">
                <a:solidFill>
                  <a:schemeClr val="tx2"/>
                </a:solidFill>
                <a:latin typeface="Symbol" panose="05050102010706020507" pitchFamily="18" charset="2"/>
              </a:rPr>
              <a:t>p</a:t>
            </a:r>
            <a:r>
              <a:rPr lang="pt-BR" altLang="pt-BR" sz="2500" baseline="30000">
                <a:solidFill>
                  <a:schemeClr val="tx2"/>
                </a:solidFill>
                <a:latin typeface="Arial Narrow" panose="020B0606020202030204" pitchFamily="34" charset="0"/>
              </a:rPr>
              <a:t>e</a:t>
            </a:r>
            <a:r>
              <a:rPr lang="pt-BR" altLang="pt-BR" sz="2500">
                <a:solidFill>
                  <a:schemeClr val="tx2"/>
                </a:solidFill>
                <a:latin typeface="Arial Narrow" panose="020B0606020202030204" pitchFamily="34" charset="0"/>
              </a:rPr>
              <a:t>/dt = 0)</a:t>
            </a: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6172200" y="3733800"/>
            <a:ext cx="2971800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altLang="pt-BR" sz="2100">
                <a:solidFill>
                  <a:schemeClr val="tx2"/>
                </a:solidFill>
                <a:latin typeface="Symbol" panose="05050102010706020507" pitchFamily="18" charset="2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altLang="pt-BR" sz="2100">
                <a:solidFill>
                  <a:schemeClr val="tx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pt-BR" altLang="pt-BR" sz="2100" baseline="30000">
                <a:solidFill>
                  <a:schemeClr val="tx2"/>
                </a:solidFill>
                <a:latin typeface="Arial Narrow" panose="020B0606020202030204" pitchFamily="34" charset="0"/>
              </a:rPr>
              <a:t>e</a:t>
            </a:r>
            <a:r>
              <a:rPr lang="pt-BR" altLang="pt-BR" sz="2100">
                <a:solidFill>
                  <a:schemeClr val="tx2"/>
                </a:solidFill>
                <a:latin typeface="Arial" panose="020B0604020202020204" pitchFamily="34" charset="0"/>
              </a:rPr>
              <a:t> = </a:t>
            </a:r>
            <a:r>
              <a:rPr lang="pt-BR" altLang="pt-BR" sz="2100">
                <a:solidFill>
                  <a:schemeClr val="tx2"/>
                </a:solidFill>
                <a:latin typeface="Symbol" panose="05050102010706020507" pitchFamily="18" charset="2"/>
              </a:rPr>
              <a:t>p </a:t>
            </a:r>
            <a:r>
              <a:rPr lang="pt-BR" altLang="pt-BR" sz="2100">
                <a:solidFill>
                  <a:schemeClr val="tx2"/>
                </a:solidFill>
                <a:latin typeface="Arial" panose="020B0604020202020204" pitchFamily="34" charset="0"/>
              </a:rPr>
              <a:t>– (1/ab)</a:t>
            </a:r>
            <a:r>
              <a:rPr lang="en-US" altLang="pt-BR" sz="210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  <a:r>
              <a:rPr lang="pt-BR" altLang="pt-BR" sz="2100">
                <a:solidFill>
                  <a:schemeClr val="tx2"/>
                </a:solidFill>
                <a:latin typeface="Symbol" panose="05050102010706020507" pitchFamily="18" charset="2"/>
              </a:rPr>
              <a:t>(p </a:t>
            </a:r>
            <a:r>
              <a:rPr lang="pt-BR" altLang="pt-BR" sz="2100">
                <a:solidFill>
                  <a:schemeClr val="tx2"/>
                </a:solidFill>
                <a:latin typeface="Arial" panose="020B0604020202020204" pitchFamily="34" charset="0"/>
              </a:rPr>
              <a:t>– </a:t>
            </a:r>
            <a:r>
              <a:rPr lang="pt-BR" altLang="pt-BR" sz="2100">
                <a:solidFill>
                  <a:schemeClr val="tx2"/>
                </a:solidFill>
                <a:latin typeface="Symbol" panose="05050102010706020507" pitchFamily="18" charset="2"/>
              </a:rPr>
              <a:t>s)</a:t>
            </a:r>
            <a:endParaRPr lang="pt-BR" altLang="pt-BR" sz="21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pt-BR" altLang="pt-BR" sz="21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pt-BR" altLang="pt-BR" sz="3600">
              <a:latin typeface="Times New Roman" panose="02020603050405020304" pitchFamily="18" charset="0"/>
            </a:endParaRPr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2743200" y="2971800"/>
            <a:ext cx="3352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 flipH="1" flipV="1">
            <a:off x="4648200" y="38100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 flipH="1" flipV="1">
            <a:off x="5105400" y="39624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3657600" y="3352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>
            <a:off x="3124200" y="31242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>
            <a:off x="43434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 flipH="1">
            <a:off x="1752600" y="3657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1219200" y="3352800"/>
            <a:ext cx="1295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altLang="pt-BR" sz="2500">
                <a:solidFill>
                  <a:schemeClr val="tx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</a:t>
            </a:r>
            <a:endParaRPr lang="pt-BR" altLang="pt-BR" sz="3600">
              <a:latin typeface="Times New Roman" panose="02020603050405020304" pitchFamily="18" charset="0"/>
            </a:endParaRPr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4191000" y="6172200"/>
            <a:ext cx="1295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altLang="pt-BR" sz="2500">
                <a:solidFill>
                  <a:schemeClr val="tx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</a:t>
            </a:r>
            <a:endParaRPr lang="pt-BR" altLang="pt-BR" sz="3600">
              <a:latin typeface="Times New Roman" panose="02020603050405020304" pitchFamily="18" charset="0"/>
            </a:endParaRPr>
          </a:p>
        </p:txBody>
      </p:sp>
      <p:sp>
        <p:nvSpPr>
          <p:cNvPr id="101400" name="Text Box 24"/>
          <p:cNvSpPr txBox="1">
            <a:spLocks noChangeArrowheads="1"/>
          </p:cNvSpPr>
          <p:nvPr/>
        </p:nvSpPr>
        <p:spPr bwMode="auto">
          <a:xfrm>
            <a:off x="4572000" y="4038600"/>
            <a:ext cx="38862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altLang="pt-BR" sz="2100">
                <a:solidFill>
                  <a:schemeClr val="tx2"/>
                </a:solidFill>
                <a:latin typeface="Symbol" panose="05050102010706020507" pitchFamily="18" charset="2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pt-BR" sz="2800" b="1">
                <a:solidFill>
                  <a:schemeClr val="tx2"/>
                </a:solidFill>
                <a:latin typeface="Arial" panose="020B0604020202020204" pitchFamily="34" charset="0"/>
              </a:rPr>
              <a:t>ab&lt;1</a:t>
            </a:r>
            <a:endParaRPr lang="pt-BR" altLang="pt-BR" sz="28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pt-BR" altLang="pt-BR" sz="28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9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1D6B-75C7-40B6-9A25-7B9C463AE907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 anchor="ctr"/>
          <a:lstStyle/>
          <a:p>
            <a:r>
              <a:rPr lang="pt-BR" altLang="pt-BR" sz="3000" b="1">
                <a:latin typeface="Arial Narrow" panose="020B0606020202030204" pitchFamily="34" charset="0"/>
              </a:rPr>
              <a:t>Dinâmica da inflação com crescimento constante da moeda</a:t>
            </a:r>
          </a:p>
        </p:txBody>
      </p:sp>
      <p:sp>
        <p:nvSpPr>
          <p:cNvPr id="103427" name="Line 3"/>
          <p:cNvSpPr>
            <a:spLocks noChangeShapeType="1"/>
          </p:cNvSpPr>
          <p:nvPr/>
        </p:nvSpPr>
        <p:spPr bwMode="auto">
          <a:xfrm flipV="1">
            <a:off x="1752600" y="2133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1752600" y="63246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 flipV="1">
            <a:off x="1676400" y="2057400"/>
            <a:ext cx="426720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7086600" y="6172200"/>
            <a:ext cx="1752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altLang="pt-BR" sz="2500">
                <a:solidFill>
                  <a:schemeClr val="tx2"/>
                </a:solidFill>
                <a:latin typeface="Symbol" panose="05050102010706020507" pitchFamily="18" charset="2"/>
              </a:rPr>
              <a:t>p</a:t>
            </a:r>
            <a:endParaRPr lang="pt-BR" altLang="pt-BR" sz="3600">
              <a:latin typeface="Times New Roman" panose="02020603050405020304" pitchFamily="18" charset="0"/>
            </a:endParaRP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1219200" y="2133600"/>
            <a:ext cx="1295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altLang="pt-BR" sz="2500">
                <a:solidFill>
                  <a:schemeClr val="tx2"/>
                </a:solidFill>
                <a:latin typeface="Symbol" panose="05050102010706020507" pitchFamily="18" charset="2"/>
              </a:rPr>
              <a:t>p</a:t>
            </a:r>
            <a:r>
              <a:rPr lang="pt-BR" altLang="pt-BR" sz="2500" baseline="30000">
                <a:solidFill>
                  <a:schemeClr val="tx2"/>
                </a:solidFill>
                <a:latin typeface="Arial Narrow" panose="020B0606020202030204" pitchFamily="34" charset="0"/>
              </a:rPr>
              <a:t>e</a:t>
            </a:r>
            <a:endParaRPr lang="pt-BR" altLang="pt-BR" sz="3600">
              <a:latin typeface="Times New Roman" panose="02020603050405020304" pitchFamily="18" charset="0"/>
            </a:endParaRP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5867400" y="1752600"/>
            <a:ext cx="990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altLang="pt-BR" sz="2500">
                <a:solidFill>
                  <a:schemeClr val="tx2"/>
                </a:solidFill>
                <a:latin typeface="Symbol" panose="05050102010706020507" pitchFamily="18" charset="2"/>
              </a:rPr>
              <a:t>p =</a:t>
            </a:r>
            <a:r>
              <a:rPr lang="pt-BR" altLang="pt-BR" sz="25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pt-BR" altLang="pt-BR" sz="2500">
                <a:solidFill>
                  <a:schemeClr val="tx2"/>
                </a:solidFill>
                <a:latin typeface="Symbol" panose="05050102010706020507" pitchFamily="18" charset="2"/>
              </a:rPr>
              <a:t>p</a:t>
            </a:r>
            <a:r>
              <a:rPr lang="pt-BR" altLang="pt-BR" sz="2500" baseline="30000">
                <a:solidFill>
                  <a:schemeClr val="tx2"/>
                </a:solidFill>
                <a:latin typeface="Arial Narrow" panose="020B0606020202030204" pitchFamily="34" charset="0"/>
              </a:rPr>
              <a:t>e</a:t>
            </a:r>
            <a:endParaRPr lang="pt-BR" altLang="pt-BR" sz="3600">
              <a:latin typeface="Times New Roman" panose="02020603050405020304" pitchFamily="18" charset="0"/>
            </a:endParaRP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6172200" y="2514600"/>
            <a:ext cx="2971800" cy="19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altLang="pt-BR" sz="2100">
                <a:solidFill>
                  <a:schemeClr val="tx2"/>
                </a:solidFill>
                <a:latin typeface="Symbol" panose="05050102010706020507" pitchFamily="18" charset="2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altLang="pt-BR" sz="2100">
                <a:solidFill>
                  <a:schemeClr val="tx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pt-BR" altLang="pt-BR" sz="2100" baseline="30000">
                <a:solidFill>
                  <a:schemeClr val="tx2"/>
                </a:solidFill>
                <a:latin typeface="Arial Narrow" panose="020B0606020202030204" pitchFamily="34" charset="0"/>
              </a:rPr>
              <a:t>e</a:t>
            </a:r>
            <a:r>
              <a:rPr lang="pt-BR" altLang="pt-BR" sz="2100">
                <a:solidFill>
                  <a:schemeClr val="tx2"/>
                </a:solidFill>
                <a:latin typeface="Arial" panose="020B0604020202020204" pitchFamily="34" charset="0"/>
              </a:rPr>
              <a:t> = </a:t>
            </a:r>
            <a:r>
              <a:rPr lang="pt-BR" altLang="pt-BR" sz="2100">
                <a:solidFill>
                  <a:schemeClr val="tx2"/>
                </a:solidFill>
                <a:latin typeface="Symbol" panose="05050102010706020507" pitchFamily="18" charset="2"/>
              </a:rPr>
              <a:t>p </a:t>
            </a:r>
            <a:r>
              <a:rPr lang="pt-BR" altLang="pt-BR" sz="2100">
                <a:solidFill>
                  <a:schemeClr val="tx2"/>
                </a:solidFill>
                <a:latin typeface="Arial" panose="020B0604020202020204" pitchFamily="34" charset="0"/>
              </a:rPr>
              <a:t>– (1/ab)</a:t>
            </a:r>
            <a:r>
              <a:rPr lang="en-US" altLang="pt-BR" sz="210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  <a:r>
              <a:rPr lang="pt-BR" altLang="pt-BR" sz="2100">
                <a:solidFill>
                  <a:schemeClr val="tx2"/>
                </a:solidFill>
                <a:latin typeface="Symbol" panose="05050102010706020507" pitchFamily="18" charset="2"/>
              </a:rPr>
              <a:t>(p </a:t>
            </a:r>
            <a:r>
              <a:rPr lang="pt-BR" altLang="pt-BR" sz="2100">
                <a:solidFill>
                  <a:schemeClr val="tx2"/>
                </a:solidFill>
                <a:latin typeface="Arial" panose="020B0604020202020204" pitchFamily="34" charset="0"/>
              </a:rPr>
              <a:t>– </a:t>
            </a:r>
            <a:r>
              <a:rPr lang="pt-BR" altLang="pt-BR" sz="2100">
                <a:solidFill>
                  <a:schemeClr val="tx2"/>
                </a:solidFill>
                <a:latin typeface="Symbol" panose="05050102010706020507" pitchFamily="18" charset="2"/>
              </a:rPr>
              <a:t>s)</a:t>
            </a:r>
            <a:endParaRPr lang="pt-BR" altLang="pt-BR" sz="21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pt-BR" altLang="pt-BR" sz="21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pt-BR" altLang="pt-BR" sz="3600">
              <a:latin typeface="Times New Roman" panose="02020603050405020304" pitchFamily="18" charset="0"/>
            </a:endParaRPr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 flipV="1">
            <a:off x="2438400" y="2971800"/>
            <a:ext cx="3886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 flipV="1">
            <a:off x="4724400" y="34290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 flipV="1">
            <a:off x="5334000" y="32004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3438" name="Line 14"/>
          <p:cNvSpPr>
            <a:spLocks noChangeShapeType="1"/>
          </p:cNvSpPr>
          <p:nvPr/>
        </p:nvSpPr>
        <p:spPr bwMode="auto">
          <a:xfrm flipH="1">
            <a:off x="3581400" y="38100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3439" name="Line 15"/>
          <p:cNvSpPr>
            <a:spLocks noChangeShapeType="1"/>
          </p:cNvSpPr>
          <p:nvPr/>
        </p:nvSpPr>
        <p:spPr bwMode="auto">
          <a:xfrm flipH="1">
            <a:off x="2971800" y="40386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3440" name="Line 16"/>
          <p:cNvSpPr>
            <a:spLocks noChangeShapeType="1"/>
          </p:cNvSpPr>
          <p:nvPr/>
        </p:nvSpPr>
        <p:spPr bwMode="auto">
          <a:xfrm>
            <a:off x="43434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3441" name="Line 17"/>
          <p:cNvSpPr>
            <a:spLocks noChangeShapeType="1"/>
          </p:cNvSpPr>
          <p:nvPr/>
        </p:nvSpPr>
        <p:spPr bwMode="auto">
          <a:xfrm flipH="1">
            <a:off x="1752600" y="3657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3442" name="Text Box 18"/>
          <p:cNvSpPr txBox="1">
            <a:spLocks noChangeArrowheads="1"/>
          </p:cNvSpPr>
          <p:nvPr/>
        </p:nvSpPr>
        <p:spPr bwMode="auto">
          <a:xfrm>
            <a:off x="1219200" y="3352800"/>
            <a:ext cx="1295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altLang="pt-BR" sz="2500">
                <a:solidFill>
                  <a:schemeClr val="tx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</a:t>
            </a:r>
            <a:endParaRPr lang="pt-BR" altLang="pt-BR" sz="3600">
              <a:latin typeface="Times New Roman" panose="02020603050405020304" pitchFamily="18" charset="0"/>
            </a:endParaRPr>
          </a:p>
        </p:txBody>
      </p:sp>
      <p:sp>
        <p:nvSpPr>
          <p:cNvPr id="103443" name="Text Box 19"/>
          <p:cNvSpPr txBox="1">
            <a:spLocks noChangeArrowheads="1"/>
          </p:cNvSpPr>
          <p:nvPr/>
        </p:nvSpPr>
        <p:spPr bwMode="auto">
          <a:xfrm>
            <a:off x="4191000" y="6172200"/>
            <a:ext cx="1295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altLang="pt-BR" sz="2500">
                <a:solidFill>
                  <a:schemeClr val="tx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</a:t>
            </a:r>
            <a:endParaRPr lang="pt-BR" altLang="pt-BR" sz="3600">
              <a:latin typeface="Times New Roman" panose="02020603050405020304" pitchFamily="18" charset="0"/>
            </a:endParaRPr>
          </a:p>
        </p:txBody>
      </p:sp>
      <p:sp>
        <p:nvSpPr>
          <p:cNvPr id="103444" name="Text Box 20"/>
          <p:cNvSpPr txBox="1">
            <a:spLocks noChangeArrowheads="1"/>
          </p:cNvSpPr>
          <p:nvPr/>
        </p:nvSpPr>
        <p:spPr bwMode="auto">
          <a:xfrm>
            <a:off x="4648200" y="3429000"/>
            <a:ext cx="38862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altLang="pt-BR" sz="2100">
                <a:solidFill>
                  <a:schemeClr val="tx2"/>
                </a:solidFill>
                <a:latin typeface="Symbol" panose="05050102010706020507" pitchFamily="18" charset="2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pt-BR" sz="2800" b="1">
                <a:solidFill>
                  <a:schemeClr val="tx2"/>
                </a:solidFill>
                <a:latin typeface="Arial" panose="020B0604020202020204" pitchFamily="34" charset="0"/>
              </a:rPr>
              <a:t>ab&gt;1</a:t>
            </a:r>
            <a:endParaRPr lang="pt-BR" altLang="pt-BR" sz="28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pt-BR" altLang="pt-BR" sz="28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95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7CB9-D8F7-417B-B0CF-B093262258FE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4000" b="1">
                <a:latin typeface="Arial Narrow" panose="020B0606020202030204" pitchFamily="34" charset="0"/>
              </a:rPr>
              <a:t>Modelo de Cagan</a:t>
            </a:r>
            <a:endParaRPr lang="pt-BR" altLang="pt-BR" sz="4000" b="1">
              <a:latin typeface="Arial Narrow" panose="020B0606020202030204" pitchFamily="34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800" dirty="0">
                <a:latin typeface="Arial Narrow" panose="020B0606020202030204" pitchFamily="34" charset="0"/>
              </a:rPr>
              <a:t>Por que </a:t>
            </a:r>
            <a:r>
              <a:rPr lang="pt-BR" altLang="pt-BR" sz="2800" dirty="0" err="1">
                <a:latin typeface="Arial Narrow" panose="020B0606020202030204" pitchFamily="34" charset="0"/>
              </a:rPr>
              <a:t>ab</a:t>
            </a:r>
            <a:r>
              <a:rPr lang="pt-BR" altLang="pt-BR" sz="2800" dirty="0">
                <a:latin typeface="Arial Narrow" panose="020B0606020202030204" pitchFamily="34" charset="0"/>
              </a:rPr>
              <a:t>&gt;1 implica em instabilidade?</a:t>
            </a:r>
          </a:p>
          <a:p>
            <a:pPr>
              <a:lnSpc>
                <a:spcPct val="90000"/>
              </a:lnSpc>
            </a:pPr>
            <a:r>
              <a:rPr lang="pt-BR" altLang="pt-BR" sz="2800" dirty="0">
                <a:latin typeface="Arial Narrow" panose="020B0606020202030204" pitchFamily="34" charset="0"/>
              </a:rPr>
              <a:t>Se b é grande, inflação alta implica em detentores de moeda rapidamente revendo para cima sua posição sobre expectativa de inflação e reduzindo a demanda por moeda.</a:t>
            </a:r>
          </a:p>
          <a:p>
            <a:pPr>
              <a:lnSpc>
                <a:spcPct val="90000"/>
              </a:lnSpc>
            </a:pPr>
            <a:r>
              <a:rPr lang="pt-BR" altLang="pt-BR" sz="2800" dirty="0">
                <a:latin typeface="Arial Narrow" panose="020B0606020202030204" pitchFamily="34" charset="0"/>
              </a:rPr>
              <a:t>Se a é grande, uma aceleração da inflação que gere aumento das expectativas de  inflação tem efeito negativo sobre a demanda por moeda.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800" dirty="0">
                <a:latin typeface="Arial Narrow" panose="020B0606020202030204" pitchFamily="34" charset="0"/>
              </a:rPr>
              <a:t>Assim, hiperinflação pode ser gerada não por emissão de moeda mas pelo próprio processo (</a:t>
            </a:r>
            <a:r>
              <a:rPr lang="pt-BR" altLang="pt-BR" sz="2800" dirty="0" err="1">
                <a:latin typeface="Arial Narrow" panose="020B0606020202030204" pitchFamily="34" charset="0"/>
              </a:rPr>
              <a:t>auto-realizável</a:t>
            </a:r>
            <a:r>
              <a:rPr lang="pt-BR" altLang="pt-BR" sz="2800" dirty="0">
                <a:latin typeface="Arial Narrow" panose="020B0606020202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198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4000" b="1">
                <a:latin typeface="Arial Narrow" panose="020B0606020202030204" pitchFamily="34" charset="0"/>
              </a:rPr>
              <a:t>Modelo de Cagan</a:t>
            </a:r>
            <a:endParaRPr lang="pt-BR" altLang="pt-BR" sz="4000" b="1">
              <a:latin typeface="Arial Narrow" panose="020B0606020202030204" pitchFamily="34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48" y="1414974"/>
            <a:ext cx="7769225" cy="509111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en-US" altLang="pt-BR" sz="3600" dirty="0">
                <a:latin typeface="Arial" panose="020B0604020202020204" pitchFamily="34" charset="0"/>
              </a:rPr>
              <a:t> 	</a:t>
            </a:r>
            <a:r>
              <a:rPr lang="pt-BR" altLang="pt-BR" sz="2800" dirty="0" err="1">
                <a:latin typeface="Arial Narrow" panose="020B0606020202030204" pitchFamily="34" charset="0"/>
              </a:rPr>
              <a:t>Cagan</a:t>
            </a:r>
            <a:r>
              <a:rPr lang="pt-BR" altLang="pt-BR" sz="2800" dirty="0">
                <a:latin typeface="Arial Narrow" panose="020B0606020202030204" pitchFamily="34" charset="0"/>
              </a:rPr>
              <a:t> usou esta demanda por moeda para descrever outro aspecto das hiperinflações: a</a:t>
            </a:r>
            <a:r>
              <a:rPr lang="en-US" altLang="pt-BR" sz="2800" dirty="0">
                <a:latin typeface="Arial Narrow" panose="020B0606020202030204" pitchFamily="34" charset="0"/>
              </a:rPr>
              <a:t> </a:t>
            </a:r>
            <a:r>
              <a:rPr lang="pt-BR" altLang="pt-BR" sz="2800" dirty="0">
                <a:latin typeface="Arial Narrow" panose="020B0606020202030204" pitchFamily="34" charset="0"/>
              </a:rPr>
              <a:t>deterioração da arrecadação de tributos em </a:t>
            </a:r>
            <a:r>
              <a:rPr lang="pt-BR" altLang="pt-BR" sz="2800" dirty="0" err="1">
                <a:latin typeface="Arial Narrow" panose="020B0606020202030204" pitchFamily="34" charset="0"/>
              </a:rPr>
              <a:t>conseqüência</a:t>
            </a:r>
            <a:r>
              <a:rPr lang="pt-BR" altLang="pt-BR" sz="2800" dirty="0">
                <a:latin typeface="Arial Narrow" panose="020B0606020202030204" pitchFamily="34" charset="0"/>
              </a:rPr>
              <a:t> da defasagem da base fiscal. A</a:t>
            </a:r>
            <a:r>
              <a:rPr lang="en-US" altLang="pt-BR" sz="2800" dirty="0">
                <a:latin typeface="Arial Narrow" panose="020B0606020202030204" pitchFamily="34" charset="0"/>
              </a:rPr>
              <a:t> </a:t>
            </a:r>
            <a:r>
              <a:rPr lang="pt-BR" altLang="pt-BR" sz="2800" dirty="0">
                <a:latin typeface="Arial Narrow" panose="020B0606020202030204" pitchFamily="34" charset="0"/>
              </a:rPr>
              <a:t>dinâmica monetária das hiperinflações permite também examinar um </a:t>
            </a:r>
            <a:r>
              <a:rPr lang="pt-BR" altLang="pt-BR" sz="2800" u="sng" dirty="0">
                <a:latin typeface="Arial Narrow" panose="020B0606020202030204" pitchFamily="34" charset="0"/>
              </a:rPr>
              <a:t>aspecto fiscal das emissões monetárias</a:t>
            </a:r>
            <a:r>
              <a:rPr lang="pt-BR" altLang="pt-BR" sz="2800" dirty="0">
                <a:latin typeface="Arial Narrow" panose="020B0606020202030204" pitchFamily="34" charset="0"/>
              </a:rPr>
              <a:t> que alimentam a hiperinflação. A </a:t>
            </a:r>
            <a:r>
              <a:rPr lang="pt-BR" altLang="pt-BR" sz="2800" dirty="0" err="1">
                <a:latin typeface="Arial Narrow" panose="020B0606020202030204" pitchFamily="34" charset="0"/>
              </a:rPr>
              <a:t>idéia</a:t>
            </a:r>
            <a:r>
              <a:rPr lang="pt-BR" altLang="pt-BR" sz="2800" dirty="0">
                <a:latin typeface="Arial Narrow" panose="020B0606020202030204" pitchFamily="34" charset="0"/>
              </a:rPr>
              <a:t> é que, desaparecendo progressivamente a capacidade de cobrar impostos, </a:t>
            </a:r>
            <a:r>
              <a:rPr lang="pt-BR" altLang="pt-BR" sz="2800" u="sng" dirty="0">
                <a:latin typeface="Arial Narrow" panose="020B0606020202030204" pitchFamily="34" charset="0"/>
              </a:rPr>
              <a:t>o déficit monetizado representa uma fonte de realimentação da inflação. </a:t>
            </a:r>
          </a:p>
        </p:txBody>
      </p:sp>
    </p:spTree>
    <p:extLst>
      <p:ext uri="{BB962C8B-B14F-4D97-AF65-F5344CB8AC3E}">
        <p14:creationId xmlns:p14="http://schemas.microsoft.com/office/powerpoint/2010/main" val="62290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72B1-DC13-4E63-8B23-B1B70BEE14B8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8001000" cy="1143000"/>
          </a:xfrm>
        </p:spPr>
        <p:txBody>
          <a:bodyPr/>
          <a:lstStyle/>
          <a:p>
            <a:r>
              <a:rPr lang="en-US" altLang="pt-BR" sz="4000" b="1">
                <a:latin typeface="Arial Narrow" panose="020B0606020202030204" pitchFamily="34" charset="0"/>
              </a:rPr>
              <a:t>Hiperinflação e Atividade Econômica</a:t>
            </a:r>
            <a:endParaRPr lang="pt-BR" altLang="pt-BR" sz="4000" b="1">
              <a:latin typeface="Arial Narrow" panose="020B0606020202030204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3100" dirty="0" smtClean="0">
                <a:latin typeface="Arial Narrow" panose="020B0606020202030204" pitchFamily="34" charset="0"/>
              </a:rPr>
              <a:t>Inicialmente</a:t>
            </a:r>
            <a:r>
              <a:rPr lang="pt-BR" altLang="pt-BR" sz="3100" dirty="0">
                <a:latin typeface="Arial Narrow" panose="020B0606020202030204" pitchFamily="34" charset="0"/>
              </a:rPr>
              <a:t>, a inflação é expansionista, mas quando aumenta muito, passa a ser fortemente recessiva: </a:t>
            </a:r>
          </a:p>
          <a:p>
            <a:pPr algn="just">
              <a:lnSpc>
                <a:spcPct val="90000"/>
              </a:lnSpc>
            </a:pPr>
            <a:r>
              <a:rPr lang="pt-BR" altLang="pt-BR" sz="3100" dirty="0">
                <a:latin typeface="Arial Narrow" panose="020B0606020202030204" pitchFamily="34" charset="0"/>
              </a:rPr>
              <a:t>O sistema de pagamento torna-se disfuncional</a:t>
            </a:r>
          </a:p>
          <a:p>
            <a:pPr algn="just">
              <a:lnSpc>
                <a:spcPct val="90000"/>
              </a:lnSpc>
            </a:pPr>
            <a:r>
              <a:rPr lang="pt-BR" altLang="pt-BR" sz="3100" dirty="0">
                <a:latin typeface="Arial Narrow" panose="020B0606020202030204" pitchFamily="34" charset="0"/>
              </a:rPr>
              <a:t>O sistema de preços perde sua função de sinalizar os preços relativos</a:t>
            </a:r>
          </a:p>
          <a:p>
            <a:pPr algn="just">
              <a:lnSpc>
                <a:spcPct val="90000"/>
              </a:lnSpc>
            </a:pPr>
            <a:r>
              <a:rPr lang="pt-BR" altLang="pt-BR" sz="3100" dirty="0">
                <a:latin typeface="Arial Narrow" panose="020B0606020202030204" pitchFamily="34" charset="0"/>
              </a:rPr>
              <a:t>A inflação torna-se muito instável, causando o colapso do mercado de crédito de prazos não muito curtos.</a:t>
            </a:r>
          </a:p>
        </p:txBody>
      </p:sp>
    </p:spTree>
    <p:extLst>
      <p:ext uri="{BB962C8B-B14F-4D97-AF65-F5344CB8AC3E}">
        <p14:creationId xmlns:p14="http://schemas.microsoft.com/office/powerpoint/2010/main" val="343880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5" name="Group 7"/>
          <p:cNvGrpSpPr>
            <a:grpSpLocks/>
          </p:cNvGrpSpPr>
          <p:nvPr/>
        </p:nvGrpSpPr>
        <p:grpSpPr bwMode="auto">
          <a:xfrm>
            <a:off x="611188" y="1666255"/>
            <a:ext cx="8380412" cy="5005387"/>
            <a:chOff x="385" y="901"/>
            <a:chExt cx="5279" cy="3153"/>
          </a:xfrm>
        </p:grpSpPr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385" y="3803"/>
              <a:ext cx="5279" cy="251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P</a:t>
              </a:r>
              <a:r>
                <a:rPr lang="pt-BR" altLang="pt-BR" sz="14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T</a:t>
              </a:r>
              <a:r>
                <a:rPr lang="pt-BR" altLang="pt-BR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/P</a:t>
              </a:r>
              <a:r>
                <a:rPr lang="pt-BR" altLang="pt-BR" sz="14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0</a:t>
              </a:r>
              <a:r>
                <a:rPr lang="pt-BR" altLang="pt-BR" sz="1400">
                  <a:latin typeface="Arial" panose="020B0604020202020204" pitchFamily="34" charset="0"/>
                </a:rPr>
                <a:t> : nível de preços no último mês da hiperinflação dividido pelo nível de preços do primeiro mês.</a:t>
              </a:r>
              <a:r>
                <a:rPr lang="pt-BR" altLang="pt-BR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4502" y="3547"/>
              <a:ext cx="1162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49</a:t>
              </a:r>
            </a:p>
          </p:txBody>
        </p:sp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3560" y="3547"/>
              <a:ext cx="942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57</a:t>
              </a:r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2925" y="3547"/>
              <a:ext cx="635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1,2 x 10</a:t>
              </a:r>
              <a:r>
                <a:rPr lang="pt-BR" altLang="pt-BR" sz="1600" b="1" baseline="30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2064" y="3547"/>
              <a:ext cx="861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Jan. 1924</a:t>
              </a:r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auto">
            <a:xfrm>
              <a:off x="1383" y="3547"/>
              <a:ext cx="681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Dez. 1921</a:t>
              </a:r>
            </a:p>
          </p:txBody>
        </p:sp>
        <p:sp>
          <p:nvSpPr>
            <p:cNvPr id="68622" name="Rectangle 14"/>
            <p:cNvSpPr>
              <a:spLocks noChangeArrowheads="1"/>
            </p:cNvSpPr>
            <p:nvPr/>
          </p:nvSpPr>
          <p:spPr bwMode="auto">
            <a:xfrm>
              <a:off x="385" y="3547"/>
              <a:ext cx="998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Rússia</a:t>
              </a:r>
            </a:p>
          </p:txBody>
        </p:sp>
        <p:sp>
          <p:nvSpPr>
            <p:cNvPr id="68623" name="Rectangle 15"/>
            <p:cNvSpPr>
              <a:spLocks noChangeArrowheads="1"/>
            </p:cNvSpPr>
            <p:nvPr/>
          </p:nvSpPr>
          <p:spPr bwMode="auto">
            <a:xfrm>
              <a:off x="4502" y="3291"/>
              <a:ext cx="1162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72</a:t>
              </a:r>
            </a:p>
          </p:txBody>
        </p:sp>
        <p:sp>
          <p:nvSpPr>
            <p:cNvPr id="68624" name="Rectangle 16"/>
            <p:cNvSpPr>
              <a:spLocks noChangeArrowheads="1"/>
            </p:cNvSpPr>
            <p:nvPr/>
          </p:nvSpPr>
          <p:spPr bwMode="auto">
            <a:xfrm>
              <a:off x="3560" y="3291"/>
              <a:ext cx="942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82</a:t>
              </a:r>
            </a:p>
          </p:txBody>
        </p:sp>
        <p:sp>
          <p:nvSpPr>
            <p:cNvPr id="68625" name="Rectangle 17"/>
            <p:cNvSpPr>
              <a:spLocks noChangeArrowheads="1"/>
            </p:cNvSpPr>
            <p:nvPr/>
          </p:nvSpPr>
          <p:spPr bwMode="auto">
            <a:xfrm>
              <a:off x="2925" y="3291"/>
              <a:ext cx="635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699</a:t>
              </a:r>
            </a:p>
          </p:txBody>
        </p:sp>
        <p:sp>
          <p:nvSpPr>
            <p:cNvPr id="68626" name="Rectangle 18"/>
            <p:cNvSpPr>
              <a:spLocks noChangeArrowheads="1"/>
            </p:cNvSpPr>
            <p:nvPr/>
          </p:nvSpPr>
          <p:spPr bwMode="auto">
            <a:xfrm>
              <a:off x="2064" y="3291"/>
              <a:ext cx="861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Jan. 1924</a:t>
              </a:r>
            </a:p>
          </p:txBody>
        </p:sp>
        <p:sp>
          <p:nvSpPr>
            <p:cNvPr id="68627" name="Rectangle 19"/>
            <p:cNvSpPr>
              <a:spLocks noChangeArrowheads="1"/>
            </p:cNvSpPr>
            <p:nvPr/>
          </p:nvSpPr>
          <p:spPr bwMode="auto">
            <a:xfrm>
              <a:off x="1383" y="3291"/>
              <a:ext cx="681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Jan. 1923</a:t>
              </a:r>
            </a:p>
          </p:txBody>
        </p:sp>
        <p:sp>
          <p:nvSpPr>
            <p:cNvPr id="68628" name="Rectangle 20"/>
            <p:cNvSpPr>
              <a:spLocks noChangeArrowheads="1"/>
            </p:cNvSpPr>
            <p:nvPr/>
          </p:nvSpPr>
          <p:spPr bwMode="auto">
            <a:xfrm>
              <a:off x="385" y="3291"/>
              <a:ext cx="998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Polônia</a:t>
              </a:r>
            </a:p>
          </p:txBody>
        </p:sp>
        <p:sp>
          <p:nvSpPr>
            <p:cNvPr id="68629" name="Rectangle 21"/>
            <p:cNvSpPr>
              <a:spLocks noChangeArrowheads="1"/>
            </p:cNvSpPr>
            <p:nvPr/>
          </p:nvSpPr>
          <p:spPr bwMode="auto">
            <a:xfrm>
              <a:off x="4502" y="3035"/>
              <a:ext cx="1162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12.200</a:t>
              </a:r>
            </a:p>
          </p:txBody>
        </p:sp>
        <p:sp>
          <p:nvSpPr>
            <p:cNvPr id="68630" name="Rectangle 22"/>
            <p:cNvSpPr>
              <a:spLocks noChangeArrowheads="1"/>
            </p:cNvSpPr>
            <p:nvPr/>
          </p:nvSpPr>
          <p:spPr bwMode="auto">
            <a:xfrm>
              <a:off x="3560" y="3035"/>
              <a:ext cx="942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19.800</a:t>
              </a:r>
            </a:p>
          </p:txBody>
        </p:sp>
        <p:sp>
          <p:nvSpPr>
            <p:cNvPr id="68631" name="Rectangle 23"/>
            <p:cNvSpPr>
              <a:spLocks noChangeArrowheads="1"/>
            </p:cNvSpPr>
            <p:nvPr/>
          </p:nvSpPr>
          <p:spPr bwMode="auto">
            <a:xfrm>
              <a:off x="2925" y="3035"/>
              <a:ext cx="635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3,8 x 10</a:t>
              </a:r>
              <a:r>
                <a:rPr lang="pt-BR" altLang="pt-BR" sz="1600" b="1" baseline="30000">
                  <a:latin typeface="Arial" panose="020B0604020202020204" pitchFamily="34" charset="0"/>
                </a:rPr>
                <a:t>27</a:t>
              </a:r>
            </a:p>
          </p:txBody>
        </p:sp>
        <p:sp>
          <p:nvSpPr>
            <p:cNvPr id="68632" name="Rectangle 24"/>
            <p:cNvSpPr>
              <a:spLocks noChangeArrowheads="1"/>
            </p:cNvSpPr>
            <p:nvPr/>
          </p:nvSpPr>
          <p:spPr bwMode="auto">
            <a:xfrm>
              <a:off x="2064" y="3035"/>
              <a:ext cx="861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Jul. 1946</a:t>
              </a:r>
            </a:p>
          </p:txBody>
        </p:sp>
        <p:sp>
          <p:nvSpPr>
            <p:cNvPr id="68633" name="Rectangle 25"/>
            <p:cNvSpPr>
              <a:spLocks noChangeArrowheads="1"/>
            </p:cNvSpPr>
            <p:nvPr/>
          </p:nvSpPr>
          <p:spPr bwMode="auto">
            <a:xfrm>
              <a:off x="1383" y="3035"/>
              <a:ext cx="681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Ago. 1945</a:t>
              </a:r>
            </a:p>
          </p:txBody>
        </p:sp>
        <p:sp>
          <p:nvSpPr>
            <p:cNvPr id="68634" name="Rectangle 26"/>
            <p:cNvSpPr>
              <a:spLocks noChangeArrowheads="1"/>
            </p:cNvSpPr>
            <p:nvPr/>
          </p:nvSpPr>
          <p:spPr bwMode="auto">
            <a:xfrm>
              <a:off x="385" y="3035"/>
              <a:ext cx="998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Hungria 2</a:t>
              </a:r>
            </a:p>
          </p:txBody>
        </p:sp>
        <p:sp>
          <p:nvSpPr>
            <p:cNvPr id="68635" name="Rectangle 27"/>
            <p:cNvSpPr>
              <a:spLocks noChangeArrowheads="1"/>
            </p:cNvSpPr>
            <p:nvPr/>
          </p:nvSpPr>
          <p:spPr bwMode="auto">
            <a:xfrm>
              <a:off x="4502" y="2779"/>
              <a:ext cx="1162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33</a:t>
              </a:r>
            </a:p>
          </p:txBody>
        </p:sp>
        <p:sp>
          <p:nvSpPr>
            <p:cNvPr id="68636" name="Rectangle 28"/>
            <p:cNvSpPr>
              <a:spLocks noChangeArrowheads="1"/>
            </p:cNvSpPr>
            <p:nvPr/>
          </p:nvSpPr>
          <p:spPr bwMode="auto">
            <a:xfrm>
              <a:off x="3560" y="2779"/>
              <a:ext cx="942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46</a:t>
              </a:r>
            </a:p>
          </p:txBody>
        </p:sp>
        <p:sp>
          <p:nvSpPr>
            <p:cNvPr id="68637" name="Rectangle 29"/>
            <p:cNvSpPr>
              <a:spLocks noChangeArrowheads="1"/>
            </p:cNvSpPr>
            <p:nvPr/>
          </p:nvSpPr>
          <p:spPr bwMode="auto">
            <a:xfrm>
              <a:off x="2925" y="2779"/>
              <a:ext cx="635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44</a:t>
              </a:r>
            </a:p>
          </p:txBody>
        </p:sp>
        <p:sp>
          <p:nvSpPr>
            <p:cNvPr id="68638" name="Rectangle 30"/>
            <p:cNvSpPr>
              <a:spLocks noChangeArrowheads="1"/>
            </p:cNvSpPr>
            <p:nvPr/>
          </p:nvSpPr>
          <p:spPr bwMode="auto">
            <a:xfrm>
              <a:off x="2064" y="2779"/>
              <a:ext cx="861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Fev. 1924</a:t>
              </a:r>
            </a:p>
          </p:txBody>
        </p:sp>
        <p:sp>
          <p:nvSpPr>
            <p:cNvPr id="68639" name="Rectangle 31"/>
            <p:cNvSpPr>
              <a:spLocks noChangeArrowheads="1"/>
            </p:cNvSpPr>
            <p:nvPr/>
          </p:nvSpPr>
          <p:spPr bwMode="auto">
            <a:xfrm>
              <a:off x="1383" y="2779"/>
              <a:ext cx="681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Mar. 1923</a:t>
              </a:r>
            </a:p>
          </p:txBody>
        </p:sp>
        <p:sp>
          <p:nvSpPr>
            <p:cNvPr id="68640" name="Rectangle 32"/>
            <p:cNvSpPr>
              <a:spLocks noChangeArrowheads="1"/>
            </p:cNvSpPr>
            <p:nvPr/>
          </p:nvSpPr>
          <p:spPr bwMode="auto">
            <a:xfrm>
              <a:off x="385" y="2779"/>
              <a:ext cx="998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Hungria 1</a:t>
              </a:r>
            </a:p>
          </p:txBody>
        </p:sp>
        <p:sp>
          <p:nvSpPr>
            <p:cNvPr id="68641" name="Rectangle 33"/>
            <p:cNvSpPr>
              <a:spLocks noChangeArrowheads="1"/>
            </p:cNvSpPr>
            <p:nvPr/>
          </p:nvSpPr>
          <p:spPr bwMode="auto">
            <a:xfrm>
              <a:off x="4502" y="2523"/>
              <a:ext cx="1162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220</a:t>
              </a:r>
            </a:p>
          </p:txBody>
        </p:sp>
        <p:sp>
          <p:nvSpPr>
            <p:cNvPr id="68642" name="Rectangle 34"/>
            <p:cNvSpPr>
              <a:spLocks noChangeArrowheads="1"/>
            </p:cNvSpPr>
            <p:nvPr/>
          </p:nvSpPr>
          <p:spPr bwMode="auto">
            <a:xfrm>
              <a:off x="3560" y="2523"/>
              <a:ext cx="942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365</a:t>
              </a:r>
            </a:p>
          </p:txBody>
        </p:sp>
        <p:sp>
          <p:nvSpPr>
            <p:cNvPr id="68643" name="Rectangle 35"/>
            <p:cNvSpPr>
              <a:spLocks noChangeArrowheads="1"/>
            </p:cNvSpPr>
            <p:nvPr/>
          </p:nvSpPr>
          <p:spPr bwMode="auto">
            <a:xfrm>
              <a:off x="2925" y="2523"/>
              <a:ext cx="635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4,7 x 10</a:t>
              </a:r>
              <a:r>
                <a:rPr lang="pt-BR" altLang="pt-BR" sz="1600" b="1" baseline="30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68644" name="Rectangle 36"/>
            <p:cNvSpPr>
              <a:spLocks noChangeArrowheads="1"/>
            </p:cNvSpPr>
            <p:nvPr/>
          </p:nvSpPr>
          <p:spPr bwMode="auto">
            <a:xfrm>
              <a:off x="2064" y="2523"/>
              <a:ext cx="861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Nov. 1944</a:t>
              </a:r>
            </a:p>
          </p:txBody>
        </p:sp>
        <p:sp>
          <p:nvSpPr>
            <p:cNvPr id="68645" name="Rectangle 37"/>
            <p:cNvSpPr>
              <a:spLocks noChangeArrowheads="1"/>
            </p:cNvSpPr>
            <p:nvPr/>
          </p:nvSpPr>
          <p:spPr bwMode="auto">
            <a:xfrm>
              <a:off x="1383" y="2523"/>
              <a:ext cx="681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Nov. 1943</a:t>
              </a:r>
            </a:p>
          </p:txBody>
        </p:sp>
        <p:sp>
          <p:nvSpPr>
            <p:cNvPr id="68646" name="Rectangle 38"/>
            <p:cNvSpPr>
              <a:spLocks noChangeArrowheads="1"/>
            </p:cNvSpPr>
            <p:nvPr/>
          </p:nvSpPr>
          <p:spPr bwMode="auto">
            <a:xfrm>
              <a:off x="385" y="2523"/>
              <a:ext cx="998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Grécia</a:t>
              </a:r>
            </a:p>
          </p:txBody>
        </p:sp>
        <p:sp>
          <p:nvSpPr>
            <p:cNvPr id="68647" name="Rectangle 39"/>
            <p:cNvSpPr>
              <a:spLocks noChangeArrowheads="1"/>
            </p:cNvSpPr>
            <p:nvPr/>
          </p:nvSpPr>
          <p:spPr bwMode="auto">
            <a:xfrm>
              <a:off x="4502" y="2267"/>
              <a:ext cx="1162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314</a:t>
              </a:r>
            </a:p>
          </p:txBody>
        </p:sp>
        <p:sp>
          <p:nvSpPr>
            <p:cNvPr id="68648" name="Rectangle 40"/>
            <p:cNvSpPr>
              <a:spLocks noChangeArrowheads="1"/>
            </p:cNvSpPr>
            <p:nvPr/>
          </p:nvSpPr>
          <p:spPr bwMode="auto">
            <a:xfrm>
              <a:off x="3560" y="2267"/>
              <a:ext cx="942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322</a:t>
              </a:r>
            </a:p>
          </p:txBody>
        </p:sp>
        <p:sp>
          <p:nvSpPr>
            <p:cNvPr id="68649" name="Rectangle 41"/>
            <p:cNvSpPr>
              <a:spLocks noChangeArrowheads="1"/>
            </p:cNvSpPr>
            <p:nvPr/>
          </p:nvSpPr>
          <p:spPr bwMode="auto">
            <a:xfrm>
              <a:off x="2925" y="2267"/>
              <a:ext cx="635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1,0 x 10</a:t>
              </a:r>
              <a:r>
                <a:rPr lang="pt-BR" altLang="pt-BR" sz="1600" b="1" baseline="300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68650" name="Rectangle 42"/>
            <p:cNvSpPr>
              <a:spLocks noChangeArrowheads="1"/>
            </p:cNvSpPr>
            <p:nvPr/>
          </p:nvSpPr>
          <p:spPr bwMode="auto">
            <a:xfrm>
              <a:off x="2064" y="2267"/>
              <a:ext cx="861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Nov. 1923</a:t>
              </a:r>
            </a:p>
          </p:txBody>
        </p:sp>
        <p:sp>
          <p:nvSpPr>
            <p:cNvPr id="68651" name="Rectangle 43"/>
            <p:cNvSpPr>
              <a:spLocks noChangeArrowheads="1"/>
            </p:cNvSpPr>
            <p:nvPr/>
          </p:nvSpPr>
          <p:spPr bwMode="auto">
            <a:xfrm>
              <a:off x="1383" y="2267"/>
              <a:ext cx="681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Ago. 1922</a:t>
              </a:r>
            </a:p>
          </p:txBody>
        </p:sp>
        <p:sp>
          <p:nvSpPr>
            <p:cNvPr id="68652" name="Rectangle 44"/>
            <p:cNvSpPr>
              <a:spLocks noChangeArrowheads="1"/>
            </p:cNvSpPr>
            <p:nvPr/>
          </p:nvSpPr>
          <p:spPr bwMode="auto">
            <a:xfrm>
              <a:off x="385" y="2267"/>
              <a:ext cx="998" cy="256"/>
            </a:xfrm>
            <a:prstGeom prst="rect">
              <a:avLst/>
            </a:prstGeom>
            <a:solidFill>
              <a:srgbClr val="0066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Alemanha</a:t>
              </a:r>
            </a:p>
          </p:txBody>
        </p:sp>
        <p:sp>
          <p:nvSpPr>
            <p:cNvPr id="68653" name="Rectangle 45"/>
            <p:cNvSpPr>
              <a:spLocks noChangeArrowheads="1"/>
            </p:cNvSpPr>
            <p:nvPr/>
          </p:nvSpPr>
          <p:spPr bwMode="auto">
            <a:xfrm>
              <a:off x="4502" y="2011"/>
              <a:ext cx="1162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31</a:t>
              </a:r>
            </a:p>
          </p:txBody>
        </p:sp>
        <p:sp>
          <p:nvSpPr>
            <p:cNvPr id="68654" name="Rectangle 46"/>
            <p:cNvSpPr>
              <a:spLocks noChangeArrowheads="1"/>
            </p:cNvSpPr>
            <p:nvPr/>
          </p:nvSpPr>
          <p:spPr bwMode="auto">
            <a:xfrm>
              <a:off x="3560" y="2011"/>
              <a:ext cx="942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47</a:t>
              </a:r>
            </a:p>
          </p:txBody>
        </p:sp>
        <p:sp>
          <p:nvSpPr>
            <p:cNvPr id="68655" name="Rectangle 47"/>
            <p:cNvSpPr>
              <a:spLocks noChangeArrowheads="1"/>
            </p:cNvSpPr>
            <p:nvPr/>
          </p:nvSpPr>
          <p:spPr bwMode="auto">
            <a:xfrm>
              <a:off x="2925" y="2011"/>
              <a:ext cx="635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70</a:t>
              </a:r>
            </a:p>
          </p:txBody>
        </p:sp>
        <p:sp>
          <p:nvSpPr>
            <p:cNvPr id="68656" name="Rectangle 48"/>
            <p:cNvSpPr>
              <a:spLocks noChangeArrowheads="1"/>
            </p:cNvSpPr>
            <p:nvPr/>
          </p:nvSpPr>
          <p:spPr bwMode="auto">
            <a:xfrm>
              <a:off x="2064" y="2011"/>
              <a:ext cx="861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Ago. 1922</a:t>
              </a:r>
            </a:p>
          </p:txBody>
        </p:sp>
        <p:sp>
          <p:nvSpPr>
            <p:cNvPr id="68657" name="Rectangle 49"/>
            <p:cNvSpPr>
              <a:spLocks noChangeArrowheads="1"/>
            </p:cNvSpPr>
            <p:nvPr/>
          </p:nvSpPr>
          <p:spPr bwMode="auto">
            <a:xfrm>
              <a:off x="1383" y="2011"/>
              <a:ext cx="681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Out. 1921</a:t>
              </a:r>
            </a:p>
          </p:txBody>
        </p:sp>
        <p:sp>
          <p:nvSpPr>
            <p:cNvPr id="68658" name="Rectangle 50"/>
            <p:cNvSpPr>
              <a:spLocks noChangeArrowheads="1"/>
            </p:cNvSpPr>
            <p:nvPr/>
          </p:nvSpPr>
          <p:spPr bwMode="auto">
            <a:xfrm>
              <a:off x="385" y="2011"/>
              <a:ext cx="998" cy="256"/>
            </a:xfrm>
            <a:prstGeom prst="rect">
              <a:avLst/>
            </a:prstGeom>
            <a:solidFill>
              <a:srgbClr val="66FF6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latin typeface="Arial" panose="020B0604020202020204" pitchFamily="34" charset="0"/>
                </a:rPr>
                <a:t>Áustria</a:t>
              </a:r>
            </a:p>
          </p:txBody>
        </p:sp>
        <p:sp>
          <p:nvSpPr>
            <p:cNvPr id="68659" name="Rectangle 51"/>
            <p:cNvSpPr>
              <a:spLocks noChangeArrowheads="1"/>
            </p:cNvSpPr>
            <p:nvPr/>
          </p:nvSpPr>
          <p:spPr bwMode="auto">
            <a:xfrm>
              <a:off x="4502" y="1169"/>
              <a:ext cx="1162" cy="842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Taxa média mensal de crescimento da moeda</a:t>
              </a:r>
              <a:br>
                <a:rPr lang="pt-BR" altLang="pt-BR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</a:br>
              <a:r>
                <a:rPr lang="pt-BR" altLang="pt-BR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 (%)</a:t>
              </a:r>
            </a:p>
          </p:txBody>
        </p:sp>
        <p:sp>
          <p:nvSpPr>
            <p:cNvPr id="68660" name="Rectangle 52"/>
            <p:cNvSpPr>
              <a:spLocks noChangeArrowheads="1"/>
            </p:cNvSpPr>
            <p:nvPr/>
          </p:nvSpPr>
          <p:spPr bwMode="auto">
            <a:xfrm>
              <a:off x="3560" y="1169"/>
              <a:ext cx="942" cy="842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Taxa média mensal de inflação</a:t>
              </a:r>
              <a:br>
                <a:rPr lang="pt-BR" altLang="pt-BR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</a:br>
              <a:r>
                <a:rPr lang="pt-BR" altLang="pt-BR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(%)</a:t>
              </a:r>
            </a:p>
          </p:txBody>
        </p:sp>
        <p:sp>
          <p:nvSpPr>
            <p:cNvPr id="68661" name="Rectangle 53"/>
            <p:cNvSpPr>
              <a:spLocks noChangeArrowheads="1"/>
            </p:cNvSpPr>
            <p:nvPr/>
          </p:nvSpPr>
          <p:spPr bwMode="auto">
            <a:xfrm>
              <a:off x="2925" y="1169"/>
              <a:ext cx="635" cy="842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/>
              </a:r>
              <a:b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</a:br>
              <a: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/>
              </a:r>
              <a:b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</a:br>
              <a: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P</a:t>
              </a:r>
              <a:r>
                <a:rPr lang="pt-BR" altLang="pt-BR" sz="1700" b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T</a:t>
              </a:r>
              <a: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/P</a:t>
              </a:r>
              <a:r>
                <a:rPr lang="pt-BR" altLang="pt-BR" sz="1700" b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8662" name="Rectangle 54"/>
            <p:cNvSpPr>
              <a:spLocks noChangeArrowheads="1"/>
            </p:cNvSpPr>
            <p:nvPr/>
          </p:nvSpPr>
          <p:spPr bwMode="auto">
            <a:xfrm>
              <a:off x="2064" y="1169"/>
              <a:ext cx="861" cy="842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/>
              </a:r>
              <a:b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</a:br>
              <a: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/>
              </a:r>
              <a:b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</a:br>
              <a: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Fim</a:t>
              </a:r>
            </a:p>
          </p:txBody>
        </p:sp>
        <p:sp>
          <p:nvSpPr>
            <p:cNvPr id="68663" name="Rectangle 55"/>
            <p:cNvSpPr>
              <a:spLocks noChangeArrowheads="1"/>
            </p:cNvSpPr>
            <p:nvPr/>
          </p:nvSpPr>
          <p:spPr bwMode="auto">
            <a:xfrm>
              <a:off x="1383" y="1169"/>
              <a:ext cx="681" cy="842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038" rIns="0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/>
              </a:r>
              <a:b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</a:br>
              <a: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/>
              </a:r>
              <a:b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</a:br>
              <a: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Início</a:t>
              </a:r>
            </a:p>
          </p:txBody>
        </p:sp>
        <p:sp>
          <p:nvSpPr>
            <p:cNvPr id="68664" name="Rectangle 56"/>
            <p:cNvSpPr>
              <a:spLocks noChangeArrowheads="1"/>
            </p:cNvSpPr>
            <p:nvPr/>
          </p:nvSpPr>
          <p:spPr bwMode="auto">
            <a:xfrm>
              <a:off x="385" y="1169"/>
              <a:ext cx="998" cy="842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/>
              </a:r>
              <a:b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</a:br>
              <a: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/>
              </a:r>
              <a:b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</a:br>
              <a:r>
                <a:rPr lang="pt-BR" altLang="pt-BR" sz="1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País</a:t>
              </a:r>
            </a:p>
          </p:txBody>
        </p:sp>
        <p:sp>
          <p:nvSpPr>
            <p:cNvPr id="68665" name="Rectangle 57"/>
            <p:cNvSpPr>
              <a:spLocks noChangeArrowheads="1"/>
            </p:cNvSpPr>
            <p:nvPr/>
          </p:nvSpPr>
          <p:spPr bwMode="auto">
            <a:xfrm>
              <a:off x="385" y="901"/>
              <a:ext cx="5279" cy="26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540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175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001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5414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19986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4558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29130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3702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pt-BR" altLang="pt-BR" sz="2000" b="1" dirty="0">
                  <a:solidFill>
                    <a:srgbClr val="99FF99"/>
                  </a:solidFill>
                  <a:latin typeface="Arial" panose="020B0604020202020204" pitchFamily="34" charset="0"/>
                </a:rPr>
                <a:t>Sete hiperinflações das décadas de 1920 e 1940</a:t>
              </a:r>
            </a:p>
          </p:txBody>
        </p:sp>
        <p:sp>
          <p:nvSpPr>
            <p:cNvPr id="68667" name="Line 59"/>
            <p:cNvSpPr>
              <a:spLocks noChangeShapeType="1"/>
            </p:cNvSpPr>
            <p:nvPr/>
          </p:nvSpPr>
          <p:spPr bwMode="auto">
            <a:xfrm>
              <a:off x="385" y="901"/>
              <a:ext cx="99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68" name="Line 60"/>
            <p:cNvSpPr>
              <a:spLocks noChangeShapeType="1"/>
            </p:cNvSpPr>
            <p:nvPr/>
          </p:nvSpPr>
          <p:spPr bwMode="auto">
            <a:xfrm>
              <a:off x="385" y="4054"/>
              <a:ext cx="5279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69" name="Line 61"/>
            <p:cNvSpPr>
              <a:spLocks noChangeShapeType="1"/>
            </p:cNvSpPr>
            <p:nvPr/>
          </p:nvSpPr>
          <p:spPr bwMode="auto">
            <a:xfrm>
              <a:off x="385" y="901"/>
              <a:ext cx="0" cy="111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70" name="Line 62"/>
            <p:cNvSpPr>
              <a:spLocks noChangeShapeType="1"/>
            </p:cNvSpPr>
            <p:nvPr/>
          </p:nvSpPr>
          <p:spPr bwMode="auto">
            <a:xfrm>
              <a:off x="5664" y="901"/>
              <a:ext cx="0" cy="111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71" name="Line 63"/>
            <p:cNvSpPr>
              <a:spLocks noChangeShapeType="1"/>
            </p:cNvSpPr>
            <p:nvPr/>
          </p:nvSpPr>
          <p:spPr bwMode="auto">
            <a:xfrm>
              <a:off x="1383" y="901"/>
              <a:ext cx="4281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72" name="Line 64"/>
            <p:cNvSpPr>
              <a:spLocks noChangeShapeType="1"/>
            </p:cNvSpPr>
            <p:nvPr/>
          </p:nvSpPr>
          <p:spPr bwMode="auto">
            <a:xfrm>
              <a:off x="385" y="2011"/>
              <a:ext cx="0" cy="25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73" name="Line 65"/>
            <p:cNvSpPr>
              <a:spLocks noChangeShapeType="1"/>
            </p:cNvSpPr>
            <p:nvPr/>
          </p:nvSpPr>
          <p:spPr bwMode="auto">
            <a:xfrm>
              <a:off x="5664" y="2011"/>
              <a:ext cx="0" cy="25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74" name="Line 66"/>
            <p:cNvSpPr>
              <a:spLocks noChangeShapeType="1"/>
            </p:cNvSpPr>
            <p:nvPr/>
          </p:nvSpPr>
          <p:spPr bwMode="auto">
            <a:xfrm>
              <a:off x="385" y="2267"/>
              <a:ext cx="0" cy="25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75" name="Line 67"/>
            <p:cNvSpPr>
              <a:spLocks noChangeShapeType="1"/>
            </p:cNvSpPr>
            <p:nvPr/>
          </p:nvSpPr>
          <p:spPr bwMode="auto">
            <a:xfrm>
              <a:off x="5664" y="2267"/>
              <a:ext cx="0" cy="25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76" name="Line 68"/>
            <p:cNvSpPr>
              <a:spLocks noChangeShapeType="1"/>
            </p:cNvSpPr>
            <p:nvPr/>
          </p:nvSpPr>
          <p:spPr bwMode="auto">
            <a:xfrm>
              <a:off x="385" y="2523"/>
              <a:ext cx="0" cy="25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77" name="Line 69"/>
            <p:cNvSpPr>
              <a:spLocks noChangeShapeType="1"/>
            </p:cNvSpPr>
            <p:nvPr/>
          </p:nvSpPr>
          <p:spPr bwMode="auto">
            <a:xfrm>
              <a:off x="5664" y="2523"/>
              <a:ext cx="0" cy="25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78" name="Line 70"/>
            <p:cNvSpPr>
              <a:spLocks noChangeShapeType="1"/>
            </p:cNvSpPr>
            <p:nvPr/>
          </p:nvSpPr>
          <p:spPr bwMode="auto">
            <a:xfrm>
              <a:off x="385" y="2779"/>
              <a:ext cx="0" cy="25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79" name="Line 71"/>
            <p:cNvSpPr>
              <a:spLocks noChangeShapeType="1"/>
            </p:cNvSpPr>
            <p:nvPr/>
          </p:nvSpPr>
          <p:spPr bwMode="auto">
            <a:xfrm>
              <a:off x="5664" y="2779"/>
              <a:ext cx="0" cy="25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80" name="Line 72"/>
            <p:cNvSpPr>
              <a:spLocks noChangeShapeType="1"/>
            </p:cNvSpPr>
            <p:nvPr/>
          </p:nvSpPr>
          <p:spPr bwMode="auto">
            <a:xfrm>
              <a:off x="385" y="3035"/>
              <a:ext cx="0" cy="25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81" name="Line 73"/>
            <p:cNvSpPr>
              <a:spLocks noChangeShapeType="1"/>
            </p:cNvSpPr>
            <p:nvPr/>
          </p:nvSpPr>
          <p:spPr bwMode="auto">
            <a:xfrm>
              <a:off x="5664" y="3035"/>
              <a:ext cx="0" cy="25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82" name="Line 74"/>
            <p:cNvSpPr>
              <a:spLocks noChangeShapeType="1"/>
            </p:cNvSpPr>
            <p:nvPr/>
          </p:nvSpPr>
          <p:spPr bwMode="auto">
            <a:xfrm>
              <a:off x="385" y="3291"/>
              <a:ext cx="0" cy="25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83" name="Line 75"/>
            <p:cNvSpPr>
              <a:spLocks noChangeShapeType="1"/>
            </p:cNvSpPr>
            <p:nvPr/>
          </p:nvSpPr>
          <p:spPr bwMode="auto">
            <a:xfrm>
              <a:off x="5664" y="3291"/>
              <a:ext cx="0" cy="25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84" name="Line 76"/>
            <p:cNvSpPr>
              <a:spLocks noChangeShapeType="1"/>
            </p:cNvSpPr>
            <p:nvPr/>
          </p:nvSpPr>
          <p:spPr bwMode="auto">
            <a:xfrm>
              <a:off x="385" y="3547"/>
              <a:ext cx="0" cy="25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85" name="Line 77"/>
            <p:cNvSpPr>
              <a:spLocks noChangeShapeType="1"/>
            </p:cNvSpPr>
            <p:nvPr/>
          </p:nvSpPr>
          <p:spPr bwMode="auto">
            <a:xfrm>
              <a:off x="5664" y="3547"/>
              <a:ext cx="0" cy="25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86" name="Line 78"/>
            <p:cNvSpPr>
              <a:spLocks noChangeShapeType="1"/>
            </p:cNvSpPr>
            <p:nvPr/>
          </p:nvSpPr>
          <p:spPr bwMode="auto">
            <a:xfrm>
              <a:off x="385" y="3803"/>
              <a:ext cx="0" cy="251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687" name="Line 79"/>
            <p:cNvSpPr>
              <a:spLocks noChangeShapeType="1"/>
            </p:cNvSpPr>
            <p:nvPr/>
          </p:nvSpPr>
          <p:spPr bwMode="auto">
            <a:xfrm>
              <a:off x="5664" y="3803"/>
              <a:ext cx="0" cy="251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7" name="Rectangle 3"/>
          <p:cNvSpPr txBox="1">
            <a:spLocks noChangeArrowheads="1"/>
          </p:cNvSpPr>
          <p:nvPr/>
        </p:nvSpPr>
        <p:spPr>
          <a:xfrm>
            <a:off x="619199" y="44624"/>
            <a:ext cx="7769225" cy="5091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altLang="pt-BR" sz="2800" dirty="0" smtClean="0">
                <a:latin typeface="Arial Narrow" panose="020B0606020202030204" pitchFamily="34" charset="0"/>
              </a:rPr>
              <a:t>O que é Hiperinflação?</a:t>
            </a:r>
          </a:p>
          <a:p>
            <a:pPr algn="just"/>
            <a:r>
              <a:rPr lang="pt-BR" altLang="pt-BR" sz="2800" dirty="0">
                <a:latin typeface="Arial Narrow" panose="020B0606020202030204" pitchFamily="34" charset="0"/>
              </a:rPr>
              <a:t>O que causa as hiperinflações</a:t>
            </a:r>
            <a:r>
              <a:rPr lang="pt-BR" altLang="pt-BR" sz="2800" dirty="0" smtClean="0">
                <a:latin typeface="Arial Narrow" panose="020B0606020202030204" pitchFamily="34" charset="0"/>
              </a:rPr>
              <a:t>?</a:t>
            </a:r>
          </a:p>
          <a:p>
            <a:pPr algn="just"/>
            <a:r>
              <a:rPr lang="pt-BR" altLang="pt-BR" sz="2800" dirty="0">
                <a:latin typeface="Arial Narrow" panose="020B0606020202030204" pitchFamily="34" charset="0"/>
              </a:rPr>
              <a:t> Por que a moeda cresceu tanto?</a:t>
            </a:r>
          </a:p>
          <a:p>
            <a:pPr algn="just"/>
            <a:endParaRPr lang="pt-BR" altLang="pt-BR" sz="2800" dirty="0">
              <a:latin typeface="Arial Narrow" panose="020B0606020202030204" pitchFamily="34" charset="0"/>
            </a:endParaRPr>
          </a:p>
          <a:p>
            <a:pPr algn="just"/>
            <a:endParaRPr lang="pt-BR" altLang="pt-BR" sz="2800" dirty="0" smtClean="0">
              <a:latin typeface="Arial Narrow" panose="020B0606020202030204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pt-BR" altLang="pt-BR" sz="2800" dirty="0" smtClean="0">
                <a:latin typeface="Arial Narrow" panose="020B0606020202030204" pitchFamily="34" charset="0"/>
              </a:rPr>
              <a:t> </a:t>
            </a:r>
            <a:endParaRPr lang="pt-BR" altLang="pt-BR" sz="3600" dirty="0"/>
          </a:p>
        </p:txBody>
      </p:sp>
    </p:spTree>
    <p:extLst>
      <p:ext uri="{BB962C8B-B14F-4D97-AF65-F5344CB8AC3E}">
        <p14:creationId xmlns:p14="http://schemas.microsoft.com/office/powerpoint/2010/main" val="78958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916832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Ler Capítulos 23 e 24 de </a:t>
            </a:r>
            <a:r>
              <a:rPr lang="pt-BR" sz="3200" dirty="0" err="1" smtClean="0"/>
              <a:t>Blanchard</a:t>
            </a:r>
            <a:r>
              <a:rPr lang="pt-BR" sz="3200" dirty="0" smtClean="0"/>
              <a:t> (Macroeconomia)</a:t>
            </a:r>
          </a:p>
          <a:p>
            <a:endParaRPr lang="pt-B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cópia no xerox do 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Para prova, capítulo 24 não será exigido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442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848600" cy="1143000"/>
          </a:xfrm>
        </p:spPr>
        <p:txBody>
          <a:bodyPr/>
          <a:lstStyle/>
          <a:p>
            <a:r>
              <a:rPr lang="pt-BR" altLang="pt-BR" sz="4000" b="1">
                <a:latin typeface="Arial Narrow" panose="020B0606020202030204" pitchFamily="34" charset="0"/>
              </a:rPr>
              <a:t>Déficits Fiscais e Criação de Moeda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5091112"/>
          </a:xfrm>
        </p:spPr>
        <p:txBody>
          <a:bodyPr/>
          <a:lstStyle/>
          <a:p>
            <a:pPr marL="609600" indent="-609600" algn="just">
              <a:buFont typeface="Wingdings" panose="05000000000000000000" pitchFamily="2" charset="2"/>
              <a:buNone/>
            </a:pPr>
            <a:r>
              <a:rPr lang="pt-BR" altLang="pt-BR" sz="2600" dirty="0">
                <a:latin typeface="Arial Narrow" panose="020B0606020202030204" pitchFamily="34" charset="0"/>
              </a:rPr>
              <a:t>Quão grande deve ser a taxa de crescimento da moeda para financiar um dado déficit?</a:t>
            </a:r>
          </a:p>
          <a:p>
            <a:pPr marL="609600" indent="-609600" algn="just">
              <a:buFont typeface="Wingdings" panose="05000000000000000000" pitchFamily="2" charset="2"/>
              <a:buNone/>
            </a:pPr>
            <a:r>
              <a:rPr lang="pt-BR" altLang="pt-BR" sz="2600" dirty="0">
                <a:latin typeface="Arial Narrow" panose="020B0606020202030204" pitchFamily="34" charset="0"/>
              </a:rPr>
              <a:t>Suponha que não haja acesso a empréstimos:</a:t>
            </a:r>
          </a:p>
          <a:p>
            <a:pPr marL="609600" indent="-609600" algn="just">
              <a:spcBef>
                <a:spcPct val="5000"/>
              </a:spcBef>
              <a:buFont typeface="Wingdings" panose="05000000000000000000" pitchFamily="2" charset="2"/>
              <a:buNone/>
            </a:pPr>
            <a:endParaRPr lang="pt-BR" altLang="pt-BR" sz="26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57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2705-22F4-43B1-9B88-2D39E50E3040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848600" cy="1143000"/>
          </a:xfrm>
        </p:spPr>
        <p:txBody>
          <a:bodyPr/>
          <a:lstStyle/>
          <a:p>
            <a:r>
              <a:rPr lang="pt-BR" altLang="pt-BR" sz="4000" b="1">
                <a:latin typeface="Arial Narrow" panose="020B0606020202030204" pitchFamily="34" charset="0"/>
              </a:rPr>
              <a:t>Déficits Fiscais e Criação de Moeda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769225" cy="5091113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2600" dirty="0">
              <a:latin typeface="Arial Narrow" panose="020B0606020202030204" pitchFamily="34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600" dirty="0">
                <a:latin typeface="Arial Narrow" panose="020B0606020202030204" pitchFamily="34" charset="0"/>
              </a:rPr>
              <a:t>Em Suma:</a:t>
            </a:r>
          </a:p>
          <a:p>
            <a:pPr marL="609600" indent="-609600" algn="just">
              <a:lnSpc>
                <a:spcPct val="90000"/>
              </a:lnSpc>
            </a:pPr>
            <a:r>
              <a:rPr lang="pt-BR" altLang="pt-BR" sz="2600" dirty="0">
                <a:latin typeface="Arial Narrow" panose="020B0606020202030204" pitchFamily="34" charset="0"/>
              </a:rPr>
              <a:t>A receita oriunda da criação de moeda é a senhoriagem;</a:t>
            </a:r>
          </a:p>
          <a:p>
            <a:pPr marL="609600" indent="-609600" algn="just">
              <a:lnSpc>
                <a:spcPct val="90000"/>
              </a:lnSpc>
            </a:pPr>
            <a:r>
              <a:rPr lang="pt-BR" altLang="pt-BR" sz="2600" dirty="0">
                <a:latin typeface="Arial Narrow" panose="020B0606020202030204" pitchFamily="34" charset="0"/>
                <a:sym typeface="Symbol" panose="05050102010706020507" pitchFamily="18" charset="2"/>
              </a:rPr>
              <a:t>A senhoriagem é igual ao produto da taxa de crescimento da moeda pelos encaixes reais;</a:t>
            </a:r>
          </a:p>
          <a:p>
            <a:pPr marL="609600" indent="-609600" algn="just">
              <a:lnSpc>
                <a:spcPct val="90000"/>
              </a:lnSpc>
            </a:pPr>
            <a:r>
              <a:rPr lang="pt-BR" altLang="pt-BR" sz="2600" dirty="0">
                <a:latin typeface="Arial Narrow" panose="020B0606020202030204" pitchFamily="34" charset="0"/>
                <a:sym typeface="Symbol" panose="05050102010706020507" pitchFamily="18" charset="2"/>
              </a:rPr>
              <a:t>Para um dado nível de encaixes reais, senhoriagem mais alta requer um maior crescimento monetário.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600" dirty="0">
                <a:latin typeface="Arial Narrow" panose="020B0606020202030204" pitchFamily="34" charset="0"/>
                <a:sym typeface="Symbol" panose="05050102010706020507" pitchFamily="18" charset="2"/>
              </a:rPr>
              <a:t>Isso significa que o governo pode financiar um déficit de 20% do PIB com uma taxa de crescimento monetário de 10% ou um déficit de 40% do PIB com uma taxa de crescimento monetário de 20%, e assim sucessivamente?</a:t>
            </a:r>
          </a:p>
          <a:p>
            <a:pPr marL="609600" indent="-609600" algn="just">
              <a:lnSpc>
                <a:spcPct val="90000"/>
              </a:lnSpc>
              <a:buFontTx/>
              <a:buChar char="-"/>
            </a:pPr>
            <a:endParaRPr lang="pt-BR" altLang="pt-BR" sz="2600" dirty="0">
              <a:latin typeface="Arial Narrow" panose="020B060602020203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6374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0F92-4A22-4D18-8A11-2BE25BC56A88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b="1">
                <a:latin typeface="Arial Narrow" panose="020B0606020202030204" pitchFamily="34" charset="0"/>
              </a:rPr>
              <a:t>Déficits, Senhoriagem e Inflação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dirty="0">
                <a:latin typeface="Arial Narrow" panose="020B0606020202030204" pitchFamily="34" charset="0"/>
              </a:rPr>
              <a:t>Podemos ver agora que a necessidade de financiar um déficit pode levar não somente a inflação alta mas também a inflação crescente</a:t>
            </a:r>
            <a:r>
              <a:rPr lang="pt-BR" altLang="pt-BR" dirty="0" smtClean="0">
                <a:latin typeface="Arial Narrow" panose="020B0606020202030204" pitchFamily="34" charset="0"/>
              </a:rPr>
              <a:t>.</a:t>
            </a:r>
            <a:endParaRPr lang="pt-BR" alt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1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0159-6F4D-4978-80A5-43EABB7CAE11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b="1">
                <a:latin typeface="Arial Narrow" panose="020B0606020202030204" pitchFamily="34" charset="0"/>
              </a:rPr>
              <a:t>Déficits, Senhoriagem e Inflação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pt-BR" altLang="pt-BR" dirty="0">
                <a:latin typeface="Arial Narrow" panose="020B0606020202030204" pitchFamily="34" charset="0"/>
                <a:sym typeface="Symbol" panose="05050102010706020507" pitchFamily="18" charset="2"/>
              </a:rPr>
              <a:t>Para taxas de expansão monetária baixas, um aumento nessa expansão provoca pequena redução dos encaixes reais e portanto aumenta a senhoriagem. Quando a expansão da moeda se torna muito elevada, a redução dos saldos reais devido ao aumento da expansão monetária é cada vez maior e portanto, aumentam cada vez menos a senhoriagem, ou até a diminuem</a:t>
            </a:r>
            <a:r>
              <a:rPr lang="pt-BR" altLang="pt-BR" dirty="0" smtClean="0">
                <a:latin typeface="Arial Narrow" panose="020B0606020202030204" pitchFamily="34" charset="0"/>
                <a:sym typeface="Symbol" panose="05050102010706020507" pitchFamily="18" charset="2"/>
              </a:rPr>
              <a:t>.  </a:t>
            </a:r>
            <a:endParaRPr lang="pt-BR" altLang="pt-BR" dirty="0">
              <a:latin typeface="Arial Narrow" panose="020B060602020203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8319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BAA8-6483-4209-93B4-F3BE80A68035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b="1">
                <a:latin typeface="Arial Narrow" panose="020B0606020202030204" pitchFamily="34" charset="0"/>
              </a:rPr>
              <a:t>Déficits, Senhoriagem e Inflação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421688" cy="41148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pt-BR" altLang="pt-BR" sz="2800" dirty="0">
                <a:latin typeface="Arial Narrow" panose="020B0606020202030204" pitchFamily="34" charset="0"/>
                <a:sym typeface="Symbol" panose="05050102010706020507" pitchFamily="18" charset="2"/>
              </a:rPr>
              <a:t>Mas por que é irreal a hipótese de que o crescimento monetário é constante?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pt-BR" altLang="pt-BR" sz="2800" dirty="0">
                <a:latin typeface="Arial Narrow" panose="020B0606020202030204" pitchFamily="34" charset="0"/>
                <a:sym typeface="Symbol" panose="05050102010706020507" pitchFamily="18" charset="2"/>
              </a:rPr>
              <a:t>Agora, vamos imaginar um governo que precise financiar um déficit que tenha aumentado muito e que resolva fazê-lo via emissão de moeda. À medida que o crescimento da moeda aumenta, pode  levar tempo até que a inflação e a inflação esperada respondam. E mesmo quando a inflação esperada aumenta pode levar tempo até que os saldos monetários reais se ajustem (leva tempo fazer acordos de troca, uso de moeda estrangeira)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pt-BR" altLang="pt-BR" sz="2800" dirty="0">
                <a:latin typeface="Arial Narrow" panose="020B0606020202030204" pitchFamily="34" charset="0"/>
                <a:sym typeface="Symbol" panose="05050102010706020507" pitchFamily="18" charset="2"/>
              </a:rPr>
              <a:t>Pela equação de senhoriagem, </a:t>
            </a:r>
            <a:r>
              <a:rPr lang="pt-BR" altLang="pt-BR" sz="2800" dirty="0">
                <a:latin typeface="Arial Narrow" panose="020B0606020202030204" pitchFamily="34" charset="0"/>
              </a:rPr>
              <a:t>Senhoriagem = </a:t>
            </a:r>
            <a:r>
              <a:rPr lang="pt-BR" altLang="pt-BR" sz="2800" b="1" u="sng" dirty="0">
                <a:latin typeface="Arial Narrow" panose="020B0606020202030204" pitchFamily="34" charset="0"/>
                <a:sym typeface="Symbol" panose="05050102010706020507" pitchFamily="18" charset="2"/>
              </a:rPr>
              <a:t>M</a:t>
            </a:r>
            <a:r>
              <a:rPr lang="pt-BR" altLang="pt-BR" sz="2800" b="1" dirty="0">
                <a:latin typeface="Arial Narrow" panose="020B0606020202030204" pitchFamily="34" charset="0"/>
              </a:rPr>
              <a:t> = </a:t>
            </a:r>
            <a:r>
              <a:rPr lang="pt-BR" altLang="pt-BR" sz="2800" b="1" u="sng" dirty="0">
                <a:latin typeface="Arial Narrow" panose="020B0606020202030204" pitchFamily="34" charset="0"/>
                <a:sym typeface="Symbol" panose="05050102010706020507" pitchFamily="18" charset="2"/>
              </a:rPr>
              <a:t>M</a:t>
            </a:r>
            <a:r>
              <a:rPr lang="pt-BR" altLang="pt-BR" sz="2800" b="1" dirty="0">
                <a:latin typeface="Arial Narrow" panose="020B0606020202030204" pitchFamily="34" charset="0"/>
              </a:rPr>
              <a:t> . </a:t>
            </a:r>
            <a:r>
              <a:rPr lang="pt-BR" altLang="pt-BR" sz="2800" b="1" u="sng" dirty="0">
                <a:latin typeface="Arial Narrow" panose="020B0606020202030204" pitchFamily="34" charset="0"/>
                <a:sym typeface="Symbol" panose="05050102010706020507" pitchFamily="18" charset="2"/>
              </a:rPr>
              <a:t>M </a:t>
            </a:r>
            <a:r>
              <a:rPr lang="pt-BR" altLang="pt-BR" sz="2800" b="1" dirty="0">
                <a:latin typeface="Arial Narrow" panose="020B0606020202030204" pitchFamily="34" charset="0"/>
                <a:sym typeface="Symbol" panose="05050102010706020507" pitchFamily="18" charset="2"/>
              </a:rPr>
              <a:t> </a:t>
            </a:r>
            <a:endParaRPr lang="pt-BR" altLang="pt-BR" sz="2800" b="1" dirty="0"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pt-BR" altLang="pt-BR" sz="2800" b="1" dirty="0">
                <a:latin typeface="Arial Narrow" panose="020B0606020202030204" pitchFamily="34" charset="0"/>
              </a:rPr>
              <a:t>                     </a:t>
            </a:r>
            <a:r>
              <a:rPr lang="en-US" altLang="pt-BR" sz="2800" b="1" dirty="0">
                <a:latin typeface="Arial Narrow" panose="020B0606020202030204" pitchFamily="34" charset="0"/>
              </a:rPr>
              <a:t>                                                          </a:t>
            </a:r>
            <a:r>
              <a:rPr lang="pt-BR" altLang="pt-BR" sz="2800" b="1" dirty="0">
                <a:latin typeface="Arial Narrow" panose="020B0606020202030204" pitchFamily="34" charset="0"/>
              </a:rPr>
              <a:t>P       M     P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  <a:buFont typeface="Wingdings" panose="05000000000000000000" pitchFamily="2" charset="2"/>
              <a:buNone/>
            </a:pPr>
            <a:endParaRPr lang="pt-BR" altLang="pt-BR" sz="2800" dirty="0">
              <a:latin typeface="Arial Narrow" panose="020B060602020203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7191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37C6-ACEA-4FE1-8AEA-52922A875723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b="1">
                <a:latin typeface="Arial Narrow" panose="020B0606020202030204" pitchFamily="34" charset="0"/>
              </a:rPr>
              <a:t>Hiperinflação e Atividade Econômica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256" y="1700808"/>
            <a:ext cx="8345488" cy="41148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pt-BR" altLang="pt-BR" sz="2800">
                <a:latin typeface="Arial Narrow" panose="020B0606020202030204" pitchFamily="34" charset="0"/>
                <a:sym typeface="Symbol" panose="05050102010706020507" pitchFamily="18" charset="2"/>
              </a:rPr>
              <a:t>As hiperinflações afetam a economia de muitas outras maneiras.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pt-BR" altLang="pt-BR" sz="2800">
                <a:latin typeface="Arial Narrow" panose="020B0606020202030204" pitchFamily="34" charset="0"/>
                <a:sym typeface="Symbol" panose="05050102010706020507" pitchFamily="18" charset="2"/>
              </a:rPr>
              <a:t>De início, um crescimento maior da moeda provoca aumento do produto, pois leva algum tempo para que a expansão monetária se reflita em inflação. </a:t>
            </a:r>
          </a:p>
          <a:p>
            <a:pPr algn="just">
              <a:lnSpc>
                <a:spcPct val="90000"/>
              </a:lnSpc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pt-BR" altLang="pt-BR" sz="2800">
                <a:latin typeface="Arial Narrow" panose="020B0606020202030204" pitchFamily="34" charset="0"/>
                <a:sym typeface="Symbol" panose="05050102010706020507" pitchFamily="18" charset="2"/>
              </a:rPr>
              <a:t>Mas quando a inflação se torna muito alta, os efeitos adversos da hiperinflação passam a dominar. As pessoas diminuem seus saldo monetários reais e o sistema de trocas torna-se cada vez menos eficiente. As indicações de preço tornam-se cada vez menos úteis. Fica mais difícil prever a inflação para o próximo período.</a:t>
            </a:r>
          </a:p>
        </p:txBody>
      </p:sp>
    </p:spTree>
    <p:extLst>
      <p:ext uri="{BB962C8B-B14F-4D97-AF65-F5344CB8AC3E}">
        <p14:creationId xmlns:p14="http://schemas.microsoft.com/office/powerpoint/2010/main" val="6773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B2F3-6514-4347-BC44-C405E91850A8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b="1" dirty="0" smtClean="0">
                <a:latin typeface="Arial Narrow" panose="020B0606020202030204" pitchFamily="34" charset="0"/>
              </a:rPr>
              <a:t>Hiperinflação</a:t>
            </a:r>
            <a:endParaRPr lang="pt-BR" altLang="pt-BR" sz="4000" b="1" dirty="0">
              <a:latin typeface="Arial Narrow" panose="020B0606020202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509111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en-US" altLang="pt-BR" dirty="0"/>
              <a:t>	</a:t>
            </a:r>
            <a:r>
              <a:rPr lang="pt-BR" altLang="pt-BR" sz="2600" dirty="0" smtClean="0">
                <a:latin typeface="Arial Narrow" panose="020B0606020202030204" pitchFamily="34" charset="0"/>
              </a:rPr>
              <a:t>As hiperinflações </a:t>
            </a:r>
            <a:r>
              <a:rPr lang="pt-BR" altLang="pt-BR" sz="2600" dirty="0">
                <a:latin typeface="Arial Narrow" panose="020B0606020202030204" pitchFamily="34" charset="0"/>
              </a:rPr>
              <a:t>se desenvolvem porque os governos tentam suprir a falta de financiamento do déficit público com emissão monetária. </a:t>
            </a:r>
          </a:p>
          <a:p>
            <a:pPr algn="just">
              <a:buFont typeface="Wingdings" panose="05000000000000000000" pitchFamily="2" charset="2"/>
              <a:buNone/>
            </a:pPr>
            <a:endParaRPr lang="pt-BR" altLang="pt-BR" sz="2600" dirty="0"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pt-BR" altLang="pt-BR" sz="2600" dirty="0">
                <a:latin typeface="Arial Narrow" panose="020B0606020202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021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28874</TotalTime>
  <Words>1002</Words>
  <Application>Microsoft Office PowerPoint</Application>
  <PresentationFormat>Apresentação na tela (4:3)</PresentationFormat>
  <Paragraphs>174</Paragraphs>
  <Slides>20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Calibri</vt:lpstr>
      <vt:lpstr>Symbol</vt:lpstr>
      <vt:lpstr>Times New Roman</vt:lpstr>
      <vt:lpstr>Wingdings</vt:lpstr>
      <vt:lpstr>Office Theme</vt:lpstr>
      <vt:lpstr>Hiperinflação</vt:lpstr>
      <vt:lpstr>Apresentação do PowerPoint</vt:lpstr>
      <vt:lpstr>Déficits Fiscais e Criação de Moeda</vt:lpstr>
      <vt:lpstr>Déficits Fiscais e Criação de Moeda</vt:lpstr>
      <vt:lpstr>Déficits, Senhoriagem e Inflação</vt:lpstr>
      <vt:lpstr>Déficits, Senhoriagem e Inflação</vt:lpstr>
      <vt:lpstr>Déficits, Senhoriagem e Inflação</vt:lpstr>
      <vt:lpstr>Hiperinflação e Atividade Econômica</vt:lpstr>
      <vt:lpstr>Hiperinflação</vt:lpstr>
      <vt:lpstr>Modelo de Cagan</vt:lpstr>
      <vt:lpstr>Modelo de Cagan</vt:lpstr>
      <vt:lpstr>Modelo de Cagan</vt:lpstr>
      <vt:lpstr>Modelo de Cagan</vt:lpstr>
      <vt:lpstr>Modelo de Cagan</vt:lpstr>
      <vt:lpstr>Dinâmica da inflação com crescimento constante da moeda</vt:lpstr>
      <vt:lpstr>Dinâmica da inflação com crescimento constante da moeda</vt:lpstr>
      <vt:lpstr>Modelo de Cagan</vt:lpstr>
      <vt:lpstr>Modelo de Cagan</vt:lpstr>
      <vt:lpstr>Hiperinflação e Atividade Econômica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Nivel geral de preços e taxa de inflação</dc:title>
  <dc:creator>Daniela</dc:creator>
  <cp:lastModifiedBy>USP</cp:lastModifiedBy>
  <cp:revision>102</cp:revision>
  <dcterms:created xsi:type="dcterms:W3CDTF">2011-08-02T01:04:11Z</dcterms:created>
  <dcterms:modified xsi:type="dcterms:W3CDTF">2018-11-30T19:01:32Z</dcterms:modified>
</cp:coreProperties>
</file>