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0"/>
  </p:notesMasterIdLst>
  <p:sldIdLst>
    <p:sldId id="423" r:id="rId2"/>
    <p:sldId id="414" r:id="rId3"/>
    <p:sldId id="275" r:id="rId4"/>
    <p:sldId id="432" r:id="rId5"/>
    <p:sldId id="422" r:id="rId6"/>
    <p:sldId id="433" r:id="rId7"/>
    <p:sldId id="262" r:id="rId8"/>
    <p:sldId id="421" r:id="rId9"/>
    <p:sldId id="434" r:id="rId10"/>
    <p:sldId id="435" r:id="rId11"/>
    <p:sldId id="436" r:id="rId12"/>
    <p:sldId id="429" r:id="rId13"/>
    <p:sldId id="437" r:id="rId14"/>
    <p:sldId id="438" r:id="rId15"/>
    <p:sldId id="430" r:id="rId16"/>
    <p:sldId id="297" r:id="rId17"/>
    <p:sldId id="291" r:id="rId18"/>
    <p:sldId id="441" r:id="rId19"/>
    <p:sldId id="431" r:id="rId20"/>
    <p:sldId id="273" r:id="rId21"/>
    <p:sldId id="440" r:id="rId22"/>
    <p:sldId id="267" r:id="rId23"/>
    <p:sldId id="293" r:id="rId24"/>
    <p:sldId id="295" r:id="rId25"/>
    <p:sldId id="296" r:id="rId26"/>
    <p:sldId id="280" r:id="rId27"/>
    <p:sldId id="299" r:id="rId28"/>
    <p:sldId id="303" r:id="rId29"/>
  </p:sldIdLst>
  <p:sldSz cx="18288000" cy="10287000"/>
  <p:notesSz cx="6858000" cy="9144000"/>
  <p:embeddedFontLst>
    <p:embeddedFont>
      <p:font typeface="Calibri" panose="020F0502020204030204" pitchFamily="34" charset="0"/>
      <p:regular r:id="rId31"/>
      <p:bold r:id="rId32"/>
      <p:italic r:id="rId33"/>
      <p:boldItalic r:id="rId34"/>
    </p:embeddedFont>
    <p:embeddedFont>
      <p:font typeface="Montserrat Classic Bold" panose="020B0604020202020204" charset="0"/>
      <p:regular r:id="rId35"/>
    </p:embeddedFont>
    <p:embeddedFont>
      <p:font typeface="Roboto Condensed" panose="020B0604020202020204" charset="0"/>
      <p:regular r:id="rId36"/>
      <p:bold r:id="rId37"/>
      <p:italic r:id="rId38"/>
      <p:boldItalic r:id="rId39"/>
    </p:embeddedFont>
    <p:embeddedFont>
      <p:font typeface="Rockwell" panose="02060603020205020403" pitchFamily="18" charset="0"/>
      <p:regular r:id="rId40"/>
      <p:bold r:id="rId41"/>
      <p:italic r:id="rId42"/>
      <p:boldItalic r:id="rId43"/>
    </p:embeddedFont>
    <p:embeddedFont>
      <p:font typeface="Verdana" panose="020B0604030504040204" pitchFamily="34" charset="0"/>
      <p:regular r:id="rId44"/>
      <p:bold r:id="rId45"/>
      <p:italic r:id="rId46"/>
      <p:boldItalic r:id="rId4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88321" autoAdjust="0"/>
  </p:normalViewPr>
  <p:slideViewPr>
    <p:cSldViewPr>
      <p:cViewPr varScale="1">
        <p:scale>
          <a:sx n="40" d="100"/>
          <a:sy n="40" d="100"/>
        </p:scale>
        <p:origin x="1032"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4.fntdata"/><Relationship Id="rId42" Type="http://schemas.openxmlformats.org/officeDocument/2006/relationships/font" Target="fonts/font12.fntdata"/><Relationship Id="rId47" Type="http://schemas.openxmlformats.org/officeDocument/2006/relationships/font" Target="fonts/font17.fntdata"/><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3.fntdata"/><Relationship Id="rId38" Type="http://schemas.openxmlformats.org/officeDocument/2006/relationships/font" Target="fonts/font8.fntdata"/><Relationship Id="rId46" Type="http://schemas.openxmlformats.org/officeDocument/2006/relationships/font" Target="fonts/font16.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font" Target="fonts/font10.fntdata"/><Relationship Id="rId45" Type="http://schemas.openxmlformats.org/officeDocument/2006/relationships/font" Target="fonts/font15.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6.fntdata"/><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fntdata"/><Relationship Id="rId44" Type="http://schemas.openxmlformats.org/officeDocument/2006/relationships/font" Target="fonts/font1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font" Target="fonts/font5.fntdata"/><Relationship Id="rId43" Type="http://schemas.openxmlformats.org/officeDocument/2006/relationships/font" Target="fonts/font13.fntdata"/><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ACE2A2-99B6-49E3-9FB1-8E89AEAE488A}" type="datetimeFigureOut">
              <a:rPr lang="pt-BR" smtClean="0"/>
              <a:t>27/08/2020</a:t>
            </a:fld>
            <a:endParaRPr lang="pt-BR"/>
          </a:p>
        </p:txBody>
      </p:sp>
      <p:sp>
        <p:nvSpPr>
          <p:cNvPr id="4" name="Espaço Reservado para Imagem de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3A54088-E047-447F-BB55-F1BB155E1A65}" type="slidenum">
              <a:rPr lang="pt-BR" smtClean="0"/>
              <a:t>‹nº›</a:t>
            </a:fld>
            <a:endParaRPr lang="pt-BR"/>
          </a:p>
        </p:txBody>
      </p:sp>
    </p:spTree>
    <p:extLst>
      <p:ext uri="{BB962C8B-B14F-4D97-AF65-F5344CB8AC3E}">
        <p14:creationId xmlns:p14="http://schemas.microsoft.com/office/powerpoint/2010/main" val="42212217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a:extLst>
              <a:ext uri="{FF2B5EF4-FFF2-40B4-BE49-F238E27FC236}">
                <a16:creationId xmlns:a16="http://schemas.microsoft.com/office/drawing/2014/main" id="{625A24A7-C110-4A81-8109-CAB8EF1A2288}"/>
              </a:ext>
            </a:extLst>
          </p:cNvPr>
          <p:cNvSpPr txBox="1">
            <a:spLocks noGrp="1" noChangeArrowheads="1"/>
          </p:cNvSpPr>
          <p:nvPr/>
        </p:nvSpPr>
        <p:spPr bwMode="auto">
          <a:xfrm>
            <a:off x="3744913" y="9439275"/>
            <a:ext cx="29210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71" tIns="45235" rIns="90471" bIns="45235" anchor="b"/>
          <a:lstStyle>
            <a:lvl1pPr defTabSz="904875">
              <a:defRPr sz="2400" b="1">
                <a:solidFill>
                  <a:srgbClr val="800000"/>
                </a:solidFill>
                <a:latin typeface="Verdana" panose="020B0604030504040204" pitchFamily="34" charset="0"/>
              </a:defRPr>
            </a:lvl1pPr>
            <a:lvl2pPr marL="742950" indent="-285750" defTabSz="904875">
              <a:defRPr sz="2400" b="1">
                <a:solidFill>
                  <a:srgbClr val="800000"/>
                </a:solidFill>
                <a:latin typeface="Verdana" panose="020B0604030504040204" pitchFamily="34" charset="0"/>
              </a:defRPr>
            </a:lvl2pPr>
            <a:lvl3pPr marL="1143000" indent="-228600" defTabSz="904875">
              <a:defRPr sz="2400" b="1">
                <a:solidFill>
                  <a:srgbClr val="800000"/>
                </a:solidFill>
                <a:latin typeface="Verdana" panose="020B0604030504040204" pitchFamily="34" charset="0"/>
              </a:defRPr>
            </a:lvl3pPr>
            <a:lvl4pPr marL="1600200" indent="-228600" defTabSz="904875">
              <a:defRPr sz="2400" b="1">
                <a:solidFill>
                  <a:srgbClr val="800000"/>
                </a:solidFill>
                <a:latin typeface="Verdana" panose="020B0604030504040204" pitchFamily="34" charset="0"/>
              </a:defRPr>
            </a:lvl4pPr>
            <a:lvl5pPr marL="2057400" indent="-228600" defTabSz="904875">
              <a:defRPr sz="2400" b="1">
                <a:solidFill>
                  <a:srgbClr val="800000"/>
                </a:solidFill>
                <a:latin typeface="Verdana" panose="020B0604030504040204" pitchFamily="34" charset="0"/>
              </a:defRPr>
            </a:lvl5pPr>
            <a:lvl6pPr marL="2514600" indent="-228600" defTabSz="904875" eaLnBrk="0" fontAlgn="base" hangingPunct="0">
              <a:spcBef>
                <a:spcPct val="0"/>
              </a:spcBef>
              <a:spcAft>
                <a:spcPct val="0"/>
              </a:spcAft>
              <a:defRPr sz="2400" b="1">
                <a:solidFill>
                  <a:srgbClr val="800000"/>
                </a:solidFill>
                <a:latin typeface="Verdana" panose="020B0604030504040204" pitchFamily="34" charset="0"/>
              </a:defRPr>
            </a:lvl6pPr>
            <a:lvl7pPr marL="2971800" indent="-228600" defTabSz="904875" eaLnBrk="0" fontAlgn="base" hangingPunct="0">
              <a:spcBef>
                <a:spcPct val="0"/>
              </a:spcBef>
              <a:spcAft>
                <a:spcPct val="0"/>
              </a:spcAft>
              <a:defRPr sz="2400" b="1">
                <a:solidFill>
                  <a:srgbClr val="800000"/>
                </a:solidFill>
                <a:latin typeface="Verdana" panose="020B0604030504040204" pitchFamily="34" charset="0"/>
              </a:defRPr>
            </a:lvl7pPr>
            <a:lvl8pPr marL="3429000" indent="-228600" defTabSz="904875" eaLnBrk="0" fontAlgn="base" hangingPunct="0">
              <a:spcBef>
                <a:spcPct val="0"/>
              </a:spcBef>
              <a:spcAft>
                <a:spcPct val="0"/>
              </a:spcAft>
              <a:defRPr sz="2400" b="1">
                <a:solidFill>
                  <a:srgbClr val="800000"/>
                </a:solidFill>
                <a:latin typeface="Verdana" panose="020B0604030504040204" pitchFamily="34" charset="0"/>
              </a:defRPr>
            </a:lvl8pPr>
            <a:lvl9pPr marL="3886200" indent="-228600" defTabSz="904875" eaLnBrk="0" fontAlgn="base" hangingPunct="0">
              <a:spcBef>
                <a:spcPct val="0"/>
              </a:spcBef>
              <a:spcAft>
                <a:spcPct val="0"/>
              </a:spcAft>
              <a:defRPr sz="2400" b="1">
                <a:solidFill>
                  <a:srgbClr val="800000"/>
                </a:solidFill>
                <a:latin typeface="Verdana" panose="020B0604030504040204" pitchFamily="34" charset="0"/>
              </a:defRPr>
            </a:lvl9pPr>
          </a:lstStyle>
          <a:p>
            <a:pPr algn="r"/>
            <a:fld id="{37FF2A93-6497-4597-A941-DA091FA6DA20}" type="slidenum">
              <a:rPr lang="pt-BR" altLang="pt-BR" sz="1200">
                <a:latin typeface="Times New Roman" panose="02020603050405020304" pitchFamily="18" charset="0"/>
              </a:rPr>
              <a:pPr algn="r"/>
              <a:t>8</a:t>
            </a:fld>
            <a:endParaRPr lang="pt-BR" altLang="pt-BR" sz="1200">
              <a:latin typeface="Times New Roman" panose="02020603050405020304" pitchFamily="18" charset="0"/>
            </a:endParaRPr>
          </a:p>
        </p:txBody>
      </p:sp>
      <p:sp>
        <p:nvSpPr>
          <p:cNvPr id="26627" name="Rectangle 7">
            <a:extLst>
              <a:ext uri="{FF2B5EF4-FFF2-40B4-BE49-F238E27FC236}">
                <a16:creationId xmlns:a16="http://schemas.microsoft.com/office/drawing/2014/main" id="{CC906AB6-B32C-4C78-A469-C03BF6A14206}"/>
              </a:ext>
            </a:extLst>
          </p:cNvPr>
          <p:cNvSpPr txBox="1">
            <a:spLocks noGrp="1" noChangeArrowheads="1"/>
          </p:cNvSpPr>
          <p:nvPr/>
        </p:nvSpPr>
        <p:spPr bwMode="auto">
          <a:xfrm>
            <a:off x="3811588" y="9412288"/>
            <a:ext cx="2822575" cy="541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673" tIns="45837" rIns="91673" bIns="45837" anchor="b"/>
          <a:lstStyle>
            <a:lvl1pPr defTabSz="915988">
              <a:defRPr sz="2400" b="1">
                <a:solidFill>
                  <a:srgbClr val="800000"/>
                </a:solidFill>
                <a:latin typeface="Verdana" panose="020B0604030504040204" pitchFamily="34" charset="0"/>
              </a:defRPr>
            </a:lvl1pPr>
            <a:lvl2pPr marL="742950" indent="-285750" defTabSz="915988">
              <a:defRPr sz="2400" b="1">
                <a:solidFill>
                  <a:srgbClr val="800000"/>
                </a:solidFill>
                <a:latin typeface="Verdana" panose="020B0604030504040204" pitchFamily="34" charset="0"/>
              </a:defRPr>
            </a:lvl2pPr>
            <a:lvl3pPr marL="1143000" indent="-228600" defTabSz="915988">
              <a:defRPr sz="2400" b="1">
                <a:solidFill>
                  <a:srgbClr val="800000"/>
                </a:solidFill>
                <a:latin typeface="Verdana" panose="020B0604030504040204" pitchFamily="34" charset="0"/>
              </a:defRPr>
            </a:lvl3pPr>
            <a:lvl4pPr marL="1600200" indent="-228600" defTabSz="915988">
              <a:defRPr sz="2400" b="1">
                <a:solidFill>
                  <a:srgbClr val="800000"/>
                </a:solidFill>
                <a:latin typeface="Verdana" panose="020B0604030504040204" pitchFamily="34" charset="0"/>
              </a:defRPr>
            </a:lvl4pPr>
            <a:lvl5pPr marL="2057400" indent="-228600" defTabSz="915988">
              <a:defRPr sz="2400" b="1">
                <a:solidFill>
                  <a:srgbClr val="800000"/>
                </a:solidFill>
                <a:latin typeface="Verdana" panose="020B0604030504040204" pitchFamily="34" charset="0"/>
              </a:defRPr>
            </a:lvl5pPr>
            <a:lvl6pPr marL="2514600" indent="-228600" defTabSz="915988" eaLnBrk="0" fontAlgn="base" hangingPunct="0">
              <a:spcBef>
                <a:spcPct val="0"/>
              </a:spcBef>
              <a:spcAft>
                <a:spcPct val="0"/>
              </a:spcAft>
              <a:defRPr sz="2400" b="1">
                <a:solidFill>
                  <a:srgbClr val="800000"/>
                </a:solidFill>
                <a:latin typeface="Verdana" panose="020B0604030504040204" pitchFamily="34" charset="0"/>
              </a:defRPr>
            </a:lvl6pPr>
            <a:lvl7pPr marL="2971800" indent="-228600" defTabSz="915988" eaLnBrk="0" fontAlgn="base" hangingPunct="0">
              <a:spcBef>
                <a:spcPct val="0"/>
              </a:spcBef>
              <a:spcAft>
                <a:spcPct val="0"/>
              </a:spcAft>
              <a:defRPr sz="2400" b="1">
                <a:solidFill>
                  <a:srgbClr val="800000"/>
                </a:solidFill>
                <a:latin typeface="Verdana" panose="020B0604030504040204" pitchFamily="34" charset="0"/>
              </a:defRPr>
            </a:lvl7pPr>
            <a:lvl8pPr marL="3429000" indent="-228600" defTabSz="915988" eaLnBrk="0" fontAlgn="base" hangingPunct="0">
              <a:spcBef>
                <a:spcPct val="0"/>
              </a:spcBef>
              <a:spcAft>
                <a:spcPct val="0"/>
              </a:spcAft>
              <a:defRPr sz="2400" b="1">
                <a:solidFill>
                  <a:srgbClr val="800000"/>
                </a:solidFill>
                <a:latin typeface="Verdana" panose="020B0604030504040204" pitchFamily="34" charset="0"/>
              </a:defRPr>
            </a:lvl8pPr>
            <a:lvl9pPr marL="3886200" indent="-228600" defTabSz="915988" eaLnBrk="0" fontAlgn="base" hangingPunct="0">
              <a:spcBef>
                <a:spcPct val="0"/>
              </a:spcBef>
              <a:spcAft>
                <a:spcPct val="0"/>
              </a:spcAft>
              <a:defRPr sz="2400" b="1">
                <a:solidFill>
                  <a:srgbClr val="800000"/>
                </a:solidFill>
                <a:latin typeface="Verdana" panose="020B0604030504040204" pitchFamily="34" charset="0"/>
              </a:defRPr>
            </a:lvl9pPr>
          </a:lstStyle>
          <a:p>
            <a:pPr algn="ctr"/>
            <a:fld id="{9D8065A3-FD92-404A-B2A4-4F7202438BDD}" type="slidenum">
              <a:rPr lang="en-US" altLang="pt-BR" sz="1200"/>
              <a:pPr algn="ctr"/>
              <a:t>8</a:t>
            </a:fld>
            <a:endParaRPr lang="en-US" altLang="pt-BR" sz="1200"/>
          </a:p>
        </p:txBody>
      </p:sp>
      <p:sp>
        <p:nvSpPr>
          <p:cNvPr id="26628" name="Rectangle 2">
            <a:extLst>
              <a:ext uri="{FF2B5EF4-FFF2-40B4-BE49-F238E27FC236}">
                <a16:creationId xmlns:a16="http://schemas.microsoft.com/office/drawing/2014/main" id="{3B54477B-4412-4E9E-AB21-492FC3BD0301}"/>
              </a:ext>
            </a:extLst>
          </p:cNvPr>
          <p:cNvSpPr>
            <a:spLocks noGrp="1" noRot="1" noChangeAspect="1" noChangeArrowheads="1" noTextEdit="1"/>
          </p:cNvSpPr>
          <p:nvPr>
            <p:ph type="sldImg"/>
          </p:nvPr>
        </p:nvSpPr>
        <p:spPr>
          <a:xfrm>
            <a:off x="69850" y="773113"/>
            <a:ext cx="6575425" cy="3698875"/>
          </a:xfrm>
          <a:solidFill>
            <a:srgbClr val="FFFFFF"/>
          </a:solidFill>
          <a:ln/>
        </p:spPr>
      </p:sp>
      <p:sp>
        <p:nvSpPr>
          <p:cNvPr id="26629" name="Rectangle 3">
            <a:extLst>
              <a:ext uri="{FF2B5EF4-FFF2-40B4-BE49-F238E27FC236}">
                <a16:creationId xmlns:a16="http://schemas.microsoft.com/office/drawing/2014/main" id="{5C3FF631-5243-4ED6-B56A-1F93DADA27CC}"/>
              </a:ext>
            </a:extLst>
          </p:cNvPr>
          <p:cNvSpPr>
            <a:spLocks noGrp="1" noChangeArrowheads="1"/>
          </p:cNvSpPr>
          <p:nvPr>
            <p:ph type="body" idx="1"/>
          </p:nvPr>
        </p:nvSpPr>
        <p:spPr>
          <a:xfrm>
            <a:off x="915988" y="4708525"/>
            <a:ext cx="4879975" cy="44751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673" tIns="45837" rIns="91673" bIns="45837"/>
          <a:lstStyle/>
          <a:p>
            <a:endParaRPr lang="pt-BR" altLang="pt-B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584d89a36c_0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584d89a36c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250631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584d89a36c_0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584d89a36c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319443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5854dbb02c_0_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5854dbb02c_0_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584d89a36c_0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584d89a36c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091023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584d89a36c_0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584d89a36c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78982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584d89a36c_0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584d89a36c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704544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584d89a36c_0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584d89a36c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301608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584d89a36c_0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584d89a36c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497886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584d89a36c_0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584d89a36c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573781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4f2cca94b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 name="Google Shape;164;g4f2cca94b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4f2cca94b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 name="Google Shape;164;g4f2cca94b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a:p>
        </p:txBody>
      </p:sp>
    </p:spTree>
    <p:extLst>
      <p:ext uri="{BB962C8B-B14F-4D97-AF65-F5344CB8AC3E}">
        <p14:creationId xmlns:p14="http://schemas.microsoft.com/office/powerpoint/2010/main" val="31146419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584d89a36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584d89a36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584d89a36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584d89a36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038184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8/27/2020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8/27/2020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8/27/2020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8/27/2020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8/27/2020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8/27/2020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‹nº›</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0" name="Rectangle 79">
            <a:extLst>
              <a:ext uri="{FF2B5EF4-FFF2-40B4-BE49-F238E27FC236}">
                <a16:creationId xmlns:a16="http://schemas.microsoft.com/office/drawing/2014/main" id="{362D44EE-C852-4460-B8B5-C4F2BC2051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00"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4"/>
          <p:cNvSpPr txBox="1"/>
          <p:nvPr/>
        </p:nvSpPr>
        <p:spPr>
          <a:xfrm>
            <a:off x="8506036" y="1077696"/>
            <a:ext cx="9903069" cy="4506217"/>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5600" b="1" spc="-120" dirty="0">
                <a:latin typeface="+mj-lt"/>
                <a:ea typeface="+mj-ea"/>
                <a:cs typeface="+mj-cs"/>
              </a:rPr>
              <a:t>IMAGENS DA ORGANIZAÇÃO</a:t>
            </a:r>
          </a:p>
          <a:p>
            <a:pPr algn="ctr">
              <a:lnSpc>
                <a:spcPct val="90000"/>
              </a:lnSpc>
              <a:spcBef>
                <a:spcPct val="0"/>
              </a:spcBef>
              <a:spcAft>
                <a:spcPts val="600"/>
              </a:spcAft>
            </a:pPr>
            <a:endParaRPr lang="en-US" sz="4500" spc="-120" dirty="0">
              <a:latin typeface="+mj-lt"/>
              <a:ea typeface="+mj-ea"/>
              <a:cs typeface="+mj-cs"/>
            </a:endParaRPr>
          </a:p>
          <a:p>
            <a:pPr algn="ctr">
              <a:lnSpc>
                <a:spcPct val="90000"/>
              </a:lnSpc>
              <a:spcBef>
                <a:spcPct val="0"/>
              </a:spcBef>
              <a:spcAft>
                <a:spcPts val="600"/>
              </a:spcAft>
            </a:pPr>
            <a:r>
              <a:rPr lang="en-US" sz="4500" spc="-120" dirty="0">
                <a:latin typeface="+mj-lt"/>
                <a:ea typeface="+mj-ea"/>
                <a:cs typeface="+mj-cs"/>
              </a:rPr>
              <a:t>Renata Cherém</a:t>
            </a:r>
          </a:p>
          <a:p>
            <a:pPr algn="ctr">
              <a:lnSpc>
                <a:spcPct val="90000"/>
              </a:lnSpc>
              <a:spcBef>
                <a:spcPct val="0"/>
              </a:spcBef>
              <a:spcAft>
                <a:spcPts val="600"/>
              </a:spcAft>
            </a:pPr>
            <a:endParaRPr lang="en-US" sz="5600" b="1" spc="-120" dirty="0">
              <a:latin typeface="+mj-lt"/>
              <a:ea typeface="+mj-ea"/>
              <a:cs typeface="+mj-cs"/>
            </a:endParaRPr>
          </a:p>
        </p:txBody>
      </p:sp>
      <p:sp>
        <p:nvSpPr>
          <p:cNvPr id="82" name="Freeform: Shape 81">
            <a:extLst>
              <a:ext uri="{FF2B5EF4-FFF2-40B4-BE49-F238E27FC236}">
                <a16:creationId xmlns:a16="http://schemas.microsoft.com/office/drawing/2014/main" id="{658970D8-8D1D-4B5C-894B-E871CC8654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5793" y="1"/>
            <a:ext cx="1732713" cy="886514"/>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F227E5B6-9132-43CA-B503-37A18562AD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23578" y="0"/>
            <a:ext cx="2606101" cy="1439304"/>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86" name="Freeform: Shape 85">
            <a:extLst>
              <a:ext uri="{FF2B5EF4-FFF2-40B4-BE49-F238E27FC236}">
                <a16:creationId xmlns:a16="http://schemas.microsoft.com/office/drawing/2014/main" id="{03C2051E-A88D-48E5-BACF-AAED178927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4374367"/>
            <a:ext cx="239611" cy="829494"/>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2"/>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8" name="Freeform: Shape 87">
            <a:extLst>
              <a:ext uri="{FF2B5EF4-FFF2-40B4-BE49-F238E27FC236}">
                <a16:creationId xmlns:a16="http://schemas.microsoft.com/office/drawing/2014/main" id="{7821A508-2985-4905-874A-527429BAAB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8753473"/>
            <a:ext cx="2322270" cy="1533527"/>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90" name="Freeform: Shape 89">
            <a:extLst>
              <a:ext uri="{FF2B5EF4-FFF2-40B4-BE49-F238E27FC236}">
                <a16:creationId xmlns:a16="http://schemas.microsoft.com/office/drawing/2014/main" id="{D2929CB1-0E3C-4B2D-ADC5-0154FB33B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546641" y="8576859"/>
            <a:ext cx="2657414" cy="1710142"/>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pic>
        <p:nvPicPr>
          <p:cNvPr id="1028" name="Picture 4" descr="A construção de organizações aprendizes – Análise de Falhas e Gestão do  Conhecimento | Télios">
            <a:extLst>
              <a:ext uri="{FF2B5EF4-FFF2-40B4-BE49-F238E27FC236}">
                <a16:creationId xmlns:a16="http://schemas.microsoft.com/office/drawing/2014/main" id="{65082CE8-12EF-43C7-B651-3441F17FB14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2376" r="24029"/>
          <a:stretch/>
        </p:blipFill>
        <p:spPr bwMode="auto">
          <a:xfrm>
            <a:off x="947760" y="898080"/>
            <a:ext cx="7767373" cy="7767373"/>
          </a:xfrm>
          <a:custGeom>
            <a:avLst/>
            <a:gdLst/>
            <a:ahLst/>
            <a:cxnLst/>
            <a:rect l="l" t="t" r="r" b="b"/>
            <a:pathLst>
              <a:path w="3741748" h="3741748">
                <a:moveTo>
                  <a:pt x="1870874" y="0"/>
                </a:moveTo>
                <a:cubicBezTo>
                  <a:pt x="2904129" y="0"/>
                  <a:pt x="3741748" y="837619"/>
                  <a:pt x="3741748" y="1870874"/>
                </a:cubicBezTo>
                <a:cubicBezTo>
                  <a:pt x="3741748" y="2904129"/>
                  <a:pt x="2904129" y="3741748"/>
                  <a:pt x="1870874" y="3741748"/>
                </a:cubicBezTo>
                <a:cubicBezTo>
                  <a:pt x="837619" y="3741748"/>
                  <a:pt x="0" y="2904129"/>
                  <a:pt x="0" y="1870874"/>
                </a:cubicBezTo>
                <a:cubicBezTo>
                  <a:pt x="0" y="837619"/>
                  <a:pt x="837619" y="0"/>
                  <a:pt x="1870874" y="0"/>
                </a:cubicBezTo>
                <a:close/>
              </a:path>
            </a:pathLst>
          </a:custGeom>
          <a:noFill/>
          <a:extLst>
            <a:ext uri="{909E8E84-426E-40DD-AFC4-6F175D3DCCD1}">
              <a14:hiddenFill xmlns:a14="http://schemas.microsoft.com/office/drawing/2010/main">
                <a:solidFill>
                  <a:srgbClr val="FFFFFF"/>
                </a:solidFill>
              </a14:hiddenFill>
            </a:ext>
          </a:extLst>
        </p:spPr>
      </p:pic>
      <p:sp>
        <p:nvSpPr>
          <p:cNvPr id="92" name="Freeform: Shape 91">
            <a:extLst>
              <a:ext uri="{FF2B5EF4-FFF2-40B4-BE49-F238E27FC236}">
                <a16:creationId xmlns:a16="http://schemas.microsoft.com/office/drawing/2014/main" id="{5F2F0C84-BE8C-4DC2-A6D3-30349A801D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780769" y="9388134"/>
            <a:ext cx="2348910" cy="898867"/>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 name="TextBox 4">
            <a:extLst>
              <a:ext uri="{FF2B5EF4-FFF2-40B4-BE49-F238E27FC236}">
                <a16:creationId xmlns:a16="http://schemas.microsoft.com/office/drawing/2014/main" id="{1CC345FE-C8D2-40DB-92B7-7A82B5119A05}"/>
              </a:ext>
            </a:extLst>
          </p:cNvPr>
          <p:cNvSpPr txBox="1"/>
          <p:nvPr/>
        </p:nvSpPr>
        <p:spPr>
          <a:xfrm>
            <a:off x="15624607" y="9388134"/>
            <a:ext cx="2073442" cy="661124"/>
          </a:xfrm>
          <a:prstGeom prst="rect">
            <a:avLst/>
          </a:prstGeom>
        </p:spPr>
        <p:txBody>
          <a:bodyPr vert="horz" lIns="91440" tIns="45720" rIns="91440" bIns="45720" rtlCol="0" anchor="t">
            <a:normAutofit/>
          </a:bodyPr>
          <a:lstStyle/>
          <a:p>
            <a:pPr>
              <a:lnSpc>
                <a:spcPct val="90000"/>
              </a:lnSpc>
              <a:spcBef>
                <a:spcPct val="0"/>
              </a:spcBef>
              <a:spcAft>
                <a:spcPts val="600"/>
              </a:spcAft>
            </a:pPr>
            <a:r>
              <a:rPr lang="en-US" sz="2500" spc="-120" dirty="0">
                <a:latin typeface="+mj-lt"/>
                <a:ea typeface="+mj-ea"/>
                <a:cs typeface="+mj-cs"/>
              </a:rPr>
              <a:t>(Morgan, 1996)</a:t>
            </a:r>
          </a:p>
          <a:p>
            <a:pPr>
              <a:lnSpc>
                <a:spcPct val="90000"/>
              </a:lnSpc>
              <a:spcBef>
                <a:spcPct val="0"/>
              </a:spcBef>
              <a:spcAft>
                <a:spcPts val="600"/>
              </a:spcAft>
            </a:pPr>
            <a:endParaRPr lang="en-US" sz="3900" b="1" spc="-120" dirty="0">
              <a:latin typeface="+mj-lt"/>
              <a:ea typeface="+mj-ea"/>
              <a:cs typeface="+mj-cs"/>
            </a:endParaRPr>
          </a:p>
        </p:txBody>
      </p:sp>
    </p:spTree>
    <p:extLst>
      <p:ext uri="{BB962C8B-B14F-4D97-AF65-F5344CB8AC3E}">
        <p14:creationId xmlns:p14="http://schemas.microsoft.com/office/powerpoint/2010/main" val="9326293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cxnSp>
        <p:nvCxnSpPr>
          <p:cNvPr id="4" name="Google Shape;182;p29">
            <a:extLst>
              <a:ext uri="{FF2B5EF4-FFF2-40B4-BE49-F238E27FC236}">
                <a16:creationId xmlns:a16="http://schemas.microsoft.com/office/drawing/2014/main" id="{563955A7-7642-41BF-8E42-7B360C70054D}"/>
              </a:ext>
            </a:extLst>
          </p:cNvPr>
          <p:cNvCxnSpPr/>
          <p:nvPr/>
        </p:nvCxnSpPr>
        <p:spPr>
          <a:xfrm flipV="1">
            <a:off x="589547" y="2013716"/>
            <a:ext cx="15432636" cy="65096"/>
          </a:xfrm>
          <a:prstGeom prst="straightConnector1">
            <a:avLst/>
          </a:prstGeom>
          <a:noFill/>
          <a:ln w="9525" cap="flat" cmpd="sng">
            <a:solidFill>
              <a:schemeClr val="accent4">
                <a:lumMod val="75000"/>
              </a:schemeClr>
            </a:solidFill>
            <a:prstDash val="solid"/>
            <a:round/>
            <a:headEnd type="none" w="med" len="med"/>
            <a:tailEnd type="none" w="med" len="med"/>
          </a:ln>
        </p:spPr>
      </p:cxnSp>
      <p:sp>
        <p:nvSpPr>
          <p:cNvPr id="6" name="Google Shape;190;p29"/>
          <p:cNvSpPr txBox="1"/>
          <p:nvPr/>
        </p:nvSpPr>
        <p:spPr>
          <a:xfrm>
            <a:off x="593558" y="1269116"/>
            <a:ext cx="12324920" cy="744600"/>
          </a:xfrm>
          <a:prstGeom prst="rect">
            <a:avLst/>
          </a:prstGeom>
          <a:noFill/>
          <a:ln>
            <a:noFill/>
          </a:ln>
        </p:spPr>
        <p:txBody>
          <a:bodyPr spcFirstLastPara="1" wrap="square" lIns="182850" tIns="182850" rIns="182850" bIns="182850" anchor="ctr" anchorCtr="0">
            <a:noAutofit/>
          </a:bodyPr>
          <a:lstStyle/>
          <a:p>
            <a:r>
              <a:rPr lang="pt-BR" sz="4200" b="1" dirty="0">
                <a:latin typeface="+mj-lt"/>
                <a:ea typeface="Roboto Condensed"/>
                <a:cs typeface="Roboto Condensed"/>
                <a:sym typeface="Roboto Condensed"/>
              </a:rPr>
              <a:t>ADMINISTRAÇÃO CLÁSSICA</a:t>
            </a:r>
            <a:endParaRPr sz="4200" b="1" dirty="0">
              <a:latin typeface="+mj-lt"/>
              <a:ea typeface="Roboto Condensed"/>
              <a:cs typeface="Roboto Condensed"/>
              <a:sym typeface="Roboto Condensed"/>
            </a:endParaRPr>
          </a:p>
        </p:txBody>
      </p:sp>
      <p:sp>
        <p:nvSpPr>
          <p:cNvPr id="2" name="CaixaDeTexto 1">
            <a:extLst>
              <a:ext uri="{FF2B5EF4-FFF2-40B4-BE49-F238E27FC236}">
                <a16:creationId xmlns:a16="http://schemas.microsoft.com/office/drawing/2014/main" id="{19D64529-B3AB-4001-9CAC-3A8AA98EB9E3}"/>
              </a:ext>
            </a:extLst>
          </p:cNvPr>
          <p:cNvSpPr txBox="1"/>
          <p:nvPr/>
        </p:nvSpPr>
        <p:spPr>
          <a:xfrm>
            <a:off x="589547" y="3086100"/>
            <a:ext cx="14048874" cy="5982600"/>
          </a:xfrm>
          <a:prstGeom prst="rect">
            <a:avLst/>
          </a:prstGeom>
          <a:noFill/>
        </p:spPr>
        <p:txBody>
          <a:bodyPr wrap="square">
            <a:spAutoFit/>
          </a:bodyPr>
          <a:lstStyle/>
          <a:p>
            <a:pPr marL="457200" indent="-457200" algn="just">
              <a:lnSpc>
                <a:spcPct val="150000"/>
              </a:lnSpc>
              <a:buFont typeface="Arial" panose="020B0604020202020204" pitchFamily="34" charset="0"/>
              <a:buChar char="•"/>
            </a:pPr>
            <a:r>
              <a:rPr lang="pt-BR" sz="3700" dirty="0"/>
              <a:t>Representantes: Henri Fayol, F. W. </a:t>
            </a:r>
            <a:r>
              <a:rPr lang="pt-BR" sz="3700" dirty="0" err="1"/>
              <a:t>Mooney</a:t>
            </a:r>
            <a:r>
              <a:rPr lang="pt-BR" sz="3700" dirty="0"/>
              <a:t> e </a:t>
            </a:r>
            <a:r>
              <a:rPr lang="pt-BR" sz="3700" dirty="0" err="1"/>
              <a:t>Lyndall</a:t>
            </a:r>
            <a:r>
              <a:rPr lang="pt-BR" sz="3700" dirty="0"/>
              <a:t> </a:t>
            </a:r>
            <a:r>
              <a:rPr lang="pt-BR" sz="3700" dirty="0" err="1"/>
              <a:t>Urwick</a:t>
            </a:r>
            <a:r>
              <a:rPr lang="pt-BR" sz="3700" dirty="0"/>
              <a:t>.</a:t>
            </a:r>
          </a:p>
          <a:p>
            <a:pPr algn="just">
              <a:lnSpc>
                <a:spcPct val="150000"/>
              </a:lnSpc>
            </a:pPr>
            <a:endParaRPr lang="pt-BR" sz="3700" dirty="0"/>
          </a:p>
          <a:p>
            <a:pPr marL="457200" indent="-457200" algn="just">
              <a:lnSpc>
                <a:spcPct val="150000"/>
              </a:lnSpc>
              <a:buFont typeface="Arial" panose="020B0604020202020204" pitchFamily="34" charset="0"/>
              <a:buChar char="•"/>
            </a:pPr>
            <a:r>
              <a:rPr lang="pt-BR" sz="3700" dirty="0"/>
              <a:t>Procuraram codificar suas experiências de organizações bem sucedidas, combinando princípios militares e de engenharia.</a:t>
            </a:r>
          </a:p>
          <a:p>
            <a:pPr algn="just">
              <a:lnSpc>
                <a:spcPct val="150000"/>
              </a:lnSpc>
            </a:pPr>
            <a:endParaRPr lang="pt-BR" sz="3700" dirty="0"/>
          </a:p>
          <a:p>
            <a:pPr marL="457200" indent="-457200" algn="just">
              <a:lnSpc>
                <a:spcPct val="150000"/>
              </a:lnSpc>
              <a:buFont typeface="Arial" panose="020B0604020202020204" pitchFamily="34" charset="0"/>
              <a:buChar char="•"/>
            </a:pPr>
            <a:r>
              <a:rPr lang="pt-BR" sz="3700" dirty="0"/>
              <a:t>Administração é um processo de: planejamento, organização, controle, coordenação e comando.</a:t>
            </a:r>
          </a:p>
        </p:txBody>
      </p:sp>
    </p:spTree>
    <p:extLst>
      <p:ext uri="{BB962C8B-B14F-4D97-AF65-F5344CB8AC3E}">
        <p14:creationId xmlns:p14="http://schemas.microsoft.com/office/powerpoint/2010/main" val="18188406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cxnSp>
        <p:nvCxnSpPr>
          <p:cNvPr id="4" name="Google Shape;182;p29">
            <a:extLst>
              <a:ext uri="{FF2B5EF4-FFF2-40B4-BE49-F238E27FC236}">
                <a16:creationId xmlns:a16="http://schemas.microsoft.com/office/drawing/2014/main" id="{563955A7-7642-41BF-8E42-7B360C70054D}"/>
              </a:ext>
            </a:extLst>
          </p:cNvPr>
          <p:cNvCxnSpPr/>
          <p:nvPr/>
        </p:nvCxnSpPr>
        <p:spPr>
          <a:xfrm flipV="1">
            <a:off x="589547" y="2784956"/>
            <a:ext cx="15432636" cy="65096"/>
          </a:xfrm>
          <a:prstGeom prst="straightConnector1">
            <a:avLst/>
          </a:prstGeom>
          <a:noFill/>
          <a:ln w="9525" cap="flat" cmpd="sng">
            <a:solidFill>
              <a:schemeClr val="accent4">
                <a:lumMod val="75000"/>
              </a:schemeClr>
            </a:solidFill>
            <a:prstDash val="solid"/>
            <a:round/>
            <a:headEnd type="none" w="med" len="med"/>
            <a:tailEnd type="none" w="med" len="med"/>
          </a:ln>
        </p:spPr>
      </p:cxnSp>
      <p:sp>
        <p:nvSpPr>
          <p:cNvPr id="6" name="Google Shape;190;p29"/>
          <p:cNvSpPr txBox="1"/>
          <p:nvPr/>
        </p:nvSpPr>
        <p:spPr>
          <a:xfrm>
            <a:off x="569494" y="1866900"/>
            <a:ext cx="12324920" cy="744600"/>
          </a:xfrm>
          <a:prstGeom prst="rect">
            <a:avLst/>
          </a:prstGeom>
          <a:noFill/>
          <a:ln>
            <a:noFill/>
          </a:ln>
        </p:spPr>
        <p:txBody>
          <a:bodyPr spcFirstLastPara="1" wrap="square" lIns="182850" tIns="182850" rIns="182850" bIns="182850" anchor="ctr" anchorCtr="0">
            <a:noAutofit/>
          </a:bodyPr>
          <a:lstStyle/>
          <a:p>
            <a:r>
              <a:rPr lang="pt-BR" sz="4200" b="1" dirty="0">
                <a:latin typeface="+mj-lt"/>
                <a:ea typeface="Roboto Condensed"/>
                <a:cs typeface="Roboto Condensed"/>
                <a:sym typeface="Roboto Condensed"/>
              </a:rPr>
              <a:t>ADMINISTRAÇÃO CLÁSSICA</a:t>
            </a:r>
            <a:endParaRPr sz="4200" b="1" dirty="0">
              <a:latin typeface="+mj-lt"/>
              <a:ea typeface="Roboto Condensed"/>
              <a:cs typeface="Roboto Condensed"/>
              <a:sym typeface="Roboto Condensed"/>
            </a:endParaRPr>
          </a:p>
        </p:txBody>
      </p:sp>
      <p:sp>
        <p:nvSpPr>
          <p:cNvPr id="2" name="CaixaDeTexto 1">
            <a:extLst>
              <a:ext uri="{FF2B5EF4-FFF2-40B4-BE49-F238E27FC236}">
                <a16:creationId xmlns:a16="http://schemas.microsoft.com/office/drawing/2014/main" id="{19D64529-B3AB-4001-9CAC-3A8AA98EB9E3}"/>
              </a:ext>
            </a:extLst>
          </p:cNvPr>
          <p:cNvSpPr txBox="1"/>
          <p:nvPr/>
        </p:nvSpPr>
        <p:spPr>
          <a:xfrm>
            <a:off x="589547" y="3619500"/>
            <a:ext cx="14048874" cy="4274440"/>
          </a:xfrm>
          <a:prstGeom prst="rect">
            <a:avLst/>
          </a:prstGeom>
          <a:noFill/>
        </p:spPr>
        <p:txBody>
          <a:bodyPr wrap="square">
            <a:spAutoFit/>
          </a:bodyPr>
          <a:lstStyle/>
          <a:p>
            <a:pPr marL="457200" indent="-457200" algn="just">
              <a:lnSpc>
                <a:spcPct val="150000"/>
              </a:lnSpc>
              <a:buFont typeface="Arial" panose="020B0604020202020204" pitchFamily="34" charset="0"/>
              <a:buChar char="•"/>
            </a:pPr>
            <a:r>
              <a:rPr lang="pt-BR" sz="3700" dirty="0"/>
              <a:t>Rede de partes.</a:t>
            </a:r>
          </a:p>
          <a:p>
            <a:pPr marL="457200" indent="-457200" algn="just">
              <a:lnSpc>
                <a:spcPct val="150000"/>
              </a:lnSpc>
              <a:buFont typeface="Arial" panose="020B0604020202020204" pitchFamily="34" charset="0"/>
              <a:buChar char="•"/>
            </a:pPr>
            <a:r>
              <a:rPr lang="pt-BR" sz="3700" dirty="0"/>
              <a:t>Estrutura organizacional e hierarquias precisas.</a:t>
            </a:r>
          </a:p>
          <a:p>
            <a:pPr marL="457200" indent="-457200" algn="just">
              <a:lnSpc>
                <a:spcPct val="150000"/>
              </a:lnSpc>
              <a:buFont typeface="Arial" panose="020B0604020202020204" pitchFamily="34" charset="0"/>
              <a:buChar char="•"/>
            </a:pPr>
            <a:r>
              <a:rPr lang="pt-BR" sz="3700" dirty="0"/>
              <a:t>Flexibilidade limitada através de descentralização.</a:t>
            </a:r>
          </a:p>
          <a:p>
            <a:pPr marL="457200" indent="-457200" algn="just">
              <a:lnSpc>
                <a:spcPct val="150000"/>
              </a:lnSpc>
              <a:buFont typeface="Arial" panose="020B0604020202020204" pitchFamily="34" charset="0"/>
              <a:buChar char="•"/>
            </a:pPr>
            <a:r>
              <a:rPr lang="pt-BR" sz="3700" dirty="0"/>
              <a:t>Sistemas de controle de cima para baixo.</a:t>
            </a:r>
          </a:p>
          <a:p>
            <a:pPr marL="457200" indent="-457200" algn="just">
              <a:lnSpc>
                <a:spcPct val="150000"/>
              </a:lnSpc>
              <a:buFont typeface="Arial" panose="020B0604020202020204" pitchFamily="34" charset="0"/>
              <a:buChar char="•"/>
            </a:pPr>
            <a:r>
              <a:rPr lang="pt-BR" sz="3700" dirty="0"/>
              <a:t>Desumanização dos trabalhadores.</a:t>
            </a:r>
          </a:p>
        </p:txBody>
      </p:sp>
    </p:spTree>
    <p:extLst>
      <p:ext uri="{BB962C8B-B14F-4D97-AF65-F5344CB8AC3E}">
        <p14:creationId xmlns:p14="http://schemas.microsoft.com/office/powerpoint/2010/main" val="12272244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3"/>
          <p:cNvSpPr/>
          <p:nvPr/>
        </p:nvSpPr>
        <p:spPr>
          <a:xfrm>
            <a:off x="762000" y="9104539"/>
            <a:ext cx="1905000" cy="114300"/>
          </a:xfrm>
          <a:prstGeom prst="rect">
            <a:avLst/>
          </a:prstGeom>
          <a:solidFill>
            <a:srgbClr val="FCFCFC"/>
          </a:solidFill>
        </p:spPr>
      </p:sp>
      <p:sp>
        <p:nvSpPr>
          <p:cNvPr id="4" name="TextBox 4"/>
          <p:cNvSpPr txBox="1"/>
          <p:nvPr/>
        </p:nvSpPr>
        <p:spPr>
          <a:xfrm>
            <a:off x="34521" y="673910"/>
            <a:ext cx="3389323" cy="679417"/>
          </a:xfrm>
          <a:prstGeom prst="rect">
            <a:avLst/>
          </a:prstGeom>
        </p:spPr>
        <p:txBody>
          <a:bodyPr lIns="0" tIns="0" rIns="0" bIns="0" rtlCol="0" anchor="t">
            <a:spAutoFit/>
          </a:bodyPr>
          <a:lstStyle/>
          <a:p>
            <a:pPr algn="ctr">
              <a:lnSpc>
                <a:spcPts val="5904"/>
              </a:lnSpc>
            </a:pPr>
            <a:r>
              <a:rPr lang="en-US" sz="4500" spc="-36" dirty="0">
                <a:solidFill>
                  <a:srgbClr val="FFFFFF"/>
                </a:solidFill>
                <a:latin typeface="Montserrat Classic Bold"/>
              </a:rPr>
              <a:t>Introdução</a:t>
            </a:r>
          </a:p>
        </p:txBody>
      </p:sp>
      <p:pic>
        <p:nvPicPr>
          <p:cNvPr id="2" name="Picture 2" descr="Organograma: 1 função que você (provavelmente) não conhecia | GDO |  Advogados">
            <a:extLst>
              <a:ext uri="{FF2B5EF4-FFF2-40B4-BE49-F238E27FC236}">
                <a16:creationId xmlns:a16="http://schemas.microsoft.com/office/drawing/2014/main" id="{5C05E88F-C02A-4EAC-9A80-E33355D1064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8458" y="1118373"/>
            <a:ext cx="14325600" cy="81004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63969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cxnSp>
        <p:nvCxnSpPr>
          <p:cNvPr id="4" name="Google Shape;182;p29">
            <a:extLst>
              <a:ext uri="{FF2B5EF4-FFF2-40B4-BE49-F238E27FC236}">
                <a16:creationId xmlns:a16="http://schemas.microsoft.com/office/drawing/2014/main" id="{563955A7-7642-41BF-8E42-7B360C70054D}"/>
              </a:ext>
            </a:extLst>
          </p:cNvPr>
          <p:cNvCxnSpPr/>
          <p:nvPr/>
        </p:nvCxnSpPr>
        <p:spPr>
          <a:xfrm flipV="1">
            <a:off x="493293" y="1664196"/>
            <a:ext cx="15432636" cy="65096"/>
          </a:xfrm>
          <a:prstGeom prst="straightConnector1">
            <a:avLst/>
          </a:prstGeom>
          <a:noFill/>
          <a:ln w="9525" cap="flat" cmpd="sng">
            <a:solidFill>
              <a:schemeClr val="accent4">
                <a:lumMod val="75000"/>
              </a:schemeClr>
            </a:solidFill>
            <a:prstDash val="solid"/>
            <a:round/>
            <a:headEnd type="none" w="med" len="med"/>
            <a:tailEnd type="none" w="med" len="med"/>
          </a:ln>
        </p:spPr>
      </p:cxnSp>
      <p:sp>
        <p:nvSpPr>
          <p:cNvPr id="6" name="Google Shape;190;p29"/>
          <p:cNvSpPr txBox="1"/>
          <p:nvPr/>
        </p:nvSpPr>
        <p:spPr>
          <a:xfrm>
            <a:off x="501314" y="913580"/>
            <a:ext cx="12324920" cy="744600"/>
          </a:xfrm>
          <a:prstGeom prst="rect">
            <a:avLst/>
          </a:prstGeom>
          <a:noFill/>
          <a:ln>
            <a:noFill/>
          </a:ln>
        </p:spPr>
        <p:txBody>
          <a:bodyPr spcFirstLastPara="1" wrap="square" lIns="182850" tIns="182850" rIns="182850" bIns="182850" anchor="ctr" anchorCtr="0">
            <a:noAutofit/>
          </a:bodyPr>
          <a:lstStyle/>
          <a:p>
            <a:r>
              <a:rPr lang="pt-BR" sz="4200" b="1" dirty="0">
                <a:latin typeface="+mj-lt"/>
                <a:ea typeface="Roboto Condensed"/>
                <a:cs typeface="Roboto Condensed"/>
                <a:sym typeface="Roboto Condensed"/>
              </a:rPr>
              <a:t>ADMINISTRAÇÃO CIENTÍFICA</a:t>
            </a:r>
            <a:endParaRPr sz="4200" b="1" dirty="0">
              <a:latin typeface="+mj-lt"/>
              <a:ea typeface="Roboto Condensed"/>
              <a:cs typeface="Roboto Condensed"/>
              <a:sym typeface="Roboto Condensed"/>
            </a:endParaRPr>
          </a:p>
        </p:txBody>
      </p:sp>
      <p:sp>
        <p:nvSpPr>
          <p:cNvPr id="2" name="CaixaDeTexto 1">
            <a:extLst>
              <a:ext uri="{FF2B5EF4-FFF2-40B4-BE49-F238E27FC236}">
                <a16:creationId xmlns:a16="http://schemas.microsoft.com/office/drawing/2014/main" id="{19D64529-B3AB-4001-9CAC-3A8AA98EB9E3}"/>
              </a:ext>
            </a:extLst>
          </p:cNvPr>
          <p:cNvSpPr txBox="1"/>
          <p:nvPr/>
        </p:nvSpPr>
        <p:spPr>
          <a:xfrm>
            <a:off x="493292" y="2640204"/>
            <a:ext cx="16270707" cy="7690760"/>
          </a:xfrm>
          <a:prstGeom prst="rect">
            <a:avLst/>
          </a:prstGeom>
          <a:noFill/>
        </p:spPr>
        <p:txBody>
          <a:bodyPr wrap="square">
            <a:spAutoFit/>
          </a:bodyPr>
          <a:lstStyle/>
          <a:p>
            <a:pPr algn="just">
              <a:lnSpc>
                <a:spcPct val="150000"/>
              </a:lnSpc>
            </a:pPr>
            <a:r>
              <a:rPr lang="pt-BR" sz="3700" dirty="0"/>
              <a:t>Representante: Frederick Taylor</a:t>
            </a:r>
          </a:p>
          <a:p>
            <a:pPr marL="457200" indent="-457200" algn="just">
              <a:lnSpc>
                <a:spcPct val="150000"/>
              </a:lnSpc>
              <a:buFont typeface="Arial" panose="020B0604020202020204" pitchFamily="34" charset="0"/>
              <a:buChar char="•"/>
            </a:pPr>
            <a:r>
              <a:rPr lang="pt-BR" sz="3700" dirty="0"/>
              <a:t>Transfira a responsabilidade dos trabalhadores para os gerentes.</a:t>
            </a:r>
          </a:p>
          <a:p>
            <a:pPr marL="457200" indent="-457200" algn="just">
              <a:lnSpc>
                <a:spcPct val="150000"/>
              </a:lnSpc>
              <a:buFont typeface="Arial" panose="020B0604020202020204" pitchFamily="34" charset="0"/>
              <a:buChar char="•"/>
            </a:pPr>
            <a:r>
              <a:rPr lang="pt-BR" sz="3700" dirty="0"/>
              <a:t>Use métodos científicos. </a:t>
            </a:r>
          </a:p>
          <a:p>
            <a:pPr marL="457200" indent="-457200" algn="just">
              <a:lnSpc>
                <a:spcPct val="150000"/>
              </a:lnSpc>
              <a:buFont typeface="Arial" panose="020B0604020202020204" pitchFamily="34" charset="0"/>
              <a:buChar char="•"/>
            </a:pPr>
            <a:r>
              <a:rPr lang="pt-BR" sz="3700" dirty="0"/>
              <a:t>Escolha da melhor pessoa.</a:t>
            </a:r>
          </a:p>
          <a:p>
            <a:pPr marL="457200" indent="-457200" algn="just">
              <a:lnSpc>
                <a:spcPct val="150000"/>
              </a:lnSpc>
              <a:buFont typeface="Arial" panose="020B0604020202020204" pitchFamily="34" charset="0"/>
              <a:buChar char="•"/>
            </a:pPr>
            <a:r>
              <a:rPr lang="pt-BR" sz="3700" dirty="0"/>
              <a:t>Treine o trabalhador.</a:t>
            </a:r>
          </a:p>
          <a:p>
            <a:pPr marL="457200" indent="-457200" algn="just">
              <a:lnSpc>
                <a:spcPct val="150000"/>
              </a:lnSpc>
              <a:buFont typeface="Arial" panose="020B0604020202020204" pitchFamily="34" charset="0"/>
              <a:buChar char="•"/>
            </a:pPr>
            <a:r>
              <a:rPr lang="pt-BR" sz="3700" dirty="0"/>
              <a:t>Monitore o trabalhador.</a:t>
            </a:r>
          </a:p>
          <a:p>
            <a:pPr marL="457200" indent="-457200" algn="just">
              <a:lnSpc>
                <a:spcPct val="150000"/>
              </a:lnSpc>
              <a:buFont typeface="Arial" panose="020B0604020202020204" pitchFamily="34" charset="0"/>
              <a:buChar char="•"/>
            </a:pPr>
            <a:endParaRPr lang="pt-BR" sz="3700" dirty="0"/>
          </a:p>
          <a:p>
            <a:pPr algn="ctr">
              <a:lnSpc>
                <a:spcPct val="150000"/>
              </a:lnSpc>
            </a:pPr>
            <a:r>
              <a:rPr lang="pt-BR" sz="3700" b="1" dirty="0"/>
              <a:t>            Todas as tarefas (até a mais simples) se tornaram objeto da ciência</a:t>
            </a:r>
          </a:p>
          <a:p>
            <a:pPr algn="just">
              <a:lnSpc>
                <a:spcPct val="150000"/>
              </a:lnSpc>
            </a:pPr>
            <a:endParaRPr lang="pt-BR" sz="3700" dirty="0"/>
          </a:p>
        </p:txBody>
      </p:sp>
    </p:spTree>
    <p:extLst>
      <p:ext uri="{BB962C8B-B14F-4D97-AF65-F5344CB8AC3E}">
        <p14:creationId xmlns:p14="http://schemas.microsoft.com/office/powerpoint/2010/main" val="18689341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3"/>
          <p:cNvSpPr/>
          <p:nvPr/>
        </p:nvSpPr>
        <p:spPr>
          <a:xfrm>
            <a:off x="762000" y="9104539"/>
            <a:ext cx="1905000" cy="114300"/>
          </a:xfrm>
          <a:prstGeom prst="rect">
            <a:avLst/>
          </a:prstGeom>
          <a:solidFill>
            <a:srgbClr val="FCFCFC"/>
          </a:solidFill>
        </p:spPr>
      </p:sp>
      <p:sp>
        <p:nvSpPr>
          <p:cNvPr id="4" name="TextBox 4"/>
          <p:cNvSpPr txBox="1"/>
          <p:nvPr/>
        </p:nvSpPr>
        <p:spPr>
          <a:xfrm>
            <a:off x="34521" y="673910"/>
            <a:ext cx="3389323" cy="679417"/>
          </a:xfrm>
          <a:prstGeom prst="rect">
            <a:avLst/>
          </a:prstGeom>
        </p:spPr>
        <p:txBody>
          <a:bodyPr lIns="0" tIns="0" rIns="0" bIns="0" rtlCol="0" anchor="t">
            <a:spAutoFit/>
          </a:bodyPr>
          <a:lstStyle/>
          <a:p>
            <a:pPr algn="ctr">
              <a:lnSpc>
                <a:spcPts val="5904"/>
              </a:lnSpc>
            </a:pPr>
            <a:r>
              <a:rPr lang="en-US" sz="4500" spc="-36" dirty="0">
                <a:solidFill>
                  <a:srgbClr val="FFFFFF"/>
                </a:solidFill>
                <a:latin typeface="Montserrat Classic Bold"/>
              </a:rPr>
              <a:t>Introdução</a:t>
            </a:r>
          </a:p>
        </p:txBody>
      </p:sp>
      <p:pic>
        <p:nvPicPr>
          <p:cNvPr id="5" name="Imagem 4">
            <a:extLst>
              <a:ext uri="{FF2B5EF4-FFF2-40B4-BE49-F238E27FC236}">
                <a16:creationId xmlns:a16="http://schemas.microsoft.com/office/drawing/2014/main" id="{D5244717-DD8C-4EC7-85A9-F0F4B1C2C98A}"/>
              </a:ext>
            </a:extLst>
          </p:cNvPr>
          <p:cNvPicPr>
            <a:picLocks noChangeAspect="1"/>
          </p:cNvPicPr>
          <p:nvPr/>
        </p:nvPicPr>
        <p:blipFill>
          <a:blip r:embed="rId2"/>
          <a:stretch>
            <a:fillRect/>
          </a:stretch>
        </p:blipFill>
        <p:spPr>
          <a:xfrm>
            <a:off x="2667000" y="673910"/>
            <a:ext cx="12649200" cy="8544929"/>
          </a:xfrm>
          <a:prstGeom prst="rect">
            <a:avLst/>
          </a:prstGeom>
        </p:spPr>
      </p:pic>
    </p:spTree>
    <p:extLst>
      <p:ext uri="{BB962C8B-B14F-4D97-AF65-F5344CB8AC3E}">
        <p14:creationId xmlns:p14="http://schemas.microsoft.com/office/powerpoint/2010/main" val="32726720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3"/>
          <p:cNvSpPr/>
          <p:nvPr/>
        </p:nvSpPr>
        <p:spPr>
          <a:xfrm>
            <a:off x="762000" y="9104539"/>
            <a:ext cx="1905000" cy="114300"/>
          </a:xfrm>
          <a:prstGeom prst="rect">
            <a:avLst/>
          </a:prstGeom>
          <a:solidFill>
            <a:srgbClr val="FCFCFC"/>
          </a:solidFill>
        </p:spPr>
      </p:sp>
      <p:sp>
        <p:nvSpPr>
          <p:cNvPr id="4" name="TextBox 4"/>
          <p:cNvSpPr txBox="1"/>
          <p:nvPr/>
        </p:nvSpPr>
        <p:spPr>
          <a:xfrm>
            <a:off x="34521" y="673910"/>
            <a:ext cx="3389323" cy="679417"/>
          </a:xfrm>
          <a:prstGeom prst="rect">
            <a:avLst/>
          </a:prstGeom>
        </p:spPr>
        <p:txBody>
          <a:bodyPr lIns="0" tIns="0" rIns="0" bIns="0" rtlCol="0" anchor="t">
            <a:spAutoFit/>
          </a:bodyPr>
          <a:lstStyle/>
          <a:p>
            <a:pPr algn="ctr">
              <a:lnSpc>
                <a:spcPts val="5904"/>
              </a:lnSpc>
            </a:pPr>
            <a:r>
              <a:rPr lang="en-US" sz="4500" spc="-36" dirty="0">
                <a:solidFill>
                  <a:srgbClr val="FFFFFF"/>
                </a:solidFill>
                <a:latin typeface="Montserrat Classic Bold"/>
              </a:rPr>
              <a:t>Introdução</a:t>
            </a:r>
          </a:p>
        </p:txBody>
      </p:sp>
      <p:pic>
        <p:nvPicPr>
          <p:cNvPr id="10" name="Imagem 9">
            <a:extLst>
              <a:ext uri="{FF2B5EF4-FFF2-40B4-BE49-F238E27FC236}">
                <a16:creationId xmlns:a16="http://schemas.microsoft.com/office/drawing/2014/main" id="{14ED454B-3C0E-4713-84C4-49DD5D045EFA}"/>
              </a:ext>
            </a:extLst>
          </p:cNvPr>
          <p:cNvPicPr>
            <a:picLocks noChangeAspect="1"/>
          </p:cNvPicPr>
          <p:nvPr/>
        </p:nvPicPr>
        <p:blipFill>
          <a:blip r:embed="rId2"/>
          <a:stretch>
            <a:fillRect/>
          </a:stretch>
        </p:blipFill>
        <p:spPr>
          <a:xfrm>
            <a:off x="2362200" y="673910"/>
            <a:ext cx="12725400" cy="8736789"/>
          </a:xfrm>
          <a:prstGeom prst="rect">
            <a:avLst/>
          </a:prstGeom>
        </p:spPr>
      </p:pic>
    </p:spTree>
    <p:extLst>
      <p:ext uri="{BB962C8B-B14F-4D97-AF65-F5344CB8AC3E}">
        <p14:creationId xmlns:p14="http://schemas.microsoft.com/office/powerpoint/2010/main" val="41412824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ixaDeTexto 5">
            <a:extLst>
              <a:ext uri="{FF2B5EF4-FFF2-40B4-BE49-F238E27FC236}">
                <a16:creationId xmlns:a16="http://schemas.microsoft.com/office/drawing/2014/main" id="{EBE9B91E-D000-4BAC-9FCC-C2B250E8685C}"/>
              </a:ext>
            </a:extLst>
          </p:cNvPr>
          <p:cNvSpPr txBox="1"/>
          <p:nvPr/>
        </p:nvSpPr>
        <p:spPr>
          <a:xfrm>
            <a:off x="3543300" y="1638300"/>
            <a:ext cx="11201400" cy="6460230"/>
          </a:xfrm>
          <a:prstGeom prst="rect">
            <a:avLst/>
          </a:prstGeom>
          <a:noFill/>
        </p:spPr>
        <p:txBody>
          <a:bodyPr wrap="square">
            <a:spAutoFit/>
          </a:bodyPr>
          <a:lstStyle/>
          <a:p>
            <a:pPr algn="just">
              <a:lnSpc>
                <a:spcPct val="150000"/>
              </a:lnSpc>
            </a:pPr>
            <a:r>
              <a:rPr lang="pt-BR" sz="4000" dirty="0"/>
              <a:t>O efeito da administração científica de Taylor sobre o local de trabalho tem sido enorme, multiplicando a produtividade e ao mesmo tempo acelerando a substituição de artesãos habilidosos por trabalhadores não qualificados. Mas os aumentos de produtividade muitas vezes foram alcançados com um custo humano muito alto. </a:t>
            </a:r>
          </a:p>
        </p:txBody>
      </p:sp>
    </p:spTree>
    <p:extLst>
      <p:ext uri="{BB962C8B-B14F-4D97-AF65-F5344CB8AC3E}">
        <p14:creationId xmlns:p14="http://schemas.microsoft.com/office/powerpoint/2010/main" val="30042086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6" name="Google Shape;190;p29"/>
          <p:cNvSpPr txBox="1"/>
          <p:nvPr/>
        </p:nvSpPr>
        <p:spPr>
          <a:xfrm>
            <a:off x="381000" y="723900"/>
            <a:ext cx="12324920" cy="744600"/>
          </a:xfrm>
          <a:prstGeom prst="rect">
            <a:avLst/>
          </a:prstGeom>
          <a:noFill/>
          <a:ln>
            <a:noFill/>
          </a:ln>
        </p:spPr>
        <p:txBody>
          <a:bodyPr spcFirstLastPara="1" wrap="square" lIns="182850" tIns="182850" rIns="182850" bIns="182850" anchor="ctr" anchorCtr="0">
            <a:noAutofit/>
          </a:bodyPr>
          <a:lstStyle/>
          <a:p>
            <a:r>
              <a:rPr lang="pt-BR" sz="4200" b="1" dirty="0">
                <a:latin typeface="+mj-lt"/>
                <a:ea typeface="Roboto Condensed"/>
                <a:cs typeface="Roboto Condensed"/>
                <a:sym typeface="Roboto Condensed"/>
              </a:rPr>
              <a:t>Administração científica e a desumanização</a:t>
            </a:r>
            <a:endParaRPr sz="4200" b="1" dirty="0">
              <a:latin typeface="+mj-lt"/>
              <a:ea typeface="Roboto Condensed"/>
              <a:cs typeface="Roboto Condensed"/>
              <a:sym typeface="Roboto Condensed"/>
            </a:endParaRPr>
          </a:p>
        </p:txBody>
      </p:sp>
      <p:pic>
        <p:nvPicPr>
          <p:cNvPr id="4100" name="Picture 4" descr="Administração Científica | Ensinando A Produzir Mais E Melhor">
            <a:extLst>
              <a:ext uri="{FF2B5EF4-FFF2-40B4-BE49-F238E27FC236}">
                <a16:creationId xmlns:a16="http://schemas.microsoft.com/office/drawing/2014/main" id="{2165963B-66F4-4B6A-BFD6-AECDD2C5A9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2933700"/>
            <a:ext cx="7391400" cy="5943600"/>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Taylorismo | O Sistema Que Reinventou A Indústria">
            <a:extLst>
              <a:ext uri="{FF2B5EF4-FFF2-40B4-BE49-F238E27FC236}">
                <a16:creationId xmlns:a16="http://schemas.microsoft.com/office/drawing/2014/main" id="{A0D3502A-8BB6-4C5A-A443-B99401C4288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0" y="2933700"/>
            <a:ext cx="7924802" cy="594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86154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ítulo 2">
            <a:extLst>
              <a:ext uri="{FF2B5EF4-FFF2-40B4-BE49-F238E27FC236}">
                <a16:creationId xmlns:a16="http://schemas.microsoft.com/office/drawing/2014/main" id="{F1594899-3735-4074-BE8E-992142BF2B85}"/>
              </a:ext>
            </a:extLst>
          </p:cNvPr>
          <p:cNvSpPr>
            <a:spLocks noGrp="1"/>
          </p:cNvSpPr>
          <p:nvPr>
            <p:ph type="title"/>
          </p:nvPr>
        </p:nvSpPr>
        <p:spPr bwMode="auto">
          <a:xfrm>
            <a:off x="2952750" y="654845"/>
            <a:ext cx="10327482" cy="71675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37160" tIns="68580" rIns="137160" bIns="68580" numCol="1" rtlCol="0" anchor="t" anchorCtr="0" compatLnSpc="1">
            <a:prstTxWarp prst="textNoShape">
              <a:avLst/>
            </a:prstTxWarp>
            <a:normAutofit/>
          </a:bodyPr>
          <a:lstStyle/>
          <a:p>
            <a:r>
              <a:rPr lang="pt-BR" altLang="en-US" sz="3600" b="1">
                <a:latin typeface="Times New Roman" panose="02020603050405020304" pitchFamily="18" charset="0"/>
                <a:cs typeface="Times New Roman" panose="02020603050405020304" pitchFamily="18" charset="0"/>
              </a:rPr>
              <a:t>HANNA ARENDT E A  BANALIDADE DO MAL </a:t>
            </a:r>
          </a:p>
        </p:txBody>
      </p:sp>
      <p:sp>
        <p:nvSpPr>
          <p:cNvPr id="15363" name="Retângulo 3">
            <a:extLst>
              <a:ext uri="{FF2B5EF4-FFF2-40B4-BE49-F238E27FC236}">
                <a16:creationId xmlns:a16="http://schemas.microsoft.com/office/drawing/2014/main" id="{02C5C50A-8A84-4473-8FE6-F5C145CB4B86}"/>
              </a:ext>
            </a:extLst>
          </p:cNvPr>
          <p:cNvSpPr>
            <a:spLocks noChangeArrowheads="1"/>
          </p:cNvSpPr>
          <p:nvPr/>
        </p:nvSpPr>
        <p:spPr bwMode="auto">
          <a:xfrm>
            <a:off x="3033713" y="1957388"/>
            <a:ext cx="11763375" cy="1615827"/>
          </a:xfrm>
          <a:prstGeom prst="rect">
            <a:avLst/>
          </a:prstGeom>
          <a:solidFill>
            <a:schemeClr val="bg1"/>
          </a:solidFill>
          <a:ln w="9525">
            <a:solidFill>
              <a:schemeClr val="tx1"/>
            </a:solidFill>
            <a:miter lim="800000"/>
            <a:headEnd/>
            <a:tailEnd/>
          </a:ln>
        </p:spPr>
        <p:txBody>
          <a:bodyPr>
            <a:spAutoFit/>
          </a:bodyPr>
          <a:lstStyle>
            <a:lvl1pPr>
              <a:defRPr sz="2400" b="1">
                <a:solidFill>
                  <a:srgbClr val="800000"/>
                </a:solidFill>
                <a:latin typeface="Verdana" panose="020B0604030504040204" pitchFamily="34" charset="0"/>
              </a:defRPr>
            </a:lvl1pPr>
            <a:lvl2pPr marL="742950" indent="-285750">
              <a:defRPr sz="2400" b="1">
                <a:solidFill>
                  <a:srgbClr val="800000"/>
                </a:solidFill>
                <a:latin typeface="Verdana" panose="020B0604030504040204" pitchFamily="34" charset="0"/>
              </a:defRPr>
            </a:lvl2pPr>
            <a:lvl3pPr marL="1143000" indent="-228600">
              <a:defRPr sz="2400" b="1">
                <a:solidFill>
                  <a:srgbClr val="800000"/>
                </a:solidFill>
                <a:latin typeface="Verdana" panose="020B0604030504040204" pitchFamily="34" charset="0"/>
              </a:defRPr>
            </a:lvl3pPr>
            <a:lvl4pPr marL="1600200" indent="-228600">
              <a:defRPr sz="2400" b="1">
                <a:solidFill>
                  <a:srgbClr val="800000"/>
                </a:solidFill>
                <a:latin typeface="Verdana" panose="020B0604030504040204" pitchFamily="34" charset="0"/>
              </a:defRPr>
            </a:lvl4pPr>
            <a:lvl5pPr marL="2057400" indent="-228600">
              <a:defRPr sz="2400" b="1">
                <a:solidFill>
                  <a:srgbClr val="800000"/>
                </a:solidFill>
                <a:latin typeface="Verdana" panose="020B0604030504040204" pitchFamily="34" charset="0"/>
              </a:defRPr>
            </a:lvl5pPr>
            <a:lvl6pPr marL="2514600" indent="-228600" eaLnBrk="0" fontAlgn="base" hangingPunct="0">
              <a:spcBef>
                <a:spcPct val="0"/>
              </a:spcBef>
              <a:spcAft>
                <a:spcPct val="0"/>
              </a:spcAft>
              <a:defRPr sz="2400" b="1">
                <a:solidFill>
                  <a:srgbClr val="800000"/>
                </a:solidFill>
                <a:latin typeface="Verdana" panose="020B0604030504040204" pitchFamily="34" charset="0"/>
              </a:defRPr>
            </a:lvl6pPr>
            <a:lvl7pPr marL="2971800" indent="-228600" eaLnBrk="0" fontAlgn="base" hangingPunct="0">
              <a:spcBef>
                <a:spcPct val="0"/>
              </a:spcBef>
              <a:spcAft>
                <a:spcPct val="0"/>
              </a:spcAft>
              <a:defRPr sz="2400" b="1">
                <a:solidFill>
                  <a:srgbClr val="800000"/>
                </a:solidFill>
                <a:latin typeface="Verdana" panose="020B0604030504040204" pitchFamily="34" charset="0"/>
              </a:defRPr>
            </a:lvl7pPr>
            <a:lvl8pPr marL="3429000" indent="-228600" eaLnBrk="0" fontAlgn="base" hangingPunct="0">
              <a:spcBef>
                <a:spcPct val="0"/>
              </a:spcBef>
              <a:spcAft>
                <a:spcPct val="0"/>
              </a:spcAft>
              <a:defRPr sz="2400" b="1">
                <a:solidFill>
                  <a:srgbClr val="800000"/>
                </a:solidFill>
                <a:latin typeface="Verdana" panose="020B0604030504040204" pitchFamily="34" charset="0"/>
              </a:defRPr>
            </a:lvl8pPr>
            <a:lvl9pPr marL="3886200" indent="-228600" eaLnBrk="0" fontAlgn="base" hangingPunct="0">
              <a:spcBef>
                <a:spcPct val="0"/>
              </a:spcBef>
              <a:spcAft>
                <a:spcPct val="0"/>
              </a:spcAft>
              <a:defRPr sz="2400" b="1">
                <a:solidFill>
                  <a:srgbClr val="800000"/>
                </a:solidFill>
                <a:latin typeface="Verdana" panose="020B0604030504040204" pitchFamily="34" charset="0"/>
              </a:defRPr>
            </a:lvl9pPr>
          </a:lstStyle>
          <a:p>
            <a:pPr>
              <a:buFont typeface="Arial" panose="020B0604020202020204" pitchFamily="34" charset="0"/>
              <a:buChar char="•"/>
            </a:pPr>
            <a:r>
              <a:rPr lang="pt-BR" altLang="pt-BR" sz="3300" b="0">
                <a:solidFill>
                  <a:schemeClr val="tx1"/>
                </a:solidFill>
                <a:latin typeface="Times New Roman" panose="02020603050405020304" pitchFamily="18" charset="0"/>
                <a:cs typeface="Times New Roman" panose="02020603050405020304" pitchFamily="18" charset="0"/>
              </a:rPr>
              <a:t> </a:t>
            </a:r>
            <a:r>
              <a:rPr lang="pt-BR" altLang="pt-BR" sz="3300" b="0" u="sng">
                <a:solidFill>
                  <a:schemeClr val="tx1"/>
                </a:solidFill>
                <a:latin typeface="Times New Roman" panose="02020603050405020304" pitchFamily="18" charset="0"/>
                <a:cs typeface="Times New Roman" panose="02020603050405020304" pitchFamily="18" charset="0"/>
              </a:rPr>
              <a:t>Hanna Arendt</a:t>
            </a:r>
            <a:r>
              <a:rPr lang="pt-BR" altLang="pt-BR" sz="3300" b="0">
                <a:solidFill>
                  <a:schemeClr val="tx1"/>
                </a:solidFill>
                <a:latin typeface="Times New Roman" panose="02020603050405020304" pitchFamily="18" charset="0"/>
                <a:cs typeface="Times New Roman" panose="02020603050405020304" pitchFamily="18" charset="0"/>
              </a:rPr>
              <a:t>: escritora judia-alemã que publica em 1963 o livro “Eichmann em Jerusalém” no qual ela discute o julgamento de Eichmann. </a:t>
            </a:r>
          </a:p>
        </p:txBody>
      </p:sp>
      <p:sp>
        <p:nvSpPr>
          <p:cNvPr id="15364" name="Retângulo 4">
            <a:extLst>
              <a:ext uri="{FF2B5EF4-FFF2-40B4-BE49-F238E27FC236}">
                <a16:creationId xmlns:a16="http://schemas.microsoft.com/office/drawing/2014/main" id="{B24CCE8A-288D-44C7-9D9F-7F93FD804F93}"/>
              </a:ext>
            </a:extLst>
          </p:cNvPr>
          <p:cNvSpPr>
            <a:spLocks noChangeArrowheads="1"/>
          </p:cNvSpPr>
          <p:nvPr/>
        </p:nvSpPr>
        <p:spPr bwMode="auto">
          <a:xfrm>
            <a:off x="3033713" y="4057651"/>
            <a:ext cx="11763375" cy="3139321"/>
          </a:xfrm>
          <a:prstGeom prst="rect">
            <a:avLst/>
          </a:prstGeom>
          <a:solidFill>
            <a:schemeClr val="bg1"/>
          </a:solidFill>
          <a:ln w="9525">
            <a:solidFill>
              <a:schemeClr val="tx1"/>
            </a:solidFill>
            <a:miter lim="800000"/>
            <a:headEnd/>
            <a:tailEnd/>
          </a:ln>
        </p:spPr>
        <p:txBody>
          <a:bodyPr>
            <a:spAutoFit/>
          </a:bodyPr>
          <a:lstStyle>
            <a:lvl1pPr>
              <a:defRPr sz="2400" b="1">
                <a:solidFill>
                  <a:srgbClr val="800000"/>
                </a:solidFill>
                <a:latin typeface="Verdana" panose="020B0604030504040204" pitchFamily="34" charset="0"/>
              </a:defRPr>
            </a:lvl1pPr>
            <a:lvl2pPr marL="742950" indent="-285750">
              <a:defRPr sz="2400" b="1">
                <a:solidFill>
                  <a:srgbClr val="800000"/>
                </a:solidFill>
                <a:latin typeface="Verdana" panose="020B0604030504040204" pitchFamily="34" charset="0"/>
              </a:defRPr>
            </a:lvl2pPr>
            <a:lvl3pPr marL="1143000" indent="-228600">
              <a:defRPr sz="2400" b="1">
                <a:solidFill>
                  <a:srgbClr val="800000"/>
                </a:solidFill>
                <a:latin typeface="Verdana" panose="020B0604030504040204" pitchFamily="34" charset="0"/>
              </a:defRPr>
            </a:lvl3pPr>
            <a:lvl4pPr marL="1600200" indent="-228600">
              <a:defRPr sz="2400" b="1">
                <a:solidFill>
                  <a:srgbClr val="800000"/>
                </a:solidFill>
                <a:latin typeface="Verdana" panose="020B0604030504040204" pitchFamily="34" charset="0"/>
              </a:defRPr>
            </a:lvl4pPr>
            <a:lvl5pPr marL="2057400" indent="-228600">
              <a:defRPr sz="2400" b="1">
                <a:solidFill>
                  <a:srgbClr val="800000"/>
                </a:solidFill>
                <a:latin typeface="Verdana" panose="020B0604030504040204" pitchFamily="34" charset="0"/>
              </a:defRPr>
            </a:lvl5pPr>
            <a:lvl6pPr marL="2514600" indent="-228600" eaLnBrk="0" fontAlgn="base" hangingPunct="0">
              <a:spcBef>
                <a:spcPct val="0"/>
              </a:spcBef>
              <a:spcAft>
                <a:spcPct val="0"/>
              </a:spcAft>
              <a:defRPr sz="2400" b="1">
                <a:solidFill>
                  <a:srgbClr val="800000"/>
                </a:solidFill>
                <a:latin typeface="Verdana" panose="020B0604030504040204" pitchFamily="34" charset="0"/>
              </a:defRPr>
            </a:lvl6pPr>
            <a:lvl7pPr marL="2971800" indent="-228600" eaLnBrk="0" fontAlgn="base" hangingPunct="0">
              <a:spcBef>
                <a:spcPct val="0"/>
              </a:spcBef>
              <a:spcAft>
                <a:spcPct val="0"/>
              </a:spcAft>
              <a:defRPr sz="2400" b="1">
                <a:solidFill>
                  <a:srgbClr val="800000"/>
                </a:solidFill>
                <a:latin typeface="Verdana" panose="020B0604030504040204" pitchFamily="34" charset="0"/>
              </a:defRPr>
            </a:lvl7pPr>
            <a:lvl8pPr marL="3429000" indent="-228600" eaLnBrk="0" fontAlgn="base" hangingPunct="0">
              <a:spcBef>
                <a:spcPct val="0"/>
              </a:spcBef>
              <a:spcAft>
                <a:spcPct val="0"/>
              </a:spcAft>
              <a:defRPr sz="2400" b="1">
                <a:solidFill>
                  <a:srgbClr val="800000"/>
                </a:solidFill>
                <a:latin typeface="Verdana" panose="020B0604030504040204" pitchFamily="34" charset="0"/>
              </a:defRPr>
            </a:lvl8pPr>
            <a:lvl9pPr marL="3886200" indent="-228600" eaLnBrk="0" fontAlgn="base" hangingPunct="0">
              <a:spcBef>
                <a:spcPct val="0"/>
              </a:spcBef>
              <a:spcAft>
                <a:spcPct val="0"/>
              </a:spcAft>
              <a:defRPr sz="2400" b="1">
                <a:solidFill>
                  <a:srgbClr val="800000"/>
                </a:solidFill>
                <a:latin typeface="Verdana" panose="020B0604030504040204" pitchFamily="34" charset="0"/>
              </a:defRPr>
            </a:lvl9pPr>
          </a:lstStyle>
          <a:p>
            <a:pPr>
              <a:buFont typeface="Arial" panose="020B0604020202020204" pitchFamily="34" charset="0"/>
              <a:buChar char="•"/>
            </a:pPr>
            <a:r>
              <a:rPr lang="pt-BR" altLang="pt-BR" sz="3300" b="0">
                <a:solidFill>
                  <a:schemeClr val="tx1"/>
                </a:solidFill>
                <a:latin typeface="Times New Roman" panose="02020603050405020304" pitchFamily="18" charset="0"/>
                <a:cs typeface="Times New Roman" panose="02020603050405020304" pitchFamily="18" charset="0"/>
              </a:rPr>
              <a:t> </a:t>
            </a:r>
            <a:r>
              <a:rPr lang="pt-BR" altLang="pt-BR" sz="3300" b="0" u="sng">
                <a:solidFill>
                  <a:schemeClr val="tx1"/>
                </a:solidFill>
                <a:latin typeface="Times New Roman" panose="02020603050405020304" pitchFamily="18" charset="0"/>
                <a:cs typeface="Times New Roman" panose="02020603050405020304" pitchFamily="18" charset="0"/>
              </a:rPr>
              <a:t>Adolf Eichmann</a:t>
            </a:r>
            <a:r>
              <a:rPr lang="pt-BR" altLang="pt-BR" sz="3300" b="0">
                <a:solidFill>
                  <a:schemeClr val="tx1"/>
                </a:solidFill>
                <a:latin typeface="Times New Roman" panose="02020603050405020304" pitchFamily="18" charset="0"/>
                <a:cs typeface="Times New Roman" panose="02020603050405020304" pitchFamily="18" charset="0"/>
              </a:rPr>
              <a:t>: oficial nazista que cuidava da logística e do transporte de milhões de judeus para os campos de extermínio.  Com o fim do regime nazista, Eichmann fugiu para a Argentina em 1950 onde viveu por 10 anos até ser encontrado pela polícia secreta de Israel. Eichmann foi então levado para Jerusalém em 1961 para ser julgado por crimes de guerra. </a:t>
            </a:r>
          </a:p>
        </p:txBody>
      </p:sp>
      <p:sp>
        <p:nvSpPr>
          <p:cNvPr id="15365" name="Retângulo 5">
            <a:extLst>
              <a:ext uri="{FF2B5EF4-FFF2-40B4-BE49-F238E27FC236}">
                <a16:creationId xmlns:a16="http://schemas.microsoft.com/office/drawing/2014/main" id="{DFFF9108-709F-4EE7-A07B-CBFC7A8E82C0}"/>
              </a:ext>
            </a:extLst>
          </p:cNvPr>
          <p:cNvSpPr>
            <a:spLocks noChangeArrowheads="1"/>
          </p:cNvSpPr>
          <p:nvPr/>
        </p:nvSpPr>
        <p:spPr bwMode="auto">
          <a:xfrm>
            <a:off x="3012282" y="7629525"/>
            <a:ext cx="11763375" cy="1107996"/>
          </a:xfrm>
          <a:prstGeom prst="rect">
            <a:avLst/>
          </a:prstGeom>
          <a:solidFill>
            <a:schemeClr val="bg1"/>
          </a:solidFill>
          <a:ln w="9525">
            <a:solidFill>
              <a:schemeClr val="tx1"/>
            </a:solidFill>
            <a:miter lim="800000"/>
            <a:headEnd/>
            <a:tailEnd/>
          </a:ln>
        </p:spPr>
        <p:txBody>
          <a:bodyPr>
            <a:spAutoFit/>
          </a:bodyPr>
          <a:lstStyle>
            <a:lvl1pPr>
              <a:defRPr sz="2400" b="1">
                <a:solidFill>
                  <a:srgbClr val="800000"/>
                </a:solidFill>
                <a:latin typeface="Verdana" panose="020B0604030504040204" pitchFamily="34" charset="0"/>
              </a:defRPr>
            </a:lvl1pPr>
            <a:lvl2pPr marL="742950" indent="-285750">
              <a:defRPr sz="2400" b="1">
                <a:solidFill>
                  <a:srgbClr val="800000"/>
                </a:solidFill>
                <a:latin typeface="Verdana" panose="020B0604030504040204" pitchFamily="34" charset="0"/>
              </a:defRPr>
            </a:lvl2pPr>
            <a:lvl3pPr marL="1143000" indent="-228600">
              <a:defRPr sz="2400" b="1">
                <a:solidFill>
                  <a:srgbClr val="800000"/>
                </a:solidFill>
                <a:latin typeface="Verdana" panose="020B0604030504040204" pitchFamily="34" charset="0"/>
              </a:defRPr>
            </a:lvl3pPr>
            <a:lvl4pPr marL="1600200" indent="-228600">
              <a:defRPr sz="2400" b="1">
                <a:solidFill>
                  <a:srgbClr val="800000"/>
                </a:solidFill>
                <a:latin typeface="Verdana" panose="020B0604030504040204" pitchFamily="34" charset="0"/>
              </a:defRPr>
            </a:lvl4pPr>
            <a:lvl5pPr marL="2057400" indent="-228600">
              <a:defRPr sz="2400" b="1">
                <a:solidFill>
                  <a:srgbClr val="800000"/>
                </a:solidFill>
                <a:latin typeface="Verdana" panose="020B0604030504040204" pitchFamily="34" charset="0"/>
              </a:defRPr>
            </a:lvl5pPr>
            <a:lvl6pPr marL="2514600" indent="-228600" eaLnBrk="0" fontAlgn="base" hangingPunct="0">
              <a:spcBef>
                <a:spcPct val="0"/>
              </a:spcBef>
              <a:spcAft>
                <a:spcPct val="0"/>
              </a:spcAft>
              <a:defRPr sz="2400" b="1">
                <a:solidFill>
                  <a:srgbClr val="800000"/>
                </a:solidFill>
                <a:latin typeface="Verdana" panose="020B0604030504040204" pitchFamily="34" charset="0"/>
              </a:defRPr>
            </a:lvl6pPr>
            <a:lvl7pPr marL="2971800" indent="-228600" eaLnBrk="0" fontAlgn="base" hangingPunct="0">
              <a:spcBef>
                <a:spcPct val="0"/>
              </a:spcBef>
              <a:spcAft>
                <a:spcPct val="0"/>
              </a:spcAft>
              <a:defRPr sz="2400" b="1">
                <a:solidFill>
                  <a:srgbClr val="800000"/>
                </a:solidFill>
                <a:latin typeface="Verdana" panose="020B0604030504040204" pitchFamily="34" charset="0"/>
              </a:defRPr>
            </a:lvl7pPr>
            <a:lvl8pPr marL="3429000" indent="-228600" eaLnBrk="0" fontAlgn="base" hangingPunct="0">
              <a:spcBef>
                <a:spcPct val="0"/>
              </a:spcBef>
              <a:spcAft>
                <a:spcPct val="0"/>
              </a:spcAft>
              <a:defRPr sz="2400" b="1">
                <a:solidFill>
                  <a:srgbClr val="800000"/>
                </a:solidFill>
                <a:latin typeface="Verdana" panose="020B0604030504040204" pitchFamily="34" charset="0"/>
              </a:defRPr>
            </a:lvl8pPr>
            <a:lvl9pPr marL="3886200" indent="-228600" eaLnBrk="0" fontAlgn="base" hangingPunct="0">
              <a:spcBef>
                <a:spcPct val="0"/>
              </a:spcBef>
              <a:spcAft>
                <a:spcPct val="0"/>
              </a:spcAft>
              <a:defRPr sz="2400" b="1">
                <a:solidFill>
                  <a:srgbClr val="800000"/>
                </a:solidFill>
                <a:latin typeface="Verdana" panose="020B0604030504040204" pitchFamily="34" charset="0"/>
              </a:defRPr>
            </a:lvl9pPr>
          </a:lstStyle>
          <a:p>
            <a:pPr>
              <a:buFont typeface="Arial" panose="020B0604020202020204" pitchFamily="34" charset="0"/>
              <a:buChar char="•"/>
            </a:pPr>
            <a:r>
              <a:rPr lang="pt-BR" altLang="pt-BR" sz="3300" b="0">
                <a:solidFill>
                  <a:schemeClr val="tx1"/>
                </a:solidFill>
                <a:latin typeface="Times New Roman" panose="02020603050405020304" pitchFamily="18" charset="0"/>
                <a:cs typeface="Times New Roman" panose="02020603050405020304" pitchFamily="18" charset="0"/>
              </a:rPr>
              <a:t> Revista The New Yorker contratou Hanna Arendt para fazer uma reportagem sobre o julgamento de Eichmann, que ocorreu em 1962.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ítulo 2">
            <a:extLst>
              <a:ext uri="{FF2B5EF4-FFF2-40B4-BE49-F238E27FC236}">
                <a16:creationId xmlns:a16="http://schemas.microsoft.com/office/drawing/2014/main" id="{38CC075C-90C9-4CE0-8FCB-444B3E8AA3F5}"/>
              </a:ext>
            </a:extLst>
          </p:cNvPr>
          <p:cNvSpPr>
            <a:spLocks noGrp="1"/>
          </p:cNvSpPr>
          <p:nvPr>
            <p:ph type="title"/>
          </p:nvPr>
        </p:nvSpPr>
        <p:spPr bwMode="auto">
          <a:xfrm>
            <a:off x="2850357" y="716758"/>
            <a:ext cx="10325100" cy="71675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37160" tIns="68580" rIns="137160" bIns="68580" numCol="1" rtlCol="0" anchor="t" anchorCtr="0" compatLnSpc="1">
            <a:prstTxWarp prst="textNoShape">
              <a:avLst/>
            </a:prstTxWarp>
            <a:normAutofit/>
          </a:bodyPr>
          <a:lstStyle/>
          <a:p>
            <a:r>
              <a:rPr lang="pt-BR" altLang="en-US" sz="3600" b="1">
                <a:latin typeface="Times New Roman" panose="02020603050405020304" pitchFamily="18" charset="0"/>
                <a:cs typeface="Times New Roman" panose="02020603050405020304" pitchFamily="18" charset="0"/>
              </a:rPr>
              <a:t>HANNA ARENDT E A  BANALIDADE DO MAL </a:t>
            </a:r>
          </a:p>
        </p:txBody>
      </p:sp>
      <p:sp>
        <p:nvSpPr>
          <p:cNvPr id="16387" name="Retângulo 3">
            <a:extLst>
              <a:ext uri="{FF2B5EF4-FFF2-40B4-BE49-F238E27FC236}">
                <a16:creationId xmlns:a16="http://schemas.microsoft.com/office/drawing/2014/main" id="{CDC6886D-1753-4CC5-A550-EF1894A8EB3C}"/>
              </a:ext>
            </a:extLst>
          </p:cNvPr>
          <p:cNvSpPr>
            <a:spLocks noChangeArrowheads="1"/>
          </p:cNvSpPr>
          <p:nvPr/>
        </p:nvSpPr>
        <p:spPr bwMode="auto">
          <a:xfrm>
            <a:off x="3012282" y="1833563"/>
            <a:ext cx="11494293" cy="600164"/>
          </a:xfrm>
          <a:prstGeom prst="rect">
            <a:avLst/>
          </a:prstGeom>
          <a:solidFill>
            <a:schemeClr val="bg1"/>
          </a:solidFill>
          <a:ln w="9525">
            <a:solidFill>
              <a:schemeClr val="tx1"/>
            </a:solidFill>
            <a:miter lim="800000"/>
            <a:headEnd/>
            <a:tailEnd/>
          </a:ln>
        </p:spPr>
        <p:txBody>
          <a:bodyPr>
            <a:spAutoFit/>
          </a:bodyPr>
          <a:lstStyle>
            <a:lvl1pPr>
              <a:defRPr sz="2400" b="1">
                <a:solidFill>
                  <a:srgbClr val="800000"/>
                </a:solidFill>
                <a:latin typeface="Verdana" panose="020B0604030504040204" pitchFamily="34" charset="0"/>
              </a:defRPr>
            </a:lvl1pPr>
            <a:lvl2pPr marL="742950" indent="-285750">
              <a:defRPr sz="2400" b="1">
                <a:solidFill>
                  <a:srgbClr val="800000"/>
                </a:solidFill>
                <a:latin typeface="Verdana" panose="020B0604030504040204" pitchFamily="34" charset="0"/>
              </a:defRPr>
            </a:lvl2pPr>
            <a:lvl3pPr marL="1143000" indent="-228600">
              <a:defRPr sz="2400" b="1">
                <a:solidFill>
                  <a:srgbClr val="800000"/>
                </a:solidFill>
                <a:latin typeface="Verdana" panose="020B0604030504040204" pitchFamily="34" charset="0"/>
              </a:defRPr>
            </a:lvl3pPr>
            <a:lvl4pPr marL="1600200" indent="-228600">
              <a:defRPr sz="2400" b="1">
                <a:solidFill>
                  <a:srgbClr val="800000"/>
                </a:solidFill>
                <a:latin typeface="Verdana" panose="020B0604030504040204" pitchFamily="34" charset="0"/>
              </a:defRPr>
            </a:lvl4pPr>
            <a:lvl5pPr marL="2057400" indent="-228600">
              <a:defRPr sz="2400" b="1">
                <a:solidFill>
                  <a:srgbClr val="800000"/>
                </a:solidFill>
                <a:latin typeface="Verdana" panose="020B0604030504040204" pitchFamily="34" charset="0"/>
              </a:defRPr>
            </a:lvl5pPr>
            <a:lvl6pPr marL="2514600" indent="-228600" eaLnBrk="0" fontAlgn="base" hangingPunct="0">
              <a:spcBef>
                <a:spcPct val="0"/>
              </a:spcBef>
              <a:spcAft>
                <a:spcPct val="0"/>
              </a:spcAft>
              <a:defRPr sz="2400" b="1">
                <a:solidFill>
                  <a:srgbClr val="800000"/>
                </a:solidFill>
                <a:latin typeface="Verdana" panose="020B0604030504040204" pitchFamily="34" charset="0"/>
              </a:defRPr>
            </a:lvl6pPr>
            <a:lvl7pPr marL="2971800" indent="-228600" eaLnBrk="0" fontAlgn="base" hangingPunct="0">
              <a:spcBef>
                <a:spcPct val="0"/>
              </a:spcBef>
              <a:spcAft>
                <a:spcPct val="0"/>
              </a:spcAft>
              <a:defRPr sz="2400" b="1">
                <a:solidFill>
                  <a:srgbClr val="800000"/>
                </a:solidFill>
                <a:latin typeface="Verdana" panose="020B0604030504040204" pitchFamily="34" charset="0"/>
              </a:defRPr>
            </a:lvl7pPr>
            <a:lvl8pPr marL="3429000" indent="-228600" eaLnBrk="0" fontAlgn="base" hangingPunct="0">
              <a:spcBef>
                <a:spcPct val="0"/>
              </a:spcBef>
              <a:spcAft>
                <a:spcPct val="0"/>
              </a:spcAft>
              <a:defRPr sz="2400" b="1">
                <a:solidFill>
                  <a:srgbClr val="800000"/>
                </a:solidFill>
                <a:latin typeface="Verdana" panose="020B0604030504040204" pitchFamily="34" charset="0"/>
              </a:defRPr>
            </a:lvl8pPr>
            <a:lvl9pPr marL="3886200" indent="-228600" eaLnBrk="0" fontAlgn="base" hangingPunct="0">
              <a:spcBef>
                <a:spcPct val="0"/>
              </a:spcBef>
              <a:spcAft>
                <a:spcPct val="0"/>
              </a:spcAft>
              <a:defRPr sz="2400" b="1">
                <a:solidFill>
                  <a:srgbClr val="800000"/>
                </a:solidFill>
                <a:latin typeface="Verdana" panose="020B0604030504040204" pitchFamily="34" charset="0"/>
              </a:defRPr>
            </a:lvl9pPr>
          </a:lstStyle>
          <a:p>
            <a:r>
              <a:rPr lang="pt-BR" altLang="pt-BR" sz="3300">
                <a:solidFill>
                  <a:schemeClr val="tx1"/>
                </a:solidFill>
                <a:latin typeface="Times New Roman" panose="02020603050405020304" pitchFamily="18" charset="0"/>
                <a:cs typeface="Times New Roman" panose="02020603050405020304" pitchFamily="18" charset="0"/>
              </a:rPr>
              <a:t>Conclusões de Hanna Arendt sobre Eichmann</a:t>
            </a:r>
            <a:r>
              <a:rPr lang="pt-BR" altLang="pt-BR" sz="3300" b="0">
                <a:solidFill>
                  <a:schemeClr val="tx1"/>
                </a:solidFill>
                <a:latin typeface="Times New Roman" panose="02020603050405020304" pitchFamily="18" charset="0"/>
                <a:cs typeface="Times New Roman" panose="02020603050405020304" pitchFamily="18" charset="0"/>
              </a:rPr>
              <a:t>:</a:t>
            </a:r>
          </a:p>
        </p:txBody>
      </p:sp>
      <p:sp>
        <p:nvSpPr>
          <p:cNvPr id="16388" name="Retângulo 4">
            <a:extLst>
              <a:ext uri="{FF2B5EF4-FFF2-40B4-BE49-F238E27FC236}">
                <a16:creationId xmlns:a16="http://schemas.microsoft.com/office/drawing/2014/main" id="{1DA7320E-ADFB-4F84-9560-FDB77B01B2DB}"/>
              </a:ext>
            </a:extLst>
          </p:cNvPr>
          <p:cNvSpPr>
            <a:spLocks noChangeArrowheads="1"/>
          </p:cNvSpPr>
          <p:nvPr/>
        </p:nvSpPr>
        <p:spPr bwMode="auto">
          <a:xfrm>
            <a:off x="3012283" y="2600326"/>
            <a:ext cx="11577638" cy="6255559"/>
          </a:xfrm>
          <a:prstGeom prst="rect">
            <a:avLst/>
          </a:prstGeom>
          <a:solidFill>
            <a:schemeClr val="bg1"/>
          </a:solidFill>
          <a:ln w="9525">
            <a:solidFill>
              <a:schemeClr val="tx1"/>
            </a:solidFill>
            <a:miter lim="800000"/>
            <a:headEnd/>
            <a:tailEnd/>
          </a:ln>
        </p:spPr>
        <p:txBody>
          <a:bodyPr>
            <a:spAutoFit/>
          </a:bodyPr>
          <a:lstStyle>
            <a:lvl1pPr>
              <a:defRPr sz="2400" b="1">
                <a:solidFill>
                  <a:srgbClr val="800000"/>
                </a:solidFill>
                <a:latin typeface="Verdana" panose="020B0604030504040204" pitchFamily="34" charset="0"/>
              </a:defRPr>
            </a:lvl1pPr>
            <a:lvl2pPr marL="742950" indent="-285750">
              <a:defRPr sz="2400" b="1">
                <a:solidFill>
                  <a:srgbClr val="800000"/>
                </a:solidFill>
                <a:latin typeface="Verdana" panose="020B0604030504040204" pitchFamily="34" charset="0"/>
              </a:defRPr>
            </a:lvl2pPr>
            <a:lvl3pPr marL="1143000" indent="-228600">
              <a:defRPr sz="2400" b="1">
                <a:solidFill>
                  <a:srgbClr val="800000"/>
                </a:solidFill>
                <a:latin typeface="Verdana" panose="020B0604030504040204" pitchFamily="34" charset="0"/>
              </a:defRPr>
            </a:lvl3pPr>
            <a:lvl4pPr marL="1600200" indent="-228600">
              <a:defRPr sz="2400" b="1">
                <a:solidFill>
                  <a:srgbClr val="800000"/>
                </a:solidFill>
                <a:latin typeface="Verdana" panose="020B0604030504040204" pitchFamily="34" charset="0"/>
              </a:defRPr>
            </a:lvl4pPr>
            <a:lvl5pPr marL="2057400" indent="-228600">
              <a:defRPr sz="2400" b="1">
                <a:solidFill>
                  <a:srgbClr val="800000"/>
                </a:solidFill>
                <a:latin typeface="Verdana" panose="020B0604030504040204" pitchFamily="34" charset="0"/>
              </a:defRPr>
            </a:lvl5pPr>
            <a:lvl6pPr marL="2514600" indent="-228600" eaLnBrk="0" fontAlgn="base" hangingPunct="0">
              <a:spcBef>
                <a:spcPct val="0"/>
              </a:spcBef>
              <a:spcAft>
                <a:spcPct val="0"/>
              </a:spcAft>
              <a:defRPr sz="2400" b="1">
                <a:solidFill>
                  <a:srgbClr val="800000"/>
                </a:solidFill>
                <a:latin typeface="Verdana" panose="020B0604030504040204" pitchFamily="34" charset="0"/>
              </a:defRPr>
            </a:lvl6pPr>
            <a:lvl7pPr marL="2971800" indent="-228600" eaLnBrk="0" fontAlgn="base" hangingPunct="0">
              <a:spcBef>
                <a:spcPct val="0"/>
              </a:spcBef>
              <a:spcAft>
                <a:spcPct val="0"/>
              </a:spcAft>
              <a:defRPr sz="2400" b="1">
                <a:solidFill>
                  <a:srgbClr val="800000"/>
                </a:solidFill>
                <a:latin typeface="Verdana" panose="020B0604030504040204" pitchFamily="34" charset="0"/>
              </a:defRPr>
            </a:lvl7pPr>
            <a:lvl8pPr marL="3429000" indent="-228600" eaLnBrk="0" fontAlgn="base" hangingPunct="0">
              <a:spcBef>
                <a:spcPct val="0"/>
              </a:spcBef>
              <a:spcAft>
                <a:spcPct val="0"/>
              </a:spcAft>
              <a:defRPr sz="2400" b="1">
                <a:solidFill>
                  <a:srgbClr val="800000"/>
                </a:solidFill>
                <a:latin typeface="Verdana" panose="020B0604030504040204" pitchFamily="34" charset="0"/>
              </a:defRPr>
            </a:lvl8pPr>
            <a:lvl9pPr marL="3886200" indent="-228600" eaLnBrk="0" fontAlgn="base" hangingPunct="0">
              <a:spcBef>
                <a:spcPct val="0"/>
              </a:spcBef>
              <a:spcAft>
                <a:spcPct val="0"/>
              </a:spcAft>
              <a:defRPr sz="2400" b="1">
                <a:solidFill>
                  <a:srgbClr val="800000"/>
                </a:solidFill>
                <a:latin typeface="Verdana" panose="020B0604030504040204" pitchFamily="34" charset="0"/>
              </a:defRPr>
            </a:lvl9pPr>
          </a:lstStyle>
          <a:p>
            <a:pPr>
              <a:buFont typeface="Wingdings" panose="05000000000000000000" pitchFamily="2" charset="2"/>
              <a:buChar char="ü"/>
            </a:pPr>
            <a:r>
              <a:rPr lang="pt-BR" altLang="pt-BR" sz="3150" b="0">
                <a:solidFill>
                  <a:schemeClr val="tx1"/>
                </a:solidFill>
                <a:latin typeface="Times New Roman" panose="02020603050405020304" pitchFamily="18" charset="0"/>
                <a:cs typeface="Times New Roman" panose="02020603050405020304" pitchFamily="18" charset="0"/>
              </a:rPr>
              <a:t> Ser humano banal, aparentemente como qualquer outro. Era apenas um burocrata.</a:t>
            </a:r>
          </a:p>
          <a:p>
            <a:pPr>
              <a:lnSpc>
                <a:spcPts val="2700"/>
              </a:lnSpc>
            </a:pPr>
            <a:endParaRPr lang="pt-BR" altLang="pt-BR" sz="3150" b="0">
              <a:solidFill>
                <a:schemeClr val="tx1"/>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ü"/>
            </a:pPr>
            <a:r>
              <a:rPr lang="pt-BR" altLang="pt-BR" sz="3150" b="0">
                <a:solidFill>
                  <a:schemeClr val="tx1"/>
                </a:solidFill>
                <a:latin typeface="Times New Roman" panose="02020603050405020304" pitchFamily="18" charset="0"/>
                <a:cs typeface="Times New Roman" panose="02020603050405020304" pitchFamily="18" charset="0"/>
              </a:rPr>
              <a:t> Incapacidade de empatia e reflexão sobre ao seus atos.</a:t>
            </a:r>
          </a:p>
          <a:p>
            <a:endParaRPr lang="pt-BR" altLang="pt-BR" sz="3150" b="0">
              <a:solidFill>
                <a:schemeClr val="tx1"/>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ü"/>
            </a:pPr>
            <a:r>
              <a:rPr lang="pt-BR" altLang="pt-BR" sz="3150" b="0">
                <a:solidFill>
                  <a:schemeClr val="tx1"/>
                </a:solidFill>
                <a:latin typeface="Times New Roman" panose="02020603050405020304" pitchFamily="18" charset="0"/>
                <a:cs typeface="Times New Roman" panose="02020603050405020304" pitchFamily="18" charset="0"/>
              </a:rPr>
              <a:t>Célebre frase de Eichmann: “Eu só cumpria ordens”.</a:t>
            </a:r>
          </a:p>
          <a:p>
            <a:endParaRPr lang="pt-BR" altLang="pt-BR" sz="3150" b="0">
              <a:solidFill>
                <a:schemeClr val="tx1"/>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ü"/>
            </a:pPr>
            <a:r>
              <a:rPr lang="pt-BR" altLang="pt-BR" sz="3150">
                <a:solidFill>
                  <a:schemeClr val="tx1"/>
                </a:solidFill>
                <a:latin typeface="Times New Roman" panose="02020603050405020304" pitchFamily="18" charset="0"/>
                <a:cs typeface="Times New Roman" panose="02020603050405020304" pitchFamily="18" charset="0"/>
              </a:rPr>
              <a:t> </a:t>
            </a:r>
            <a:r>
              <a:rPr lang="pt-BR" altLang="pt-BR" sz="3150" b="0">
                <a:solidFill>
                  <a:schemeClr val="tx1"/>
                </a:solidFill>
                <a:latin typeface="Times New Roman" panose="02020603050405020304" pitchFamily="18" charset="0"/>
                <a:cs typeface="Times New Roman" panose="02020603050405020304" pitchFamily="18" charset="0"/>
              </a:rPr>
              <a:t>Ao obedecer às ordens que lhe foram dadas, Adolf  Eichmann passou a apoiar, uma ideologia política em que o Estado dizia quais seres humanos eram dignos da vida e quais deveriam ser mortos, quem deveria habitar o mundo e quem deveria ser exterminado. Nesse sentido, seria justo a humanidade desejar se ver livre do convívio no planeta de Eichmann.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7" name="Freeform 5">
            <a:extLst>
              <a:ext uri="{FF2B5EF4-FFF2-40B4-BE49-F238E27FC236}">
                <a16:creationId xmlns:a16="http://schemas.microsoft.com/office/drawing/2014/main" id="{07322A9E-F1EC-405E-8971-BA906EFFCC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94511" y="1936363"/>
            <a:ext cx="14554200" cy="8360268"/>
          </a:xfrm>
          <a:custGeom>
            <a:avLst/>
            <a:gdLst>
              <a:gd name="T0" fmla="*/ 1752 w 2038"/>
              <a:gd name="T1" fmla="*/ 1169 h 1169"/>
              <a:gd name="T2" fmla="*/ 1487 w 2038"/>
              <a:gd name="T3" fmla="*/ 334 h 1169"/>
              <a:gd name="T4" fmla="*/ 860 w 2038"/>
              <a:gd name="T5" fmla="*/ 22 h 1169"/>
              <a:gd name="T6" fmla="*/ 199 w 2038"/>
              <a:gd name="T7" fmla="*/ 318 h 1169"/>
              <a:gd name="T8" fmla="*/ 399 w 2038"/>
              <a:gd name="T9" fmla="*/ 1165 h 1169"/>
            </a:gdLst>
            <a:ahLst/>
            <a:cxnLst>
              <a:cxn ang="0">
                <a:pos x="T0" y="T1"/>
              </a:cxn>
              <a:cxn ang="0">
                <a:pos x="T2" y="T3"/>
              </a:cxn>
              <a:cxn ang="0">
                <a:pos x="T4" y="T5"/>
              </a:cxn>
              <a:cxn ang="0">
                <a:pos x="T6" y="T7"/>
              </a:cxn>
              <a:cxn ang="0">
                <a:pos x="T8" y="T9"/>
              </a:cxn>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9" name="Freeform 6">
            <a:extLst>
              <a:ext uri="{FF2B5EF4-FFF2-40B4-BE49-F238E27FC236}">
                <a16:creationId xmlns:a16="http://schemas.microsoft.com/office/drawing/2014/main" id="{A5704422-1118-4FD1-95AD-29A064EB80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05676" y="3016111"/>
            <a:ext cx="11060907" cy="7273338"/>
          </a:xfrm>
          <a:custGeom>
            <a:avLst/>
            <a:gdLst>
              <a:gd name="T0" fmla="*/ 1025 w 1549"/>
              <a:gd name="T1" fmla="*/ 1016 h 1017"/>
              <a:gd name="T2" fmla="*/ 1443 w 1549"/>
              <a:gd name="T3" fmla="*/ 592 h 1017"/>
              <a:gd name="T4" fmla="*/ 782 w 1549"/>
              <a:gd name="T5" fmla="*/ 53 h 1017"/>
              <a:gd name="T6" fmla="*/ 150 w 1549"/>
              <a:gd name="T7" fmla="*/ 329 h 1017"/>
              <a:gd name="T8" fmla="*/ 477 w 1549"/>
              <a:gd name="T9" fmla="*/ 1017 h 1017"/>
            </a:gdLst>
            <a:ahLst/>
            <a:cxnLst>
              <a:cxn ang="0">
                <a:pos x="T0" y="T1"/>
              </a:cxn>
              <a:cxn ang="0">
                <a:pos x="T2" y="T3"/>
              </a:cxn>
              <a:cxn ang="0">
                <a:pos x="T4" y="T5"/>
              </a:cxn>
              <a:cxn ang="0">
                <a:pos x="T6" y="T7"/>
              </a:cxn>
              <a:cxn ang="0">
                <a:pos x="T8" y="T9"/>
              </a:cxn>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1" name="Freeform 7">
            <a:extLst>
              <a:ext uri="{FF2B5EF4-FFF2-40B4-BE49-F238E27FC236}">
                <a16:creationId xmlns:a16="http://schemas.microsoft.com/office/drawing/2014/main" id="{A88B2AAA-B805-498E-A9E6-98B8858554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77026" y="2671357"/>
            <a:ext cx="12053888" cy="7625274"/>
          </a:xfrm>
          <a:custGeom>
            <a:avLst/>
            <a:gdLst>
              <a:gd name="T0" fmla="*/ 1302 w 1688"/>
              <a:gd name="T1" fmla="*/ 1066 h 1066"/>
              <a:gd name="T2" fmla="*/ 1613 w 1688"/>
              <a:gd name="T3" fmla="*/ 850 h 1066"/>
              <a:gd name="T4" fmla="*/ 1517 w 1688"/>
              <a:gd name="T5" fmla="*/ 471 h 1066"/>
              <a:gd name="T6" fmla="*/ 798 w 1688"/>
              <a:gd name="T7" fmla="*/ 28 h 1066"/>
              <a:gd name="T8" fmla="*/ 181 w 1688"/>
              <a:gd name="T9" fmla="*/ 333 h 1066"/>
              <a:gd name="T10" fmla="*/ 420 w 1688"/>
              <a:gd name="T11" fmla="*/ 1066 h 1066"/>
            </a:gdLst>
            <a:ahLst/>
            <a:cxnLst>
              <a:cxn ang="0">
                <a:pos x="T0" y="T1"/>
              </a:cxn>
              <a:cxn ang="0">
                <a:pos x="T2" y="T3"/>
              </a:cxn>
              <a:cxn ang="0">
                <a:pos x="T4" y="T5"/>
              </a:cxn>
              <a:cxn ang="0">
                <a:pos x="T6" y="T7"/>
              </a:cxn>
              <a:cxn ang="0">
                <a:pos x="T8" y="T9"/>
              </a:cxn>
              <a:cxn ang="0">
                <a:pos x="T10" y="T11"/>
              </a:cxn>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3" name="Freeform 8">
            <a:extLst>
              <a:ext uri="{FF2B5EF4-FFF2-40B4-BE49-F238E27FC236}">
                <a16:creationId xmlns:a16="http://schemas.microsoft.com/office/drawing/2014/main" id="{9B8051E0-19D7-43E1-BFD9-E6DBFEB3A3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591" y="813520"/>
            <a:ext cx="15501937" cy="9483113"/>
          </a:xfrm>
          <a:custGeom>
            <a:avLst/>
            <a:gdLst>
              <a:gd name="T0" fmla="*/ 1873 w 2171"/>
              <a:gd name="T1" fmla="*/ 1326 h 1326"/>
              <a:gd name="T2" fmla="*/ 1609 w 2171"/>
              <a:gd name="T3" fmla="*/ 473 h 1326"/>
              <a:gd name="T4" fmla="*/ 880 w 2171"/>
              <a:gd name="T5" fmla="*/ 63 h 1326"/>
              <a:gd name="T6" fmla="*/ 0 w 2171"/>
              <a:gd name="T7" fmla="*/ 423 h 1326"/>
            </a:gdLst>
            <a:ahLst/>
            <a:cxnLst>
              <a:cxn ang="0">
                <a:pos x="T0" y="T1"/>
              </a:cxn>
              <a:cxn ang="0">
                <a:pos x="T2" y="T3"/>
              </a:cxn>
              <a:cxn ang="0">
                <a:pos x="T4" y="T5"/>
              </a:cxn>
              <a:cxn ang="0">
                <a:pos x="T6" y="T7"/>
              </a:cxn>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5" name="Freeform 9">
            <a:extLst>
              <a:ext uri="{FF2B5EF4-FFF2-40B4-BE49-F238E27FC236}">
                <a16:creationId xmlns:a16="http://schemas.microsoft.com/office/drawing/2014/main" id="{4EDB2B02-86A2-46F5-A4BE-B7D9B10411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551" y="9268126"/>
            <a:ext cx="757238" cy="1022291"/>
          </a:xfrm>
          <a:custGeom>
            <a:avLst/>
            <a:gdLst>
              <a:gd name="T0" fmla="*/ 0 w 106"/>
              <a:gd name="T1" fmla="*/ 0 h 143"/>
              <a:gd name="T2" fmla="*/ 106 w 106"/>
              <a:gd name="T3" fmla="*/ 143 h 143"/>
            </a:gdLst>
            <a:ahLst/>
            <a:cxnLst>
              <a:cxn ang="0">
                <a:pos x="T0" y="T1"/>
              </a:cxn>
              <a:cxn ang="0">
                <a:pos x="T2" y="T3"/>
              </a:cxn>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7" name="Freeform 10">
            <a:extLst>
              <a:ext uri="{FF2B5EF4-FFF2-40B4-BE49-F238E27FC236}">
                <a16:creationId xmlns:a16="http://schemas.microsoft.com/office/drawing/2014/main" id="{43954639-FB5D-41F4-9560-6F6DFE7784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591" y="-89064"/>
            <a:ext cx="16637794" cy="10385694"/>
          </a:xfrm>
          <a:custGeom>
            <a:avLst/>
            <a:gdLst>
              <a:gd name="T0" fmla="*/ 2046 w 2330"/>
              <a:gd name="T1" fmla="*/ 1452 h 1452"/>
              <a:gd name="T2" fmla="*/ 1813 w 2330"/>
              <a:gd name="T3" fmla="*/ 601 h 1452"/>
              <a:gd name="T4" fmla="*/ 956 w 2330"/>
              <a:gd name="T5" fmla="*/ 97 h 1452"/>
              <a:gd name="T6" fmla="*/ 0 w 2330"/>
              <a:gd name="T7" fmla="*/ 366 h 1452"/>
            </a:gdLst>
            <a:ahLst/>
            <a:cxnLst>
              <a:cxn ang="0">
                <a:pos x="T0" y="T1"/>
              </a:cxn>
              <a:cxn ang="0">
                <a:pos x="T2" y="T3"/>
              </a:cxn>
              <a:cxn ang="0">
                <a:pos x="T4" y="T5"/>
              </a:cxn>
              <a:cxn ang="0">
                <a:pos x="T6" y="T7"/>
              </a:cxn>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9" name="Freeform 12">
            <a:extLst>
              <a:ext uri="{FF2B5EF4-FFF2-40B4-BE49-F238E27FC236}">
                <a16:creationId xmlns:a16="http://schemas.microsoft.com/office/drawing/2014/main" id="{E898931C-0323-41FA-A036-20F818B1FF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591" y="-2874"/>
            <a:ext cx="1585912" cy="921736"/>
          </a:xfrm>
          <a:custGeom>
            <a:avLst/>
            <a:gdLst>
              <a:gd name="T0" fmla="*/ 222 w 222"/>
              <a:gd name="T1" fmla="*/ 0 h 129"/>
              <a:gd name="T2" fmla="*/ 0 w 222"/>
              <a:gd name="T3" fmla="*/ 129 h 129"/>
            </a:gdLst>
            <a:ahLst/>
            <a:cxnLst>
              <a:cxn ang="0">
                <a:pos x="T0" y="T1"/>
              </a:cxn>
              <a:cxn ang="0">
                <a:pos x="T2" y="T3"/>
              </a:cxn>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1" name="Freeform 14">
            <a:extLst>
              <a:ext uri="{FF2B5EF4-FFF2-40B4-BE49-F238E27FC236}">
                <a16:creationId xmlns:a16="http://schemas.microsoft.com/office/drawing/2014/main" id="{89AFE9DD-0792-4B98-B4EB-97ACA17E6A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551" y="-10057"/>
            <a:ext cx="892970" cy="529100"/>
          </a:xfrm>
          <a:custGeom>
            <a:avLst/>
            <a:gdLst>
              <a:gd name="T0" fmla="*/ 125 w 125"/>
              <a:gd name="T1" fmla="*/ 0 h 74"/>
              <a:gd name="T2" fmla="*/ 0 w 125"/>
              <a:gd name="T3" fmla="*/ 74 h 74"/>
            </a:gdLst>
            <a:ahLst/>
            <a:cxnLst>
              <a:cxn ang="0">
                <a:pos x="T0" y="T1"/>
              </a:cxn>
              <a:cxn ang="0">
                <a:pos x="T2" y="T3"/>
              </a:cxn>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3" name="Freeform 16">
            <a:extLst>
              <a:ext uri="{FF2B5EF4-FFF2-40B4-BE49-F238E27FC236}">
                <a16:creationId xmlns:a16="http://schemas.microsoft.com/office/drawing/2014/main" id="{3981F5C4-9AE1-404E-AF44-A4E6DB374F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591" y="-2874"/>
            <a:ext cx="535781" cy="320812"/>
          </a:xfrm>
          <a:custGeom>
            <a:avLst/>
            <a:gdLst>
              <a:gd name="T0" fmla="*/ 75 w 75"/>
              <a:gd name="T1" fmla="*/ 0 h 45"/>
              <a:gd name="T2" fmla="*/ 0 w 75"/>
              <a:gd name="T3" fmla="*/ 45 h 45"/>
            </a:gdLst>
            <a:ahLst/>
            <a:cxnLst>
              <a:cxn ang="0">
                <a:pos x="T0" y="T1"/>
              </a:cxn>
              <a:cxn ang="0">
                <a:pos x="T2" y="T3"/>
              </a:cxn>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5" name="Freeform 11">
            <a:extLst>
              <a:ext uri="{FF2B5EF4-FFF2-40B4-BE49-F238E27FC236}">
                <a16:creationId xmlns:a16="http://schemas.microsoft.com/office/drawing/2014/main" id="{763C1781-8726-4FAC-8C45-FF40376BE4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139901" y="-2874"/>
            <a:ext cx="8682038" cy="10270776"/>
          </a:xfrm>
          <a:custGeom>
            <a:avLst/>
            <a:gdLst>
              <a:gd name="T0" fmla="*/ 1094 w 1216"/>
              <a:gd name="T1" fmla="*/ 1436 h 1436"/>
              <a:gd name="T2" fmla="*/ 709 w 1216"/>
              <a:gd name="T3" fmla="*/ 551 h 1436"/>
              <a:gd name="T4" fmla="*/ 0 w 1216"/>
              <a:gd name="T5" fmla="*/ 0 h 1436"/>
            </a:gdLst>
            <a:ahLst/>
            <a:cxnLst>
              <a:cxn ang="0">
                <a:pos x="T0" y="T1"/>
              </a:cxn>
              <a:cxn ang="0">
                <a:pos x="T2" y="T3"/>
              </a:cxn>
              <a:cxn ang="0">
                <a:pos x="T4" y="T5"/>
              </a:cxn>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7" name="Freeform 21">
            <a:extLst>
              <a:ext uri="{FF2B5EF4-FFF2-40B4-BE49-F238E27FC236}">
                <a16:creationId xmlns:a16="http://schemas.microsoft.com/office/drawing/2014/main" id="{301491B5-56C7-43DC-A3D9-861EECCA05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3852521" y="4308"/>
            <a:ext cx="4426744" cy="3832987"/>
          </a:xfrm>
          <a:custGeom>
            <a:avLst/>
            <a:gdLst>
              <a:gd name="T0" fmla="*/ 620 w 620"/>
              <a:gd name="T1" fmla="*/ 536 h 536"/>
              <a:gd name="T2" fmla="*/ 0 w 620"/>
              <a:gd name="T3" fmla="*/ 0 h 536"/>
            </a:gdLst>
            <a:ahLst/>
            <a:cxnLst>
              <a:cxn ang="0">
                <a:pos x="T0" y="T1"/>
              </a:cxn>
              <a:cxn ang="0">
                <a:pos x="T2" y="T3"/>
              </a:cxn>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699" name="Text Box 5">
            <a:extLst>
              <a:ext uri="{FF2B5EF4-FFF2-40B4-BE49-F238E27FC236}">
                <a16:creationId xmlns:a16="http://schemas.microsoft.com/office/drawing/2014/main" id="{375A19D5-F074-48F5-84E1-EAB928FF93EA}"/>
              </a:ext>
            </a:extLst>
          </p:cNvPr>
          <p:cNvSpPr txBox="1">
            <a:spLocks noChangeArrowheads="1"/>
          </p:cNvSpPr>
          <p:nvPr/>
        </p:nvSpPr>
        <p:spPr bwMode="auto">
          <a:xfrm>
            <a:off x="13263372" y="2221992"/>
            <a:ext cx="4389120" cy="370332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b">
            <a:normAutofit/>
          </a:bodyPr>
          <a:lstStyle>
            <a:lvl1pPr>
              <a:defRPr sz="2400" b="1">
                <a:solidFill>
                  <a:srgbClr val="800000"/>
                </a:solidFill>
                <a:latin typeface="Verdana" panose="020B0604030504040204" pitchFamily="34" charset="0"/>
              </a:defRPr>
            </a:lvl1pPr>
            <a:lvl2pPr marL="742950" indent="-285750">
              <a:defRPr sz="2400" b="1">
                <a:solidFill>
                  <a:srgbClr val="800000"/>
                </a:solidFill>
                <a:latin typeface="Verdana" panose="020B0604030504040204" pitchFamily="34" charset="0"/>
              </a:defRPr>
            </a:lvl2pPr>
            <a:lvl3pPr marL="1143000" indent="-228600">
              <a:defRPr sz="2400" b="1">
                <a:solidFill>
                  <a:srgbClr val="800000"/>
                </a:solidFill>
                <a:latin typeface="Verdana" panose="020B0604030504040204" pitchFamily="34" charset="0"/>
              </a:defRPr>
            </a:lvl3pPr>
            <a:lvl4pPr marL="1600200" indent="-228600">
              <a:defRPr sz="2400" b="1">
                <a:solidFill>
                  <a:srgbClr val="800000"/>
                </a:solidFill>
                <a:latin typeface="Verdana" panose="020B0604030504040204" pitchFamily="34" charset="0"/>
              </a:defRPr>
            </a:lvl4pPr>
            <a:lvl5pPr marL="2057400" indent="-228600">
              <a:defRPr sz="2400" b="1">
                <a:solidFill>
                  <a:srgbClr val="800000"/>
                </a:solidFill>
                <a:latin typeface="Verdana" panose="020B0604030504040204" pitchFamily="34" charset="0"/>
              </a:defRPr>
            </a:lvl5pPr>
            <a:lvl6pPr marL="2514600" indent="-228600" eaLnBrk="0" fontAlgn="base" hangingPunct="0">
              <a:spcBef>
                <a:spcPct val="0"/>
              </a:spcBef>
              <a:spcAft>
                <a:spcPct val="0"/>
              </a:spcAft>
              <a:defRPr sz="2400" b="1">
                <a:solidFill>
                  <a:srgbClr val="800000"/>
                </a:solidFill>
                <a:latin typeface="Verdana" panose="020B0604030504040204" pitchFamily="34" charset="0"/>
              </a:defRPr>
            </a:lvl6pPr>
            <a:lvl7pPr marL="2971800" indent="-228600" eaLnBrk="0" fontAlgn="base" hangingPunct="0">
              <a:spcBef>
                <a:spcPct val="0"/>
              </a:spcBef>
              <a:spcAft>
                <a:spcPct val="0"/>
              </a:spcAft>
              <a:defRPr sz="2400" b="1">
                <a:solidFill>
                  <a:srgbClr val="800000"/>
                </a:solidFill>
                <a:latin typeface="Verdana" panose="020B0604030504040204" pitchFamily="34" charset="0"/>
              </a:defRPr>
            </a:lvl7pPr>
            <a:lvl8pPr marL="3429000" indent="-228600" eaLnBrk="0" fontAlgn="base" hangingPunct="0">
              <a:spcBef>
                <a:spcPct val="0"/>
              </a:spcBef>
              <a:spcAft>
                <a:spcPct val="0"/>
              </a:spcAft>
              <a:defRPr sz="2400" b="1">
                <a:solidFill>
                  <a:srgbClr val="800000"/>
                </a:solidFill>
                <a:latin typeface="Verdana" panose="020B0604030504040204" pitchFamily="34" charset="0"/>
              </a:defRPr>
            </a:lvl8pPr>
            <a:lvl9pPr marL="3886200" indent="-228600" eaLnBrk="0" fontAlgn="base" hangingPunct="0">
              <a:spcBef>
                <a:spcPct val="0"/>
              </a:spcBef>
              <a:spcAft>
                <a:spcPct val="0"/>
              </a:spcAft>
              <a:defRPr sz="2400" b="1">
                <a:solidFill>
                  <a:srgbClr val="800000"/>
                </a:solidFill>
                <a:latin typeface="Verdana" panose="020B0604030504040204" pitchFamily="34" charset="0"/>
              </a:defRPr>
            </a:lvl9pPr>
          </a:lstStyle>
          <a:p>
            <a:pPr>
              <a:lnSpc>
                <a:spcPct val="90000"/>
              </a:lnSpc>
              <a:spcBef>
                <a:spcPct val="0"/>
              </a:spcBef>
              <a:spcAft>
                <a:spcPts val="600"/>
              </a:spcAft>
            </a:pPr>
            <a:r>
              <a:rPr lang="en-US" altLang="pt-BR" sz="6000">
                <a:solidFill>
                  <a:schemeClr val="tx1"/>
                </a:solidFill>
                <a:latin typeface="+mj-lt"/>
                <a:ea typeface="+mj-ea"/>
                <a:cs typeface="+mj-cs"/>
              </a:rPr>
              <a:t>Organizações vistas como máquinas</a:t>
            </a:r>
          </a:p>
        </p:txBody>
      </p:sp>
      <p:sp>
        <p:nvSpPr>
          <p:cNvPr id="159" name="Freeform 22">
            <a:extLst>
              <a:ext uri="{FF2B5EF4-FFF2-40B4-BE49-F238E27FC236}">
                <a16:creationId xmlns:a16="http://schemas.microsoft.com/office/drawing/2014/main" id="{237E2353-22DF-46E0-A200-FB30F8F394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5031239" y="-2874"/>
            <a:ext cx="3248025" cy="2037397"/>
          </a:xfrm>
          <a:custGeom>
            <a:avLst/>
            <a:gdLst>
              <a:gd name="T0" fmla="*/ 0 w 455"/>
              <a:gd name="T1" fmla="*/ 0 h 285"/>
              <a:gd name="T2" fmla="*/ 455 w 455"/>
              <a:gd name="T3" fmla="*/ 285 h 285"/>
            </a:gdLst>
            <a:ahLst/>
            <a:cxnLst>
              <a:cxn ang="0">
                <a:pos x="T0" y="T1"/>
              </a:cxn>
              <a:cxn ang="0">
                <a:pos x="T2" y="T3"/>
              </a:cxn>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1" name="Freeform 23">
            <a:extLst>
              <a:ext uri="{FF2B5EF4-FFF2-40B4-BE49-F238E27FC236}">
                <a16:creationId xmlns:a16="http://schemas.microsoft.com/office/drawing/2014/main" id="{DD6138DB-057B-45F7-A5F4-E7BFDA20D0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6936239" y="-2874"/>
            <a:ext cx="1343025" cy="802030"/>
          </a:xfrm>
          <a:custGeom>
            <a:avLst/>
            <a:gdLst>
              <a:gd name="T0" fmla="*/ 0 w 188"/>
              <a:gd name="T1" fmla="*/ 0 h 112"/>
              <a:gd name="T2" fmla="*/ 188 w 188"/>
              <a:gd name="T3" fmla="*/ 112 h 112"/>
            </a:gdLst>
            <a:ahLst/>
            <a:cxnLst>
              <a:cxn ang="0">
                <a:pos x="T0" y="T1"/>
              </a:cxn>
              <a:cxn ang="0">
                <a:pos x="T2" y="T3"/>
              </a:cxn>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3" name="Freeform: Shape 162">
            <a:extLst>
              <a:ext uri="{FF2B5EF4-FFF2-40B4-BE49-F238E27FC236}">
                <a16:creationId xmlns:a16="http://schemas.microsoft.com/office/drawing/2014/main" id="{79A54AB1-B64F-4843-BFAB-81CB74E66B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31529">
            <a:off x="1128117" y="3327060"/>
            <a:ext cx="6628135" cy="6389413"/>
          </a:xfrm>
          <a:custGeom>
            <a:avLst/>
            <a:gdLst>
              <a:gd name="connsiteX0" fmla="*/ 404107 w 4507111"/>
              <a:gd name="connsiteY0" fmla="*/ 0 h 4344781"/>
              <a:gd name="connsiteX1" fmla="*/ 371857 w 4507111"/>
              <a:gd name="connsiteY1" fmla="*/ 117359 h 4344781"/>
              <a:gd name="connsiteX2" fmla="*/ 307833 w 4507111"/>
              <a:gd name="connsiteY2" fmla="*/ 632970 h 4344781"/>
              <a:gd name="connsiteX3" fmla="*/ 3569418 w 4507111"/>
              <a:gd name="connsiteY3" fmla="*/ 4141149 h 4344781"/>
              <a:gd name="connsiteX4" fmla="*/ 4440861 w 4507111"/>
              <a:gd name="connsiteY4" fmla="*/ 4332480 h 4344781"/>
              <a:gd name="connsiteX5" fmla="*/ 4507111 w 4507111"/>
              <a:gd name="connsiteY5" fmla="*/ 4341752 h 4344781"/>
              <a:gd name="connsiteX6" fmla="*/ 4296045 w 4507111"/>
              <a:gd name="connsiteY6" fmla="*/ 4344781 h 4344781"/>
              <a:gd name="connsiteX7" fmla="*/ 3749565 w 4507111"/>
              <a:gd name="connsiteY7" fmla="*/ 4321853 h 4344781"/>
              <a:gd name="connsiteX8" fmla="*/ 36764 w 4507111"/>
              <a:gd name="connsiteY8" fmla="*/ 1629794 h 4344781"/>
              <a:gd name="connsiteX9" fmla="*/ 300069 w 4507111"/>
              <a:gd name="connsiteY9" fmla="*/ 144750 h 4344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07111" h="4344781">
                <a:moveTo>
                  <a:pt x="404107" y="0"/>
                </a:moveTo>
                <a:lnTo>
                  <a:pt x="371857" y="117359"/>
                </a:lnTo>
                <a:cubicBezTo>
                  <a:pt x="333827" y="278567"/>
                  <a:pt x="311875" y="450459"/>
                  <a:pt x="307833" y="632970"/>
                </a:cubicBezTo>
                <a:cubicBezTo>
                  <a:pt x="264711" y="2579752"/>
                  <a:pt x="2253987" y="3769243"/>
                  <a:pt x="3569418" y="4141149"/>
                </a:cubicBezTo>
                <a:cubicBezTo>
                  <a:pt x="3816061" y="4210881"/>
                  <a:pt x="4114807" y="4279754"/>
                  <a:pt x="4440861" y="4332480"/>
                </a:cubicBezTo>
                <a:lnTo>
                  <a:pt x="4507111" y="4341752"/>
                </a:lnTo>
                <a:lnTo>
                  <a:pt x="4296045" y="4344781"/>
                </a:lnTo>
                <a:cubicBezTo>
                  <a:pt x="4097363" y="4343711"/>
                  <a:pt x="3912623" y="4335104"/>
                  <a:pt x="3749565" y="4321853"/>
                </a:cubicBezTo>
                <a:cubicBezTo>
                  <a:pt x="2445102" y="4215850"/>
                  <a:pt x="356405" y="3466499"/>
                  <a:pt x="36764" y="1629794"/>
                </a:cubicBezTo>
                <a:cubicBezTo>
                  <a:pt x="-63123" y="1055823"/>
                  <a:pt x="45741" y="555869"/>
                  <a:pt x="300069" y="144750"/>
                </a:cubicBez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pic>
        <p:nvPicPr>
          <p:cNvPr id="2050" name="Picture 2" descr="Organizações mecanicistas e organizações orgânicas: qual a diferença? |  Artigos | Cursos a Distância CPT">
            <a:extLst>
              <a:ext uri="{FF2B5EF4-FFF2-40B4-BE49-F238E27FC236}">
                <a16:creationId xmlns:a16="http://schemas.microsoft.com/office/drawing/2014/main" id="{861E042A-7D7E-4E3C-B6DC-CB00A043013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3636"/>
          <a:stretch/>
        </p:blipFill>
        <p:spPr bwMode="auto">
          <a:xfrm>
            <a:off x="1382865" y="697864"/>
            <a:ext cx="11642886" cy="8014598"/>
          </a:xfrm>
          <a:custGeom>
            <a:avLst/>
            <a:gdLst/>
            <a:ahLst/>
            <a:cxnLst/>
            <a:rect l="l" t="t" r="r" b="b"/>
            <a:pathLst>
              <a:path w="7761924" h="5343065">
                <a:moveTo>
                  <a:pt x="3025687" y="76"/>
                </a:moveTo>
                <a:cubicBezTo>
                  <a:pt x="3140786" y="756"/>
                  <a:pt x="3256631" y="6055"/>
                  <a:pt x="3372722" y="16088"/>
                </a:cubicBezTo>
                <a:cubicBezTo>
                  <a:pt x="5230178" y="176616"/>
                  <a:pt x="7761924" y="1424594"/>
                  <a:pt x="7761924" y="3316816"/>
                </a:cubicBezTo>
                <a:cubicBezTo>
                  <a:pt x="7646022" y="5237647"/>
                  <a:pt x="4988715" y="5423921"/>
                  <a:pt x="3701109" y="5320611"/>
                </a:cubicBezTo>
                <a:cubicBezTo>
                  <a:pt x="2413504" y="5217301"/>
                  <a:pt x="351800" y="4486992"/>
                  <a:pt x="36290" y="2696959"/>
                </a:cubicBezTo>
                <a:cubicBezTo>
                  <a:pt x="-259500" y="1018804"/>
                  <a:pt x="1299198" y="-10133"/>
                  <a:pt x="3025687" y="76"/>
                </a:cubicBezTo>
                <a:close/>
              </a:path>
            </a:pathLst>
          </a:cu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28"/>
          <p:cNvSpPr/>
          <p:nvPr/>
        </p:nvSpPr>
        <p:spPr>
          <a:xfrm>
            <a:off x="3553692" y="602674"/>
            <a:ext cx="13736780" cy="5709028"/>
          </a:xfrm>
          <a:prstGeom prst="rect">
            <a:avLst/>
          </a:prstGeom>
          <a:noFill/>
          <a:ln w="9525" cap="flat" cmpd="sng">
            <a:solidFill>
              <a:schemeClr val="accent4">
                <a:lumMod val="75000"/>
              </a:schemeClr>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cxnSp>
        <p:nvCxnSpPr>
          <p:cNvPr id="167" name="Google Shape;167;p28"/>
          <p:cNvCxnSpPr/>
          <p:nvPr/>
        </p:nvCxnSpPr>
        <p:spPr>
          <a:xfrm rot="10800000" flipH="1">
            <a:off x="-79350" y="6311802"/>
            <a:ext cx="3633600" cy="4062000"/>
          </a:xfrm>
          <a:prstGeom prst="straightConnector1">
            <a:avLst/>
          </a:prstGeom>
          <a:noFill/>
          <a:ln w="9525" cap="flat" cmpd="sng">
            <a:solidFill>
              <a:schemeClr val="accent4">
                <a:lumMod val="75000"/>
              </a:schemeClr>
            </a:solidFill>
            <a:prstDash val="solid"/>
            <a:round/>
            <a:headEnd type="none" w="med" len="med"/>
            <a:tailEnd type="none" w="med" len="med"/>
          </a:ln>
        </p:spPr>
      </p:cxnSp>
      <p:sp>
        <p:nvSpPr>
          <p:cNvPr id="169" name="Google Shape;169;p28"/>
          <p:cNvSpPr txBox="1"/>
          <p:nvPr/>
        </p:nvSpPr>
        <p:spPr>
          <a:xfrm>
            <a:off x="3730337" y="927488"/>
            <a:ext cx="13383490" cy="4216012"/>
          </a:xfrm>
          <a:prstGeom prst="rect">
            <a:avLst/>
          </a:prstGeom>
          <a:noFill/>
          <a:ln>
            <a:noFill/>
          </a:ln>
        </p:spPr>
        <p:txBody>
          <a:bodyPr spcFirstLastPara="1" wrap="square" lIns="182850" tIns="182850" rIns="182850" bIns="182850" anchor="t" anchorCtr="0">
            <a:noAutofit/>
          </a:bodyPr>
          <a:lstStyle/>
          <a:p>
            <a:pPr algn="just">
              <a:lnSpc>
                <a:spcPct val="115000"/>
              </a:lnSpc>
              <a:buClr>
                <a:schemeClr val="dk1"/>
              </a:buClr>
              <a:buSzPts val="1100"/>
            </a:pPr>
            <a:r>
              <a:rPr lang="pt-BR" sz="4300" dirty="0">
                <a:latin typeface="Roboto Condensed"/>
                <a:ea typeface="Roboto Condensed"/>
                <a:cs typeface="Roboto Condensed"/>
                <a:sym typeface="Roboto Condensed"/>
              </a:rPr>
              <a:t>Tarefa clara a ser desempenhada.</a:t>
            </a:r>
          </a:p>
          <a:p>
            <a:pPr algn="just">
              <a:lnSpc>
                <a:spcPct val="115000"/>
              </a:lnSpc>
              <a:buClr>
                <a:schemeClr val="dk1"/>
              </a:buClr>
              <a:buSzPts val="1100"/>
            </a:pPr>
            <a:endParaRPr lang="pt-BR" sz="4300" dirty="0">
              <a:latin typeface="Roboto Condensed"/>
              <a:ea typeface="Roboto Condensed"/>
              <a:cs typeface="Roboto Condensed"/>
              <a:sym typeface="Roboto Condensed"/>
            </a:endParaRPr>
          </a:p>
          <a:p>
            <a:pPr algn="just">
              <a:lnSpc>
                <a:spcPct val="115000"/>
              </a:lnSpc>
              <a:buClr>
                <a:schemeClr val="dk1"/>
              </a:buClr>
              <a:buSzPts val="1100"/>
            </a:pPr>
            <a:r>
              <a:rPr lang="pt-BR" sz="4300" dirty="0">
                <a:latin typeface="Roboto Condensed"/>
                <a:ea typeface="Roboto Condensed"/>
                <a:cs typeface="Roboto Condensed"/>
                <a:sym typeface="Roboto Condensed"/>
              </a:rPr>
              <a:t>Ambiente estável e previsível.</a:t>
            </a:r>
          </a:p>
          <a:p>
            <a:pPr algn="just">
              <a:lnSpc>
                <a:spcPct val="115000"/>
              </a:lnSpc>
              <a:buClr>
                <a:schemeClr val="dk1"/>
              </a:buClr>
              <a:buSzPts val="1100"/>
            </a:pPr>
            <a:endParaRPr lang="pt-BR" sz="4300" dirty="0">
              <a:latin typeface="Roboto Condensed"/>
              <a:ea typeface="Roboto Condensed"/>
              <a:cs typeface="Roboto Condensed"/>
              <a:sym typeface="Roboto Condensed"/>
            </a:endParaRPr>
          </a:p>
          <a:p>
            <a:pPr algn="just">
              <a:lnSpc>
                <a:spcPct val="115000"/>
              </a:lnSpc>
              <a:buClr>
                <a:schemeClr val="dk1"/>
              </a:buClr>
              <a:buSzPts val="1100"/>
            </a:pPr>
            <a:r>
              <a:rPr lang="pt-BR" sz="4300" dirty="0">
                <a:latin typeface="Roboto Condensed"/>
                <a:ea typeface="Roboto Condensed"/>
                <a:cs typeface="Roboto Condensed"/>
                <a:sym typeface="Roboto Condensed"/>
              </a:rPr>
              <a:t>Reprodução do mesmo produto.</a:t>
            </a:r>
          </a:p>
          <a:p>
            <a:pPr algn="just">
              <a:lnSpc>
                <a:spcPct val="115000"/>
              </a:lnSpc>
              <a:buClr>
                <a:schemeClr val="dk1"/>
              </a:buClr>
              <a:buSzPts val="1100"/>
            </a:pPr>
            <a:endParaRPr lang="pt-BR" sz="4300" dirty="0">
              <a:latin typeface="Roboto Condensed"/>
              <a:ea typeface="Roboto Condensed"/>
              <a:cs typeface="Roboto Condensed"/>
              <a:sym typeface="Roboto Condensed"/>
            </a:endParaRPr>
          </a:p>
          <a:p>
            <a:pPr>
              <a:lnSpc>
                <a:spcPct val="115000"/>
              </a:lnSpc>
              <a:buClr>
                <a:schemeClr val="dk1"/>
              </a:buClr>
              <a:buSzPts val="1100"/>
            </a:pPr>
            <a:endParaRPr sz="8000" dirty="0">
              <a:latin typeface="Roboto Condensed"/>
              <a:ea typeface="Roboto Condensed"/>
              <a:cs typeface="Roboto Condensed"/>
              <a:sym typeface="Roboto Condensed"/>
            </a:endParaRPr>
          </a:p>
        </p:txBody>
      </p:sp>
      <p:sp>
        <p:nvSpPr>
          <p:cNvPr id="2" name="Google Shape;190;p29">
            <a:extLst>
              <a:ext uri="{FF2B5EF4-FFF2-40B4-BE49-F238E27FC236}">
                <a16:creationId xmlns:a16="http://schemas.microsoft.com/office/drawing/2014/main" id="{401C2491-C9AB-4568-AD34-755401303890}"/>
              </a:ext>
            </a:extLst>
          </p:cNvPr>
          <p:cNvSpPr txBox="1"/>
          <p:nvPr/>
        </p:nvSpPr>
        <p:spPr>
          <a:xfrm>
            <a:off x="10591800" y="8115300"/>
            <a:ext cx="5666508" cy="744600"/>
          </a:xfrm>
          <a:prstGeom prst="rect">
            <a:avLst/>
          </a:prstGeom>
          <a:noFill/>
          <a:ln>
            <a:noFill/>
          </a:ln>
        </p:spPr>
        <p:txBody>
          <a:bodyPr spcFirstLastPara="1" wrap="square" lIns="182850" tIns="182850" rIns="182850" bIns="182850" anchor="ctr" anchorCtr="0">
            <a:noAutofit/>
          </a:bodyPr>
          <a:lstStyle/>
          <a:p>
            <a:r>
              <a:rPr lang="pt-BR" sz="8000" b="1" dirty="0">
                <a:latin typeface="+mj-lt"/>
                <a:ea typeface="Roboto Condensed"/>
                <a:cs typeface="Roboto Condensed"/>
                <a:sym typeface="Roboto Condensed"/>
              </a:rPr>
              <a:t>VANTAGENS</a:t>
            </a:r>
            <a:endParaRPr sz="8000" b="1" dirty="0">
              <a:latin typeface="+mj-lt"/>
              <a:ea typeface="Roboto Condensed"/>
              <a:cs typeface="Roboto Condensed"/>
              <a:sym typeface="Roboto Condensed"/>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28"/>
          <p:cNvSpPr/>
          <p:nvPr/>
        </p:nvSpPr>
        <p:spPr>
          <a:xfrm>
            <a:off x="3553692" y="602674"/>
            <a:ext cx="13736780" cy="5709028"/>
          </a:xfrm>
          <a:prstGeom prst="rect">
            <a:avLst/>
          </a:prstGeom>
          <a:noFill/>
          <a:ln w="9525" cap="flat" cmpd="sng">
            <a:solidFill>
              <a:schemeClr val="accent4">
                <a:lumMod val="75000"/>
              </a:schemeClr>
            </a:solidFill>
            <a:prstDash val="solid"/>
            <a:round/>
            <a:headEnd type="none" w="sm" len="sm"/>
            <a:tailEnd type="none" w="sm" len="sm"/>
          </a:ln>
        </p:spPr>
        <p:txBody>
          <a:bodyPr spcFirstLastPara="1" wrap="square" lIns="182850" tIns="182850" rIns="182850" bIns="182850" anchor="ctr" anchorCtr="0">
            <a:noAutofit/>
          </a:bodyPr>
          <a:lstStyle/>
          <a:p>
            <a:endParaRPr sz="3600"/>
          </a:p>
        </p:txBody>
      </p:sp>
      <p:cxnSp>
        <p:nvCxnSpPr>
          <p:cNvPr id="167" name="Google Shape;167;p28"/>
          <p:cNvCxnSpPr/>
          <p:nvPr/>
        </p:nvCxnSpPr>
        <p:spPr>
          <a:xfrm rot="10800000" flipH="1">
            <a:off x="-79350" y="6311802"/>
            <a:ext cx="3633600" cy="4062000"/>
          </a:xfrm>
          <a:prstGeom prst="straightConnector1">
            <a:avLst/>
          </a:prstGeom>
          <a:noFill/>
          <a:ln w="9525" cap="flat" cmpd="sng">
            <a:solidFill>
              <a:schemeClr val="accent4">
                <a:lumMod val="75000"/>
              </a:schemeClr>
            </a:solidFill>
            <a:prstDash val="solid"/>
            <a:round/>
            <a:headEnd type="none" w="med" len="med"/>
            <a:tailEnd type="none" w="med" len="med"/>
          </a:ln>
        </p:spPr>
      </p:cxnSp>
      <p:sp>
        <p:nvSpPr>
          <p:cNvPr id="169" name="Google Shape;169;p28"/>
          <p:cNvSpPr txBox="1"/>
          <p:nvPr/>
        </p:nvSpPr>
        <p:spPr>
          <a:xfrm>
            <a:off x="3730337" y="927488"/>
            <a:ext cx="13383490" cy="4216012"/>
          </a:xfrm>
          <a:prstGeom prst="rect">
            <a:avLst/>
          </a:prstGeom>
          <a:noFill/>
          <a:ln>
            <a:noFill/>
          </a:ln>
        </p:spPr>
        <p:txBody>
          <a:bodyPr spcFirstLastPara="1" wrap="square" lIns="182850" tIns="182850" rIns="182850" bIns="182850" anchor="t" anchorCtr="0">
            <a:noAutofit/>
          </a:bodyPr>
          <a:lstStyle/>
          <a:p>
            <a:pPr algn="just">
              <a:lnSpc>
                <a:spcPct val="115000"/>
              </a:lnSpc>
              <a:buClr>
                <a:schemeClr val="dk1"/>
              </a:buClr>
              <a:buSzPts val="1100"/>
            </a:pPr>
            <a:endParaRPr lang="pt-BR" sz="4300" dirty="0">
              <a:latin typeface="Roboto Condensed"/>
              <a:ea typeface="Roboto Condensed"/>
              <a:cs typeface="Roboto Condensed"/>
              <a:sym typeface="Roboto Condensed"/>
            </a:endParaRPr>
          </a:p>
          <a:p>
            <a:pPr algn="just">
              <a:lnSpc>
                <a:spcPct val="115000"/>
              </a:lnSpc>
              <a:buClr>
                <a:schemeClr val="dk1"/>
              </a:buClr>
              <a:buSzPts val="1100"/>
            </a:pPr>
            <a:r>
              <a:rPr lang="pt-BR" sz="4300" dirty="0">
                <a:latin typeface="Roboto Condensed"/>
                <a:ea typeface="Roboto Condensed"/>
                <a:cs typeface="Roboto Condensed"/>
                <a:sym typeface="Roboto Condensed"/>
              </a:rPr>
              <a:t>Burocracia insensível e desprovida de bom senso.</a:t>
            </a:r>
          </a:p>
          <a:p>
            <a:pPr algn="just">
              <a:lnSpc>
                <a:spcPct val="115000"/>
              </a:lnSpc>
              <a:buClr>
                <a:schemeClr val="dk1"/>
              </a:buClr>
              <a:buSzPts val="1100"/>
            </a:pPr>
            <a:endParaRPr lang="pt-BR" sz="4300" dirty="0">
              <a:latin typeface="Roboto Condensed"/>
              <a:ea typeface="Roboto Condensed"/>
              <a:cs typeface="Roboto Condensed"/>
              <a:sym typeface="Roboto Condensed"/>
            </a:endParaRPr>
          </a:p>
          <a:p>
            <a:pPr algn="just">
              <a:lnSpc>
                <a:spcPct val="115000"/>
              </a:lnSpc>
              <a:buClr>
                <a:schemeClr val="dk1"/>
              </a:buClr>
              <a:buSzPts val="1100"/>
            </a:pPr>
            <a:endParaRPr lang="pt-BR" sz="4300" dirty="0">
              <a:latin typeface="Roboto Condensed"/>
              <a:ea typeface="Roboto Condensed"/>
              <a:cs typeface="Roboto Condensed"/>
              <a:sym typeface="Roboto Condensed"/>
            </a:endParaRPr>
          </a:p>
          <a:p>
            <a:pPr algn="just">
              <a:lnSpc>
                <a:spcPct val="115000"/>
              </a:lnSpc>
              <a:buClr>
                <a:schemeClr val="dk1"/>
              </a:buClr>
              <a:buSzPts val="1100"/>
            </a:pPr>
            <a:r>
              <a:rPr lang="pt-BR" sz="4300" dirty="0">
                <a:latin typeface="Roboto Condensed"/>
                <a:ea typeface="Roboto Condensed"/>
                <a:cs typeface="Roboto Condensed"/>
                <a:sym typeface="Roboto Condensed"/>
              </a:rPr>
              <a:t>Dificuldade de se adaptar à mudança.</a:t>
            </a:r>
          </a:p>
          <a:p>
            <a:pPr algn="just">
              <a:lnSpc>
                <a:spcPct val="115000"/>
              </a:lnSpc>
              <a:buClr>
                <a:schemeClr val="dk1"/>
              </a:buClr>
              <a:buSzPts val="1100"/>
            </a:pPr>
            <a:endParaRPr lang="pt-BR" sz="4300" dirty="0">
              <a:latin typeface="Roboto Condensed"/>
              <a:ea typeface="Roboto Condensed"/>
              <a:cs typeface="Roboto Condensed"/>
              <a:sym typeface="Roboto Condensed"/>
            </a:endParaRPr>
          </a:p>
          <a:p>
            <a:pPr algn="just">
              <a:lnSpc>
                <a:spcPct val="115000"/>
              </a:lnSpc>
              <a:buClr>
                <a:schemeClr val="dk1"/>
              </a:buClr>
              <a:buSzPts val="1100"/>
            </a:pPr>
            <a:endParaRPr lang="pt-BR" sz="4300" dirty="0">
              <a:latin typeface="Roboto Condensed"/>
              <a:ea typeface="Roboto Condensed"/>
              <a:cs typeface="Roboto Condensed"/>
              <a:sym typeface="Roboto Condensed"/>
            </a:endParaRPr>
          </a:p>
          <a:p>
            <a:pPr>
              <a:lnSpc>
                <a:spcPct val="115000"/>
              </a:lnSpc>
              <a:buClr>
                <a:schemeClr val="dk1"/>
              </a:buClr>
              <a:buSzPts val="1100"/>
            </a:pPr>
            <a:endParaRPr sz="8000" dirty="0">
              <a:latin typeface="Roboto Condensed"/>
              <a:ea typeface="Roboto Condensed"/>
              <a:cs typeface="Roboto Condensed"/>
              <a:sym typeface="Roboto Condensed"/>
            </a:endParaRPr>
          </a:p>
        </p:txBody>
      </p:sp>
      <p:sp>
        <p:nvSpPr>
          <p:cNvPr id="2" name="Google Shape;190;p29">
            <a:extLst>
              <a:ext uri="{FF2B5EF4-FFF2-40B4-BE49-F238E27FC236}">
                <a16:creationId xmlns:a16="http://schemas.microsoft.com/office/drawing/2014/main" id="{401C2491-C9AB-4568-AD34-755401303890}"/>
              </a:ext>
            </a:extLst>
          </p:cNvPr>
          <p:cNvSpPr txBox="1"/>
          <p:nvPr/>
        </p:nvSpPr>
        <p:spPr>
          <a:xfrm>
            <a:off x="10591800" y="8115300"/>
            <a:ext cx="5666508" cy="744600"/>
          </a:xfrm>
          <a:prstGeom prst="rect">
            <a:avLst/>
          </a:prstGeom>
          <a:noFill/>
          <a:ln>
            <a:noFill/>
          </a:ln>
        </p:spPr>
        <p:txBody>
          <a:bodyPr spcFirstLastPara="1" wrap="square" lIns="182850" tIns="182850" rIns="182850" bIns="182850" anchor="ctr" anchorCtr="0">
            <a:noAutofit/>
          </a:bodyPr>
          <a:lstStyle/>
          <a:p>
            <a:r>
              <a:rPr lang="pt-BR" sz="8000" b="1" dirty="0">
                <a:latin typeface="+mj-lt"/>
                <a:ea typeface="Roboto Condensed"/>
                <a:cs typeface="Roboto Condensed"/>
                <a:sym typeface="Roboto Condensed"/>
              </a:rPr>
              <a:t>LIMITAÇÕES</a:t>
            </a:r>
            <a:endParaRPr sz="8000" b="1" dirty="0">
              <a:latin typeface="+mj-lt"/>
              <a:ea typeface="Roboto Condensed"/>
              <a:cs typeface="Roboto Condensed"/>
              <a:sym typeface="Roboto Condensed"/>
            </a:endParaRPr>
          </a:p>
        </p:txBody>
      </p:sp>
    </p:spTree>
    <p:extLst>
      <p:ext uri="{BB962C8B-B14F-4D97-AF65-F5344CB8AC3E}">
        <p14:creationId xmlns:p14="http://schemas.microsoft.com/office/powerpoint/2010/main" val="22025260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7" name="Google Shape;77;p16"/>
          <p:cNvSpPr txBox="1"/>
          <p:nvPr/>
        </p:nvSpPr>
        <p:spPr>
          <a:xfrm>
            <a:off x="4903940" y="4014679"/>
            <a:ext cx="8480120" cy="1496774"/>
          </a:xfrm>
          <a:prstGeom prst="rect">
            <a:avLst/>
          </a:prstGeom>
          <a:noFill/>
          <a:ln>
            <a:noFill/>
          </a:ln>
        </p:spPr>
        <p:txBody>
          <a:bodyPr spcFirstLastPara="1" wrap="square" lIns="182850" tIns="182850" rIns="182850" bIns="182850" anchor="t" anchorCtr="0">
            <a:noAutofit/>
          </a:bodyPr>
          <a:lstStyle/>
          <a:p>
            <a:r>
              <a:rPr lang="pt-BR" sz="8000" b="1" dirty="0"/>
              <a:t>Mude ou Morra!</a:t>
            </a:r>
            <a:endParaRPr sz="8000" dirty="0"/>
          </a:p>
        </p:txBody>
      </p:sp>
      <p:sp>
        <p:nvSpPr>
          <p:cNvPr id="16394" name="AutoShape 10" descr="Resultado de imagem para capa VEJA vingança da natureza"/>
          <p:cNvSpPr>
            <a:spLocks noChangeAspect="1" noChangeArrowheads="1"/>
          </p:cNvSpPr>
          <p:nvPr/>
        </p:nvSpPr>
        <p:spPr bwMode="auto">
          <a:xfrm>
            <a:off x="311150" y="-288925"/>
            <a:ext cx="609600" cy="609602"/>
          </a:xfrm>
          <a:prstGeom prst="rect">
            <a:avLst/>
          </a:prstGeom>
          <a:noFill/>
        </p:spPr>
        <p:txBody>
          <a:bodyPr vert="horz" wrap="square" lIns="182880" tIns="91440" rIns="182880" bIns="91440" numCol="1" anchor="t" anchorCtr="0" compatLnSpc="1">
            <a:prstTxWarp prst="textNoShape">
              <a:avLst/>
            </a:prstTxWarp>
          </a:bodyPr>
          <a:lstStyle/>
          <a:p>
            <a:endParaRPr lang="pt-BR" sz="3600"/>
          </a:p>
        </p:txBody>
      </p:sp>
      <p:sp>
        <p:nvSpPr>
          <p:cNvPr id="16396" name="AutoShape 12" descr="Resultado de imagem para capa VEJA vingança da natureza"/>
          <p:cNvSpPr>
            <a:spLocks noChangeAspect="1" noChangeArrowheads="1"/>
          </p:cNvSpPr>
          <p:nvPr/>
        </p:nvSpPr>
        <p:spPr bwMode="auto">
          <a:xfrm>
            <a:off x="311150" y="-288925"/>
            <a:ext cx="609600" cy="609602"/>
          </a:xfrm>
          <a:prstGeom prst="rect">
            <a:avLst/>
          </a:prstGeom>
          <a:noFill/>
        </p:spPr>
        <p:txBody>
          <a:bodyPr vert="horz" wrap="square" lIns="182880" tIns="91440" rIns="182880" bIns="91440" numCol="1" anchor="t" anchorCtr="0" compatLnSpc="1">
            <a:prstTxWarp prst="textNoShape">
              <a:avLst/>
            </a:prstTxWarp>
          </a:bodyPr>
          <a:lstStyle/>
          <a:p>
            <a:endParaRPr lang="pt-BR" sz="3600"/>
          </a:p>
        </p:txBody>
      </p:sp>
      <p:sp>
        <p:nvSpPr>
          <p:cNvPr id="16406" name="AutoShape 22" descr="Resultado de imagem para CAPA REVISTA EXAME ECONOMIA VERDE"/>
          <p:cNvSpPr>
            <a:spLocks noChangeAspect="1" noChangeArrowheads="1"/>
          </p:cNvSpPr>
          <p:nvPr/>
        </p:nvSpPr>
        <p:spPr bwMode="auto">
          <a:xfrm>
            <a:off x="311150" y="-288925"/>
            <a:ext cx="609600" cy="609602"/>
          </a:xfrm>
          <a:prstGeom prst="rect">
            <a:avLst/>
          </a:prstGeom>
          <a:noFill/>
        </p:spPr>
        <p:txBody>
          <a:bodyPr vert="horz" wrap="square" lIns="182880" tIns="91440" rIns="182880" bIns="91440" numCol="1" anchor="t" anchorCtr="0" compatLnSpc="1">
            <a:prstTxWarp prst="textNoShape">
              <a:avLst/>
            </a:prstTxWarp>
          </a:bodyPr>
          <a:lstStyle/>
          <a:p>
            <a:endParaRPr lang="pt-BR" sz="3600"/>
          </a:p>
        </p:txBody>
      </p:sp>
      <p:sp>
        <p:nvSpPr>
          <p:cNvPr id="16408" name="AutoShape 24" descr="Resultado de imagem para CAPA REVISTA EXAME ECONOMIA VERDE"/>
          <p:cNvSpPr>
            <a:spLocks noChangeAspect="1" noChangeArrowheads="1"/>
          </p:cNvSpPr>
          <p:nvPr/>
        </p:nvSpPr>
        <p:spPr bwMode="auto">
          <a:xfrm>
            <a:off x="311150" y="-288925"/>
            <a:ext cx="609600" cy="609602"/>
          </a:xfrm>
          <a:prstGeom prst="rect">
            <a:avLst/>
          </a:prstGeom>
          <a:noFill/>
        </p:spPr>
        <p:txBody>
          <a:bodyPr vert="horz" wrap="square" lIns="182880" tIns="91440" rIns="182880" bIns="91440" numCol="1" anchor="t" anchorCtr="0" compatLnSpc="1">
            <a:prstTxWarp prst="textNoShape">
              <a:avLst/>
            </a:prstTxWarp>
          </a:bodyPr>
          <a:lstStyle/>
          <a:p>
            <a:endParaRPr lang="pt-BR" sz="360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7" name="Google Shape;77;p16"/>
          <p:cNvSpPr txBox="1"/>
          <p:nvPr/>
        </p:nvSpPr>
        <p:spPr>
          <a:xfrm>
            <a:off x="2204584" y="1359077"/>
            <a:ext cx="14279668" cy="2549046"/>
          </a:xfrm>
          <a:prstGeom prst="rect">
            <a:avLst/>
          </a:prstGeom>
          <a:noFill/>
          <a:ln>
            <a:noFill/>
          </a:ln>
        </p:spPr>
        <p:txBody>
          <a:bodyPr spcFirstLastPara="1" wrap="square" lIns="182850" tIns="182850" rIns="182850" bIns="182850" anchor="t" anchorCtr="0">
            <a:noAutofit/>
          </a:bodyPr>
          <a:lstStyle/>
          <a:p>
            <a:pPr algn="ctr"/>
            <a:r>
              <a:rPr lang="pt-BR" sz="4800" b="1" dirty="0"/>
              <a:t>Mudança Planejada: </a:t>
            </a:r>
          </a:p>
          <a:p>
            <a:pPr algn="ctr"/>
            <a:r>
              <a:rPr lang="pt-BR" sz="4800" dirty="0"/>
              <a:t>atividades intencional e orientada para resultados.</a:t>
            </a:r>
            <a:endParaRPr sz="4800" dirty="0"/>
          </a:p>
        </p:txBody>
      </p:sp>
      <p:sp>
        <p:nvSpPr>
          <p:cNvPr id="16394" name="AutoShape 10" descr="Resultado de imagem para capa VEJA vingança da natureza"/>
          <p:cNvSpPr>
            <a:spLocks noChangeAspect="1" noChangeArrowheads="1"/>
          </p:cNvSpPr>
          <p:nvPr/>
        </p:nvSpPr>
        <p:spPr bwMode="auto">
          <a:xfrm>
            <a:off x="311150" y="-288925"/>
            <a:ext cx="609600" cy="609602"/>
          </a:xfrm>
          <a:prstGeom prst="rect">
            <a:avLst/>
          </a:prstGeom>
          <a:noFill/>
        </p:spPr>
        <p:txBody>
          <a:bodyPr vert="horz" wrap="square" lIns="182880" tIns="91440" rIns="182880" bIns="91440" numCol="1" anchor="t" anchorCtr="0" compatLnSpc="1">
            <a:prstTxWarp prst="textNoShape">
              <a:avLst/>
            </a:prstTxWarp>
          </a:bodyPr>
          <a:lstStyle/>
          <a:p>
            <a:endParaRPr lang="pt-BR" sz="3600"/>
          </a:p>
        </p:txBody>
      </p:sp>
      <p:sp>
        <p:nvSpPr>
          <p:cNvPr id="16396" name="AutoShape 12" descr="Resultado de imagem para capa VEJA vingança da natureza"/>
          <p:cNvSpPr>
            <a:spLocks noChangeAspect="1" noChangeArrowheads="1"/>
          </p:cNvSpPr>
          <p:nvPr/>
        </p:nvSpPr>
        <p:spPr bwMode="auto">
          <a:xfrm>
            <a:off x="311150" y="-288925"/>
            <a:ext cx="609600" cy="609602"/>
          </a:xfrm>
          <a:prstGeom prst="rect">
            <a:avLst/>
          </a:prstGeom>
          <a:noFill/>
        </p:spPr>
        <p:txBody>
          <a:bodyPr vert="horz" wrap="square" lIns="182880" tIns="91440" rIns="182880" bIns="91440" numCol="1" anchor="t" anchorCtr="0" compatLnSpc="1">
            <a:prstTxWarp prst="textNoShape">
              <a:avLst/>
            </a:prstTxWarp>
          </a:bodyPr>
          <a:lstStyle/>
          <a:p>
            <a:endParaRPr lang="pt-BR" sz="3600"/>
          </a:p>
        </p:txBody>
      </p:sp>
      <p:sp>
        <p:nvSpPr>
          <p:cNvPr id="16406" name="AutoShape 22" descr="Resultado de imagem para CAPA REVISTA EXAME ECONOMIA VERDE"/>
          <p:cNvSpPr>
            <a:spLocks noChangeAspect="1" noChangeArrowheads="1"/>
          </p:cNvSpPr>
          <p:nvPr/>
        </p:nvSpPr>
        <p:spPr bwMode="auto">
          <a:xfrm>
            <a:off x="311150" y="-288925"/>
            <a:ext cx="609600" cy="609602"/>
          </a:xfrm>
          <a:prstGeom prst="rect">
            <a:avLst/>
          </a:prstGeom>
          <a:noFill/>
        </p:spPr>
        <p:txBody>
          <a:bodyPr vert="horz" wrap="square" lIns="182880" tIns="91440" rIns="182880" bIns="91440" numCol="1" anchor="t" anchorCtr="0" compatLnSpc="1">
            <a:prstTxWarp prst="textNoShape">
              <a:avLst/>
            </a:prstTxWarp>
          </a:bodyPr>
          <a:lstStyle/>
          <a:p>
            <a:endParaRPr lang="pt-BR" sz="3600"/>
          </a:p>
        </p:txBody>
      </p:sp>
      <p:sp>
        <p:nvSpPr>
          <p:cNvPr id="16408" name="AutoShape 24" descr="Resultado de imagem para CAPA REVISTA EXAME ECONOMIA VERDE"/>
          <p:cNvSpPr>
            <a:spLocks noChangeAspect="1" noChangeArrowheads="1"/>
          </p:cNvSpPr>
          <p:nvPr/>
        </p:nvSpPr>
        <p:spPr bwMode="auto">
          <a:xfrm>
            <a:off x="311150" y="-288925"/>
            <a:ext cx="609600" cy="609602"/>
          </a:xfrm>
          <a:prstGeom prst="rect">
            <a:avLst/>
          </a:prstGeom>
          <a:noFill/>
        </p:spPr>
        <p:txBody>
          <a:bodyPr vert="horz" wrap="square" lIns="182880" tIns="91440" rIns="182880" bIns="91440" numCol="1" anchor="t" anchorCtr="0" compatLnSpc="1">
            <a:prstTxWarp prst="textNoShape">
              <a:avLst/>
            </a:prstTxWarp>
          </a:bodyPr>
          <a:lstStyle/>
          <a:p>
            <a:endParaRPr lang="pt-BR" sz="3600"/>
          </a:p>
        </p:txBody>
      </p:sp>
      <p:sp>
        <p:nvSpPr>
          <p:cNvPr id="2" name="Seta: para Baixo 1">
            <a:extLst>
              <a:ext uri="{FF2B5EF4-FFF2-40B4-BE49-F238E27FC236}">
                <a16:creationId xmlns:a16="http://schemas.microsoft.com/office/drawing/2014/main" id="{32589025-7DEF-486A-9DEC-21FD50945338}"/>
              </a:ext>
            </a:extLst>
          </p:cNvPr>
          <p:cNvSpPr/>
          <p:nvPr/>
        </p:nvSpPr>
        <p:spPr>
          <a:xfrm>
            <a:off x="8054239" y="3902645"/>
            <a:ext cx="1728590" cy="1545398"/>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t-BR" sz="3600"/>
          </a:p>
        </p:txBody>
      </p:sp>
      <p:sp>
        <p:nvSpPr>
          <p:cNvPr id="3" name="Retângulo 2">
            <a:extLst>
              <a:ext uri="{FF2B5EF4-FFF2-40B4-BE49-F238E27FC236}">
                <a16:creationId xmlns:a16="http://schemas.microsoft.com/office/drawing/2014/main" id="{6BDB1C36-DCB6-4ECA-9F54-B8CAC046C285}"/>
              </a:ext>
            </a:extLst>
          </p:cNvPr>
          <p:cNvSpPr/>
          <p:nvPr/>
        </p:nvSpPr>
        <p:spPr>
          <a:xfrm>
            <a:off x="1916484" y="6268062"/>
            <a:ext cx="14855868" cy="2215991"/>
          </a:xfrm>
          <a:prstGeom prst="rect">
            <a:avLst/>
          </a:prstGeom>
        </p:spPr>
        <p:txBody>
          <a:bodyPr wrap="square">
            <a:spAutoFit/>
          </a:bodyPr>
          <a:lstStyle/>
          <a:p>
            <a:pPr marL="914400" indent="-914400">
              <a:buAutoNum type="arabicParenR"/>
            </a:pPr>
            <a:r>
              <a:rPr lang="pt-BR" sz="4600" dirty="0"/>
              <a:t>Busca melhorar a capacidade da organização de se adaptar às mudanças de seu ambiente.</a:t>
            </a:r>
          </a:p>
          <a:p>
            <a:pPr marL="914400" indent="-914400">
              <a:buAutoNum type="arabicParenR"/>
            </a:pPr>
            <a:r>
              <a:rPr lang="pt-BR" sz="4600" dirty="0"/>
              <a:t>Visa mudar o comportamento dos funcionários.</a:t>
            </a:r>
          </a:p>
        </p:txBody>
      </p:sp>
    </p:spTree>
    <p:extLst>
      <p:ext uri="{BB962C8B-B14F-4D97-AF65-F5344CB8AC3E}">
        <p14:creationId xmlns:p14="http://schemas.microsoft.com/office/powerpoint/2010/main" val="16389026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cxnSp>
        <p:nvCxnSpPr>
          <p:cNvPr id="4" name="Google Shape;182;p29">
            <a:extLst>
              <a:ext uri="{FF2B5EF4-FFF2-40B4-BE49-F238E27FC236}">
                <a16:creationId xmlns:a16="http://schemas.microsoft.com/office/drawing/2014/main" id="{563955A7-7642-41BF-8E42-7B360C70054D}"/>
              </a:ext>
            </a:extLst>
          </p:cNvPr>
          <p:cNvCxnSpPr>
            <a:cxnSpLocks/>
          </p:cNvCxnSpPr>
          <p:nvPr/>
        </p:nvCxnSpPr>
        <p:spPr>
          <a:xfrm flipV="1">
            <a:off x="726063" y="2187565"/>
            <a:ext cx="16159022" cy="5298"/>
          </a:xfrm>
          <a:prstGeom prst="straightConnector1">
            <a:avLst/>
          </a:prstGeom>
          <a:noFill/>
          <a:ln w="9525" cap="flat" cmpd="sng">
            <a:solidFill>
              <a:srgbClr val="00B050"/>
            </a:solidFill>
            <a:prstDash val="solid"/>
            <a:round/>
            <a:headEnd type="none" w="med" len="med"/>
            <a:tailEnd type="none" w="med" len="med"/>
          </a:ln>
        </p:spPr>
      </p:cxnSp>
      <p:sp>
        <p:nvSpPr>
          <p:cNvPr id="6" name="Google Shape;190;p29"/>
          <p:cNvSpPr txBox="1"/>
          <p:nvPr/>
        </p:nvSpPr>
        <p:spPr>
          <a:xfrm>
            <a:off x="726062" y="1263230"/>
            <a:ext cx="12324920" cy="744600"/>
          </a:xfrm>
          <a:prstGeom prst="rect">
            <a:avLst/>
          </a:prstGeom>
          <a:noFill/>
          <a:ln>
            <a:noFill/>
          </a:ln>
        </p:spPr>
        <p:txBody>
          <a:bodyPr spcFirstLastPara="1" wrap="square" lIns="182850" tIns="182850" rIns="182850" bIns="182850" anchor="ctr" anchorCtr="0">
            <a:noAutofit/>
          </a:bodyPr>
          <a:lstStyle/>
          <a:p>
            <a:r>
              <a:rPr lang="pt-BR" sz="4200" b="1" dirty="0">
                <a:latin typeface="+mj-lt"/>
                <a:ea typeface="Roboto Condensed"/>
                <a:cs typeface="Roboto Condensed"/>
                <a:sym typeface="Roboto Condensed"/>
              </a:rPr>
              <a:t>Resistência à mudança</a:t>
            </a:r>
            <a:endParaRPr sz="4200" b="1" dirty="0">
              <a:latin typeface="+mj-lt"/>
              <a:ea typeface="Roboto Condensed"/>
              <a:cs typeface="Roboto Condensed"/>
              <a:sym typeface="Roboto Condensed"/>
            </a:endParaRPr>
          </a:p>
        </p:txBody>
      </p:sp>
      <p:sp>
        <p:nvSpPr>
          <p:cNvPr id="10" name="Google Shape;190;p29">
            <a:extLst>
              <a:ext uri="{FF2B5EF4-FFF2-40B4-BE49-F238E27FC236}">
                <a16:creationId xmlns:a16="http://schemas.microsoft.com/office/drawing/2014/main" id="{4F8E8154-EE49-403F-947A-552A9F4891CA}"/>
              </a:ext>
            </a:extLst>
          </p:cNvPr>
          <p:cNvSpPr txBox="1"/>
          <p:nvPr/>
        </p:nvSpPr>
        <p:spPr>
          <a:xfrm>
            <a:off x="904808" y="2682172"/>
            <a:ext cx="15253768" cy="744600"/>
          </a:xfrm>
          <a:prstGeom prst="rect">
            <a:avLst/>
          </a:prstGeom>
          <a:ln/>
        </p:spPr>
        <p:style>
          <a:lnRef idx="2">
            <a:schemeClr val="dk1"/>
          </a:lnRef>
          <a:fillRef idx="1">
            <a:schemeClr val="lt1"/>
          </a:fillRef>
          <a:effectRef idx="0">
            <a:schemeClr val="dk1"/>
          </a:effectRef>
          <a:fontRef idx="minor">
            <a:schemeClr val="dk1"/>
          </a:fontRef>
        </p:style>
        <p:txBody>
          <a:bodyPr spcFirstLastPara="1" wrap="square" lIns="182850" tIns="182850" rIns="182850" bIns="182850" anchor="ctr" anchorCtr="0">
            <a:noAutofit/>
          </a:bodyPr>
          <a:lstStyle/>
          <a:p>
            <a:r>
              <a:rPr lang="pt-BR" sz="3200" b="1" dirty="0">
                <a:solidFill>
                  <a:schemeClr val="tx1"/>
                </a:solidFill>
                <a:latin typeface="+mj-lt"/>
                <a:ea typeface="Roboto Condensed"/>
                <a:cs typeface="Roboto Condensed"/>
                <a:sym typeface="Roboto Condensed"/>
              </a:rPr>
              <a:t>(+) Oferece um grau de estabilidade e previsibilidade ao comportamento. </a:t>
            </a:r>
            <a:endParaRPr sz="3200" b="1" dirty="0">
              <a:solidFill>
                <a:schemeClr val="tx1"/>
              </a:solidFill>
              <a:latin typeface="+mj-lt"/>
              <a:ea typeface="Roboto Condensed"/>
              <a:cs typeface="Roboto Condensed"/>
              <a:sym typeface="Roboto Condensed"/>
            </a:endParaRPr>
          </a:p>
        </p:txBody>
      </p:sp>
      <p:sp>
        <p:nvSpPr>
          <p:cNvPr id="11" name="Google Shape;190;p29">
            <a:extLst>
              <a:ext uri="{FF2B5EF4-FFF2-40B4-BE49-F238E27FC236}">
                <a16:creationId xmlns:a16="http://schemas.microsoft.com/office/drawing/2014/main" id="{99627611-715F-465D-BBF5-A1BD581850A8}"/>
              </a:ext>
            </a:extLst>
          </p:cNvPr>
          <p:cNvSpPr txBox="1"/>
          <p:nvPr/>
        </p:nvSpPr>
        <p:spPr>
          <a:xfrm>
            <a:off x="904807" y="4086605"/>
            <a:ext cx="15253766" cy="1051594"/>
          </a:xfrm>
          <a:prstGeom prst="rect">
            <a:avLst/>
          </a:prstGeom>
          <a:ln/>
        </p:spPr>
        <p:style>
          <a:lnRef idx="2">
            <a:schemeClr val="dk1"/>
          </a:lnRef>
          <a:fillRef idx="1">
            <a:schemeClr val="lt1"/>
          </a:fillRef>
          <a:effectRef idx="0">
            <a:schemeClr val="dk1"/>
          </a:effectRef>
          <a:fontRef idx="minor">
            <a:schemeClr val="dk1"/>
          </a:fontRef>
        </p:style>
        <p:txBody>
          <a:bodyPr spcFirstLastPara="1" wrap="square" lIns="182850" tIns="182850" rIns="182850" bIns="182850" anchor="ctr" anchorCtr="0">
            <a:noAutofit/>
          </a:bodyPr>
          <a:lstStyle/>
          <a:p>
            <a:r>
              <a:rPr lang="pt-BR" sz="3200" b="1" dirty="0">
                <a:solidFill>
                  <a:schemeClr val="tx1"/>
                </a:solidFill>
                <a:latin typeface="+mj-lt"/>
                <a:ea typeface="Roboto Condensed"/>
                <a:cs typeface="Roboto Condensed"/>
                <a:sym typeface="Roboto Condensed"/>
              </a:rPr>
              <a:t>(+) Pode ser uma fonte de conflitos positivos, que estimulam uma discussão saudável.</a:t>
            </a:r>
            <a:endParaRPr sz="3200" b="1" dirty="0">
              <a:solidFill>
                <a:schemeClr val="tx1"/>
              </a:solidFill>
              <a:latin typeface="+mj-lt"/>
              <a:ea typeface="Roboto Condensed"/>
              <a:cs typeface="Roboto Condensed"/>
              <a:sym typeface="Roboto Condensed"/>
            </a:endParaRPr>
          </a:p>
        </p:txBody>
      </p:sp>
      <p:sp>
        <p:nvSpPr>
          <p:cNvPr id="12" name="Google Shape;190;p29">
            <a:extLst>
              <a:ext uri="{FF2B5EF4-FFF2-40B4-BE49-F238E27FC236}">
                <a16:creationId xmlns:a16="http://schemas.microsoft.com/office/drawing/2014/main" id="{5613F241-C60B-4DDA-A555-937448F5E594}"/>
              </a:ext>
            </a:extLst>
          </p:cNvPr>
          <p:cNvSpPr txBox="1"/>
          <p:nvPr/>
        </p:nvSpPr>
        <p:spPr>
          <a:xfrm>
            <a:off x="904808" y="5505548"/>
            <a:ext cx="15253764" cy="744600"/>
          </a:xfrm>
          <a:prstGeom prst="rect">
            <a:avLst/>
          </a:prstGeom>
          <a:ln/>
        </p:spPr>
        <p:style>
          <a:lnRef idx="2">
            <a:schemeClr val="dk1"/>
          </a:lnRef>
          <a:fillRef idx="1">
            <a:schemeClr val="lt1"/>
          </a:fillRef>
          <a:effectRef idx="0">
            <a:schemeClr val="dk1"/>
          </a:effectRef>
          <a:fontRef idx="minor">
            <a:schemeClr val="dk1"/>
          </a:fontRef>
        </p:style>
        <p:txBody>
          <a:bodyPr spcFirstLastPara="1" wrap="square" lIns="182850" tIns="182850" rIns="182850" bIns="182850" anchor="ctr" anchorCtr="0">
            <a:noAutofit/>
          </a:bodyPr>
          <a:lstStyle/>
          <a:p>
            <a:r>
              <a:rPr lang="pt-BR" sz="3200" b="1" dirty="0">
                <a:solidFill>
                  <a:schemeClr val="tx1"/>
                </a:solidFill>
                <a:latin typeface="+mj-lt"/>
                <a:ea typeface="Roboto Condensed"/>
                <a:cs typeface="Roboto Condensed"/>
                <a:sym typeface="Roboto Condensed"/>
              </a:rPr>
              <a:t>(-) Dificulta a adaptação e o progresso. </a:t>
            </a:r>
            <a:endParaRPr sz="3200" b="1" dirty="0">
              <a:solidFill>
                <a:schemeClr val="tx1"/>
              </a:solidFill>
              <a:latin typeface="+mj-lt"/>
              <a:ea typeface="Roboto Condensed"/>
              <a:cs typeface="Roboto Condensed"/>
              <a:sym typeface="Roboto Condensed"/>
            </a:endParaRPr>
          </a:p>
        </p:txBody>
      </p:sp>
      <p:sp>
        <p:nvSpPr>
          <p:cNvPr id="2" name="Elipse 1">
            <a:extLst>
              <a:ext uri="{FF2B5EF4-FFF2-40B4-BE49-F238E27FC236}">
                <a16:creationId xmlns:a16="http://schemas.microsoft.com/office/drawing/2014/main" id="{30134F22-3ED9-4CC2-83C2-720432A6F9E8}"/>
              </a:ext>
            </a:extLst>
          </p:cNvPr>
          <p:cNvSpPr/>
          <p:nvPr/>
        </p:nvSpPr>
        <p:spPr>
          <a:xfrm>
            <a:off x="5035454" y="7415408"/>
            <a:ext cx="3081404" cy="1427968"/>
          </a:xfrm>
          <a:prstGeom prst="ellipse">
            <a:avLst/>
          </a:prstGeom>
          <a:ln>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pt-BR" sz="3600" dirty="0"/>
              <a:t>Explícita</a:t>
            </a:r>
          </a:p>
        </p:txBody>
      </p:sp>
      <p:sp>
        <p:nvSpPr>
          <p:cNvPr id="18" name="Elipse 17">
            <a:extLst>
              <a:ext uri="{FF2B5EF4-FFF2-40B4-BE49-F238E27FC236}">
                <a16:creationId xmlns:a16="http://schemas.microsoft.com/office/drawing/2014/main" id="{168EEC88-5B7C-4211-B384-95E768EB5EF0}"/>
              </a:ext>
            </a:extLst>
          </p:cNvPr>
          <p:cNvSpPr/>
          <p:nvPr/>
        </p:nvSpPr>
        <p:spPr>
          <a:xfrm>
            <a:off x="8933810" y="7385452"/>
            <a:ext cx="3081404" cy="1427968"/>
          </a:xfrm>
          <a:prstGeom prst="ellipse">
            <a:avLst/>
          </a:prstGeom>
          <a:ln>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pt-BR" sz="3600" dirty="0"/>
              <a:t>Implícita </a:t>
            </a:r>
          </a:p>
        </p:txBody>
      </p:sp>
    </p:spTree>
    <p:extLst>
      <p:ext uri="{BB962C8B-B14F-4D97-AF65-F5344CB8AC3E}">
        <p14:creationId xmlns:p14="http://schemas.microsoft.com/office/powerpoint/2010/main" val="37690867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cxnSp>
        <p:nvCxnSpPr>
          <p:cNvPr id="4" name="Google Shape;182;p29">
            <a:extLst>
              <a:ext uri="{FF2B5EF4-FFF2-40B4-BE49-F238E27FC236}">
                <a16:creationId xmlns:a16="http://schemas.microsoft.com/office/drawing/2014/main" id="{563955A7-7642-41BF-8E42-7B360C70054D}"/>
              </a:ext>
            </a:extLst>
          </p:cNvPr>
          <p:cNvCxnSpPr>
            <a:cxnSpLocks/>
          </p:cNvCxnSpPr>
          <p:nvPr/>
        </p:nvCxnSpPr>
        <p:spPr>
          <a:xfrm flipV="1">
            <a:off x="726063" y="1536213"/>
            <a:ext cx="16159022" cy="5298"/>
          </a:xfrm>
          <a:prstGeom prst="straightConnector1">
            <a:avLst/>
          </a:prstGeom>
          <a:noFill/>
          <a:ln w="9525" cap="flat" cmpd="sng">
            <a:solidFill>
              <a:srgbClr val="00B050"/>
            </a:solidFill>
            <a:prstDash val="solid"/>
            <a:round/>
            <a:headEnd type="none" w="med" len="med"/>
            <a:tailEnd type="none" w="med" len="med"/>
          </a:ln>
        </p:spPr>
      </p:cxnSp>
      <p:sp>
        <p:nvSpPr>
          <p:cNvPr id="6" name="Google Shape;190;p29"/>
          <p:cNvSpPr txBox="1"/>
          <p:nvPr/>
        </p:nvSpPr>
        <p:spPr>
          <a:xfrm>
            <a:off x="726062" y="611878"/>
            <a:ext cx="12324920" cy="744600"/>
          </a:xfrm>
          <a:prstGeom prst="rect">
            <a:avLst/>
          </a:prstGeom>
          <a:noFill/>
          <a:ln>
            <a:noFill/>
          </a:ln>
        </p:spPr>
        <p:txBody>
          <a:bodyPr spcFirstLastPara="1" wrap="square" lIns="182850" tIns="182850" rIns="182850" bIns="182850" anchor="ctr" anchorCtr="0">
            <a:noAutofit/>
          </a:bodyPr>
          <a:lstStyle/>
          <a:p>
            <a:r>
              <a:rPr lang="pt-BR" sz="4200" b="1" dirty="0">
                <a:latin typeface="+mj-lt"/>
                <a:ea typeface="Roboto Condensed"/>
                <a:cs typeface="Roboto Condensed"/>
                <a:sym typeface="Roboto Condensed"/>
              </a:rPr>
              <a:t>Fontes de resistência à mudança</a:t>
            </a:r>
            <a:endParaRPr sz="4200" b="1" dirty="0">
              <a:latin typeface="+mj-lt"/>
              <a:ea typeface="Roboto Condensed"/>
              <a:cs typeface="Roboto Condensed"/>
              <a:sym typeface="Roboto Condensed"/>
            </a:endParaRPr>
          </a:p>
        </p:txBody>
      </p:sp>
      <p:pic>
        <p:nvPicPr>
          <p:cNvPr id="3" name="Imagem 2">
            <a:extLst>
              <a:ext uri="{FF2B5EF4-FFF2-40B4-BE49-F238E27FC236}">
                <a16:creationId xmlns:a16="http://schemas.microsoft.com/office/drawing/2014/main" id="{E795D568-23D6-433C-89DF-5DFC07E09153}"/>
              </a:ext>
            </a:extLst>
          </p:cNvPr>
          <p:cNvPicPr>
            <a:picLocks noChangeAspect="1"/>
          </p:cNvPicPr>
          <p:nvPr/>
        </p:nvPicPr>
        <p:blipFill>
          <a:blip r:embed="rId3"/>
          <a:stretch>
            <a:fillRect/>
          </a:stretch>
        </p:blipFill>
        <p:spPr>
          <a:xfrm>
            <a:off x="2154477" y="2017749"/>
            <a:ext cx="13979046" cy="7657374"/>
          </a:xfrm>
          <a:prstGeom prst="rect">
            <a:avLst/>
          </a:prstGeom>
        </p:spPr>
      </p:pic>
    </p:spTree>
    <p:extLst>
      <p:ext uri="{BB962C8B-B14F-4D97-AF65-F5344CB8AC3E}">
        <p14:creationId xmlns:p14="http://schemas.microsoft.com/office/powerpoint/2010/main" val="33960887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4" name="Google Shape;124;p22"/>
          <p:cNvSpPr txBox="1"/>
          <p:nvPr/>
        </p:nvSpPr>
        <p:spPr>
          <a:xfrm>
            <a:off x="3457180" y="2661850"/>
            <a:ext cx="3807912" cy="4865244"/>
          </a:xfrm>
          <a:prstGeom prst="rect">
            <a:avLst/>
          </a:prstGeom>
          <a:noFill/>
          <a:ln>
            <a:solidFill>
              <a:srgbClr val="00B050"/>
            </a:solidFill>
          </a:ln>
        </p:spPr>
        <p:txBody>
          <a:bodyPr spcFirstLastPara="1" wrap="square" lIns="182850" tIns="182850" rIns="182850" bIns="182850" anchor="t" anchorCtr="0">
            <a:noAutofit/>
          </a:bodyPr>
          <a:lstStyle/>
          <a:p>
            <a:pPr>
              <a:lnSpc>
                <a:spcPct val="150000"/>
              </a:lnSpc>
            </a:pPr>
            <a:endParaRPr lang="pt-BR" sz="3600" b="1" dirty="0">
              <a:solidFill>
                <a:srgbClr val="0070C0"/>
              </a:solidFill>
            </a:endParaRPr>
          </a:p>
          <a:p>
            <a:pPr>
              <a:lnSpc>
                <a:spcPct val="150000"/>
              </a:lnSpc>
            </a:pPr>
            <a:r>
              <a:rPr lang="pt-BR" sz="3600" b="1" dirty="0"/>
              <a:t>TÁTICAS PARA SUPERAR A RESISTÊNCIA À MUDANÇA</a:t>
            </a:r>
            <a:endParaRPr sz="3600" b="1" dirty="0"/>
          </a:p>
        </p:txBody>
      </p:sp>
      <p:sp>
        <p:nvSpPr>
          <p:cNvPr id="125" name="Google Shape;125;p22"/>
          <p:cNvSpPr txBox="1"/>
          <p:nvPr/>
        </p:nvSpPr>
        <p:spPr>
          <a:xfrm>
            <a:off x="8387202" y="2641143"/>
            <a:ext cx="6074400" cy="792978"/>
          </a:xfrm>
          <a:prstGeom prst="rect">
            <a:avLst/>
          </a:prstGeom>
          <a:noFill/>
          <a:ln>
            <a:noFill/>
          </a:ln>
        </p:spPr>
        <p:txBody>
          <a:bodyPr spcFirstLastPara="1" wrap="square" lIns="182850" tIns="182850" rIns="182850" bIns="182850" anchor="t" anchorCtr="0">
            <a:noAutofit/>
          </a:bodyPr>
          <a:lstStyle/>
          <a:p>
            <a:pPr>
              <a:lnSpc>
                <a:spcPct val="115000"/>
              </a:lnSpc>
              <a:buFont typeface="Wingdings" pitchFamily="2" charset="2"/>
              <a:buChar char="Ø"/>
            </a:pPr>
            <a:r>
              <a:rPr lang="pt-BR" sz="3000" dirty="0"/>
              <a:t> Comunicação</a:t>
            </a:r>
            <a:endParaRPr sz="3000" dirty="0"/>
          </a:p>
        </p:txBody>
      </p:sp>
      <p:sp>
        <p:nvSpPr>
          <p:cNvPr id="5" name="Google Shape;125;p22"/>
          <p:cNvSpPr txBox="1"/>
          <p:nvPr/>
        </p:nvSpPr>
        <p:spPr>
          <a:xfrm>
            <a:off x="8449547" y="3574689"/>
            <a:ext cx="9299546" cy="792978"/>
          </a:xfrm>
          <a:prstGeom prst="rect">
            <a:avLst/>
          </a:prstGeom>
          <a:noFill/>
          <a:ln>
            <a:noFill/>
          </a:ln>
        </p:spPr>
        <p:txBody>
          <a:bodyPr spcFirstLastPara="1" wrap="square" lIns="182850" tIns="182850" rIns="182850" bIns="182850" anchor="t" anchorCtr="0">
            <a:noAutofit/>
          </a:bodyPr>
          <a:lstStyle/>
          <a:p>
            <a:pPr>
              <a:lnSpc>
                <a:spcPct val="115000"/>
              </a:lnSpc>
              <a:buFont typeface="Wingdings" pitchFamily="2" charset="2"/>
              <a:buChar char="Ø"/>
            </a:pPr>
            <a:r>
              <a:rPr lang="pt-BR" sz="3000" dirty="0"/>
              <a:t> Participação</a:t>
            </a:r>
            <a:endParaRPr sz="3000" dirty="0"/>
          </a:p>
        </p:txBody>
      </p:sp>
      <p:sp>
        <p:nvSpPr>
          <p:cNvPr id="6" name="Google Shape;125;p22"/>
          <p:cNvSpPr txBox="1"/>
          <p:nvPr/>
        </p:nvSpPr>
        <p:spPr>
          <a:xfrm>
            <a:off x="8414907" y="4518433"/>
            <a:ext cx="7983130" cy="792978"/>
          </a:xfrm>
          <a:prstGeom prst="rect">
            <a:avLst/>
          </a:prstGeom>
          <a:noFill/>
          <a:ln>
            <a:noFill/>
          </a:ln>
        </p:spPr>
        <p:txBody>
          <a:bodyPr spcFirstLastPara="1" wrap="square" lIns="182850" tIns="182850" rIns="182850" bIns="182850" anchor="t" anchorCtr="0">
            <a:noAutofit/>
          </a:bodyPr>
          <a:lstStyle/>
          <a:p>
            <a:pPr>
              <a:lnSpc>
                <a:spcPct val="115000"/>
              </a:lnSpc>
              <a:buFont typeface="Wingdings" pitchFamily="2" charset="2"/>
              <a:buChar char="Ø"/>
            </a:pPr>
            <a:r>
              <a:rPr lang="pt-BR" sz="3000" dirty="0"/>
              <a:t> Facilitação e apoio</a:t>
            </a:r>
            <a:endParaRPr sz="3000" dirty="0"/>
          </a:p>
        </p:txBody>
      </p:sp>
      <p:sp>
        <p:nvSpPr>
          <p:cNvPr id="7" name="Google Shape;125;p22"/>
          <p:cNvSpPr txBox="1"/>
          <p:nvPr/>
        </p:nvSpPr>
        <p:spPr>
          <a:xfrm>
            <a:off x="8449546" y="5612943"/>
            <a:ext cx="9818856" cy="792978"/>
          </a:xfrm>
          <a:prstGeom prst="rect">
            <a:avLst/>
          </a:prstGeom>
          <a:noFill/>
          <a:ln>
            <a:noFill/>
          </a:ln>
        </p:spPr>
        <p:txBody>
          <a:bodyPr spcFirstLastPara="1" wrap="square" lIns="182850" tIns="182850" rIns="182850" bIns="182850" anchor="t" anchorCtr="0">
            <a:noAutofit/>
          </a:bodyPr>
          <a:lstStyle/>
          <a:p>
            <a:pPr>
              <a:lnSpc>
                <a:spcPct val="115000"/>
              </a:lnSpc>
              <a:buFont typeface="Wingdings" pitchFamily="2" charset="2"/>
              <a:buChar char="Ø"/>
            </a:pPr>
            <a:r>
              <a:rPr lang="pt-BR" sz="3000" dirty="0"/>
              <a:t> Negociação</a:t>
            </a:r>
            <a:endParaRPr sz="3000" dirty="0"/>
          </a:p>
        </p:txBody>
      </p:sp>
      <p:sp>
        <p:nvSpPr>
          <p:cNvPr id="8" name="Google Shape;125;p22">
            <a:extLst>
              <a:ext uri="{FF2B5EF4-FFF2-40B4-BE49-F238E27FC236}">
                <a16:creationId xmlns:a16="http://schemas.microsoft.com/office/drawing/2014/main" id="{FB2E700B-7058-4E8E-976A-E045D4B876D4}"/>
              </a:ext>
            </a:extLst>
          </p:cNvPr>
          <p:cNvSpPr txBox="1"/>
          <p:nvPr/>
        </p:nvSpPr>
        <p:spPr>
          <a:xfrm>
            <a:off x="8449546" y="6679169"/>
            <a:ext cx="9818856" cy="792978"/>
          </a:xfrm>
          <a:prstGeom prst="rect">
            <a:avLst/>
          </a:prstGeom>
          <a:noFill/>
          <a:ln>
            <a:noFill/>
          </a:ln>
        </p:spPr>
        <p:txBody>
          <a:bodyPr spcFirstLastPara="1" wrap="square" lIns="182850" tIns="182850" rIns="182850" bIns="182850" anchor="t" anchorCtr="0">
            <a:noAutofit/>
          </a:bodyPr>
          <a:lstStyle/>
          <a:p>
            <a:pPr>
              <a:lnSpc>
                <a:spcPct val="115000"/>
              </a:lnSpc>
            </a:pPr>
            <a:endParaRPr sz="3000" dirty="0"/>
          </a:p>
        </p:txBody>
      </p:sp>
      <p:sp>
        <p:nvSpPr>
          <p:cNvPr id="9" name="Google Shape;125;p22">
            <a:extLst>
              <a:ext uri="{FF2B5EF4-FFF2-40B4-BE49-F238E27FC236}">
                <a16:creationId xmlns:a16="http://schemas.microsoft.com/office/drawing/2014/main" id="{A39B8B11-019E-4C33-AD60-AC45945BF589}"/>
              </a:ext>
            </a:extLst>
          </p:cNvPr>
          <p:cNvSpPr txBox="1"/>
          <p:nvPr/>
        </p:nvSpPr>
        <p:spPr>
          <a:xfrm>
            <a:off x="8449546" y="6707453"/>
            <a:ext cx="9818856" cy="792978"/>
          </a:xfrm>
          <a:prstGeom prst="rect">
            <a:avLst/>
          </a:prstGeom>
          <a:noFill/>
          <a:ln>
            <a:noFill/>
          </a:ln>
        </p:spPr>
        <p:txBody>
          <a:bodyPr spcFirstLastPara="1" wrap="square" lIns="182850" tIns="182850" rIns="182850" bIns="182850" anchor="t" anchorCtr="0">
            <a:noAutofit/>
          </a:bodyPr>
          <a:lstStyle/>
          <a:p>
            <a:pPr>
              <a:lnSpc>
                <a:spcPct val="115000"/>
              </a:lnSpc>
              <a:buFont typeface="Wingdings" pitchFamily="2" charset="2"/>
              <a:buChar char="Ø"/>
            </a:pPr>
            <a:r>
              <a:rPr lang="pt-BR" sz="3000" dirty="0"/>
              <a:t> Coerção</a:t>
            </a:r>
            <a:endParaRPr sz="30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cxnSp>
        <p:nvCxnSpPr>
          <p:cNvPr id="4" name="Google Shape;182;p29">
            <a:extLst>
              <a:ext uri="{FF2B5EF4-FFF2-40B4-BE49-F238E27FC236}">
                <a16:creationId xmlns:a16="http://schemas.microsoft.com/office/drawing/2014/main" id="{563955A7-7642-41BF-8E42-7B360C70054D}"/>
              </a:ext>
            </a:extLst>
          </p:cNvPr>
          <p:cNvCxnSpPr>
            <a:cxnSpLocks/>
          </p:cNvCxnSpPr>
          <p:nvPr/>
        </p:nvCxnSpPr>
        <p:spPr>
          <a:xfrm flipV="1">
            <a:off x="726063" y="1436005"/>
            <a:ext cx="16159022" cy="5298"/>
          </a:xfrm>
          <a:prstGeom prst="straightConnector1">
            <a:avLst/>
          </a:prstGeom>
          <a:noFill/>
          <a:ln w="9525" cap="flat" cmpd="sng">
            <a:solidFill>
              <a:srgbClr val="00B050"/>
            </a:solidFill>
            <a:prstDash val="solid"/>
            <a:round/>
            <a:headEnd type="none" w="med" len="med"/>
            <a:tailEnd type="none" w="med" len="med"/>
          </a:ln>
        </p:spPr>
      </p:cxnSp>
      <p:sp>
        <p:nvSpPr>
          <p:cNvPr id="6" name="Google Shape;190;p29"/>
          <p:cNvSpPr txBox="1"/>
          <p:nvPr/>
        </p:nvSpPr>
        <p:spPr>
          <a:xfrm>
            <a:off x="726062" y="611878"/>
            <a:ext cx="14956524" cy="744600"/>
          </a:xfrm>
          <a:prstGeom prst="rect">
            <a:avLst/>
          </a:prstGeom>
          <a:noFill/>
          <a:ln>
            <a:noFill/>
          </a:ln>
        </p:spPr>
        <p:txBody>
          <a:bodyPr spcFirstLastPara="1" wrap="square" lIns="182850" tIns="182850" rIns="182850" bIns="182850" anchor="ctr" anchorCtr="0">
            <a:noAutofit/>
          </a:bodyPr>
          <a:lstStyle/>
          <a:p>
            <a:r>
              <a:rPr lang="pt-BR" sz="4000" b="1" dirty="0">
                <a:latin typeface="+mj-lt"/>
                <a:ea typeface="Roboto Condensed"/>
                <a:cs typeface="Roboto Condensed"/>
                <a:sym typeface="Roboto Condensed"/>
              </a:rPr>
              <a:t>Abordagem para administrar a mudança organizacional</a:t>
            </a:r>
            <a:endParaRPr sz="4000" b="1" dirty="0">
              <a:latin typeface="+mj-lt"/>
              <a:ea typeface="Roboto Condensed"/>
              <a:cs typeface="Roboto Condensed"/>
              <a:sym typeface="Roboto Condensed"/>
            </a:endParaRPr>
          </a:p>
        </p:txBody>
      </p:sp>
      <p:sp>
        <p:nvSpPr>
          <p:cNvPr id="5" name="Google Shape;190;p29">
            <a:extLst>
              <a:ext uri="{FF2B5EF4-FFF2-40B4-BE49-F238E27FC236}">
                <a16:creationId xmlns:a16="http://schemas.microsoft.com/office/drawing/2014/main" id="{68C44C08-AA0F-4155-8BF7-067E571604B6}"/>
              </a:ext>
            </a:extLst>
          </p:cNvPr>
          <p:cNvSpPr txBox="1"/>
          <p:nvPr/>
        </p:nvSpPr>
        <p:spPr>
          <a:xfrm>
            <a:off x="726063" y="2105180"/>
            <a:ext cx="3954502" cy="744600"/>
          </a:xfrm>
          <a:prstGeom prst="rect">
            <a:avLst/>
          </a:prstGeom>
          <a:noFill/>
          <a:ln>
            <a:noFill/>
          </a:ln>
        </p:spPr>
        <p:txBody>
          <a:bodyPr spcFirstLastPara="1" wrap="square" lIns="182850" tIns="182850" rIns="182850" bIns="182850" anchor="ctr" anchorCtr="0">
            <a:noAutofit/>
          </a:bodyPr>
          <a:lstStyle/>
          <a:p>
            <a:r>
              <a:rPr lang="pt-BR" sz="3800" b="1" dirty="0">
                <a:latin typeface="+mj-lt"/>
                <a:ea typeface="Roboto Condensed"/>
                <a:cs typeface="Roboto Condensed"/>
                <a:sym typeface="Roboto Condensed"/>
              </a:rPr>
              <a:t>Pesquisa-ação</a:t>
            </a:r>
            <a:endParaRPr sz="3800" b="1" dirty="0">
              <a:latin typeface="+mj-lt"/>
              <a:ea typeface="Roboto Condensed"/>
              <a:cs typeface="Roboto Condensed"/>
              <a:sym typeface="Roboto Condensed"/>
            </a:endParaRPr>
          </a:p>
        </p:txBody>
      </p:sp>
      <p:sp>
        <p:nvSpPr>
          <p:cNvPr id="2" name="Retângulo 1">
            <a:extLst>
              <a:ext uri="{FF2B5EF4-FFF2-40B4-BE49-F238E27FC236}">
                <a16:creationId xmlns:a16="http://schemas.microsoft.com/office/drawing/2014/main" id="{C406076B-42C9-4E4B-A3DD-0CBB74AF8DA3}"/>
              </a:ext>
            </a:extLst>
          </p:cNvPr>
          <p:cNvSpPr/>
          <p:nvPr/>
        </p:nvSpPr>
        <p:spPr>
          <a:xfrm>
            <a:off x="876598" y="3530451"/>
            <a:ext cx="3653428" cy="1060530"/>
          </a:xfrm>
          <a:prstGeom prst="rect">
            <a:avLst/>
          </a:prstGeom>
          <a:solidFill>
            <a:schemeClr val="bg1"/>
          </a:solidFill>
          <a:ln>
            <a:solidFill>
              <a:schemeClr val="tx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3200" dirty="0">
                <a:solidFill>
                  <a:schemeClr val="tx1"/>
                </a:solidFill>
              </a:rPr>
              <a:t>Diagnóstico</a:t>
            </a:r>
          </a:p>
        </p:txBody>
      </p:sp>
      <p:sp>
        <p:nvSpPr>
          <p:cNvPr id="11" name="Retângulo 10">
            <a:extLst>
              <a:ext uri="{FF2B5EF4-FFF2-40B4-BE49-F238E27FC236}">
                <a16:creationId xmlns:a16="http://schemas.microsoft.com/office/drawing/2014/main" id="{E881E019-C738-41A6-886E-7F02139DE6B9}"/>
              </a:ext>
            </a:extLst>
          </p:cNvPr>
          <p:cNvSpPr/>
          <p:nvPr/>
        </p:nvSpPr>
        <p:spPr>
          <a:xfrm>
            <a:off x="6615378" y="3530451"/>
            <a:ext cx="3653428" cy="1086958"/>
          </a:xfrm>
          <a:prstGeom prst="rect">
            <a:avLst/>
          </a:prstGeom>
          <a:solidFill>
            <a:schemeClr val="bg1"/>
          </a:solidFill>
          <a:ln>
            <a:solidFill>
              <a:schemeClr val="tx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3200" dirty="0">
                <a:solidFill>
                  <a:schemeClr val="tx1"/>
                </a:solidFill>
              </a:rPr>
              <a:t>Análise</a:t>
            </a:r>
          </a:p>
        </p:txBody>
      </p:sp>
      <p:sp>
        <p:nvSpPr>
          <p:cNvPr id="12" name="Retângulo 11">
            <a:extLst>
              <a:ext uri="{FF2B5EF4-FFF2-40B4-BE49-F238E27FC236}">
                <a16:creationId xmlns:a16="http://schemas.microsoft.com/office/drawing/2014/main" id="{DD4C5A32-C486-4A3F-B81D-83516C139BAF}"/>
              </a:ext>
            </a:extLst>
          </p:cNvPr>
          <p:cNvSpPr/>
          <p:nvPr/>
        </p:nvSpPr>
        <p:spPr>
          <a:xfrm>
            <a:off x="12029158" y="3472151"/>
            <a:ext cx="3653428" cy="1086958"/>
          </a:xfrm>
          <a:prstGeom prst="rect">
            <a:avLst/>
          </a:prstGeom>
          <a:solidFill>
            <a:schemeClr val="bg1"/>
          </a:solidFill>
          <a:ln>
            <a:solidFill>
              <a:schemeClr val="tx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3200" dirty="0">
                <a:solidFill>
                  <a:schemeClr val="tx1"/>
                </a:solidFill>
              </a:rPr>
              <a:t>Feedback</a:t>
            </a:r>
          </a:p>
        </p:txBody>
      </p:sp>
      <p:sp>
        <p:nvSpPr>
          <p:cNvPr id="13" name="Retângulo 12">
            <a:extLst>
              <a:ext uri="{FF2B5EF4-FFF2-40B4-BE49-F238E27FC236}">
                <a16:creationId xmlns:a16="http://schemas.microsoft.com/office/drawing/2014/main" id="{6F3569BC-654C-4DBF-BEA6-27A857072EEA}"/>
              </a:ext>
            </a:extLst>
          </p:cNvPr>
          <p:cNvSpPr/>
          <p:nvPr/>
        </p:nvSpPr>
        <p:spPr>
          <a:xfrm>
            <a:off x="12029158" y="8052347"/>
            <a:ext cx="3653428" cy="1086958"/>
          </a:xfrm>
          <a:prstGeom prst="rect">
            <a:avLst/>
          </a:prstGeom>
          <a:solidFill>
            <a:schemeClr val="bg1"/>
          </a:solidFill>
          <a:ln>
            <a:solidFill>
              <a:schemeClr val="tx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3200" dirty="0">
                <a:solidFill>
                  <a:schemeClr val="tx1"/>
                </a:solidFill>
              </a:rPr>
              <a:t>Avaliação</a:t>
            </a:r>
          </a:p>
        </p:txBody>
      </p:sp>
      <p:sp>
        <p:nvSpPr>
          <p:cNvPr id="14" name="Retângulo 13">
            <a:extLst>
              <a:ext uri="{FF2B5EF4-FFF2-40B4-BE49-F238E27FC236}">
                <a16:creationId xmlns:a16="http://schemas.microsoft.com/office/drawing/2014/main" id="{A4925794-ADA3-4FA2-9BE8-862B82DDAF99}"/>
              </a:ext>
            </a:extLst>
          </p:cNvPr>
          <p:cNvSpPr/>
          <p:nvPr/>
        </p:nvSpPr>
        <p:spPr>
          <a:xfrm>
            <a:off x="12029158" y="5793109"/>
            <a:ext cx="3653428" cy="1086958"/>
          </a:xfrm>
          <a:prstGeom prst="rect">
            <a:avLst/>
          </a:prstGeom>
          <a:solidFill>
            <a:schemeClr val="bg1"/>
          </a:solidFill>
          <a:ln>
            <a:solidFill>
              <a:schemeClr val="tx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3200" dirty="0">
                <a:solidFill>
                  <a:schemeClr val="tx1"/>
                </a:solidFill>
              </a:rPr>
              <a:t>Ação</a:t>
            </a:r>
          </a:p>
        </p:txBody>
      </p:sp>
      <p:cxnSp>
        <p:nvCxnSpPr>
          <p:cNvPr id="15" name="Conector de Seta Reta 14">
            <a:extLst>
              <a:ext uri="{FF2B5EF4-FFF2-40B4-BE49-F238E27FC236}">
                <a16:creationId xmlns:a16="http://schemas.microsoft.com/office/drawing/2014/main" id="{992DF4BA-11C4-455B-81E1-AE80727AFD0B}"/>
              </a:ext>
            </a:extLst>
          </p:cNvPr>
          <p:cNvCxnSpPr/>
          <p:nvPr/>
        </p:nvCxnSpPr>
        <p:spPr>
          <a:xfrm>
            <a:off x="4960306" y="4073928"/>
            <a:ext cx="1027136"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6" name="Conector de Seta Reta 15">
            <a:extLst>
              <a:ext uri="{FF2B5EF4-FFF2-40B4-BE49-F238E27FC236}">
                <a16:creationId xmlns:a16="http://schemas.microsoft.com/office/drawing/2014/main" id="{40F781FC-B332-4A9A-A0D7-ADFB87FA0A41}"/>
              </a:ext>
            </a:extLst>
          </p:cNvPr>
          <p:cNvCxnSpPr/>
          <p:nvPr/>
        </p:nvCxnSpPr>
        <p:spPr>
          <a:xfrm>
            <a:off x="10576142" y="3985194"/>
            <a:ext cx="1027136"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7" name="Conector de Seta Reta 16">
            <a:extLst>
              <a:ext uri="{FF2B5EF4-FFF2-40B4-BE49-F238E27FC236}">
                <a16:creationId xmlns:a16="http://schemas.microsoft.com/office/drawing/2014/main" id="{B19B0AE2-C6C4-4C54-BDC0-FDAF7EF6F039}"/>
              </a:ext>
            </a:extLst>
          </p:cNvPr>
          <p:cNvCxnSpPr>
            <a:cxnSpLocks/>
          </p:cNvCxnSpPr>
          <p:nvPr/>
        </p:nvCxnSpPr>
        <p:spPr>
          <a:xfrm>
            <a:off x="13818294" y="4835046"/>
            <a:ext cx="0" cy="77345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9" name="Conector de Seta Reta 18">
            <a:extLst>
              <a:ext uri="{FF2B5EF4-FFF2-40B4-BE49-F238E27FC236}">
                <a16:creationId xmlns:a16="http://schemas.microsoft.com/office/drawing/2014/main" id="{D87FCC66-3BF8-4F63-9617-512325419A99}"/>
              </a:ext>
            </a:extLst>
          </p:cNvPr>
          <p:cNvCxnSpPr>
            <a:cxnSpLocks/>
          </p:cNvCxnSpPr>
          <p:nvPr/>
        </p:nvCxnSpPr>
        <p:spPr>
          <a:xfrm>
            <a:off x="13761924" y="7093906"/>
            <a:ext cx="0" cy="77345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1333026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cxnSp>
        <p:nvCxnSpPr>
          <p:cNvPr id="4" name="Google Shape;182;p29">
            <a:extLst>
              <a:ext uri="{FF2B5EF4-FFF2-40B4-BE49-F238E27FC236}">
                <a16:creationId xmlns:a16="http://schemas.microsoft.com/office/drawing/2014/main" id="{563955A7-7642-41BF-8E42-7B360C70054D}"/>
              </a:ext>
            </a:extLst>
          </p:cNvPr>
          <p:cNvCxnSpPr>
            <a:cxnSpLocks/>
          </p:cNvCxnSpPr>
          <p:nvPr/>
        </p:nvCxnSpPr>
        <p:spPr>
          <a:xfrm flipV="1">
            <a:off x="726063" y="2187565"/>
            <a:ext cx="16159022" cy="5298"/>
          </a:xfrm>
          <a:prstGeom prst="straightConnector1">
            <a:avLst/>
          </a:prstGeom>
          <a:noFill/>
          <a:ln w="9525" cap="flat" cmpd="sng">
            <a:solidFill>
              <a:srgbClr val="00B050"/>
            </a:solidFill>
            <a:prstDash val="solid"/>
            <a:round/>
            <a:headEnd type="none" w="med" len="med"/>
            <a:tailEnd type="none" w="med" len="med"/>
          </a:ln>
        </p:spPr>
      </p:cxnSp>
      <p:sp>
        <p:nvSpPr>
          <p:cNvPr id="6" name="Google Shape;190;p29"/>
          <p:cNvSpPr txBox="1"/>
          <p:nvPr/>
        </p:nvSpPr>
        <p:spPr>
          <a:xfrm>
            <a:off x="726061" y="1263230"/>
            <a:ext cx="4684139" cy="744600"/>
          </a:xfrm>
          <a:prstGeom prst="rect">
            <a:avLst/>
          </a:prstGeom>
          <a:noFill/>
          <a:ln>
            <a:noFill/>
          </a:ln>
        </p:spPr>
        <p:txBody>
          <a:bodyPr spcFirstLastPara="1" wrap="square" lIns="182850" tIns="182850" rIns="182850" bIns="182850" anchor="ctr" anchorCtr="0">
            <a:noAutofit/>
          </a:bodyPr>
          <a:lstStyle/>
          <a:p>
            <a:r>
              <a:rPr lang="pt-BR" sz="4200" b="1">
                <a:latin typeface="+mj-lt"/>
                <a:ea typeface="Roboto Condensed"/>
                <a:cs typeface="Roboto Condensed"/>
                <a:sym typeface="Roboto Condensed"/>
              </a:rPr>
              <a:t>Tarefa </a:t>
            </a:r>
            <a:r>
              <a:rPr lang="pt-BR" sz="4200" b="1" dirty="0">
                <a:latin typeface="+mj-lt"/>
                <a:ea typeface="Roboto Condensed"/>
                <a:cs typeface="Roboto Condensed"/>
                <a:sym typeface="Roboto Condensed"/>
              </a:rPr>
              <a:t>individual</a:t>
            </a:r>
            <a:endParaRPr sz="4200" b="1" dirty="0">
              <a:latin typeface="+mj-lt"/>
              <a:ea typeface="Roboto Condensed"/>
              <a:cs typeface="Roboto Condensed"/>
              <a:sym typeface="Roboto Condensed"/>
            </a:endParaRPr>
          </a:p>
        </p:txBody>
      </p:sp>
      <p:sp>
        <p:nvSpPr>
          <p:cNvPr id="10" name="Google Shape;190;p29">
            <a:extLst>
              <a:ext uri="{FF2B5EF4-FFF2-40B4-BE49-F238E27FC236}">
                <a16:creationId xmlns:a16="http://schemas.microsoft.com/office/drawing/2014/main" id="{4F8E8154-EE49-403F-947A-552A9F4891CA}"/>
              </a:ext>
            </a:extLst>
          </p:cNvPr>
          <p:cNvSpPr txBox="1"/>
          <p:nvPr/>
        </p:nvSpPr>
        <p:spPr>
          <a:xfrm>
            <a:off x="990600" y="3848100"/>
            <a:ext cx="15533516" cy="3865505"/>
          </a:xfrm>
          <a:prstGeom prst="rect">
            <a:avLst/>
          </a:prstGeom>
          <a:noFill/>
          <a:ln>
            <a:noFill/>
          </a:ln>
        </p:spPr>
        <p:txBody>
          <a:bodyPr spcFirstLastPara="1" wrap="square" lIns="182850" tIns="182850" rIns="182850" bIns="182850" anchor="ctr" anchorCtr="0">
            <a:noAutofit/>
          </a:bodyPr>
          <a:lstStyle/>
          <a:p>
            <a:pPr algn="ctr">
              <a:lnSpc>
                <a:spcPct val="150000"/>
              </a:lnSpc>
            </a:pPr>
            <a:r>
              <a:rPr lang="pt-BR" sz="4000" b="1" dirty="0">
                <a:latin typeface="+mj-lt"/>
                <a:ea typeface="Roboto Condensed"/>
                <a:cs typeface="Roboto Condensed"/>
                <a:sym typeface="Roboto Condensed"/>
              </a:rPr>
              <a:t>Explicar por que as teorias da Administração Científica e Clássica pressupõem uma dificuldade de adaptação à mudança (que princípios dificultam a mudança, que princípios poderiam ser utilizados para incentivar/otimizar o processo de mudança, exemplos práticos)</a:t>
            </a:r>
          </a:p>
          <a:p>
            <a:endParaRPr sz="3200" b="1" dirty="0">
              <a:latin typeface="+mj-lt"/>
              <a:ea typeface="Roboto Condensed"/>
              <a:cs typeface="Roboto Condensed"/>
              <a:sym typeface="Roboto Condensed"/>
            </a:endParaRPr>
          </a:p>
        </p:txBody>
      </p:sp>
    </p:spTree>
    <p:extLst>
      <p:ext uri="{BB962C8B-B14F-4D97-AF65-F5344CB8AC3E}">
        <p14:creationId xmlns:p14="http://schemas.microsoft.com/office/powerpoint/2010/main" val="6507655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3"/>
          <p:cNvSpPr/>
          <p:nvPr/>
        </p:nvSpPr>
        <p:spPr>
          <a:xfrm>
            <a:off x="762000" y="9104539"/>
            <a:ext cx="1905000" cy="114300"/>
          </a:xfrm>
          <a:prstGeom prst="rect">
            <a:avLst/>
          </a:prstGeom>
          <a:solidFill>
            <a:srgbClr val="FCFCFC"/>
          </a:solidFill>
        </p:spPr>
      </p:sp>
      <p:sp>
        <p:nvSpPr>
          <p:cNvPr id="4" name="TextBox 4"/>
          <p:cNvSpPr txBox="1"/>
          <p:nvPr/>
        </p:nvSpPr>
        <p:spPr>
          <a:xfrm>
            <a:off x="34521" y="673910"/>
            <a:ext cx="3389323" cy="679417"/>
          </a:xfrm>
          <a:prstGeom prst="rect">
            <a:avLst/>
          </a:prstGeom>
        </p:spPr>
        <p:txBody>
          <a:bodyPr lIns="0" tIns="0" rIns="0" bIns="0" rtlCol="0" anchor="t">
            <a:spAutoFit/>
          </a:bodyPr>
          <a:lstStyle/>
          <a:p>
            <a:pPr algn="ctr">
              <a:lnSpc>
                <a:spcPts val="5904"/>
              </a:lnSpc>
            </a:pPr>
            <a:r>
              <a:rPr lang="en-US" sz="4500" spc="-36" dirty="0">
                <a:solidFill>
                  <a:srgbClr val="FFFFFF"/>
                </a:solidFill>
                <a:latin typeface="Montserrat Classic Bold"/>
              </a:rPr>
              <a:t>Introdução</a:t>
            </a:r>
          </a:p>
        </p:txBody>
      </p:sp>
      <p:sp>
        <p:nvSpPr>
          <p:cNvPr id="8" name="CaixaDeTexto 7">
            <a:extLst>
              <a:ext uri="{FF2B5EF4-FFF2-40B4-BE49-F238E27FC236}">
                <a16:creationId xmlns:a16="http://schemas.microsoft.com/office/drawing/2014/main" id="{A075A788-CC2E-447F-83EB-3343D51C2B2D}"/>
              </a:ext>
            </a:extLst>
          </p:cNvPr>
          <p:cNvSpPr txBox="1"/>
          <p:nvPr/>
        </p:nvSpPr>
        <p:spPr>
          <a:xfrm>
            <a:off x="1447800" y="3848100"/>
            <a:ext cx="16101618" cy="4293483"/>
          </a:xfrm>
          <a:prstGeom prst="rect">
            <a:avLst/>
          </a:prstGeom>
          <a:noFill/>
        </p:spPr>
        <p:txBody>
          <a:bodyPr wrap="square">
            <a:spAutoFit/>
          </a:bodyPr>
          <a:lstStyle/>
          <a:p>
            <a:r>
              <a:rPr lang="pt-BR" sz="4500" dirty="0"/>
              <a:t>• </a:t>
            </a:r>
            <a:r>
              <a:rPr lang="pt-BR" sz="3800" dirty="0"/>
              <a:t>Ela é planejada como uma estrutura racional de tarefas e atividades. A máquina organizacional tem metas e objetivos. </a:t>
            </a:r>
          </a:p>
          <a:p>
            <a:endParaRPr lang="pt-BR" sz="3800" dirty="0"/>
          </a:p>
          <a:p>
            <a:r>
              <a:rPr lang="pt-BR" sz="3800" dirty="0"/>
              <a:t>• Seu desenho torna-se um organograma. </a:t>
            </a:r>
          </a:p>
          <a:p>
            <a:endParaRPr lang="pt-BR" sz="3800" dirty="0"/>
          </a:p>
          <a:p>
            <a:r>
              <a:rPr lang="pt-BR" sz="3800" dirty="0"/>
              <a:t>• As pessoas são contratadas para operar a máquina e todo mundo deve comportar-se de maneira predeterminada. </a:t>
            </a:r>
          </a:p>
        </p:txBody>
      </p:sp>
      <p:sp>
        <p:nvSpPr>
          <p:cNvPr id="10" name="CaixaDeTexto 9">
            <a:extLst>
              <a:ext uri="{FF2B5EF4-FFF2-40B4-BE49-F238E27FC236}">
                <a16:creationId xmlns:a16="http://schemas.microsoft.com/office/drawing/2014/main" id="{E068AB22-36D6-4825-B796-BAE01C0F16EF}"/>
              </a:ext>
            </a:extLst>
          </p:cNvPr>
          <p:cNvSpPr txBox="1"/>
          <p:nvPr/>
        </p:nvSpPr>
        <p:spPr>
          <a:xfrm>
            <a:off x="4517858" y="950811"/>
            <a:ext cx="9252284" cy="1938992"/>
          </a:xfrm>
          <a:prstGeom prst="rect">
            <a:avLst/>
          </a:prstGeom>
          <a:noFill/>
        </p:spPr>
        <p:txBody>
          <a:bodyPr wrap="square">
            <a:spAutoFit/>
          </a:bodyPr>
          <a:lstStyle/>
          <a:p>
            <a:pPr algn="ctr"/>
            <a:r>
              <a:rPr lang="pt-BR" sz="4000" b="1" dirty="0"/>
              <a:t>Teoria que orienta a organização e a administração desde a revolução industrial; empresas racionais e planejadas</a:t>
            </a:r>
          </a:p>
        </p:txBody>
      </p:sp>
    </p:spTree>
    <p:extLst>
      <p:ext uri="{BB962C8B-B14F-4D97-AF65-F5344CB8AC3E}">
        <p14:creationId xmlns:p14="http://schemas.microsoft.com/office/powerpoint/2010/main" val="10281084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3"/>
          <p:cNvSpPr/>
          <p:nvPr/>
        </p:nvSpPr>
        <p:spPr>
          <a:xfrm>
            <a:off x="762000" y="9104539"/>
            <a:ext cx="1905000" cy="114300"/>
          </a:xfrm>
          <a:prstGeom prst="rect">
            <a:avLst/>
          </a:prstGeom>
          <a:solidFill>
            <a:srgbClr val="FCFCFC"/>
          </a:solidFill>
        </p:spPr>
      </p:sp>
      <p:sp>
        <p:nvSpPr>
          <p:cNvPr id="4" name="TextBox 4"/>
          <p:cNvSpPr txBox="1"/>
          <p:nvPr/>
        </p:nvSpPr>
        <p:spPr>
          <a:xfrm>
            <a:off x="34521" y="673910"/>
            <a:ext cx="3389323" cy="679417"/>
          </a:xfrm>
          <a:prstGeom prst="rect">
            <a:avLst/>
          </a:prstGeom>
        </p:spPr>
        <p:txBody>
          <a:bodyPr lIns="0" tIns="0" rIns="0" bIns="0" rtlCol="0" anchor="t">
            <a:spAutoFit/>
          </a:bodyPr>
          <a:lstStyle/>
          <a:p>
            <a:pPr algn="ctr">
              <a:lnSpc>
                <a:spcPts val="5904"/>
              </a:lnSpc>
            </a:pPr>
            <a:r>
              <a:rPr lang="en-US" sz="4500" spc="-36" dirty="0">
                <a:solidFill>
                  <a:srgbClr val="FFFFFF"/>
                </a:solidFill>
                <a:latin typeface="Montserrat Classic Bold"/>
              </a:rPr>
              <a:t>Introdução</a:t>
            </a:r>
          </a:p>
        </p:txBody>
      </p:sp>
      <p:sp>
        <p:nvSpPr>
          <p:cNvPr id="7" name="CaixaDeTexto 6">
            <a:extLst>
              <a:ext uri="{FF2B5EF4-FFF2-40B4-BE49-F238E27FC236}">
                <a16:creationId xmlns:a16="http://schemas.microsoft.com/office/drawing/2014/main" id="{171772B2-1B65-4F90-8B75-F030529522C0}"/>
              </a:ext>
            </a:extLst>
          </p:cNvPr>
          <p:cNvSpPr txBox="1"/>
          <p:nvPr/>
        </p:nvSpPr>
        <p:spPr>
          <a:xfrm>
            <a:off x="1693087" y="2579240"/>
            <a:ext cx="6705600" cy="5128520"/>
          </a:xfrm>
          <a:prstGeom prst="rect">
            <a:avLst/>
          </a:prstGeom>
          <a:noFill/>
          <a:ln>
            <a:solidFill>
              <a:schemeClr val="accent1"/>
            </a:solidFill>
          </a:ln>
        </p:spPr>
        <p:txBody>
          <a:bodyPr wrap="square">
            <a:spAutoFit/>
          </a:bodyPr>
          <a:lstStyle/>
          <a:p>
            <a:pPr algn="just">
              <a:lnSpc>
                <a:spcPct val="150000"/>
              </a:lnSpc>
            </a:pPr>
            <a:r>
              <a:rPr lang="pt-BR" sz="3700" dirty="0"/>
              <a:t>O uso das máquinas transformou radicalmente a natureza da atividade produtiva e deixou sua marca na imaginação, nos pensamentos e nos sentimentos humanos através dos tempos</a:t>
            </a:r>
          </a:p>
        </p:txBody>
      </p:sp>
      <p:sp>
        <p:nvSpPr>
          <p:cNvPr id="9" name="CaixaDeTexto 8">
            <a:extLst>
              <a:ext uri="{FF2B5EF4-FFF2-40B4-BE49-F238E27FC236}">
                <a16:creationId xmlns:a16="http://schemas.microsoft.com/office/drawing/2014/main" id="{7CE0111B-D3E6-4C54-8DA3-1F100AC32DDD}"/>
              </a:ext>
            </a:extLst>
          </p:cNvPr>
          <p:cNvSpPr txBox="1"/>
          <p:nvPr/>
        </p:nvSpPr>
        <p:spPr>
          <a:xfrm>
            <a:off x="9660714" y="2579240"/>
            <a:ext cx="6705600" cy="5128520"/>
          </a:xfrm>
          <a:prstGeom prst="rect">
            <a:avLst/>
          </a:prstGeom>
          <a:noFill/>
          <a:ln>
            <a:solidFill>
              <a:schemeClr val="accent1"/>
            </a:solidFill>
          </a:ln>
        </p:spPr>
        <p:txBody>
          <a:bodyPr wrap="square">
            <a:spAutoFit/>
          </a:bodyPr>
          <a:lstStyle/>
          <a:p>
            <a:pPr algn="just">
              <a:lnSpc>
                <a:spcPct val="150000"/>
              </a:lnSpc>
            </a:pPr>
            <a:r>
              <a:rPr lang="pt-BR" sz="3700" dirty="0"/>
              <a:t>Fomos aprendendo cada vez mais a usar a máquina como uma metáfora para nós mesmos e para nossa sociedade e a moldar nosso mundo de acordo com os princípios mecanicistas. </a:t>
            </a:r>
          </a:p>
        </p:txBody>
      </p:sp>
    </p:spTree>
    <p:extLst>
      <p:ext uri="{BB962C8B-B14F-4D97-AF65-F5344CB8AC3E}">
        <p14:creationId xmlns:p14="http://schemas.microsoft.com/office/powerpoint/2010/main" val="38897636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14225"/>
            <a:ext cx="18288000" cy="1957325"/>
          </a:xfrm>
          <a:prstGeom prst="rect">
            <a:avLst/>
          </a:prstGeom>
          <a:solidFill>
            <a:schemeClr val="accent4">
              <a:lumMod val="40000"/>
              <a:lumOff val="60000"/>
              <a:alpha val="89803"/>
            </a:schemeClr>
          </a:solidFill>
        </p:spPr>
      </p:sp>
      <p:grpSp>
        <p:nvGrpSpPr>
          <p:cNvPr id="3" name="Group 3"/>
          <p:cNvGrpSpPr/>
          <p:nvPr/>
        </p:nvGrpSpPr>
        <p:grpSpPr>
          <a:xfrm>
            <a:off x="11997351" y="3948656"/>
            <a:ext cx="6344462" cy="5657850"/>
            <a:chOff x="0" y="0"/>
            <a:chExt cx="2146151" cy="1913890"/>
          </a:xfrm>
        </p:grpSpPr>
        <p:sp>
          <p:nvSpPr>
            <p:cNvPr id="4" name="Freeform 4"/>
            <p:cNvSpPr/>
            <p:nvPr/>
          </p:nvSpPr>
          <p:spPr>
            <a:xfrm>
              <a:off x="0" y="0"/>
              <a:ext cx="2146151" cy="1913890"/>
            </a:xfrm>
            <a:custGeom>
              <a:avLst/>
              <a:gdLst/>
              <a:ahLst/>
              <a:cxnLst/>
              <a:rect l="l" t="t" r="r" b="b"/>
              <a:pathLst>
                <a:path w="2146151" h="1913890">
                  <a:moveTo>
                    <a:pt x="0" y="0"/>
                  </a:moveTo>
                  <a:lnTo>
                    <a:pt x="2146151" y="0"/>
                  </a:lnTo>
                  <a:lnTo>
                    <a:pt x="2146151" y="1913890"/>
                  </a:lnTo>
                  <a:lnTo>
                    <a:pt x="0" y="1913890"/>
                  </a:lnTo>
                  <a:close/>
                </a:path>
              </a:pathLst>
            </a:custGeom>
            <a:solidFill>
              <a:srgbClr val="FFFFFF"/>
            </a:solidFill>
          </p:spPr>
        </p:sp>
      </p:grpSp>
      <p:sp>
        <p:nvSpPr>
          <p:cNvPr id="12" name="TextBox 12"/>
          <p:cNvSpPr txBox="1"/>
          <p:nvPr/>
        </p:nvSpPr>
        <p:spPr>
          <a:xfrm>
            <a:off x="1424306" y="604082"/>
            <a:ext cx="15671380" cy="720710"/>
          </a:xfrm>
          <a:prstGeom prst="rect">
            <a:avLst/>
          </a:prstGeom>
        </p:spPr>
        <p:txBody>
          <a:bodyPr wrap="square" lIns="0" tIns="0" rIns="0" bIns="0" rtlCol="0" anchor="t">
            <a:spAutoFit/>
          </a:bodyPr>
          <a:lstStyle/>
          <a:p>
            <a:pPr algn="ctr">
              <a:lnSpc>
                <a:spcPts val="6160"/>
              </a:lnSpc>
            </a:pPr>
            <a:r>
              <a:rPr lang="en-US" sz="5000" spc="-56" dirty="0">
                <a:solidFill>
                  <a:srgbClr val="FFFFFF"/>
                </a:solidFill>
                <a:latin typeface="Montserrat Classic Bold"/>
              </a:rPr>
              <a:t>SURGIMENTO DA ORGANIZAÇÃO BUROCRÁTICA</a:t>
            </a:r>
          </a:p>
        </p:txBody>
      </p:sp>
      <p:sp>
        <p:nvSpPr>
          <p:cNvPr id="11" name="CaixaDeTexto 10">
            <a:extLst>
              <a:ext uri="{FF2B5EF4-FFF2-40B4-BE49-F238E27FC236}">
                <a16:creationId xmlns:a16="http://schemas.microsoft.com/office/drawing/2014/main" id="{77110433-BC66-4738-9B59-7E9396900643}"/>
              </a:ext>
            </a:extLst>
          </p:cNvPr>
          <p:cNvSpPr txBox="1"/>
          <p:nvPr/>
        </p:nvSpPr>
        <p:spPr>
          <a:xfrm>
            <a:off x="3282382" y="4097059"/>
            <a:ext cx="11887200" cy="2092881"/>
          </a:xfrm>
          <a:prstGeom prst="rect">
            <a:avLst/>
          </a:prstGeom>
          <a:noFill/>
        </p:spPr>
        <p:txBody>
          <a:bodyPr wrap="square">
            <a:spAutoFit/>
          </a:bodyPr>
          <a:lstStyle/>
          <a:p>
            <a:pPr algn="ctr"/>
            <a:r>
              <a:rPr lang="pt-BR" sz="6500" dirty="0"/>
              <a:t>Toda organização, até certo ponto, é burocratizada e mecanicista.</a:t>
            </a:r>
          </a:p>
        </p:txBody>
      </p:sp>
    </p:spTree>
    <p:extLst>
      <p:ext uri="{BB962C8B-B14F-4D97-AF65-F5344CB8AC3E}">
        <p14:creationId xmlns:p14="http://schemas.microsoft.com/office/powerpoint/2010/main" val="1622996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3"/>
          <p:cNvSpPr/>
          <p:nvPr/>
        </p:nvSpPr>
        <p:spPr>
          <a:xfrm>
            <a:off x="762000" y="9104539"/>
            <a:ext cx="1905000" cy="114300"/>
          </a:xfrm>
          <a:prstGeom prst="rect">
            <a:avLst/>
          </a:prstGeom>
          <a:solidFill>
            <a:srgbClr val="FCFCFC"/>
          </a:solidFill>
        </p:spPr>
      </p:sp>
      <p:sp>
        <p:nvSpPr>
          <p:cNvPr id="4" name="TextBox 4"/>
          <p:cNvSpPr txBox="1"/>
          <p:nvPr/>
        </p:nvSpPr>
        <p:spPr>
          <a:xfrm>
            <a:off x="34521" y="673910"/>
            <a:ext cx="3389323" cy="679417"/>
          </a:xfrm>
          <a:prstGeom prst="rect">
            <a:avLst/>
          </a:prstGeom>
        </p:spPr>
        <p:txBody>
          <a:bodyPr lIns="0" tIns="0" rIns="0" bIns="0" rtlCol="0" anchor="t">
            <a:spAutoFit/>
          </a:bodyPr>
          <a:lstStyle/>
          <a:p>
            <a:pPr algn="ctr">
              <a:lnSpc>
                <a:spcPts val="5904"/>
              </a:lnSpc>
            </a:pPr>
            <a:r>
              <a:rPr lang="en-US" sz="4500" spc="-36" dirty="0">
                <a:solidFill>
                  <a:srgbClr val="FFFFFF"/>
                </a:solidFill>
                <a:latin typeface="Montserrat Classic Bold"/>
              </a:rPr>
              <a:t>Introdução</a:t>
            </a:r>
          </a:p>
        </p:txBody>
      </p:sp>
      <p:sp>
        <p:nvSpPr>
          <p:cNvPr id="8" name="CaixaDeTexto 7">
            <a:extLst>
              <a:ext uri="{FF2B5EF4-FFF2-40B4-BE49-F238E27FC236}">
                <a16:creationId xmlns:a16="http://schemas.microsoft.com/office/drawing/2014/main" id="{A075A788-CC2E-447F-83EB-3343D51C2B2D}"/>
              </a:ext>
            </a:extLst>
          </p:cNvPr>
          <p:cNvSpPr txBox="1"/>
          <p:nvPr/>
        </p:nvSpPr>
        <p:spPr>
          <a:xfrm>
            <a:off x="906807" y="3238500"/>
            <a:ext cx="9525000" cy="3123932"/>
          </a:xfrm>
          <a:prstGeom prst="rect">
            <a:avLst/>
          </a:prstGeom>
          <a:noFill/>
        </p:spPr>
        <p:txBody>
          <a:bodyPr wrap="square">
            <a:spAutoFit/>
          </a:bodyPr>
          <a:lstStyle/>
          <a:p>
            <a:r>
              <a:rPr lang="pt-BR" sz="4500" dirty="0"/>
              <a:t>• </a:t>
            </a:r>
            <a:r>
              <a:rPr lang="pt-BR" sz="3800" dirty="0"/>
              <a:t>Metas fixas.</a:t>
            </a:r>
          </a:p>
          <a:p>
            <a:endParaRPr lang="pt-BR" sz="3800" dirty="0"/>
          </a:p>
          <a:p>
            <a:r>
              <a:rPr lang="pt-BR" sz="3800" dirty="0"/>
              <a:t>• Ambiente estável.</a:t>
            </a:r>
          </a:p>
          <a:p>
            <a:endParaRPr lang="pt-BR" sz="3800" dirty="0"/>
          </a:p>
          <a:p>
            <a:r>
              <a:rPr lang="pt-BR" sz="3800" dirty="0"/>
              <a:t>• Força de trabalho dedicada e submissa.</a:t>
            </a:r>
          </a:p>
        </p:txBody>
      </p:sp>
      <p:sp>
        <p:nvSpPr>
          <p:cNvPr id="2" name="CaixaDeTexto 1">
            <a:extLst>
              <a:ext uri="{FF2B5EF4-FFF2-40B4-BE49-F238E27FC236}">
                <a16:creationId xmlns:a16="http://schemas.microsoft.com/office/drawing/2014/main" id="{FB6C4018-919A-475F-B05C-67E8304138C4}"/>
              </a:ext>
            </a:extLst>
          </p:cNvPr>
          <p:cNvSpPr txBox="1"/>
          <p:nvPr/>
        </p:nvSpPr>
        <p:spPr>
          <a:xfrm>
            <a:off x="11963400" y="3484721"/>
            <a:ext cx="5562600" cy="2631490"/>
          </a:xfrm>
          <a:prstGeom prst="rect">
            <a:avLst/>
          </a:prstGeom>
          <a:solidFill>
            <a:schemeClr val="bg1"/>
          </a:solidFill>
          <a:ln>
            <a:solidFill>
              <a:schemeClr val="tx1"/>
            </a:solidFill>
          </a:ln>
        </p:spPr>
        <p:txBody>
          <a:bodyPr wrap="square">
            <a:spAutoFit/>
          </a:bodyPr>
          <a:lstStyle/>
          <a:p>
            <a:pPr algn="ctr"/>
            <a:r>
              <a:rPr lang="pt-BR" sz="5500" dirty="0"/>
              <a:t>Base de uma operação </a:t>
            </a:r>
          </a:p>
          <a:p>
            <a:pPr algn="ctr"/>
            <a:r>
              <a:rPr lang="pt-BR" sz="5500" dirty="0"/>
              <a:t>eficiente</a:t>
            </a:r>
          </a:p>
        </p:txBody>
      </p:sp>
      <p:sp>
        <p:nvSpPr>
          <p:cNvPr id="5" name="Seta: para a Direita 4">
            <a:extLst>
              <a:ext uri="{FF2B5EF4-FFF2-40B4-BE49-F238E27FC236}">
                <a16:creationId xmlns:a16="http://schemas.microsoft.com/office/drawing/2014/main" id="{8728D60D-CE8F-4C8F-A9F8-5A720AA2618D}"/>
              </a:ext>
            </a:extLst>
          </p:cNvPr>
          <p:cNvSpPr/>
          <p:nvPr/>
        </p:nvSpPr>
        <p:spPr>
          <a:xfrm>
            <a:off x="9822207" y="4381366"/>
            <a:ext cx="1219200" cy="8382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28157012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CFCFC"/>
        </a:solidFill>
        <a:effectLst/>
      </p:bgPr>
    </p:bg>
    <p:spTree>
      <p:nvGrpSpPr>
        <p:cNvPr id="1" name=""/>
        <p:cNvGrpSpPr/>
        <p:nvPr/>
      </p:nvGrpSpPr>
      <p:grpSpPr>
        <a:xfrm>
          <a:off x="0" y="0"/>
          <a:ext cx="0" cy="0"/>
          <a:chOff x="0" y="0"/>
          <a:chExt cx="0" cy="0"/>
        </a:xfrm>
      </p:grpSpPr>
      <p:sp>
        <p:nvSpPr>
          <p:cNvPr id="2" name="AutoShape 2"/>
          <p:cNvSpPr/>
          <p:nvPr/>
        </p:nvSpPr>
        <p:spPr>
          <a:xfrm>
            <a:off x="0" y="0"/>
            <a:ext cx="3423844" cy="10287000"/>
          </a:xfrm>
          <a:prstGeom prst="rect">
            <a:avLst/>
          </a:prstGeom>
          <a:solidFill>
            <a:schemeClr val="accent4">
              <a:lumMod val="40000"/>
              <a:lumOff val="60000"/>
              <a:alpha val="89803"/>
            </a:schemeClr>
          </a:solidFill>
        </p:spPr>
      </p:sp>
      <p:sp>
        <p:nvSpPr>
          <p:cNvPr id="3" name="AutoShape 3"/>
          <p:cNvSpPr/>
          <p:nvPr/>
        </p:nvSpPr>
        <p:spPr>
          <a:xfrm>
            <a:off x="762000" y="9104539"/>
            <a:ext cx="1905000" cy="114300"/>
          </a:xfrm>
          <a:prstGeom prst="rect">
            <a:avLst/>
          </a:prstGeom>
          <a:solidFill>
            <a:srgbClr val="FCFCFC"/>
          </a:solidFill>
        </p:spPr>
      </p:sp>
      <p:sp>
        <p:nvSpPr>
          <p:cNvPr id="16" name="CaixaDeTexto 15"/>
          <p:cNvSpPr txBox="1"/>
          <p:nvPr/>
        </p:nvSpPr>
        <p:spPr>
          <a:xfrm>
            <a:off x="4191000" y="1353327"/>
            <a:ext cx="13182600" cy="7442487"/>
          </a:xfrm>
          <a:prstGeom prst="rect">
            <a:avLst/>
          </a:prstGeom>
          <a:noFill/>
        </p:spPr>
        <p:txBody>
          <a:bodyPr wrap="square" rtlCol="0">
            <a:spAutoFit/>
          </a:bodyPr>
          <a:lstStyle/>
          <a:p>
            <a:pPr>
              <a:lnSpc>
                <a:spcPct val="150000"/>
              </a:lnSpc>
            </a:pPr>
            <a:r>
              <a:rPr lang="pt-BR" sz="5400" dirty="0"/>
              <a:t>Como e quando estamos adotando um pensamento mecanicista?</a:t>
            </a:r>
          </a:p>
          <a:p>
            <a:pPr>
              <a:lnSpc>
                <a:spcPct val="150000"/>
              </a:lnSpc>
            </a:pPr>
            <a:endParaRPr lang="pt-BR" sz="5400" dirty="0"/>
          </a:p>
          <a:p>
            <a:pPr>
              <a:lnSpc>
                <a:spcPct val="150000"/>
              </a:lnSpc>
            </a:pPr>
            <a:r>
              <a:rPr lang="pt-BR" sz="5400" dirty="0"/>
              <a:t>Como nosso modo de pensar se baseia em tantas teorias populares e ideias tidas como certas?</a:t>
            </a:r>
            <a:endParaRPr lang="pt-BR" sz="5000" b="1"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2">
            <a:extLst>
              <a:ext uri="{FF2B5EF4-FFF2-40B4-BE49-F238E27FC236}">
                <a16:creationId xmlns:a16="http://schemas.microsoft.com/office/drawing/2014/main" id="{BDA619B7-2001-461E-9AD9-C2AAABAD8524}"/>
              </a:ext>
            </a:extLst>
          </p:cNvPr>
          <p:cNvSpPr txBox="1">
            <a:spLocks noChangeArrowheads="1"/>
          </p:cNvSpPr>
          <p:nvPr/>
        </p:nvSpPr>
        <p:spPr bwMode="auto">
          <a:xfrm>
            <a:off x="914401" y="517922"/>
            <a:ext cx="11513473"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rgbClr val="800000"/>
                </a:solidFill>
                <a:latin typeface="Verdana" panose="020B0604030504040204" pitchFamily="34" charset="0"/>
              </a:defRPr>
            </a:lvl1pPr>
            <a:lvl2pPr marL="742950" indent="-285750">
              <a:defRPr sz="2400" b="1">
                <a:solidFill>
                  <a:srgbClr val="800000"/>
                </a:solidFill>
                <a:latin typeface="Verdana" panose="020B0604030504040204" pitchFamily="34" charset="0"/>
              </a:defRPr>
            </a:lvl2pPr>
            <a:lvl3pPr marL="1143000" indent="-228600">
              <a:defRPr sz="2400" b="1">
                <a:solidFill>
                  <a:srgbClr val="800000"/>
                </a:solidFill>
                <a:latin typeface="Verdana" panose="020B0604030504040204" pitchFamily="34" charset="0"/>
              </a:defRPr>
            </a:lvl3pPr>
            <a:lvl4pPr marL="1600200" indent="-228600">
              <a:defRPr sz="2400" b="1">
                <a:solidFill>
                  <a:srgbClr val="800000"/>
                </a:solidFill>
                <a:latin typeface="Verdana" panose="020B0604030504040204" pitchFamily="34" charset="0"/>
              </a:defRPr>
            </a:lvl4pPr>
            <a:lvl5pPr marL="2057400" indent="-228600">
              <a:defRPr sz="2400" b="1">
                <a:solidFill>
                  <a:srgbClr val="800000"/>
                </a:solidFill>
                <a:latin typeface="Verdana" panose="020B0604030504040204" pitchFamily="34" charset="0"/>
              </a:defRPr>
            </a:lvl5pPr>
            <a:lvl6pPr marL="2514600" indent="-228600" eaLnBrk="0" fontAlgn="base" hangingPunct="0">
              <a:spcBef>
                <a:spcPct val="0"/>
              </a:spcBef>
              <a:spcAft>
                <a:spcPct val="0"/>
              </a:spcAft>
              <a:defRPr sz="2400" b="1">
                <a:solidFill>
                  <a:srgbClr val="800000"/>
                </a:solidFill>
                <a:latin typeface="Verdana" panose="020B0604030504040204" pitchFamily="34" charset="0"/>
              </a:defRPr>
            </a:lvl6pPr>
            <a:lvl7pPr marL="2971800" indent="-228600" eaLnBrk="0" fontAlgn="base" hangingPunct="0">
              <a:spcBef>
                <a:spcPct val="0"/>
              </a:spcBef>
              <a:spcAft>
                <a:spcPct val="0"/>
              </a:spcAft>
              <a:defRPr sz="2400" b="1">
                <a:solidFill>
                  <a:srgbClr val="800000"/>
                </a:solidFill>
                <a:latin typeface="Verdana" panose="020B0604030504040204" pitchFamily="34" charset="0"/>
              </a:defRPr>
            </a:lvl7pPr>
            <a:lvl8pPr marL="3429000" indent="-228600" eaLnBrk="0" fontAlgn="base" hangingPunct="0">
              <a:spcBef>
                <a:spcPct val="0"/>
              </a:spcBef>
              <a:spcAft>
                <a:spcPct val="0"/>
              </a:spcAft>
              <a:defRPr sz="2400" b="1">
                <a:solidFill>
                  <a:srgbClr val="800000"/>
                </a:solidFill>
                <a:latin typeface="Verdana" panose="020B0604030504040204" pitchFamily="34" charset="0"/>
              </a:defRPr>
            </a:lvl8pPr>
            <a:lvl9pPr marL="3886200" indent="-228600" eaLnBrk="0" fontAlgn="base" hangingPunct="0">
              <a:spcBef>
                <a:spcPct val="0"/>
              </a:spcBef>
              <a:spcAft>
                <a:spcPct val="0"/>
              </a:spcAft>
              <a:defRPr sz="2400" b="1">
                <a:solidFill>
                  <a:srgbClr val="800000"/>
                </a:solidFill>
                <a:latin typeface="Verdana" panose="020B0604030504040204" pitchFamily="34" charset="0"/>
              </a:defRPr>
            </a:lvl9pPr>
          </a:lstStyle>
          <a:p>
            <a:pPr algn="ctr"/>
            <a:r>
              <a:rPr lang="pt-BR" altLang="pt-BR" sz="6000" dirty="0">
                <a:solidFill>
                  <a:schemeClr val="tx1"/>
                </a:solidFill>
                <a:latin typeface="+mj-lt"/>
                <a:cs typeface="Times New Roman" panose="02020603050405020304" pitchFamily="18" charset="0"/>
              </a:rPr>
              <a:t>Origens da organização mecanicista</a:t>
            </a:r>
          </a:p>
        </p:txBody>
      </p:sp>
      <p:sp>
        <p:nvSpPr>
          <p:cNvPr id="29716" name="Text Box 2">
            <a:extLst>
              <a:ext uri="{FF2B5EF4-FFF2-40B4-BE49-F238E27FC236}">
                <a16:creationId xmlns:a16="http://schemas.microsoft.com/office/drawing/2014/main" id="{A95429E6-7595-41F2-9E12-CA9D324BC538}"/>
              </a:ext>
            </a:extLst>
          </p:cNvPr>
          <p:cNvSpPr txBox="1">
            <a:spLocks noChangeArrowheads="1"/>
          </p:cNvSpPr>
          <p:nvPr/>
        </p:nvSpPr>
        <p:spPr bwMode="auto">
          <a:xfrm>
            <a:off x="914401" y="2486026"/>
            <a:ext cx="4591050" cy="1957728"/>
          </a:xfrm>
          <a:prstGeom prst="rect">
            <a:avLst/>
          </a:prstGeom>
          <a:solidFill>
            <a:schemeClr val="accent2">
              <a:lumMod val="40000"/>
              <a:lumOff val="60000"/>
            </a:schemeClr>
          </a:solidFill>
          <a:ln w="9525">
            <a:noFill/>
            <a:miter lim="800000"/>
            <a:headEnd/>
            <a:tailEnd/>
          </a:ln>
        </p:spPr>
        <p:txBody>
          <a:bodyPr anchor="ctr"/>
          <a:lstStyle/>
          <a:p>
            <a:pPr algn="ctr">
              <a:defRPr/>
            </a:pPr>
            <a:r>
              <a:rPr lang="pt-BR" sz="3500" dirty="0">
                <a:cs typeface="Times New Roman" pitchFamily="18" charset="0"/>
              </a:rPr>
              <a:t>Origens da palavra organização</a:t>
            </a:r>
            <a:endParaRPr lang="pt-BR" sz="3100" dirty="0">
              <a:cs typeface="Times New Roman" pitchFamily="18" charset="0"/>
            </a:endParaRPr>
          </a:p>
        </p:txBody>
      </p:sp>
      <p:sp>
        <p:nvSpPr>
          <p:cNvPr id="29714" name="Text Box 2">
            <a:extLst>
              <a:ext uri="{FF2B5EF4-FFF2-40B4-BE49-F238E27FC236}">
                <a16:creationId xmlns:a16="http://schemas.microsoft.com/office/drawing/2014/main" id="{A724C102-773F-4ED4-9FF9-8C20ED6CC1D4}"/>
              </a:ext>
            </a:extLst>
          </p:cNvPr>
          <p:cNvSpPr txBox="1">
            <a:spLocks noChangeArrowheads="1"/>
          </p:cNvSpPr>
          <p:nvPr/>
        </p:nvSpPr>
        <p:spPr bwMode="auto">
          <a:xfrm>
            <a:off x="933449" y="4785575"/>
            <a:ext cx="4605338" cy="2066925"/>
          </a:xfrm>
          <a:prstGeom prst="rect">
            <a:avLst/>
          </a:prstGeom>
          <a:solidFill>
            <a:schemeClr val="accent2">
              <a:lumMod val="40000"/>
              <a:lumOff val="60000"/>
            </a:schemeClr>
          </a:solidFill>
          <a:ln w="9525">
            <a:noFill/>
            <a:miter lim="800000"/>
            <a:headEnd/>
            <a:tailEnd/>
          </a:ln>
        </p:spPr>
        <p:txBody>
          <a:bodyPr anchor="ctr"/>
          <a:lstStyle/>
          <a:p>
            <a:pPr algn="ctr">
              <a:defRPr/>
            </a:pPr>
            <a:r>
              <a:rPr lang="pt-BR" sz="3500" dirty="0">
                <a:latin typeface="+mj-lt"/>
                <a:cs typeface="Times New Roman" pitchFamily="18" charset="0"/>
              </a:rPr>
              <a:t>Invenção das máquina</a:t>
            </a:r>
            <a:endParaRPr lang="pt-BR" sz="3100" dirty="0">
              <a:latin typeface="+mj-lt"/>
              <a:cs typeface="Times New Roman" pitchFamily="18" charset="0"/>
            </a:endParaRPr>
          </a:p>
        </p:txBody>
      </p:sp>
      <p:sp>
        <p:nvSpPr>
          <p:cNvPr id="29712" name="Text Box 2">
            <a:extLst>
              <a:ext uri="{FF2B5EF4-FFF2-40B4-BE49-F238E27FC236}">
                <a16:creationId xmlns:a16="http://schemas.microsoft.com/office/drawing/2014/main" id="{B1F6BE66-AADC-490F-B497-CFE4B3574490}"/>
              </a:ext>
            </a:extLst>
          </p:cNvPr>
          <p:cNvSpPr txBox="1">
            <a:spLocks noChangeArrowheads="1"/>
          </p:cNvSpPr>
          <p:nvPr/>
        </p:nvSpPr>
        <p:spPr bwMode="auto">
          <a:xfrm>
            <a:off x="896103" y="7194321"/>
            <a:ext cx="4605337" cy="2066925"/>
          </a:xfrm>
          <a:prstGeom prst="rect">
            <a:avLst/>
          </a:prstGeom>
          <a:solidFill>
            <a:schemeClr val="accent2">
              <a:lumMod val="40000"/>
              <a:lumOff val="60000"/>
            </a:schemeClr>
          </a:solidFill>
          <a:ln w="9525">
            <a:noFill/>
            <a:miter lim="800000"/>
            <a:headEnd/>
            <a:tailEnd/>
          </a:ln>
        </p:spPr>
        <p:txBody>
          <a:bodyPr anchor="ctr"/>
          <a:lstStyle/>
          <a:p>
            <a:pPr algn="ctr">
              <a:defRPr/>
            </a:pPr>
            <a:r>
              <a:rPr lang="pt-BR" sz="3500" dirty="0">
                <a:latin typeface="+mj-lt"/>
                <a:cs typeface="Times New Roman" pitchFamily="18" charset="0"/>
              </a:rPr>
              <a:t>Mecanização do pensamento</a:t>
            </a:r>
            <a:endParaRPr lang="pt-BR" sz="3100" dirty="0">
              <a:latin typeface="+mj-lt"/>
              <a:cs typeface="Times New Roman" pitchFamily="18" charset="0"/>
            </a:endParaRPr>
          </a:p>
        </p:txBody>
      </p:sp>
      <p:sp>
        <p:nvSpPr>
          <p:cNvPr id="25606" name="Text Box 2">
            <a:extLst>
              <a:ext uri="{FF2B5EF4-FFF2-40B4-BE49-F238E27FC236}">
                <a16:creationId xmlns:a16="http://schemas.microsoft.com/office/drawing/2014/main" id="{DEF3F493-233F-476B-BE31-6C7F0012BB37}"/>
              </a:ext>
            </a:extLst>
          </p:cNvPr>
          <p:cNvSpPr txBox="1">
            <a:spLocks noChangeArrowheads="1"/>
          </p:cNvSpPr>
          <p:nvPr/>
        </p:nvSpPr>
        <p:spPr bwMode="auto">
          <a:xfrm>
            <a:off x="5791200" y="3059491"/>
            <a:ext cx="11453813" cy="630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74625" indent="-174625">
              <a:defRPr sz="2400" b="1">
                <a:solidFill>
                  <a:srgbClr val="800000"/>
                </a:solidFill>
                <a:latin typeface="Verdana" panose="020B0604030504040204" pitchFamily="34" charset="0"/>
              </a:defRPr>
            </a:lvl1pPr>
            <a:lvl2pPr marL="742950" indent="-285750">
              <a:defRPr sz="2400" b="1">
                <a:solidFill>
                  <a:srgbClr val="800000"/>
                </a:solidFill>
                <a:latin typeface="Verdana" panose="020B0604030504040204" pitchFamily="34" charset="0"/>
              </a:defRPr>
            </a:lvl2pPr>
            <a:lvl3pPr marL="1143000" indent="-228600">
              <a:defRPr sz="2400" b="1">
                <a:solidFill>
                  <a:srgbClr val="800000"/>
                </a:solidFill>
                <a:latin typeface="Verdana" panose="020B0604030504040204" pitchFamily="34" charset="0"/>
              </a:defRPr>
            </a:lvl3pPr>
            <a:lvl4pPr marL="1600200" indent="-228600">
              <a:defRPr sz="2400" b="1">
                <a:solidFill>
                  <a:srgbClr val="800000"/>
                </a:solidFill>
                <a:latin typeface="Verdana" panose="020B0604030504040204" pitchFamily="34" charset="0"/>
              </a:defRPr>
            </a:lvl4pPr>
            <a:lvl5pPr marL="2057400" indent="-228600">
              <a:defRPr sz="2400" b="1">
                <a:solidFill>
                  <a:srgbClr val="800000"/>
                </a:solidFill>
                <a:latin typeface="Verdana" panose="020B0604030504040204" pitchFamily="34" charset="0"/>
              </a:defRPr>
            </a:lvl5pPr>
            <a:lvl6pPr marL="2514600" indent="-228600" eaLnBrk="0" fontAlgn="base" hangingPunct="0">
              <a:spcBef>
                <a:spcPct val="0"/>
              </a:spcBef>
              <a:spcAft>
                <a:spcPct val="0"/>
              </a:spcAft>
              <a:defRPr sz="2400" b="1">
                <a:solidFill>
                  <a:srgbClr val="800000"/>
                </a:solidFill>
                <a:latin typeface="Verdana" panose="020B0604030504040204" pitchFamily="34" charset="0"/>
              </a:defRPr>
            </a:lvl6pPr>
            <a:lvl7pPr marL="2971800" indent="-228600" eaLnBrk="0" fontAlgn="base" hangingPunct="0">
              <a:spcBef>
                <a:spcPct val="0"/>
              </a:spcBef>
              <a:spcAft>
                <a:spcPct val="0"/>
              </a:spcAft>
              <a:defRPr sz="2400" b="1">
                <a:solidFill>
                  <a:srgbClr val="800000"/>
                </a:solidFill>
                <a:latin typeface="Verdana" panose="020B0604030504040204" pitchFamily="34" charset="0"/>
              </a:defRPr>
            </a:lvl7pPr>
            <a:lvl8pPr marL="3429000" indent="-228600" eaLnBrk="0" fontAlgn="base" hangingPunct="0">
              <a:spcBef>
                <a:spcPct val="0"/>
              </a:spcBef>
              <a:spcAft>
                <a:spcPct val="0"/>
              </a:spcAft>
              <a:defRPr sz="2400" b="1">
                <a:solidFill>
                  <a:srgbClr val="800000"/>
                </a:solidFill>
                <a:latin typeface="Verdana" panose="020B0604030504040204" pitchFamily="34" charset="0"/>
              </a:defRPr>
            </a:lvl8pPr>
            <a:lvl9pPr marL="3886200" indent="-228600" eaLnBrk="0" fontAlgn="base" hangingPunct="0">
              <a:spcBef>
                <a:spcPct val="0"/>
              </a:spcBef>
              <a:spcAft>
                <a:spcPct val="0"/>
              </a:spcAft>
              <a:defRPr sz="2400" b="1">
                <a:solidFill>
                  <a:srgbClr val="800000"/>
                </a:solidFill>
                <a:latin typeface="Verdana" panose="020B0604030504040204" pitchFamily="34" charset="0"/>
              </a:defRPr>
            </a:lvl9pPr>
          </a:lstStyle>
          <a:p>
            <a:pPr>
              <a:buFontTx/>
              <a:buChar char="•"/>
            </a:pPr>
            <a:r>
              <a:rPr lang="pt-BR" altLang="pt-BR" sz="3500" dirty="0">
                <a:solidFill>
                  <a:schemeClr val="tx1"/>
                </a:solidFill>
                <a:latin typeface="+mj-lt"/>
                <a:cs typeface="Times New Roman" panose="02020603050405020304" pitchFamily="18" charset="0"/>
              </a:rPr>
              <a:t>Grego, </a:t>
            </a:r>
            <a:r>
              <a:rPr lang="pt-BR" altLang="pt-BR" sz="3500" i="1" dirty="0">
                <a:solidFill>
                  <a:schemeClr val="tx1"/>
                </a:solidFill>
                <a:latin typeface="+mj-lt"/>
                <a:cs typeface="Times New Roman" panose="02020603050405020304" pitchFamily="18" charset="0"/>
              </a:rPr>
              <a:t>organon</a:t>
            </a:r>
            <a:r>
              <a:rPr lang="pt-BR" altLang="pt-BR" sz="3500" dirty="0">
                <a:solidFill>
                  <a:schemeClr val="tx1"/>
                </a:solidFill>
                <a:latin typeface="+mj-lt"/>
                <a:cs typeface="Times New Roman" panose="02020603050405020304" pitchFamily="18" charset="0"/>
              </a:rPr>
              <a:t>, que significa ferramenta ou instrumento</a:t>
            </a:r>
          </a:p>
        </p:txBody>
      </p:sp>
      <p:sp>
        <p:nvSpPr>
          <p:cNvPr id="25607" name="Text Box 2">
            <a:extLst>
              <a:ext uri="{FF2B5EF4-FFF2-40B4-BE49-F238E27FC236}">
                <a16:creationId xmlns:a16="http://schemas.microsoft.com/office/drawing/2014/main" id="{40507B8E-B510-45A1-B8D7-05CA0160480A}"/>
              </a:ext>
            </a:extLst>
          </p:cNvPr>
          <p:cNvSpPr txBox="1">
            <a:spLocks noChangeArrowheads="1"/>
          </p:cNvSpPr>
          <p:nvPr/>
        </p:nvSpPr>
        <p:spPr bwMode="auto">
          <a:xfrm>
            <a:off x="5819274" y="4941259"/>
            <a:ext cx="10391775" cy="1615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74625" indent="-174625">
              <a:defRPr sz="2400" b="1">
                <a:solidFill>
                  <a:srgbClr val="800000"/>
                </a:solidFill>
                <a:latin typeface="Verdana" panose="020B0604030504040204" pitchFamily="34" charset="0"/>
              </a:defRPr>
            </a:lvl1pPr>
            <a:lvl2pPr marL="742950" indent="-285750">
              <a:defRPr sz="2400" b="1">
                <a:solidFill>
                  <a:srgbClr val="800000"/>
                </a:solidFill>
                <a:latin typeface="Verdana" panose="020B0604030504040204" pitchFamily="34" charset="0"/>
              </a:defRPr>
            </a:lvl2pPr>
            <a:lvl3pPr marL="1143000" indent="-228600">
              <a:defRPr sz="2400" b="1">
                <a:solidFill>
                  <a:srgbClr val="800000"/>
                </a:solidFill>
                <a:latin typeface="Verdana" panose="020B0604030504040204" pitchFamily="34" charset="0"/>
              </a:defRPr>
            </a:lvl3pPr>
            <a:lvl4pPr marL="1600200" indent="-228600">
              <a:defRPr sz="2400" b="1">
                <a:solidFill>
                  <a:srgbClr val="800000"/>
                </a:solidFill>
                <a:latin typeface="Verdana" panose="020B0604030504040204" pitchFamily="34" charset="0"/>
              </a:defRPr>
            </a:lvl4pPr>
            <a:lvl5pPr marL="2057400" indent="-228600">
              <a:defRPr sz="2400" b="1">
                <a:solidFill>
                  <a:srgbClr val="800000"/>
                </a:solidFill>
                <a:latin typeface="Verdana" panose="020B0604030504040204" pitchFamily="34" charset="0"/>
              </a:defRPr>
            </a:lvl5pPr>
            <a:lvl6pPr marL="2514600" indent="-228600" eaLnBrk="0" fontAlgn="base" hangingPunct="0">
              <a:spcBef>
                <a:spcPct val="0"/>
              </a:spcBef>
              <a:spcAft>
                <a:spcPct val="0"/>
              </a:spcAft>
              <a:defRPr sz="2400" b="1">
                <a:solidFill>
                  <a:srgbClr val="800000"/>
                </a:solidFill>
                <a:latin typeface="Verdana" panose="020B0604030504040204" pitchFamily="34" charset="0"/>
              </a:defRPr>
            </a:lvl6pPr>
            <a:lvl7pPr marL="2971800" indent="-228600" eaLnBrk="0" fontAlgn="base" hangingPunct="0">
              <a:spcBef>
                <a:spcPct val="0"/>
              </a:spcBef>
              <a:spcAft>
                <a:spcPct val="0"/>
              </a:spcAft>
              <a:defRPr sz="2400" b="1">
                <a:solidFill>
                  <a:srgbClr val="800000"/>
                </a:solidFill>
                <a:latin typeface="Verdana" panose="020B0604030504040204" pitchFamily="34" charset="0"/>
              </a:defRPr>
            </a:lvl7pPr>
            <a:lvl8pPr marL="3429000" indent="-228600" eaLnBrk="0" fontAlgn="base" hangingPunct="0">
              <a:spcBef>
                <a:spcPct val="0"/>
              </a:spcBef>
              <a:spcAft>
                <a:spcPct val="0"/>
              </a:spcAft>
              <a:defRPr sz="2400" b="1">
                <a:solidFill>
                  <a:srgbClr val="800000"/>
                </a:solidFill>
                <a:latin typeface="Verdana" panose="020B0604030504040204" pitchFamily="34" charset="0"/>
              </a:defRPr>
            </a:lvl8pPr>
            <a:lvl9pPr marL="3886200" indent="-228600" eaLnBrk="0" fontAlgn="base" hangingPunct="0">
              <a:spcBef>
                <a:spcPct val="0"/>
              </a:spcBef>
              <a:spcAft>
                <a:spcPct val="0"/>
              </a:spcAft>
              <a:defRPr sz="2400" b="1">
                <a:solidFill>
                  <a:srgbClr val="800000"/>
                </a:solidFill>
                <a:latin typeface="Verdana" panose="020B0604030504040204" pitchFamily="34" charset="0"/>
              </a:defRPr>
            </a:lvl9pPr>
          </a:lstStyle>
          <a:p>
            <a:pPr>
              <a:buFontTx/>
              <a:buChar char="•"/>
            </a:pPr>
            <a:r>
              <a:rPr lang="pt-BR" altLang="pt-BR" sz="3300" dirty="0">
                <a:solidFill>
                  <a:schemeClr val="tx1"/>
                </a:solidFill>
                <a:latin typeface="+mj-lt"/>
                <a:cs typeface="Times New Roman" panose="02020603050405020304" pitchFamily="18" charset="0"/>
              </a:rPr>
              <a:t>Foi com a invenção das máquinas que o conceito de organização realmente se tornou mecanizado.</a:t>
            </a:r>
          </a:p>
          <a:p>
            <a:pPr>
              <a:buFontTx/>
              <a:buChar char="•"/>
            </a:pPr>
            <a:r>
              <a:rPr lang="pt-BR" altLang="pt-BR" sz="3300" dirty="0">
                <a:solidFill>
                  <a:schemeClr val="tx1"/>
                </a:solidFill>
                <a:latin typeface="+mj-lt"/>
                <a:cs typeface="Times New Roman" panose="02020603050405020304" pitchFamily="18" charset="0"/>
              </a:rPr>
              <a:t>Organizações e tiveram que se adaptar as máquinas.</a:t>
            </a:r>
          </a:p>
        </p:txBody>
      </p:sp>
      <p:sp>
        <p:nvSpPr>
          <p:cNvPr id="25608" name="Text Box 2">
            <a:extLst>
              <a:ext uri="{FF2B5EF4-FFF2-40B4-BE49-F238E27FC236}">
                <a16:creationId xmlns:a16="http://schemas.microsoft.com/office/drawing/2014/main" id="{E58E20A8-D200-4D79-9873-39FBAD9F1C71}"/>
              </a:ext>
            </a:extLst>
          </p:cNvPr>
          <p:cNvSpPr txBox="1">
            <a:spLocks noChangeArrowheads="1"/>
          </p:cNvSpPr>
          <p:nvPr/>
        </p:nvSpPr>
        <p:spPr bwMode="auto">
          <a:xfrm>
            <a:off x="5791200" y="7194321"/>
            <a:ext cx="11049000"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74625" indent="-174625">
              <a:defRPr sz="2400" b="1">
                <a:solidFill>
                  <a:srgbClr val="800000"/>
                </a:solidFill>
                <a:latin typeface="Verdana" panose="020B0604030504040204" pitchFamily="34" charset="0"/>
              </a:defRPr>
            </a:lvl1pPr>
            <a:lvl2pPr marL="742950" indent="-285750">
              <a:defRPr sz="2400" b="1">
                <a:solidFill>
                  <a:srgbClr val="800000"/>
                </a:solidFill>
                <a:latin typeface="Verdana" panose="020B0604030504040204" pitchFamily="34" charset="0"/>
              </a:defRPr>
            </a:lvl2pPr>
            <a:lvl3pPr marL="1143000" indent="-228600">
              <a:defRPr sz="2400" b="1">
                <a:solidFill>
                  <a:srgbClr val="800000"/>
                </a:solidFill>
                <a:latin typeface="Verdana" panose="020B0604030504040204" pitchFamily="34" charset="0"/>
              </a:defRPr>
            </a:lvl3pPr>
            <a:lvl4pPr marL="1600200" indent="-228600">
              <a:defRPr sz="2400" b="1">
                <a:solidFill>
                  <a:srgbClr val="800000"/>
                </a:solidFill>
                <a:latin typeface="Verdana" panose="020B0604030504040204" pitchFamily="34" charset="0"/>
              </a:defRPr>
            </a:lvl4pPr>
            <a:lvl5pPr marL="2057400" indent="-228600">
              <a:defRPr sz="2400" b="1">
                <a:solidFill>
                  <a:srgbClr val="800000"/>
                </a:solidFill>
                <a:latin typeface="Verdana" panose="020B0604030504040204" pitchFamily="34" charset="0"/>
              </a:defRPr>
            </a:lvl5pPr>
            <a:lvl6pPr marL="2514600" indent="-228600" eaLnBrk="0" fontAlgn="base" hangingPunct="0">
              <a:spcBef>
                <a:spcPct val="0"/>
              </a:spcBef>
              <a:spcAft>
                <a:spcPct val="0"/>
              </a:spcAft>
              <a:defRPr sz="2400" b="1">
                <a:solidFill>
                  <a:srgbClr val="800000"/>
                </a:solidFill>
                <a:latin typeface="Verdana" panose="020B0604030504040204" pitchFamily="34" charset="0"/>
              </a:defRPr>
            </a:lvl6pPr>
            <a:lvl7pPr marL="2971800" indent="-228600" eaLnBrk="0" fontAlgn="base" hangingPunct="0">
              <a:spcBef>
                <a:spcPct val="0"/>
              </a:spcBef>
              <a:spcAft>
                <a:spcPct val="0"/>
              </a:spcAft>
              <a:defRPr sz="2400" b="1">
                <a:solidFill>
                  <a:srgbClr val="800000"/>
                </a:solidFill>
                <a:latin typeface="Verdana" panose="020B0604030504040204" pitchFamily="34" charset="0"/>
              </a:defRPr>
            </a:lvl7pPr>
            <a:lvl8pPr marL="3429000" indent="-228600" eaLnBrk="0" fontAlgn="base" hangingPunct="0">
              <a:spcBef>
                <a:spcPct val="0"/>
              </a:spcBef>
              <a:spcAft>
                <a:spcPct val="0"/>
              </a:spcAft>
              <a:defRPr sz="2400" b="1">
                <a:solidFill>
                  <a:srgbClr val="800000"/>
                </a:solidFill>
                <a:latin typeface="Verdana" panose="020B0604030504040204" pitchFamily="34" charset="0"/>
              </a:defRPr>
            </a:lvl8pPr>
            <a:lvl9pPr marL="3886200" indent="-228600" eaLnBrk="0" fontAlgn="base" hangingPunct="0">
              <a:spcBef>
                <a:spcPct val="0"/>
              </a:spcBef>
              <a:spcAft>
                <a:spcPct val="0"/>
              </a:spcAft>
              <a:defRPr sz="2400" b="1">
                <a:solidFill>
                  <a:srgbClr val="800000"/>
                </a:solidFill>
                <a:latin typeface="Verdana" panose="020B0604030504040204" pitchFamily="34" charset="0"/>
              </a:defRPr>
            </a:lvl9pPr>
          </a:lstStyle>
          <a:p>
            <a:pPr>
              <a:buFontTx/>
              <a:buChar char="•"/>
            </a:pPr>
            <a:r>
              <a:rPr lang="pt-BR" altLang="pt-BR" sz="3300" dirty="0">
                <a:solidFill>
                  <a:schemeClr val="tx1"/>
                </a:solidFill>
                <a:latin typeface="+mj-lt"/>
                <a:cs typeface="Times New Roman" panose="02020603050405020304" pitchFamily="18" charset="0"/>
              </a:rPr>
              <a:t>A nova tecnologia foi reforçada pela mecanização do pensamento e da ação humana.</a:t>
            </a:r>
          </a:p>
          <a:p>
            <a:pPr>
              <a:buFontTx/>
              <a:buChar char="•"/>
            </a:pPr>
            <a:r>
              <a:rPr lang="pt-BR" altLang="pt-BR" sz="3300" dirty="0">
                <a:solidFill>
                  <a:schemeClr val="tx1"/>
                </a:solidFill>
                <a:latin typeface="+mj-lt"/>
                <a:cs typeface="Times New Roman" panose="02020603050405020304" pitchFamily="18" charset="0"/>
              </a:rPr>
              <a:t>Organizações que usavam máquinas tornavam-se cada vez mais semelhantes as máquinas.</a:t>
            </a: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4">
            <a:extLst>
              <a:ext uri="{FF2B5EF4-FFF2-40B4-BE49-F238E27FC236}">
                <a16:creationId xmlns:a16="http://schemas.microsoft.com/office/drawing/2014/main" id="{586C1336-8B6A-472F-9983-8F70BE7242D8}"/>
              </a:ext>
            </a:extLst>
          </p:cNvPr>
          <p:cNvSpPr/>
          <p:nvPr/>
        </p:nvSpPr>
        <p:spPr>
          <a:xfrm>
            <a:off x="677779" y="2539557"/>
            <a:ext cx="17456726" cy="3330464"/>
          </a:xfrm>
          <a:prstGeom prst="rect">
            <a:avLst/>
          </a:prstGeom>
        </p:spPr>
        <p:txBody>
          <a:bodyPr wrap="square">
            <a:spAutoFit/>
          </a:bodyPr>
          <a:lstStyle/>
          <a:p>
            <a:pPr marL="514350" indent="-514350">
              <a:lnSpc>
                <a:spcPct val="150000"/>
              </a:lnSpc>
              <a:buFont typeface="Wingdings" panose="05000000000000000000" pitchFamily="2" charset="2"/>
              <a:buChar char="q"/>
            </a:pPr>
            <a:r>
              <a:rPr lang="pt-BR" sz="3600" dirty="0">
                <a:solidFill>
                  <a:srgbClr val="000000"/>
                </a:solidFill>
              </a:rPr>
              <a:t>Observou os paralelos entre a mecanização da indústria e as formas burocráticas de mecanização (burocracia </a:t>
            </a:r>
            <a:r>
              <a:rPr lang="pt-BR" sz="3600" dirty="0" err="1">
                <a:solidFill>
                  <a:srgbClr val="000000"/>
                </a:solidFill>
              </a:rPr>
              <a:t>rotiniza</a:t>
            </a:r>
            <a:r>
              <a:rPr lang="pt-BR" sz="3600" dirty="0">
                <a:solidFill>
                  <a:srgbClr val="000000"/>
                </a:solidFill>
              </a:rPr>
              <a:t> a administração como a máquina </a:t>
            </a:r>
            <a:r>
              <a:rPr lang="pt-BR" sz="3600" dirty="0" err="1">
                <a:solidFill>
                  <a:srgbClr val="000000"/>
                </a:solidFill>
              </a:rPr>
              <a:t>rotiniza</a:t>
            </a:r>
            <a:r>
              <a:rPr lang="pt-BR" sz="3600" dirty="0">
                <a:solidFill>
                  <a:srgbClr val="000000"/>
                </a:solidFill>
              </a:rPr>
              <a:t> a produção)</a:t>
            </a:r>
          </a:p>
          <a:p>
            <a:pPr marL="514350" indent="-514350">
              <a:lnSpc>
                <a:spcPct val="150000"/>
              </a:lnSpc>
              <a:buFont typeface="Wingdings" panose="05000000000000000000" pitchFamily="2" charset="2"/>
              <a:buChar char="q"/>
            </a:pPr>
            <a:r>
              <a:rPr lang="pt-BR" sz="3600" dirty="0">
                <a:solidFill>
                  <a:srgbClr val="000000"/>
                </a:solidFill>
              </a:rPr>
              <a:t>Burocracia rotiniza e mecaniza quase todos os aspectos da vida humana.</a:t>
            </a:r>
          </a:p>
          <a:p>
            <a:pPr marL="514350" indent="-514350">
              <a:lnSpc>
                <a:spcPct val="150000"/>
              </a:lnSpc>
              <a:buFont typeface="Wingdings" panose="05000000000000000000" pitchFamily="2" charset="2"/>
              <a:buChar char="q"/>
            </a:pPr>
            <a:r>
              <a:rPr lang="pt-BR" sz="3600" dirty="0">
                <a:solidFill>
                  <a:srgbClr val="000000"/>
                </a:solidFill>
              </a:rPr>
              <a:t>Graves consequências políticas ao minar o potencial de organizações mais democráticas.</a:t>
            </a:r>
          </a:p>
        </p:txBody>
      </p:sp>
      <p:sp>
        <p:nvSpPr>
          <p:cNvPr id="6" name="Fluxograma: Processo Alternativo 5">
            <a:extLst>
              <a:ext uri="{FF2B5EF4-FFF2-40B4-BE49-F238E27FC236}">
                <a16:creationId xmlns:a16="http://schemas.microsoft.com/office/drawing/2014/main" id="{FC243F15-7C0C-4494-B8B5-C86E92A64E95}"/>
              </a:ext>
            </a:extLst>
          </p:cNvPr>
          <p:cNvSpPr/>
          <p:nvPr/>
        </p:nvSpPr>
        <p:spPr>
          <a:xfrm>
            <a:off x="697831" y="1661509"/>
            <a:ext cx="6594766" cy="756413"/>
          </a:xfrm>
          <a:prstGeom prst="flowChartAlternate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pt-BR" sz="3750" dirty="0">
                <a:solidFill>
                  <a:schemeClr val="tx1"/>
                </a:solidFill>
              </a:rPr>
              <a:t>Max Weber e a Burocracia</a:t>
            </a:r>
          </a:p>
        </p:txBody>
      </p:sp>
      <p:sp>
        <p:nvSpPr>
          <p:cNvPr id="9" name="Título 1">
            <a:extLst>
              <a:ext uri="{FF2B5EF4-FFF2-40B4-BE49-F238E27FC236}">
                <a16:creationId xmlns:a16="http://schemas.microsoft.com/office/drawing/2014/main" id="{D4C0AD4A-0BB9-4636-B8DF-E3C176DC4E15}"/>
              </a:ext>
            </a:extLst>
          </p:cNvPr>
          <p:cNvSpPr>
            <a:spLocks noGrp="1"/>
          </p:cNvSpPr>
          <p:nvPr>
            <p:ph type="ctrTitle"/>
          </p:nvPr>
        </p:nvSpPr>
        <p:spPr>
          <a:xfrm>
            <a:off x="657726" y="574499"/>
            <a:ext cx="15993690" cy="756413"/>
          </a:xfrm>
        </p:spPr>
        <p:txBody>
          <a:bodyPr>
            <a:noAutofit/>
          </a:bodyPr>
          <a:lstStyle/>
          <a:p>
            <a:pPr algn="l"/>
            <a:r>
              <a:rPr lang="pt-BR" sz="4500" b="1" dirty="0">
                <a:latin typeface="+mn-lt"/>
                <a:cs typeface="Times New Roman" panose="02020603050405020304" pitchFamily="18" charset="0"/>
              </a:rPr>
              <a:t>ORIGENS DA TEORIA CLÁSSICA E DA ADMINISTRAÇÃO CIENTÍFICA</a:t>
            </a:r>
          </a:p>
        </p:txBody>
      </p:sp>
      <p:sp>
        <p:nvSpPr>
          <p:cNvPr id="3" name="Fluxograma: Processo Alternativo 2">
            <a:extLst>
              <a:ext uri="{FF2B5EF4-FFF2-40B4-BE49-F238E27FC236}">
                <a16:creationId xmlns:a16="http://schemas.microsoft.com/office/drawing/2014/main" id="{66B759D3-8660-49D6-BC83-07365F5D5190}"/>
              </a:ext>
            </a:extLst>
          </p:cNvPr>
          <p:cNvSpPr/>
          <p:nvPr/>
        </p:nvSpPr>
        <p:spPr>
          <a:xfrm>
            <a:off x="657726" y="6322253"/>
            <a:ext cx="12067674" cy="756413"/>
          </a:xfrm>
          <a:prstGeom prst="flowChartAlternate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pt-BR" sz="3750" dirty="0">
                <a:solidFill>
                  <a:schemeClr val="tx1"/>
                </a:solidFill>
              </a:rPr>
              <a:t>Administração clássica/ Administração científica</a:t>
            </a:r>
          </a:p>
        </p:txBody>
      </p:sp>
      <p:sp>
        <p:nvSpPr>
          <p:cNvPr id="4" name="Retângulo 3">
            <a:extLst>
              <a:ext uri="{FF2B5EF4-FFF2-40B4-BE49-F238E27FC236}">
                <a16:creationId xmlns:a16="http://schemas.microsoft.com/office/drawing/2014/main" id="{4C663C19-7EC2-49E1-B172-32F0A6B57B30}"/>
              </a:ext>
            </a:extLst>
          </p:cNvPr>
          <p:cNvSpPr/>
          <p:nvPr/>
        </p:nvSpPr>
        <p:spPr>
          <a:xfrm>
            <a:off x="697831" y="7234908"/>
            <a:ext cx="17456726" cy="1668470"/>
          </a:xfrm>
          <a:prstGeom prst="rect">
            <a:avLst/>
          </a:prstGeom>
        </p:spPr>
        <p:txBody>
          <a:bodyPr wrap="square">
            <a:spAutoFit/>
          </a:bodyPr>
          <a:lstStyle/>
          <a:p>
            <a:pPr marL="514350" indent="-514350">
              <a:lnSpc>
                <a:spcPct val="150000"/>
              </a:lnSpc>
              <a:buFont typeface="Wingdings" panose="05000000000000000000" pitchFamily="2" charset="2"/>
              <a:buChar char="q"/>
            </a:pPr>
            <a:r>
              <a:rPr lang="pt-BR" sz="3600" dirty="0">
                <a:solidFill>
                  <a:srgbClr val="000000"/>
                </a:solidFill>
              </a:rPr>
              <a:t>Defesa da burocratização.</a:t>
            </a:r>
          </a:p>
          <a:p>
            <a:pPr marL="514350" indent="-514350">
              <a:lnSpc>
                <a:spcPct val="150000"/>
              </a:lnSpc>
              <a:buFont typeface="Wingdings" panose="05000000000000000000" pitchFamily="2" charset="2"/>
              <a:buChar char="q"/>
            </a:pPr>
            <a:r>
              <a:rPr lang="pt-BR" sz="3600" dirty="0">
                <a:solidFill>
                  <a:srgbClr val="000000"/>
                </a:solidFill>
              </a:rPr>
              <a:t>Identificação de métodos pelos quais esse tipo de organização pudesse ser atingida.</a:t>
            </a:r>
          </a:p>
        </p:txBody>
      </p:sp>
    </p:spTree>
    <p:extLst>
      <p:ext uri="{BB962C8B-B14F-4D97-AF65-F5344CB8AC3E}">
        <p14:creationId xmlns:p14="http://schemas.microsoft.com/office/powerpoint/2010/main" val="75279625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454</TotalTime>
  <Words>972</Words>
  <Application>Microsoft Office PowerPoint</Application>
  <PresentationFormat>Personalizar</PresentationFormat>
  <Paragraphs>127</Paragraphs>
  <Slides>28</Slides>
  <Notes>14</Notes>
  <HiddenSlides>0</HiddenSlides>
  <MMClips>0</MMClips>
  <ScaleCrop>false</ScaleCrop>
  <HeadingPairs>
    <vt:vector size="6" baseType="variant">
      <vt:variant>
        <vt:lpstr>Fontes usadas</vt:lpstr>
      </vt:variant>
      <vt:variant>
        <vt:i4>8</vt:i4>
      </vt:variant>
      <vt:variant>
        <vt:lpstr>Tema</vt:lpstr>
      </vt:variant>
      <vt:variant>
        <vt:i4>1</vt:i4>
      </vt:variant>
      <vt:variant>
        <vt:lpstr>Títulos de slides</vt:lpstr>
      </vt:variant>
      <vt:variant>
        <vt:i4>28</vt:i4>
      </vt:variant>
    </vt:vector>
  </HeadingPairs>
  <TitlesOfParts>
    <vt:vector size="37" baseType="lpstr">
      <vt:lpstr>Montserrat Classic Bold</vt:lpstr>
      <vt:lpstr>Wingdings</vt:lpstr>
      <vt:lpstr>Rockwell</vt:lpstr>
      <vt:lpstr>Times New Roman</vt:lpstr>
      <vt:lpstr>Roboto Condensed</vt:lpstr>
      <vt:lpstr>Arial</vt:lpstr>
      <vt:lpstr>Verdana</vt:lpstr>
      <vt:lpstr>Calibri</vt:lpstr>
      <vt:lpstr>Office Theme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ORIGENS DA TEORIA CLÁSSICA E DA ADMINISTRAÇÃO CIENTÍFICA</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HANNA ARENDT E A  BANALIDADE DO MAL </vt:lpstr>
      <vt:lpstr>HANNA ARENDT E A  BANALIDADE DO MAL </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Renata Cherém</dc:creator>
  <cp:lastModifiedBy>Renata Cherém</cp:lastModifiedBy>
  <cp:revision>56</cp:revision>
  <dcterms:created xsi:type="dcterms:W3CDTF">2020-08-27T14:04:55Z</dcterms:created>
  <dcterms:modified xsi:type="dcterms:W3CDTF">2020-08-27T21:49:32Z</dcterms:modified>
</cp:coreProperties>
</file>