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89"/>
  </p:notesMasterIdLst>
  <p:sldIdLst>
    <p:sldId id="529" r:id="rId2"/>
    <p:sldId id="530" r:id="rId3"/>
    <p:sldId id="531" r:id="rId4"/>
    <p:sldId id="532" r:id="rId5"/>
    <p:sldId id="258" r:id="rId6"/>
    <p:sldId id="882" r:id="rId7"/>
    <p:sldId id="405" r:id="rId8"/>
    <p:sldId id="784" r:id="rId9"/>
    <p:sldId id="388" r:id="rId10"/>
    <p:sldId id="426" r:id="rId11"/>
    <p:sldId id="257" r:id="rId12"/>
    <p:sldId id="259" r:id="rId13"/>
    <p:sldId id="261" r:id="rId14"/>
    <p:sldId id="330" r:id="rId15"/>
    <p:sldId id="271" r:id="rId16"/>
    <p:sldId id="273" r:id="rId17"/>
    <p:sldId id="272" r:id="rId18"/>
    <p:sldId id="276" r:id="rId19"/>
    <p:sldId id="274" r:id="rId20"/>
    <p:sldId id="399" r:id="rId21"/>
    <p:sldId id="343" r:id="rId22"/>
    <p:sldId id="401" r:id="rId23"/>
    <p:sldId id="374" r:id="rId24"/>
    <p:sldId id="371" r:id="rId25"/>
    <p:sldId id="372" r:id="rId26"/>
    <p:sldId id="334" r:id="rId27"/>
    <p:sldId id="402" r:id="rId28"/>
    <p:sldId id="375" r:id="rId29"/>
    <p:sldId id="301" r:id="rId30"/>
    <p:sldId id="377" r:id="rId31"/>
    <p:sldId id="302" r:id="rId32"/>
    <p:sldId id="325" r:id="rId33"/>
    <p:sldId id="378" r:id="rId34"/>
    <p:sldId id="408" r:id="rId35"/>
    <p:sldId id="981" r:id="rId36"/>
    <p:sldId id="383" r:id="rId37"/>
    <p:sldId id="629" r:id="rId38"/>
    <p:sldId id="982" r:id="rId39"/>
    <p:sldId id="379" r:id="rId40"/>
    <p:sldId id="381" r:id="rId41"/>
    <p:sldId id="382" r:id="rId42"/>
    <p:sldId id="337" r:id="rId43"/>
    <p:sldId id="716" r:id="rId44"/>
    <p:sldId id="341" r:id="rId45"/>
    <p:sldId id="715" r:id="rId46"/>
    <p:sldId id="389" r:id="rId47"/>
    <p:sldId id="783" r:id="rId48"/>
    <p:sldId id="328" r:id="rId49"/>
    <p:sldId id="360" r:id="rId50"/>
    <p:sldId id="400" r:id="rId51"/>
    <p:sldId id="367" r:id="rId52"/>
    <p:sldId id="410" r:id="rId53"/>
    <p:sldId id="411" r:id="rId54"/>
    <p:sldId id="412" r:id="rId55"/>
    <p:sldId id="413" r:id="rId56"/>
    <p:sldId id="414" r:id="rId57"/>
    <p:sldId id="415" r:id="rId58"/>
    <p:sldId id="416" r:id="rId59"/>
    <p:sldId id="417" r:id="rId60"/>
    <p:sldId id="418" r:id="rId61"/>
    <p:sldId id="420" r:id="rId62"/>
    <p:sldId id="422" r:id="rId63"/>
    <p:sldId id="425" r:id="rId64"/>
    <p:sldId id="451" r:id="rId65"/>
    <p:sldId id="453" r:id="rId66"/>
    <p:sldId id="454" r:id="rId67"/>
    <p:sldId id="455" r:id="rId68"/>
    <p:sldId id="456" r:id="rId69"/>
    <p:sldId id="458" r:id="rId70"/>
    <p:sldId id="459" r:id="rId71"/>
    <p:sldId id="460" r:id="rId72"/>
    <p:sldId id="461" r:id="rId73"/>
    <p:sldId id="462" r:id="rId74"/>
    <p:sldId id="463" r:id="rId75"/>
    <p:sldId id="464" r:id="rId76"/>
    <p:sldId id="465" r:id="rId77"/>
    <p:sldId id="466" r:id="rId78"/>
    <p:sldId id="467" r:id="rId79"/>
    <p:sldId id="468" r:id="rId80"/>
    <p:sldId id="469" r:id="rId81"/>
    <p:sldId id="470" r:id="rId82"/>
    <p:sldId id="471" r:id="rId83"/>
    <p:sldId id="472" r:id="rId84"/>
    <p:sldId id="473" r:id="rId85"/>
    <p:sldId id="474" r:id="rId86"/>
    <p:sldId id="477" r:id="rId87"/>
    <p:sldId id="478" r:id="rId88"/>
  </p:sldIdLst>
  <p:sldSz cx="9144000" cy="6858000" type="screen4x3"/>
  <p:notesSz cx="6858000" cy="9144000"/>
  <p:defaultTextStyle>
    <a:defPPr>
      <a:defRPr lang="pt-BR"/>
    </a:defPPr>
    <a:lvl1pPr algn="ctr" rtl="0" fontAlgn="base">
      <a:spcBef>
        <a:spcPct val="0"/>
      </a:spcBef>
      <a:spcAft>
        <a:spcPct val="0"/>
      </a:spcAft>
      <a:defRPr kern="1200">
        <a:solidFill>
          <a:schemeClr val="tx1"/>
        </a:solidFill>
        <a:latin typeface="Verdana" panose="020B0604030504040204" pitchFamily="34" charset="0"/>
        <a:ea typeface="+mn-ea"/>
        <a:cs typeface="+mn-cs"/>
      </a:defRPr>
    </a:lvl1pPr>
    <a:lvl2pPr marL="457200" algn="ctr" rtl="0" fontAlgn="base">
      <a:spcBef>
        <a:spcPct val="0"/>
      </a:spcBef>
      <a:spcAft>
        <a:spcPct val="0"/>
      </a:spcAft>
      <a:defRPr kern="1200">
        <a:solidFill>
          <a:schemeClr val="tx1"/>
        </a:solidFill>
        <a:latin typeface="Verdana" panose="020B0604030504040204" pitchFamily="34" charset="0"/>
        <a:ea typeface="+mn-ea"/>
        <a:cs typeface="+mn-cs"/>
      </a:defRPr>
    </a:lvl2pPr>
    <a:lvl3pPr marL="914400" algn="ctr" rtl="0" fontAlgn="base">
      <a:spcBef>
        <a:spcPct val="0"/>
      </a:spcBef>
      <a:spcAft>
        <a:spcPct val="0"/>
      </a:spcAft>
      <a:defRPr kern="1200">
        <a:solidFill>
          <a:schemeClr val="tx1"/>
        </a:solidFill>
        <a:latin typeface="Verdana" panose="020B0604030504040204" pitchFamily="34" charset="0"/>
        <a:ea typeface="+mn-ea"/>
        <a:cs typeface="+mn-cs"/>
      </a:defRPr>
    </a:lvl3pPr>
    <a:lvl4pPr marL="1371600" algn="ctr" rtl="0" fontAlgn="base">
      <a:spcBef>
        <a:spcPct val="0"/>
      </a:spcBef>
      <a:spcAft>
        <a:spcPct val="0"/>
      </a:spcAft>
      <a:defRPr kern="1200">
        <a:solidFill>
          <a:schemeClr val="tx1"/>
        </a:solidFill>
        <a:latin typeface="Verdana" panose="020B0604030504040204" pitchFamily="34" charset="0"/>
        <a:ea typeface="+mn-ea"/>
        <a:cs typeface="+mn-cs"/>
      </a:defRPr>
    </a:lvl4pPr>
    <a:lvl5pPr marL="1828800" algn="ctr" rtl="0" fontAlgn="base">
      <a:spcBef>
        <a:spcPct val="0"/>
      </a:spcBef>
      <a:spcAft>
        <a:spcPct val="0"/>
      </a:spcAft>
      <a:defRPr kern="1200">
        <a:solidFill>
          <a:schemeClr val="tx1"/>
        </a:solidFill>
        <a:latin typeface="Verdana" panose="020B0604030504040204" pitchFamily="34" charset="0"/>
        <a:ea typeface="+mn-ea"/>
        <a:cs typeface="+mn-cs"/>
      </a:defRPr>
    </a:lvl5pPr>
    <a:lvl6pPr marL="2286000" algn="l" defTabSz="914400" rtl="0" eaLnBrk="1" latinLnBrk="0" hangingPunct="1">
      <a:defRPr kern="1200">
        <a:solidFill>
          <a:schemeClr val="tx1"/>
        </a:solidFill>
        <a:latin typeface="Verdana" panose="020B0604030504040204" pitchFamily="34" charset="0"/>
        <a:ea typeface="+mn-ea"/>
        <a:cs typeface="+mn-cs"/>
      </a:defRPr>
    </a:lvl6pPr>
    <a:lvl7pPr marL="2743200" algn="l" defTabSz="914400" rtl="0" eaLnBrk="1" latinLnBrk="0" hangingPunct="1">
      <a:defRPr kern="1200">
        <a:solidFill>
          <a:schemeClr val="tx1"/>
        </a:solidFill>
        <a:latin typeface="Verdana" panose="020B0604030504040204" pitchFamily="34" charset="0"/>
        <a:ea typeface="+mn-ea"/>
        <a:cs typeface="+mn-cs"/>
      </a:defRPr>
    </a:lvl7pPr>
    <a:lvl8pPr marL="3200400" algn="l" defTabSz="914400" rtl="0" eaLnBrk="1" latinLnBrk="0" hangingPunct="1">
      <a:defRPr kern="1200">
        <a:solidFill>
          <a:schemeClr val="tx1"/>
        </a:solidFill>
        <a:latin typeface="Verdana" panose="020B0604030504040204" pitchFamily="34" charset="0"/>
        <a:ea typeface="+mn-ea"/>
        <a:cs typeface="+mn-cs"/>
      </a:defRPr>
    </a:lvl8pPr>
    <a:lvl9pPr marL="3657600" algn="l" defTabSz="914400" rtl="0" eaLnBrk="1" latinLnBrk="0" hangingPunct="1">
      <a:defRPr kern="1200">
        <a:solidFill>
          <a:schemeClr val="tx1"/>
        </a:solidFill>
        <a:latin typeface="Verdana" panose="020B0604030504040204" pitchFamily="34" charset="0"/>
        <a:ea typeface="+mn-ea"/>
        <a:cs typeface="+mn-cs"/>
      </a:defRPr>
    </a:lvl9pPr>
  </p:defaultTextStyle>
  <p:extLst>
    <p:ext uri="{EFAFB233-063F-42B5-8137-9DF3F51BA10A}">
      <p15:sldGuideLst xmlns:p15="http://schemas.microsoft.com/office/powerpoint/2012/main">
        <p15:guide id="1" orient="horz" pos="2171"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00"/>
    <a:srgbClr val="FF9900"/>
    <a:srgbClr val="FFCC00"/>
    <a:srgbClr val="CC33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0735" autoAdjust="0"/>
    <p:restoredTop sz="94306" autoAdjust="0"/>
  </p:normalViewPr>
  <p:slideViewPr>
    <p:cSldViewPr>
      <p:cViewPr>
        <p:scale>
          <a:sx n="110" d="100"/>
          <a:sy n="110" d="100"/>
        </p:scale>
        <p:origin x="1926" y="78"/>
      </p:cViewPr>
      <p:guideLst>
        <p:guide orient="horz" pos="2171"/>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E168AE-95FA-4791-B711-8A0F1EFD989F}" type="datetimeFigureOut">
              <a:rPr lang="pt-BR" smtClean="0"/>
              <a:t>30/08/2023</a:t>
            </a:fld>
            <a:endParaRPr lang="pt-BR"/>
          </a:p>
        </p:txBody>
      </p:sp>
      <p:sp>
        <p:nvSpPr>
          <p:cNvPr id="4" name="Espaço Reservado para Imagem de Slide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FFF16D-B3EF-4D23-956F-6EA1537F5DA6}" type="slidenum">
              <a:rPr lang="pt-BR" smtClean="0"/>
              <a:t>‹nº›</a:t>
            </a:fld>
            <a:endParaRPr lang="pt-BR"/>
          </a:p>
        </p:txBody>
      </p:sp>
    </p:spTree>
    <p:extLst>
      <p:ext uri="{BB962C8B-B14F-4D97-AF65-F5344CB8AC3E}">
        <p14:creationId xmlns:p14="http://schemas.microsoft.com/office/powerpoint/2010/main" val="36328523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endParaRPr lang="pt-BR" dirty="0"/>
          </a:p>
        </p:txBody>
      </p:sp>
      <p:sp>
        <p:nvSpPr>
          <p:cNvPr id="4" name="Espaço Reservado para Número de Slide 3"/>
          <p:cNvSpPr>
            <a:spLocks noGrp="1"/>
          </p:cNvSpPr>
          <p:nvPr>
            <p:ph type="sldNum" sz="quarter" idx="10"/>
          </p:nvPr>
        </p:nvSpPr>
        <p:spPr/>
        <p:txBody>
          <a:bodyPr/>
          <a:lstStyle/>
          <a:p>
            <a:fld id="{6EFFF16D-B3EF-4D23-956F-6EA1537F5DA6}" type="slidenum">
              <a:rPr lang="pt-BR" smtClean="0"/>
              <a:t>7</a:t>
            </a:fld>
            <a:endParaRPr lang="pt-B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49F7B5E-BA7F-4CC9-80CC-7DF65F527938}" type="slidenum">
              <a:rPr lang="ja-JP" altLang="en-US" smtClean="0"/>
              <a:t>80</a:t>
            </a:fld>
            <a:endParaRPr lang="ja-JP"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49F7B5E-BA7F-4CC9-80CC-7DF65F527938}" type="slidenum">
              <a:rPr lang="ja-JP" altLang="en-US" smtClean="0"/>
              <a:t>81</a:t>
            </a:fld>
            <a:endParaRPr lang="ja-JP"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49F7B5E-BA7F-4CC9-80CC-7DF65F527938}" type="slidenum">
              <a:rPr lang="ja-JP" altLang="en-US" smtClean="0"/>
              <a:t>82</a:t>
            </a:fld>
            <a:endParaRPr lang="ja-JP"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49F7B5E-BA7F-4CC9-80CC-7DF65F527938}" type="slidenum">
              <a:rPr lang="ja-JP" altLang="en-US" smtClean="0"/>
              <a:t>83</a:t>
            </a:fld>
            <a:endParaRPr lang="ja-JP"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49F7B5E-BA7F-4CC9-80CC-7DF65F527938}" type="slidenum">
              <a:rPr lang="ja-JP" altLang="en-US" smtClean="0"/>
              <a:t>84</a:t>
            </a:fld>
            <a:endParaRPr lang="ja-JP"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49F7B5E-BA7F-4CC9-80CC-7DF65F527938}" type="slidenum">
              <a:rPr lang="ja-JP" altLang="en-US" smtClean="0"/>
              <a:t>85</a:t>
            </a:fld>
            <a:endParaRPr lang="ja-JP"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スライド イメージ プレースホルダ 1"/>
          <p:cNvSpPr>
            <a:spLocks noGrp="1" noRot="1" noChangeAspect="1" noTextEdit="1"/>
          </p:cNvSpPr>
          <p:nvPr>
            <p:ph type="sldImg"/>
          </p:nvPr>
        </p:nvSpPr>
        <p:spPr bwMode="auto">
          <a:noFill/>
          <a:ln>
            <a:solidFill>
              <a:srgbClr val="000000"/>
            </a:solidFill>
            <a:miter lim="800000"/>
          </a:ln>
        </p:spPr>
      </p:sp>
      <p:sp>
        <p:nvSpPr>
          <p:cNvPr id="46083" name="ノート プレースホルダ 2"/>
          <p:cNvSpPr>
            <a:spLocks noGrp="1"/>
          </p:cNvSpPr>
          <p:nvPr>
            <p:ph type="body" idx="1"/>
          </p:nvPr>
        </p:nvSpPr>
        <p:spPr bwMode="auto">
          <a:noFill/>
        </p:spPr>
        <p:txBody>
          <a:bodyPr wrap="square" numCol="1" anchor="t" anchorCtr="0" compatLnSpc="1"/>
          <a:lstStyle/>
          <a:p>
            <a:pPr>
              <a:spcBef>
                <a:spcPct val="0"/>
              </a:spcBef>
            </a:pPr>
            <a:endParaRPr lang="ja-JP" altLang="en-US" smtClean="0"/>
          </a:p>
        </p:txBody>
      </p:sp>
      <p:sp>
        <p:nvSpPr>
          <p:cNvPr id="46084" name="スライド番号プレースホルダ 3"/>
          <p:cNvSpPr>
            <a:spLocks noGrp="1"/>
          </p:cNvSpPr>
          <p:nvPr>
            <p:ph type="sldNum" sz="quarter" idx="5"/>
          </p:nvPr>
        </p:nvSpPr>
        <p:spPr bwMode="auto">
          <a:noFill/>
          <a:ln>
            <a:miter lim="800000"/>
          </a:ln>
        </p:spPr>
        <p:txBody>
          <a:bodyPr wrap="square" numCol="1" anchorCtr="0" compatLnSpc="1"/>
          <a:lstStyle/>
          <a:p>
            <a:fld id="{AC8D0549-52DB-4D7A-8FEB-954F29AEE0C4}" type="slidenum">
              <a:rPr lang="ja-JP" altLang="en-US"/>
              <a:t>86</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bwMode="auto">
          <a:noFill/>
          <a:ln>
            <a:solidFill>
              <a:srgbClr val="000000"/>
            </a:solidFill>
            <a:miter lim="800000"/>
          </a:ln>
        </p:spPr>
      </p:sp>
      <p:sp>
        <p:nvSpPr>
          <p:cNvPr id="47107" name="ノート プレースホルダ 2"/>
          <p:cNvSpPr>
            <a:spLocks noGrp="1"/>
          </p:cNvSpPr>
          <p:nvPr>
            <p:ph type="body" idx="1"/>
          </p:nvPr>
        </p:nvSpPr>
        <p:spPr bwMode="auto">
          <a:noFill/>
        </p:spPr>
        <p:txBody>
          <a:bodyPr wrap="square" numCol="1" anchor="t" anchorCtr="0" compatLnSpc="1"/>
          <a:lstStyle/>
          <a:p>
            <a:pPr>
              <a:spcBef>
                <a:spcPct val="0"/>
              </a:spcBef>
            </a:pPr>
            <a:endParaRPr lang="ja-JP" altLang="en-US" smtClean="0"/>
          </a:p>
        </p:txBody>
      </p:sp>
      <p:sp>
        <p:nvSpPr>
          <p:cNvPr id="47108" name="スライド番号プレースホルダ 3"/>
          <p:cNvSpPr>
            <a:spLocks noGrp="1"/>
          </p:cNvSpPr>
          <p:nvPr>
            <p:ph type="sldNum" sz="quarter" idx="5"/>
          </p:nvPr>
        </p:nvSpPr>
        <p:spPr bwMode="auto">
          <a:noFill/>
          <a:ln>
            <a:miter lim="800000"/>
          </a:ln>
        </p:spPr>
        <p:txBody>
          <a:bodyPr wrap="square" numCol="1" anchorCtr="0" compatLnSpc="1"/>
          <a:lstStyle/>
          <a:p>
            <a:fld id="{78CCF653-DED7-49B8-A6B9-8116FC73C50E}" type="slidenum">
              <a:rPr lang="ja-JP" altLang="en-US"/>
              <a:t>87</a:t>
            </a:fld>
            <a:endParaRPr lang="ja-JP"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スライド イメージ プレースホルダ 1"/>
          <p:cNvSpPr>
            <a:spLocks noGrp="1" noRot="1" noChangeAspect="1" noTextEdit="1"/>
          </p:cNvSpPr>
          <p:nvPr>
            <p:ph type="sldImg"/>
          </p:nvPr>
        </p:nvSpPr>
        <p:spPr bwMode="auto">
          <a:noFill/>
          <a:ln>
            <a:solidFill>
              <a:srgbClr val="000000"/>
            </a:solidFill>
            <a:miter lim="800000"/>
          </a:ln>
        </p:spPr>
      </p:sp>
      <p:sp>
        <p:nvSpPr>
          <p:cNvPr id="31747" name="ノート プレースホルダ 2"/>
          <p:cNvSpPr>
            <a:spLocks noGrp="1"/>
          </p:cNvSpPr>
          <p:nvPr>
            <p:ph type="body" idx="1"/>
          </p:nvPr>
        </p:nvSpPr>
        <p:spPr bwMode="auto">
          <a:noFill/>
        </p:spPr>
        <p:txBody>
          <a:bodyPr wrap="square" numCol="1" anchor="t" anchorCtr="0" compatLnSpc="1"/>
          <a:lstStyle/>
          <a:p>
            <a:pPr>
              <a:spcBef>
                <a:spcPct val="0"/>
              </a:spcBef>
            </a:pPr>
            <a:endParaRPr lang="ja-JP" altLang="en-US" smtClean="0"/>
          </a:p>
        </p:txBody>
      </p:sp>
      <p:sp>
        <p:nvSpPr>
          <p:cNvPr id="31748" name="スライド番号プレースホルダ 3"/>
          <p:cNvSpPr>
            <a:spLocks noGrp="1"/>
          </p:cNvSpPr>
          <p:nvPr>
            <p:ph type="sldNum" sz="quarter" idx="5"/>
          </p:nvPr>
        </p:nvSpPr>
        <p:spPr bwMode="auto">
          <a:noFill/>
          <a:ln>
            <a:miter lim="800000"/>
          </a:ln>
        </p:spPr>
        <p:txBody>
          <a:bodyPr wrap="square" numCol="1" anchorCtr="0" compatLnSpc="1"/>
          <a:lstStyle/>
          <a:p>
            <a:fld id="{6C84946E-1A6F-48FE-B1FA-74CB051A86CD}" type="slidenum">
              <a:rPr lang="ja-JP" altLang="en-US"/>
              <a:t>66</a:t>
            </a:fld>
            <a:endParaRPr lang="ja-JP"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スライド イメージ プレースホルダ 1"/>
          <p:cNvSpPr>
            <a:spLocks noGrp="1" noRot="1" noChangeAspect="1" noTextEdit="1"/>
          </p:cNvSpPr>
          <p:nvPr>
            <p:ph type="sldImg"/>
          </p:nvPr>
        </p:nvSpPr>
        <p:spPr bwMode="auto">
          <a:noFill/>
          <a:ln>
            <a:solidFill>
              <a:srgbClr val="000000"/>
            </a:solidFill>
            <a:miter lim="800000"/>
          </a:ln>
        </p:spPr>
      </p:sp>
      <p:sp>
        <p:nvSpPr>
          <p:cNvPr id="37891" name="ノート プレースホルダ 2"/>
          <p:cNvSpPr>
            <a:spLocks noGrp="1"/>
          </p:cNvSpPr>
          <p:nvPr>
            <p:ph type="body" idx="1"/>
          </p:nvPr>
        </p:nvSpPr>
        <p:spPr bwMode="auto">
          <a:noFill/>
        </p:spPr>
        <p:txBody>
          <a:bodyPr wrap="square" numCol="1" anchor="t" anchorCtr="0" compatLnSpc="1"/>
          <a:lstStyle/>
          <a:p>
            <a:pPr>
              <a:spcBef>
                <a:spcPct val="0"/>
              </a:spcBef>
            </a:pPr>
            <a:endParaRPr lang="ja-JP" altLang="en-US" smtClean="0"/>
          </a:p>
        </p:txBody>
      </p:sp>
      <p:sp>
        <p:nvSpPr>
          <p:cNvPr id="37892" name="スライド番号プレースホルダ 3"/>
          <p:cNvSpPr>
            <a:spLocks noGrp="1"/>
          </p:cNvSpPr>
          <p:nvPr>
            <p:ph type="sldNum" sz="quarter" idx="5"/>
          </p:nvPr>
        </p:nvSpPr>
        <p:spPr bwMode="auto">
          <a:noFill/>
          <a:ln>
            <a:miter lim="800000"/>
          </a:ln>
        </p:spPr>
        <p:txBody>
          <a:bodyPr wrap="square" numCol="1" anchorCtr="0" compatLnSpc="1"/>
          <a:lstStyle/>
          <a:p>
            <a:fld id="{F2E8736F-7974-47DA-9133-041802357870}" type="slidenum">
              <a:rPr lang="ja-JP" altLang="en-US"/>
              <a:t>69</a:t>
            </a:fld>
            <a:endParaRPr lang="ja-JP"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スライド イメージ プレースホルダ 1"/>
          <p:cNvSpPr>
            <a:spLocks noGrp="1" noRot="1" noChangeAspect="1" noTextEdit="1"/>
          </p:cNvSpPr>
          <p:nvPr>
            <p:ph type="sldImg"/>
          </p:nvPr>
        </p:nvSpPr>
        <p:spPr bwMode="auto">
          <a:noFill/>
          <a:ln>
            <a:solidFill>
              <a:srgbClr val="000000"/>
            </a:solidFill>
            <a:miter lim="800000"/>
          </a:ln>
        </p:spPr>
      </p:sp>
      <p:sp>
        <p:nvSpPr>
          <p:cNvPr id="45059" name="ノート プレースホルダ 2"/>
          <p:cNvSpPr>
            <a:spLocks noGrp="1"/>
          </p:cNvSpPr>
          <p:nvPr>
            <p:ph type="body" idx="1"/>
          </p:nvPr>
        </p:nvSpPr>
        <p:spPr bwMode="auto">
          <a:noFill/>
        </p:spPr>
        <p:txBody>
          <a:bodyPr wrap="square" numCol="1" anchor="t" anchorCtr="0" compatLnSpc="1"/>
          <a:lstStyle/>
          <a:p>
            <a:pPr>
              <a:spcBef>
                <a:spcPct val="0"/>
              </a:spcBef>
            </a:pPr>
            <a:endParaRPr lang="ja-JP" altLang="en-US" smtClean="0"/>
          </a:p>
        </p:txBody>
      </p:sp>
      <p:sp>
        <p:nvSpPr>
          <p:cNvPr id="45060" name="スライド番号プレースホルダ 3"/>
          <p:cNvSpPr>
            <a:spLocks noGrp="1"/>
          </p:cNvSpPr>
          <p:nvPr>
            <p:ph type="sldNum" sz="quarter" idx="5"/>
          </p:nvPr>
        </p:nvSpPr>
        <p:spPr bwMode="auto">
          <a:noFill/>
          <a:ln>
            <a:miter lim="800000"/>
          </a:ln>
        </p:spPr>
        <p:txBody>
          <a:bodyPr wrap="square" numCol="1" anchorCtr="0" compatLnSpc="1"/>
          <a:lstStyle/>
          <a:p>
            <a:fld id="{BAE98ED8-BA6F-4FE9-B1A9-4739DBAF1AC6}" type="slidenum">
              <a:rPr lang="ja-JP" altLang="en-US"/>
              <a:t>70</a:t>
            </a:fld>
            <a:endParaRPr lang="ja-JP"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スライド イメージ プレースホルダ 1"/>
          <p:cNvSpPr>
            <a:spLocks noGrp="1" noRot="1" noChangeAspect="1" noTextEdit="1"/>
          </p:cNvSpPr>
          <p:nvPr>
            <p:ph type="sldImg"/>
          </p:nvPr>
        </p:nvSpPr>
        <p:spPr bwMode="auto">
          <a:noFill/>
          <a:ln>
            <a:solidFill>
              <a:srgbClr val="000000"/>
            </a:solidFill>
            <a:miter lim="800000"/>
          </a:ln>
        </p:spPr>
      </p:sp>
      <p:sp>
        <p:nvSpPr>
          <p:cNvPr id="43011" name="ノート プレースホルダ 2"/>
          <p:cNvSpPr>
            <a:spLocks noGrp="1"/>
          </p:cNvSpPr>
          <p:nvPr>
            <p:ph type="body" idx="1"/>
          </p:nvPr>
        </p:nvSpPr>
        <p:spPr bwMode="auto">
          <a:noFill/>
        </p:spPr>
        <p:txBody>
          <a:bodyPr wrap="square" numCol="1" anchor="t" anchorCtr="0" compatLnSpc="1"/>
          <a:lstStyle/>
          <a:p>
            <a:pPr>
              <a:spcBef>
                <a:spcPct val="0"/>
              </a:spcBef>
            </a:pPr>
            <a:endParaRPr lang="ja-JP" altLang="en-US" smtClean="0"/>
          </a:p>
        </p:txBody>
      </p:sp>
      <p:sp>
        <p:nvSpPr>
          <p:cNvPr id="43012" name="スライド番号プレースホルダ 3"/>
          <p:cNvSpPr>
            <a:spLocks noGrp="1"/>
          </p:cNvSpPr>
          <p:nvPr>
            <p:ph type="sldNum" sz="quarter" idx="5"/>
          </p:nvPr>
        </p:nvSpPr>
        <p:spPr bwMode="auto">
          <a:noFill/>
          <a:ln>
            <a:miter lim="800000"/>
          </a:ln>
        </p:spPr>
        <p:txBody>
          <a:bodyPr wrap="square" numCol="1" anchorCtr="0" compatLnSpc="1"/>
          <a:lstStyle/>
          <a:p>
            <a:fld id="{475A347E-71B5-4182-BC07-4EAC5F937528}" type="slidenum">
              <a:rPr lang="ja-JP" altLang="en-US"/>
              <a:t>71</a:t>
            </a:fld>
            <a:endParaRPr lang="ja-JP"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noFill/>
          <a:ln>
            <a:solidFill>
              <a:srgbClr val="000000"/>
            </a:solidFill>
            <a:miter lim="800000"/>
          </a:ln>
        </p:spPr>
      </p:sp>
      <p:sp>
        <p:nvSpPr>
          <p:cNvPr id="38915" name="ノート プレースホルダ 2"/>
          <p:cNvSpPr>
            <a:spLocks noGrp="1"/>
          </p:cNvSpPr>
          <p:nvPr>
            <p:ph type="body" idx="1"/>
          </p:nvPr>
        </p:nvSpPr>
        <p:spPr bwMode="auto">
          <a:noFill/>
        </p:spPr>
        <p:txBody>
          <a:bodyPr wrap="square" numCol="1" anchor="t" anchorCtr="0" compatLnSpc="1"/>
          <a:lstStyle/>
          <a:p>
            <a:pPr>
              <a:spcBef>
                <a:spcPct val="0"/>
              </a:spcBef>
            </a:pPr>
            <a:endParaRPr lang="ja-JP" altLang="en-US" smtClean="0"/>
          </a:p>
        </p:txBody>
      </p:sp>
      <p:sp>
        <p:nvSpPr>
          <p:cNvPr id="38916" name="スライド番号プレースホルダ 3"/>
          <p:cNvSpPr>
            <a:spLocks noGrp="1"/>
          </p:cNvSpPr>
          <p:nvPr>
            <p:ph type="sldNum" sz="quarter" idx="5"/>
          </p:nvPr>
        </p:nvSpPr>
        <p:spPr bwMode="auto">
          <a:noFill/>
          <a:ln>
            <a:miter lim="800000"/>
          </a:ln>
        </p:spPr>
        <p:txBody>
          <a:bodyPr wrap="square" numCol="1" anchorCtr="0" compatLnSpc="1"/>
          <a:lstStyle/>
          <a:p>
            <a:fld id="{F7980217-7179-40B3-9328-B472CB4E4F32}" type="slidenum">
              <a:rPr lang="ja-JP" altLang="en-US"/>
              <a:t>73</a:t>
            </a:fld>
            <a:endParaRPr lang="ja-JP"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49F7B5E-BA7F-4CC9-80CC-7DF65F527938}" type="slidenum">
              <a:rPr lang="ja-JP" altLang="en-US" smtClean="0"/>
              <a:t>76</a:t>
            </a:fld>
            <a:endParaRPr lang="ja-JP"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スライド イメージ プレースホルダ 1"/>
          <p:cNvSpPr>
            <a:spLocks noGrp="1" noRot="1" noChangeAspect="1" noTextEdit="1"/>
          </p:cNvSpPr>
          <p:nvPr>
            <p:ph type="sldImg"/>
          </p:nvPr>
        </p:nvSpPr>
        <p:spPr bwMode="auto">
          <a:noFill/>
          <a:ln>
            <a:solidFill>
              <a:srgbClr val="000000"/>
            </a:solidFill>
            <a:miter lim="800000"/>
          </a:ln>
        </p:spPr>
      </p:sp>
      <p:sp>
        <p:nvSpPr>
          <p:cNvPr id="44035" name="ノート プレースホルダ 2"/>
          <p:cNvSpPr>
            <a:spLocks noGrp="1"/>
          </p:cNvSpPr>
          <p:nvPr>
            <p:ph type="body" idx="1"/>
          </p:nvPr>
        </p:nvSpPr>
        <p:spPr bwMode="auto">
          <a:noFill/>
        </p:spPr>
        <p:txBody>
          <a:bodyPr wrap="square" numCol="1" anchor="t" anchorCtr="0" compatLnSpc="1"/>
          <a:lstStyle/>
          <a:p>
            <a:pPr>
              <a:spcBef>
                <a:spcPct val="0"/>
              </a:spcBef>
            </a:pPr>
            <a:endParaRPr lang="ja-JP" altLang="en-US" smtClean="0"/>
          </a:p>
        </p:txBody>
      </p:sp>
      <p:sp>
        <p:nvSpPr>
          <p:cNvPr id="44036" name="スライド番号プレースホルダ 3"/>
          <p:cNvSpPr>
            <a:spLocks noGrp="1"/>
          </p:cNvSpPr>
          <p:nvPr>
            <p:ph type="sldNum" sz="quarter" idx="5"/>
          </p:nvPr>
        </p:nvSpPr>
        <p:spPr bwMode="auto">
          <a:noFill/>
          <a:ln>
            <a:miter lim="800000"/>
          </a:ln>
        </p:spPr>
        <p:txBody>
          <a:bodyPr wrap="square" numCol="1" anchorCtr="0" compatLnSpc="1"/>
          <a:lstStyle/>
          <a:p>
            <a:fld id="{4DEFA2F0-81A5-4500-A9CA-3B95E3558446}" type="slidenum">
              <a:rPr lang="ja-JP" altLang="en-US"/>
              <a:t>77</a:t>
            </a:fld>
            <a:endParaRPr lang="ja-JP"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p:sp>
      <p:sp>
        <p:nvSpPr>
          <p:cNvPr id="3" name="ノート プレースホルダ 2"/>
          <p:cNvSpPr>
            <a:spLocks noGrp="1"/>
          </p:cNvSpPr>
          <p:nvPr>
            <p:ph type="body" idx="1"/>
          </p:nvPr>
        </p:nvSpPr>
        <p:spPr/>
        <p:txBody>
          <a:bodyPr>
            <a:normAutofit/>
          </a:bodyPr>
          <a:lstStyle/>
          <a:p>
            <a:endParaRPr kumimoji="1" lang="ja-JP" altLang="en-US"/>
          </a:p>
        </p:txBody>
      </p:sp>
      <p:sp>
        <p:nvSpPr>
          <p:cNvPr id="4" name="スライド番号プレースホルダ 3"/>
          <p:cNvSpPr>
            <a:spLocks noGrp="1"/>
          </p:cNvSpPr>
          <p:nvPr>
            <p:ph type="sldNum" sz="quarter" idx="10"/>
          </p:nvPr>
        </p:nvSpPr>
        <p:spPr/>
        <p:txBody>
          <a:bodyPr/>
          <a:lstStyle/>
          <a:p>
            <a:pPr>
              <a:defRPr/>
            </a:pPr>
            <a:fld id="{D49F7B5E-BA7F-4CC9-80CC-7DF65F527938}" type="slidenum">
              <a:rPr lang="ja-JP" altLang="en-US" smtClean="0"/>
              <a:t>79</a:t>
            </a:fld>
            <a:endParaRPr lang="ja-JP"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hasCustomPrompt="1"/>
          </p:nvPr>
        </p:nvSpPr>
        <p:spPr>
          <a:xfrm>
            <a:off x="685800" y="2130425"/>
            <a:ext cx="7772400" cy="1470025"/>
          </a:xfrm>
        </p:spPr>
        <p:txBody>
          <a:bodyPr/>
          <a:lstStyle/>
          <a:p>
            <a:r>
              <a:rPr lang="pt-BR" smtClean="0"/>
              <a:t>Clique para editar o estilo do título mestre</a:t>
            </a:r>
            <a:endParaRPr lang="pt-BR"/>
          </a:p>
        </p:txBody>
      </p:sp>
      <p:sp>
        <p:nvSpPr>
          <p:cNvPr id="3" name="Subtítulo 2"/>
          <p:cNvSpPr>
            <a:spLocks noGrp="1"/>
          </p:cNvSpPr>
          <p:nvPr>
            <p:ph type="subTitle" idx="1" hasCustomPrompt="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0280A0BA-9A6C-4A15-A16B-D8F3BA74C097}" type="slidenum">
              <a:rPr lang="pt-BR" smtClean="0"/>
              <a:t>‹nº›</a:t>
            </a:fld>
            <a:endParaRPr lang="pt-B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smtClean="0"/>
              <a:t>Clique para editar o estilo do título mestre</a:t>
            </a:r>
            <a:endParaRPr lang="pt-BR"/>
          </a:p>
        </p:txBody>
      </p:sp>
      <p:sp>
        <p:nvSpPr>
          <p:cNvPr id="3" name="Espaço Reservado para Texto Vertical 2"/>
          <p:cNvSpPr>
            <a:spLocks noGrp="1"/>
          </p:cNvSpPr>
          <p:nvPr>
            <p:ph type="body" orient="vert" idx="1" hasCustomPrompt="1"/>
          </p:nvPr>
        </p:nvSpPr>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38518BEE-2FAA-4E44-9E68-02627C92BE47}" type="slidenum">
              <a:rPr lang="pt-BR" smtClean="0"/>
              <a:t>‹nº›</a:t>
            </a:fld>
            <a:endParaRPr lang="pt-B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Título Vertical 1"/>
          <p:cNvSpPr>
            <a:spLocks noGrp="1"/>
          </p:cNvSpPr>
          <p:nvPr>
            <p:ph type="title" orient="vert" hasCustomPrompt="1"/>
          </p:nvPr>
        </p:nvSpPr>
        <p:spPr>
          <a:xfrm>
            <a:off x="6629400" y="274638"/>
            <a:ext cx="2057400" cy="5851525"/>
          </a:xfrm>
        </p:spPr>
        <p:txBody>
          <a:bodyPr vert="eaVert"/>
          <a:lstStyle/>
          <a:p>
            <a:r>
              <a:rPr lang="pt-BR" smtClean="0"/>
              <a:t>Clique para editar o estilo do título mestre</a:t>
            </a:r>
            <a:endParaRPr lang="pt-BR"/>
          </a:p>
        </p:txBody>
      </p:sp>
      <p:sp>
        <p:nvSpPr>
          <p:cNvPr id="3" name="Espaço Reservado para Texto Vertical 2"/>
          <p:cNvSpPr>
            <a:spLocks noGrp="1"/>
          </p:cNvSpPr>
          <p:nvPr>
            <p:ph type="body" orient="vert" idx="1" hasCustomPrompt="1"/>
          </p:nvPr>
        </p:nvSpPr>
        <p:spPr>
          <a:xfrm>
            <a:off x="457200" y="274638"/>
            <a:ext cx="6019800" cy="5851525"/>
          </a:xfrm>
        </p:spPr>
        <p:txBody>
          <a:bodyPr vert="eaVert"/>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F8857C34-20D1-4876-AB5F-2AF6D8425DAB}" type="slidenum">
              <a:rPr lang="pt-BR" smtClean="0"/>
              <a:t>‹nº›</a:t>
            </a:fld>
            <a:endParaRPr lang="pt-B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cSld name="Título e tabel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158750"/>
            <a:ext cx="8229600" cy="1258888"/>
          </a:xfrm>
        </p:spPr>
        <p:txBody>
          <a:bodyPr/>
          <a:lstStyle/>
          <a:p>
            <a:r>
              <a:rPr lang="pt-BR" smtClean="0"/>
              <a:t>Clique para editar o estilo do título mestre</a:t>
            </a:r>
            <a:endParaRPr lang="pt-BR"/>
          </a:p>
        </p:txBody>
      </p:sp>
      <p:sp>
        <p:nvSpPr>
          <p:cNvPr id="3" name="Espaço Reservado para Tabela 2"/>
          <p:cNvSpPr>
            <a:spLocks noGrp="1"/>
          </p:cNvSpPr>
          <p:nvPr>
            <p:ph type="tbl" idx="1"/>
          </p:nvPr>
        </p:nvSpPr>
        <p:spPr>
          <a:xfrm>
            <a:off x="457200" y="1600200"/>
            <a:ext cx="8229600" cy="4530725"/>
          </a:xfrm>
        </p:spPr>
        <p:txBody>
          <a:bodyPr/>
          <a:lstStyle/>
          <a:p>
            <a:pPr lvl="0"/>
            <a:endParaRPr lang="pt-BR" noProof="0" smtClean="0"/>
          </a:p>
        </p:txBody>
      </p:sp>
      <p:sp>
        <p:nvSpPr>
          <p:cNvPr id="4" name="Rectangle 43"/>
          <p:cNvSpPr>
            <a:spLocks noGrp="1" noChangeArrowheads="1"/>
          </p:cNvSpPr>
          <p:nvPr>
            <p:ph type="dt" sz="half" idx="10"/>
          </p:nvPr>
        </p:nvSpPr>
        <p:spPr/>
        <p:txBody>
          <a:bodyPr/>
          <a:lstStyle>
            <a:lvl1pPr>
              <a:defRPr/>
            </a:lvl1pPr>
          </a:lstStyle>
          <a:p>
            <a:pPr>
              <a:defRPr/>
            </a:pPr>
            <a:endParaRPr lang="pt-BR"/>
          </a:p>
        </p:txBody>
      </p:sp>
      <p:sp>
        <p:nvSpPr>
          <p:cNvPr id="5" name="Rectangle 44"/>
          <p:cNvSpPr>
            <a:spLocks noGrp="1" noChangeArrowheads="1"/>
          </p:cNvSpPr>
          <p:nvPr>
            <p:ph type="ftr" sz="quarter" idx="11"/>
          </p:nvPr>
        </p:nvSpPr>
        <p:spPr/>
        <p:txBody>
          <a:bodyPr/>
          <a:lstStyle>
            <a:lvl1pPr>
              <a:defRPr/>
            </a:lvl1pPr>
          </a:lstStyle>
          <a:p>
            <a:pPr>
              <a:defRPr/>
            </a:pPr>
            <a:endParaRPr lang="pt-BR"/>
          </a:p>
        </p:txBody>
      </p:sp>
      <p:sp>
        <p:nvSpPr>
          <p:cNvPr id="6" name="Rectangle 45"/>
          <p:cNvSpPr>
            <a:spLocks noGrp="1" noChangeArrowheads="1"/>
          </p:cNvSpPr>
          <p:nvPr>
            <p:ph type="sldNum" sz="quarter" idx="12"/>
          </p:nvPr>
        </p:nvSpPr>
        <p:spPr/>
        <p:txBody>
          <a:bodyPr/>
          <a:lstStyle>
            <a:lvl1pPr>
              <a:defRPr/>
            </a:lvl1pPr>
          </a:lstStyle>
          <a:p>
            <a:pPr>
              <a:defRPr/>
            </a:pPr>
            <a:fld id="{658F297C-0CDF-4B3B-8916-ECB1A37AD4DA}" type="slidenum">
              <a:rPr lang="pt-BR"/>
              <a:t>‹nº›</a:t>
            </a:fld>
            <a:endParaRPr lang="pt-B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smtClean="0"/>
              <a:t>Clique para editar o estilo do título mestre</a:t>
            </a:r>
            <a:endParaRPr lang="pt-BR"/>
          </a:p>
        </p:txBody>
      </p:sp>
      <p:sp>
        <p:nvSpPr>
          <p:cNvPr id="3" name="Espaço Reservado para Conteúdo 2"/>
          <p:cNvSpPr>
            <a:spLocks noGrp="1"/>
          </p:cNvSpPr>
          <p:nvPr>
            <p:ph idx="1" hasCustomPrompt="1"/>
          </p:nvPr>
        </p:nvSpPr>
        <p:spPr/>
        <p:txBody>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95986E3A-5FFA-4974-A4CB-76EA0CE9F673}" type="slidenum">
              <a:rPr lang="pt-BR" smtClean="0"/>
              <a:t>‹nº›</a:t>
            </a:fld>
            <a:endParaRPr lang="pt-B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722313" y="4406900"/>
            <a:ext cx="7772400" cy="1362075"/>
          </a:xfrm>
        </p:spPr>
        <p:txBody>
          <a:bodyPr anchor="t"/>
          <a:lstStyle>
            <a:lvl1pPr algn="l">
              <a:defRPr sz="4000" b="1" cap="all"/>
            </a:lvl1pPr>
          </a:lstStyle>
          <a:p>
            <a:r>
              <a:rPr lang="pt-BR" smtClean="0"/>
              <a:t>Clique para editar o estilo do título mestre</a:t>
            </a:r>
            <a:endParaRPr lang="pt-BR"/>
          </a:p>
        </p:txBody>
      </p:sp>
      <p:sp>
        <p:nvSpPr>
          <p:cNvPr id="3" name="Espaço Reservado para Texto 2"/>
          <p:cNvSpPr>
            <a:spLocks noGrp="1"/>
          </p:cNvSpPr>
          <p:nvPr>
            <p:ph type="body" idx="1" hasCustomPrompt="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smtClean="0"/>
              <a:t>Clique para editar os estilos do texto mestre</a:t>
            </a:r>
          </a:p>
        </p:txBody>
      </p:sp>
      <p:sp>
        <p:nvSpPr>
          <p:cNvPr id="4" name="Espaço Reservado para Data 3"/>
          <p:cNvSpPr>
            <a:spLocks noGrp="1"/>
          </p:cNvSpPr>
          <p:nvPr>
            <p:ph type="dt" sz="half" idx="10"/>
          </p:nvPr>
        </p:nvSpPr>
        <p:spPr/>
        <p:txBody>
          <a:bodyPr/>
          <a:lstStyle/>
          <a:p>
            <a:pPr>
              <a:defRPr/>
            </a:pPr>
            <a:endParaRPr lang="pt-BR"/>
          </a:p>
        </p:txBody>
      </p:sp>
      <p:sp>
        <p:nvSpPr>
          <p:cNvPr id="5" name="Espaço Reservado para Rodapé 4"/>
          <p:cNvSpPr>
            <a:spLocks noGrp="1"/>
          </p:cNvSpPr>
          <p:nvPr>
            <p:ph type="ftr" sz="quarter" idx="11"/>
          </p:nvPr>
        </p:nvSpPr>
        <p:spPr/>
        <p:txBody>
          <a:bodyPr/>
          <a:lstStyle/>
          <a:p>
            <a:pPr>
              <a:defRPr/>
            </a:pPr>
            <a:endParaRPr lang="pt-BR"/>
          </a:p>
        </p:txBody>
      </p:sp>
      <p:sp>
        <p:nvSpPr>
          <p:cNvPr id="6" name="Espaço Reservado para Número de Slide 5"/>
          <p:cNvSpPr>
            <a:spLocks noGrp="1"/>
          </p:cNvSpPr>
          <p:nvPr>
            <p:ph type="sldNum" sz="quarter" idx="12"/>
          </p:nvPr>
        </p:nvSpPr>
        <p:spPr/>
        <p:txBody>
          <a:bodyPr/>
          <a:lstStyle/>
          <a:p>
            <a:pPr>
              <a:defRPr/>
            </a:pPr>
            <a:fld id="{684DDAD0-2030-4D0D-9C45-18E3379AEEDB}" type="slidenum">
              <a:rPr lang="pt-BR" smtClean="0"/>
              <a:t>‹nº›</a:t>
            </a:fld>
            <a:endParaRPr lang="pt-B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smtClean="0"/>
              <a:t>Clique para editar o estilo do título mestre</a:t>
            </a:r>
            <a:endParaRPr lang="pt-BR"/>
          </a:p>
        </p:txBody>
      </p:sp>
      <p:sp>
        <p:nvSpPr>
          <p:cNvPr id="3" name="Espaço Reservado para Conteúdo 2"/>
          <p:cNvSpPr>
            <a:spLocks noGrp="1"/>
          </p:cNvSpPr>
          <p:nvPr>
            <p:ph sz="half" idx="1" hasCustomPrompt="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hasCustomPrompt="1"/>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914A5EDD-BEA1-4554-91F3-96FC164DC928}" type="slidenum">
              <a:rPr lang="pt-BR" smtClean="0"/>
              <a:t>‹nº›</a:t>
            </a:fld>
            <a:endParaRPr lang="pt-B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lvl1pPr>
              <a:defRPr/>
            </a:lvl1pPr>
          </a:lstStyle>
          <a:p>
            <a:r>
              <a:rPr lang="pt-BR" smtClean="0"/>
              <a:t>Clique para editar o estilo do título mestre</a:t>
            </a:r>
            <a:endParaRPr lang="pt-BR"/>
          </a:p>
        </p:txBody>
      </p:sp>
      <p:sp>
        <p:nvSpPr>
          <p:cNvPr id="3" name="Espaço Reservado para Texto 2"/>
          <p:cNvSpPr>
            <a:spLocks noGrp="1"/>
          </p:cNvSpPr>
          <p:nvPr>
            <p:ph type="body" idx="1" hasCustomPrompt="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4" name="Espaço Reservado para Conteúdo 3"/>
          <p:cNvSpPr>
            <a:spLocks noGrp="1"/>
          </p:cNvSpPr>
          <p:nvPr>
            <p:ph sz="half" idx="2" hasCustomPrompt="1"/>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hasCustomPrompt="1"/>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Clique para editar os estilos do texto mestre</a:t>
            </a:r>
          </a:p>
        </p:txBody>
      </p:sp>
      <p:sp>
        <p:nvSpPr>
          <p:cNvPr id="6" name="Espaço Reservado para Conteúdo 5"/>
          <p:cNvSpPr>
            <a:spLocks noGrp="1"/>
          </p:cNvSpPr>
          <p:nvPr>
            <p:ph sz="quarter" idx="4" hasCustomPrompt="1"/>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pPr>
              <a:defRPr/>
            </a:pPr>
            <a:endParaRPr lang="pt-BR"/>
          </a:p>
        </p:txBody>
      </p:sp>
      <p:sp>
        <p:nvSpPr>
          <p:cNvPr id="8" name="Espaço Reservado para Rodapé 7"/>
          <p:cNvSpPr>
            <a:spLocks noGrp="1"/>
          </p:cNvSpPr>
          <p:nvPr>
            <p:ph type="ftr" sz="quarter" idx="11"/>
          </p:nvPr>
        </p:nvSpPr>
        <p:spPr/>
        <p:txBody>
          <a:bodyPr/>
          <a:lstStyle/>
          <a:p>
            <a:pPr>
              <a:defRPr/>
            </a:pPr>
            <a:endParaRPr lang="pt-BR"/>
          </a:p>
        </p:txBody>
      </p:sp>
      <p:sp>
        <p:nvSpPr>
          <p:cNvPr id="9" name="Espaço Reservado para Número de Slide 8"/>
          <p:cNvSpPr>
            <a:spLocks noGrp="1"/>
          </p:cNvSpPr>
          <p:nvPr>
            <p:ph type="sldNum" sz="quarter" idx="12"/>
          </p:nvPr>
        </p:nvSpPr>
        <p:spPr/>
        <p:txBody>
          <a:bodyPr/>
          <a:lstStyle/>
          <a:p>
            <a:pPr>
              <a:defRPr/>
            </a:pPr>
            <a:fld id="{42B1AEB4-446E-41F2-BD1F-D9A7FF1B049B}" type="slidenum">
              <a:rPr lang="pt-BR" smtClean="0"/>
              <a:t>‹nº›</a:t>
            </a:fld>
            <a:endParaRPr lang="pt-B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hasCustomPrompt="1"/>
          </p:nvPr>
        </p:nvSpPr>
        <p:spPr/>
        <p:txBody>
          <a:bodyPr/>
          <a:lstStyle/>
          <a:p>
            <a:r>
              <a:rPr lang="pt-BR" smtClean="0"/>
              <a:t>Clique para editar o estilo do título mestre</a:t>
            </a:r>
            <a:endParaRPr lang="pt-BR"/>
          </a:p>
        </p:txBody>
      </p:sp>
      <p:sp>
        <p:nvSpPr>
          <p:cNvPr id="3" name="Espaço Reservado para Data 2"/>
          <p:cNvSpPr>
            <a:spLocks noGrp="1"/>
          </p:cNvSpPr>
          <p:nvPr>
            <p:ph type="dt" sz="half" idx="10"/>
          </p:nvPr>
        </p:nvSpPr>
        <p:spPr/>
        <p:txBody>
          <a:bodyPr/>
          <a:lstStyle/>
          <a:p>
            <a:pPr>
              <a:defRPr/>
            </a:pPr>
            <a:endParaRPr lang="pt-BR"/>
          </a:p>
        </p:txBody>
      </p:sp>
      <p:sp>
        <p:nvSpPr>
          <p:cNvPr id="4" name="Espaço Reservado para Rodapé 3"/>
          <p:cNvSpPr>
            <a:spLocks noGrp="1"/>
          </p:cNvSpPr>
          <p:nvPr>
            <p:ph type="ftr" sz="quarter" idx="11"/>
          </p:nvPr>
        </p:nvSpPr>
        <p:spPr/>
        <p:txBody>
          <a:bodyPr/>
          <a:lstStyle/>
          <a:p>
            <a:pPr>
              <a:defRPr/>
            </a:pPr>
            <a:endParaRPr lang="pt-BR"/>
          </a:p>
        </p:txBody>
      </p:sp>
      <p:sp>
        <p:nvSpPr>
          <p:cNvPr id="5" name="Espaço Reservado para Número de Slide 4"/>
          <p:cNvSpPr>
            <a:spLocks noGrp="1"/>
          </p:cNvSpPr>
          <p:nvPr>
            <p:ph type="sldNum" sz="quarter" idx="12"/>
          </p:nvPr>
        </p:nvSpPr>
        <p:spPr/>
        <p:txBody>
          <a:bodyPr/>
          <a:lstStyle/>
          <a:p>
            <a:pPr>
              <a:defRPr/>
            </a:pPr>
            <a:fld id="{16792AC3-3886-4491-A7B8-4FB979E23F50}" type="slidenum">
              <a:rPr lang="pt-BR" smtClean="0"/>
              <a:t>‹nº›</a:t>
            </a:fld>
            <a:endParaRPr lang="pt-B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pPr>
              <a:defRPr/>
            </a:pPr>
            <a:endParaRPr lang="pt-BR"/>
          </a:p>
        </p:txBody>
      </p:sp>
      <p:sp>
        <p:nvSpPr>
          <p:cNvPr id="3" name="Espaço Reservado para Rodapé 2"/>
          <p:cNvSpPr>
            <a:spLocks noGrp="1"/>
          </p:cNvSpPr>
          <p:nvPr>
            <p:ph type="ftr" sz="quarter" idx="11"/>
          </p:nvPr>
        </p:nvSpPr>
        <p:spPr/>
        <p:txBody>
          <a:bodyPr/>
          <a:lstStyle/>
          <a:p>
            <a:pPr>
              <a:defRPr/>
            </a:pPr>
            <a:endParaRPr lang="pt-BR"/>
          </a:p>
        </p:txBody>
      </p:sp>
      <p:sp>
        <p:nvSpPr>
          <p:cNvPr id="4" name="Espaço Reservado para Número de Slide 3"/>
          <p:cNvSpPr>
            <a:spLocks noGrp="1"/>
          </p:cNvSpPr>
          <p:nvPr>
            <p:ph type="sldNum" sz="quarter" idx="12"/>
          </p:nvPr>
        </p:nvSpPr>
        <p:spPr/>
        <p:txBody>
          <a:bodyPr/>
          <a:lstStyle/>
          <a:p>
            <a:pPr>
              <a:defRPr/>
            </a:pPr>
            <a:fld id="{3ADB452D-6A07-4FEC-BE75-95EB3C1D5D9A}" type="slidenum">
              <a:rPr lang="pt-BR" smtClean="0"/>
              <a:t>‹nº›</a:t>
            </a:fld>
            <a:endParaRPr lang="pt-B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457200" y="273050"/>
            <a:ext cx="3008313" cy="1162050"/>
          </a:xfrm>
        </p:spPr>
        <p:txBody>
          <a:bodyPr anchor="b"/>
          <a:lstStyle>
            <a:lvl1pPr algn="l">
              <a:defRPr sz="2000" b="1"/>
            </a:lvl1pPr>
          </a:lstStyle>
          <a:p>
            <a:r>
              <a:rPr lang="pt-BR" smtClean="0"/>
              <a:t>Clique para editar o estilo do título mestre</a:t>
            </a:r>
            <a:endParaRPr lang="pt-BR"/>
          </a:p>
        </p:txBody>
      </p:sp>
      <p:sp>
        <p:nvSpPr>
          <p:cNvPr id="3" name="Espaço Reservado para Conteúdo 2"/>
          <p:cNvSpPr>
            <a:spLocks noGrp="1"/>
          </p:cNvSpPr>
          <p:nvPr>
            <p:ph idx="1" hasCustomPrompt="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hasCustomPrompt="1"/>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88C9725F-568D-4B9E-B80C-0908714D0555}" type="slidenum">
              <a:rPr lang="pt-BR" smtClean="0"/>
              <a:t>‹nº›</a:t>
            </a:fld>
            <a:endParaRPr lang="pt-B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792288" y="4800600"/>
            <a:ext cx="5486400" cy="566738"/>
          </a:xfrm>
        </p:spPr>
        <p:txBody>
          <a:bodyPr anchor="b"/>
          <a:lstStyle>
            <a:lvl1pPr algn="l">
              <a:defRPr sz="2000" b="1"/>
            </a:lvl1pPr>
          </a:lstStyle>
          <a:p>
            <a:r>
              <a:rPr lang="pt-BR" smtClean="0"/>
              <a:t>Clique para editar o estilo do título mestre</a:t>
            </a:r>
            <a:endParaRPr lang="pt-BR"/>
          </a:p>
        </p:txBody>
      </p:sp>
      <p:sp>
        <p:nvSpPr>
          <p:cNvPr id="3" name="Espaço Reservado para Imagem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hasCustomPrompt="1"/>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smtClean="0"/>
              <a:t>Clique para editar os estilos do texto mestre</a:t>
            </a:r>
          </a:p>
        </p:txBody>
      </p:sp>
      <p:sp>
        <p:nvSpPr>
          <p:cNvPr id="5" name="Espaço Reservado para Data 4"/>
          <p:cNvSpPr>
            <a:spLocks noGrp="1"/>
          </p:cNvSpPr>
          <p:nvPr>
            <p:ph type="dt" sz="half" idx="10"/>
          </p:nvPr>
        </p:nvSpPr>
        <p:spPr/>
        <p:txBody>
          <a:bodyPr/>
          <a:lstStyle/>
          <a:p>
            <a:pPr>
              <a:defRPr/>
            </a:pPr>
            <a:endParaRPr lang="pt-BR"/>
          </a:p>
        </p:txBody>
      </p:sp>
      <p:sp>
        <p:nvSpPr>
          <p:cNvPr id="6" name="Espaço Reservado para Rodapé 5"/>
          <p:cNvSpPr>
            <a:spLocks noGrp="1"/>
          </p:cNvSpPr>
          <p:nvPr>
            <p:ph type="ftr" sz="quarter" idx="11"/>
          </p:nvPr>
        </p:nvSpPr>
        <p:spPr/>
        <p:txBody>
          <a:bodyPr/>
          <a:lstStyle/>
          <a:p>
            <a:pPr>
              <a:defRPr/>
            </a:pPr>
            <a:endParaRPr lang="pt-BR"/>
          </a:p>
        </p:txBody>
      </p:sp>
      <p:sp>
        <p:nvSpPr>
          <p:cNvPr id="7" name="Espaço Reservado para Número de Slide 6"/>
          <p:cNvSpPr>
            <a:spLocks noGrp="1"/>
          </p:cNvSpPr>
          <p:nvPr>
            <p:ph type="sldNum" sz="quarter" idx="12"/>
          </p:nvPr>
        </p:nvSpPr>
        <p:spPr/>
        <p:txBody>
          <a:bodyPr/>
          <a:lstStyle/>
          <a:p>
            <a:pPr>
              <a:defRPr/>
            </a:pPr>
            <a:fld id="{B2522964-0254-46E5-B5A4-EBBEAC8CA04A}" type="slidenum">
              <a:rPr lang="pt-BR" smtClean="0"/>
              <a:t>‹nº›</a:t>
            </a:fld>
            <a:endParaRPr lang="pt-B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t-BR" smtClean="0"/>
              <a:t>Clique para editar o estilo do título mestre</a:t>
            </a:r>
            <a:endParaRPr lang="pt-BR"/>
          </a:p>
        </p:txBody>
      </p:sp>
      <p:sp>
        <p:nvSpPr>
          <p:cNvPr id="3" name="Espaço Reservado para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t-BR" smtClean="0"/>
              <a:t>Clique para editar os estilos do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pt-BR"/>
          </a:p>
        </p:txBody>
      </p:sp>
      <p:sp>
        <p:nvSpPr>
          <p:cNvPr id="5" name="Espaço Reservado para Rodapé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pt-BR"/>
          </a:p>
        </p:txBody>
      </p:sp>
      <p:sp>
        <p:nvSpPr>
          <p:cNvPr id="6" name="Espaço Reservado para Número de Slid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288A082-D4F3-4416-84C8-E5912F1CC38A}" type="slidenum">
              <a:rPr lang="pt-BR" smtClean="0"/>
              <a:t>‹nº›</a:t>
            </a:fld>
            <a:endParaRPr lang="pt-B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hyperlink" Target="https://www.youtube.com/watch?v=bcWiRGTqDbc"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png"/></Relationships>
</file>

<file path=ppt/slides/_rels/slide51.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4.xml"/><Relationship Id="rId5" Type="http://schemas.openxmlformats.org/officeDocument/2006/relationships/image" Target="../media/image7.pn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45.jpeg"/></Relationships>
</file>

<file path=ppt/slides/_rels/slide6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tiff"/><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o81tuQSXbiw"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s://www.youtube.com/watch?v=vTBL4pZi4h0" TargetMode="External"/><Relationship Id="rId4" Type="http://schemas.openxmlformats.org/officeDocument/2006/relationships/hyperlink" Target="https://www.youtube.com/watch?v=jAKVKM6YXQA"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ltLang="en-US" b="1" dirty="0" smtClean="0">
                <a:solidFill>
                  <a:srgbClr val="0000FF"/>
                </a:solidFill>
              </a:rPr>
              <a:t>Pedagogia do/para Esporte </a:t>
            </a:r>
            <a:endParaRPr lang="pt-BR" altLang="en-US" b="1" dirty="0">
              <a:solidFill>
                <a:srgbClr val="0000FF"/>
              </a:solidFill>
            </a:endParaRPr>
          </a:p>
        </p:txBody>
      </p:sp>
      <p:sp>
        <p:nvSpPr>
          <p:cNvPr id="3" name="Espaço Reservado para Conteúdo 2"/>
          <p:cNvSpPr>
            <a:spLocks noGrp="1"/>
          </p:cNvSpPr>
          <p:nvPr>
            <p:ph idx="1"/>
          </p:nvPr>
        </p:nvSpPr>
        <p:spPr/>
        <p:txBody>
          <a:bodyPr>
            <a:noAutofit/>
          </a:bodyPr>
          <a:lstStyle/>
          <a:p>
            <a:pPr>
              <a:spcBef>
                <a:spcPts val="0"/>
              </a:spcBef>
            </a:pPr>
            <a:r>
              <a:rPr lang="pt-BR" altLang="en-US" sz="2800" dirty="0"/>
              <a:t>testar e produzir conhecimento</a:t>
            </a:r>
          </a:p>
          <a:p>
            <a:pPr>
              <a:spcBef>
                <a:spcPts val="0"/>
              </a:spcBef>
            </a:pPr>
            <a:r>
              <a:rPr lang="pt-BR" altLang="en-US" sz="2800" dirty="0"/>
              <a:t>intervenção e campo profissional</a:t>
            </a:r>
          </a:p>
          <a:p>
            <a:pPr>
              <a:spcBef>
                <a:spcPts val="0"/>
              </a:spcBef>
            </a:pPr>
            <a:r>
              <a:rPr lang="pt-BR" altLang="en-US" sz="2800" dirty="0"/>
              <a:t>integrar com demais áreas do conhecimento</a:t>
            </a:r>
          </a:p>
          <a:p>
            <a:pPr>
              <a:spcBef>
                <a:spcPts val="0"/>
              </a:spcBef>
            </a:pPr>
            <a:r>
              <a:rPr lang="pt-BR" altLang="en-US" sz="2800" dirty="0"/>
              <a:t>didática</a:t>
            </a:r>
          </a:p>
          <a:p>
            <a:pPr>
              <a:spcBef>
                <a:spcPts val="0"/>
              </a:spcBef>
            </a:pPr>
            <a:r>
              <a:rPr lang="pt-BR" altLang="en-US" sz="2800" dirty="0"/>
              <a:t>projeto para vida</a:t>
            </a:r>
          </a:p>
          <a:p>
            <a:pPr>
              <a:spcBef>
                <a:spcPts val="0"/>
              </a:spcBef>
            </a:pPr>
            <a:r>
              <a:rPr lang="pt-BR" altLang="en-US" sz="2800" dirty="0"/>
              <a:t>excelência</a:t>
            </a:r>
          </a:p>
          <a:p>
            <a:pPr>
              <a:spcBef>
                <a:spcPts val="0"/>
              </a:spcBef>
            </a:pPr>
            <a:r>
              <a:rPr lang="pt-BR" altLang="en-US" sz="2800" dirty="0"/>
              <a:t>sentido à prática</a:t>
            </a:r>
          </a:p>
          <a:p>
            <a:pPr>
              <a:spcBef>
                <a:spcPts val="0"/>
              </a:spcBef>
            </a:pPr>
            <a:r>
              <a:rPr lang="pt-BR" altLang="en-US" sz="2800" dirty="0"/>
              <a:t>apoiada na filosofia</a:t>
            </a:r>
          </a:p>
          <a:p>
            <a:pPr>
              <a:spcBef>
                <a:spcPts val="0"/>
              </a:spcBef>
            </a:pPr>
            <a:r>
              <a:rPr lang="pt-BR" altLang="en-US" sz="2800" dirty="0"/>
              <a:t>responsabilidade de educador</a:t>
            </a:r>
          </a:p>
          <a:p>
            <a:pPr>
              <a:spcBef>
                <a:spcPts val="0"/>
              </a:spcBef>
            </a:pPr>
            <a:r>
              <a:rPr lang="pt-BR" altLang="en-US" sz="2800" dirty="0"/>
              <a:t>desafios velhos e novos</a:t>
            </a:r>
          </a:p>
          <a:p>
            <a:pPr>
              <a:spcBef>
                <a:spcPts val="0"/>
              </a:spcBef>
            </a:pPr>
            <a:r>
              <a:rPr lang="pt-BR" altLang="en-US" sz="2800" dirty="0"/>
              <a:t>processo</a:t>
            </a:r>
          </a:p>
          <a:p>
            <a:pPr>
              <a:spcBef>
                <a:spcPts val="0"/>
              </a:spcBef>
            </a:pPr>
            <a:endParaRPr lang="pt-BR" altLang="en-US" sz="2800" dirty="0"/>
          </a:p>
        </p:txBody>
      </p:sp>
      <p:pic>
        <p:nvPicPr>
          <p:cNvPr id="4" name="Picture 4" descr="O golpe social do judo - Domingo - Correio da Manhã"/>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41574" y="4716229"/>
            <a:ext cx="3594922" cy="20251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altLang="pt-BR" b="1" dirty="0">
                <a:solidFill>
                  <a:srgbClr val="FF0000"/>
                </a:solidFill>
                <a:cs typeface="Arial" panose="020B0604020202020204" pitchFamily="34" charset="0"/>
              </a:rPr>
              <a:t>Formação </a:t>
            </a:r>
            <a:r>
              <a:rPr lang="pt-BR" altLang="pt-BR" b="1" dirty="0" smtClean="0">
                <a:solidFill>
                  <a:srgbClr val="FF0000"/>
                </a:solidFill>
                <a:cs typeface="Arial" panose="020B0604020202020204" pitchFamily="34" charset="0"/>
              </a:rPr>
              <a:t>Esportiva</a:t>
            </a:r>
            <a:endParaRPr lang="pt-BR" dirty="0"/>
          </a:p>
        </p:txBody>
      </p:sp>
      <p:sp>
        <p:nvSpPr>
          <p:cNvPr id="3" name="Espaço Reservado para Conteúdo 2"/>
          <p:cNvSpPr>
            <a:spLocks noGrp="1"/>
          </p:cNvSpPr>
          <p:nvPr>
            <p:ph idx="1"/>
          </p:nvPr>
        </p:nvSpPr>
        <p:spPr>
          <a:xfrm>
            <a:off x="457200" y="1672208"/>
            <a:ext cx="8229600" cy="4997152"/>
          </a:xfrm>
        </p:spPr>
        <p:txBody>
          <a:bodyPr>
            <a:normAutofit/>
          </a:bodyPr>
          <a:lstStyle/>
          <a:p>
            <a:r>
              <a:rPr lang="pt-BR" dirty="0" smtClean="0"/>
              <a:t>Iniciação</a:t>
            </a:r>
          </a:p>
          <a:p>
            <a:r>
              <a:rPr lang="pt-BR" dirty="0" smtClean="0"/>
              <a:t>Especialização, Especialização Precoce </a:t>
            </a:r>
          </a:p>
          <a:p>
            <a:r>
              <a:rPr lang="pt-BR" dirty="0" smtClean="0"/>
              <a:t>Desempenho, Rendimento, Resultado</a:t>
            </a:r>
          </a:p>
          <a:p>
            <a:r>
              <a:rPr lang="pt-BR" dirty="0" smtClean="0"/>
              <a:t>Motivação, Estresse, Esgotamento, Abandono</a:t>
            </a:r>
          </a:p>
          <a:p>
            <a:r>
              <a:rPr lang="pt-BR" dirty="0" smtClean="0"/>
              <a:t>Desenvolvimento, Crescimento, Maturação</a:t>
            </a:r>
          </a:p>
          <a:p>
            <a:r>
              <a:rPr lang="pt-BR" dirty="0" smtClean="0"/>
              <a:t>Participação dos Pais</a:t>
            </a:r>
          </a:p>
          <a:p>
            <a:r>
              <a:rPr lang="pt-BR" dirty="0" smtClean="0"/>
              <a:t>Processo Competitivo</a:t>
            </a:r>
          </a:p>
          <a:p>
            <a:r>
              <a:rPr lang="pt-BR" dirty="0" smtClean="0"/>
              <a:t>...</a:t>
            </a:r>
            <a:endParaRPr lang="pt-B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68313" y="385749"/>
            <a:ext cx="8229600" cy="1114425"/>
          </a:xfrm>
        </p:spPr>
        <p:txBody>
          <a:bodyPr>
            <a:normAutofit/>
          </a:bodyPr>
          <a:lstStyle/>
          <a:p>
            <a:pPr eaLnBrk="1" hangingPunct="1"/>
            <a:r>
              <a:rPr lang="pt-BR" b="1" dirty="0" smtClean="0">
                <a:solidFill>
                  <a:srgbClr val="FF0000"/>
                </a:solidFill>
                <a:effectLst/>
              </a:rPr>
              <a:t>Formação Esportiva</a:t>
            </a:r>
          </a:p>
        </p:txBody>
      </p:sp>
      <p:sp>
        <p:nvSpPr>
          <p:cNvPr id="7171" name="Rectangle 3"/>
          <p:cNvSpPr>
            <a:spLocks noGrp="1" noChangeArrowheads="1"/>
          </p:cNvSpPr>
          <p:nvPr>
            <p:ph idx="1"/>
          </p:nvPr>
        </p:nvSpPr>
        <p:spPr>
          <a:xfrm>
            <a:off x="572612" y="2132856"/>
            <a:ext cx="8103844" cy="4530725"/>
          </a:xfrm>
        </p:spPr>
        <p:txBody>
          <a:bodyPr>
            <a:normAutofit/>
          </a:bodyPr>
          <a:lstStyle/>
          <a:p>
            <a:pPr algn="just" eaLnBrk="1" hangingPunct="1">
              <a:spcBef>
                <a:spcPts val="1200"/>
              </a:spcBef>
              <a:defRPr/>
            </a:pPr>
            <a:r>
              <a:rPr lang="pt-BR" sz="2800" dirty="0" smtClean="0">
                <a:effectLst/>
                <a:latin typeface="+mj-lt"/>
                <a:cs typeface="Arial" panose="020B0604020202020204" pitchFamily="34" charset="0"/>
              </a:rPr>
              <a:t>Processo de </a:t>
            </a:r>
            <a:r>
              <a:rPr lang="pt-BR" sz="2800" b="1" u="sng" dirty="0" smtClean="0">
                <a:effectLst/>
                <a:latin typeface="+mj-lt"/>
                <a:cs typeface="Arial" panose="020B0604020202020204" pitchFamily="34" charset="0"/>
              </a:rPr>
              <a:t>adaptação</a:t>
            </a:r>
            <a:r>
              <a:rPr lang="pt-BR" sz="2800" dirty="0" smtClean="0">
                <a:effectLst/>
                <a:latin typeface="+mj-lt"/>
                <a:cs typeface="Arial" panose="020B0604020202020204" pitchFamily="34" charset="0"/>
              </a:rPr>
              <a:t> e </a:t>
            </a:r>
            <a:r>
              <a:rPr lang="pt-BR" sz="2800" b="1" u="sng" dirty="0" smtClean="0">
                <a:effectLst/>
                <a:latin typeface="+mj-lt"/>
                <a:cs typeface="Arial" panose="020B0604020202020204" pitchFamily="34" charset="0"/>
              </a:rPr>
              <a:t>preparação</a:t>
            </a:r>
            <a:r>
              <a:rPr lang="pt-BR" sz="2800" dirty="0" smtClean="0">
                <a:effectLst/>
                <a:latin typeface="+mj-lt"/>
                <a:cs typeface="Arial" panose="020B0604020202020204" pitchFamily="34" charset="0"/>
              </a:rPr>
              <a:t> para a funcionalidade/prestação no esporte (e mais tarde, e se for interesse e vocação, para o rendimento) </a:t>
            </a:r>
          </a:p>
          <a:p>
            <a:pPr algn="just" eaLnBrk="1" hangingPunct="1">
              <a:spcBef>
                <a:spcPts val="1200"/>
              </a:spcBef>
              <a:defRPr/>
            </a:pPr>
            <a:r>
              <a:rPr lang="pt-BR" sz="2800" dirty="0" smtClean="0">
                <a:effectLst/>
                <a:latin typeface="+mj-lt"/>
                <a:cs typeface="Arial" panose="020B0604020202020204" pitchFamily="34" charset="0"/>
              </a:rPr>
              <a:t>Processo de </a:t>
            </a:r>
            <a:r>
              <a:rPr lang="pt-BR" sz="2800" b="1" u="sng" dirty="0" smtClean="0">
                <a:effectLst/>
                <a:latin typeface="+mj-lt"/>
                <a:cs typeface="Arial" panose="020B0604020202020204" pitchFamily="34" charset="0"/>
              </a:rPr>
              <a:t>longo prazo</a:t>
            </a:r>
            <a:r>
              <a:rPr lang="pt-BR" sz="2800" b="1" dirty="0" smtClean="0">
                <a:effectLst/>
                <a:latin typeface="+mj-lt"/>
                <a:cs typeface="Arial" panose="020B0604020202020204" pitchFamily="34" charset="0"/>
              </a:rPr>
              <a:t> </a:t>
            </a:r>
            <a:r>
              <a:rPr lang="pt-BR" sz="2800" dirty="0" smtClean="0">
                <a:effectLst/>
                <a:latin typeface="+mj-lt"/>
                <a:cs typeface="Arial" panose="020B0604020202020204" pitchFamily="34" charset="0"/>
              </a:rPr>
              <a:t>(8-12 anos)</a:t>
            </a:r>
          </a:p>
          <a:p>
            <a:pPr algn="just" eaLnBrk="1" hangingPunct="1">
              <a:spcBef>
                <a:spcPts val="1200"/>
              </a:spcBef>
              <a:defRPr/>
            </a:pPr>
            <a:r>
              <a:rPr lang="pt-BR" sz="2800" dirty="0" smtClean="0">
                <a:effectLst/>
                <a:latin typeface="+mj-lt"/>
                <a:cs typeface="Arial" panose="020B0604020202020204" pitchFamily="34" charset="0"/>
              </a:rPr>
              <a:t>Meta: atingir </a:t>
            </a:r>
            <a:r>
              <a:rPr lang="pt-BR" sz="2800" b="1" u="sng" dirty="0" smtClean="0">
                <a:effectLst/>
                <a:latin typeface="+mj-lt"/>
                <a:cs typeface="Arial" panose="020B0604020202020204" pitchFamily="34" charset="0"/>
              </a:rPr>
              <a:t>excelência</a:t>
            </a:r>
            <a:r>
              <a:rPr lang="pt-BR" sz="2800" dirty="0" smtClean="0">
                <a:effectLst/>
                <a:latin typeface="+mj-lt"/>
                <a:cs typeface="Arial" panose="020B0604020202020204" pitchFamily="34" charset="0"/>
              </a:rPr>
              <a:t> na modalidade</a:t>
            </a:r>
          </a:p>
          <a:p>
            <a:pPr algn="just" eaLnBrk="1" hangingPunct="1">
              <a:spcBef>
                <a:spcPts val="1200"/>
              </a:spcBef>
              <a:defRPr/>
            </a:pPr>
            <a:r>
              <a:rPr lang="pt-BR" sz="2800" b="1" u="sng" dirty="0" smtClean="0">
                <a:effectLst/>
                <a:latin typeface="+mj-lt"/>
                <a:cs typeface="Arial" panose="020B0604020202020204" pitchFamily="34" charset="0"/>
              </a:rPr>
              <a:t>Seqüência progressiva</a:t>
            </a:r>
            <a:r>
              <a:rPr lang="pt-BR" sz="2800" b="1" dirty="0" smtClean="0">
                <a:effectLst/>
                <a:latin typeface="+mj-lt"/>
                <a:cs typeface="Arial" panose="020B0604020202020204" pitchFamily="34" charset="0"/>
              </a:rPr>
              <a:t> </a:t>
            </a:r>
            <a:r>
              <a:rPr lang="pt-BR" sz="2800" dirty="0" smtClean="0">
                <a:effectLst/>
                <a:latin typeface="+mj-lt"/>
                <a:cs typeface="Arial" panose="020B0604020202020204" pitchFamily="34" charset="0"/>
              </a:rPr>
              <a:t>(individualidade)</a:t>
            </a:r>
          </a:p>
          <a:p>
            <a:pPr algn="just" eaLnBrk="1" hangingPunct="1">
              <a:spcBef>
                <a:spcPts val="1200"/>
              </a:spcBef>
              <a:defRPr/>
            </a:pPr>
            <a:r>
              <a:rPr lang="pt-BR" sz="2800" dirty="0" smtClean="0">
                <a:effectLst/>
                <a:latin typeface="+mj-lt"/>
                <a:cs typeface="Arial" panose="020B0604020202020204" pitchFamily="34" charset="0"/>
              </a:rPr>
              <a:t>Implica em treino e evento/competição</a:t>
            </a:r>
          </a:p>
          <a:p>
            <a:pPr algn="just" eaLnBrk="1" hangingPunct="1">
              <a:spcBef>
                <a:spcPts val="1200"/>
              </a:spcBef>
              <a:defRPr/>
            </a:pPr>
            <a:r>
              <a:rPr lang="pt-BR" sz="2800" b="1" dirty="0" smtClean="0">
                <a:effectLst/>
                <a:latin typeface="+mj-lt"/>
                <a:cs typeface="Arial" panose="020B0604020202020204" pitchFamily="34" charset="0"/>
              </a:rPr>
              <a:t>APRENDER </a:t>
            </a:r>
            <a:endParaRPr lang="pt-BR" sz="2800" dirty="0" smtClean="0">
              <a:effectLst/>
              <a:latin typeface="+mj-lt"/>
              <a:cs typeface="Arial" panose="020B0604020202020204" pitchFamily="34" charset="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Grp="1" noChangeArrowheads="1"/>
          </p:cNvSpPr>
          <p:nvPr>
            <p:ph idx="1"/>
          </p:nvPr>
        </p:nvSpPr>
        <p:spPr>
          <a:xfrm>
            <a:off x="539552" y="2142807"/>
            <a:ext cx="8158361" cy="4454545"/>
          </a:xfrm>
        </p:spPr>
        <p:txBody>
          <a:bodyPr>
            <a:normAutofit/>
          </a:bodyPr>
          <a:lstStyle/>
          <a:p>
            <a:pPr algn="just" eaLnBrk="1" hangingPunct="1">
              <a:spcBef>
                <a:spcPts val="600"/>
              </a:spcBef>
              <a:defRPr/>
            </a:pPr>
            <a:r>
              <a:rPr lang="pt-BR" sz="2800" dirty="0" smtClean="0">
                <a:effectLst/>
                <a:latin typeface="+mj-lt"/>
                <a:cs typeface="Arial" panose="020B0604020202020204" pitchFamily="34" charset="0"/>
              </a:rPr>
              <a:t>8 a 10 anos de preparação até o alto nível</a:t>
            </a:r>
          </a:p>
          <a:p>
            <a:pPr algn="just" eaLnBrk="1" hangingPunct="1">
              <a:spcBef>
                <a:spcPts val="600"/>
              </a:spcBef>
              <a:defRPr/>
            </a:pPr>
            <a:r>
              <a:rPr lang="pt-BR" sz="2800" dirty="0" smtClean="0">
                <a:effectLst/>
                <a:latin typeface="+mj-lt"/>
                <a:cs typeface="Arial" panose="020B0604020202020204" pitchFamily="34" charset="0"/>
              </a:rPr>
              <a:t>Regra dos 10 anos e 10 mil horas</a:t>
            </a:r>
          </a:p>
          <a:p>
            <a:pPr algn="just" eaLnBrk="1" hangingPunct="1">
              <a:spcBef>
                <a:spcPts val="600"/>
              </a:spcBef>
              <a:defRPr/>
            </a:pPr>
            <a:r>
              <a:rPr lang="pt-BR" sz="2800" dirty="0" smtClean="0">
                <a:effectLst/>
                <a:latin typeface="+mj-lt"/>
                <a:cs typeface="Arial" panose="020B0604020202020204" pitchFamily="34" charset="0"/>
              </a:rPr>
              <a:t>Média de 3h/diárias</a:t>
            </a:r>
          </a:p>
          <a:p>
            <a:pPr algn="just" eaLnBrk="1" hangingPunct="1">
              <a:spcBef>
                <a:spcPts val="600"/>
              </a:spcBef>
              <a:defRPr/>
            </a:pPr>
            <a:r>
              <a:rPr lang="pt-BR" sz="2800" dirty="0" smtClean="0">
                <a:solidFill>
                  <a:schemeClr val="tx1"/>
                </a:solidFill>
                <a:effectLst/>
                <a:latin typeface="+mj-lt"/>
                <a:cs typeface="Arial" panose="020B0604020202020204" pitchFamily="34" charset="0"/>
              </a:rPr>
              <a:t>Período mais importante 9-12 anos de idade </a:t>
            </a:r>
          </a:p>
          <a:p>
            <a:pPr algn="just" eaLnBrk="1" hangingPunct="1">
              <a:spcBef>
                <a:spcPts val="600"/>
              </a:spcBef>
              <a:defRPr/>
            </a:pPr>
            <a:r>
              <a:rPr lang="pt-BR" sz="2800" dirty="0" smtClean="0">
                <a:solidFill>
                  <a:schemeClr val="tx1"/>
                </a:solidFill>
                <a:effectLst/>
                <a:latin typeface="+mj-lt"/>
                <a:cs typeface="Arial" panose="020B0604020202020204" pitchFamily="34" charset="0"/>
              </a:rPr>
              <a:t>Construção do alicerce para o desenvolvimento esportivo futuro </a:t>
            </a:r>
          </a:p>
          <a:p>
            <a:pPr algn="just" eaLnBrk="1" hangingPunct="1">
              <a:spcBef>
                <a:spcPts val="600"/>
              </a:spcBef>
              <a:defRPr/>
            </a:pPr>
            <a:r>
              <a:rPr lang="pt-BR" sz="2800" b="1" u="sng" dirty="0" err="1" smtClean="0">
                <a:solidFill>
                  <a:schemeClr val="tx1"/>
                </a:solidFill>
                <a:effectLst/>
                <a:latin typeface="+mj-lt"/>
                <a:cs typeface="Arial" panose="020B0604020202020204" pitchFamily="34" charset="0"/>
              </a:rPr>
              <a:t>Treinabilidade</a:t>
            </a:r>
            <a:r>
              <a:rPr lang="pt-BR" sz="2800" dirty="0" smtClean="0">
                <a:solidFill>
                  <a:schemeClr val="tx1"/>
                </a:solidFill>
                <a:effectLst/>
                <a:latin typeface="+mj-lt"/>
                <a:cs typeface="Arial" panose="020B0604020202020204" pitchFamily="34" charset="0"/>
              </a:rPr>
              <a:t> e </a:t>
            </a:r>
            <a:r>
              <a:rPr lang="pt-BR" sz="2800" b="1" u="sng" dirty="0" smtClean="0">
                <a:solidFill>
                  <a:schemeClr val="tx1"/>
                </a:solidFill>
                <a:effectLst/>
                <a:latin typeface="+mj-lt"/>
                <a:cs typeface="Arial" panose="020B0604020202020204" pitchFamily="34" charset="0"/>
              </a:rPr>
              <a:t>Adaptação</a:t>
            </a:r>
            <a:r>
              <a:rPr lang="pt-BR" sz="2800" dirty="0" smtClean="0">
                <a:solidFill>
                  <a:schemeClr val="tx1"/>
                </a:solidFill>
                <a:effectLst/>
                <a:latin typeface="+mj-lt"/>
                <a:cs typeface="Arial" panose="020B0604020202020204" pitchFamily="34" charset="0"/>
              </a:rPr>
              <a:t> progressiva às demandas</a:t>
            </a:r>
          </a:p>
          <a:p>
            <a:pPr algn="just" eaLnBrk="1" hangingPunct="1">
              <a:spcBef>
                <a:spcPts val="600"/>
              </a:spcBef>
              <a:defRPr/>
            </a:pPr>
            <a:endParaRPr lang="pt-BR" sz="2800" dirty="0" smtClean="0">
              <a:effectLst/>
              <a:latin typeface="+mj-lt"/>
              <a:cs typeface="Arial" panose="020B0604020202020204" pitchFamily="34" charset="0"/>
            </a:endParaRPr>
          </a:p>
          <a:p>
            <a:pPr algn="just" eaLnBrk="1" hangingPunct="1">
              <a:spcBef>
                <a:spcPts val="600"/>
              </a:spcBef>
              <a:buFont typeface="Wingdings" panose="05000000000000000000" pitchFamily="2" charset="2"/>
              <a:buNone/>
              <a:defRPr/>
            </a:pPr>
            <a:endParaRPr lang="pt-BR" sz="2800" dirty="0" smtClean="0">
              <a:effectLst/>
              <a:latin typeface="+mj-lt"/>
              <a:cs typeface="Arial" panose="020B0604020202020204" pitchFamily="34" charset="0"/>
            </a:endParaRPr>
          </a:p>
        </p:txBody>
      </p:sp>
      <p:sp>
        <p:nvSpPr>
          <p:cNvPr id="4" name="Rectangle 2"/>
          <p:cNvSpPr txBox="1">
            <a:spLocks noChangeArrowheads="1"/>
          </p:cNvSpPr>
          <p:nvPr/>
        </p:nvSpPr>
        <p:spPr>
          <a:xfrm>
            <a:off x="468313" y="385749"/>
            <a:ext cx="8229600" cy="1114425"/>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defRPr/>
            </a:pPr>
            <a:r>
              <a:rPr kumimoji="0" lang="pt-BR" sz="4400" b="1" i="0" u="none" strike="noStrike" kern="1200" cap="none" spc="0" normalizeH="0" baseline="0" noProof="0" dirty="0" smtClean="0">
                <a:ln>
                  <a:noFill/>
                </a:ln>
                <a:solidFill>
                  <a:srgbClr val="FF0000"/>
                </a:solidFill>
                <a:effectLst/>
                <a:uLnTx/>
                <a:uFillTx/>
                <a:latin typeface="+mj-lt"/>
                <a:ea typeface="+mj-ea"/>
                <a:cs typeface="+mj-cs"/>
              </a:rPr>
              <a:t>Formação Esportiva (</a:t>
            </a:r>
            <a:r>
              <a:rPr kumimoji="0" lang="pt-BR" sz="4400" b="1" i="0" u="none" strike="noStrike" kern="1200" cap="none" spc="0" normalizeH="0" baseline="0" noProof="0" dirty="0" err="1" smtClean="0">
                <a:ln>
                  <a:noFill/>
                </a:ln>
                <a:solidFill>
                  <a:srgbClr val="FF0000"/>
                </a:solidFill>
                <a:effectLst/>
                <a:uLnTx/>
                <a:uFillTx/>
                <a:latin typeface="+mj-lt"/>
                <a:ea typeface="+mj-ea"/>
                <a:cs typeface="+mj-cs"/>
              </a:rPr>
              <a:t>Balyi</a:t>
            </a:r>
            <a:r>
              <a:rPr kumimoji="0" lang="pt-BR" sz="4400" b="1" i="0" u="none" strike="noStrike" kern="1200" cap="none" spc="0" normalizeH="0" baseline="0" noProof="0" dirty="0" smtClean="0">
                <a:ln>
                  <a:noFill/>
                </a:ln>
                <a:solidFill>
                  <a:srgbClr val="FF0000"/>
                </a:solidFill>
                <a:effectLst/>
                <a:uLnTx/>
                <a:uFillTx/>
                <a:latin typeface="+mj-lt"/>
                <a:ea typeface="+mj-ea"/>
                <a:cs typeface="+mj-cs"/>
              </a:rPr>
              <a:t>, 2003)</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 Box 4"/>
          <p:cNvSpPr txBox="1">
            <a:spLocks noGrp="1" noChangeArrowheads="1"/>
          </p:cNvSpPr>
          <p:nvPr>
            <p:ph idx="1"/>
          </p:nvPr>
        </p:nvSpPr>
        <p:spPr>
          <a:xfrm>
            <a:off x="572612" y="2210643"/>
            <a:ext cx="8103844" cy="4530725"/>
          </a:xfrm>
        </p:spPr>
        <p:txBody>
          <a:bodyPr>
            <a:normAutofit/>
          </a:bodyPr>
          <a:lstStyle/>
          <a:p>
            <a:pPr algn="just" eaLnBrk="1" hangingPunct="1">
              <a:spcBef>
                <a:spcPts val="1200"/>
              </a:spcBef>
              <a:defRPr/>
            </a:pPr>
            <a:r>
              <a:rPr lang="pt-BR" sz="2800" dirty="0" smtClean="0">
                <a:effectLst/>
                <a:latin typeface="+mj-lt"/>
                <a:cs typeface="Arial" panose="020B0604020202020204" pitchFamily="34" charset="0"/>
              </a:rPr>
              <a:t>Há variação nas etapas/idades sugeridas em vista da </a:t>
            </a:r>
            <a:r>
              <a:rPr lang="pt-BR" sz="2800" b="1" dirty="0" smtClean="0">
                <a:effectLst/>
                <a:latin typeface="+mj-lt"/>
                <a:cs typeface="Arial" panose="020B0604020202020204" pitchFamily="34" charset="0"/>
              </a:rPr>
              <a:t>característica da modalidade.</a:t>
            </a:r>
          </a:p>
          <a:p>
            <a:pPr algn="just" eaLnBrk="1" hangingPunct="1">
              <a:spcBef>
                <a:spcPts val="1200"/>
              </a:spcBef>
              <a:defRPr/>
            </a:pPr>
            <a:r>
              <a:rPr lang="pt-BR" sz="2800" dirty="0" smtClean="0">
                <a:effectLst/>
                <a:latin typeface="+mj-lt"/>
                <a:cs typeface="Arial" panose="020B0604020202020204" pitchFamily="34" charset="0"/>
              </a:rPr>
              <a:t>Especialização Antecipada: ginásticas – patinação – saltos – tênis de mesa – futsal – judô</a:t>
            </a:r>
          </a:p>
          <a:p>
            <a:pPr algn="just" eaLnBrk="1" hangingPunct="1">
              <a:spcBef>
                <a:spcPts val="1200"/>
              </a:spcBef>
              <a:defRPr/>
            </a:pPr>
            <a:r>
              <a:rPr lang="pt-BR" sz="2800" dirty="0" smtClean="0">
                <a:effectLst/>
                <a:latin typeface="+mj-lt"/>
                <a:cs typeface="Arial" panose="020B0604020202020204" pitchFamily="34" charset="0"/>
              </a:rPr>
              <a:t>Especialização Tardia: atletismo – modalidades de combate – remo – modalidades coletivas</a:t>
            </a:r>
          </a:p>
        </p:txBody>
      </p:sp>
      <p:sp>
        <p:nvSpPr>
          <p:cNvPr id="3" name="Retângulo 2"/>
          <p:cNvSpPr/>
          <p:nvPr/>
        </p:nvSpPr>
        <p:spPr>
          <a:xfrm>
            <a:off x="505934" y="500042"/>
            <a:ext cx="8147038" cy="769441"/>
          </a:xfrm>
          <a:prstGeom prst="rect">
            <a:avLst/>
          </a:prstGeom>
        </p:spPr>
        <p:txBody>
          <a:bodyPr wrap="none">
            <a:spAutoFit/>
          </a:bodyPr>
          <a:lstStyle/>
          <a:p>
            <a:pPr eaLnBrk="1" hangingPunct="1">
              <a:spcBef>
                <a:spcPts val="0"/>
              </a:spcBef>
              <a:defRPr/>
            </a:pPr>
            <a:r>
              <a:rPr lang="pt-BR" sz="4400" b="1" dirty="0" smtClean="0">
                <a:solidFill>
                  <a:srgbClr val="FF0000"/>
                </a:solidFill>
                <a:latin typeface="+mj-lt"/>
              </a:rPr>
              <a:t>Especialização antecipada e tardia</a:t>
            </a:r>
            <a:endParaRPr lang="pt-BR" sz="4400" b="1" dirty="0">
              <a:solidFill>
                <a:srgbClr val="FF0000"/>
              </a:solidFill>
              <a:latin typeface="+mj-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ítulo 1"/>
          <p:cNvSpPr>
            <a:spLocks noGrp="1"/>
          </p:cNvSpPr>
          <p:nvPr>
            <p:ph type="title"/>
          </p:nvPr>
        </p:nvSpPr>
        <p:spPr>
          <a:xfrm>
            <a:off x="583442" y="611190"/>
            <a:ext cx="6076790" cy="1017610"/>
          </a:xfrm>
        </p:spPr>
        <p:txBody>
          <a:bodyPr>
            <a:noAutofit/>
          </a:bodyPr>
          <a:lstStyle/>
          <a:p>
            <a:r>
              <a:rPr lang="pt-BR" b="1" dirty="0" smtClean="0">
                <a:solidFill>
                  <a:srgbClr val="FF0000"/>
                </a:solidFill>
                <a:effectLst/>
              </a:rPr>
              <a:t>Como dividir as etapas?</a:t>
            </a:r>
          </a:p>
        </p:txBody>
      </p:sp>
      <p:pic>
        <p:nvPicPr>
          <p:cNvPr id="11267" name="Espaço Reservado para Conteúdo 3"/>
          <p:cNvPicPr>
            <a:picLocks noGrp="1" noChangeAspect="1"/>
          </p:cNvPicPr>
          <p:nvPr>
            <p:ph idx="1"/>
          </p:nvPr>
        </p:nvPicPr>
        <p:blipFill>
          <a:blip r:embed="rId2"/>
          <a:srcRect/>
          <a:stretch>
            <a:fillRect/>
          </a:stretch>
        </p:blipFill>
        <p:spPr>
          <a:xfrm>
            <a:off x="6012160" y="2123430"/>
            <a:ext cx="2890837" cy="2025650"/>
          </a:xfrm>
        </p:spPr>
      </p:pic>
      <p:pic>
        <p:nvPicPr>
          <p:cNvPr id="11268" name="Imagem 4"/>
          <p:cNvPicPr>
            <a:picLocks noChangeAspect="1"/>
          </p:cNvPicPr>
          <p:nvPr/>
        </p:nvPicPr>
        <p:blipFill>
          <a:blip r:embed="rId3"/>
          <a:srcRect/>
          <a:stretch>
            <a:fillRect/>
          </a:stretch>
        </p:blipFill>
        <p:spPr bwMode="auto">
          <a:xfrm>
            <a:off x="250825" y="4670425"/>
            <a:ext cx="2890838" cy="1927225"/>
          </a:xfrm>
          <a:prstGeom prst="rect">
            <a:avLst/>
          </a:prstGeom>
          <a:noFill/>
          <a:ln w="9525">
            <a:noFill/>
            <a:miter lim="800000"/>
            <a:headEnd/>
            <a:tailEnd/>
          </a:ln>
        </p:spPr>
      </p:pic>
      <p:pic>
        <p:nvPicPr>
          <p:cNvPr id="11269" name="Imagem 5"/>
          <p:cNvPicPr>
            <a:picLocks noChangeAspect="1"/>
          </p:cNvPicPr>
          <p:nvPr/>
        </p:nvPicPr>
        <p:blipFill>
          <a:blip r:embed="rId4"/>
          <a:srcRect/>
          <a:stretch>
            <a:fillRect/>
          </a:stretch>
        </p:blipFill>
        <p:spPr bwMode="auto">
          <a:xfrm>
            <a:off x="3357554" y="2668042"/>
            <a:ext cx="2395538" cy="34972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a:xfrm>
            <a:off x="468313" y="152946"/>
            <a:ext cx="8229600" cy="539750"/>
          </a:xfrm>
        </p:spPr>
        <p:txBody>
          <a:bodyPr>
            <a:noAutofit/>
          </a:bodyPr>
          <a:lstStyle/>
          <a:p>
            <a:pPr eaLnBrk="1" hangingPunct="1"/>
            <a:r>
              <a:rPr lang="pt-BR" sz="3600" b="1" dirty="0" smtClean="0">
                <a:solidFill>
                  <a:srgbClr val="FF0000"/>
                </a:solidFill>
                <a:effectLst/>
                <a:cs typeface="Arial" panose="020B0604020202020204" pitchFamily="34" charset="0"/>
              </a:rPr>
              <a:t>Modelo de FE (</a:t>
            </a:r>
            <a:r>
              <a:rPr lang="pt-BR" sz="3600" b="1" dirty="0" err="1" smtClean="0">
                <a:solidFill>
                  <a:srgbClr val="FF0000"/>
                </a:solidFill>
                <a:effectLst/>
                <a:cs typeface="Arial" panose="020B0604020202020204" pitchFamily="34" charset="0"/>
              </a:rPr>
              <a:t>Balyi</a:t>
            </a:r>
            <a:r>
              <a:rPr lang="pt-BR" sz="3600" b="1" dirty="0" smtClean="0">
                <a:solidFill>
                  <a:srgbClr val="FF0000"/>
                </a:solidFill>
                <a:effectLst/>
                <a:cs typeface="Arial" panose="020B0604020202020204" pitchFamily="34" charset="0"/>
              </a:rPr>
              <a:t>, 2003)</a:t>
            </a:r>
          </a:p>
        </p:txBody>
      </p:sp>
      <p:graphicFrame>
        <p:nvGraphicFramePr>
          <p:cNvPr id="30757" name="Group 37"/>
          <p:cNvGraphicFramePr>
            <a:graphicFrameLocks noGrp="1"/>
          </p:cNvGraphicFramePr>
          <p:nvPr>
            <p:ph type="tbl" idx="1"/>
          </p:nvPr>
        </p:nvGraphicFramePr>
        <p:xfrm>
          <a:off x="142844" y="980728"/>
          <a:ext cx="8893173" cy="5720535"/>
        </p:xfrm>
        <a:graphic>
          <a:graphicData uri="http://schemas.openxmlformats.org/drawingml/2006/table">
            <a:tbl>
              <a:tblPr/>
              <a:tblGrid>
                <a:gridCol w="1778635">
                  <a:extLst>
                    <a:ext uri="{9D8B030D-6E8A-4147-A177-3AD203B41FA5}">
                      <a16:colId xmlns:a16="http://schemas.microsoft.com/office/drawing/2014/main" val="20000"/>
                    </a:ext>
                  </a:extLst>
                </a:gridCol>
                <a:gridCol w="1858433">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727713">
                  <a:extLst>
                    <a:ext uri="{9D8B030D-6E8A-4147-A177-3AD203B41FA5}">
                      <a16:colId xmlns:a16="http://schemas.microsoft.com/office/drawing/2014/main" val="20004"/>
                    </a:ext>
                  </a:extLst>
                </a:gridCol>
              </a:tblGrid>
              <a:tr h="703525">
                <a:tc>
                  <a:txBody>
                    <a:bodyPr/>
                    <a:lstStyle/>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Etapa 1</a:t>
                      </a:r>
                    </a:p>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a:t>
                      </a:r>
                      <a:r>
                        <a:rPr kumimoji="0" lang="pt-BR" sz="1600" b="1" i="0" u="none" strike="noStrike" cap="none" normalizeH="0" baseline="0" dirty="0" err="1" smtClean="0">
                          <a:ln>
                            <a:noFill/>
                          </a:ln>
                          <a:solidFill>
                            <a:srgbClr val="0000FF"/>
                          </a:solidFill>
                          <a:effectLst/>
                          <a:latin typeface="+mj-lt"/>
                          <a:cs typeface="Arial" panose="020B0604020202020204" pitchFamily="34" charset="0"/>
                        </a:rPr>
                        <a:t>FUNdamentos</a:t>
                      </a:r>
                      <a:r>
                        <a:rPr kumimoji="0" lang="pt-BR" sz="1600" b="1" i="0" u="none" strike="noStrike" cap="none" normalizeH="0" baseline="0" dirty="0" smtClean="0">
                          <a:ln>
                            <a:noFill/>
                          </a:ln>
                          <a:solidFill>
                            <a:srgbClr val="0000FF"/>
                          </a:solidFill>
                          <a:effectLst/>
                          <a:latin typeface="+mj-lt"/>
                          <a:cs typeface="Arial" panose="020B0604020202020204" pitchFamily="34" charset="0"/>
                        </a:rPr>
                        <a:t>)</a:t>
                      </a: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Etapa 2</a:t>
                      </a:r>
                    </a:p>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(Aprender a treinar)</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Etapa 3</a:t>
                      </a:r>
                    </a:p>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(Treinar para competir)</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Etapa 4</a:t>
                      </a:r>
                    </a:p>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(Treinar para ganhar)</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Etapa 5</a:t>
                      </a:r>
                    </a:p>
                    <a:p>
                      <a:pPr marL="0" marR="0" lvl="0" indent="0" algn="ctr" defTabSz="914400" rtl="0" eaLnBrk="1" fontAlgn="base" latinLnBrk="0" hangingPunct="1">
                        <a:lnSpc>
                          <a:spcPct val="75000"/>
                        </a:lnSpc>
                        <a:spcBef>
                          <a:spcPct val="20000"/>
                        </a:spcBef>
                        <a:spcAft>
                          <a:spcPct val="0"/>
                        </a:spcAft>
                        <a:buClr>
                          <a:schemeClr val="hlink"/>
                        </a:buClr>
                        <a:buSzTx/>
                        <a:buFont typeface="Wingdings" panose="05000000000000000000" pitchFamily="2" charset="2"/>
                        <a:buNone/>
                      </a:pPr>
                      <a:r>
                        <a:rPr kumimoji="0" lang="pt-BR" sz="1600" b="1" i="0" u="none" strike="noStrike" cap="none" normalizeH="0" baseline="0" dirty="0" smtClean="0">
                          <a:ln>
                            <a:noFill/>
                          </a:ln>
                          <a:solidFill>
                            <a:srgbClr val="0000FF"/>
                          </a:solidFill>
                          <a:effectLst/>
                          <a:latin typeface="+mj-lt"/>
                          <a:cs typeface="Arial" panose="020B0604020202020204" pitchFamily="34" charset="0"/>
                        </a:rPr>
                        <a:t>(Retirada)</a:t>
                      </a: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0"/>
                  </a:ext>
                </a:extLst>
              </a:tr>
              <a:tr h="4874057">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6-10 anos de idade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1" i="0" u="sng" strike="noStrike" cap="none" normalizeH="0" baseline="0" dirty="0" smtClean="0">
                          <a:ln>
                            <a:noFill/>
                          </a:ln>
                          <a:solidFill>
                            <a:schemeClr val="tx1"/>
                          </a:solidFill>
                          <a:effectLst/>
                          <a:latin typeface="+mj-lt"/>
                        </a:rPr>
                        <a:t>Variedade</a:t>
                      </a:r>
                      <a:r>
                        <a:rPr kumimoji="0" lang="pt-BR" sz="1600" b="0" i="0" u="none" strike="noStrike" cap="none" normalizeH="0" baseline="0" dirty="0" smtClean="0">
                          <a:ln>
                            <a:noFill/>
                          </a:ln>
                          <a:solidFill>
                            <a:schemeClr val="tx1"/>
                          </a:solidFill>
                          <a:effectLst/>
                          <a:latin typeface="+mj-lt"/>
                        </a:rPr>
                        <a:t> das experiências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1" i="0" u="sng" strike="noStrike" cap="none" normalizeH="0" baseline="0" dirty="0" smtClean="0">
                          <a:ln>
                            <a:noFill/>
                          </a:ln>
                          <a:solidFill>
                            <a:schemeClr val="tx1"/>
                          </a:solidFill>
                          <a:effectLst/>
                          <a:latin typeface="+mj-lt"/>
                        </a:rPr>
                        <a:t>Diversão</a:t>
                      </a:r>
                      <a:r>
                        <a:rPr kumimoji="0" lang="pt-BR" sz="1600" b="0" i="0" u="none" strike="noStrike" cap="none" normalizeH="0" baseline="0" dirty="0" smtClean="0">
                          <a:ln>
                            <a:noFill/>
                          </a:ln>
                          <a:solidFill>
                            <a:schemeClr val="tx1"/>
                          </a:solidFill>
                          <a:effectLst/>
                          <a:latin typeface="+mj-lt"/>
                        </a:rPr>
                        <a:t> e </a:t>
                      </a:r>
                      <a:r>
                        <a:rPr kumimoji="0" lang="pt-BR" sz="1600" b="1" i="0" u="sng" strike="noStrike" cap="none" normalizeH="0" baseline="0" dirty="0" smtClean="0">
                          <a:ln>
                            <a:noFill/>
                          </a:ln>
                          <a:solidFill>
                            <a:schemeClr val="tx1"/>
                          </a:solidFill>
                          <a:effectLst/>
                          <a:latin typeface="+mj-lt"/>
                        </a:rPr>
                        <a:t>prazer</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Regras básicas da modalidade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Regras básicas de comportamento e ética</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1" i="0" u="sng" strike="noStrike" cap="none" normalizeH="0" baseline="0" dirty="0" smtClean="0">
                          <a:ln>
                            <a:noFill/>
                          </a:ln>
                          <a:solidFill>
                            <a:schemeClr val="tx1"/>
                          </a:solidFill>
                          <a:effectLst/>
                          <a:latin typeface="+mj-lt"/>
                        </a:rPr>
                        <a:t>Habilidades para a vida</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pt-BR" sz="1600" b="0" i="0" u="none" strike="noStrike" cap="none" normalizeH="0" baseline="0" dirty="0" smtClean="0">
                        <a:ln>
                          <a:noFill/>
                        </a:ln>
                        <a:solidFill>
                          <a:schemeClr val="tx1"/>
                        </a:solidFill>
                        <a:effectLst/>
                        <a:latin typeface="+mj-lt"/>
                      </a:endParaRPr>
                    </a:p>
                  </a:txBody>
                  <a:tcPr marT="45721" marB="45721"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10-13/14 anos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1" i="0" u="sng" strike="noStrike" cap="none" normalizeH="0" baseline="0" dirty="0" smtClean="0">
                          <a:ln>
                            <a:noFill/>
                          </a:ln>
                          <a:solidFill>
                            <a:schemeClr val="tx1"/>
                          </a:solidFill>
                          <a:effectLst/>
                          <a:latin typeface="+mj-lt"/>
                        </a:rPr>
                        <a:t>Elementos técnicos básicos </a:t>
                      </a:r>
                      <a:endParaRPr kumimoji="0" lang="pt-BR" sz="1600" b="0" i="0" u="none" strike="noStrike" cap="none" normalizeH="0" baseline="0" dirty="0" smtClean="0">
                        <a:ln>
                          <a:noFill/>
                        </a:ln>
                        <a:solidFill>
                          <a:schemeClr val="tx1"/>
                        </a:solidFill>
                        <a:effectLst/>
                        <a:latin typeface="+mj-lt"/>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Conceitos básicos do treinamento esportivo</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1" i="0" u="sng" strike="noStrike" cap="none" normalizeH="0" baseline="0" dirty="0" smtClean="0">
                          <a:ln>
                            <a:noFill/>
                          </a:ln>
                          <a:solidFill>
                            <a:schemeClr val="tx1"/>
                          </a:solidFill>
                          <a:effectLst/>
                          <a:latin typeface="+mj-lt"/>
                        </a:rPr>
                        <a:t>Competição</a:t>
                      </a:r>
                      <a:r>
                        <a:rPr kumimoji="0" lang="pt-BR" sz="1600" b="0" i="0" u="none" strike="noStrike" cap="none" normalizeH="0" baseline="0" dirty="0" smtClean="0">
                          <a:ln>
                            <a:noFill/>
                          </a:ln>
                          <a:solidFill>
                            <a:schemeClr val="tx1"/>
                          </a:solidFill>
                          <a:effectLst/>
                          <a:latin typeface="+mj-lt"/>
                        </a:rPr>
                        <a:t>: </a:t>
                      </a:r>
                      <a:r>
                        <a:rPr kumimoji="0" lang="pt-BR" sz="1600" b="1" i="0" u="sng" strike="noStrike" cap="none" normalizeH="0" baseline="0" dirty="0" smtClean="0">
                          <a:ln>
                            <a:noFill/>
                          </a:ln>
                          <a:solidFill>
                            <a:schemeClr val="tx1"/>
                          </a:solidFill>
                          <a:effectLst/>
                          <a:latin typeface="+mj-lt"/>
                        </a:rPr>
                        <a:t>aprendizagem</a:t>
                      </a:r>
                      <a:r>
                        <a:rPr kumimoji="0" lang="pt-BR" sz="1600" b="0" i="0" u="none" strike="noStrike" cap="none" normalizeH="0" baseline="0" dirty="0" smtClean="0">
                          <a:ln>
                            <a:noFill/>
                          </a:ln>
                          <a:solidFill>
                            <a:schemeClr val="tx1"/>
                          </a:solidFill>
                          <a:effectLst/>
                          <a:latin typeface="+mj-lt"/>
                        </a:rPr>
                        <a:t> X resultados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Relação treino/competições (75%-25%)</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Períodos sensíveis </a:t>
                      </a:r>
                      <a:r>
                        <a:rPr kumimoji="0" lang="pt-BR" sz="1600" b="1" i="0" u="sng" strike="noStrike" cap="none" normalizeH="0" baseline="0" dirty="0" smtClean="0">
                          <a:ln>
                            <a:noFill/>
                          </a:ln>
                          <a:solidFill>
                            <a:schemeClr val="tx1"/>
                          </a:solidFill>
                          <a:effectLst/>
                          <a:latin typeface="+mj-lt"/>
                        </a:rPr>
                        <a:t>desenvolvimento físico e das habilidades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Centrar mais no treino do que nas competições</a:t>
                      </a: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13-18 anos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Relação treino/competição (50/50)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1" i="0" u="sng" strike="noStrike" cap="none" normalizeH="0" baseline="0" dirty="0" smtClean="0">
                          <a:ln>
                            <a:noFill/>
                          </a:ln>
                          <a:solidFill>
                            <a:schemeClr val="tx1"/>
                          </a:solidFill>
                          <a:effectLst/>
                          <a:latin typeface="+mj-lt"/>
                        </a:rPr>
                        <a:t>Desenvolvimento de habilidades técnicas e táticas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Exercícios competitivos e específicos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Aumenta intensidade dos treinamentos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Preparação mais individualizada</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Pontos fortes e fracos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pt-BR" sz="1600" b="0" i="0" u="none" strike="noStrike" cap="none" normalizeH="0" baseline="0" dirty="0" smtClean="0">
                        <a:ln>
                          <a:noFill/>
                        </a:ln>
                        <a:solidFill>
                          <a:schemeClr val="tx1"/>
                        </a:solidFill>
                        <a:effectLst/>
                        <a:latin typeface="+mj-lt"/>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Acima 17-18 anos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Todas capacidades completamente desenvolvidas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1" i="0" u="sng" strike="noStrike" cap="none" normalizeH="0" baseline="0" dirty="0" smtClean="0">
                          <a:ln>
                            <a:noFill/>
                          </a:ln>
                          <a:solidFill>
                            <a:schemeClr val="tx1"/>
                          </a:solidFill>
                          <a:effectLst/>
                          <a:latin typeface="+mj-lt"/>
                        </a:rPr>
                        <a:t>Otimização do desempenho e do rendimento</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Atingir o pico nas competições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Intensidade elevada dos treinos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Relação treino/competição (25/75)</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pt-BR" sz="1600" b="0" i="0" u="none" strike="noStrike" cap="none" normalizeH="0" baseline="0" dirty="0" smtClean="0">
                        <a:ln>
                          <a:noFill/>
                        </a:ln>
                        <a:solidFill>
                          <a:schemeClr val="tx1"/>
                        </a:solidFill>
                        <a:effectLst/>
                        <a:latin typeface="+mj-lt"/>
                      </a:endParaRPr>
                    </a:p>
                  </a:txBody>
                  <a:tcPr marT="45721" marB="45721"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600" b="0" i="0" u="none" strike="noStrike" cap="none" normalizeH="0" baseline="0" dirty="0" smtClean="0">
                          <a:ln>
                            <a:noFill/>
                          </a:ln>
                          <a:solidFill>
                            <a:schemeClr val="tx1"/>
                          </a:solidFill>
                          <a:effectLst/>
                          <a:latin typeface="+mj-lt"/>
                        </a:rPr>
                        <a:t>Ingresso em carreira associada ao esporte: arbitragem, treinador, gestor, dirigentes, preparador, jornalista, etc.</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pt-BR" sz="1600" b="0" i="0" u="none" strike="noStrike" cap="none" normalizeH="0" baseline="0" dirty="0" smtClean="0">
                        <a:ln>
                          <a:noFill/>
                        </a:ln>
                        <a:solidFill>
                          <a:schemeClr val="tx1"/>
                        </a:solidFill>
                        <a:effectLst/>
                        <a:latin typeface="+mj-lt"/>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pt-BR" sz="1600" b="0" i="0" u="none" strike="noStrike" cap="none" normalizeH="0" baseline="0" dirty="0" smtClean="0">
                        <a:ln>
                          <a:noFill/>
                        </a:ln>
                        <a:solidFill>
                          <a:schemeClr val="tx1"/>
                        </a:solidFill>
                        <a:effectLst/>
                        <a:latin typeface="+mj-lt"/>
                      </a:endParaRPr>
                    </a:p>
                  </a:txBody>
                  <a:tcPr marT="45721" marB="45721"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Grp="1" noChangeArrowheads="1"/>
          </p:cNvSpPr>
          <p:nvPr>
            <p:ph type="title"/>
          </p:nvPr>
        </p:nvSpPr>
        <p:spPr>
          <a:xfrm>
            <a:off x="457200" y="398463"/>
            <a:ext cx="8229600" cy="509587"/>
          </a:xfrm>
        </p:spPr>
        <p:txBody>
          <a:bodyPr>
            <a:noAutofit/>
          </a:bodyPr>
          <a:lstStyle/>
          <a:p>
            <a:pPr eaLnBrk="1" hangingPunct="1"/>
            <a:r>
              <a:rPr lang="pt-BR" sz="4000" b="1" dirty="0" smtClean="0">
                <a:solidFill>
                  <a:srgbClr val="FF0000"/>
                </a:solidFill>
                <a:effectLst/>
                <a:cs typeface="Arial" panose="020B0604020202020204" pitchFamily="34" charset="0"/>
              </a:rPr>
              <a:t>Modelo de FE (</a:t>
            </a:r>
            <a:r>
              <a:rPr lang="pt-BR" sz="4000" b="1" dirty="0" err="1" smtClean="0">
                <a:solidFill>
                  <a:srgbClr val="FF0000"/>
                </a:solidFill>
                <a:effectLst/>
                <a:cs typeface="Arial" panose="020B0604020202020204" pitchFamily="34" charset="0"/>
              </a:rPr>
              <a:t>Bompa</a:t>
            </a:r>
            <a:r>
              <a:rPr lang="pt-BR" sz="4000" b="1" dirty="0" smtClean="0">
                <a:solidFill>
                  <a:srgbClr val="FF0000"/>
                </a:solidFill>
                <a:effectLst/>
                <a:cs typeface="Arial" panose="020B0604020202020204" pitchFamily="34" charset="0"/>
              </a:rPr>
              <a:t>, 2000)</a:t>
            </a:r>
          </a:p>
        </p:txBody>
      </p:sp>
      <p:graphicFrame>
        <p:nvGraphicFramePr>
          <p:cNvPr id="33847" name="Group 55"/>
          <p:cNvGraphicFramePr>
            <a:graphicFrameLocks noGrp="1"/>
          </p:cNvGraphicFramePr>
          <p:nvPr>
            <p:ph type="tbl" idx="1"/>
          </p:nvPr>
        </p:nvGraphicFramePr>
        <p:xfrm>
          <a:off x="179512" y="1664965"/>
          <a:ext cx="8820150" cy="4981276"/>
        </p:xfrm>
        <a:graphic>
          <a:graphicData uri="http://schemas.openxmlformats.org/drawingml/2006/table">
            <a:tbl>
              <a:tblPr/>
              <a:tblGrid>
                <a:gridCol w="3312368">
                  <a:extLst>
                    <a:ext uri="{9D8B030D-6E8A-4147-A177-3AD203B41FA5}">
                      <a16:colId xmlns:a16="http://schemas.microsoft.com/office/drawing/2014/main" val="20000"/>
                    </a:ext>
                  </a:extLst>
                </a:gridCol>
                <a:gridCol w="2808312">
                  <a:extLst>
                    <a:ext uri="{9D8B030D-6E8A-4147-A177-3AD203B41FA5}">
                      <a16:colId xmlns:a16="http://schemas.microsoft.com/office/drawing/2014/main" val="20001"/>
                    </a:ext>
                  </a:extLst>
                </a:gridCol>
                <a:gridCol w="2699470">
                  <a:extLst>
                    <a:ext uri="{9D8B030D-6E8A-4147-A177-3AD203B41FA5}">
                      <a16:colId xmlns:a16="http://schemas.microsoft.com/office/drawing/2014/main" val="20002"/>
                    </a:ext>
                  </a:extLst>
                </a:gridCol>
              </a:tblGrid>
              <a:tr h="720162">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cs typeface="Arial" panose="020B0604020202020204" pitchFamily="34" charset="0"/>
                        </a:rPr>
                        <a:t>Desenvolvimento multilateral </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cs typeface="Arial" panose="020B0604020202020204" pitchFamily="34" charset="0"/>
                        </a:rPr>
                        <a:t>Desenvolvimento especializado </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cs typeface="Arial" panose="020B0604020202020204" pitchFamily="34" charset="0"/>
                        </a:rPr>
                        <a:t>Alto rendimento</a:t>
                      </a: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068209">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Período dos 6-14 anos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1" i="0" u="sng" strike="noStrike" cap="none" normalizeH="0" baseline="0" dirty="0" smtClean="0">
                          <a:ln>
                            <a:noFill/>
                          </a:ln>
                          <a:solidFill>
                            <a:schemeClr val="tx1"/>
                          </a:solidFill>
                          <a:effectLst/>
                          <a:latin typeface="+mj-lt"/>
                        </a:rPr>
                        <a:t>Diversidade</a:t>
                      </a:r>
                      <a:r>
                        <a:rPr kumimoji="0" lang="pt-BR" sz="1800" b="0" i="0" u="none" strike="noStrike" cap="none" normalizeH="0" baseline="0" dirty="0" smtClean="0">
                          <a:ln>
                            <a:noFill/>
                          </a:ln>
                          <a:solidFill>
                            <a:schemeClr val="tx1"/>
                          </a:solidFill>
                          <a:effectLst/>
                          <a:latin typeface="+mj-lt"/>
                        </a:rPr>
                        <a:t> de habilidades básicas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Desenvolver capacidade de </a:t>
                      </a:r>
                      <a:r>
                        <a:rPr kumimoji="0" lang="pt-BR" sz="1800" b="1" i="0" u="sng" strike="noStrike" cap="none" normalizeH="0" baseline="0" dirty="0" smtClean="0">
                          <a:ln>
                            <a:noFill/>
                          </a:ln>
                          <a:solidFill>
                            <a:schemeClr val="tx1"/>
                          </a:solidFill>
                          <a:effectLst/>
                          <a:latin typeface="+mj-lt"/>
                        </a:rPr>
                        <a:t>adaptação</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a. </a:t>
                      </a:r>
                      <a:r>
                        <a:rPr kumimoji="0" lang="pt-BR" sz="1800" b="0" i="0" u="sng" strike="noStrike" cap="none" normalizeH="0" baseline="0" dirty="0" smtClean="0">
                          <a:ln>
                            <a:noFill/>
                          </a:ln>
                          <a:solidFill>
                            <a:schemeClr val="tx1"/>
                          </a:solidFill>
                          <a:effectLst/>
                          <a:latin typeface="+mj-lt"/>
                        </a:rPr>
                        <a:t>Estágio iniciação</a:t>
                      </a:r>
                      <a:r>
                        <a:rPr kumimoji="0" lang="pt-BR" sz="1800" b="0" i="0" u="none" strike="noStrike" cap="none" normalizeH="0" baseline="0" dirty="0" smtClean="0">
                          <a:ln>
                            <a:noFill/>
                          </a:ln>
                          <a:solidFill>
                            <a:schemeClr val="tx1"/>
                          </a:solidFill>
                          <a:effectLst/>
                          <a:latin typeface="+mj-lt"/>
                        </a:rPr>
                        <a:t> (6-10)</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Desenvolvimento de habilidades básicas e </a:t>
                      </a:r>
                      <a:r>
                        <a:rPr kumimoji="0" lang="pt-BR" sz="1800" b="1" i="0" u="sng" strike="noStrike" cap="none" normalizeH="0" baseline="0" dirty="0" smtClean="0">
                          <a:ln>
                            <a:noFill/>
                          </a:ln>
                          <a:solidFill>
                            <a:schemeClr val="tx1"/>
                          </a:solidFill>
                          <a:effectLst/>
                          <a:latin typeface="+mj-lt"/>
                        </a:rPr>
                        <a:t>prazer</a:t>
                      </a:r>
                      <a:r>
                        <a:rPr kumimoji="0" lang="pt-BR" sz="1800" b="0" i="0" u="none" strike="noStrike" cap="none" normalizeH="0" baseline="0" dirty="0" smtClean="0">
                          <a:ln>
                            <a:noFill/>
                          </a:ln>
                          <a:solidFill>
                            <a:schemeClr val="tx1"/>
                          </a:solidFill>
                          <a:effectLst/>
                          <a:latin typeface="+mj-lt"/>
                        </a:rPr>
                        <a:t> pelo esporte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b. </a:t>
                      </a:r>
                      <a:r>
                        <a:rPr kumimoji="0" lang="pt-BR" sz="1800" b="0" i="0" u="sng" strike="noStrike" cap="none" normalizeH="0" baseline="0" dirty="0" smtClean="0">
                          <a:ln>
                            <a:noFill/>
                          </a:ln>
                          <a:solidFill>
                            <a:schemeClr val="tx1"/>
                          </a:solidFill>
                          <a:effectLst/>
                          <a:latin typeface="+mj-lt"/>
                        </a:rPr>
                        <a:t>Estágio formação atlética</a:t>
                      </a:r>
                      <a:r>
                        <a:rPr kumimoji="0" lang="pt-BR" sz="1800" b="0" i="0" u="none" strike="noStrike" cap="none" normalizeH="0" baseline="0" dirty="0" smtClean="0">
                          <a:ln>
                            <a:noFill/>
                          </a:ln>
                          <a:solidFill>
                            <a:schemeClr val="tx1"/>
                          </a:solidFill>
                          <a:effectLst/>
                          <a:latin typeface="+mj-lt"/>
                        </a:rPr>
                        <a:t> (11-14)</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Aumento </a:t>
                      </a:r>
                      <a:r>
                        <a:rPr kumimoji="0" lang="pt-BR" sz="1800" b="1" i="0" u="sng" strike="noStrike" cap="none" normalizeH="0" baseline="0" dirty="0" smtClean="0">
                          <a:ln>
                            <a:noFill/>
                          </a:ln>
                          <a:solidFill>
                            <a:schemeClr val="tx1"/>
                          </a:solidFill>
                          <a:effectLst/>
                          <a:latin typeface="+mj-lt"/>
                        </a:rPr>
                        <a:t>progressivo</a:t>
                      </a:r>
                      <a:r>
                        <a:rPr kumimoji="0" lang="pt-BR" sz="1800" b="0" i="0" u="none" strike="noStrike" cap="none" normalizeH="0" baseline="0" dirty="0" smtClean="0">
                          <a:ln>
                            <a:noFill/>
                          </a:ln>
                          <a:solidFill>
                            <a:schemeClr val="tx1"/>
                          </a:solidFill>
                          <a:effectLst/>
                          <a:latin typeface="+mj-lt"/>
                        </a:rPr>
                        <a:t> da intensidade de trabalho e pouco direcionamento, ênfase na </a:t>
                      </a:r>
                      <a:r>
                        <a:rPr kumimoji="0" lang="pt-BR" sz="1800" b="1" i="0" u="sng" strike="noStrike" cap="none" normalizeH="0" baseline="0" dirty="0" smtClean="0">
                          <a:ln>
                            <a:noFill/>
                          </a:ln>
                          <a:solidFill>
                            <a:schemeClr val="tx1"/>
                          </a:solidFill>
                          <a:effectLst/>
                          <a:latin typeface="+mj-lt"/>
                        </a:rPr>
                        <a:t>variedade</a:t>
                      </a:r>
                    </a:p>
                  </a:txBody>
                  <a:tcPr marT="45725" marB="4572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Período dos 15-18 anos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Aqueles que pretendem atingir o alto nível</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60% atividade </a:t>
                      </a:r>
                      <a:r>
                        <a:rPr kumimoji="0" lang="pt-BR" sz="1800" b="1" i="0" u="sng" strike="noStrike" cap="none" normalizeH="0" baseline="0" dirty="0" smtClean="0">
                          <a:ln>
                            <a:noFill/>
                          </a:ln>
                          <a:solidFill>
                            <a:schemeClr val="tx1"/>
                          </a:solidFill>
                          <a:effectLst/>
                          <a:latin typeface="+mj-lt"/>
                        </a:rPr>
                        <a:t>específica</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40% demais atividades com </a:t>
                      </a:r>
                      <a:r>
                        <a:rPr kumimoji="0" lang="pt-BR" sz="1800" b="1" i="0" u="sng" strike="noStrike" cap="none" normalizeH="0" baseline="0" dirty="0" smtClean="0">
                          <a:ln>
                            <a:noFill/>
                          </a:ln>
                          <a:solidFill>
                            <a:schemeClr val="tx1"/>
                          </a:solidFill>
                          <a:effectLst/>
                          <a:latin typeface="+mj-lt"/>
                        </a:rPr>
                        <a:t>similaridade à ME</a:t>
                      </a:r>
                      <a:r>
                        <a:rPr kumimoji="0" lang="pt-BR" sz="1800" b="0" i="0" u="none" strike="noStrike" cap="none" normalizeH="0" baseline="0" dirty="0" smtClean="0">
                          <a:ln>
                            <a:noFill/>
                          </a:ln>
                          <a:solidFill>
                            <a:schemeClr val="tx1"/>
                          </a:solidFill>
                          <a:effectLst/>
                          <a:latin typeface="+mj-lt"/>
                        </a:rPr>
                        <a:t> principal para evitar abandono e ocorrência de lesões</a:t>
                      </a:r>
                    </a:p>
                  </a:txBody>
                  <a:tcPr marT="45725" marB="45725"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Parte final do processo de FE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0" i="0" u="none" strike="noStrike" cap="none" normalizeH="0" baseline="0" dirty="0" smtClean="0">
                          <a:ln>
                            <a:noFill/>
                          </a:ln>
                          <a:solidFill>
                            <a:schemeClr val="tx1"/>
                          </a:solidFill>
                          <a:effectLst/>
                          <a:latin typeface="+mj-lt"/>
                        </a:rPr>
                        <a:t>Aqueles que </a:t>
                      </a:r>
                      <a:r>
                        <a:rPr kumimoji="0" lang="pt-BR" sz="1800" b="1" i="0" u="sng" strike="noStrike" cap="none" normalizeH="0" baseline="0" dirty="0" smtClean="0">
                          <a:ln>
                            <a:noFill/>
                          </a:ln>
                          <a:solidFill>
                            <a:schemeClr val="tx1"/>
                          </a:solidFill>
                          <a:effectLst/>
                          <a:latin typeface="+mj-lt"/>
                        </a:rPr>
                        <a:t>desejam</a:t>
                      </a:r>
                      <a:r>
                        <a:rPr kumimoji="0" lang="pt-BR" sz="1800" b="0" i="0" u="none" strike="noStrike" cap="none" normalizeH="0" baseline="0" dirty="0" smtClean="0">
                          <a:ln>
                            <a:noFill/>
                          </a:ln>
                          <a:solidFill>
                            <a:schemeClr val="tx1"/>
                          </a:solidFill>
                          <a:effectLst/>
                          <a:latin typeface="+mj-lt"/>
                        </a:rPr>
                        <a:t> e </a:t>
                      </a:r>
                      <a:r>
                        <a:rPr kumimoji="0" lang="pt-BR" sz="1800" b="1" i="0" u="sng" strike="noStrike" cap="none" normalizeH="0" baseline="0" dirty="0" smtClean="0">
                          <a:ln>
                            <a:noFill/>
                          </a:ln>
                          <a:solidFill>
                            <a:schemeClr val="tx1"/>
                          </a:solidFill>
                          <a:effectLst/>
                          <a:latin typeface="+mj-lt"/>
                        </a:rPr>
                        <a:t>apresentam</a:t>
                      </a:r>
                      <a:r>
                        <a:rPr kumimoji="0" lang="pt-BR" sz="1800" b="0" i="0" u="none" strike="noStrike" cap="none" normalizeH="0" baseline="0" dirty="0" smtClean="0">
                          <a:ln>
                            <a:noFill/>
                          </a:ln>
                          <a:solidFill>
                            <a:schemeClr val="tx1"/>
                          </a:solidFill>
                          <a:effectLst/>
                          <a:latin typeface="+mj-lt"/>
                        </a:rPr>
                        <a:t> as qualidades necessárias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1800" b="1" i="0" u="none" strike="noStrike" cap="none" normalizeH="0" baseline="0" dirty="0" smtClean="0">
                          <a:ln>
                            <a:noFill/>
                          </a:ln>
                          <a:solidFill>
                            <a:srgbClr val="FF0000"/>
                          </a:solidFill>
                          <a:effectLst/>
                          <a:latin typeface="+mj-lt"/>
                        </a:rPr>
                        <a:t>(e são oferecidas as condições necessárias ao longo da carreira) </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pt-BR" sz="1800" b="0" i="0" u="none" strike="noStrike" cap="none" normalizeH="0" baseline="0" dirty="0" smtClean="0">
                        <a:ln>
                          <a:noFill/>
                        </a:ln>
                        <a:solidFill>
                          <a:schemeClr val="tx1"/>
                        </a:solidFill>
                        <a:effectLst/>
                        <a:latin typeface="+mj-lt"/>
                      </a:endParaRPr>
                    </a:p>
                  </a:txBody>
                  <a:tcPr marT="45725" marB="4572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00"/>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333375"/>
            <a:ext cx="8229600" cy="576263"/>
          </a:xfrm>
        </p:spPr>
        <p:txBody>
          <a:bodyPr>
            <a:noAutofit/>
          </a:bodyPr>
          <a:lstStyle/>
          <a:p>
            <a:pPr eaLnBrk="1" hangingPunct="1"/>
            <a:r>
              <a:rPr lang="pt-BR" sz="4000" b="1" dirty="0" smtClean="0">
                <a:solidFill>
                  <a:srgbClr val="FF0000"/>
                </a:solidFill>
                <a:effectLst/>
              </a:rPr>
              <a:t>Modelo de FE (</a:t>
            </a:r>
            <a:r>
              <a:rPr lang="pt-BR" sz="4000" b="1" dirty="0" err="1" smtClean="0">
                <a:solidFill>
                  <a:srgbClr val="FF0000"/>
                </a:solidFill>
                <a:effectLst/>
              </a:rPr>
              <a:t>Zakharov</a:t>
            </a:r>
            <a:r>
              <a:rPr lang="pt-BR" sz="4000" b="1" dirty="0" smtClean="0">
                <a:solidFill>
                  <a:srgbClr val="FF0000"/>
                </a:solidFill>
                <a:effectLst/>
              </a:rPr>
              <a:t>, 1992)</a:t>
            </a:r>
          </a:p>
        </p:txBody>
      </p:sp>
      <p:graphicFrame>
        <p:nvGraphicFramePr>
          <p:cNvPr id="32817" name="Group 49"/>
          <p:cNvGraphicFramePr>
            <a:graphicFrameLocks noGrp="1"/>
          </p:cNvGraphicFramePr>
          <p:nvPr>
            <p:ph type="tbl" idx="1"/>
          </p:nvPr>
        </p:nvGraphicFramePr>
        <p:xfrm>
          <a:off x="71406" y="1340768"/>
          <a:ext cx="8929718" cy="5435359"/>
        </p:xfrm>
        <a:graphic>
          <a:graphicData uri="http://schemas.openxmlformats.org/drawingml/2006/table">
            <a:tbl>
              <a:tblPr/>
              <a:tblGrid>
                <a:gridCol w="1836298">
                  <a:extLst>
                    <a:ext uri="{9D8B030D-6E8A-4147-A177-3AD203B41FA5}">
                      <a16:colId xmlns:a16="http://schemas.microsoft.com/office/drawing/2014/main" val="20000"/>
                    </a:ext>
                  </a:extLst>
                </a:gridCol>
                <a:gridCol w="1872208">
                  <a:extLst>
                    <a:ext uri="{9D8B030D-6E8A-4147-A177-3AD203B41FA5}">
                      <a16:colId xmlns:a16="http://schemas.microsoft.com/office/drawing/2014/main" val="20001"/>
                    </a:ext>
                  </a:extLst>
                </a:gridCol>
                <a:gridCol w="1800200">
                  <a:extLst>
                    <a:ext uri="{9D8B030D-6E8A-4147-A177-3AD203B41FA5}">
                      <a16:colId xmlns:a16="http://schemas.microsoft.com/office/drawing/2014/main" val="20002"/>
                    </a:ext>
                  </a:extLst>
                </a:gridCol>
                <a:gridCol w="1728192">
                  <a:extLst>
                    <a:ext uri="{9D8B030D-6E8A-4147-A177-3AD203B41FA5}">
                      <a16:colId xmlns:a16="http://schemas.microsoft.com/office/drawing/2014/main" val="20003"/>
                    </a:ext>
                  </a:extLst>
                </a:gridCol>
                <a:gridCol w="1692820">
                  <a:extLst>
                    <a:ext uri="{9D8B030D-6E8A-4147-A177-3AD203B41FA5}">
                      <a16:colId xmlns:a16="http://schemas.microsoft.com/office/drawing/2014/main" val="20004"/>
                    </a:ext>
                  </a:extLst>
                </a:gridCol>
              </a:tblGrid>
              <a:tr h="1032029">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rPr>
                        <a:t>Etapa de preparação preliminar</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rPr>
                        <a:t>Etapa de especialização esportiva inicial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rPr>
                        <a:t>Etapa de especialização aprofundada</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rPr>
                        <a:t>Etapa de resultados superiores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rPr>
                        <a:t>Etapa de manutenção dos resultados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36857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Assegurar a preparação física </a:t>
                      </a:r>
                      <a:r>
                        <a:rPr kumimoji="0" lang="pt-BR" sz="2000" b="1" i="0" u="none" strike="noStrike" cap="none" normalizeH="0" baseline="0" dirty="0" smtClean="0">
                          <a:ln>
                            <a:noFill/>
                          </a:ln>
                          <a:solidFill>
                            <a:schemeClr val="tx1"/>
                          </a:solidFill>
                          <a:effectLst/>
                          <a:latin typeface="+mj-lt"/>
                        </a:rPr>
                        <a:t>multilateral</a:t>
                      </a:r>
                      <a:endParaRPr kumimoji="0" lang="pt-BR" sz="2000" b="0" i="0" u="none" strike="noStrike" cap="none" normalizeH="0" baseline="0" dirty="0" smtClean="0">
                        <a:ln>
                          <a:noFill/>
                        </a:ln>
                        <a:solidFill>
                          <a:schemeClr val="tx1"/>
                        </a:solidFill>
                        <a:effectLst/>
                        <a:latin typeface="+mj-lt"/>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Ensino de gestos motores para a vida e </a:t>
                      </a:r>
                      <a:r>
                        <a:rPr kumimoji="0" lang="pt-BR" sz="2000" b="1" i="0" u="none" strike="noStrike" cap="none" normalizeH="0" baseline="0" dirty="0" smtClean="0">
                          <a:ln>
                            <a:noFill/>
                          </a:ln>
                          <a:solidFill>
                            <a:schemeClr val="tx1"/>
                          </a:solidFill>
                          <a:effectLst/>
                          <a:latin typeface="+mj-lt"/>
                        </a:rPr>
                        <a:t>gestos básicos para o esporte</a:t>
                      </a:r>
                      <a:endParaRPr kumimoji="0" lang="pt-BR" sz="2000" b="0" i="0" u="none" strike="noStrike" cap="none" normalizeH="0" baseline="0" dirty="0" smtClean="0">
                        <a:ln>
                          <a:noFill/>
                        </a:ln>
                        <a:solidFill>
                          <a:schemeClr val="tx1"/>
                        </a:solidFill>
                        <a:effectLst/>
                        <a:latin typeface="+mj-lt"/>
                      </a:endParaRP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Desenvolver </a:t>
                      </a:r>
                      <a:r>
                        <a:rPr kumimoji="0" lang="pt-BR" sz="2000" b="1" i="0" u="none" strike="noStrike" cap="none" normalizeH="0" baseline="0" dirty="0" smtClean="0">
                          <a:ln>
                            <a:noFill/>
                          </a:ln>
                          <a:solidFill>
                            <a:schemeClr val="tx1"/>
                          </a:solidFill>
                          <a:effectLst/>
                          <a:latin typeface="+mj-lt"/>
                        </a:rPr>
                        <a:t>interesse</a:t>
                      </a:r>
                      <a:r>
                        <a:rPr kumimoji="0" lang="pt-BR" sz="2000" b="0" i="0" u="none" strike="noStrike" cap="none" normalizeH="0" baseline="0" dirty="0" smtClean="0">
                          <a:ln>
                            <a:noFill/>
                          </a:ln>
                          <a:solidFill>
                            <a:schemeClr val="tx1"/>
                          </a:solidFill>
                          <a:effectLst/>
                          <a:latin typeface="+mj-lt"/>
                        </a:rPr>
                        <a:t> pela prática de exercícios </a:t>
                      </a:r>
                    </a:p>
                  </a:txBody>
                  <a:tcPr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Prosseguimento à multilateralidade, com </a:t>
                      </a:r>
                      <a:r>
                        <a:rPr kumimoji="0" lang="pt-BR" sz="2000" b="1" i="0" u="none" strike="noStrike" cap="none" normalizeH="0" baseline="0" dirty="0" smtClean="0">
                          <a:ln>
                            <a:noFill/>
                          </a:ln>
                          <a:solidFill>
                            <a:schemeClr val="tx1"/>
                          </a:solidFill>
                          <a:effectLst/>
                          <a:latin typeface="+mj-lt"/>
                        </a:rPr>
                        <a:t>certo direcionamento</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Prevalência da </a:t>
                      </a:r>
                      <a:r>
                        <a:rPr kumimoji="0" lang="pt-BR" sz="2000" b="1" i="0" u="none" strike="noStrike" cap="none" normalizeH="0" baseline="0" dirty="0" smtClean="0">
                          <a:ln>
                            <a:noFill/>
                          </a:ln>
                          <a:solidFill>
                            <a:schemeClr val="tx1"/>
                          </a:solidFill>
                          <a:effectLst/>
                          <a:latin typeface="+mj-lt"/>
                        </a:rPr>
                        <a:t>diversidade</a:t>
                      </a:r>
                      <a:r>
                        <a:rPr kumimoji="0" lang="pt-BR" sz="2000" b="0" i="0" u="none" strike="noStrike" cap="none" normalizeH="0" baseline="0" dirty="0" smtClean="0">
                          <a:ln>
                            <a:noFill/>
                          </a:ln>
                          <a:solidFill>
                            <a:schemeClr val="tx1"/>
                          </a:solidFill>
                          <a:effectLst/>
                          <a:latin typeface="+mj-lt"/>
                        </a:rPr>
                        <a:t>, ainda que dentro de uma ME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chemeClr val="tx1"/>
                          </a:solidFill>
                          <a:effectLst/>
                          <a:latin typeface="+mj-lt"/>
                        </a:rPr>
                        <a:t>Início</a:t>
                      </a:r>
                      <a:r>
                        <a:rPr kumimoji="0" lang="pt-BR" sz="2000" b="0" i="0" u="none" strike="noStrike" cap="none" normalizeH="0" baseline="0" dirty="0" smtClean="0">
                          <a:ln>
                            <a:noFill/>
                          </a:ln>
                          <a:solidFill>
                            <a:schemeClr val="tx1"/>
                          </a:solidFill>
                          <a:effectLst/>
                          <a:latin typeface="+mj-lt"/>
                        </a:rPr>
                        <a:t> das </a:t>
                      </a:r>
                      <a:r>
                        <a:rPr kumimoji="0" lang="pt-BR" sz="2000" b="1" i="0" u="none" strike="noStrike" cap="none" normalizeH="0" baseline="0" dirty="0" smtClean="0">
                          <a:ln>
                            <a:noFill/>
                          </a:ln>
                          <a:solidFill>
                            <a:schemeClr val="tx1"/>
                          </a:solidFill>
                          <a:effectLst/>
                          <a:latin typeface="+mj-lt"/>
                        </a:rPr>
                        <a:t>competições</a:t>
                      </a:r>
                      <a:r>
                        <a:rPr kumimoji="0" lang="pt-BR" sz="2000" b="0" i="0" u="none" strike="noStrike" cap="none" normalizeH="0" baseline="0" dirty="0" smtClean="0">
                          <a:ln>
                            <a:noFill/>
                          </a:ln>
                          <a:solidFill>
                            <a:schemeClr val="tx1"/>
                          </a:solidFill>
                          <a:effectLst/>
                          <a:latin typeface="+mj-lt"/>
                        </a:rPr>
                        <a:t> adaptadas</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Aumento do tempo de treinamento e </a:t>
                      </a:r>
                      <a:r>
                        <a:rPr kumimoji="0" lang="pt-BR" sz="2000" b="1" i="0" u="none" strike="noStrike" cap="none" normalizeH="0" baseline="0" dirty="0" smtClean="0">
                          <a:ln>
                            <a:noFill/>
                          </a:ln>
                          <a:solidFill>
                            <a:schemeClr val="tx1"/>
                          </a:solidFill>
                          <a:effectLst/>
                          <a:latin typeface="+mj-lt"/>
                        </a:rPr>
                        <a:t>adaptação à rotina de treino</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Aperfeiçoamento técnico e tático</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endParaRPr kumimoji="0" lang="pt-BR" sz="2000" b="0" i="0" u="none" strike="noStrike" cap="none" normalizeH="0" baseline="0" dirty="0" smtClean="0">
                        <a:ln>
                          <a:noFill/>
                        </a:ln>
                        <a:solidFill>
                          <a:schemeClr val="tx1"/>
                        </a:solidFill>
                        <a:effectLst/>
                        <a:latin typeface="+mj-lt"/>
                      </a:endParaRP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Obtenção de resultados máximos</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Aumento do tempo e volume de treinamento </a:t>
                      </a:r>
                    </a:p>
                  </a:txBody>
                  <a:tcPr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Poucos chegam a esta fase</a:t>
                      </a:r>
                    </a:p>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Manter altos resultados</a:t>
                      </a:r>
                    </a:p>
                  </a:txBody>
                  <a:tcPr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0" y="398463"/>
            <a:ext cx="9144000" cy="509587"/>
          </a:xfrm>
        </p:spPr>
        <p:txBody>
          <a:bodyPr>
            <a:noAutofit/>
          </a:bodyPr>
          <a:lstStyle/>
          <a:p>
            <a:pPr eaLnBrk="1" hangingPunct="1"/>
            <a:r>
              <a:rPr lang="pt-BR" sz="3600" b="1" dirty="0" smtClean="0">
                <a:solidFill>
                  <a:srgbClr val="FF0000"/>
                </a:solidFill>
                <a:effectLst/>
              </a:rPr>
              <a:t>Modelo de FE (</a:t>
            </a:r>
            <a:r>
              <a:rPr lang="pt-BR" sz="3600" b="1" dirty="0" err="1" smtClean="0">
                <a:solidFill>
                  <a:srgbClr val="FF0000"/>
                </a:solidFill>
                <a:effectLst/>
              </a:rPr>
              <a:t>Peña</a:t>
            </a:r>
            <a:r>
              <a:rPr lang="pt-BR" sz="3600" b="1" dirty="0" smtClean="0">
                <a:solidFill>
                  <a:srgbClr val="FF0000"/>
                </a:solidFill>
                <a:effectLst/>
              </a:rPr>
              <a:t>, </a:t>
            </a:r>
            <a:r>
              <a:rPr lang="pt-BR" sz="3600" b="1" dirty="0" err="1" smtClean="0">
                <a:solidFill>
                  <a:srgbClr val="FF0000"/>
                </a:solidFill>
                <a:effectLst/>
              </a:rPr>
              <a:t>Chaurra</a:t>
            </a:r>
            <a:r>
              <a:rPr lang="pt-BR" sz="3600" b="1" dirty="0" smtClean="0">
                <a:solidFill>
                  <a:srgbClr val="FF0000"/>
                </a:solidFill>
                <a:effectLst/>
              </a:rPr>
              <a:t> e </a:t>
            </a:r>
            <a:r>
              <a:rPr lang="pt-BR" sz="3600" b="1" dirty="0" err="1" smtClean="0">
                <a:solidFill>
                  <a:srgbClr val="FF0000"/>
                </a:solidFill>
                <a:effectLst/>
              </a:rPr>
              <a:t>Zulunga</a:t>
            </a:r>
            <a:r>
              <a:rPr lang="pt-BR" sz="3600" b="1" dirty="0" smtClean="0">
                <a:solidFill>
                  <a:srgbClr val="FF0000"/>
                </a:solidFill>
                <a:effectLst/>
              </a:rPr>
              <a:t>, 1998)</a:t>
            </a:r>
          </a:p>
        </p:txBody>
      </p:sp>
      <p:graphicFrame>
        <p:nvGraphicFramePr>
          <p:cNvPr id="38944" name="Group 32"/>
          <p:cNvGraphicFramePr>
            <a:graphicFrameLocks noGrp="1"/>
          </p:cNvGraphicFramePr>
          <p:nvPr>
            <p:ph type="tbl" idx="1"/>
          </p:nvPr>
        </p:nvGraphicFramePr>
        <p:xfrm>
          <a:off x="169892" y="1916831"/>
          <a:ext cx="8831264" cy="4176465"/>
        </p:xfrm>
        <a:graphic>
          <a:graphicData uri="http://schemas.openxmlformats.org/drawingml/2006/table">
            <a:tbl>
              <a:tblPr/>
              <a:tblGrid>
                <a:gridCol w="2207816">
                  <a:extLst>
                    <a:ext uri="{9D8B030D-6E8A-4147-A177-3AD203B41FA5}">
                      <a16:colId xmlns:a16="http://schemas.microsoft.com/office/drawing/2014/main" val="20000"/>
                    </a:ext>
                  </a:extLst>
                </a:gridCol>
                <a:gridCol w="2207816">
                  <a:extLst>
                    <a:ext uri="{9D8B030D-6E8A-4147-A177-3AD203B41FA5}">
                      <a16:colId xmlns:a16="http://schemas.microsoft.com/office/drawing/2014/main" val="20001"/>
                    </a:ext>
                  </a:extLst>
                </a:gridCol>
                <a:gridCol w="2207816">
                  <a:extLst>
                    <a:ext uri="{9D8B030D-6E8A-4147-A177-3AD203B41FA5}">
                      <a16:colId xmlns:a16="http://schemas.microsoft.com/office/drawing/2014/main" val="20002"/>
                    </a:ext>
                  </a:extLst>
                </a:gridCol>
                <a:gridCol w="2207816">
                  <a:extLst>
                    <a:ext uri="{9D8B030D-6E8A-4147-A177-3AD203B41FA5}">
                      <a16:colId xmlns:a16="http://schemas.microsoft.com/office/drawing/2014/main" val="20003"/>
                    </a:ext>
                  </a:extLst>
                </a:gridCol>
              </a:tblGrid>
              <a:tr h="480054">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400" b="1" i="0" u="none" strike="noStrike" cap="none" normalizeH="0" baseline="0" dirty="0" smtClean="0">
                          <a:ln>
                            <a:noFill/>
                          </a:ln>
                          <a:solidFill>
                            <a:srgbClr val="0000FF"/>
                          </a:solidFill>
                          <a:effectLst/>
                          <a:latin typeface="+mj-lt"/>
                        </a:rPr>
                        <a:t>Iniciação</a:t>
                      </a:r>
                    </a:p>
                  </a:txBody>
                  <a:tcPr marL="91441" marR="91441"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400" b="1" i="0" u="none" strike="noStrike" cap="none" normalizeH="0" baseline="0" dirty="0" smtClean="0">
                          <a:ln>
                            <a:noFill/>
                          </a:ln>
                          <a:solidFill>
                            <a:srgbClr val="0000FF"/>
                          </a:solidFill>
                          <a:effectLst/>
                          <a:latin typeface="+mj-lt"/>
                        </a:rPr>
                        <a:t>Diversificação </a:t>
                      </a:r>
                    </a:p>
                  </a:txBody>
                  <a:tcPr marL="91441" marR="91441"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400" b="1" i="0" u="none" strike="noStrike" cap="none" normalizeH="0" baseline="0" dirty="0" smtClean="0">
                          <a:ln>
                            <a:noFill/>
                          </a:ln>
                          <a:solidFill>
                            <a:srgbClr val="0000FF"/>
                          </a:solidFill>
                          <a:effectLst/>
                          <a:latin typeface="+mj-lt"/>
                        </a:rPr>
                        <a:t>Orientação Focalizada</a:t>
                      </a:r>
                    </a:p>
                  </a:txBody>
                  <a:tcPr marL="91441" marR="91441"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20000"/>
                        </a:spcBef>
                        <a:spcAft>
                          <a:spcPct val="0"/>
                        </a:spcAft>
                        <a:buClr>
                          <a:schemeClr val="hlink"/>
                        </a:buClr>
                        <a:buSzTx/>
                        <a:buFont typeface="Wingdings" panose="05000000000000000000" pitchFamily="2" charset="2"/>
                        <a:buNone/>
                      </a:pPr>
                      <a:r>
                        <a:rPr kumimoji="0" lang="pt-BR" sz="2400" b="1" i="0" u="none" strike="noStrike" cap="none" normalizeH="0" baseline="0" dirty="0" smtClean="0">
                          <a:ln>
                            <a:noFill/>
                          </a:ln>
                          <a:solidFill>
                            <a:srgbClr val="0000FF"/>
                          </a:solidFill>
                          <a:effectLst/>
                          <a:latin typeface="+mj-lt"/>
                        </a:rPr>
                        <a:t>Seleção</a:t>
                      </a:r>
                    </a:p>
                  </a:txBody>
                  <a:tcPr marL="91441" marR="91441"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499821">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400" b="0" i="0" u="none" strike="noStrike" cap="none" normalizeH="0" baseline="0" dirty="0" smtClean="0">
                          <a:ln>
                            <a:noFill/>
                          </a:ln>
                          <a:solidFill>
                            <a:schemeClr val="tx1"/>
                          </a:solidFill>
                          <a:effectLst/>
                          <a:latin typeface="+mj-lt"/>
                        </a:rPr>
                        <a:t>Enriquecimento das manifestações das </a:t>
                      </a:r>
                      <a:r>
                        <a:rPr kumimoji="0" lang="pt-BR" sz="2400" b="1" i="0" u="none" strike="noStrike" cap="none" normalizeH="0" baseline="0" dirty="0" smtClean="0">
                          <a:ln>
                            <a:noFill/>
                          </a:ln>
                          <a:solidFill>
                            <a:schemeClr val="tx1"/>
                          </a:solidFill>
                          <a:effectLst/>
                          <a:latin typeface="+mj-lt"/>
                        </a:rPr>
                        <a:t>categorias de movimento </a:t>
                      </a:r>
                      <a:r>
                        <a:rPr kumimoji="0" lang="pt-BR" sz="2400" b="0" i="0" u="none" strike="noStrike" cap="none" normalizeH="0" baseline="0" dirty="0" smtClean="0">
                          <a:ln>
                            <a:noFill/>
                          </a:ln>
                          <a:solidFill>
                            <a:schemeClr val="tx1"/>
                          </a:solidFill>
                          <a:effectLst/>
                          <a:latin typeface="+mj-lt"/>
                        </a:rPr>
                        <a:t>e </a:t>
                      </a:r>
                      <a:r>
                        <a:rPr kumimoji="0" lang="pt-BR" sz="2400" b="1" i="0" u="none" strike="noStrike" cap="none" normalizeH="0" baseline="0" dirty="0" smtClean="0">
                          <a:ln>
                            <a:noFill/>
                          </a:ln>
                          <a:solidFill>
                            <a:schemeClr val="tx1"/>
                          </a:solidFill>
                          <a:effectLst/>
                          <a:latin typeface="+mj-lt"/>
                        </a:rPr>
                        <a:t>combinações</a:t>
                      </a:r>
                      <a:r>
                        <a:rPr kumimoji="0" lang="pt-BR" sz="2400" b="0" i="0" u="none" strike="noStrike" cap="none" normalizeH="0" baseline="0" dirty="0" smtClean="0">
                          <a:ln>
                            <a:noFill/>
                          </a:ln>
                          <a:solidFill>
                            <a:schemeClr val="tx1"/>
                          </a:solidFill>
                          <a:effectLst/>
                          <a:latin typeface="+mj-lt"/>
                        </a:rPr>
                        <a:t> das mesmas</a:t>
                      </a:r>
                    </a:p>
                  </a:txBody>
                  <a:tcPr marL="91441" marR="91441"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400" b="1" i="0" u="none" strike="noStrike" cap="none" normalizeH="0" baseline="0" dirty="0" smtClean="0">
                          <a:ln>
                            <a:noFill/>
                          </a:ln>
                          <a:solidFill>
                            <a:schemeClr val="tx1"/>
                          </a:solidFill>
                          <a:effectLst/>
                          <a:latin typeface="+mj-lt"/>
                        </a:rPr>
                        <a:t>Familiarização</a:t>
                      </a:r>
                      <a:r>
                        <a:rPr kumimoji="0" lang="pt-BR" sz="2400" b="0" i="0" u="none" strike="noStrike" cap="none" normalizeH="0" baseline="0" dirty="0" smtClean="0">
                          <a:ln>
                            <a:noFill/>
                          </a:ln>
                          <a:solidFill>
                            <a:schemeClr val="tx1"/>
                          </a:solidFill>
                          <a:effectLst/>
                          <a:latin typeface="+mj-lt"/>
                        </a:rPr>
                        <a:t> com práticas esportivas culturalmente determinadas e relacionadas com interesses e possibilidades dos praticantes</a:t>
                      </a:r>
                    </a:p>
                  </a:txBody>
                  <a:tcPr marL="91441" marR="91441"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400" b="0" i="0" u="none" strike="noStrike" cap="none" normalizeH="0" baseline="0" dirty="0" smtClean="0">
                          <a:ln>
                            <a:noFill/>
                          </a:ln>
                          <a:solidFill>
                            <a:schemeClr val="tx1"/>
                          </a:solidFill>
                          <a:effectLst/>
                          <a:latin typeface="+mj-lt"/>
                        </a:rPr>
                        <a:t>Escolher a prática na qual pretende se </a:t>
                      </a:r>
                      <a:r>
                        <a:rPr kumimoji="0" lang="pt-BR" sz="2400" b="1" i="0" u="none" strike="noStrike" cap="none" normalizeH="0" baseline="0" dirty="0" smtClean="0">
                          <a:ln>
                            <a:noFill/>
                          </a:ln>
                          <a:solidFill>
                            <a:schemeClr val="tx1"/>
                          </a:solidFill>
                          <a:effectLst/>
                          <a:latin typeface="+mj-lt"/>
                        </a:rPr>
                        <a:t>especializar</a:t>
                      </a:r>
                      <a:r>
                        <a:rPr kumimoji="0" lang="pt-BR" sz="2400" b="0" i="0" u="none" strike="noStrike" cap="none" normalizeH="0" baseline="0" dirty="0" smtClean="0">
                          <a:ln>
                            <a:noFill/>
                          </a:ln>
                          <a:solidFill>
                            <a:schemeClr val="tx1"/>
                          </a:solidFill>
                          <a:effectLst/>
                          <a:latin typeface="+mj-lt"/>
                        </a:rPr>
                        <a:t> (praticante) </a:t>
                      </a:r>
                    </a:p>
                  </a:txBody>
                  <a:tcPr marL="91441" marR="91441" marT="45714" marB="4571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sz="2400" b="0" i="0" u="none" strike="noStrike" cap="none" normalizeH="0" baseline="0" dirty="0" smtClean="0">
                          <a:ln>
                            <a:noFill/>
                          </a:ln>
                          <a:solidFill>
                            <a:schemeClr val="tx1"/>
                          </a:solidFill>
                          <a:effectLst/>
                          <a:latin typeface="+mj-lt"/>
                        </a:rPr>
                        <a:t>Aqueles selecionados, que se destacaram em períodos anteriores, envolvem-se em </a:t>
                      </a:r>
                      <a:r>
                        <a:rPr kumimoji="0" lang="pt-BR" sz="2400" b="1" i="0" u="none" strike="noStrike" cap="none" normalizeH="0" baseline="0" dirty="0" smtClean="0">
                          <a:ln>
                            <a:noFill/>
                          </a:ln>
                          <a:solidFill>
                            <a:schemeClr val="tx1"/>
                          </a:solidFill>
                          <a:effectLst/>
                          <a:latin typeface="+mj-lt"/>
                        </a:rPr>
                        <a:t>prática sistematizada</a:t>
                      </a:r>
                    </a:p>
                  </a:txBody>
                  <a:tcPr marL="91441" marR="91441"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4"/>
          <p:cNvSpPr>
            <a:spLocks noGrp="1" noChangeArrowheads="1"/>
          </p:cNvSpPr>
          <p:nvPr>
            <p:ph type="title"/>
          </p:nvPr>
        </p:nvSpPr>
        <p:spPr>
          <a:xfrm>
            <a:off x="457200" y="331441"/>
            <a:ext cx="8229600" cy="649287"/>
          </a:xfrm>
        </p:spPr>
        <p:txBody>
          <a:bodyPr>
            <a:normAutofit/>
          </a:bodyPr>
          <a:lstStyle/>
          <a:p>
            <a:pPr eaLnBrk="1" hangingPunct="1"/>
            <a:r>
              <a:rPr lang="pt-BR" sz="3600" b="1" dirty="0" smtClean="0">
                <a:solidFill>
                  <a:srgbClr val="FF0000"/>
                </a:solidFill>
                <a:effectLst/>
              </a:rPr>
              <a:t>Modelo de FE (</a:t>
            </a:r>
            <a:r>
              <a:rPr lang="pt-BR" sz="3600" b="1" dirty="0" err="1" smtClean="0">
                <a:solidFill>
                  <a:srgbClr val="FF0000"/>
                </a:solidFill>
                <a:effectLst/>
              </a:rPr>
              <a:t>Weineck</a:t>
            </a:r>
            <a:r>
              <a:rPr lang="pt-BR" sz="3600" b="1" dirty="0" smtClean="0">
                <a:solidFill>
                  <a:srgbClr val="FF0000"/>
                </a:solidFill>
                <a:effectLst/>
              </a:rPr>
              <a:t>, 1999)</a:t>
            </a:r>
          </a:p>
        </p:txBody>
      </p:sp>
      <p:graphicFrame>
        <p:nvGraphicFramePr>
          <p:cNvPr id="34862" name="Group 46"/>
          <p:cNvGraphicFramePr>
            <a:graphicFrameLocks noGrp="1"/>
          </p:cNvGraphicFramePr>
          <p:nvPr>
            <p:ph type="tbl" idx="1"/>
          </p:nvPr>
        </p:nvGraphicFramePr>
        <p:xfrm>
          <a:off x="251520" y="1743343"/>
          <a:ext cx="8640762" cy="4565977"/>
        </p:xfrm>
        <a:graphic>
          <a:graphicData uri="http://schemas.openxmlformats.org/drawingml/2006/table">
            <a:tbl>
              <a:tblPr/>
              <a:tblGrid>
                <a:gridCol w="2160240">
                  <a:extLst>
                    <a:ext uri="{9D8B030D-6E8A-4147-A177-3AD203B41FA5}">
                      <a16:colId xmlns:a16="http://schemas.microsoft.com/office/drawing/2014/main" val="20000"/>
                    </a:ext>
                  </a:extLst>
                </a:gridCol>
                <a:gridCol w="4175472">
                  <a:extLst>
                    <a:ext uri="{9D8B030D-6E8A-4147-A177-3AD203B41FA5}">
                      <a16:colId xmlns:a16="http://schemas.microsoft.com/office/drawing/2014/main" val="20001"/>
                    </a:ext>
                  </a:extLst>
                </a:gridCol>
                <a:gridCol w="2305050">
                  <a:extLst>
                    <a:ext uri="{9D8B030D-6E8A-4147-A177-3AD203B41FA5}">
                      <a16:colId xmlns:a16="http://schemas.microsoft.com/office/drawing/2014/main" val="20002"/>
                    </a:ext>
                  </a:extLst>
                </a:gridCol>
              </a:tblGrid>
              <a:tr h="673699">
                <a:tc>
                  <a:txBody>
                    <a:bodyPr/>
                    <a:lstStyle/>
                    <a:p>
                      <a:pPr marL="0" marR="0" lvl="0" indent="0" algn="ctr"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rPr>
                        <a:t>Formação básica geral</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rPr>
                        <a:t>Treinamento juvenil</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rgbClr val="0000FF"/>
                          </a:solidFill>
                          <a:effectLst/>
                          <a:latin typeface="+mj-lt"/>
                        </a:rPr>
                        <a:t>Treinamento de alto desempenho</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864977">
                <a:tc>
                  <a:txBody>
                    <a:bodyPr/>
                    <a:lstStyle/>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Desenvolvimento integrado e progressivo das </a:t>
                      </a:r>
                      <a:r>
                        <a:rPr kumimoji="0" lang="pt-BR" sz="2000" b="1" i="0" u="none" strike="noStrike" cap="none" normalizeH="0" baseline="0" dirty="0" smtClean="0">
                          <a:ln>
                            <a:noFill/>
                          </a:ln>
                          <a:solidFill>
                            <a:schemeClr val="tx1"/>
                          </a:solidFill>
                          <a:effectLst/>
                          <a:latin typeface="+mj-lt"/>
                        </a:rPr>
                        <a:t>capacidades coordenativas</a:t>
                      </a:r>
                    </a:p>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1" i="0" u="none" strike="noStrike" cap="none" normalizeH="0" baseline="0" dirty="0" smtClean="0">
                          <a:ln>
                            <a:noFill/>
                          </a:ln>
                          <a:solidFill>
                            <a:schemeClr val="tx1"/>
                          </a:solidFill>
                          <a:effectLst/>
                          <a:latin typeface="+mj-lt"/>
                        </a:rPr>
                        <a:t>Diversidade</a:t>
                      </a:r>
                      <a:r>
                        <a:rPr kumimoji="0" lang="pt-BR" sz="2000" b="0" i="0" u="none" strike="noStrike" cap="none" normalizeH="0" baseline="0" dirty="0" smtClean="0">
                          <a:ln>
                            <a:noFill/>
                          </a:ln>
                          <a:solidFill>
                            <a:schemeClr val="tx1"/>
                          </a:solidFill>
                          <a:effectLst/>
                          <a:latin typeface="+mj-lt"/>
                        </a:rPr>
                        <a:t> de atividades</a:t>
                      </a:r>
                    </a:p>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Formação </a:t>
                      </a:r>
                      <a:r>
                        <a:rPr kumimoji="0" lang="pt-BR" sz="2000" b="1" i="0" u="none" strike="noStrike" cap="none" normalizeH="0" baseline="0" dirty="0" smtClean="0">
                          <a:ln>
                            <a:noFill/>
                          </a:ln>
                          <a:solidFill>
                            <a:schemeClr val="tx1"/>
                          </a:solidFill>
                          <a:effectLst/>
                          <a:latin typeface="+mj-lt"/>
                        </a:rPr>
                        <a:t>poliesportiva</a:t>
                      </a:r>
                    </a:p>
                  </a:txBody>
                  <a:tcPr marT="45700" marB="4570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Reconhecimento da </a:t>
                      </a:r>
                      <a:r>
                        <a:rPr kumimoji="0" lang="pt-BR" sz="2000" b="1" i="0" u="none" strike="noStrike" cap="none" normalizeH="0" baseline="0" dirty="0" smtClean="0">
                          <a:ln>
                            <a:noFill/>
                          </a:ln>
                          <a:solidFill>
                            <a:schemeClr val="tx1"/>
                          </a:solidFill>
                          <a:effectLst/>
                          <a:latin typeface="+mj-lt"/>
                        </a:rPr>
                        <a:t>aptidão</a:t>
                      </a:r>
                      <a:r>
                        <a:rPr kumimoji="0" lang="pt-BR" sz="2000" b="0" i="0" u="none" strike="noStrike" cap="none" normalizeH="0" baseline="0" dirty="0" smtClean="0">
                          <a:ln>
                            <a:noFill/>
                          </a:ln>
                          <a:solidFill>
                            <a:schemeClr val="tx1"/>
                          </a:solidFill>
                          <a:effectLst/>
                          <a:latin typeface="+mj-lt"/>
                        </a:rPr>
                        <a:t> e do </a:t>
                      </a:r>
                      <a:r>
                        <a:rPr kumimoji="0" lang="pt-BR" sz="2000" b="1" i="0" u="none" strike="noStrike" cap="none" normalizeH="0" baseline="0" dirty="0" smtClean="0">
                          <a:ln>
                            <a:noFill/>
                          </a:ln>
                          <a:solidFill>
                            <a:schemeClr val="tx1"/>
                          </a:solidFill>
                          <a:effectLst/>
                          <a:latin typeface="+mj-lt"/>
                        </a:rPr>
                        <a:t>potencial</a:t>
                      </a:r>
                      <a:r>
                        <a:rPr kumimoji="0" lang="pt-BR" sz="2000" b="0" i="0" u="none" strike="noStrike" cap="none" normalizeH="0" baseline="0" dirty="0" smtClean="0">
                          <a:ln>
                            <a:noFill/>
                          </a:ln>
                          <a:solidFill>
                            <a:schemeClr val="tx1"/>
                          </a:solidFill>
                          <a:effectLst/>
                          <a:latin typeface="+mj-lt"/>
                        </a:rPr>
                        <a:t> específico para modalidade</a:t>
                      </a:r>
                    </a:p>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a. </a:t>
                      </a:r>
                      <a:r>
                        <a:rPr kumimoji="0" lang="pt-BR" sz="2000" b="0" i="0" u="sng" strike="noStrike" cap="none" normalizeH="0" baseline="0" dirty="0" smtClean="0">
                          <a:ln>
                            <a:noFill/>
                          </a:ln>
                          <a:solidFill>
                            <a:schemeClr val="tx1"/>
                          </a:solidFill>
                          <a:effectLst/>
                          <a:latin typeface="+mj-lt"/>
                        </a:rPr>
                        <a:t>Treinamento básico</a:t>
                      </a:r>
                      <a:r>
                        <a:rPr kumimoji="0" lang="pt-BR" sz="2000" b="0" i="0" u="none" strike="noStrike" cap="none" normalizeH="0" baseline="0" dirty="0" smtClean="0">
                          <a:ln>
                            <a:noFill/>
                          </a:ln>
                          <a:solidFill>
                            <a:schemeClr val="tx1"/>
                          </a:solidFill>
                          <a:effectLst/>
                          <a:latin typeface="+mj-lt"/>
                        </a:rPr>
                        <a:t>: diversas ME para formar base motora</a:t>
                      </a:r>
                    </a:p>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b. </a:t>
                      </a:r>
                      <a:r>
                        <a:rPr kumimoji="0" lang="pt-BR" sz="2000" b="0" i="0" u="sng" strike="noStrike" cap="none" normalizeH="0" baseline="0" dirty="0" smtClean="0">
                          <a:ln>
                            <a:noFill/>
                          </a:ln>
                          <a:solidFill>
                            <a:schemeClr val="tx1"/>
                          </a:solidFill>
                          <a:effectLst/>
                          <a:latin typeface="+mj-lt"/>
                        </a:rPr>
                        <a:t>Treinamento de formação</a:t>
                      </a:r>
                      <a:r>
                        <a:rPr kumimoji="0" lang="pt-BR" sz="2000" b="0" i="0" u="none" strike="noStrike" cap="none" normalizeH="0" baseline="0" dirty="0" smtClean="0">
                          <a:ln>
                            <a:noFill/>
                          </a:ln>
                          <a:solidFill>
                            <a:schemeClr val="tx1"/>
                          </a:solidFill>
                          <a:effectLst/>
                          <a:latin typeface="+mj-lt"/>
                        </a:rPr>
                        <a:t>: refinar conteúdo básico e orientação específica com </a:t>
                      </a:r>
                      <a:r>
                        <a:rPr kumimoji="0" lang="pt-BR" sz="2000" b="1" i="0" u="none" strike="noStrike" cap="none" normalizeH="0" baseline="0" dirty="0" smtClean="0">
                          <a:ln>
                            <a:noFill/>
                          </a:ln>
                          <a:solidFill>
                            <a:schemeClr val="tx1"/>
                          </a:solidFill>
                          <a:effectLst/>
                          <a:latin typeface="+mj-lt"/>
                        </a:rPr>
                        <a:t>progressão</a:t>
                      </a:r>
                      <a:r>
                        <a:rPr kumimoji="0" lang="pt-BR" sz="2000" b="0" i="0" u="none" strike="noStrike" cap="none" normalizeH="0" baseline="0" dirty="0" smtClean="0">
                          <a:ln>
                            <a:noFill/>
                          </a:ln>
                          <a:solidFill>
                            <a:schemeClr val="tx1"/>
                          </a:solidFill>
                          <a:effectLst/>
                          <a:latin typeface="+mj-lt"/>
                        </a:rPr>
                        <a:t> da carga de treinamento</a:t>
                      </a:r>
                    </a:p>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c. </a:t>
                      </a:r>
                      <a:r>
                        <a:rPr kumimoji="0" lang="pt-BR" sz="2000" b="0" i="0" u="sng" strike="noStrike" cap="none" normalizeH="0" baseline="0" dirty="0" smtClean="0">
                          <a:ln>
                            <a:noFill/>
                          </a:ln>
                          <a:solidFill>
                            <a:schemeClr val="tx1"/>
                          </a:solidFill>
                          <a:effectLst/>
                          <a:latin typeface="+mj-lt"/>
                        </a:rPr>
                        <a:t>Treinamento de conexão</a:t>
                      </a:r>
                      <a:r>
                        <a:rPr kumimoji="0" lang="pt-BR" sz="2000" b="0" i="0" u="none" strike="noStrike" cap="none" normalizeH="0" baseline="0" dirty="0" smtClean="0">
                          <a:ln>
                            <a:noFill/>
                          </a:ln>
                          <a:solidFill>
                            <a:schemeClr val="tx1"/>
                          </a:solidFill>
                          <a:effectLst/>
                          <a:latin typeface="+mj-lt"/>
                        </a:rPr>
                        <a:t>: transição </a:t>
                      </a:r>
                    </a:p>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Formativo </a:t>
                      </a:r>
                      <a:r>
                        <a:rPr kumimoji="0" lang="pt-BR" sz="2000" b="0" i="0" u="none" strike="noStrike" cap="none" normalizeH="0" baseline="0" dirty="0" smtClean="0">
                          <a:ln>
                            <a:noFill/>
                          </a:ln>
                          <a:solidFill>
                            <a:schemeClr val="tx1"/>
                          </a:solidFill>
                          <a:effectLst/>
                          <a:latin typeface="+mj-lt"/>
                          <a:sym typeface="Wingdings 3" pitchFamily="18" charset="2"/>
                        </a:rPr>
                        <a:t> Alto Desempenho</a:t>
                      </a:r>
                    </a:p>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sym typeface="Wingdings 3" pitchFamily="18" charset="2"/>
                        </a:rPr>
                        <a:t>Treino relacionada à competição</a:t>
                      </a:r>
                    </a:p>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sym typeface="Wingdings 3" pitchFamily="18" charset="2"/>
                        </a:rPr>
                        <a:t>Avaliações periódicas </a:t>
                      </a:r>
                    </a:p>
                  </a:txBody>
                  <a:tcPr marT="45700" marB="4570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ts val="0"/>
                        </a:spcBef>
                        <a:spcAft>
                          <a:spcPct val="0"/>
                        </a:spcAft>
                        <a:buClr>
                          <a:schemeClr val="hlink"/>
                        </a:buClr>
                        <a:buSzTx/>
                        <a:buFont typeface="Wingdings" panose="05000000000000000000" pitchFamily="2" charset="2"/>
                        <a:buNone/>
                      </a:pPr>
                      <a:r>
                        <a:rPr kumimoji="0" lang="pt-BR" sz="2000" b="0" i="0" u="none" strike="noStrike" cap="none" normalizeH="0" baseline="0" dirty="0" smtClean="0">
                          <a:ln>
                            <a:noFill/>
                          </a:ln>
                          <a:solidFill>
                            <a:schemeClr val="tx1"/>
                          </a:solidFill>
                          <a:effectLst/>
                          <a:latin typeface="+mj-lt"/>
                        </a:rPr>
                        <a:t>Treinamento </a:t>
                      </a:r>
                      <a:r>
                        <a:rPr kumimoji="0" lang="pt-BR" sz="2000" b="1" i="0" u="none" strike="noStrike" cap="none" normalizeH="0" baseline="0" dirty="0" smtClean="0">
                          <a:ln>
                            <a:noFill/>
                          </a:ln>
                          <a:solidFill>
                            <a:schemeClr val="tx1"/>
                          </a:solidFill>
                          <a:effectLst/>
                          <a:latin typeface="+mj-lt"/>
                        </a:rPr>
                        <a:t>específico</a:t>
                      </a:r>
                      <a:r>
                        <a:rPr kumimoji="0" lang="pt-BR" sz="2000" b="0" i="0" u="none" strike="noStrike" cap="none" normalizeH="0" baseline="0" dirty="0" smtClean="0">
                          <a:ln>
                            <a:noFill/>
                          </a:ln>
                          <a:solidFill>
                            <a:schemeClr val="tx1"/>
                          </a:solidFill>
                          <a:effectLst/>
                          <a:latin typeface="+mj-lt"/>
                        </a:rPr>
                        <a:t> visando </a:t>
                      </a:r>
                      <a:r>
                        <a:rPr kumimoji="0" lang="pt-BR" sz="2000" b="1" i="0" u="none" strike="noStrike" cap="none" normalizeH="0" baseline="0" dirty="0" smtClean="0">
                          <a:ln>
                            <a:noFill/>
                          </a:ln>
                          <a:solidFill>
                            <a:schemeClr val="tx1"/>
                          </a:solidFill>
                          <a:effectLst/>
                          <a:latin typeface="+mj-lt"/>
                        </a:rPr>
                        <a:t>resultados</a:t>
                      </a:r>
                      <a:r>
                        <a:rPr kumimoji="0" lang="pt-BR" sz="2000" b="0" i="0" u="none" strike="noStrike" cap="none" normalizeH="0" baseline="0" dirty="0" smtClean="0">
                          <a:ln>
                            <a:noFill/>
                          </a:ln>
                          <a:solidFill>
                            <a:schemeClr val="tx1"/>
                          </a:solidFill>
                          <a:effectLst/>
                          <a:latin typeface="+mj-lt"/>
                        </a:rPr>
                        <a:t> elevados</a:t>
                      </a:r>
                    </a:p>
                  </a:txBody>
                  <a:tcPr marT="45700" marB="4570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ltLang="en-US"/>
          </a:p>
        </p:txBody>
      </p:sp>
      <p:sp>
        <p:nvSpPr>
          <p:cNvPr id="3" name="Espaço Reservado para Conteúdo 2"/>
          <p:cNvSpPr>
            <a:spLocks noGrp="1"/>
          </p:cNvSpPr>
          <p:nvPr>
            <p:ph idx="1"/>
          </p:nvPr>
        </p:nvSpPr>
        <p:spPr>
          <a:xfrm>
            <a:off x="467360" y="1628775"/>
            <a:ext cx="8229600" cy="4525963"/>
          </a:xfrm>
        </p:spPr>
        <p:txBody>
          <a:bodyPr>
            <a:normAutofit fontScale="87500" lnSpcReduction="10000"/>
          </a:bodyPr>
          <a:lstStyle/>
          <a:p>
            <a:pPr algn="just"/>
            <a:r>
              <a:rPr lang="pt-BR" altLang="en-US" dirty="0"/>
              <a:t>... a educação é um </a:t>
            </a:r>
            <a:r>
              <a:rPr lang="pt-BR" altLang="en-US" u="sng" dirty="0">
                <a:solidFill>
                  <a:srgbClr val="0000FF"/>
                </a:solidFill>
              </a:rPr>
              <a:t>processo</a:t>
            </a:r>
            <a:r>
              <a:rPr lang="pt-BR" altLang="en-US" dirty="0"/>
              <a:t>, e é utópico como diz no texto essa transformação, por mais que existam muitas boas intenções a teoria e a prática podem divergir, os profissionais nem sempre são perfeitos e é extremamente trabalhoso e pesado o fardo da responsabilidade de compor a educação, esse papel de moldar e criar pode ser desgastante e exige muita dedicação, mas no final do processo acredito que seja extremamente honroso e independente dos problemas da trajetória precisamos aprender com os erros e transformá-los em força.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b="1" dirty="0" smtClean="0">
                <a:solidFill>
                  <a:srgbClr val="FF0000"/>
                </a:solidFill>
                <a:cs typeface="Arial" panose="020B0604020202020204" pitchFamily="34" charset="0"/>
              </a:rPr>
              <a:t>Formação Esportiva</a:t>
            </a:r>
            <a:endParaRPr lang="pt-BR" b="1" dirty="0">
              <a:solidFill>
                <a:srgbClr val="FF0000"/>
              </a:solidFill>
              <a:cs typeface="Arial" panose="020B0604020202020204" pitchFamily="34" charset="0"/>
            </a:endParaRPr>
          </a:p>
        </p:txBody>
      </p:sp>
      <p:sp>
        <p:nvSpPr>
          <p:cNvPr id="4" name="Rectangle 3"/>
          <p:cNvSpPr>
            <a:spLocks noChangeArrowheads="1"/>
          </p:cNvSpPr>
          <p:nvPr/>
        </p:nvSpPr>
        <p:spPr bwMode="auto">
          <a:xfrm>
            <a:off x="611560" y="1576536"/>
            <a:ext cx="8083624" cy="4876800"/>
          </a:xfrm>
          <a:prstGeom prst="rect">
            <a:avLst/>
          </a:prstGeom>
          <a:noFill/>
          <a:ln>
            <a:noFill/>
          </a:ln>
          <a:effectLst/>
        </p:spPr>
        <p:txBody>
          <a:bodyPr/>
          <a:lstStyle/>
          <a:p>
            <a:pPr marL="457200" indent="-457200" algn="just">
              <a:spcBef>
                <a:spcPts val="600"/>
              </a:spcBef>
              <a:buClr>
                <a:schemeClr val="tx1"/>
              </a:buClr>
              <a:buSzPct val="65000"/>
              <a:buFont typeface="Arial" panose="020B0604020202020204" pitchFamily="34" charset="0"/>
              <a:buChar char="•"/>
              <a:defRPr/>
            </a:pPr>
            <a:r>
              <a:rPr lang="pt-BR" sz="3000" dirty="0" smtClean="0">
                <a:latin typeface="+mj-lt"/>
                <a:cs typeface="Arial" panose="020B0604020202020204" pitchFamily="34" charset="0"/>
              </a:rPr>
              <a:t>Experimentar</a:t>
            </a:r>
          </a:p>
          <a:p>
            <a:pPr marL="457200" indent="-457200" algn="just">
              <a:spcBef>
                <a:spcPts val="600"/>
              </a:spcBef>
              <a:buClr>
                <a:schemeClr val="tx1"/>
              </a:buClr>
              <a:buSzPct val="65000"/>
              <a:buFont typeface="Arial" panose="020B0604020202020204" pitchFamily="34" charset="0"/>
              <a:buChar char="•"/>
              <a:defRPr/>
            </a:pPr>
            <a:r>
              <a:rPr lang="pt-BR" sz="3000" dirty="0" smtClean="0">
                <a:latin typeface="+mj-lt"/>
                <a:cs typeface="Arial" panose="020B0604020202020204" pitchFamily="34" charset="0"/>
              </a:rPr>
              <a:t>Diversidade</a:t>
            </a:r>
          </a:p>
          <a:p>
            <a:pPr marL="457200" indent="-457200" algn="just">
              <a:spcBef>
                <a:spcPts val="600"/>
              </a:spcBef>
              <a:buClr>
                <a:schemeClr val="tx1"/>
              </a:buClr>
              <a:buSzPct val="65000"/>
              <a:buFont typeface="Arial" panose="020B0604020202020204" pitchFamily="34" charset="0"/>
              <a:buChar char="•"/>
              <a:defRPr/>
            </a:pPr>
            <a:r>
              <a:rPr lang="pt-BR" sz="3000" dirty="0" smtClean="0">
                <a:latin typeface="+mj-lt"/>
                <a:cs typeface="Arial" panose="020B0604020202020204" pitchFamily="34" charset="0"/>
              </a:rPr>
              <a:t>Gosto, </a:t>
            </a:r>
            <a:r>
              <a:rPr lang="pt-BR" sz="3000" b="1" dirty="0" smtClean="0">
                <a:latin typeface="+mj-lt"/>
                <a:cs typeface="Arial" panose="020B0604020202020204" pitchFamily="34" charset="0"/>
              </a:rPr>
              <a:t>Prazer</a:t>
            </a:r>
            <a:r>
              <a:rPr lang="pt-BR" sz="3000" dirty="0" smtClean="0">
                <a:latin typeface="+mj-lt"/>
                <a:cs typeface="Arial" panose="020B0604020202020204" pitchFamily="34" charset="0"/>
              </a:rPr>
              <a:t>, Interesse, </a:t>
            </a:r>
            <a:r>
              <a:rPr lang="pt-BR" sz="3000" b="1" dirty="0" smtClean="0">
                <a:latin typeface="+mj-lt"/>
                <a:cs typeface="Arial" panose="020B0604020202020204" pitchFamily="34" charset="0"/>
              </a:rPr>
              <a:t>Desejo</a:t>
            </a:r>
          </a:p>
          <a:p>
            <a:pPr marL="457200" indent="-457200" algn="just">
              <a:spcBef>
                <a:spcPts val="600"/>
              </a:spcBef>
              <a:buClr>
                <a:schemeClr val="tx1"/>
              </a:buClr>
              <a:buSzPct val="65000"/>
              <a:buFont typeface="Arial" panose="020B0604020202020204" pitchFamily="34" charset="0"/>
              <a:buChar char="•"/>
              <a:defRPr/>
            </a:pPr>
            <a:r>
              <a:rPr lang="pt-BR" sz="3000" dirty="0" smtClean="0">
                <a:latin typeface="+mj-lt"/>
                <a:cs typeface="Arial" panose="020B0604020202020204" pitchFamily="34" charset="0"/>
              </a:rPr>
              <a:t>Aprender sobre esporte</a:t>
            </a:r>
          </a:p>
          <a:p>
            <a:pPr marL="457200" indent="-457200" algn="just">
              <a:spcBef>
                <a:spcPts val="600"/>
              </a:spcBef>
              <a:buClr>
                <a:schemeClr val="tx1"/>
              </a:buClr>
              <a:buSzPct val="65000"/>
              <a:buFont typeface="Arial" panose="020B0604020202020204" pitchFamily="34" charset="0"/>
              <a:buChar char="•"/>
              <a:defRPr/>
            </a:pPr>
            <a:r>
              <a:rPr lang="pt-BR" sz="3000" dirty="0" smtClean="0">
                <a:latin typeface="+mj-lt"/>
                <a:cs typeface="Arial" panose="020B0604020202020204" pitchFamily="34" charset="0"/>
              </a:rPr>
              <a:t>Desenvolvimento </a:t>
            </a:r>
            <a:r>
              <a:rPr lang="pt-BR" sz="3000" b="1" u="sng" dirty="0" smtClean="0">
                <a:latin typeface="+mj-lt"/>
                <a:cs typeface="Arial" panose="020B0604020202020204" pitchFamily="34" charset="0"/>
              </a:rPr>
              <a:t>progressivo</a:t>
            </a:r>
            <a:r>
              <a:rPr lang="pt-BR" sz="3000" dirty="0" smtClean="0">
                <a:latin typeface="+mj-lt"/>
                <a:cs typeface="Arial" panose="020B0604020202020204" pitchFamily="34" charset="0"/>
              </a:rPr>
              <a:t>:</a:t>
            </a:r>
          </a:p>
          <a:p>
            <a:pPr marL="800100" lvl="1" indent="-342900" algn="just">
              <a:spcBef>
                <a:spcPts val="600"/>
              </a:spcBef>
              <a:buClr>
                <a:schemeClr val="tx1"/>
              </a:buClr>
              <a:buSzPct val="65000"/>
              <a:buFont typeface="Arial" panose="020B0604020202020204" pitchFamily="34" charset="0"/>
              <a:buChar char="•"/>
              <a:defRPr/>
            </a:pPr>
            <a:r>
              <a:rPr lang="pt-BR" sz="2400" dirty="0" smtClean="0">
                <a:latin typeface="+mj-lt"/>
                <a:cs typeface="Arial" panose="020B0604020202020204" pitchFamily="34" charset="0"/>
              </a:rPr>
              <a:t>Físico, motor</a:t>
            </a:r>
          </a:p>
          <a:p>
            <a:pPr marL="800100" lvl="1" indent="-342900" algn="just">
              <a:spcBef>
                <a:spcPts val="600"/>
              </a:spcBef>
              <a:buClr>
                <a:schemeClr val="tx1"/>
              </a:buClr>
              <a:buSzPct val="65000"/>
              <a:buFont typeface="Arial" panose="020B0604020202020204" pitchFamily="34" charset="0"/>
              <a:buChar char="•"/>
              <a:defRPr/>
            </a:pPr>
            <a:r>
              <a:rPr lang="pt-BR" sz="2400" dirty="0" smtClean="0">
                <a:latin typeface="+mj-lt"/>
                <a:cs typeface="Arial" panose="020B0604020202020204" pitchFamily="34" charset="0"/>
              </a:rPr>
              <a:t>Fundamentos</a:t>
            </a:r>
          </a:p>
          <a:p>
            <a:pPr marL="800100" lvl="1" indent="-342900" algn="just">
              <a:spcBef>
                <a:spcPts val="600"/>
              </a:spcBef>
              <a:buClr>
                <a:schemeClr val="tx1"/>
              </a:buClr>
              <a:buSzPct val="65000"/>
              <a:buFont typeface="Arial" panose="020B0604020202020204" pitchFamily="34" charset="0"/>
              <a:buChar char="•"/>
              <a:defRPr/>
            </a:pPr>
            <a:r>
              <a:rPr lang="pt-BR" sz="2400" dirty="0" smtClean="0">
                <a:latin typeface="+mj-lt"/>
                <a:cs typeface="Arial" panose="020B0604020202020204" pitchFamily="34" charset="0"/>
              </a:rPr>
              <a:t>Cognitivo, Social, Afetivo</a:t>
            </a:r>
          </a:p>
          <a:p>
            <a:pPr marL="800100" lvl="1" indent="-342900" algn="just">
              <a:spcBef>
                <a:spcPts val="600"/>
              </a:spcBef>
              <a:buClr>
                <a:schemeClr val="tx1"/>
              </a:buClr>
              <a:buSzPct val="65000"/>
              <a:buFont typeface="Arial" panose="020B0604020202020204" pitchFamily="34" charset="0"/>
              <a:buChar char="•"/>
              <a:defRPr/>
            </a:pPr>
            <a:r>
              <a:rPr lang="pt-BR" sz="2400" dirty="0" smtClean="0">
                <a:latin typeface="+mj-lt"/>
                <a:cs typeface="Arial" panose="020B0604020202020204" pitchFamily="34" charset="0"/>
              </a:rPr>
              <a:t>Especificidade da modalidade</a:t>
            </a:r>
            <a:endParaRPr lang="pt-BR" sz="2400" dirty="0">
              <a:latin typeface="+mj-lt"/>
              <a:cs typeface="Arial" panose="020B0604020202020204" pitchFamily="34" charset="0"/>
            </a:endParaRPr>
          </a:p>
        </p:txBody>
      </p:sp>
      <p:pic>
        <p:nvPicPr>
          <p:cNvPr id="1026" name="Picture 2" descr="Resultado de imagem para crianÃ§as no esport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89835" y="4437112"/>
            <a:ext cx="3546661" cy="237626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743348" y="369912"/>
            <a:ext cx="5186370" cy="1258888"/>
          </a:xfrm>
        </p:spPr>
        <p:txBody>
          <a:bodyPr>
            <a:normAutofit/>
          </a:bodyPr>
          <a:lstStyle/>
          <a:p>
            <a:pPr>
              <a:defRPr/>
            </a:pPr>
            <a:r>
              <a:rPr lang="pt-BR" b="1" dirty="0" smtClean="0">
                <a:solidFill>
                  <a:srgbClr val="FF0000"/>
                </a:solidFill>
                <a:effectLst/>
                <a:cs typeface="Arial" panose="020B0604020202020204" pitchFamily="34" charset="0"/>
              </a:rPr>
              <a:t>Iniciação Esportiva</a:t>
            </a:r>
            <a:endParaRPr lang="pt-BR" dirty="0">
              <a:solidFill>
                <a:srgbClr val="FF0000"/>
              </a:solidFill>
              <a:cs typeface="Arial" panose="020B0604020202020204" pitchFamily="34" charset="0"/>
            </a:endParaRPr>
          </a:p>
        </p:txBody>
      </p:sp>
      <p:pic>
        <p:nvPicPr>
          <p:cNvPr id="4" name="Espaço Reservado para Conteúdo 3" descr="Iniciação Esportiva.jpg"/>
          <p:cNvPicPr>
            <a:picLocks noGrp="1" noChangeAspect="1"/>
          </p:cNvPicPr>
          <p:nvPr>
            <p:ph idx="1"/>
          </p:nvPr>
        </p:nvPicPr>
        <p:blipFill>
          <a:blip r:embed="rId2"/>
          <a:stretch>
            <a:fillRect/>
          </a:stretch>
        </p:blipFill>
        <p:spPr>
          <a:xfrm>
            <a:off x="785786" y="1926808"/>
            <a:ext cx="3635519" cy="2798336"/>
          </a:xfrm>
        </p:spPr>
      </p:pic>
      <p:pic>
        <p:nvPicPr>
          <p:cNvPr id="5" name="Imagem 4" descr="Salto.jpg"/>
          <p:cNvPicPr>
            <a:picLocks noChangeAspect="1"/>
          </p:cNvPicPr>
          <p:nvPr/>
        </p:nvPicPr>
        <p:blipFill>
          <a:blip r:embed="rId3"/>
          <a:stretch>
            <a:fillRect/>
          </a:stretch>
        </p:blipFill>
        <p:spPr>
          <a:xfrm>
            <a:off x="5004048" y="3753635"/>
            <a:ext cx="3600400" cy="2715057"/>
          </a:xfrm>
          <a:prstGeom prst="rect">
            <a:avLst/>
          </a:prstGeom>
        </p:spPr>
      </p:pic>
      <p:sp>
        <p:nvSpPr>
          <p:cNvPr id="6" name="Elipse 5"/>
          <p:cNvSpPr/>
          <p:nvPr/>
        </p:nvSpPr>
        <p:spPr bwMode="auto">
          <a:xfrm>
            <a:off x="500034" y="1500174"/>
            <a:ext cx="4071966" cy="3513002"/>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pt-BR" sz="1800" b="0" i="0" u="none" strike="noStrike" cap="none" normalizeH="0" baseline="0" smtClean="0">
              <a:ln>
                <a:noFill/>
              </a:ln>
              <a:solidFill>
                <a:schemeClr val="tx1"/>
              </a:solidFill>
              <a:effectLst/>
              <a:latin typeface="Verdana" panose="020B060403050404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dirty="0"/>
          </a:p>
        </p:txBody>
      </p:sp>
      <p:pic>
        <p:nvPicPr>
          <p:cNvPr id="3074" name="Picture 2" descr="Resultado de imagem para ginÃ¡stica artÃ­s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87" y="1367460"/>
            <a:ext cx="3764073" cy="250938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0" y="4053124"/>
            <a:ext cx="4357718" cy="2616236"/>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p:cNvSpPr/>
          <p:nvPr/>
        </p:nvSpPr>
        <p:spPr bwMode="auto">
          <a:xfrm flipH="1">
            <a:off x="467544" y="1340768"/>
            <a:ext cx="3528392" cy="2880320"/>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pt-BR" sz="1800" b="0" i="0" u="none" strike="noStrike" cap="none" normalizeH="0" baseline="0" smtClean="0">
              <a:ln>
                <a:noFill/>
              </a:ln>
              <a:solidFill>
                <a:schemeClr val="tx1"/>
              </a:solidFill>
              <a:effectLst/>
              <a:latin typeface="Verdana" panose="020B0604030504040204" pitchFamily="34" charset="0"/>
            </a:endParaRPr>
          </a:p>
        </p:txBody>
      </p:sp>
      <p:sp>
        <p:nvSpPr>
          <p:cNvPr id="8" name="Título 1"/>
          <p:cNvSpPr>
            <a:spLocks noGrp="1"/>
          </p:cNvSpPr>
          <p:nvPr>
            <p:ph type="title"/>
          </p:nvPr>
        </p:nvSpPr>
        <p:spPr>
          <a:xfrm>
            <a:off x="3995936" y="404664"/>
            <a:ext cx="4932040" cy="1258888"/>
          </a:xfrm>
        </p:spPr>
        <p:txBody>
          <a:bodyPr>
            <a:normAutofit/>
          </a:bodyPr>
          <a:lstStyle/>
          <a:p>
            <a:r>
              <a:rPr lang="pt-BR" b="1" dirty="0" smtClean="0">
                <a:solidFill>
                  <a:srgbClr val="FF0000"/>
                </a:solidFill>
                <a:cs typeface="Arial" panose="020B0604020202020204" pitchFamily="34" charset="0"/>
              </a:rPr>
              <a:t>Iniciação Esportiva</a:t>
            </a:r>
            <a:endParaRPr lang="pt-BR" dirty="0" smtClean="0">
              <a:solidFill>
                <a:srgbClr val="FF0000"/>
              </a:solidFill>
              <a:effectLst/>
              <a:cs typeface="Arial" panose="020B0604020202020204"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ChangeArrowheads="1"/>
          </p:cNvSpPr>
          <p:nvPr/>
        </p:nvSpPr>
        <p:spPr bwMode="auto">
          <a:xfrm>
            <a:off x="457200" y="277813"/>
            <a:ext cx="8229600" cy="1143000"/>
          </a:xfrm>
          <a:prstGeom prst="rect">
            <a:avLst/>
          </a:prstGeom>
          <a:noFill/>
          <a:ln w="9525">
            <a:noFill/>
            <a:miter lim="800000"/>
          </a:ln>
        </p:spPr>
        <p:txBody>
          <a:bodyPr anchor="ctr"/>
          <a:lstStyle/>
          <a:p>
            <a:endParaRPr lang="pt-BR" sz="4400" dirty="0">
              <a:solidFill>
                <a:srgbClr val="0000CC"/>
              </a:solidFill>
              <a:latin typeface="+mj-lt"/>
            </a:endParaRPr>
          </a:p>
        </p:txBody>
      </p:sp>
      <p:sp>
        <p:nvSpPr>
          <p:cNvPr id="92163" name="Rectangle 3"/>
          <p:cNvSpPr>
            <a:spLocks noChangeArrowheads="1"/>
          </p:cNvSpPr>
          <p:nvPr/>
        </p:nvSpPr>
        <p:spPr bwMode="auto">
          <a:xfrm>
            <a:off x="395536" y="1988840"/>
            <a:ext cx="8352928" cy="4464496"/>
          </a:xfrm>
          <a:prstGeom prst="rect">
            <a:avLst/>
          </a:prstGeom>
          <a:noFill/>
          <a:ln>
            <a:noFill/>
          </a:ln>
          <a:effectLst/>
        </p:spPr>
        <p:txBody>
          <a:bodyPr/>
          <a:lstStyle/>
          <a:p>
            <a:pPr marL="457200" indent="-457200" algn="just">
              <a:spcBef>
                <a:spcPct val="20000"/>
              </a:spcBef>
              <a:buClr>
                <a:schemeClr val="tx1"/>
              </a:buClr>
              <a:buSzPct val="65000"/>
              <a:buFont typeface="Arial" panose="020B0604020202020204" pitchFamily="34" charset="0"/>
              <a:buChar char="•"/>
              <a:defRPr/>
            </a:pPr>
            <a:r>
              <a:rPr lang="pt-BR" sz="2800" u="sng" dirty="0">
                <a:latin typeface="+mj-lt"/>
                <a:cs typeface="Arial" panose="020B0604020202020204" pitchFamily="34" charset="0"/>
              </a:rPr>
              <a:t>Formação geral de base</a:t>
            </a:r>
            <a:r>
              <a:rPr lang="pt-BR" sz="2800" dirty="0">
                <a:latin typeface="+mj-lt"/>
                <a:cs typeface="Arial" panose="020B0604020202020204" pitchFamily="34" charset="0"/>
              </a:rPr>
              <a:t> e não de </a:t>
            </a:r>
            <a:r>
              <a:rPr lang="pt-BR" sz="2800" dirty="0" smtClean="0">
                <a:latin typeface="+mj-lt"/>
                <a:cs typeface="Arial" panose="020B0604020202020204" pitchFamily="34" charset="0"/>
              </a:rPr>
              <a:t>treino </a:t>
            </a:r>
            <a:r>
              <a:rPr lang="pt-BR" sz="2800" dirty="0">
                <a:latin typeface="+mj-lt"/>
                <a:cs typeface="Arial" panose="020B0604020202020204" pitchFamily="34" charset="0"/>
              </a:rPr>
              <a:t>orientado para </a:t>
            </a:r>
            <a:r>
              <a:rPr lang="pt-BR" sz="2800" dirty="0" smtClean="0">
                <a:latin typeface="+mj-lt"/>
                <a:cs typeface="Arial" panose="020B0604020202020204" pitchFamily="34" charset="0"/>
              </a:rPr>
              <a:t>o rendimento esportivo</a:t>
            </a:r>
          </a:p>
          <a:p>
            <a:pPr marL="457200" indent="-457200" algn="just">
              <a:spcBef>
                <a:spcPct val="20000"/>
              </a:spcBef>
              <a:buClr>
                <a:schemeClr val="tx1"/>
              </a:buClr>
              <a:buSzPct val="65000"/>
              <a:buFont typeface="Arial" panose="020B0604020202020204" pitchFamily="34" charset="0"/>
              <a:buChar char="•"/>
              <a:defRPr/>
            </a:pPr>
            <a:r>
              <a:rPr lang="pt-BR" sz="2800" u="sng" dirty="0" smtClean="0">
                <a:latin typeface="+mj-lt"/>
                <a:cs typeface="Arial" panose="020B0604020202020204" pitchFamily="34" charset="0"/>
              </a:rPr>
              <a:t>Processo</a:t>
            </a:r>
            <a:r>
              <a:rPr lang="pt-BR" sz="2800" dirty="0" smtClean="0">
                <a:latin typeface="+mj-lt"/>
                <a:cs typeface="Arial" panose="020B0604020202020204" pitchFamily="34" charset="0"/>
              </a:rPr>
              <a:t> </a:t>
            </a:r>
            <a:r>
              <a:rPr lang="pt-BR" sz="2800" dirty="0">
                <a:latin typeface="+mj-lt"/>
                <a:cs typeface="Arial" panose="020B0604020202020204" pitchFamily="34" charset="0"/>
              </a:rPr>
              <a:t>que </a:t>
            </a:r>
            <a:r>
              <a:rPr lang="pt-BR" sz="2800" dirty="0" smtClean="0">
                <a:latin typeface="+mj-lt"/>
                <a:cs typeface="Arial" panose="020B0604020202020204" pitchFamily="34" charset="0"/>
              </a:rPr>
              <a:t>poderá levar a criança/iniciante </a:t>
            </a:r>
            <a:r>
              <a:rPr lang="pt-BR" sz="2800" dirty="0">
                <a:latin typeface="+mj-lt"/>
                <a:cs typeface="Arial" panose="020B0604020202020204" pitchFamily="34" charset="0"/>
              </a:rPr>
              <a:t>desde </a:t>
            </a:r>
            <a:r>
              <a:rPr lang="pt-BR" sz="2800" dirty="0" smtClean="0">
                <a:latin typeface="+mj-lt"/>
                <a:cs typeface="Arial" panose="020B0604020202020204" pitchFamily="34" charset="0"/>
              </a:rPr>
              <a:t>a </a:t>
            </a:r>
            <a:r>
              <a:rPr lang="pt-BR" sz="2800" dirty="0">
                <a:latin typeface="+mj-lt"/>
                <a:cs typeface="Arial" panose="020B0604020202020204" pitchFamily="34" charset="0"/>
              </a:rPr>
              <a:t>chegada ao esporte até a prática esportiva </a:t>
            </a:r>
            <a:r>
              <a:rPr lang="pt-BR" sz="2800" dirty="0" smtClean="0">
                <a:latin typeface="+mj-lt"/>
                <a:cs typeface="Arial" panose="020B0604020202020204" pitchFamily="34" charset="0"/>
              </a:rPr>
              <a:t>competitiva</a:t>
            </a:r>
          </a:p>
          <a:p>
            <a:pPr marL="457200" indent="-457200" algn="just">
              <a:spcBef>
                <a:spcPct val="20000"/>
              </a:spcBef>
              <a:buClr>
                <a:schemeClr val="tx1"/>
              </a:buClr>
              <a:buSzPct val="65000"/>
              <a:buFont typeface="Arial" panose="020B0604020202020204" pitchFamily="34" charset="0"/>
              <a:buChar char="•"/>
              <a:defRPr/>
            </a:pPr>
            <a:r>
              <a:rPr lang="pt-BR" sz="2800" u="sng" dirty="0" smtClean="0">
                <a:latin typeface="+mj-lt"/>
                <a:cs typeface="Arial" panose="020B0604020202020204" pitchFamily="34" charset="0"/>
              </a:rPr>
              <a:t>Aprendizado</a:t>
            </a:r>
            <a:r>
              <a:rPr lang="pt-BR" sz="2800" dirty="0" smtClean="0">
                <a:latin typeface="+mj-lt"/>
                <a:cs typeface="Arial" panose="020B0604020202020204" pitchFamily="34" charset="0"/>
              </a:rPr>
              <a:t> para posterior </a:t>
            </a:r>
            <a:r>
              <a:rPr lang="pt-BR" sz="2800" dirty="0">
                <a:latin typeface="+mj-lt"/>
                <a:cs typeface="Arial" panose="020B0604020202020204" pitchFamily="34" charset="0"/>
              </a:rPr>
              <a:t>treinamento </a:t>
            </a:r>
            <a:r>
              <a:rPr lang="pt-BR" sz="2800" dirty="0" smtClean="0">
                <a:latin typeface="+mj-lt"/>
                <a:cs typeface="Arial" panose="020B0604020202020204" pitchFamily="34" charset="0"/>
              </a:rPr>
              <a:t>progressivo e talvez futuro rendimento </a:t>
            </a:r>
            <a:r>
              <a:rPr lang="pt-BR" sz="2800" dirty="0">
                <a:latin typeface="+mj-lt"/>
                <a:cs typeface="Arial" panose="020B0604020202020204" pitchFamily="34" charset="0"/>
              </a:rPr>
              <a:t>no esporte </a:t>
            </a:r>
            <a:r>
              <a:rPr lang="pt-BR" sz="2800" dirty="0" smtClean="0">
                <a:latin typeface="+mj-lt"/>
                <a:cs typeface="Arial" panose="020B0604020202020204" pitchFamily="34" charset="0"/>
              </a:rPr>
              <a:t>escolhido</a:t>
            </a:r>
          </a:p>
          <a:p>
            <a:pPr marL="457200" indent="-457200" algn="just">
              <a:spcBef>
                <a:spcPct val="20000"/>
              </a:spcBef>
              <a:buClr>
                <a:schemeClr val="tx1"/>
              </a:buClr>
              <a:buSzPct val="65000"/>
              <a:buFont typeface="Arial" panose="020B0604020202020204" pitchFamily="34" charset="0"/>
              <a:buChar char="•"/>
              <a:defRPr/>
            </a:pPr>
            <a:r>
              <a:rPr lang="pt-BR" sz="2800" u="sng" dirty="0" smtClean="0">
                <a:latin typeface="+mj-lt"/>
                <a:cs typeface="Arial" panose="020B0604020202020204" pitchFamily="34" charset="0"/>
              </a:rPr>
              <a:t>Adaptações</a:t>
            </a:r>
            <a:r>
              <a:rPr lang="pt-BR" sz="2800" dirty="0" smtClean="0">
                <a:latin typeface="+mj-lt"/>
                <a:cs typeface="Arial" panose="020B0604020202020204" pitchFamily="34" charset="0"/>
              </a:rPr>
              <a:t> aos estímulos</a:t>
            </a:r>
          </a:p>
          <a:p>
            <a:pPr marL="457200" indent="-457200" algn="just">
              <a:spcBef>
                <a:spcPct val="20000"/>
              </a:spcBef>
              <a:buClr>
                <a:schemeClr val="tx1"/>
              </a:buClr>
              <a:buSzPct val="65000"/>
              <a:buFont typeface="Arial" panose="020B0604020202020204" pitchFamily="34" charset="0"/>
              <a:buChar char="•"/>
              <a:defRPr/>
            </a:pPr>
            <a:r>
              <a:rPr lang="pt-BR" sz="2800" dirty="0" smtClean="0">
                <a:latin typeface="+mj-lt"/>
                <a:cs typeface="Arial" panose="020B0604020202020204" pitchFamily="34" charset="0"/>
              </a:rPr>
              <a:t>Desenvolvimento </a:t>
            </a:r>
            <a:r>
              <a:rPr lang="pt-BR" sz="2800" u="sng" dirty="0" smtClean="0">
                <a:latin typeface="+mj-lt"/>
                <a:cs typeface="Arial" panose="020B0604020202020204" pitchFamily="34" charset="0"/>
              </a:rPr>
              <a:t>geral</a:t>
            </a:r>
            <a:endParaRPr lang="pt-BR" sz="2800" u="sng" dirty="0">
              <a:latin typeface="+mj-lt"/>
              <a:cs typeface="Arial" panose="020B0604020202020204" pitchFamily="34" charset="0"/>
            </a:endParaRPr>
          </a:p>
        </p:txBody>
      </p:sp>
      <p:sp>
        <p:nvSpPr>
          <p:cNvPr id="23556" name="Rectangle 2"/>
          <p:cNvSpPr txBox="1">
            <a:spLocks noChangeArrowheads="1"/>
          </p:cNvSpPr>
          <p:nvPr/>
        </p:nvSpPr>
        <p:spPr bwMode="auto">
          <a:xfrm>
            <a:off x="519113" y="188913"/>
            <a:ext cx="8229600" cy="957262"/>
          </a:xfrm>
          <a:prstGeom prst="rect">
            <a:avLst/>
          </a:prstGeom>
          <a:noFill/>
          <a:ln w="9525">
            <a:noFill/>
            <a:miter lim="800000"/>
          </a:ln>
        </p:spPr>
        <p:txBody>
          <a:bodyPr anchor="b"/>
          <a:lstStyle/>
          <a:p>
            <a:r>
              <a:rPr lang="pt-BR" sz="4400" b="1" dirty="0">
                <a:solidFill>
                  <a:srgbClr val="FF0000"/>
                </a:solidFill>
                <a:latin typeface="+mj-lt"/>
                <a:cs typeface="Arial" panose="020B0604020202020204" pitchFamily="34" charset="0"/>
              </a:rPr>
              <a:t>Iniciação </a:t>
            </a:r>
            <a:r>
              <a:rPr lang="pt-BR" sz="4400" b="1" dirty="0" smtClean="0">
                <a:solidFill>
                  <a:srgbClr val="FF0000"/>
                </a:solidFill>
                <a:latin typeface="+mj-lt"/>
                <a:cs typeface="Arial" panose="020B0604020202020204" pitchFamily="34" charset="0"/>
              </a:rPr>
              <a:t>Esportiva</a:t>
            </a:r>
            <a:endParaRPr lang="pt-BR" sz="4400" b="1" dirty="0">
              <a:solidFill>
                <a:srgbClr val="FF0000"/>
              </a:solidFill>
              <a:latin typeface="+mj-lt"/>
              <a:cs typeface="Arial" panose="020B0604020202020204" pitchFamily="34"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ChangeArrowheads="1"/>
          </p:cNvSpPr>
          <p:nvPr/>
        </p:nvSpPr>
        <p:spPr bwMode="auto">
          <a:xfrm>
            <a:off x="323528" y="1556792"/>
            <a:ext cx="8712968" cy="4853224"/>
          </a:xfrm>
          <a:prstGeom prst="rect">
            <a:avLst/>
          </a:prstGeom>
          <a:noFill/>
          <a:ln>
            <a:noFill/>
          </a:ln>
          <a:effectLst/>
        </p:spPr>
        <p:txBody>
          <a:bodyPr/>
          <a:lstStyle/>
          <a:p>
            <a:pPr marL="457200" indent="-457200" algn="l">
              <a:spcBef>
                <a:spcPts val="600"/>
              </a:spcBef>
              <a:buClr>
                <a:schemeClr val="tx1"/>
              </a:buClr>
              <a:buSzPct val="65000"/>
              <a:buFont typeface="Arial" panose="020B0604020202020204" pitchFamily="34" charset="0"/>
              <a:buChar char="•"/>
              <a:defRPr/>
            </a:pPr>
            <a:r>
              <a:rPr lang="pt-BR" sz="2600" b="1" u="sng" dirty="0">
                <a:latin typeface="+mj-lt"/>
              </a:rPr>
              <a:t>Oportunidades</a:t>
            </a:r>
            <a:r>
              <a:rPr lang="pt-BR" sz="2600" dirty="0">
                <a:latin typeface="+mj-lt"/>
              </a:rPr>
              <a:t> para todos, sem exclusão ou alienação</a:t>
            </a:r>
          </a:p>
          <a:p>
            <a:pPr marL="457200" indent="-457200" algn="l">
              <a:spcBef>
                <a:spcPts val="600"/>
              </a:spcBef>
              <a:buClr>
                <a:schemeClr val="tx1"/>
              </a:buClr>
              <a:buSzPct val="65000"/>
              <a:buFont typeface="Arial" panose="020B0604020202020204" pitchFamily="34" charset="0"/>
              <a:buChar char="•"/>
              <a:defRPr/>
            </a:pPr>
            <a:r>
              <a:rPr lang="pt-BR" sz="2600" dirty="0" err="1" smtClean="0">
                <a:latin typeface="+mj-lt"/>
              </a:rPr>
              <a:t>Auto-superação</a:t>
            </a:r>
            <a:r>
              <a:rPr lang="pt-BR" sz="2600" dirty="0">
                <a:latin typeface="+mj-lt"/>
              </a:rPr>
              <a:t>, auto-satisfação, auto-confiança, </a:t>
            </a:r>
            <a:r>
              <a:rPr lang="pt-BR" sz="2600" dirty="0" smtClean="0">
                <a:latin typeface="+mj-lt"/>
              </a:rPr>
              <a:t>auto-avaliação</a:t>
            </a:r>
          </a:p>
          <a:p>
            <a:pPr marL="457200" indent="-457200" algn="l">
              <a:spcBef>
                <a:spcPts val="600"/>
              </a:spcBef>
              <a:buClr>
                <a:schemeClr val="tx1"/>
              </a:buClr>
              <a:buSzPct val="65000"/>
              <a:buFont typeface="Arial" panose="020B0604020202020204" pitchFamily="34" charset="0"/>
              <a:buChar char="•"/>
              <a:defRPr/>
            </a:pPr>
            <a:r>
              <a:rPr lang="pt-BR" sz="2600" dirty="0" smtClean="0">
                <a:latin typeface="+mj-lt"/>
              </a:rPr>
              <a:t>Preparação física multilateral; adaptação</a:t>
            </a:r>
          </a:p>
          <a:p>
            <a:pPr marL="457200" indent="-457200" algn="l">
              <a:spcBef>
                <a:spcPts val="600"/>
              </a:spcBef>
              <a:buClr>
                <a:schemeClr val="tx1"/>
              </a:buClr>
              <a:buSzPct val="65000"/>
              <a:buFont typeface="Arial" panose="020B0604020202020204" pitchFamily="34" charset="0"/>
              <a:buChar char="•"/>
              <a:defRPr/>
            </a:pPr>
            <a:r>
              <a:rPr lang="pt-BR" sz="2600" b="1" u="sng" dirty="0">
                <a:latin typeface="+mj-lt"/>
              </a:rPr>
              <a:t>Desenvolvimento </a:t>
            </a:r>
            <a:r>
              <a:rPr lang="pt-BR" sz="2600" b="1" u="sng" dirty="0" smtClean="0">
                <a:latin typeface="+mj-lt"/>
              </a:rPr>
              <a:t>integral</a:t>
            </a:r>
            <a:r>
              <a:rPr lang="pt-BR" sz="2600" dirty="0" smtClean="0">
                <a:latin typeface="+mj-lt"/>
              </a:rPr>
              <a:t> </a:t>
            </a:r>
            <a:r>
              <a:rPr lang="pt-BR" sz="2600" dirty="0">
                <a:latin typeface="+mj-lt"/>
              </a:rPr>
              <a:t>e </a:t>
            </a:r>
            <a:r>
              <a:rPr lang="pt-BR" sz="2600" b="1" u="sng" dirty="0">
                <a:latin typeface="+mj-lt"/>
              </a:rPr>
              <a:t>progressivo</a:t>
            </a:r>
            <a:r>
              <a:rPr lang="pt-BR" sz="2600" dirty="0">
                <a:latin typeface="+mj-lt"/>
              </a:rPr>
              <a:t> </a:t>
            </a:r>
            <a:r>
              <a:rPr lang="pt-BR" sz="2600" dirty="0" smtClean="0">
                <a:latin typeface="+mj-lt"/>
              </a:rPr>
              <a:t>de </a:t>
            </a:r>
            <a:r>
              <a:rPr lang="pt-BR" sz="2600" dirty="0">
                <a:latin typeface="+mj-lt"/>
              </a:rPr>
              <a:t>capacidades coordenativas</a:t>
            </a:r>
          </a:p>
          <a:p>
            <a:pPr marL="457200" indent="-457200" algn="l">
              <a:spcBef>
                <a:spcPts val="600"/>
              </a:spcBef>
              <a:buClr>
                <a:schemeClr val="tx1"/>
              </a:buClr>
              <a:buSzPct val="65000"/>
              <a:buFont typeface="Arial" panose="020B0604020202020204" pitchFamily="34" charset="0"/>
              <a:buChar char="•"/>
              <a:defRPr/>
            </a:pPr>
            <a:r>
              <a:rPr lang="pt-BR" sz="2600" dirty="0">
                <a:latin typeface="+mj-lt"/>
              </a:rPr>
              <a:t>Competição: </a:t>
            </a:r>
            <a:r>
              <a:rPr lang="pt-BR" sz="2600" b="1" dirty="0" smtClean="0">
                <a:latin typeface="+mj-lt"/>
              </a:rPr>
              <a:t>aprender, </a:t>
            </a:r>
            <a:r>
              <a:rPr lang="pt-BR" sz="2600" dirty="0" smtClean="0">
                <a:latin typeface="+mj-lt"/>
              </a:rPr>
              <a:t>cooperar, </a:t>
            </a:r>
            <a:r>
              <a:rPr lang="pt-BR" sz="2600" b="1" dirty="0" smtClean="0">
                <a:latin typeface="+mj-lt"/>
              </a:rPr>
              <a:t>socializar,</a:t>
            </a:r>
            <a:r>
              <a:rPr lang="pt-BR" sz="2600" dirty="0" smtClean="0">
                <a:latin typeface="+mj-lt"/>
              </a:rPr>
              <a:t> respeitar</a:t>
            </a:r>
            <a:endParaRPr lang="pt-BR" sz="2600" b="1" u="sng" dirty="0" smtClean="0">
              <a:latin typeface="+mj-lt"/>
            </a:endParaRPr>
          </a:p>
          <a:p>
            <a:pPr marL="457200" indent="-457200" algn="l">
              <a:spcBef>
                <a:spcPts val="600"/>
              </a:spcBef>
              <a:buClr>
                <a:schemeClr val="tx1"/>
              </a:buClr>
              <a:buSzPct val="65000"/>
              <a:buFont typeface="Arial" panose="020B0604020202020204" pitchFamily="34" charset="0"/>
              <a:buChar char="•"/>
              <a:defRPr/>
            </a:pPr>
            <a:r>
              <a:rPr lang="pt-BR" sz="2600" dirty="0" smtClean="0">
                <a:latin typeface="+mj-lt"/>
              </a:rPr>
              <a:t>Valorização do </a:t>
            </a:r>
            <a:r>
              <a:rPr lang="pt-BR" sz="2600" b="1" u="sng" dirty="0" smtClean="0">
                <a:latin typeface="+mj-lt"/>
              </a:rPr>
              <a:t>processo</a:t>
            </a:r>
            <a:r>
              <a:rPr lang="pt-BR" sz="2600" dirty="0" smtClean="0">
                <a:latin typeface="+mj-lt"/>
              </a:rPr>
              <a:t>, esforço, potencial e </a:t>
            </a:r>
            <a:r>
              <a:rPr lang="pt-BR" sz="2600" b="1" u="sng" dirty="0" smtClean="0">
                <a:latin typeface="+mj-lt"/>
              </a:rPr>
              <a:t>interesses</a:t>
            </a:r>
          </a:p>
          <a:p>
            <a:pPr marL="457200" indent="-457200" algn="l">
              <a:spcBef>
                <a:spcPts val="600"/>
              </a:spcBef>
              <a:buClr>
                <a:schemeClr val="tx1"/>
              </a:buClr>
              <a:buSzPct val="65000"/>
              <a:buFont typeface="Arial" panose="020B0604020202020204" pitchFamily="34" charset="0"/>
              <a:buChar char="•"/>
              <a:defRPr/>
            </a:pPr>
            <a:r>
              <a:rPr lang="pt-BR" sz="2600" dirty="0" smtClean="0">
                <a:latin typeface="+mj-lt"/>
              </a:rPr>
              <a:t>Regras </a:t>
            </a:r>
            <a:r>
              <a:rPr lang="pt-BR" sz="2600" dirty="0">
                <a:latin typeface="+mj-lt"/>
              </a:rPr>
              <a:t>e normas: </a:t>
            </a:r>
            <a:r>
              <a:rPr lang="pt-BR" sz="2600" dirty="0" smtClean="0">
                <a:latin typeface="+mj-lt"/>
              </a:rPr>
              <a:t>adaptadas</a:t>
            </a:r>
            <a:endParaRPr lang="pt-BR" sz="2600" dirty="0">
              <a:latin typeface="+mj-lt"/>
            </a:endParaRPr>
          </a:p>
          <a:p>
            <a:pPr marL="457200" indent="-457200" algn="l">
              <a:spcBef>
                <a:spcPts val="600"/>
              </a:spcBef>
              <a:buClr>
                <a:schemeClr val="tx1"/>
              </a:buClr>
              <a:buSzPct val="65000"/>
              <a:buFont typeface="Arial" panose="020B0604020202020204" pitchFamily="34" charset="0"/>
              <a:buChar char="•"/>
              <a:defRPr/>
            </a:pPr>
            <a:r>
              <a:rPr lang="pt-BR" sz="2600" b="1" dirty="0" smtClean="0">
                <a:solidFill>
                  <a:srgbClr val="0000FF"/>
                </a:solidFill>
                <a:latin typeface="+mj-lt"/>
              </a:rPr>
              <a:t>Ênfase no </a:t>
            </a:r>
            <a:r>
              <a:rPr lang="pt-BR" sz="2600" b="1" dirty="0">
                <a:solidFill>
                  <a:srgbClr val="0000FF"/>
                </a:solidFill>
                <a:latin typeface="+mj-lt"/>
              </a:rPr>
              <a:t>aspecto </a:t>
            </a:r>
            <a:r>
              <a:rPr lang="pt-BR" sz="2600" b="1" u="sng" dirty="0" smtClean="0">
                <a:solidFill>
                  <a:srgbClr val="0000FF"/>
                </a:solidFill>
                <a:latin typeface="+mj-lt"/>
              </a:rPr>
              <a:t>lúdico</a:t>
            </a:r>
            <a:r>
              <a:rPr lang="pt-BR" sz="2600" b="1" dirty="0" smtClean="0">
                <a:solidFill>
                  <a:srgbClr val="0000FF"/>
                </a:solidFill>
                <a:latin typeface="+mj-lt"/>
              </a:rPr>
              <a:t>: despertar e cultivar interesse</a:t>
            </a:r>
          </a:p>
          <a:p>
            <a:pPr marL="457200" indent="-457200" algn="l">
              <a:spcBef>
                <a:spcPts val="600"/>
              </a:spcBef>
              <a:buClr>
                <a:schemeClr val="tx1"/>
              </a:buClr>
              <a:buSzPct val="65000"/>
              <a:buFont typeface="Arial" panose="020B0604020202020204" pitchFamily="34" charset="0"/>
              <a:buChar char="•"/>
              <a:defRPr/>
            </a:pPr>
            <a:r>
              <a:rPr lang="pt-BR" sz="2600" b="1" dirty="0" smtClean="0">
                <a:solidFill>
                  <a:srgbClr val="0000FF"/>
                </a:solidFill>
                <a:latin typeface="+mj-lt"/>
              </a:rPr>
              <a:t>Diversão – Prazer </a:t>
            </a:r>
            <a:endParaRPr lang="pt-BR" sz="2600" b="1" dirty="0">
              <a:solidFill>
                <a:srgbClr val="0000FF"/>
              </a:solidFill>
              <a:latin typeface="+mj-lt"/>
            </a:endParaRPr>
          </a:p>
          <a:p>
            <a:pPr marL="457200" indent="-457200" algn="l">
              <a:spcBef>
                <a:spcPts val="600"/>
              </a:spcBef>
              <a:buClr>
                <a:schemeClr val="tx1"/>
              </a:buClr>
              <a:buSzPct val="65000"/>
              <a:buFont typeface="Arial" panose="020B0604020202020204" pitchFamily="34" charset="0"/>
              <a:buChar char="•"/>
              <a:defRPr/>
            </a:pPr>
            <a:endParaRPr lang="pt-BR" sz="2600" dirty="0">
              <a:solidFill>
                <a:srgbClr val="0000FF"/>
              </a:solidFill>
              <a:latin typeface="+mj-lt"/>
            </a:endParaRPr>
          </a:p>
          <a:p>
            <a:pPr marL="457200" indent="-457200" algn="l">
              <a:spcBef>
                <a:spcPts val="600"/>
              </a:spcBef>
              <a:buClr>
                <a:schemeClr val="tx1"/>
              </a:buClr>
              <a:buSzPct val="65000"/>
              <a:buFont typeface="Arial" panose="020B0604020202020204" pitchFamily="34" charset="0"/>
              <a:buChar char="•"/>
              <a:defRPr/>
            </a:pPr>
            <a:endParaRPr lang="pt-BR" sz="2600" dirty="0">
              <a:latin typeface="+mj-lt"/>
            </a:endParaRPr>
          </a:p>
        </p:txBody>
      </p:sp>
      <p:sp>
        <p:nvSpPr>
          <p:cNvPr id="5125" name="Text Box 5"/>
          <p:cNvSpPr txBox="1">
            <a:spLocks noChangeArrowheads="1"/>
          </p:cNvSpPr>
          <p:nvPr/>
        </p:nvSpPr>
        <p:spPr bwMode="auto">
          <a:xfrm>
            <a:off x="2283619" y="355303"/>
            <a:ext cx="4549259" cy="769441"/>
          </a:xfrm>
          <a:prstGeom prst="rect">
            <a:avLst/>
          </a:prstGeom>
          <a:noFill/>
          <a:ln>
            <a:noFill/>
          </a:ln>
          <a:effectLst/>
        </p:spPr>
        <p:txBody>
          <a:bodyPr wrap="none">
            <a:spAutoFit/>
          </a:bodyPr>
          <a:lstStyle/>
          <a:p>
            <a:pPr>
              <a:defRPr/>
            </a:pPr>
            <a:r>
              <a:rPr lang="pt-BR" sz="4400" b="1" dirty="0">
                <a:solidFill>
                  <a:srgbClr val="FF0000"/>
                </a:solidFill>
                <a:latin typeface="+mj-lt"/>
                <a:cs typeface="Arial" panose="020B0604020202020204" pitchFamily="34" charset="0"/>
              </a:rPr>
              <a:t>Iniciação Esportiva</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3"/>
          <p:cNvSpPr>
            <a:spLocks noGrp="1" noChangeArrowheads="1"/>
          </p:cNvSpPr>
          <p:nvPr>
            <p:ph idx="1"/>
          </p:nvPr>
        </p:nvSpPr>
        <p:spPr>
          <a:xfrm>
            <a:off x="323529" y="1628801"/>
            <a:ext cx="8712968" cy="3672408"/>
          </a:xfrm>
        </p:spPr>
        <p:txBody>
          <a:bodyPr>
            <a:normAutofit/>
          </a:bodyPr>
          <a:lstStyle/>
          <a:p>
            <a:pPr>
              <a:spcBef>
                <a:spcPts val="600"/>
              </a:spcBef>
              <a:defRPr/>
            </a:pPr>
            <a:r>
              <a:rPr lang="pt-BR" sz="2800" dirty="0">
                <a:effectLst/>
                <a:latin typeface="+mj-lt"/>
                <a:cs typeface="Arial" panose="020B0604020202020204" pitchFamily="34" charset="0"/>
              </a:rPr>
              <a:t>Entre 10 e 12 anos (Ferraz, 2002; </a:t>
            </a:r>
            <a:r>
              <a:rPr lang="pt-BR" sz="2800" dirty="0" err="1">
                <a:effectLst/>
                <a:latin typeface="+mj-lt"/>
                <a:cs typeface="Arial" panose="020B0604020202020204" pitchFamily="34" charset="0"/>
              </a:rPr>
              <a:t>Tani</a:t>
            </a:r>
            <a:r>
              <a:rPr lang="pt-BR" sz="2800" dirty="0">
                <a:effectLst/>
                <a:latin typeface="+mj-lt"/>
                <a:cs typeface="Arial" panose="020B0604020202020204" pitchFamily="34" charset="0"/>
              </a:rPr>
              <a:t>, 2002)</a:t>
            </a:r>
          </a:p>
          <a:p>
            <a:pPr>
              <a:spcBef>
                <a:spcPts val="600"/>
              </a:spcBef>
              <a:defRPr/>
            </a:pPr>
            <a:r>
              <a:rPr lang="pt-BR" sz="2800" dirty="0">
                <a:effectLst/>
                <a:latin typeface="+mj-lt"/>
                <a:cs typeface="Arial" panose="020B0604020202020204" pitchFamily="34" charset="0"/>
              </a:rPr>
              <a:t>Início aos 7 anos (</a:t>
            </a:r>
            <a:r>
              <a:rPr lang="pt-BR" sz="2800" dirty="0" err="1">
                <a:effectLst/>
                <a:latin typeface="+mj-lt"/>
                <a:cs typeface="Arial" panose="020B0604020202020204" pitchFamily="34" charset="0"/>
              </a:rPr>
              <a:t>Gallahue</a:t>
            </a:r>
            <a:r>
              <a:rPr lang="pt-BR" sz="2800" dirty="0">
                <a:effectLst/>
                <a:latin typeface="+mj-lt"/>
                <a:cs typeface="Arial" panose="020B0604020202020204" pitchFamily="34" charset="0"/>
              </a:rPr>
              <a:t> &amp; </a:t>
            </a:r>
            <a:r>
              <a:rPr lang="pt-BR" sz="2800" dirty="0" err="1">
                <a:effectLst/>
                <a:latin typeface="+mj-lt"/>
                <a:cs typeface="Arial" panose="020B0604020202020204" pitchFamily="34" charset="0"/>
              </a:rPr>
              <a:t>Ozmun</a:t>
            </a:r>
            <a:r>
              <a:rPr lang="pt-BR" sz="2800" dirty="0">
                <a:effectLst/>
                <a:latin typeface="+mj-lt"/>
                <a:cs typeface="Arial" panose="020B0604020202020204" pitchFamily="34" charset="0"/>
              </a:rPr>
              <a:t>, 2001)</a:t>
            </a:r>
          </a:p>
          <a:p>
            <a:pPr>
              <a:spcBef>
                <a:spcPts val="600"/>
              </a:spcBef>
              <a:defRPr/>
            </a:pPr>
            <a:r>
              <a:rPr lang="pt-BR" sz="2800" dirty="0">
                <a:effectLst/>
                <a:latin typeface="+mj-lt"/>
                <a:cs typeface="Arial" panose="020B0604020202020204" pitchFamily="34" charset="0"/>
              </a:rPr>
              <a:t>Até o início da puberdade (</a:t>
            </a:r>
            <a:r>
              <a:rPr lang="pt-BR" sz="2800" dirty="0" err="1">
                <a:effectLst/>
                <a:latin typeface="+mj-lt"/>
                <a:cs typeface="Arial" panose="020B0604020202020204" pitchFamily="34" charset="0"/>
              </a:rPr>
              <a:t>Personne</a:t>
            </a:r>
            <a:r>
              <a:rPr lang="pt-BR" sz="2800" dirty="0">
                <a:effectLst/>
                <a:latin typeface="+mj-lt"/>
                <a:cs typeface="Arial" panose="020B0604020202020204" pitchFamily="34" charset="0"/>
              </a:rPr>
              <a:t>, 1987)</a:t>
            </a:r>
          </a:p>
          <a:p>
            <a:pPr>
              <a:spcBef>
                <a:spcPts val="600"/>
              </a:spcBef>
              <a:defRPr/>
            </a:pPr>
            <a:r>
              <a:rPr lang="pt-BR" sz="2800" dirty="0">
                <a:effectLst/>
                <a:latin typeface="+mj-lt"/>
                <a:cs typeface="Arial" panose="020B0604020202020204" pitchFamily="34" charset="0"/>
              </a:rPr>
              <a:t>Até por volta de 10-12 anos (Marques, 1996)</a:t>
            </a:r>
          </a:p>
          <a:p>
            <a:pPr>
              <a:spcBef>
                <a:spcPts val="600"/>
              </a:spcBef>
              <a:defRPr/>
            </a:pPr>
            <a:r>
              <a:rPr lang="pt-BR" sz="2800" dirty="0">
                <a:effectLst/>
                <a:latin typeface="+mj-lt"/>
                <a:cs typeface="Arial" panose="020B0604020202020204" pitchFamily="34" charset="0"/>
              </a:rPr>
              <a:t>3-4 anos de idade (</a:t>
            </a:r>
            <a:r>
              <a:rPr lang="pt-BR" sz="2800" dirty="0" err="1">
                <a:effectLst/>
                <a:latin typeface="+mj-lt"/>
                <a:cs typeface="Arial" panose="020B0604020202020204" pitchFamily="34" charset="0"/>
              </a:rPr>
              <a:t>Sanderson</a:t>
            </a:r>
            <a:r>
              <a:rPr lang="pt-BR" sz="2800" dirty="0">
                <a:effectLst/>
                <a:latin typeface="+mj-lt"/>
                <a:cs typeface="Arial" panose="020B0604020202020204" pitchFamily="34" charset="0"/>
              </a:rPr>
              <a:t>, 1989)</a:t>
            </a:r>
          </a:p>
          <a:p>
            <a:pPr>
              <a:spcBef>
                <a:spcPts val="600"/>
              </a:spcBef>
              <a:defRPr/>
            </a:pPr>
            <a:r>
              <a:rPr lang="pt-BR" sz="2800" dirty="0">
                <a:effectLst/>
                <a:latin typeface="+mj-lt"/>
                <a:cs typeface="Arial" panose="020B0604020202020204" pitchFamily="34" charset="0"/>
              </a:rPr>
              <a:t>6-8 a 12 anos de idade (Cunha, 1999)</a:t>
            </a:r>
          </a:p>
          <a:p>
            <a:pPr>
              <a:spcBef>
                <a:spcPts val="600"/>
              </a:spcBef>
              <a:defRPr/>
            </a:pPr>
            <a:r>
              <a:rPr lang="pt-BR" sz="2800" dirty="0">
                <a:effectLst/>
                <a:latin typeface="+mj-lt"/>
                <a:cs typeface="Arial" panose="020B0604020202020204" pitchFamily="34" charset="0"/>
              </a:rPr>
              <a:t>5-12 anos de idade (</a:t>
            </a:r>
            <a:r>
              <a:rPr lang="pt-BR" sz="2800" dirty="0" err="1">
                <a:effectLst/>
                <a:latin typeface="+mj-lt"/>
                <a:cs typeface="Arial" panose="020B0604020202020204" pitchFamily="34" charset="0"/>
              </a:rPr>
              <a:t>Balyi</a:t>
            </a:r>
            <a:r>
              <a:rPr lang="pt-BR" sz="2800" dirty="0">
                <a:effectLst/>
                <a:latin typeface="+mj-lt"/>
                <a:cs typeface="Arial" panose="020B0604020202020204" pitchFamily="34" charset="0"/>
              </a:rPr>
              <a:t>, Hamilton &amp; Parkinson, 1998a)</a:t>
            </a:r>
          </a:p>
          <a:p>
            <a:pPr>
              <a:spcBef>
                <a:spcPts val="600"/>
              </a:spcBef>
              <a:defRPr/>
            </a:pPr>
            <a:endParaRPr lang="pt-BR" sz="2800" dirty="0">
              <a:effectLst/>
              <a:latin typeface="+mj-lt"/>
              <a:cs typeface="Arial" panose="020B0604020202020204" pitchFamily="34" charset="0"/>
            </a:endParaRPr>
          </a:p>
        </p:txBody>
      </p:sp>
      <p:sp>
        <p:nvSpPr>
          <p:cNvPr id="24580" name="Rectangle 2"/>
          <p:cNvSpPr txBox="1">
            <a:spLocks noChangeArrowheads="1"/>
          </p:cNvSpPr>
          <p:nvPr/>
        </p:nvSpPr>
        <p:spPr bwMode="auto">
          <a:xfrm>
            <a:off x="468313" y="239489"/>
            <a:ext cx="8229600" cy="957263"/>
          </a:xfrm>
          <a:prstGeom prst="rect">
            <a:avLst/>
          </a:prstGeom>
          <a:noFill/>
          <a:ln w="9525">
            <a:noFill/>
            <a:miter lim="800000"/>
          </a:ln>
        </p:spPr>
        <p:txBody>
          <a:bodyPr anchor="b"/>
          <a:lstStyle/>
          <a:p>
            <a:r>
              <a:rPr lang="pt-BR" sz="4400" b="1" dirty="0" smtClean="0">
                <a:solidFill>
                  <a:srgbClr val="FF0000"/>
                </a:solidFill>
                <a:latin typeface="+mj-lt"/>
                <a:cs typeface="Arial" panose="020B0604020202020204" pitchFamily="34" charset="0"/>
              </a:rPr>
              <a:t>Iniciação Esportiva: quando?</a:t>
            </a:r>
            <a:endParaRPr lang="pt-BR" sz="4400" b="1" dirty="0">
              <a:solidFill>
                <a:srgbClr val="FF0000"/>
              </a:solidFill>
              <a:latin typeface="+mj-lt"/>
              <a:cs typeface="Arial" panose="020B0604020202020204" pitchFamily="34" charset="0"/>
            </a:endParaRPr>
          </a:p>
        </p:txBody>
      </p:sp>
      <p:sp>
        <p:nvSpPr>
          <p:cNvPr id="2" name="Ondulado 1"/>
          <p:cNvSpPr/>
          <p:nvPr/>
        </p:nvSpPr>
        <p:spPr>
          <a:xfrm>
            <a:off x="1691680" y="5441776"/>
            <a:ext cx="5472608" cy="1227584"/>
          </a:xfrm>
          <a:prstGeom prst="wave">
            <a:avLst/>
          </a:prstGeom>
          <a:noFill/>
          <a:ln w="5715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 name="CaixaDeTexto 2"/>
          <p:cNvSpPr txBox="1"/>
          <p:nvPr/>
        </p:nvSpPr>
        <p:spPr>
          <a:xfrm>
            <a:off x="2140280" y="5733256"/>
            <a:ext cx="4735976" cy="646331"/>
          </a:xfrm>
          <a:prstGeom prst="rect">
            <a:avLst/>
          </a:prstGeom>
          <a:noFill/>
        </p:spPr>
        <p:txBody>
          <a:bodyPr wrap="none" rtlCol="0">
            <a:spAutoFit/>
          </a:bodyPr>
          <a:lstStyle/>
          <a:p>
            <a:r>
              <a:rPr lang="pt-BR" sz="3600" b="1" dirty="0" smtClean="0">
                <a:solidFill>
                  <a:srgbClr val="0000FF"/>
                </a:solidFill>
                <a:latin typeface="+mj-lt"/>
              </a:rPr>
              <a:t>Eu quero, estou pronto!</a:t>
            </a:r>
            <a:endParaRPr lang="pt-BR" sz="3600" b="1" dirty="0">
              <a:solidFill>
                <a:srgbClr val="0000FF"/>
              </a:solidFill>
              <a:latin typeface="+mj-lt"/>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ítulo 1"/>
          <p:cNvSpPr>
            <a:spLocks noGrp="1"/>
          </p:cNvSpPr>
          <p:nvPr>
            <p:ph type="title"/>
          </p:nvPr>
        </p:nvSpPr>
        <p:spPr>
          <a:xfrm>
            <a:off x="4644008" y="692696"/>
            <a:ext cx="3971924" cy="1258888"/>
          </a:xfrm>
        </p:spPr>
        <p:txBody>
          <a:bodyPr>
            <a:normAutofit/>
          </a:bodyPr>
          <a:lstStyle/>
          <a:p>
            <a:r>
              <a:rPr lang="pt-BR" b="1" dirty="0" smtClean="0">
                <a:solidFill>
                  <a:srgbClr val="FF0000"/>
                </a:solidFill>
                <a:effectLst/>
                <a:cs typeface="Arial" panose="020B0604020202020204" pitchFamily="34" charset="0"/>
              </a:rPr>
              <a:t>Especialização</a:t>
            </a:r>
            <a:endParaRPr lang="pt-BR" dirty="0" smtClean="0">
              <a:solidFill>
                <a:srgbClr val="FF0000"/>
              </a:solidFill>
              <a:effectLst/>
              <a:cs typeface="Arial" panose="020B0604020202020204" pitchFamily="34" charset="0"/>
            </a:endParaRPr>
          </a:p>
        </p:txBody>
      </p:sp>
      <p:sp>
        <p:nvSpPr>
          <p:cNvPr id="5" name="Espaço Reservado para Conteúdo 4"/>
          <p:cNvSpPr>
            <a:spLocks noGrp="1"/>
          </p:cNvSpPr>
          <p:nvPr>
            <p:ph idx="1"/>
          </p:nvPr>
        </p:nvSpPr>
        <p:spPr>
          <a:xfrm>
            <a:off x="457200" y="1970109"/>
            <a:ext cx="8229600" cy="4530725"/>
          </a:xfrm>
        </p:spPr>
        <p:txBody>
          <a:bodyPr/>
          <a:lstStyle/>
          <a:p>
            <a:pPr>
              <a:defRPr/>
            </a:pPr>
            <a:endParaRPr lang="pt-BR" sz="2800" dirty="0">
              <a:effectLst/>
              <a:latin typeface="Arial Narrow" panose="020B0606020202030204" pitchFamily="34" charset="0"/>
            </a:endParaRPr>
          </a:p>
        </p:txBody>
      </p:sp>
      <p:pic>
        <p:nvPicPr>
          <p:cNvPr id="6" name="Espaço Reservado para Conteúdo 3" descr="Iniciação Esportiva.jpg"/>
          <p:cNvPicPr>
            <a:picLocks noChangeAspect="1"/>
          </p:cNvPicPr>
          <p:nvPr/>
        </p:nvPicPr>
        <p:blipFill>
          <a:blip r:embed="rId2"/>
          <a:stretch>
            <a:fillRect/>
          </a:stretch>
        </p:blipFill>
        <p:spPr bwMode="auto">
          <a:xfrm>
            <a:off x="467610" y="1700808"/>
            <a:ext cx="3744350" cy="2659613"/>
          </a:xfrm>
          <a:prstGeom prst="rect">
            <a:avLst/>
          </a:prstGeom>
          <a:noFill/>
          <a:ln w="9525">
            <a:noFill/>
            <a:miter lim="800000"/>
            <a:headEnd/>
            <a:tailEnd/>
          </a:ln>
          <a:effectLst/>
        </p:spPr>
      </p:pic>
      <p:pic>
        <p:nvPicPr>
          <p:cNvPr id="1026" name="Picture 2" descr="Após ter recorde histórico retirado, Mike Powell critica Assossiação de  Atletismo - ESP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717032"/>
            <a:ext cx="3744417" cy="2737115"/>
          </a:xfrm>
          <a:prstGeom prst="rect">
            <a:avLst/>
          </a:prstGeom>
          <a:noFill/>
          <a:extLst>
            <a:ext uri="{909E8E84-426E-40DD-AFC4-6F175D3DCCD1}">
              <a14:hiddenFill xmlns:a14="http://schemas.microsoft.com/office/drawing/2010/main">
                <a:solidFill>
                  <a:srgbClr val="FFFFFF"/>
                </a:solidFill>
              </a14:hiddenFill>
            </a:ext>
          </a:extLst>
        </p:spPr>
      </p:pic>
      <p:sp>
        <p:nvSpPr>
          <p:cNvPr id="9" name="Elipse 8"/>
          <p:cNvSpPr/>
          <p:nvPr/>
        </p:nvSpPr>
        <p:spPr bwMode="auto">
          <a:xfrm>
            <a:off x="5249712" y="3500438"/>
            <a:ext cx="3714776" cy="307183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pt-BR" sz="1800" b="0" i="0" u="none" strike="noStrike" cap="none" normalizeH="0" baseline="0" smtClean="0">
              <a:ln>
                <a:noFill/>
              </a:ln>
              <a:solidFill>
                <a:schemeClr val="tx1"/>
              </a:solidFill>
              <a:effectLst/>
              <a:latin typeface="Verdana" panose="020B0604030504040204"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p:txBody>
          <a:bodyPr/>
          <a:lstStyle/>
          <a:p>
            <a:endParaRPr lang="pt-BR" dirty="0"/>
          </a:p>
        </p:txBody>
      </p:sp>
      <p:pic>
        <p:nvPicPr>
          <p:cNvPr id="3074" name="Picture 2" descr="Resultado de imagem para ginÃ¡stica artÃ­st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887" y="1367460"/>
            <a:ext cx="3848394" cy="25655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7984" y="4053124"/>
            <a:ext cx="4357718" cy="2616236"/>
          </a:xfrm>
          <a:prstGeom prst="rect">
            <a:avLst/>
          </a:prstGeom>
          <a:noFill/>
          <a:extLst>
            <a:ext uri="{909E8E84-426E-40DD-AFC4-6F175D3DCCD1}">
              <a14:hiddenFill xmlns:a14="http://schemas.microsoft.com/office/drawing/2010/main">
                <a:solidFill>
                  <a:srgbClr val="FFFFFF"/>
                </a:solidFill>
              </a14:hiddenFill>
            </a:ext>
          </a:extLst>
        </p:spPr>
      </p:pic>
      <p:sp>
        <p:nvSpPr>
          <p:cNvPr id="7" name="Elipse 6"/>
          <p:cNvSpPr/>
          <p:nvPr/>
        </p:nvSpPr>
        <p:spPr bwMode="auto">
          <a:xfrm flipH="1" flipV="1">
            <a:off x="4283968" y="3789040"/>
            <a:ext cx="4501734" cy="2924944"/>
          </a:xfrm>
          <a:prstGeom prst="ellipse">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lstStyle/>
          <a:p>
            <a:pPr marL="0" marR="0" indent="0" algn="ctr" defTabSz="914400" rtl="0" eaLnBrk="1" fontAlgn="base" latinLnBrk="0" hangingPunct="1">
              <a:lnSpc>
                <a:spcPct val="100000"/>
              </a:lnSpc>
              <a:spcBef>
                <a:spcPct val="0"/>
              </a:spcBef>
              <a:spcAft>
                <a:spcPct val="0"/>
              </a:spcAft>
              <a:buClrTx/>
              <a:buSzTx/>
              <a:buFontTx/>
              <a:buNone/>
            </a:pPr>
            <a:endParaRPr kumimoji="0" lang="pt-BR" sz="1800" b="0" i="0" u="none" strike="noStrike" cap="none" normalizeH="0" baseline="0" smtClean="0">
              <a:ln>
                <a:noFill/>
              </a:ln>
              <a:solidFill>
                <a:schemeClr val="tx1"/>
              </a:solidFill>
              <a:effectLst/>
              <a:latin typeface="Verdana" panose="020B0604030504040204" pitchFamily="34" charset="0"/>
            </a:endParaRPr>
          </a:p>
        </p:txBody>
      </p:sp>
      <p:sp>
        <p:nvSpPr>
          <p:cNvPr id="8" name="Título 1"/>
          <p:cNvSpPr>
            <a:spLocks noGrp="1"/>
          </p:cNvSpPr>
          <p:nvPr>
            <p:ph type="title"/>
          </p:nvPr>
        </p:nvSpPr>
        <p:spPr>
          <a:xfrm>
            <a:off x="4644008" y="297904"/>
            <a:ext cx="3971924" cy="1258888"/>
          </a:xfrm>
        </p:spPr>
        <p:txBody>
          <a:bodyPr>
            <a:normAutofit/>
          </a:bodyPr>
          <a:lstStyle/>
          <a:p>
            <a:r>
              <a:rPr lang="pt-BR" b="1" dirty="0" smtClean="0">
                <a:solidFill>
                  <a:srgbClr val="FF0000"/>
                </a:solidFill>
                <a:effectLst/>
                <a:cs typeface="Arial" panose="020B0604020202020204" pitchFamily="34" charset="0"/>
              </a:rPr>
              <a:t>Especialização</a:t>
            </a:r>
            <a:endParaRPr lang="pt-BR" dirty="0" smtClean="0">
              <a:solidFill>
                <a:srgbClr val="FF0000"/>
              </a:solidFill>
              <a:effectLst/>
              <a:cs typeface="Arial" panose="020B0604020202020204" pitchFamily="34"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357158" y="1988840"/>
            <a:ext cx="8391306" cy="4739759"/>
          </a:xfrm>
          <a:prstGeom prst="rect">
            <a:avLst/>
          </a:prstGeom>
        </p:spPr>
        <p:txBody>
          <a:bodyPr wrap="square">
            <a:spAutoFit/>
          </a:bodyPr>
          <a:lstStyle/>
          <a:p>
            <a:pPr marL="457200" indent="-457200" algn="just">
              <a:spcBef>
                <a:spcPts val="1200"/>
              </a:spcBef>
              <a:buClr>
                <a:schemeClr val="tx1"/>
              </a:buClr>
              <a:buSzPct val="65000"/>
              <a:buFont typeface="Arial" panose="020B0604020202020204" pitchFamily="34" charset="0"/>
              <a:buChar char="•"/>
              <a:defRPr/>
            </a:pPr>
            <a:r>
              <a:rPr lang="pt-BR" sz="2800" dirty="0">
                <a:latin typeface="+mj-lt"/>
                <a:cs typeface="Arial" panose="020B0604020202020204" pitchFamily="34" charset="0"/>
              </a:rPr>
              <a:t>Concentrar </a:t>
            </a:r>
            <a:r>
              <a:rPr lang="pt-BR" sz="2800" dirty="0" smtClean="0">
                <a:latin typeface="+mj-lt"/>
                <a:cs typeface="Arial" panose="020B0604020202020204" pitchFamily="34" charset="0"/>
              </a:rPr>
              <a:t>em </a:t>
            </a:r>
            <a:r>
              <a:rPr lang="pt-BR" sz="2800" b="1" u="sng" dirty="0">
                <a:latin typeface="+mj-lt"/>
                <a:cs typeface="Arial" panose="020B0604020202020204" pitchFamily="34" charset="0"/>
              </a:rPr>
              <a:t>uma </a:t>
            </a:r>
            <a:r>
              <a:rPr lang="pt-BR" sz="2800" b="1" u="sng" dirty="0" smtClean="0">
                <a:latin typeface="+mj-lt"/>
                <a:cs typeface="Arial" panose="020B0604020202020204" pitchFamily="34" charset="0"/>
              </a:rPr>
              <a:t>modalidade esportiva</a:t>
            </a:r>
          </a:p>
          <a:p>
            <a:pPr marL="457200" indent="-457200" algn="just">
              <a:spcBef>
                <a:spcPts val="1200"/>
              </a:spcBef>
              <a:buClr>
                <a:schemeClr val="tx1"/>
              </a:buClr>
              <a:buSzPct val="65000"/>
              <a:buFont typeface="Arial" panose="020B0604020202020204" pitchFamily="34" charset="0"/>
              <a:buChar char="•"/>
              <a:defRPr/>
            </a:pPr>
            <a:r>
              <a:rPr lang="pt-BR" sz="2800" dirty="0" smtClean="0">
                <a:latin typeface="+mj-lt"/>
                <a:cs typeface="Arial" panose="020B0604020202020204" pitchFamily="34" charset="0"/>
              </a:rPr>
              <a:t>Aquisição </a:t>
            </a:r>
            <a:r>
              <a:rPr lang="pt-BR" sz="2800" dirty="0">
                <a:latin typeface="+mj-lt"/>
                <a:cs typeface="Arial" panose="020B0604020202020204" pitchFamily="34" charset="0"/>
              </a:rPr>
              <a:t>de </a:t>
            </a:r>
            <a:r>
              <a:rPr lang="pt-BR" sz="2800" b="1" u="sng" dirty="0" smtClean="0">
                <a:latin typeface="+mj-lt"/>
                <a:cs typeface="Arial" panose="020B0604020202020204" pitchFamily="34" charset="0"/>
              </a:rPr>
              <a:t>competência específica</a:t>
            </a:r>
            <a:endParaRPr lang="pt-BR" sz="2800" b="1" dirty="0">
              <a:latin typeface="+mj-lt"/>
              <a:cs typeface="Arial" panose="020B0604020202020204" pitchFamily="34" charset="0"/>
            </a:endParaRPr>
          </a:p>
          <a:p>
            <a:pPr marL="457200" indent="-457200" algn="just">
              <a:spcBef>
                <a:spcPts val="1200"/>
              </a:spcBef>
              <a:buClr>
                <a:schemeClr val="tx1"/>
              </a:buClr>
              <a:buSzPct val="65000"/>
              <a:buFont typeface="Arial" panose="020B0604020202020204" pitchFamily="34" charset="0"/>
              <a:buChar char="•"/>
              <a:defRPr/>
            </a:pPr>
            <a:r>
              <a:rPr lang="pt-BR" sz="2800" dirty="0">
                <a:latin typeface="+mj-lt"/>
                <a:cs typeface="Arial" panose="020B0604020202020204" pitchFamily="34" charset="0"/>
              </a:rPr>
              <a:t>Desenvolvimento </a:t>
            </a:r>
            <a:r>
              <a:rPr lang="pt-BR" sz="2800" dirty="0" smtClean="0">
                <a:latin typeface="+mj-lt"/>
                <a:cs typeface="Arial" panose="020B0604020202020204" pitchFamily="34" charset="0"/>
              </a:rPr>
              <a:t>técnico, estabilização e </a:t>
            </a:r>
            <a:r>
              <a:rPr lang="pt-BR" sz="2800" b="1" u="sng" dirty="0" smtClean="0">
                <a:latin typeface="+mj-lt"/>
                <a:cs typeface="Arial" panose="020B0604020202020204" pitchFamily="34" charset="0"/>
              </a:rPr>
              <a:t>motivação</a:t>
            </a:r>
            <a:r>
              <a:rPr lang="pt-BR" sz="2800" u="sng" dirty="0" smtClean="0">
                <a:latin typeface="+mj-lt"/>
                <a:cs typeface="Arial" panose="020B0604020202020204" pitchFamily="34" charset="0"/>
              </a:rPr>
              <a:t> </a:t>
            </a:r>
            <a:r>
              <a:rPr lang="pt-BR" sz="2800" dirty="0">
                <a:latin typeface="+mj-lt"/>
                <a:cs typeface="Arial" panose="020B0604020202020204" pitchFamily="34" charset="0"/>
              </a:rPr>
              <a:t>para o treino e competição (Cunha, 1999</a:t>
            </a:r>
            <a:r>
              <a:rPr lang="pt-BR" sz="2800" dirty="0" smtClean="0">
                <a:latin typeface="+mj-lt"/>
                <a:cs typeface="Arial" panose="020B0604020202020204" pitchFamily="34" charset="0"/>
              </a:rPr>
              <a:t>)</a:t>
            </a:r>
          </a:p>
          <a:p>
            <a:pPr marL="457200" indent="-457200" algn="just">
              <a:spcBef>
                <a:spcPts val="1200"/>
              </a:spcBef>
              <a:buClr>
                <a:schemeClr val="tx1"/>
              </a:buClr>
              <a:buSzPct val="65000"/>
              <a:buFont typeface="Arial" panose="020B0604020202020204" pitchFamily="34" charset="0"/>
              <a:buChar char="•"/>
              <a:defRPr/>
            </a:pPr>
            <a:r>
              <a:rPr lang="pt-BR" sz="2800" dirty="0" smtClean="0">
                <a:latin typeface="+mj-lt"/>
                <a:cs typeface="Arial" panose="020B0604020202020204" pitchFamily="34" charset="0"/>
              </a:rPr>
              <a:t>Posterior à fase </a:t>
            </a:r>
            <a:r>
              <a:rPr lang="pt-BR" sz="2800" dirty="0">
                <a:latin typeface="+mj-lt"/>
                <a:cs typeface="Arial" panose="020B0604020202020204" pitchFamily="34" charset="0"/>
              </a:rPr>
              <a:t>de experiência </a:t>
            </a:r>
            <a:r>
              <a:rPr lang="pt-BR" sz="2800" dirty="0" smtClean="0">
                <a:latin typeface="+mj-lt"/>
                <a:cs typeface="Arial" panose="020B0604020202020204" pitchFamily="34" charset="0"/>
              </a:rPr>
              <a:t>em diversos esportes e com </a:t>
            </a:r>
            <a:r>
              <a:rPr lang="pt-BR" sz="2800" b="1" u="sng" dirty="0" smtClean="0">
                <a:latin typeface="+mj-lt"/>
                <a:cs typeface="Arial" panose="020B0604020202020204" pitchFamily="34" charset="0"/>
              </a:rPr>
              <a:t>respeito ao </a:t>
            </a:r>
            <a:r>
              <a:rPr lang="pt-BR" sz="2800" b="1" u="sng" dirty="0">
                <a:latin typeface="+mj-lt"/>
                <a:cs typeface="Arial" panose="020B0604020202020204" pitchFamily="34" charset="0"/>
              </a:rPr>
              <a:t>desejo da criança </a:t>
            </a:r>
            <a:r>
              <a:rPr lang="pt-BR" sz="2800" dirty="0">
                <a:latin typeface="+mj-lt"/>
                <a:cs typeface="Arial" panose="020B0604020202020204" pitchFamily="34" charset="0"/>
              </a:rPr>
              <a:t>(</a:t>
            </a:r>
            <a:r>
              <a:rPr lang="pt-BR" sz="2800" dirty="0" err="1">
                <a:latin typeface="+mj-lt"/>
                <a:cs typeface="Arial" panose="020B0604020202020204" pitchFamily="34" charset="0"/>
              </a:rPr>
              <a:t>Bompa</a:t>
            </a:r>
            <a:r>
              <a:rPr lang="pt-BR" sz="2800" dirty="0">
                <a:latin typeface="+mj-lt"/>
                <a:cs typeface="Arial" panose="020B0604020202020204" pitchFamily="34" charset="0"/>
              </a:rPr>
              <a:t>, 2000</a:t>
            </a:r>
            <a:r>
              <a:rPr lang="pt-BR" sz="2800" dirty="0" smtClean="0">
                <a:latin typeface="+mj-lt"/>
                <a:cs typeface="Arial" panose="020B0604020202020204" pitchFamily="34" charset="0"/>
              </a:rPr>
              <a:t>).</a:t>
            </a:r>
          </a:p>
          <a:p>
            <a:pPr marL="457200" indent="-457200" algn="just">
              <a:spcBef>
                <a:spcPts val="1200"/>
              </a:spcBef>
              <a:buClr>
                <a:schemeClr val="tx1"/>
              </a:buClr>
              <a:buSzPct val="65000"/>
              <a:buFont typeface="Arial" panose="020B0604020202020204" pitchFamily="34" charset="0"/>
              <a:buChar char="•"/>
              <a:defRPr/>
            </a:pPr>
            <a:r>
              <a:rPr lang="pt-BR" sz="2800" dirty="0">
                <a:solidFill>
                  <a:srgbClr val="0000FF"/>
                </a:solidFill>
                <a:latin typeface="+mj-lt"/>
                <a:cs typeface="Arial" panose="020B0604020202020204" pitchFamily="34" charset="0"/>
              </a:rPr>
              <a:t>Não há rendimento sem especialização (Marques, 1991)</a:t>
            </a:r>
          </a:p>
          <a:p>
            <a:pPr marL="457200" indent="-457200" algn="just">
              <a:spcBef>
                <a:spcPts val="1200"/>
              </a:spcBef>
              <a:buClr>
                <a:schemeClr val="tx1"/>
              </a:buClr>
              <a:buSzPct val="65000"/>
              <a:buFont typeface="Arial" panose="020B0604020202020204" pitchFamily="34" charset="0"/>
              <a:buChar char="•"/>
              <a:defRPr/>
            </a:pPr>
            <a:endParaRPr lang="pt-BR" sz="2800" dirty="0">
              <a:latin typeface="+mj-lt"/>
              <a:cs typeface="Arial" panose="020B0604020202020204" pitchFamily="34" charset="0"/>
            </a:endParaRPr>
          </a:p>
        </p:txBody>
      </p:sp>
      <p:sp>
        <p:nvSpPr>
          <p:cNvPr id="30723" name="Rectangle 2"/>
          <p:cNvSpPr txBox="1">
            <a:spLocks noChangeArrowheads="1"/>
          </p:cNvSpPr>
          <p:nvPr/>
        </p:nvSpPr>
        <p:spPr bwMode="auto">
          <a:xfrm>
            <a:off x="468313" y="357166"/>
            <a:ext cx="8229600" cy="868363"/>
          </a:xfrm>
          <a:prstGeom prst="rect">
            <a:avLst/>
          </a:prstGeom>
          <a:noFill/>
          <a:ln w="9525">
            <a:noFill/>
            <a:miter lim="800000"/>
          </a:ln>
        </p:spPr>
        <p:txBody>
          <a:bodyPr/>
          <a:lstStyle/>
          <a:p>
            <a:r>
              <a:rPr lang="pt-BR" sz="4400" b="1" dirty="0">
                <a:solidFill>
                  <a:srgbClr val="FF0000"/>
                </a:solidFill>
                <a:latin typeface="+mj-lt"/>
                <a:cs typeface="Arial" panose="020B0604020202020204" pitchFamily="34" charset="0"/>
              </a:rPr>
              <a:t>Especialização</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1" name="Rectangle 3"/>
          <p:cNvSpPr>
            <a:spLocks noChangeArrowheads="1"/>
          </p:cNvSpPr>
          <p:nvPr/>
        </p:nvSpPr>
        <p:spPr bwMode="auto">
          <a:xfrm>
            <a:off x="323528" y="2098675"/>
            <a:ext cx="4172272" cy="4530725"/>
          </a:xfrm>
          <a:prstGeom prst="rect">
            <a:avLst/>
          </a:prstGeom>
          <a:noFill/>
          <a:ln>
            <a:noFill/>
          </a:ln>
          <a:effectLst/>
        </p:spPr>
        <p:txBody>
          <a:bodyPr/>
          <a:lstStyle/>
          <a:p>
            <a:pPr marL="342900" indent="-342900">
              <a:defRPr/>
            </a:pPr>
            <a:r>
              <a:rPr lang="pt-BR" sz="3200" b="1" u="sng" dirty="0">
                <a:latin typeface="+mj-lt"/>
                <a:cs typeface="Arial" panose="020B0604020202020204" pitchFamily="34" charset="0"/>
              </a:rPr>
              <a:t>Especialização</a:t>
            </a:r>
          </a:p>
          <a:p>
            <a:pPr marL="342900" indent="-342900">
              <a:defRPr/>
            </a:pPr>
            <a:r>
              <a:rPr lang="pt-BR" sz="3200" b="1" u="sng" dirty="0">
                <a:latin typeface="+mj-lt"/>
                <a:cs typeface="Arial" panose="020B0604020202020204" pitchFamily="34" charset="0"/>
              </a:rPr>
              <a:t>antecipada</a:t>
            </a:r>
          </a:p>
          <a:p>
            <a:pPr marL="342900" indent="-342900">
              <a:defRPr/>
            </a:pPr>
            <a:endParaRPr lang="pt-BR" sz="2400" b="1" dirty="0">
              <a:latin typeface="+mj-lt"/>
              <a:cs typeface="Arial" panose="020B0604020202020204" pitchFamily="34" charset="0"/>
            </a:endParaRPr>
          </a:p>
          <a:p>
            <a:pPr marL="342900" indent="-342900">
              <a:defRPr/>
            </a:pPr>
            <a:r>
              <a:rPr lang="pt-BR" sz="2800" dirty="0">
                <a:latin typeface="+mj-lt"/>
                <a:cs typeface="Arial" panose="020B0604020202020204" pitchFamily="34" charset="0"/>
              </a:rPr>
              <a:t>Ginásticas</a:t>
            </a:r>
          </a:p>
          <a:p>
            <a:pPr marL="342900" indent="-342900">
              <a:defRPr/>
            </a:pPr>
            <a:r>
              <a:rPr lang="pt-BR" sz="2800" dirty="0">
                <a:latin typeface="+mj-lt"/>
                <a:cs typeface="Arial" panose="020B0604020202020204" pitchFamily="34" charset="0"/>
              </a:rPr>
              <a:t>Patinação</a:t>
            </a:r>
          </a:p>
          <a:p>
            <a:pPr marL="342900" indent="-342900">
              <a:defRPr/>
            </a:pPr>
            <a:r>
              <a:rPr lang="pt-BR" sz="2800" dirty="0">
                <a:latin typeface="+mj-lt"/>
                <a:cs typeface="Arial" panose="020B0604020202020204" pitchFamily="34" charset="0"/>
              </a:rPr>
              <a:t>Saltos</a:t>
            </a:r>
          </a:p>
          <a:p>
            <a:pPr marL="342900" indent="-342900">
              <a:defRPr/>
            </a:pPr>
            <a:r>
              <a:rPr lang="pt-BR" sz="2800" dirty="0">
                <a:latin typeface="+mj-lt"/>
                <a:cs typeface="Arial" panose="020B0604020202020204" pitchFamily="34" charset="0"/>
              </a:rPr>
              <a:t>Tênis de mesa</a:t>
            </a:r>
          </a:p>
          <a:p>
            <a:pPr marL="342900" indent="-342900">
              <a:defRPr/>
            </a:pPr>
            <a:r>
              <a:rPr lang="pt-BR" sz="2800" dirty="0">
                <a:latin typeface="+mj-lt"/>
                <a:cs typeface="Arial" panose="020B0604020202020204" pitchFamily="34" charset="0"/>
              </a:rPr>
              <a:t>Futsal</a:t>
            </a:r>
          </a:p>
          <a:p>
            <a:pPr marL="342900" indent="-342900">
              <a:defRPr/>
            </a:pPr>
            <a:r>
              <a:rPr lang="pt-BR" sz="2800" dirty="0">
                <a:latin typeface="+mj-lt"/>
                <a:cs typeface="Arial" panose="020B0604020202020204" pitchFamily="34" charset="0"/>
              </a:rPr>
              <a:t>Judô</a:t>
            </a:r>
          </a:p>
        </p:txBody>
      </p:sp>
      <p:sp>
        <p:nvSpPr>
          <p:cNvPr id="160772" name="Rectangle 4"/>
          <p:cNvSpPr>
            <a:spLocks noChangeArrowheads="1"/>
          </p:cNvSpPr>
          <p:nvPr/>
        </p:nvSpPr>
        <p:spPr bwMode="auto">
          <a:xfrm>
            <a:off x="4648200" y="2133600"/>
            <a:ext cx="4244280" cy="3048000"/>
          </a:xfrm>
          <a:prstGeom prst="rect">
            <a:avLst/>
          </a:prstGeom>
          <a:noFill/>
          <a:ln>
            <a:noFill/>
          </a:ln>
          <a:effectLst/>
        </p:spPr>
        <p:txBody>
          <a:bodyPr/>
          <a:lstStyle/>
          <a:p>
            <a:pPr marL="342900" indent="-342900">
              <a:defRPr/>
            </a:pPr>
            <a:r>
              <a:rPr lang="pt-BR" sz="3200" b="1" u="sng" dirty="0">
                <a:latin typeface="+mj-lt"/>
                <a:cs typeface="Arial" panose="020B0604020202020204" pitchFamily="34" charset="0"/>
              </a:rPr>
              <a:t>Especialização</a:t>
            </a:r>
          </a:p>
          <a:p>
            <a:pPr marL="342900" indent="-342900">
              <a:defRPr/>
            </a:pPr>
            <a:r>
              <a:rPr lang="pt-BR" sz="3200" b="1" u="sng" dirty="0">
                <a:latin typeface="+mj-lt"/>
                <a:cs typeface="Arial" panose="020B0604020202020204" pitchFamily="34" charset="0"/>
              </a:rPr>
              <a:t> tardia</a:t>
            </a:r>
          </a:p>
          <a:p>
            <a:pPr marL="342900" indent="-342900">
              <a:defRPr/>
            </a:pPr>
            <a:endParaRPr lang="pt-BR" sz="2400" b="1" dirty="0">
              <a:latin typeface="+mj-lt"/>
              <a:cs typeface="Arial" panose="020B0604020202020204" pitchFamily="34" charset="0"/>
            </a:endParaRPr>
          </a:p>
          <a:p>
            <a:pPr marL="342900" indent="-342900">
              <a:defRPr/>
            </a:pPr>
            <a:r>
              <a:rPr lang="pt-BR" sz="2800" dirty="0">
                <a:latin typeface="+mj-lt"/>
                <a:cs typeface="Arial" panose="020B0604020202020204" pitchFamily="34" charset="0"/>
              </a:rPr>
              <a:t>Atletismo</a:t>
            </a:r>
          </a:p>
          <a:p>
            <a:pPr marL="342900" indent="-342900">
              <a:defRPr/>
            </a:pPr>
            <a:r>
              <a:rPr lang="pt-BR" sz="2800" dirty="0">
                <a:latin typeface="+mj-lt"/>
                <a:cs typeface="Arial" panose="020B0604020202020204" pitchFamily="34" charset="0"/>
              </a:rPr>
              <a:t>Modalidades de combate</a:t>
            </a:r>
          </a:p>
          <a:p>
            <a:pPr marL="342900" indent="-342900">
              <a:defRPr/>
            </a:pPr>
            <a:r>
              <a:rPr lang="pt-BR" sz="2800" dirty="0">
                <a:latin typeface="+mj-lt"/>
                <a:cs typeface="Arial" panose="020B0604020202020204" pitchFamily="34" charset="0"/>
              </a:rPr>
              <a:t>Remo</a:t>
            </a:r>
          </a:p>
          <a:p>
            <a:pPr marL="342900" indent="-342900">
              <a:defRPr/>
            </a:pPr>
            <a:r>
              <a:rPr lang="pt-BR" sz="2800" dirty="0">
                <a:latin typeface="+mj-lt"/>
                <a:cs typeface="Arial" panose="020B0604020202020204" pitchFamily="34" charset="0"/>
              </a:rPr>
              <a:t>Jogos </a:t>
            </a:r>
            <a:r>
              <a:rPr lang="pt-BR" sz="2800" dirty="0" smtClean="0">
                <a:latin typeface="+mj-lt"/>
                <a:cs typeface="Arial" panose="020B0604020202020204" pitchFamily="34" charset="0"/>
              </a:rPr>
              <a:t>Esportivos </a:t>
            </a:r>
            <a:r>
              <a:rPr lang="pt-BR" sz="2800" dirty="0">
                <a:latin typeface="+mj-lt"/>
                <a:cs typeface="Arial" panose="020B0604020202020204" pitchFamily="34" charset="0"/>
              </a:rPr>
              <a:t>Coletivos</a:t>
            </a:r>
          </a:p>
        </p:txBody>
      </p:sp>
      <p:sp>
        <p:nvSpPr>
          <p:cNvPr id="31748" name="Rectangle 2"/>
          <p:cNvSpPr txBox="1">
            <a:spLocks noChangeArrowheads="1"/>
          </p:cNvSpPr>
          <p:nvPr/>
        </p:nvSpPr>
        <p:spPr bwMode="auto">
          <a:xfrm>
            <a:off x="457200" y="357166"/>
            <a:ext cx="8229600" cy="868363"/>
          </a:xfrm>
          <a:prstGeom prst="rect">
            <a:avLst/>
          </a:prstGeom>
          <a:noFill/>
          <a:ln w="9525">
            <a:noFill/>
            <a:miter lim="800000"/>
          </a:ln>
        </p:spPr>
        <p:txBody>
          <a:bodyPr/>
          <a:lstStyle/>
          <a:p>
            <a:r>
              <a:rPr lang="pt-BR" sz="4400" b="1" dirty="0">
                <a:solidFill>
                  <a:srgbClr val="FF0000"/>
                </a:solidFill>
                <a:latin typeface="+mj-lt"/>
                <a:cs typeface="Arial" panose="020B0604020202020204" pitchFamily="34" charset="0"/>
              </a:rPr>
              <a:t>Especialização</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ltLang="en-US"/>
          </a:p>
        </p:txBody>
      </p:sp>
      <p:sp>
        <p:nvSpPr>
          <p:cNvPr id="3" name="Espaço Reservado para Conteúdo 2"/>
          <p:cNvSpPr>
            <a:spLocks noGrp="1"/>
          </p:cNvSpPr>
          <p:nvPr>
            <p:ph idx="1"/>
          </p:nvPr>
        </p:nvSpPr>
        <p:spPr/>
        <p:txBody>
          <a:bodyPr/>
          <a:lstStyle/>
          <a:p>
            <a:pPr algn="just"/>
            <a:r>
              <a:rPr lang="pt-BR" altLang="en-US" dirty="0" smtClean="0"/>
              <a:t>... a </a:t>
            </a:r>
            <a:r>
              <a:rPr lang="pt-BR" altLang="en-US" dirty="0"/>
              <a:t>pedagogia é de extrema importância para manutenção de um ambiente menos hostil no esporte. Infelizmente a história do esporte é manchada por eventos de violência física e moral, que dificulta o processo de educação, e através da pedagogia podemos e devemos criar um ambiente propício para o aprendizado e desenvolvimento do humanismo.</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457200" y="279384"/>
            <a:ext cx="8229600" cy="863600"/>
          </a:xfrm>
        </p:spPr>
        <p:txBody>
          <a:bodyPr/>
          <a:lstStyle/>
          <a:p>
            <a:pPr eaLnBrk="1" hangingPunct="1"/>
            <a:r>
              <a:rPr lang="pt-BR" b="1" dirty="0" smtClean="0">
                <a:solidFill>
                  <a:srgbClr val="FF0000"/>
                </a:solidFill>
                <a:effectLst/>
                <a:cs typeface="Arial" panose="020B0604020202020204" pitchFamily="34" charset="0"/>
              </a:rPr>
              <a:t>Especialização</a:t>
            </a:r>
            <a:r>
              <a:rPr lang="pt-BR" sz="3600" b="1" dirty="0" smtClean="0">
                <a:solidFill>
                  <a:srgbClr val="FFCC00"/>
                </a:solidFill>
                <a:effectLst/>
              </a:rPr>
              <a:t> </a:t>
            </a:r>
          </a:p>
        </p:txBody>
      </p:sp>
      <p:sp>
        <p:nvSpPr>
          <p:cNvPr id="6147" name="Rectangle 3"/>
          <p:cNvSpPr>
            <a:spLocks noGrp="1" noChangeArrowheads="1"/>
          </p:cNvSpPr>
          <p:nvPr>
            <p:ph idx="1"/>
          </p:nvPr>
        </p:nvSpPr>
        <p:spPr>
          <a:xfrm>
            <a:off x="428596" y="2097360"/>
            <a:ext cx="8135938" cy="4572000"/>
          </a:xfrm>
        </p:spPr>
        <p:txBody>
          <a:bodyPr>
            <a:normAutofit/>
          </a:bodyPr>
          <a:lstStyle/>
          <a:p>
            <a:pPr algn="just" eaLnBrk="1" hangingPunct="1">
              <a:spcBef>
                <a:spcPts val="600"/>
              </a:spcBef>
              <a:buNone/>
              <a:defRPr/>
            </a:pPr>
            <a:r>
              <a:rPr lang="pt-BR" dirty="0" smtClean="0">
                <a:effectLst/>
                <a:latin typeface="+mj-lt"/>
                <a:cs typeface="Arial" panose="020B0604020202020204" pitchFamily="34" charset="0"/>
              </a:rPr>
              <a:t>	Apesar dessa diferença para o início da especialização entre as modalidades, sugere-se que a </a:t>
            </a:r>
            <a:r>
              <a:rPr lang="pt-BR" b="1" u="sng" dirty="0" smtClean="0">
                <a:effectLst/>
                <a:latin typeface="+mj-lt"/>
                <a:cs typeface="Arial" panose="020B0604020202020204" pitchFamily="34" charset="0"/>
              </a:rPr>
              <a:t>participação precoce</a:t>
            </a:r>
            <a:r>
              <a:rPr lang="pt-BR" b="1" dirty="0" smtClean="0">
                <a:effectLst/>
                <a:latin typeface="+mj-lt"/>
                <a:cs typeface="Arial" panose="020B0604020202020204" pitchFamily="34" charset="0"/>
              </a:rPr>
              <a:t> </a:t>
            </a:r>
            <a:r>
              <a:rPr lang="pt-BR" dirty="0" smtClean="0">
                <a:effectLst/>
                <a:latin typeface="+mj-lt"/>
                <a:cs typeface="Arial" panose="020B0604020202020204" pitchFamily="34" charset="0"/>
              </a:rPr>
              <a:t>na forma de “</a:t>
            </a:r>
            <a:r>
              <a:rPr lang="pt-BR" b="1" dirty="0" smtClean="0">
                <a:effectLst/>
                <a:latin typeface="+mj-lt"/>
                <a:cs typeface="Arial" panose="020B0604020202020204" pitchFamily="34" charset="0"/>
              </a:rPr>
              <a:t>desenvolvimento esportivo geral</a:t>
            </a:r>
            <a:r>
              <a:rPr lang="pt-BR" dirty="0" smtClean="0">
                <a:effectLst/>
                <a:latin typeface="+mj-lt"/>
                <a:cs typeface="Arial" panose="020B0604020202020204" pitchFamily="34" charset="0"/>
              </a:rPr>
              <a:t>” tenha contribuição muito </a:t>
            </a:r>
            <a:r>
              <a:rPr lang="pt-BR" b="1" u="sng" dirty="0" smtClean="0">
                <a:effectLst/>
                <a:latin typeface="+mj-lt"/>
                <a:cs typeface="Arial" panose="020B0604020202020204" pitchFamily="34" charset="0"/>
              </a:rPr>
              <a:t>positiva</a:t>
            </a:r>
            <a:r>
              <a:rPr lang="pt-BR" dirty="0" smtClean="0">
                <a:effectLst/>
                <a:latin typeface="+mj-lt"/>
                <a:cs typeface="Arial" panose="020B0604020202020204" pitchFamily="34" charset="0"/>
              </a:rPr>
              <a:t> nas capacidades e habilidades em fases posteriores. </a:t>
            </a:r>
          </a:p>
          <a:p>
            <a:pPr algn="just" eaLnBrk="1" hangingPunct="1">
              <a:spcBef>
                <a:spcPts val="600"/>
              </a:spcBef>
              <a:buNone/>
              <a:defRPr/>
            </a:pPr>
            <a:r>
              <a:rPr lang="pt-BR" dirty="0">
                <a:latin typeface="+mj-lt"/>
                <a:cs typeface="Arial" panose="020B0604020202020204" pitchFamily="34" charset="0"/>
              </a:rPr>
              <a:t>	</a:t>
            </a:r>
            <a:r>
              <a:rPr lang="pt-BR" dirty="0" smtClean="0">
                <a:effectLst/>
                <a:latin typeface="+mj-lt"/>
                <a:cs typeface="Arial" panose="020B0604020202020204" pitchFamily="34" charset="0"/>
              </a:rPr>
              <a:t>(</a:t>
            </a:r>
            <a:r>
              <a:rPr lang="pt-BR" dirty="0" err="1" smtClean="0">
                <a:effectLst/>
                <a:latin typeface="+mj-lt"/>
                <a:cs typeface="Arial" panose="020B0604020202020204" pitchFamily="34" charset="0"/>
              </a:rPr>
              <a:t>Zaichkowsky</a:t>
            </a:r>
            <a:r>
              <a:rPr lang="pt-BR" dirty="0" smtClean="0">
                <a:effectLst/>
                <a:latin typeface="+mj-lt"/>
                <a:cs typeface="Arial" panose="020B0604020202020204" pitchFamily="34" charset="0"/>
              </a:rPr>
              <a:t> et al. 1980)</a:t>
            </a:r>
            <a:endParaRPr lang="pt-BR" b="1" dirty="0" smtClean="0">
              <a:effectLst/>
              <a:latin typeface="+mj-lt"/>
              <a:cs typeface="Arial" panose="020B0604020202020204" pitchFamily="34"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1795" name="Group 3"/>
          <p:cNvGraphicFramePr>
            <a:graphicFrameLocks noGrp="1"/>
          </p:cNvGraphicFramePr>
          <p:nvPr>
            <p:ph type="tbl" idx="1"/>
          </p:nvPr>
        </p:nvGraphicFramePr>
        <p:xfrm>
          <a:off x="446088" y="1527385"/>
          <a:ext cx="8229600" cy="4822889"/>
        </p:xfrm>
        <a:graphic>
          <a:graphicData uri="http://schemas.openxmlformats.org/drawingml/2006/table">
            <a:tbl>
              <a:tblPr/>
              <a:tblGrid>
                <a:gridCol w="3697284">
                  <a:extLst>
                    <a:ext uri="{9D8B030D-6E8A-4147-A177-3AD203B41FA5}">
                      <a16:colId xmlns:a16="http://schemas.microsoft.com/office/drawing/2014/main" val="20000"/>
                    </a:ext>
                  </a:extLst>
                </a:gridCol>
                <a:gridCol w="4532316">
                  <a:extLst>
                    <a:ext uri="{9D8B030D-6E8A-4147-A177-3AD203B41FA5}">
                      <a16:colId xmlns:a16="http://schemas.microsoft.com/office/drawing/2014/main" val="20001"/>
                    </a:ext>
                  </a:extLst>
                </a:gridCol>
              </a:tblGrid>
              <a:tr h="708359">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dirty="0" smtClean="0">
                          <a:ln>
                            <a:noFill/>
                          </a:ln>
                          <a:solidFill>
                            <a:srgbClr val="0000FF"/>
                          </a:solidFill>
                          <a:effectLst/>
                          <a:latin typeface="Arial Narrow" panose="020B0606020202030204" pitchFamily="34" charset="0"/>
                        </a:rPr>
                        <a:t>Modalidade esportiva</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dirty="0" smtClean="0">
                          <a:ln>
                            <a:noFill/>
                          </a:ln>
                          <a:solidFill>
                            <a:srgbClr val="0000FF"/>
                          </a:solidFill>
                          <a:effectLst/>
                          <a:latin typeface="Arial Narrow" panose="020B0606020202030204" pitchFamily="34" charset="0"/>
                        </a:rPr>
                        <a:t>Idade sugerida para Especialização</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smtClean="0">
                          <a:ln>
                            <a:noFill/>
                          </a:ln>
                          <a:solidFill>
                            <a:schemeClr val="tx1"/>
                          </a:solidFill>
                          <a:effectLst/>
                          <a:latin typeface="Arial Narrow" panose="020B0606020202030204" pitchFamily="34" charset="0"/>
                        </a:rPr>
                        <a:t>Atletismo</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Arial Narrow" panose="020B0606020202030204" pitchFamily="34" charset="0"/>
                        </a:rPr>
                        <a:t>De 08 a 14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smtClean="0">
                          <a:ln>
                            <a:noFill/>
                          </a:ln>
                          <a:solidFill>
                            <a:schemeClr val="tx1"/>
                          </a:solidFill>
                          <a:effectLst/>
                          <a:latin typeface="Arial Narrow" panose="020B0606020202030204" pitchFamily="34" charset="0"/>
                        </a:rPr>
                        <a:t>Basquetebol </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dirty="0" smtClean="0">
                          <a:ln>
                            <a:noFill/>
                          </a:ln>
                          <a:solidFill>
                            <a:schemeClr val="tx1"/>
                          </a:solidFill>
                          <a:effectLst/>
                          <a:latin typeface="Arial Narrow" panose="020B0606020202030204" pitchFamily="34" charset="0"/>
                        </a:rPr>
                        <a:t>De 12 a 14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smtClean="0">
                          <a:ln>
                            <a:noFill/>
                          </a:ln>
                          <a:solidFill>
                            <a:schemeClr val="tx1"/>
                          </a:solidFill>
                          <a:effectLst/>
                          <a:latin typeface="Arial Narrow" panose="020B0606020202030204" pitchFamily="34" charset="0"/>
                        </a:rPr>
                        <a:t>Futebol </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Arial Narrow" panose="020B0606020202030204" pitchFamily="34" charset="0"/>
                        </a:rPr>
                        <a:t>De 10 a 14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dirty="0" smtClean="0">
                          <a:ln>
                            <a:noFill/>
                          </a:ln>
                          <a:solidFill>
                            <a:schemeClr val="tx1"/>
                          </a:solidFill>
                          <a:effectLst/>
                          <a:latin typeface="Arial Narrow" panose="020B0606020202030204" pitchFamily="34" charset="0"/>
                        </a:rPr>
                        <a:t>Ginástica Artística e Rítmica</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Arial Narrow" panose="020B0606020202030204" pitchFamily="34" charset="0"/>
                        </a:rPr>
                        <a:t>De 06 a 12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smtClean="0">
                          <a:ln>
                            <a:noFill/>
                          </a:ln>
                          <a:solidFill>
                            <a:schemeClr val="tx1"/>
                          </a:solidFill>
                          <a:effectLst/>
                          <a:latin typeface="Arial Narrow" panose="020B0606020202030204" pitchFamily="34" charset="0"/>
                        </a:rPr>
                        <a:t>Handebol</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Arial Narrow" panose="020B0606020202030204" pitchFamily="34" charset="0"/>
                        </a:rPr>
                        <a:t>De 09 a 13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smtClean="0">
                          <a:ln>
                            <a:noFill/>
                          </a:ln>
                          <a:solidFill>
                            <a:schemeClr val="tx1"/>
                          </a:solidFill>
                          <a:effectLst/>
                          <a:latin typeface="Arial Narrow" panose="020B0606020202030204" pitchFamily="34" charset="0"/>
                        </a:rPr>
                        <a:t>Judô</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Arial Narrow" panose="020B0606020202030204" pitchFamily="34" charset="0"/>
                        </a:rPr>
                        <a:t>De 06 a 12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smtClean="0">
                          <a:ln>
                            <a:noFill/>
                          </a:ln>
                          <a:solidFill>
                            <a:schemeClr val="tx1"/>
                          </a:solidFill>
                          <a:effectLst/>
                          <a:latin typeface="Arial Narrow" panose="020B0606020202030204" pitchFamily="34" charset="0"/>
                        </a:rPr>
                        <a:t>Natação</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Arial Narrow" panose="020B0606020202030204" pitchFamily="34" charset="0"/>
                        </a:rPr>
                        <a:t>De 03 a 10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smtClean="0">
                          <a:ln>
                            <a:noFill/>
                          </a:ln>
                          <a:solidFill>
                            <a:schemeClr val="tx1"/>
                          </a:solidFill>
                          <a:effectLst/>
                          <a:latin typeface="Arial Narrow" panose="020B0606020202030204" pitchFamily="34" charset="0"/>
                        </a:rPr>
                        <a:t>Tênis</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Arial Narrow" panose="020B0606020202030204" pitchFamily="34" charset="0"/>
                        </a:rPr>
                        <a:t>De 06 a 8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44318">
                <a:tc>
                  <a:txBody>
                    <a:bodyPr/>
                    <a:lstStyle/>
                    <a:p>
                      <a:pPr marL="0" marR="0" lvl="0" indent="0" algn="l"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smtClean="0">
                          <a:ln>
                            <a:noFill/>
                          </a:ln>
                          <a:solidFill>
                            <a:schemeClr val="tx1"/>
                          </a:solidFill>
                          <a:effectLst/>
                          <a:latin typeface="Arial Narrow" panose="020B0606020202030204" pitchFamily="34" charset="0"/>
                        </a:rPr>
                        <a:t>Voleibol </a:t>
                      </a:r>
                    </a:p>
                  </a:txBody>
                  <a:tcPr marT="45705" marB="45705"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dirty="0" smtClean="0">
                          <a:ln>
                            <a:noFill/>
                          </a:ln>
                          <a:solidFill>
                            <a:schemeClr val="tx1"/>
                          </a:solidFill>
                          <a:effectLst/>
                          <a:latin typeface="Arial Narrow" panose="020B0606020202030204" pitchFamily="34" charset="0"/>
                        </a:rPr>
                        <a:t>De 10 a 13 anos</a:t>
                      </a:r>
                    </a:p>
                  </a:txBody>
                  <a:tcPr marT="45705" marB="45705"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
        <p:nvSpPr>
          <p:cNvPr id="32805" name="Text Box 38"/>
          <p:cNvSpPr txBox="1">
            <a:spLocks noChangeArrowheads="1"/>
          </p:cNvSpPr>
          <p:nvPr/>
        </p:nvSpPr>
        <p:spPr bwMode="auto">
          <a:xfrm>
            <a:off x="5309077" y="6416675"/>
            <a:ext cx="3597909" cy="400110"/>
          </a:xfrm>
          <a:prstGeom prst="rect">
            <a:avLst/>
          </a:prstGeom>
          <a:noFill/>
          <a:ln w="9525">
            <a:noFill/>
            <a:miter lim="800000"/>
          </a:ln>
        </p:spPr>
        <p:txBody>
          <a:bodyPr wrap="none">
            <a:spAutoFit/>
          </a:bodyPr>
          <a:lstStyle/>
          <a:p>
            <a:r>
              <a:rPr lang="pt-BR" sz="2000">
                <a:latin typeface="+mj-lt"/>
              </a:rPr>
              <a:t>(Silva, Fernandes &amp; Celani, 2001)</a:t>
            </a:r>
          </a:p>
        </p:txBody>
      </p:sp>
      <p:sp>
        <p:nvSpPr>
          <p:cNvPr id="32806" name="Rectangle 2"/>
          <p:cNvSpPr txBox="1">
            <a:spLocks noChangeArrowheads="1"/>
          </p:cNvSpPr>
          <p:nvPr/>
        </p:nvSpPr>
        <p:spPr bwMode="auto">
          <a:xfrm>
            <a:off x="457200" y="203184"/>
            <a:ext cx="8229600" cy="868362"/>
          </a:xfrm>
          <a:prstGeom prst="rect">
            <a:avLst/>
          </a:prstGeom>
          <a:noFill/>
          <a:ln w="9525">
            <a:noFill/>
            <a:miter lim="800000"/>
          </a:ln>
        </p:spPr>
        <p:txBody>
          <a:bodyPr anchor="b"/>
          <a:lstStyle/>
          <a:p>
            <a:r>
              <a:rPr lang="pt-BR" sz="4000" b="1" dirty="0" smtClean="0">
                <a:solidFill>
                  <a:srgbClr val="FF0000"/>
                </a:solidFill>
                <a:latin typeface="+mj-lt"/>
              </a:rPr>
              <a:t>Especialização </a:t>
            </a:r>
            <a:r>
              <a:rPr lang="pt-BR" sz="4000" b="1" u="sng" dirty="0" smtClean="0">
                <a:solidFill>
                  <a:srgbClr val="FF0000"/>
                </a:solidFill>
                <a:latin typeface="+mj-lt"/>
              </a:rPr>
              <a:t>Sugerida</a:t>
            </a:r>
            <a:endParaRPr lang="pt-BR" sz="4000" b="1" u="sng" dirty="0">
              <a:solidFill>
                <a:srgbClr val="FF0000"/>
              </a:solidFill>
              <a:latin typeface="+mj-lt"/>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285720" y="123788"/>
            <a:ext cx="8572560" cy="1162072"/>
          </a:xfrm>
        </p:spPr>
        <p:txBody>
          <a:bodyPr>
            <a:normAutofit/>
          </a:bodyPr>
          <a:lstStyle/>
          <a:p>
            <a:r>
              <a:rPr lang="pt-BR" sz="3600" b="1" dirty="0" smtClean="0">
                <a:solidFill>
                  <a:srgbClr val="FF0000"/>
                </a:solidFill>
                <a:effectLst/>
                <a:cs typeface="Arial" panose="020B0604020202020204" pitchFamily="34" charset="0"/>
              </a:rPr>
              <a:t>Idade de início da especialização esportiva</a:t>
            </a:r>
          </a:p>
        </p:txBody>
      </p:sp>
      <p:graphicFrame>
        <p:nvGraphicFramePr>
          <p:cNvPr id="154727" name="Group 103"/>
          <p:cNvGraphicFramePr>
            <a:graphicFrameLocks noGrp="1"/>
          </p:cNvGraphicFramePr>
          <p:nvPr>
            <p:ph type="tbl" idx="1"/>
          </p:nvPr>
        </p:nvGraphicFramePr>
        <p:xfrm>
          <a:off x="1028700" y="1766888"/>
          <a:ext cx="7086600" cy="4627456"/>
        </p:xfrm>
        <a:graphic>
          <a:graphicData uri="http://schemas.openxmlformats.org/drawingml/2006/table">
            <a:tbl>
              <a:tblPr/>
              <a:tblGrid>
                <a:gridCol w="3543300">
                  <a:extLst>
                    <a:ext uri="{9D8B030D-6E8A-4147-A177-3AD203B41FA5}">
                      <a16:colId xmlns:a16="http://schemas.microsoft.com/office/drawing/2014/main" val="20000"/>
                    </a:ext>
                  </a:extLst>
                </a:gridCol>
                <a:gridCol w="3543300">
                  <a:extLst>
                    <a:ext uri="{9D8B030D-6E8A-4147-A177-3AD203B41FA5}">
                      <a16:colId xmlns:a16="http://schemas.microsoft.com/office/drawing/2014/main" val="20001"/>
                    </a:ext>
                  </a:extLst>
                </a:gridCol>
              </a:tblGrid>
              <a:tr h="408044">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dirty="0" smtClean="0">
                          <a:ln>
                            <a:noFill/>
                          </a:ln>
                          <a:solidFill>
                            <a:srgbClr val="0000FF"/>
                          </a:solidFill>
                          <a:effectLst/>
                          <a:latin typeface="+mj-lt"/>
                        </a:rPr>
                        <a:t>Modalidade esportiva</a:t>
                      </a:r>
                    </a:p>
                  </a:txBody>
                  <a:tcPr marT="45726" marB="4572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1" i="0" u="none" strike="noStrike" cap="none" normalizeH="0" baseline="0" dirty="0" smtClean="0">
                          <a:ln>
                            <a:noFill/>
                          </a:ln>
                          <a:solidFill>
                            <a:srgbClr val="0000FF"/>
                          </a:solidFill>
                          <a:effectLst/>
                          <a:latin typeface="+mj-lt"/>
                        </a:rPr>
                        <a:t>Idade </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Atletismo</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dirty="0" smtClean="0">
                          <a:ln>
                            <a:noFill/>
                          </a:ln>
                          <a:solidFill>
                            <a:schemeClr val="tx1"/>
                          </a:solidFill>
                          <a:effectLst/>
                          <a:latin typeface="+mj-lt"/>
                        </a:rPr>
                        <a:t>09-10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Basquetebol</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09-10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Futebol de campo</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06-07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Futsal</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dirty="0" smtClean="0">
                          <a:ln>
                            <a:noFill/>
                          </a:ln>
                          <a:solidFill>
                            <a:schemeClr val="tx1"/>
                          </a:solidFill>
                          <a:effectLst/>
                          <a:latin typeface="+mj-lt"/>
                        </a:rPr>
                        <a:t>05-06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dirty="0" smtClean="0">
                          <a:ln>
                            <a:noFill/>
                          </a:ln>
                          <a:solidFill>
                            <a:schemeClr val="tx1"/>
                          </a:solidFill>
                          <a:effectLst/>
                          <a:latin typeface="+mj-lt"/>
                        </a:rPr>
                        <a:t>Ginástica Artística</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06-07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Natação</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06-07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Pólo Aquático</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11-12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Remo</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09-10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Tênis</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07-08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r h="420682">
                <a:tc>
                  <a:txBody>
                    <a:bodyPr/>
                    <a:lstStyle/>
                    <a:p>
                      <a:pPr marL="0" marR="0" lvl="0" indent="0" algn="l"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smtClean="0">
                          <a:ln>
                            <a:noFill/>
                          </a:ln>
                          <a:solidFill>
                            <a:schemeClr val="tx1"/>
                          </a:solidFill>
                          <a:effectLst/>
                          <a:latin typeface="+mj-lt"/>
                        </a:rPr>
                        <a:t>Voleibol</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90000"/>
                        </a:lnSpc>
                        <a:spcBef>
                          <a:spcPct val="20000"/>
                        </a:spcBef>
                        <a:spcAft>
                          <a:spcPct val="0"/>
                        </a:spcAft>
                        <a:buClr>
                          <a:schemeClr val="hlink"/>
                        </a:buClr>
                        <a:buSzPct val="65000"/>
                        <a:buFont typeface="Wingdings" panose="05000000000000000000" pitchFamily="2" charset="2"/>
                        <a:buNone/>
                      </a:pPr>
                      <a:r>
                        <a:rPr kumimoji="0" lang="pt-BR" sz="2400" b="0" i="0" u="none" strike="noStrike" cap="none" normalizeH="0" baseline="0" dirty="0" smtClean="0">
                          <a:ln>
                            <a:noFill/>
                          </a:ln>
                          <a:solidFill>
                            <a:schemeClr val="tx1"/>
                          </a:solidFill>
                          <a:effectLst/>
                          <a:latin typeface="+mj-lt"/>
                        </a:rPr>
                        <a:t>09-10 anos</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10"/>
                  </a:ext>
                </a:extLst>
              </a:tr>
            </a:tbl>
          </a:graphicData>
        </a:graphic>
      </p:graphicFrame>
      <p:sp>
        <p:nvSpPr>
          <p:cNvPr id="33834" name="Text Box 45"/>
          <p:cNvSpPr txBox="1">
            <a:spLocks noChangeArrowheads="1"/>
          </p:cNvSpPr>
          <p:nvPr/>
        </p:nvSpPr>
        <p:spPr bwMode="auto">
          <a:xfrm>
            <a:off x="7504227" y="6416675"/>
            <a:ext cx="1604735" cy="400110"/>
          </a:xfrm>
          <a:prstGeom prst="rect">
            <a:avLst/>
          </a:prstGeom>
          <a:noFill/>
          <a:ln w="9525">
            <a:noFill/>
            <a:miter lim="800000"/>
          </a:ln>
        </p:spPr>
        <p:txBody>
          <a:bodyPr wrap="none">
            <a:spAutoFit/>
          </a:bodyPr>
          <a:lstStyle/>
          <a:p>
            <a:r>
              <a:rPr lang="pt-BR" sz="2000" dirty="0">
                <a:latin typeface="+mj-lt"/>
              </a:rPr>
              <a:t>(Arena, 1998)</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98410"/>
            <a:ext cx="8229600" cy="1258888"/>
          </a:xfrm>
        </p:spPr>
        <p:txBody>
          <a:bodyPr/>
          <a:lstStyle/>
          <a:p>
            <a:r>
              <a:rPr lang="pt-BR" b="1" dirty="0" smtClean="0">
                <a:solidFill>
                  <a:srgbClr val="FF0000"/>
                </a:solidFill>
                <a:effectLst/>
                <a:cs typeface="Arial" panose="020B0604020202020204" pitchFamily="34" charset="0"/>
              </a:rPr>
              <a:t>Especialização</a:t>
            </a:r>
            <a:endParaRPr lang="pt-BR" b="1" dirty="0">
              <a:solidFill>
                <a:srgbClr val="FF0000"/>
              </a:solidFill>
              <a:effectLst/>
              <a:cs typeface="Arial" panose="020B0604020202020204" pitchFamily="34" charset="0"/>
            </a:endParaRPr>
          </a:p>
        </p:txBody>
      </p:sp>
      <p:sp>
        <p:nvSpPr>
          <p:cNvPr id="3" name="Espaço Reservado para Conteúdo 2"/>
          <p:cNvSpPr>
            <a:spLocks noGrp="1"/>
          </p:cNvSpPr>
          <p:nvPr>
            <p:ph idx="1"/>
          </p:nvPr>
        </p:nvSpPr>
        <p:spPr>
          <a:xfrm>
            <a:off x="590872" y="1916832"/>
            <a:ext cx="8229600" cy="4680520"/>
          </a:xfrm>
        </p:spPr>
        <p:txBody>
          <a:bodyPr>
            <a:normAutofit fontScale="92500"/>
          </a:bodyPr>
          <a:lstStyle/>
          <a:p>
            <a:pPr algn="just">
              <a:spcBef>
                <a:spcPts val="600"/>
              </a:spcBef>
              <a:buClr>
                <a:schemeClr val="tx1"/>
              </a:buClr>
            </a:pPr>
            <a:r>
              <a:rPr lang="pt-BR" sz="2800" dirty="0" smtClean="0">
                <a:effectLst/>
                <a:latin typeface="+mj-lt"/>
                <a:cs typeface="Arial" panose="020B0604020202020204" pitchFamily="34" charset="0"/>
              </a:rPr>
              <a:t> Especialização não tem conotação negativa</a:t>
            </a:r>
          </a:p>
          <a:p>
            <a:pPr algn="just">
              <a:spcBef>
                <a:spcPts val="600"/>
              </a:spcBef>
              <a:buClr>
                <a:schemeClr val="tx1"/>
              </a:buClr>
            </a:pPr>
            <a:r>
              <a:rPr lang="pt-BR" sz="2800" dirty="0" smtClean="0">
                <a:effectLst/>
                <a:latin typeface="+mj-lt"/>
                <a:cs typeface="Arial" panose="020B0604020202020204" pitchFamily="34" charset="0"/>
              </a:rPr>
              <a:t> Direcionamento progressivo para determinado esporte </a:t>
            </a:r>
          </a:p>
          <a:p>
            <a:pPr algn="just">
              <a:spcBef>
                <a:spcPts val="600"/>
              </a:spcBef>
              <a:buClr>
                <a:schemeClr val="tx1"/>
              </a:buClr>
            </a:pPr>
            <a:r>
              <a:rPr lang="pt-BR" sz="2800" dirty="0" smtClean="0">
                <a:effectLst/>
                <a:latin typeface="+mj-lt"/>
                <a:cs typeface="Arial" panose="020B0604020202020204" pitchFamily="34" charset="0"/>
              </a:rPr>
              <a:t> Desejo, interesse, potencial e oportunidades de cada um</a:t>
            </a:r>
          </a:p>
          <a:p>
            <a:pPr algn="just">
              <a:spcBef>
                <a:spcPts val="600"/>
              </a:spcBef>
              <a:defRPr/>
            </a:pPr>
            <a:r>
              <a:rPr lang="pt-BR" sz="2800" dirty="0" smtClean="0">
                <a:latin typeface="+mj-lt"/>
                <a:cs typeface="Arial" panose="020B0604020202020204" pitchFamily="34" charset="0"/>
              </a:rPr>
              <a:t> Não deve apressar </a:t>
            </a:r>
            <a:r>
              <a:rPr lang="pt-BR" sz="2800" dirty="0">
                <a:latin typeface="+mj-lt"/>
                <a:cs typeface="Arial" panose="020B0604020202020204" pitchFamily="34" charset="0"/>
              </a:rPr>
              <a:t>profissionalização</a:t>
            </a:r>
          </a:p>
          <a:p>
            <a:pPr algn="just">
              <a:spcBef>
                <a:spcPts val="600"/>
              </a:spcBef>
              <a:defRPr/>
            </a:pPr>
            <a:r>
              <a:rPr lang="pt-BR" sz="2800" dirty="0" smtClean="0">
                <a:latin typeface="+mj-lt"/>
                <a:cs typeface="Arial" panose="020B0604020202020204" pitchFamily="34" charset="0"/>
              </a:rPr>
              <a:t> Não comprometer </a:t>
            </a:r>
            <a:r>
              <a:rPr lang="pt-BR" sz="2800" dirty="0">
                <a:latin typeface="+mj-lt"/>
                <a:cs typeface="Arial" panose="020B0604020202020204" pitchFamily="34" charset="0"/>
              </a:rPr>
              <a:t>o futuro esportivo de </a:t>
            </a:r>
            <a:r>
              <a:rPr lang="pt-BR" sz="2800" dirty="0" smtClean="0">
                <a:latin typeface="+mj-lt"/>
                <a:cs typeface="Arial" panose="020B0604020202020204" pitchFamily="34" charset="0"/>
              </a:rPr>
              <a:t>crianças/jovens</a:t>
            </a:r>
            <a:endParaRPr lang="pt-BR" sz="2800" dirty="0">
              <a:latin typeface="+mj-lt"/>
              <a:cs typeface="Arial" panose="020B0604020202020204" pitchFamily="34" charset="0"/>
            </a:endParaRPr>
          </a:p>
          <a:p>
            <a:pPr algn="just">
              <a:spcBef>
                <a:spcPts val="600"/>
              </a:spcBef>
              <a:defRPr/>
            </a:pPr>
            <a:r>
              <a:rPr lang="pt-BR" sz="2800" dirty="0" smtClean="0">
                <a:latin typeface="+mj-lt"/>
                <a:cs typeface="Arial" panose="020B0604020202020204" pitchFamily="34" charset="0"/>
              </a:rPr>
              <a:t> Não atender interesses </a:t>
            </a:r>
            <a:r>
              <a:rPr lang="pt-BR" sz="2800" dirty="0">
                <a:latin typeface="+mj-lt"/>
                <a:cs typeface="Arial" panose="020B0604020202020204" pitchFamily="34" charset="0"/>
              </a:rPr>
              <a:t>pessoais </a:t>
            </a:r>
            <a:r>
              <a:rPr lang="pt-BR" sz="2800" dirty="0" smtClean="0">
                <a:latin typeface="+mj-lt"/>
                <a:cs typeface="Arial" panose="020B0604020202020204" pitchFamily="34" charset="0"/>
              </a:rPr>
              <a:t>de </a:t>
            </a:r>
            <a:r>
              <a:rPr lang="pt-BR" sz="2800" dirty="0">
                <a:latin typeface="+mj-lt"/>
                <a:cs typeface="Arial" panose="020B0604020202020204" pitchFamily="34" charset="0"/>
              </a:rPr>
              <a:t>treinadores </a:t>
            </a:r>
            <a:r>
              <a:rPr lang="pt-BR" sz="2800" dirty="0" smtClean="0">
                <a:latin typeface="+mj-lt"/>
                <a:cs typeface="Arial" panose="020B0604020202020204" pitchFamily="34" charset="0"/>
              </a:rPr>
              <a:t>e </a:t>
            </a:r>
            <a:r>
              <a:rPr lang="pt-BR" sz="2800" dirty="0">
                <a:latin typeface="+mj-lt"/>
                <a:cs typeface="Arial" panose="020B0604020202020204" pitchFamily="34" charset="0"/>
              </a:rPr>
              <a:t>pais</a:t>
            </a:r>
          </a:p>
          <a:p>
            <a:pPr algn="just">
              <a:spcBef>
                <a:spcPts val="600"/>
              </a:spcBef>
              <a:defRPr/>
            </a:pPr>
            <a:r>
              <a:rPr lang="pt-BR" sz="2800" dirty="0" smtClean="0">
                <a:latin typeface="+mj-lt"/>
                <a:cs typeface="Arial" panose="020B0604020202020204" pitchFamily="34" charset="0"/>
              </a:rPr>
              <a:t> Não haver pressão (física </a:t>
            </a:r>
            <a:r>
              <a:rPr lang="pt-BR" sz="2800" dirty="0">
                <a:latin typeface="+mj-lt"/>
                <a:cs typeface="Arial" panose="020B0604020202020204" pitchFamily="34" charset="0"/>
              </a:rPr>
              <a:t>e </a:t>
            </a:r>
            <a:r>
              <a:rPr lang="pt-BR" sz="2800" dirty="0" smtClean="0">
                <a:latin typeface="+mj-lt"/>
                <a:cs typeface="Arial" panose="020B0604020202020204" pitchFamily="34" charset="0"/>
              </a:rPr>
              <a:t>psicológica) </a:t>
            </a:r>
            <a:endParaRPr lang="pt-BR" sz="2800" dirty="0">
              <a:latin typeface="+mj-lt"/>
              <a:cs typeface="Arial" panose="020B0604020202020204" pitchFamily="34" charset="0"/>
            </a:endParaRPr>
          </a:p>
          <a:p>
            <a:pPr algn="just">
              <a:spcBef>
                <a:spcPts val="600"/>
              </a:spcBef>
              <a:defRPr/>
            </a:pPr>
            <a:r>
              <a:rPr lang="pt-BR" sz="2800" dirty="0" smtClean="0">
                <a:latin typeface="+mj-lt"/>
                <a:cs typeface="Arial" panose="020B0604020202020204" pitchFamily="34" charset="0"/>
              </a:rPr>
              <a:t> Não levar ao esgotamento </a:t>
            </a:r>
            <a:r>
              <a:rPr lang="pt-BR" sz="2800" dirty="0">
                <a:latin typeface="+mj-lt"/>
                <a:cs typeface="Arial" panose="020B0604020202020204" pitchFamily="34" charset="0"/>
              </a:rPr>
              <a:t>e abandono</a:t>
            </a:r>
          </a:p>
          <a:p>
            <a:pPr algn="just">
              <a:spcBef>
                <a:spcPts val="600"/>
              </a:spcBef>
              <a:buClr>
                <a:schemeClr val="tx1"/>
              </a:buClr>
            </a:pPr>
            <a:endParaRPr lang="pt-BR" sz="2800" dirty="0">
              <a:latin typeface="+mj-lt"/>
              <a:cs typeface="Arial" panose="020B0604020202020204"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rgbClr val="FF0000"/>
                </a:solidFill>
              </a:rPr>
              <a:t>Fatos e Relatos (28/08)</a:t>
            </a:r>
            <a:endParaRPr lang="pt-BR" b="1" dirty="0">
              <a:solidFill>
                <a:srgbClr val="FF0000"/>
              </a:solidFill>
            </a:endParaRPr>
          </a:p>
        </p:txBody>
      </p:sp>
      <p:sp>
        <p:nvSpPr>
          <p:cNvPr id="3" name="Espaço Reservado para Conteúdo 2"/>
          <p:cNvSpPr>
            <a:spLocks noGrp="1"/>
          </p:cNvSpPr>
          <p:nvPr>
            <p:ph idx="1"/>
          </p:nvPr>
        </p:nvSpPr>
        <p:spPr/>
        <p:txBody>
          <a:bodyPr/>
          <a:lstStyle/>
          <a:p>
            <a:endParaRPr lang="pt-B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ltLang="en-US"/>
          </a:p>
        </p:txBody>
      </p:sp>
      <p:sp>
        <p:nvSpPr>
          <p:cNvPr id="3" name="Espaço Reservado para Conteúdo 2"/>
          <p:cNvSpPr>
            <a:spLocks noGrp="1"/>
          </p:cNvSpPr>
          <p:nvPr>
            <p:ph idx="1"/>
          </p:nvPr>
        </p:nvSpPr>
        <p:spPr/>
        <p:txBody>
          <a:bodyPr>
            <a:normAutofit/>
          </a:bodyPr>
          <a:lstStyle/>
          <a:p>
            <a:pPr marL="0" indent="0" algn="just">
              <a:buNone/>
            </a:pPr>
            <a:r>
              <a:rPr lang="pt-BR" altLang="en-US" sz="2400" b="1">
                <a:solidFill>
                  <a:srgbClr val="0000FF"/>
                </a:solidFill>
              </a:rPr>
              <a:t>Nova técnica, novo estilo </a:t>
            </a:r>
          </a:p>
          <a:p>
            <a:pPr marL="0" indent="0" algn="just">
              <a:buNone/>
            </a:pPr>
            <a:r>
              <a:rPr lang="pt-BR" altLang="en-US" sz="2400"/>
              <a:t>https://www.youtube.com/watch?v=buGsrPxMCwY</a:t>
            </a:r>
          </a:p>
          <a:p>
            <a:pPr marL="0" indent="0" algn="just">
              <a:buNone/>
            </a:pPr>
            <a:r>
              <a:rPr lang="pt-BR" altLang="en-US" sz="2400" b="1">
                <a:solidFill>
                  <a:srgbClr val="0000FF"/>
                </a:solidFill>
              </a:rPr>
              <a:t>Estou satisfeito com o que conquistei, mas eu poderia ter conquistado muito mais ... quando criança sonhava em ser campeão olímpico ... mas será que eu poderia pensar assim? ... as pessoas pensam que há muitos privilégios por estar no topo ... as vezes você está no projeto de outros ... aposentar foi uma decisão difícil ... eu queria continuar nadando, mas queria sentir feliz ... não respondendo às expectativas de outros, pressão ... percebi a realidade de outras perspectivas ... </a:t>
            </a:r>
          </a:p>
          <a:p>
            <a:pPr algn="just"/>
            <a:r>
              <a:rPr lang="pt-BR" altLang="en-US" sz="2400"/>
              <a:t>https://www.youtube.com/watch?v=4YyMCy5a908</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98410"/>
            <a:ext cx="8229600" cy="1258888"/>
          </a:xfrm>
        </p:spPr>
        <p:txBody>
          <a:bodyPr/>
          <a:lstStyle/>
          <a:p>
            <a:r>
              <a:rPr lang="pt-BR" sz="4000" b="1" dirty="0" smtClean="0">
                <a:solidFill>
                  <a:srgbClr val="FF0000"/>
                </a:solidFill>
              </a:rPr>
              <a:t>    Ian Thorpe</a:t>
            </a:r>
            <a:endParaRPr lang="pt-BR" sz="4000" b="1" dirty="0">
              <a:solidFill>
                <a:srgbClr val="FF0000"/>
              </a:solidFill>
              <a:effectLst/>
            </a:endParaRPr>
          </a:p>
        </p:txBody>
      </p:sp>
      <p:sp>
        <p:nvSpPr>
          <p:cNvPr id="3" name="Espaço Reservado para Conteúdo 2"/>
          <p:cNvSpPr>
            <a:spLocks noGrp="1"/>
          </p:cNvSpPr>
          <p:nvPr>
            <p:ph idx="1"/>
          </p:nvPr>
        </p:nvSpPr>
        <p:spPr>
          <a:xfrm>
            <a:off x="385192" y="2176264"/>
            <a:ext cx="8291264" cy="4637112"/>
          </a:xfrm>
        </p:spPr>
        <p:txBody>
          <a:bodyPr>
            <a:noAutofit/>
          </a:bodyPr>
          <a:lstStyle/>
          <a:p>
            <a:pPr marL="342900" lvl="1" indent="-342900" algn="just">
              <a:spcBef>
                <a:spcPts val="600"/>
              </a:spcBef>
              <a:buClr>
                <a:schemeClr val="hlink"/>
              </a:buClr>
              <a:buFont typeface="Arial" panose="020B0604020202020204" pitchFamily="34" charset="0"/>
              <a:buChar char="•"/>
            </a:pPr>
            <a:r>
              <a:rPr lang="pt-BR" sz="2400" dirty="0">
                <a:latin typeface="+mj-lt"/>
              </a:rPr>
              <a:t>N</a:t>
            </a:r>
            <a:r>
              <a:rPr lang="pt-BR" sz="2400" dirty="0" smtClean="0">
                <a:effectLst/>
                <a:latin typeface="+mj-lt"/>
              </a:rPr>
              <a:t>asceu em 1982, nadador australiano, iniciou aos 5 anos de idade, aos 14 na seleção nacional, aos 16 campeão mundial, aos 18 campeão olímpico e aos 22 anunciou aposentadoria.</a:t>
            </a:r>
          </a:p>
          <a:p>
            <a:pPr marL="342900" lvl="1" indent="-342900" algn="just">
              <a:spcBef>
                <a:spcPts val="600"/>
              </a:spcBef>
              <a:buClr>
                <a:schemeClr val="hlink"/>
              </a:buClr>
              <a:buFont typeface="Arial" panose="020B0604020202020204" pitchFamily="34" charset="0"/>
              <a:buChar char="•"/>
            </a:pPr>
            <a:r>
              <a:rPr lang="pt-BR" sz="2400" dirty="0" smtClean="0">
                <a:latin typeface="+mj-lt"/>
              </a:rPr>
              <a:t>Com </a:t>
            </a:r>
            <a:r>
              <a:rPr lang="pt-BR" sz="2400" dirty="0">
                <a:latin typeface="+mj-lt"/>
              </a:rPr>
              <a:t>apenas 15 anos e três meses venceu a prova dos 400 metros no </a:t>
            </a:r>
            <a:r>
              <a:rPr lang="pt-BR" sz="2400" dirty="0" smtClean="0">
                <a:latin typeface="+mj-lt"/>
              </a:rPr>
              <a:t>CM Perth e se tornou o </a:t>
            </a:r>
            <a:r>
              <a:rPr lang="pt-BR" sz="2400" dirty="0">
                <a:latin typeface="+mj-lt"/>
              </a:rPr>
              <a:t>mais jovem vencedor da história </a:t>
            </a:r>
            <a:r>
              <a:rPr lang="pt-BR" sz="2400" dirty="0" smtClean="0">
                <a:latin typeface="+mj-lt"/>
              </a:rPr>
              <a:t>de Mundiais</a:t>
            </a:r>
            <a:r>
              <a:rPr lang="pt-BR" sz="2400" dirty="0">
                <a:latin typeface="+mj-lt"/>
              </a:rPr>
              <a:t>.</a:t>
            </a:r>
            <a:endParaRPr lang="pt-BR" sz="2400" dirty="0" smtClean="0">
              <a:effectLst/>
              <a:latin typeface="+mj-lt"/>
            </a:endParaRPr>
          </a:p>
          <a:p>
            <a:pPr algn="just">
              <a:spcBef>
                <a:spcPts val="600"/>
              </a:spcBef>
            </a:pPr>
            <a:r>
              <a:rPr lang="pt-BR" sz="2400" dirty="0" smtClean="0">
                <a:latin typeface="+mj-lt"/>
              </a:rPr>
              <a:t>No </a:t>
            </a:r>
            <a:r>
              <a:rPr lang="pt-BR" sz="2400" dirty="0">
                <a:latin typeface="+mj-lt"/>
              </a:rPr>
              <a:t>auge </a:t>
            </a:r>
            <a:r>
              <a:rPr lang="pt-BR" sz="2400" dirty="0" smtClean="0">
                <a:latin typeface="+mj-lt"/>
              </a:rPr>
              <a:t>atlético, sofria </a:t>
            </a:r>
            <a:r>
              <a:rPr lang="pt-BR" sz="2400" dirty="0">
                <a:latin typeface="+mj-lt"/>
              </a:rPr>
              <a:t>com depressão e </a:t>
            </a:r>
            <a:r>
              <a:rPr lang="pt-BR" sz="2400" dirty="0" smtClean="0">
                <a:latin typeface="+mj-lt"/>
              </a:rPr>
              <a:t>abuso de álcool</a:t>
            </a:r>
            <a:r>
              <a:rPr lang="pt-BR" sz="2400" dirty="0">
                <a:latin typeface="+mj-lt"/>
              </a:rPr>
              <a:t>, mas o seu sucesso </a:t>
            </a:r>
            <a:r>
              <a:rPr lang="pt-BR" sz="2400" dirty="0" smtClean="0">
                <a:latin typeface="+mj-lt"/>
              </a:rPr>
              <a:t>esportivo </a:t>
            </a:r>
            <a:r>
              <a:rPr lang="pt-BR" sz="2400" dirty="0">
                <a:latin typeface="+mj-lt"/>
              </a:rPr>
              <a:t>escondia a sua </a:t>
            </a:r>
            <a:r>
              <a:rPr lang="pt-BR" sz="2400" dirty="0" smtClean="0">
                <a:latin typeface="+mj-lt"/>
              </a:rPr>
              <a:t>condição.</a:t>
            </a:r>
          </a:p>
          <a:p>
            <a:pPr algn="just">
              <a:spcBef>
                <a:spcPts val="600"/>
              </a:spcBef>
            </a:pPr>
            <a:r>
              <a:rPr lang="pt-BR" sz="2400" dirty="0" smtClean="0">
                <a:latin typeface="+mj-lt"/>
              </a:rPr>
              <a:t>É um </a:t>
            </a:r>
            <a:r>
              <a:rPr lang="pt-BR" sz="2400" dirty="0">
                <a:latin typeface="+mj-lt"/>
              </a:rPr>
              <a:t>dos maiores nomes da história da natação. </a:t>
            </a:r>
            <a:r>
              <a:rPr lang="pt-BR" sz="2400" dirty="0" smtClean="0">
                <a:latin typeface="+mj-lt"/>
              </a:rPr>
              <a:t>Com 9 </a:t>
            </a:r>
            <a:r>
              <a:rPr lang="pt-BR" sz="2400" dirty="0">
                <a:latin typeface="+mj-lt"/>
              </a:rPr>
              <a:t>medalhas </a:t>
            </a:r>
            <a:r>
              <a:rPr lang="pt-BR" sz="2400" dirty="0" smtClean="0">
                <a:latin typeface="+mj-lt"/>
              </a:rPr>
              <a:t>olímpicas (2000; 2004), foi </a:t>
            </a:r>
            <a:r>
              <a:rPr lang="pt-BR" sz="2400" dirty="0">
                <a:latin typeface="+mj-lt"/>
              </a:rPr>
              <a:t>o antecessor de </a:t>
            </a:r>
            <a:r>
              <a:rPr lang="pt-BR" sz="2400" dirty="0" err="1" smtClean="0">
                <a:latin typeface="+mj-lt"/>
              </a:rPr>
              <a:t>Phelps</a:t>
            </a:r>
            <a:r>
              <a:rPr lang="pt-BR" sz="2400" dirty="0" smtClean="0">
                <a:latin typeface="+mj-lt"/>
              </a:rPr>
              <a:t> e teria atingido </a:t>
            </a:r>
            <a:r>
              <a:rPr lang="pt-BR" sz="2400" dirty="0">
                <a:latin typeface="+mj-lt"/>
              </a:rPr>
              <a:t>tantos recordes quanto o norte-americano </a:t>
            </a:r>
            <a:r>
              <a:rPr lang="pt-BR" sz="2400" dirty="0" smtClean="0">
                <a:latin typeface="+mj-lt"/>
              </a:rPr>
              <a:t>...</a:t>
            </a:r>
            <a:endParaRPr lang="pt-BR" sz="2400" dirty="0">
              <a:latin typeface="+mj-lt"/>
            </a:endParaRPr>
          </a:p>
        </p:txBody>
      </p:sp>
      <p:pic>
        <p:nvPicPr>
          <p:cNvPr id="1026" name="Picture 2" descr="http://1.bp.blogspot.com/-LvBJYPEGIt8/UhfsJEzGUXI/AAAAAAACLBY/qeO_F7rEZy8/s640/IanThorpe_h_Japan2001.jpg"/>
          <p:cNvPicPr>
            <a:picLocks noChangeAspect="1" noChangeArrowheads="1"/>
          </p:cNvPicPr>
          <p:nvPr/>
        </p:nvPicPr>
        <p:blipFill>
          <a:blip r:embed="rId2"/>
          <a:srcRect/>
          <a:stretch>
            <a:fillRect/>
          </a:stretch>
        </p:blipFill>
        <p:spPr bwMode="auto">
          <a:xfrm>
            <a:off x="6363400" y="124826"/>
            <a:ext cx="2385064" cy="1719998"/>
          </a:xfrm>
          <a:prstGeom prst="rect">
            <a:avLst/>
          </a:prstGeom>
          <a:noFill/>
        </p:spPr>
      </p:pic>
      <p:pic>
        <p:nvPicPr>
          <p:cNvPr id="1028" name="Picture 4" descr="http://www.larazon.es/documents/10165/0/image_content_low_1473325_20140130153055.jpg"/>
          <p:cNvPicPr>
            <a:picLocks noChangeAspect="1" noChangeArrowheads="1"/>
          </p:cNvPicPr>
          <p:nvPr/>
        </p:nvPicPr>
        <p:blipFill>
          <a:blip r:embed="rId3"/>
          <a:srcRect/>
          <a:stretch>
            <a:fillRect/>
          </a:stretch>
        </p:blipFill>
        <p:spPr bwMode="auto">
          <a:xfrm>
            <a:off x="323528" y="173098"/>
            <a:ext cx="2880320" cy="1623454"/>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ltLang="en-US"/>
          </a:p>
        </p:txBody>
      </p:sp>
      <p:sp>
        <p:nvSpPr>
          <p:cNvPr id="3" name="Espaço Reservado para Conteúdo 2"/>
          <p:cNvSpPr>
            <a:spLocks noGrp="1"/>
          </p:cNvSpPr>
          <p:nvPr>
            <p:ph idx="1"/>
          </p:nvPr>
        </p:nvSpPr>
        <p:spPr>
          <a:xfrm>
            <a:off x="457200" y="2245995"/>
            <a:ext cx="8229600" cy="4561840"/>
          </a:xfrm>
        </p:spPr>
        <p:txBody>
          <a:bodyPr>
            <a:normAutofit fontScale="90000" lnSpcReduction="10000"/>
          </a:bodyPr>
          <a:lstStyle/>
          <a:p>
            <a:pPr algn="just"/>
            <a:r>
              <a:rPr lang="pt-BR" altLang="en-US" sz="2800"/>
              <a:t>Ian Thorpe revelou o que todos no esporte australiano suspeitavam: ele parou de nadar muito jovem, pois nunca teve a ajuda adequada que precisava para lidar com a enorme pressão.</a:t>
            </a:r>
          </a:p>
          <a:p>
            <a:pPr algn="just"/>
            <a:r>
              <a:rPr lang="pt-BR" altLang="en-US" sz="2800"/>
              <a:t>ele poderia – e deveria ter – nadado em mais duas Olimpíadas, mas os serviços de saúde mental disponíveis na época não eram suficientes.</a:t>
            </a:r>
          </a:p>
          <a:p>
            <a:pPr algn="just"/>
            <a:r>
              <a:rPr lang="pt-BR" altLang="en-US" sz="2800"/>
              <a:t>aposentou prematuramente em 2006, lutando secretamente contra os demônios mentais de estar preso entre suas ambições esportivas e o desejo por uma vida normal longe da rotina do treinamento e do brilho dos holofotes.</a:t>
            </a:r>
          </a:p>
          <a:p>
            <a:pPr algn="just"/>
            <a:endParaRPr lang="pt-BR" altLang="en-US" sz="2800"/>
          </a:p>
        </p:txBody>
      </p:sp>
      <p:pic>
        <p:nvPicPr>
          <p:cNvPr id="100" name="Imagem 99"/>
          <p:cNvPicPr/>
          <p:nvPr/>
        </p:nvPicPr>
        <p:blipFill>
          <a:blip r:embed="rId2"/>
          <a:stretch>
            <a:fillRect/>
          </a:stretch>
        </p:blipFill>
        <p:spPr>
          <a:xfrm>
            <a:off x="4572000" y="3429000"/>
            <a:ext cx="0" cy="0"/>
          </a:xfrm>
          <a:prstGeom prst="rect">
            <a:avLst/>
          </a:prstGeom>
          <a:noFill/>
          <a:ln w="9525">
            <a:noFill/>
          </a:ln>
        </p:spPr>
      </p:pic>
      <p:pic>
        <p:nvPicPr>
          <p:cNvPr id="101" name="Imagem 100"/>
          <p:cNvPicPr/>
          <p:nvPr/>
        </p:nvPicPr>
        <p:blipFill>
          <a:blip r:embed="rId2"/>
          <a:stretch>
            <a:fillRect/>
          </a:stretch>
        </p:blipFill>
        <p:spPr>
          <a:xfrm>
            <a:off x="466725" y="188595"/>
            <a:ext cx="2582545" cy="1802130"/>
          </a:xfrm>
          <a:prstGeom prst="rect">
            <a:avLst/>
          </a:prstGeom>
          <a:noFill/>
          <a:ln w="9525">
            <a:noFill/>
          </a:ln>
        </p:spPr>
      </p:pic>
      <p:pic>
        <p:nvPicPr>
          <p:cNvPr id="102" name="Imagem 101"/>
          <p:cNvPicPr/>
          <p:nvPr/>
        </p:nvPicPr>
        <p:blipFill>
          <a:blip r:embed="rId3"/>
          <a:stretch>
            <a:fillRect/>
          </a:stretch>
        </p:blipFill>
        <p:spPr>
          <a:xfrm>
            <a:off x="4572000" y="3429000"/>
            <a:ext cx="0" cy="0"/>
          </a:xfrm>
          <a:prstGeom prst="rect">
            <a:avLst/>
          </a:prstGeom>
          <a:noFill/>
          <a:ln w="9525">
            <a:noFill/>
          </a:ln>
        </p:spPr>
      </p:pic>
      <p:pic>
        <p:nvPicPr>
          <p:cNvPr id="103" name="Imagem 102"/>
          <p:cNvPicPr/>
          <p:nvPr/>
        </p:nvPicPr>
        <p:blipFill>
          <a:blip r:embed="rId3"/>
          <a:stretch>
            <a:fillRect/>
          </a:stretch>
        </p:blipFill>
        <p:spPr>
          <a:xfrm>
            <a:off x="4558030" y="180975"/>
            <a:ext cx="4095115" cy="1809115"/>
          </a:xfrm>
          <a:prstGeom prst="rect">
            <a:avLst/>
          </a:prstGeom>
          <a:noFill/>
          <a:ln w="9525">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altLang="en-US"/>
              <a:t>ECP</a:t>
            </a:r>
          </a:p>
        </p:txBody>
      </p:sp>
      <p:sp>
        <p:nvSpPr>
          <p:cNvPr id="3" name="Espaço Reservado para Conteúdo 2"/>
          <p:cNvSpPr>
            <a:spLocks noGrp="1"/>
          </p:cNvSpPr>
          <p:nvPr>
            <p:ph idx="1"/>
          </p:nvPr>
        </p:nvSpPr>
        <p:spPr/>
        <p:txBody>
          <a:bodyPr/>
          <a:lstStyle/>
          <a:p>
            <a:endParaRPr lang="pt-B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3212975"/>
            <a:ext cx="8229600" cy="3456385"/>
          </a:xfrm>
        </p:spPr>
        <p:txBody>
          <a:bodyPr>
            <a:normAutofit/>
          </a:bodyPr>
          <a:lstStyle/>
          <a:p>
            <a:pPr algn="just"/>
            <a:r>
              <a:rPr lang="en-US" sz="2400" dirty="0" err="1">
                <a:latin typeface="+mj-lt"/>
              </a:rPr>
              <a:t>G</a:t>
            </a:r>
            <a:r>
              <a:rPr lang="en-US" sz="2400" dirty="0" err="1" smtClean="0">
                <a:effectLst/>
                <a:latin typeface="+mj-lt"/>
              </a:rPr>
              <a:t>inasta</a:t>
            </a:r>
            <a:r>
              <a:rPr lang="en-US" sz="2400" dirty="0" smtClean="0">
                <a:effectLst/>
                <a:latin typeface="+mj-lt"/>
              </a:rPr>
              <a:t> </a:t>
            </a:r>
            <a:r>
              <a:rPr lang="en-US" sz="2400" dirty="0" err="1" smtClean="0">
                <a:effectLst/>
                <a:latin typeface="+mj-lt"/>
              </a:rPr>
              <a:t>ativa</a:t>
            </a:r>
            <a:r>
              <a:rPr lang="en-US" sz="2400" dirty="0" smtClean="0">
                <a:effectLst/>
                <a:latin typeface="+mj-lt"/>
              </a:rPr>
              <a:t>, 46 </a:t>
            </a:r>
            <a:r>
              <a:rPr lang="en-US" sz="2400" dirty="0" err="1" smtClean="0">
                <a:effectLst/>
                <a:latin typeface="+mj-lt"/>
              </a:rPr>
              <a:t>anos</a:t>
            </a:r>
            <a:r>
              <a:rPr lang="en-US" sz="2400" dirty="0" smtClean="0">
                <a:effectLst/>
                <a:latin typeface="+mj-lt"/>
              </a:rPr>
              <a:t>, </a:t>
            </a:r>
            <a:r>
              <a:rPr lang="en-US" sz="2400" dirty="0" err="1" smtClean="0">
                <a:effectLst/>
                <a:latin typeface="+mj-lt"/>
              </a:rPr>
              <a:t>iniciou</a:t>
            </a:r>
            <a:r>
              <a:rPr lang="en-US" sz="2400" dirty="0" smtClean="0">
                <a:effectLst/>
                <a:latin typeface="+mj-lt"/>
              </a:rPr>
              <a:t> </a:t>
            </a:r>
            <a:r>
              <a:rPr lang="en-US" sz="2400" dirty="0" err="1" smtClean="0">
                <a:effectLst/>
                <a:latin typeface="+mj-lt"/>
              </a:rPr>
              <a:t>aos</a:t>
            </a:r>
            <a:r>
              <a:rPr lang="en-US" sz="2400" dirty="0" smtClean="0">
                <a:effectLst/>
                <a:latin typeface="+mj-lt"/>
              </a:rPr>
              <a:t> 8 </a:t>
            </a:r>
            <a:r>
              <a:rPr lang="en-US" sz="2400" dirty="0" err="1" smtClean="0">
                <a:effectLst/>
                <a:latin typeface="+mj-lt"/>
              </a:rPr>
              <a:t>anos</a:t>
            </a:r>
            <a:r>
              <a:rPr lang="en-US" sz="2400" dirty="0" smtClean="0">
                <a:effectLst/>
                <a:latin typeface="+mj-lt"/>
              </a:rPr>
              <a:t> de </a:t>
            </a:r>
            <a:r>
              <a:rPr lang="en-US" sz="2400" dirty="0" err="1" smtClean="0">
                <a:effectLst/>
                <a:latin typeface="+mj-lt"/>
              </a:rPr>
              <a:t>idade</a:t>
            </a:r>
            <a:r>
              <a:rPr lang="en-US" sz="2400" dirty="0" smtClean="0">
                <a:effectLst/>
                <a:latin typeface="+mj-lt"/>
              </a:rPr>
              <a:t>, </a:t>
            </a:r>
            <a:r>
              <a:rPr lang="en-US" sz="2400" dirty="0" err="1" smtClean="0">
                <a:effectLst/>
                <a:latin typeface="+mj-lt"/>
              </a:rPr>
              <a:t>começou</a:t>
            </a:r>
            <a:r>
              <a:rPr lang="en-US" sz="2400" dirty="0" smtClean="0">
                <a:effectLst/>
                <a:latin typeface="+mj-lt"/>
              </a:rPr>
              <a:t> a </a:t>
            </a:r>
            <a:r>
              <a:rPr lang="en-US" sz="2400" dirty="0" err="1" smtClean="0">
                <a:effectLst/>
                <a:latin typeface="+mj-lt"/>
              </a:rPr>
              <a:t>competir</a:t>
            </a:r>
            <a:r>
              <a:rPr lang="en-US" sz="2400" dirty="0" smtClean="0">
                <a:effectLst/>
                <a:latin typeface="+mj-lt"/>
              </a:rPr>
              <a:t> </a:t>
            </a:r>
            <a:r>
              <a:rPr lang="en-US" sz="2400" dirty="0" err="1" smtClean="0">
                <a:effectLst/>
                <a:latin typeface="+mj-lt"/>
              </a:rPr>
              <a:t>internacionalmente</a:t>
            </a:r>
            <a:r>
              <a:rPr lang="en-US" sz="2400" dirty="0" smtClean="0">
                <a:effectLst/>
                <a:latin typeface="+mj-lt"/>
              </a:rPr>
              <a:t> </a:t>
            </a:r>
            <a:r>
              <a:rPr lang="en-US" sz="2400" dirty="0" err="1" smtClean="0">
                <a:effectLst/>
                <a:latin typeface="+mj-lt"/>
              </a:rPr>
              <a:t>aos</a:t>
            </a:r>
            <a:r>
              <a:rPr lang="en-US" sz="2400" dirty="0" smtClean="0">
                <a:effectLst/>
                <a:latin typeface="+mj-lt"/>
              </a:rPr>
              <a:t> 13 </a:t>
            </a:r>
            <a:r>
              <a:rPr lang="en-US" sz="2400" dirty="0" err="1" smtClean="0">
                <a:effectLst/>
                <a:latin typeface="+mj-lt"/>
              </a:rPr>
              <a:t>anos</a:t>
            </a:r>
            <a:r>
              <a:rPr lang="en-US" sz="2400" dirty="0" smtClean="0">
                <a:effectLst/>
                <a:latin typeface="+mj-lt"/>
              </a:rPr>
              <a:t>, </a:t>
            </a:r>
            <a:r>
              <a:rPr lang="en-US" sz="2400" dirty="0" err="1" smtClean="0">
                <a:effectLst/>
                <a:latin typeface="+mj-lt"/>
              </a:rPr>
              <a:t>participou</a:t>
            </a:r>
            <a:r>
              <a:rPr lang="en-US" sz="2400" dirty="0" smtClean="0">
                <a:effectLst/>
                <a:latin typeface="+mj-lt"/>
              </a:rPr>
              <a:t> de </a:t>
            </a:r>
            <a:r>
              <a:rPr lang="en-US" sz="2400" dirty="0" err="1" smtClean="0">
                <a:effectLst/>
                <a:latin typeface="+mj-lt"/>
              </a:rPr>
              <a:t>sete</a:t>
            </a:r>
            <a:r>
              <a:rPr lang="en-US" sz="2400" dirty="0" smtClean="0">
                <a:effectLst/>
                <a:latin typeface="+mj-lt"/>
              </a:rPr>
              <a:t> </a:t>
            </a:r>
            <a:r>
              <a:rPr lang="en-US" sz="2400" dirty="0" err="1" smtClean="0">
                <a:effectLst/>
                <a:latin typeface="+mj-lt"/>
              </a:rPr>
              <a:t>olimpíadas</a:t>
            </a:r>
            <a:r>
              <a:rPr lang="en-US" sz="2400" dirty="0" smtClean="0">
                <a:effectLst/>
                <a:latin typeface="+mj-lt"/>
              </a:rPr>
              <a:t> (1992-2016) e </a:t>
            </a:r>
            <a:r>
              <a:rPr lang="en-US" sz="2400" dirty="0" err="1" smtClean="0">
                <a:effectLst/>
                <a:latin typeface="+mj-lt"/>
              </a:rPr>
              <a:t>conquistou</a:t>
            </a:r>
            <a:r>
              <a:rPr lang="en-US" sz="2400" dirty="0" smtClean="0">
                <a:effectLst/>
                <a:latin typeface="+mj-lt"/>
              </a:rPr>
              <a:t> </a:t>
            </a:r>
            <a:r>
              <a:rPr lang="en-US" sz="2400" dirty="0" err="1" smtClean="0">
                <a:effectLst/>
                <a:latin typeface="+mj-lt"/>
              </a:rPr>
              <a:t>uma</a:t>
            </a:r>
            <a:r>
              <a:rPr lang="en-US" sz="2400" dirty="0" smtClean="0">
                <a:effectLst/>
                <a:latin typeface="+mj-lt"/>
              </a:rPr>
              <a:t> </a:t>
            </a:r>
            <a:r>
              <a:rPr lang="en-US" sz="2400" dirty="0" err="1" smtClean="0">
                <a:effectLst/>
                <a:latin typeface="+mj-lt"/>
              </a:rPr>
              <a:t>medalha</a:t>
            </a:r>
            <a:r>
              <a:rPr lang="en-US" sz="2400" dirty="0" smtClean="0">
                <a:effectLst/>
                <a:latin typeface="+mj-lt"/>
              </a:rPr>
              <a:t> de </a:t>
            </a:r>
            <a:r>
              <a:rPr lang="en-US" sz="2400" dirty="0" err="1" smtClean="0">
                <a:effectLst/>
                <a:latin typeface="+mj-lt"/>
              </a:rPr>
              <a:t>ouro</a:t>
            </a:r>
            <a:r>
              <a:rPr lang="en-US" sz="2400" dirty="0" smtClean="0">
                <a:effectLst/>
                <a:latin typeface="+mj-lt"/>
              </a:rPr>
              <a:t> e </a:t>
            </a:r>
            <a:r>
              <a:rPr lang="en-US" sz="2400" dirty="0" err="1" smtClean="0">
                <a:effectLst/>
                <a:latin typeface="+mj-lt"/>
              </a:rPr>
              <a:t>uma</a:t>
            </a:r>
            <a:r>
              <a:rPr lang="en-US" sz="2400" dirty="0" smtClean="0">
                <a:effectLst/>
                <a:latin typeface="+mj-lt"/>
              </a:rPr>
              <a:t> de </a:t>
            </a:r>
            <a:r>
              <a:rPr lang="en-US" sz="2400" dirty="0" err="1" smtClean="0">
                <a:effectLst/>
                <a:latin typeface="+mj-lt"/>
              </a:rPr>
              <a:t>prata</a:t>
            </a:r>
            <a:r>
              <a:rPr lang="en-US" sz="2400" dirty="0" smtClean="0">
                <a:effectLst/>
                <a:latin typeface="+mj-lt"/>
              </a:rPr>
              <a:t>. </a:t>
            </a:r>
            <a:r>
              <a:rPr lang="en-US" sz="2400" dirty="0" err="1" smtClean="0">
                <a:effectLst/>
                <a:latin typeface="+mj-lt"/>
              </a:rPr>
              <a:t>Obteve</a:t>
            </a:r>
            <a:r>
              <a:rPr lang="en-US" sz="2400" dirty="0" smtClean="0">
                <a:effectLst/>
                <a:latin typeface="+mj-lt"/>
              </a:rPr>
              <a:t> 11 </a:t>
            </a:r>
            <a:r>
              <a:rPr lang="en-US" sz="2400" dirty="0" err="1" smtClean="0">
                <a:effectLst/>
                <a:latin typeface="+mj-lt"/>
              </a:rPr>
              <a:t>medalhas</a:t>
            </a:r>
            <a:r>
              <a:rPr lang="en-US" sz="2400" dirty="0" smtClean="0">
                <a:effectLst/>
                <a:latin typeface="+mj-lt"/>
              </a:rPr>
              <a:t> </a:t>
            </a:r>
            <a:r>
              <a:rPr lang="en-US" sz="2400" dirty="0" err="1" smtClean="0">
                <a:effectLst/>
                <a:latin typeface="+mj-lt"/>
              </a:rPr>
              <a:t>em</a:t>
            </a:r>
            <a:r>
              <a:rPr lang="en-US" sz="2400" dirty="0" smtClean="0">
                <a:effectLst/>
                <a:latin typeface="+mj-lt"/>
              </a:rPr>
              <a:t> </a:t>
            </a:r>
            <a:r>
              <a:rPr lang="en-US" sz="2400" dirty="0" err="1" smtClean="0">
                <a:effectLst/>
                <a:latin typeface="+mj-lt"/>
              </a:rPr>
              <a:t>mundiais</a:t>
            </a:r>
            <a:r>
              <a:rPr lang="en-US" sz="2400" dirty="0" smtClean="0">
                <a:effectLst/>
                <a:latin typeface="+mj-lt"/>
              </a:rPr>
              <a:t>.</a:t>
            </a:r>
          </a:p>
          <a:p>
            <a:pPr algn="just"/>
            <a:r>
              <a:rPr lang="pt-BR" sz="2400" dirty="0" smtClean="0">
                <a:effectLst/>
                <a:latin typeface="+mj-lt"/>
              </a:rPr>
              <a:t>Competiu JO </a:t>
            </a:r>
            <a:r>
              <a:rPr lang="pt-BR" sz="2400" dirty="0" err="1" smtClean="0">
                <a:effectLst/>
                <a:latin typeface="+mj-lt"/>
              </a:rPr>
              <a:t>Tokyo</a:t>
            </a:r>
            <a:r>
              <a:rPr lang="pt-BR" sz="2400" dirty="0" smtClean="0">
                <a:effectLst/>
                <a:latin typeface="+mj-lt"/>
              </a:rPr>
              <a:t> 2021 (8ª Olimpíada).</a:t>
            </a:r>
          </a:p>
          <a:p>
            <a:pPr algn="just"/>
            <a:r>
              <a:rPr lang="pt-BR" sz="2400" dirty="0">
                <a:latin typeface="+mj-lt"/>
              </a:rPr>
              <a:t>Eu fiquei dois dias aposentada depois do Rio. No dia seguinte, pensei: “Por que não tentar de novo?” Eu amo a ginástica, amo muito. Por isso continuo</a:t>
            </a:r>
            <a:r>
              <a:rPr lang="pt-BR" sz="2400" dirty="0" smtClean="0">
                <a:latin typeface="+mj-lt"/>
              </a:rPr>
              <a:t>.</a:t>
            </a:r>
          </a:p>
          <a:p>
            <a:pPr algn="just"/>
            <a:endParaRPr lang="pt-BR" sz="2400" dirty="0">
              <a:effectLst/>
              <a:latin typeface="+mj-lt"/>
            </a:endParaRPr>
          </a:p>
        </p:txBody>
      </p:sp>
      <p:pic>
        <p:nvPicPr>
          <p:cNvPr id="1026" name="Picture 2" descr="Resultado de imagem para Oksana Chusoviti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60648"/>
            <a:ext cx="3483387" cy="2696816"/>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533462" y="980728"/>
            <a:ext cx="4317913" cy="707886"/>
          </a:xfrm>
          <a:prstGeom prst="rect">
            <a:avLst/>
          </a:prstGeom>
          <a:noFill/>
        </p:spPr>
        <p:txBody>
          <a:bodyPr wrap="none" rtlCol="0">
            <a:spAutoFit/>
          </a:bodyPr>
          <a:lstStyle/>
          <a:p>
            <a:r>
              <a:rPr lang="en-US" sz="4000" b="1" dirty="0">
                <a:solidFill>
                  <a:srgbClr val="FF0000"/>
                </a:solidFill>
                <a:latin typeface="+mj-lt"/>
              </a:rPr>
              <a:t>Oksana</a:t>
            </a:r>
            <a:r>
              <a:rPr lang="en-US" b="1" dirty="0">
                <a:solidFill>
                  <a:srgbClr val="FF0000"/>
                </a:solidFill>
                <a:latin typeface="+mj-lt"/>
              </a:rPr>
              <a:t> </a:t>
            </a:r>
            <a:r>
              <a:rPr lang="en-US" sz="4000" b="1" dirty="0" err="1">
                <a:solidFill>
                  <a:srgbClr val="FF0000"/>
                </a:solidFill>
                <a:latin typeface="+mj-lt"/>
              </a:rPr>
              <a:t>Chusovitina</a:t>
            </a:r>
            <a:endParaRPr lang="pt-BR" sz="4000" dirty="0">
              <a:latin typeface="+mj-lt"/>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ltLang="en-US"/>
          </a:p>
        </p:txBody>
      </p:sp>
      <p:sp>
        <p:nvSpPr>
          <p:cNvPr id="3" name="Espaço Reservado para Conteúdo 2"/>
          <p:cNvSpPr>
            <a:spLocks noGrp="1"/>
          </p:cNvSpPr>
          <p:nvPr>
            <p:ph idx="1"/>
          </p:nvPr>
        </p:nvSpPr>
        <p:spPr>
          <a:xfrm>
            <a:off x="457200" y="1403985"/>
            <a:ext cx="8229600" cy="5375275"/>
          </a:xfrm>
        </p:spPr>
        <p:txBody>
          <a:bodyPr>
            <a:noAutofit/>
          </a:bodyPr>
          <a:lstStyle/>
          <a:p>
            <a:pPr algn="just">
              <a:spcBef>
                <a:spcPts val="0"/>
              </a:spcBef>
            </a:pPr>
            <a:r>
              <a:rPr lang="pt-BR" altLang="en-US" sz="2800" dirty="0"/>
              <a:t>... devemos encontrar as soluções "técnicas", os melhores meios de educar, e este é o núcleo fundamental da nossa intervenção </a:t>
            </a:r>
            <a:r>
              <a:rPr lang="pt-BR" altLang="en-US" sz="2800" dirty="0" smtClean="0"/>
              <a:t>nesse campo.</a:t>
            </a:r>
            <a:endParaRPr lang="pt-BR" altLang="en-US" sz="2800" dirty="0"/>
          </a:p>
          <a:p>
            <a:pPr algn="just">
              <a:spcBef>
                <a:spcPts val="0"/>
              </a:spcBef>
            </a:pPr>
            <a:r>
              <a:rPr lang="pt-BR" altLang="en-US" sz="2800" dirty="0"/>
              <a:t>"contribuições pedagógicas da modernidade" demonstra como o processo pedagógico necessita evoluir junto a sociedade, a cada dia ela está mais modernizada e em constante mudança, seja nos aspectos políticos, sociais e </a:t>
            </a:r>
            <a:r>
              <a:rPr lang="pt-BR" altLang="en-US" sz="2800" dirty="0" smtClean="0"/>
              <a:t>econômicos.</a:t>
            </a:r>
          </a:p>
          <a:p>
            <a:pPr algn="just">
              <a:spcBef>
                <a:spcPts val="0"/>
              </a:spcBef>
            </a:pPr>
            <a:r>
              <a:rPr lang="pt-BR" altLang="en-US" sz="2800" dirty="0" err="1" smtClean="0"/>
              <a:t>Barbanti</a:t>
            </a:r>
            <a:r>
              <a:rPr lang="pt-BR" altLang="en-US" sz="2800" dirty="0" smtClean="0"/>
              <a:t> </a:t>
            </a:r>
            <a:r>
              <a:rPr lang="pt-BR" altLang="en-US" sz="2800" dirty="0"/>
              <a:t>define o processo educacional como algo que usa o movimento para ajudar as pessoas a adquirir habilidades, condicionamento e atitudes que contribuam para seu desenvolvimento e bem </a:t>
            </a:r>
            <a:r>
              <a:rPr lang="pt-BR" altLang="en-US" sz="2800" dirty="0" smtClean="0"/>
              <a:t>estar.</a:t>
            </a:r>
            <a:endParaRPr lang="pt-BR" altLang="en-US" sz="28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312724"/>
            <a:ext cx="4042792" cy="901698"/>
          </a:xfrm>
        </p:spPr>
        <p:txBody>
          <a:bodyPr/>
          <a:lstStyle/>
          <a:p>
            <a:r>
              <a:rPr lang="pt-BR" sz="4000" b="1" dirty="0" smtClean="0">
                <a:solidFill>
                  <a:srgbClr val="FF0000"/>
                </a:solidFill>
                <a:effectLst/>
              </a:rPr>
              <a:t>Magic Paula</a:t>
            </a:r>
            <a:endParaRPr lang="pt-BR" sz="4000" b="1" dirty="0">
              <a:solidFill>
                <a:srgbClr val="FF0000"/>
              </a:solidFill>
              <a:effectLst/>
            </a:endParaRPr>
          </a:p>
        </p:txBody>
      </p:sp>
      <p:sp>
        <p:nvSpPr>
          <p:cNvPr id="3" name="Espaço Reservado para Conteúdo 2"/>
          <p:cNvSpPr>
            <a:spLocks noGrp="1"/>
          </p:cNvSpPr>
          <p:nvPr>
            <p:ph idx="1"/>
          </p:nvPr>
        </p:nvSpPr>
        <p:spPr>
          <a:xfrm>
            <a:off x="179512" y="1959036"/>
            <a:ext cx="8501122" cy="4782332"/>
          </a:xfrm>
        </p:spPr>
        <p:txBody>
          <a:bodyPr>
            <a:normAutofit fontScale="85000" lnSpcReduction="10000"/>
          </a:bodyPr>
          <a:lstStyle/>
          <a:p>
            <a:pPr algn="just">
              <a:spcBef>
                <a:spcPts val="0"/>
              </a:spcBef>
              <a:buNone/>
            </a:pPr>
            <a:r>
              <a:rPr lang="pt-BR" sz="3000" b="1" dirty="0" smtClean="0">
                <a:solidFill>
                  <a:srgbClr val="FF0000"/>
                </a:solidFill>
                <a:effectLst/>
                <a:latin typeface="+mj-lt"/>
              </a:rPr>
              <a:t>	</a:t>
            </a:r>
            <a:r>
              <a:rPr lang="pt-BR" sz="3000" b="1" dirty="0" smtClean="0">
                <a:solidFill>
                  <a:srgbClr val="0000FF"/>
                </a:solidFill>
                <a:effectLst/>
                <a:latin typeface="+mj-lt"/>
              </a:rPr>
              <a:t>A respeito de escola de esporte, você considera que elas poderiam formar efetivamente atleta de competição?</a:t>
            </a:r>
          </a:p>
          <a:p>
            <a:pPr algn="just">
              <a:spcBef>
                <a:spcPts val="0"/>
              </a:spcBef>
              <a:buNone/>
            </a:pPr>
            <a:endParaRPr lang="pt-BR" sz="3000" b="1" dirty="0" smtClean="0">
              <a:solidFill>
                <a:srgbClr val="FF0000"/>
              </a:solidFill>
              <a:effectLst/>
              <a:latin typeface="+mj-lt"/>
            </a:endParaRPr>
          </a:p>
          <a:p>
            <a:pPr algn="just">
              <a:spcBef>
                <a:spcPts val="0"/>
              </a:spcBef>
              <a:buNone/>
            </a:pPr>
            <a:r>
              <a:rPr lang="pt-BR" sz="2800" dirty="0">
                <a:latin typeface="+mj-lt"/>
              </a:rPr>
              <a:t>	</a:t>
            </a:r>
            <a:r>
              <a:rPr lang="pt-BR" sz="2800" dirty="0" smtClean="0">
                <a:effectLst/>
                <a:latin typeface="+mj-lt"/>
              </a:rPr>
              <a:t>Do jeito que as coisas caminham hoje acho que não. A grande maioria não formará, porque </a:t>
            </a:r>
            <a:r>
              <a:rPr lang="pt-BR" sz="2800" dirty="0" smtClean="0">
                <a:solidFill>
                  <a:srgbClr val="FF0000"/>
                </a:solidFill>
                <a:effectLst/>
                <a:latin typeface="+mj-lt"/>
              </a:rPr>
              <a:t>cobra, exige-se da criança e do adolescente comportamento de uma pessoa adulta</a:t>
            </a:r>
            <a:r>
              <a:rPr lang="pt-BR" sz="2800" dirty="0" smtClean="0">
                <a:effectLst/>
                <a:latin typeface="+mj-lt"/>
              </a:rPr>
              <a:t>. Isso na maioria das vezes o acaba prejudicando. Não existe por parte dos adultos </a:t>
            </a:r>
            <a:r>
              <a:rPr lang="pt-BR" sz="2800" b="1" dirty="0" smtClean="0">
                <a:effectLst/>
                <a:latin typeface="+mj-lt"/>
              </a:rPr>
              <a:t>consciência</a:t>
            </a:r>
            <a:r>
              <a:rPr lang="pt-BR" sz="2800" dirty="0" smtClean="0">
                <a:effectLst/>
                <a:latin typeface="+mj-lt"/>
              </a:rPr>
              <a:t> que o indivíduo tem de se formar no contexto global como pessoa e não só a formação de qualidades físicas básicas “já querem estar </a:t>
            </a:r>
            <a:r>
              <a:rPr lang="pt-BR" sz="2800" dirty="0" smtClean="0">
                <a:solidFill>
                  <a:srgbClr val="FF0000"/>
                </a:solidFill>
                <a:effectLst/>
                <a:latin typeface="+mj-lt"/>
              </a:rPr>
              <a:t>introduzindo treinamento para essas crianças como se fossem profissionais</a:t>
            </a:r>
            <a:r>
              <a:rPr lang="pt-BR" sz="2800" dirty="0" smtClean="0">
                <a:solidFill>
                  <a:srgbClr val="0000FF"/>
                </a:solidFill>
                <a:effectLst/>
                <a:latin typeface="+mj-lt"/>
              </a:rPr>
              <a:t>” </a:t>
            </a:r>
            <a:r>
              <a:rPr lang="pt-BR" sz="2800" dirty="0" smtClean="0">
                <a:effectLst/>
                <a:latin typeface="+mj-lt"/>
              </a:rPr>
              <a:t>na maioria das vezes isso vem a ser ruim para formação do jovem no esporte.</a:t>
            </a:r>
            <a:endParaRPr lang="pt-BR" sz="2800" b="1" dirty="0">
              <a:effectLst/>
              <a:latin typeface="+mj-lt"/>
            </a:endParaRPr>
          </a:p>
        </p:txBody>
      </p:sp>
      <p:pic>
        <p:nvPicPr>
          <p:cNvPr id="4098" name="Picture 2" descr="Resultado de imagem para magic pau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2676" y="81853"/>
            <a:ext cx="2923820" cy="176297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79512" y="2139775"/>
            <a:ext cx="8716006" cy="4673601"/>
          </a:xfrm>
        </p:spPr>
        <p:txBody>
          <a:bodyPr>
            <a:normAutofit lnSpcReduction="10000"/>
          </a:bodyPr>
          <a:lstStyle/>
          <a:p>
            <a:pPr>
              <a:spcBef>
                <a:spcPts val="0"/>
              </a:spcBef>
              <a:buNone/>
            </a:pPr>
            <a:r>
              <a:rPr lang="pt-BR" sz="2400" dirty="0" smtClean="0">
                <a:solidFill>
                  <a:srgbClr val="FF0000"/>
                </a:solidFill>
                <a:effectLst/>
                <a:latin typeface="+mj-lt"/>
              </a:rPr>
              <a:t>	</a:t>
            </a:r>
            <a:r>
              <a:rPr lang="pt-BR" sz="2800" b="1" dirty="0" smtClean="0">
                <a:solidFill>
                  <a:srgbClr val="0000FF"/>
                </a:solidFill>
                <a:effectLst/>
                <a:latin typeface="+mj-lt"/>
              </a:rPr>
              <a:t>Como se dava a relação estabelecida entre você, seus pais e o esporte nesses momentos da iniciação e como ela se deu depois ao longo de sua vida? Como você vê esse trinômio Paula, os pais e o esporte?</a:t>
            </a:r>
          </a:p>
          <a:p>
            <a:pPr>
              <a:spcBef>
                <a:spcPts val="0"/>
              </a:spcBef>
              <a:buNone/>
            </a:pPr>
            <a:endParaRPr lang="pt-BR" sz="900" b="1" dirty="0" smtClean="0">
              <a:solidFill>
                <a:srgbClr val="FF0000"/>
              </a:solidFill>
              <a:effectLst/>
              <a:latin typeface="+mj-lt"/>
            </a:endParaRPr>
          </a:p>
          <a:p>
            <a:pPr algn="just">
              <a:spcBef>
                <a:spcPts val="0"/>
              </a:spcBef>
              <a:buNone/>
            </a:pPr>
            <a:r>
              <a:rPr lang="pt-BR" sz="2800" dirty="0">
                <a:latin typeface="+mj-lt"/>
              </a:rPr>
              <a:t>	</a:t>
            </a:r>
            <a:r>
              <a:rPr lang="pt-BR" sz="2800" dirty="0" smtClean="0">
                <a:effectLst/>
                <a:latin typeface="+mj-lt"/>
              </a:rPr>
              <a:t>Eu acho que no início a sustentação que eles deram foi importante; depois com a questão da competição acabou sendo mais complicado pois aí começou a se tornar profissional e eles me </a:t>
            </a:r>
            <a:r>
              <a:rPr lang="pt-BR" sz="2800" dirty="0" smtClean="0">
                <a:solidFill>
                  <a:srgbClr val="FF0000"/>
                </a:solidFill>
                <a:effectLst/>
                <a:latin typeface="+mj-lt"/>
              </a:rPr>
              <a:t>cobravam demais em determinados momentos - coisas que eu não poderia oferecer</a:t>
            </a:r>
            <a:r>
              <a:rPr lang="pt-BR" sz="2800" dirty="0" smtClean="0">
                <a:solidFill>
                  <a:srgbClr val="0000FF"/>
                </a:solidFill>
                <a:effectLst/>
                <a:latin typeface="+mj-lt"/>
              </a:rPr>
              <a:t> </a:t>
            </a:r>
            <a:r>
              <a:rPr lang="pt-BR" sz="2800" dirty="0" smtClean="0">
                <a:effectLst/>
                <a:latin typeface="+mj-lt"/>
              </a:rPr>
              <a:t>- eu estava fazendo meu máximo e às vezes o meu máximo não era o máximo deles.</a:t>
            </a:r>
            <a:endParaRPr lang="pt-BR" sz="2800" dirty="0">
              <a:effectLst/>
              <a:latin typeface="+mj-lt"/>
            </a:endParaRPr>
          </a:p>
        </p:txBody>
      </p:sp>
      <p:pic>
        <p:nvPicPr>
          <p:cNvPr id="6146" name="Picture 2" descr="Resultado de imagem para magic pau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8144" y="40154"/>
            <a:ext cx="3231822" cy="194868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7" name="Rectangle 3"/>
          <p:cNvSpPr>
            <a:spLocks noGrp="1" noChangeArrowheads="1"/>
          </p:cNvSpPr>
          <p:nvPr>
            <p:ph idx="1"/>
          </p:nvPr>
        </p:nvSpPr>
        <p:spPr>
          <a:xfrm>
            <a:off x="357158" y="1412776"/>
            <a:ext cx="8429684" cy="4948238"/>
          </a:xfrm>
        </p:spPr>
        <p:txBody>
          <a:bodyPr>
            <a:normAutofit/>
          </a:bodyPr>
          <a:lstStyle/>
          <a:p>
            <a:pPr algn="ctr" eaLnBrk="1" hangingPunct="1">
              <a:spcBef>
                <a:spcPts val="0"/>
              </a:spcBef>
              <a:buFont typeface="Wingdings" panose="05000000000000000000" pitchFamily="2" charset="2"/>
              <a:buNone/>
              <a:defRPr/>
            </a:pPr>
            <a:r>
              <a:rPr lang="pt-BR" dirty="0" smtClean="0">
                <a:effectLst/>
                <a:latin typeface="+mj-lt"/>
                <a:cs typeface="Arial" panose="020B0604020202020204" pitchFamily="34" charset="0"/>
              </a:rPr>
              <a:t>	“Só uma porcentagem muito reduzida de campeões em idades jovens chega a idade dos elevados rendimentos. </a:t>
            </a:r>
          </a:p>
          <a:p>
            <a:pPr algn="ctr" eaLnBrk="1" hangingPunct="1">
              <a:spcBef>
                <a:spcPts val="0"/>
              </a:spcBef>
              <a:buFont typeface="Wingdings" panose="05000000000000000000" pitchFamily="2" charset="2"/>
              <a:buNone/>
              <a:defRPr/>
            </a:pPr>
            <a:endParaRPr lang="pt-BR" dirty="0" smtClean="0">
              <a:effectLst/>
              <a:latin typeface="+mj-lt"/>
              <a:cs typeface="Arial" panose="020B0604020202020204" pitchFamily="34" charset="0"/>
            </a:endParaRPr>
          </a:p>
          <a:p>
            <a:pPr algn="ctr" eaLnBrk="1" hangingPunct="1">
              <a:spcBef>
                <a:spcPts val="0"/>
              </a:spcBef>
              <a:buFont typeface="Wingdings" panose="05000000000000000000" pitchFamily="2" charset="2"/>
              <a:buNone/>
              <a:defRPr/>
            </a:pPr>
            <a:r>
              <a:rPr lang="pt-BR" dirty="0" smtClean="0">
                <a:effectLst/>
                <a:latin typeface="+mj-lt"/>
                <a:cs typeface="Arial" panose="020B0604020202020204" pitchFamily="34" charset="0"/>
              </a:rPr>
              <a:t>Uma porcentagem muito significativa abandona cerca dos 15/17 anos e antes, portanto, de atingir a etapa de performances máximas” </a:t>
            </a:r>
          </a:p>
          <a:p>
            <a:pPr algn="ctr" eaLnBrk="1" hangingPunct="1">
              <a:spcBef>
                <a:spcPts val="0"/>
              </a:spcBef>
              <a:buFont typeface="Wingdings" panose="05000000000000000000" pitchFamily="2" charset="2"/>
              <a:buNone/>
              <a:defRPr/>
            </a:pPr>
            <a:r>
              <a:rPr lang="pt-BR" dirty="0" smtClean="0">
                <a:effectLst/>
                <a:latin typeface="+mj-lt"/>
                <a:cs typeface="Arial" panose="020B0604020202020204" pitchFamily="34" charset="0"/>
              </a:rPr>
              <a:t>(Marques, 1991, p.12)</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3600" b="1">
                <a:solidFill>
                  <a:srgbClr val="0000FF"/>
                </a:solidFill>
              </a:rPr>
              <a:t>Vamos refletir?</a:t>
            </a:r>
          </a:p>
        </p:txBody>
      </p:sp>
      <p:sp>
        <p:nvSpPr>
          <p:cNvPr id="3" name="Espaço Reservado para Conteúdo 2"/>
          <p:cNvSpPr>
            <a:spLocks noGrp="1"/>
          </p:cNvSpPr>
          <p:nvPr>
            <p:ph idx="1"/>
          </p:nvPr>
        </p:nvSpPr>
        <p:spPr/>
        <p:txBody>
          <a:bodyPr>
            <a:normAutofit/>
          </a:bodyPr>
          <a:lstStyle/>
          <a:p>
            <a:r>
              <a:rPr lang="pt-BR" sz="2800" dirty="0" smtClean="0"/>
              <a:t>Aula de tênis</a:t>
            </a:r>
          </a:p>
          <a:p>
            <a:pPr marL="0" indent="0">
              <a:buNone/>
            </a:pPr>
            <a:r>
              <a:rPr lang="pt-BR" sz="2800" dirty="0"/>
              <a:t>https://www.youtube.com/watch?v=js1nJ-gNwZI</a:t>
            </a:r>
          </a:p>
          <a:p>
            <a:r>
              <a:rPr lang="pt-BR" sz="2800" dirty="0" smtClean="0"/>
              <a:t>Aula de tênis de mesa</a:t>
            </a:r>
          </a:p>
          <a:p>
            <a:pPr marL="0" indent="0">
              <a:buNone/>
            </a:pPr>
            <a:r>
              <a:rPr lang="pt-BR" sz="2800" dirty="0"/>
              <a:t>https://www.youtube.com/watch?v=On14gfhnE5s</a:t>
            </a:r>
          </a:p>
          <a:p>
            <a:r>
              <a:rPr lang="pt-BR" sz="2800" dirty="0" smtClean="0"/>
              <a:t>Aquecimento futebol 4 anos</a:t>
            </a:r>
          </a:p>
          <a:p>
            <a:pPr marL="0" indent="0">
              <a:buNone/>
            </a:pPr>
            <a:r>
              <a:rPr lang="pt-BR" sz="2800" dirty="0" smtClean="0">
                <a:hlinkClick r:id="rId2"/>
              </a:rPr>
              <a:t>https</a:t>
            </a:r>
            <a:r>
              <a:rPr lang="pt-BR" sz="2800" dirty="0">
                <a:hlinkClick r:id="rId2"/>
              </a:rPr>
              <a:t>://</a:t>
            </a:r>
            <a:r>
              <a:rPr lang="pt-BR" sz="2800" dirty="0" smtClean="0">
                <a:hlinkClick r:id="rId2"/>
              </a:rPr>
              <a:t>www.youtube.com/watch?v=bcWiRGTqDbc</a:t>
            </a:r>
            <a:endParaRPr lang="pt-BR" sz="2800" dirty="0" smtClean="0"/>
          </a:p>
          <a:p>
            <a:endParaRPr lang="pt-BR" sz="2800"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46856" y="259780"/>
            <a:ext cx="8229600" cy="3097212"/>
          </a:xfrm>
        </p:spPr>
        <p:txBody>
          <a:bodyPr>
            <a:normAutofit/>
          </a:bodyPr>
          <a:lstStyle/>
          <a:p>
            <a:pPr>
              <a:defRPr/>
            </a:pPr>
            <a:r>
              <a:rPr lang="pt-BR" b="1" dirty="0" smtClean="0">
                <a:solidFill>
                  <a:srgbClr val="FF0000"/>
                </a:solidFill>
                <a:effectLst/>
                <a:cs typeface="Arial" panose="020B0604020202020204" pitchFamily="34" charset="0"/>
              </a:rPr>
              <a:t>Iniciação precoce</a:t>
            </a:r>
            <a:br>
              <a:rPr lang="pt-BR" b="1" dirty="0" smtClean="0">
                <a:solidFill>
                  <a:srgbClr val="FF0000"/>
                </a:solidFill>
                <a:effectLst/>
                <a:cs typeface="Arial" panose="020B0604020202020204" pitchFamily="34" charset="0"/>
              </a:rPr>
            </a:br>
            <a:r>
              <a:rPr lang="pt-BR" b="1" dirty="0" smtClean="0">
                <a:solidFill>
                  <a:srgbClr val="FF0000"/>
                </a:solidFill>
                <a:effectLst/>
                <a:cs typeface="Arial" panose="020B0604020202020204" pitchFamily="34" charset="0"/>
              </a:rPr>
              <a:t> X </a:t>
            </a:r>
            <a:br>
              <a:rPr lang="pt-BR" b="1" dirty="0" smtClean="0">
                <a:solidFill>
                  <a:srgbClr val="FF0000"/>
                </a:solidFill>
                <a:effectLst/>
                <a:cs typeface="Arial" panose="020B0604020202020204" pitchFamily="34" charset="0"/>
              </a:rPr>
            </a:br>
            <a:r>
              <a:rPr lang="pt-BR" b="1" dirty="0" smtClean="0">
                <a:solidFill>
                  <a:srgbClr val="FF0000"/>
                </a:solidFill>
                <a:effectLst/>
                <a:cs typeface="Arial" panose="020B0604020202020204" pitchFamily="34" charset="0"/>
              </a:rPr>
              <a:t>Especialização precoce</a:t>
            </a:r>
            <a:endParaRPr lang="pt-BR" dirty="0">
              <a:solidFill>
                <a:srgbClr val="FF0000"/>
              </a:solidFill>
              <a:cs typeface="Arial" panose="020B0604020202020204" pitchFamily="34" charset="0"/>
            </a:endParaRPr>
          </a:p>
        </p:txBody>
      </p:sp>
      <p:pic>
        <p:nvPicPr>
          <p:cNvPr id="7170" name="Picture 2" descr="Resultado de imagem para nataÃ§Ã£o crianÃ§a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84" y="3861048"/>
            <a:ext cx="4387416" cy="292494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Resultado de imagem para nataÃ§Ã£o competiÃ§Ã£o crianÃ§a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890536"/>
            <a:ext cx="4040410" cy="2922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23528" y="476672"/>
            <a:ext cx="8507288" cy="2683597"/>
          </a:xfrm>
        </p:spPr>
        <p:txBody>
          <a:bodyPr/>
          <a:lstStyle/>
          <a:p>
            <a:pPr algn="ctr">
              <a:lnSpc>
                <a:spcPct val="95000"/>
              </a:lnSpc>
              <a:spcBef>
                <a:spcPts val="0"/>
              </a:spcBef>
              <a:spcAft>
                <a:spcPts val="0"/>
              </a:spcAft>
              <a:buNone/>
            </a:pPr>
            <a:r>
              <a:rPr lang="pt-BR" sz="3600" b="1" dirty="0" smtClean="0">
                <a:effectLst/>
                <a:latin typeface="+mj-lt"/>
                <a:cs typeface="Arial" panose="020B0604020202020204" pitchFamily="34" charset="0"/>
              </a:rPr>
              <a:t>Uma maçã não deve colher-se a</a:t>
            </a:r>
          </a:p>
          <a:p>
            <a:pPr algn="ctr">
              <a:lnSpc>
                <a:spcPct val="95000"/>
              </a:lnSpc>
              <a:spcBef>
                <a:spcPts val="0"/>
              </a:spcBef>
              <a:spcAft>
                <a:spcPts val="0"/>
              </a:spcAft>
              <a:buNone/>
            </a:pPr>
            <a:r>
              <a:rPr lang="pt-BR" sz="3600" b="1" dirty="0" smtClean="0">
                <a:effectLst/>
                <a:latin typeface="+mj-lt"/>
                <a:cs typeface="Arial" panose="020B0604020202020204" pitchFamily="34" charset="0"/>
              </a:rPr>
              <a:t>meio da sua maturação. </a:t>
            </a:r>
          </a:p>
          <a:p>
            <a:pPr algn="ctr">
              <a:lnSpc>
                <a:spcPct val="95000"/>
              </a:lnSpc>
              <a:spcBef>
                <a:spcPts val="0"/>
              </a:spcBef>
              <a:spcAft>
                <a:spcPts val="0"/>
              </a:spcAft>
              <a:buNone/>
            </a:pPr>
            <a:r>
              <a:rPr lang="pt-BR" sz="3600" b="1" dirty="0" smtClean="0">
                <a:effectLst/>
                <a:latin typeface="+mj-lt"/>
                <a:cs typeface="Arial" panose="020B0604020202020204" pitchFamily="34" charset="0"/>
              </a:rPr>
              <a:t>O seu sabor nunca será o mesmo. </a:t>
            </a:r>
          </a:p>
          <a:p>
            <a:pPr algn="r">
              <a:spcBef>
                <a:spcPts val="0"/>
              </a:spcBef>
              <a:buNone/>
            </a:pPr>
            <a:r>
              <a:rPr lang="pt-BR" sz="3600" dirty="0" smtClean="0">
                <a:effectLst/>
                <a:latin typeface="+mj-lt"/>
                <a:cs typeface="Arial" panose="020B0604020202020204" pitchFamily="34" charset="0"/>
              </a:rPr>
              <a:t>(</a:t>
            </a:r>
            <a:r>
              <a:rPr lang="pt-BR" sz="3600" dirty="0" err="1" smtClean="0">
                <a:effectLst/>
                <a:latin typeface="+mj-lt"/>
                <a:cs typeface="Arial" panose="020B0604020202020204" pitchFamily="34" charset="0"/>
              </a:rPr>
              <a:t>Nadori</a:t>
            </a:r>
            <a:r>
              <a:rPr lang="pt-BR" sz="3600" dirty="0" smtClean="0">
                <a:effectLst/>
                <a:latin typeface="+mj-lt"/>
                <a:cs typeface="Arial" panose="020B0604020202020204" pitchFamily="34" charset="0"/>
              </a:rPr>
              <a:t>, 1987).</a:t>
            </a:r>
            <a:endParaRPr lang="pt-BR" sz="3600" dirty="0">
              <a:effectLst/>
              <a:latin typeface="+mj-lt"/>
            </a:endParaRPr>
          </a:p>
        </p:txBody>
      </p:sp>
      <p:pic>
        <p:nvPicPr>
          <p:cNvPr id="3074" name="Picture 2" descr="Sua criança tem um esporte preferido? Envie fotos e vídeos pelo Tô Na Rede  | ap | 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826387"/>
            <a:ext cx="5822234" cy="405899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ext Box 4"/>
          <p:cNvSpPr txBox="1">
            <a:spLocks noChangeArrowheads="1"/>
          </p:cNvSpPr>
          <p:nvPr/>
        </p:nvSpPr>
        <p:spPr bwMode="auto">
          <a:xfrm>
            <a:off x="617335" y="764704"/>
            <a:ext cx="791421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3200" dirty="0">
                <a:latin typeface="+mj-lt"/>
                <a:cs typeface="Arial" panose="020B0604020202020204" pitchFamily="34" charset="0"/>
              </a:rPr>
              <a:t>“ ... a problemática da especialização precoce consubstancia-se mais na escolha dos </a:t>
            </a:r>
            <a:r>
              <a:rPr lang="pt-BR" altLang="pt-BR" sz="3200" b="1" dirty="0">
                <a:solidFill>
                  <a:srgbClr val="C00000"/>
                </a:solidFill>
                <a:latin typeface="+mj-lt"/>
                <a:cs typeface="Arial" panose="020B0604020202020204" pitchFamily="34" charset="0"/>
              </a:rPr>
              <a:t>meios e métodos</a:t>
            </a:r>
            <a:r>
              <a:rPr lang="pt-BR" altLang="pt-BR" sz="3200" b="1" dirty="0">
                <a:latin typeface="+mj-lt"/>
                <a:cs typeface="Arial" panose="020B0604020202020204" pitchFamily="34" charset="0"/>
              </a:rPr>
              <a:t> </a:t>
            </a:r>
            <a:r>
              <a:rPr lang="pt-BR" altLang="pt-BR" sz="3200" dirty="0" smtClean="0">
                <a:latin typeface="+mj-lt"/>
                <a:cs typeface="Arial" panose="020B0604020202020204" pitchFamily="34" charset="0"/>
              </a:rPr>
              <a:t>utilizados, do </a:t>
            </a:r>
            <a:r>
              <a:rPr lang="pt-BR" altLang="pt-BR" sz="3200" dirty="0">
                <a:latin typeface="+mj-lt"/>
                <a:cs typeface="Arial" panose="020B0604020202020204" pitchFamily="34" charset="0"/>
              </a:rPr>
              <a:t>que nas idades de iniciação esportiva ...” (Araújo, 1997)</a:t>
            </a:r>
          </a:p>
        </p:txBody>
      </p:sp>
      <p:pic>
        <p:nvPicPr>
          <p:cNvPr id="1026" name="Picture 2" descr="Ouch: Seven-year-old Xiu Hua performs the splits during training with the Fujian Provincial Acrobatics Troup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3979091"/>
            <a:ext cx="3960440" cy="270533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tênis tênis de criança barato onlin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0834" y="3960529"/>
            <a:ext cx="3895622" cy="27238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p:cNvPicPr>
            <a:picLocks noChangeAspect="1"/>
          </p:cNvPicPr>
          <p:nvPr/>
        </p:nvPicPr>
        <p:blipFill>
          <a:blip r:embed="rId2"/>
          <a:stretch>
            <a:fillRect/>
          </a:stretch>
        </p:blipFill>
        <p:spPr>
          <a:xfrm>
            <a:off x="33655" y="654050"/>
            <a:ext cx="9104630" cy="570357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ChangeArrowheads="1"/>
          </p:cNvSpPr>
          <p:nvPr/>
        </p:nvSpPr>
        <p:spPr bwMode="auto">
          <a:xfrm>
            <a:off x="457200" y="116632"/>
            <a:ext cx="8229600" cy="1008111"/>
          </a:xfrm>
          <a:prstGeom prst="rect">
            <a:avLst/>
          </a:prstGeom>
          <a:noFill/>
          <a:ln w="9525">
            <a:noFill/>
            <a:miter lim="800000"/>
          </a:ln>
          <a:effectLst/>
        </p:spPr>
        <p:txBody>
          <a:bodyPr anchor="b"/>
          <a:lstStyle/>
          <a:p>
            <a:pPr>
              <a:defRPr/>
            </a:pPr>
            <a:r>
              <a:rPr lang="pt-BR" sz="4000" b="1" dirty="0">
                <a:solidFill>
                  <a:srgbClr val="FF0000"/>
                </a:solidFill>
                <a:latin typeface="+mj-lt"/>
              </a:rPr>
              <a:t>Recomendações</a:t>
            </a:r>
            <a:r>
              <a:rPr lang="pt-BR" sz="4000" b="1" dirty="0">
                <a:solidFill>
                  <a:srgbClr val="FFCC00"/>
                </a:solidFill>
                <a:latin typeface="+mj-lt"/>
              </a:rPr>
              <a:t> </a:t>
            </a:r>
          </a:p>
        </p:txBody>
      </p:sp>
      <p:sp>
        <p:nvSpPr>
          <p:cNvPr id="59395" name="Rectangle 3"/>
          <p:cNvSpPr>
            <a:spLocks noChangeArrowheads="1"/>
          </p:cNvSpPr>
          <p:nvPr/>
        </p:nvSpPr>
        <p:spPr bwMode="auto">
          <a:xfrm>
            <a:off x="710887" y="1501503"/>
            <a:ext cx="8324850" cy="4808576"/>
          </a:xfrm>
          <a:prstGeom prst="rect">
            <a:avLst/>
          </a:prstGeom>
          <a:noFill/>
          <a:ln w="9525">
            <a:noFill/>
            <a:miter lim="800000"/>
          </a:ln>
          <a:effectLst/>
        </p:spPr>
        <p:txBody>
          <a:bodyPr/>
          <a:lstStyle/>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a:latin typeface="+mj-lt"/>
                <a:cs typeface="Arial" panose="020B0604020202020204" pitchFamily="34" charset="0"/>
              </a:rPr>
              <a:t>Conhecimento sobre desenvolvimento humano</a:t>
            </a:r>
          </a:p>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a:latin typeface="+mj-lt"/>
                <a:cs typeface="Arial" panose="020B0604020202020204" pitchFamily="34" charset="0"/>
              </a:rPr>
              <a:t>Observar princípios básicos de treinamento</a:t>
            </a:r>
          </a:p>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a:latin typeface="+mj-lt"/>
                <a:cs typeface="Arial" panose="020B0604020202020204" pitchFamily="34" charset="0"/>
              </a:rPr>
              <a:t>Ritmo mais lento no incremento das cargas</a:t>
            </a:r>
          </a:p>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a:latin typeface="+mj-lt"/>
                <a:cs typeface="Arial" panose="020B0604020202020204" pitchFamily="34" charset="0"/>
              </a:rPr>
              <a:t>Considerar fases de recuperação e de transição </a:t>
            </a:r>
          </a:p>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smtClean="0">
                <a:latin typeface="+mj-lt"/>
                <a:cs typeface="Arial" panose="020B0604020202020204" pitchFamily="34" charset="0"/>
              </a:rPr>
              <a:t>Métodos </a:t>
            </a:r>
            <a:r>
              <a:rPr lang="pt-BR" sz="2600" dirty="0">
                <a:latin typeface="+mj-lt"/>
                <a:cs typeface="Arial" panose="020B0604020202020204" pitchFamily="34" charset="0"/>
              </a:rPr>
              <a:t>de treino mais atraentes e agradáveis</a:t>
            </a:r>
          </a:p>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a:latin typeface="+mj-lt"/>
                <a:cs typeface="Arial" panose="020B0604020202020204" pitchFamily="34" charset="0"/>
              </a:rPr>
              <a:t>Diferenças entre sexo, adultos e crianças</a:t>
            </a:r>
          </a:p>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a:latin typeface="+mj-lt"/>
                <a:cs typeface="Arial" panose="020B0604020202020204" pitchFamily="34" charset="0"/>
              </a:rPr>
              <a:t>Preparação multilateral antes da especialização</a:t>
            </a:r>
          </a:p>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a:latin typeface="+mj-lt"/>
                <a:cs typeface="Arial" panose="020B0604020202020204" pitchFamily="34" charset="0"/>
              </a:rPr>
              <a:t>Considerar a idade </a:t>
            </a:r>
            <a:r>
              <a:rPr lang="pt-BR" sz="2600" dirty="0" smtClean="0">
                <a:latin typeface="+mj-lt"/>
                <a:cs typeface="Arial" panose="020B0604020202020204" pitchFamily="34" charset="0"/>
              </a:rPr>
              <a:t>biológica, </a:t>
            </a:r>
            <a:r>
              <a:rPr lang="pt-BR" sz="2600" dirty="0" err="1" smtClean="0">
                <a:latin typeface="+mj-lt"/>
                <a:cs typeface="Arial" panose="020B0604020202020204" pitchFamily="34" charset="0"/>
              </a:rPr>
              <a:t>maturacional</a:t>
            </a:r>
            <a:endParaRPr lang="pt-BR" sz="2600" dirty="0">
              <a:latin typeface="+mj-lt"/>
              <a:cs typeface="Arial" panose="020B0604020202020204" pitchFamily="34" charset="0"/>
            </a:endParaRPr>
          </a:p>
          <a:p>
            <a:pPr marL="457200" indent="-457200" algn="just">
              <a:lnSpc>
                <a:spcPct val="100000"/>
              </a:lnSpc>
              <a:spcBef>
                <a:spcPts val="0"/>
              </a:spcBef>
              <a:spcAft>
                <a:spcPts val="0"/>
              </a:spcAft>
              <a:buClr>
                <a:schemeClr val="tx1"/>
              </a:buClr>
              <a:buFont typeface="Arial" panose="020B0604020202020204" pitchFamily="34" charset="0"/>
              <a:buChar char="•"/>
              <a:defRPr/>
            </a:pPr>
            <a:r>
              <a:rPr lang="pt-BR" sz="2600" dirty="0">
                <a:latin typeface="+mj-lt"/>
                <a:cs typeface="Arial" panose="020B0604020202020204" pitchFamily="34" charset="0"/>
              </a:rPr>
              <a:t>Adaptações do sistema competitivo</a:t>
            </a:r>
          </a:p>
        </p:txBody>
      </p:sp>
      <p:pic>
        <p:nvPicPr>
          <p:cNvPr id="2" name="Imagem 1"/>
          <p:cNvPicPr>
            <a:picLocks noChangeAspect="1"/>
          </p:cNvPicPr>
          <p:nvPr/>
        </p:nvPicPr>
        <p:blipFill>
          <a:blip r:embed="rId2"/>
          <a:stretch>
            <a:fillRect/>
          </a:stretch>
        </p:blipFill>
        <p:spPr>
          <a:xfrm>
            <a:off x="0" y="5205095"/>
            <a:ext cx="9182735" cy="172466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p:cNvSpPr/>
          <p:nvPr/>
        </p:nvSpPr>
        <p:spPr>
          <a:xfrm>
            <a:off x="713778" y="665401"/>
            <a:ext cx="7818662" cy="1323439"/>
          </a:xfrm>
          <a:prstGeom prst="rect">
            <a:avLst/>
          </a:prstGeom>
        </p:spPr>
        <p:txBody>
          <a:bodyPr wrap="square">
            <a:spAutoFit/>
          </a:bodyPr>
          <a:lstStyle/>
          <a:p>
            <a:pPr>
              <a:defRPr/>
            </a:pPr>
            <a:r>
              <a:rPr lang="pt-BR" sz="4000" b="1" dirty="0" smtClean="0">
                <a:solidFill>
                  <a:srgbClr val="FF0000"/>
                </a:solidFill>
                <a:latin typeface="+mj-lt"/>
                <a:cs typeface="Arial" panose="020B0604020202020204" pitchFamily="34" charset="0"/>
              </a:rPr>
              <a:t>E se iniciar a prática esportiva em idades mais avançadas?</a:t>
            </a:r>
            <a:endParaRPr lang="pt-BR" sz="4000" dirty="0">
              <a:solidFill>
                <a:srgbClr val="FF0000"/>
              </a:solidFill>
              <a:latin typeface="+mj-lt"/>
              <a:cs typeface="Arial" panose="020B0604020202020204"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p:cNvSpPr>
            <a:spLocks noGrp="1" noChangeArrowheads="1"/>
          </p:cNvSpPr>
          <p:nvPr>
            <p:ph idx="1"/>
          </p:nvPr>
        </p:nvSpPr>
        <p:spPr>
          <a:xfrm>
            <a:off x="251520" y="413214"/>
            <a:ext cx="5471839" cy="1071570"/>
          </a:xfrm>
        </p:spPr>
        <p:txBody>
          <a:bodyPr/>
          <a:lstStyle/>
          <a:p>
            <a:pPr algn="ctr" eaLnBrk="1" hangingPunct="1">
              <a:spcBef>
                <a:spcPts val="1800"/>
              </a:spcBef>
              <a:buFont typeface="Wingdings" panose="05000000000000000000" pitchFamily="2" charset="2"/>
              <a:buNone/>
            </a:pPr>
            <a:r>
              <a:rPr lang="pt-BR" sz="4400" b="1" dirty="0" smtClean="0">
                <a:solidFill>
                  <a:srgbClr val="0000FF"/>
                </a:solidFill>
                <a:effectLst/>
                <a:latin typeface="+mj-lt"/>
              </a:rPr>
              <a:t>Formação Esportiva</a:t>
            </a:r>
          </a:p>
          <a:p>
            <a:pPr algn="ctr" eaLnBrk="1" hangingPunct="1">
              <a:spcBef>
                <a:spcPts val="1800"/>
              </a:spcBef>
              <a:buFont typeface="Wingdings" panose="05000000000000000000" pitchFamily="2" charset="2"/>
              <a:buNone/>
            </a:pPr>
            <a:endParaRPr lang="pt-BR" sz="1200" b="1" dirty="0" smtClean="0">
              <a:solidFill>
                <a:srgbClr val="0000FF"/>
              </a:solidFill>
              <a:effectLst/>
              <a:latin typeface="+mj-lt"/>
            </a:endParaRPr>
          </a:p>
        </p:txBody>
      </p:sp>
      <p:sp>
        <p:nvSpPr>
          <p:cNvPr id="3" name="Rectangle 3"/>
          <p:cNvSpPr txBox="1">
            <a:spLocks noChangeArrowheads="1"/>
          </p:cNvSpPr>
          <p:nvPr/>
        </p:nvSpPr>
        <p:spPr bwMode="auto">
          <a:xfrm>
            <a:off x="525384" y="2060575"/>
            <a:ext cx="4838704" cy="4176713"/>
          </a:xfrm>
          <a:prstGeom prst="rect">
            <a:avLst/>
          </a:prstGeom>
          <a:noFill/>
          <a:ln w="9525">
            <a:noFill/>
            <a:miter lim="800000"/>
          </a:ln>
          <a:effectLst/>
        </p:spPr>
        <p:txBody>
          <a:bodyPr vert="horz" wrap="square" lIns="91440" tIns="45720" rIns="91440" bIns="45720" numCol="1" anchor="t" anchorCtr="0" compatLnSpc="1"/>
          <a:lstStyle/>
          <a:p>
            <a:pPr marL="342900" marR="0" lvl="0" indent="-342900" defTabSz="914400" rtl="0" eaLnBrk="0" fontAlgn="base" latinLnBrk="0" hangingPunct="0">
              <a:lnSpc>
                <a:spcPct val="100000"/>
              </a:lnSpc>
              <a:spcBef>
                <a:spcPct val="20000"/>
              </a:spcBef>
              <a:spcAft>
                <a:spcPct val="0"/>
              </a:spcAft>
              <a:buClr>
                <a:schemeClr val="hlink"/>
              </a:buClr>
              <a:buSzTx/>
              <a:defRPr/>
            </a:pPr>
            <a:r>
              <a:rPr kumimoji="0" lang="pt-BR" sz="3600" b="1" i="0" u="none" strike="noStrike" kern="0" cap="none" spc="0" normalizeH="0" baseline="0" noProof="0" dirty="0" smtClean="0">
                <a:ln>
                  <a:noFill/>
                </a:ln>
                <a:solidFill>
                  <a:schemeClr val="tx1"/>
                </a:solidFill>
                <a:effectLst/>
                <a:uLnTx/>
                <a:uFillTx/>
                <a:latin typeface="+mj-lt"/>
              </a:rPr>
              <a:t>Iniciação Esportiva </a:t>
            </a:r>
          </a:p>
          <a:p>
            <a:pPr marL="342900" marR="0" lvl="0" indent="-342900" defTabSz="914400" rtl="0" eaLnBrk="0" fontAlgn="base" latinLnBrk="0" hangingPunct="0">
              <a:lnSpc>
                <a:spcPct val="100000"/>
              </a:lnSpc>
              <a:spcBef>
                <a:spcPct val="20000"/>
              </a:spcBef>
              <a:spcAft>
                <a:spcPct val="0"/>
              </a:spcAft>
              <a:buClr>
                <a:schemeClr val="hlink"/>
              </a:buClr>
              <a:buSzTx/>
              <a:defRPr/>
            </a:pPr>
            <a:r>
              <a:rPr kumimoji="0" lang="pt-BR" sz="3600" b="1" i="0" u="none" strike="noStrike" kern="0" cap="none" spc="0" normalizeH="0" baseline="0" noProof="0" dirty="0" smtClean="0">
                <a:ln>
                  <a:noFill/>
                </a:ln>
                <a:solidFill>
                  <a:schemeClr val="tx1"/>
                </a:solidFill>
                <a:effectLst/>
                <a:uLnTx/>
                <a:uFillTx/>
                <a:latin typeface="+mj-lt"/>
                <a:sym typeface="Symbol" panose="05050102010706020507" pitchFamily="18" charset="2"/>
              </a:rPr>
              <a:t></a:t>
            </a:r>
            <a:endParaRPr kumimoji="0" lang="pt-BR" sz="3600" b="1" i="0" u="none" strike="noStrike" kern="0" cap="none" spc="0" normalizeH="0" baseline="0" noProof="0" dirty="0" smtClean="0">
              <a:ln>
                <a:noFill/>
              </a:ln>
              <a:solidFill>
                <a:schemeClr val="tx1"/>
              </a:solidFill>
              <a:effectLst/>
              <a:uLnTx/>
              <a:uFillTx/>
              <a:latin typeface="+mj-lt"/>
            </a:endParaRPr>
          </a:p>
          <a:p>
            <a:pPr marL="342900" marR="0" lvl="0" indent="-342900" defTabSz="914400" rtl="0" eaLnBrk="0" fontAlgn="base" latinLnBrk="0" hangingPunct="0">
              <a:lnSpc>
                <a:spcPct val="100000"/>
              </a:lnSpc>
              <a:spcBef>
                <a:spcPct val="20000"/>
              </a:spcBef>
              <a:spcAft>
                <a:spcPct val="0"/>
              </a:spcAft>
              <a:buClr>
                <a:schemeClr val="hlink"/>
              </a:buClr>
              <a:buSzTx/>
              <a:defRPr/>
            </a:pPr>
            <a:r>
              <a:rPr kumimoji="0" lang="pt-BR" sz="3600" b="1" i="0" u="none" strike="noStrike" kern="0" cap="none" spc="0" normalizeH="0" baseline="0" noProof="0" dirty="0" smtClean="0">
                <a:ln>
                  <a:noFill/>
                </a:ln>
                <a:solidFill>
                  <a:schemeClr val="tx1"/>
                </a:solidFill>
                <a:effectLst/>
                <a:uLnTx/>
                <a:uFillTx/>
                <a:latin typeface="+mj-lt"/>
                <a:sym typeface="Symbol" panose="05050102010706020507" pitchFamily="18" charset="2"/>
              </a:rPr>
              <a:t></a:t>
            </a:r>
          </a:p>
          <a:p>
            <a:pPr marL="342900" indent="-342900" eaLnBrk="0" hangingPunct="0">
              <a:spcBef>
                <a:spcPct val="20000"/>
              </a:spcBef>
              <a:buClr>
                <a:schemeClr val="hlink"/>
              </a:buClr>
              <a:defRPr/>
            </a:pPr>
            <a:r>
              <a:rPr lang="pt-BR" sz="3600" b="1" kern="0" dirty="0" smtClean="0">
                <a:latin typeface="+mj-lt"/>
                <a:sym typeface="Symbol" panose="05050102010706020507" pitchFamily="18" charset="2"/>
              </a:rPr>
              <a:t></a:t>
            </a:r>
            <a:endParaRPr kumimoji="0" lang="pt-BR" sz="3600" b="1" i="0" u="none" strike="noStrike" kern="0" cap="none" spc="0" normalizeH="0" baseline="0" noProof="0" dirty="0" smtClean="0">
              <a:ln>
                <a:noFill/>
              </a:ln>
              <a:solidFill>
                <a:schemeClr val="tx1"/>
              </a:solidFill>
              <a:effectLst/>
              <a:uLnTx/>
              <a:uFillTx/>
              <a:latin typeface="+mj-lt"/>
            </a:endParaRPr>
          </a:p>
          <a:p>
            <a:pPr marL="342900" marR="0" lvl="0" indent="-342900" defTabSz="914400" rtl="0" eaLnBrk="0" fontAlgn="base" latinLnBrk="0" hangingPunct="0">
              <a:lnSpc>
                <a:spcPct val="100000"/>
              </a:lnSpc>
              <a:spcBef>
                <a:spcPct val="20000"/>
              </a:spcBef>
              <a:spcAft>
                <a:spcPct val="0"/>
              </a:spcAft>
              <a:buClr>
                <a:schemeClr val="hlink"/>
              </a:buClr>
              <a:buSzTx/>
              <a:defRPr/>
            </a:pPr>
            <a:r>
              <a:rPr kumimoji="0" lang="pt-BR" sz="3600" b="1" i="0" u="none" strike="noStrike" kern="0" cap="none" spc="0" normalizeH="0" baseline="0" noProof="0" dirty="0" smtClean="0">
                <a:ln>
                  <a:noFill/>
                </a:ln>
                <a:solidFill>
                  <a:schemeClr val="tx1"/>
                </a:solidFill>
                <a:effectLst/>
                <a:uLnTx/>
                <a:uFillTx/>
                <a:latin typeface="+mj-lt"/>
                <a:sym typeface="Symbol" panose="05050102010706020507" pitchFamily="18" charset="2"/>
              </a:rPr>
              <a:t>Especialização Esportiva</a:t>
            </a:r>
            <a:endParaRPr kumimoji="0" lang="pt-BR" sz="3600" b="1" i="0" u="none" strike="noStrike" kern="0" cap="none" spc="0" normalizeH="0" baseline="0" noProof="0" dirty="0">
              <a:ln>
                <a:noFill/>
              </a:ln>
              <a:solidFill>
                <a:schemeClr val="tx1"/>
              </a:solidFill>
              <a:effectLst/>
              <a:uLnTx/>
              <a:uFillTx/>
              <a:latin typeface="+mj-lt"/>
              <a:sym typeface="Symbol" panose="05050102010706020507" pitchFamily="18" charset="2"/>
            </a:endParaRPr>
          </a:p>
        </p:txBody>
      </p:sp>
      <p:pic>
        <p:nvPicPr>
          <p:cNvPr id="4" name="Espaço Reservado para Conteúdo 3"/>
          <p:cNvPicPr>
            <a:picLocks noChangeAspect="1"/>
          </p:cNvPicPr>
          <p:nvPr/>
        </p:nvPicPr>
        <p:blipFill>
          <a:blip r:embed="rId2" cstate="print"/>
          <a:srcRect/>
          <a:stretch>
            <a:fillRect/>
          </a:stretch>
        </p:blipFill>
        <p:spPr bwMode="auto">
          <a:xfrm>
            <a:off x="5940152" y="1052736"/>
            <a:ext cx="2448272" cy="2512129"/>
          </a:xfrm>
          <a:prstGeom prst="rect">
            <a:avLst/>
          </a:prstGeom>
          <a:noFill/>
          <a:ln w="9525">
            <a:noFill/>
            <a:miter lim="800000"/>
            <a:headEnd/>
            <a:tailEnd/>
          </a:ln>
          <a:effectLst/>
        </p:spPr>
      </p:pic>
      <p:pic>
        <p:nvPicPr>
          <p:cNvPr id="5" name="Imagem 4"/>
          <p:cNvPicPr>
            <a:picLocks noChangeAspect="1"/>
          </p:cNvPicPr>
          <p:nvPr/>
        </p:nvPicPr>
        <p:blipFill>
          <a:blip r:embed="rId3"/>
          <a:srcRect/>
          <a:stretch>
            <a:fillRect/>
          </a:stretch>
        </p:blipFill>
        <p:spPr bwMode="auto">
          <a:xfrm>
            <a:off x="6234934" y="3933056"/>
            <a:ext cx="1937466" cy="278692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m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39192"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Resultado de imagem para adultos no esport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07254" y="0"/>
            <a:ext cx="5036746" cy="335699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magem relacionad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4997" y="3356993"/>
            <a:ext cx="5269003" cy="34935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Imagem relacionad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3356993"/>
            <a:ext cx="5148064" cy="35010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79512" y="620688"/>
            <a:ext cx="8796046" cy="2699047"/>
          </a:xfrm>
        </p:spPr>
        <p:txBody>
          <a:bodyPr>
            <a:normAutofit fontScale="90000"/>
          </a:bodyPr>
          <a:lstStyle/>
          <a:p>
            <a:r>
              <a:rPr lang="pt-BR" b="1" dirty="0" smtClean="0">
                <a:solidFill>
                  <a:srgbClr val="FF0000"/>
                </a:solidFill>
                <a:effectLst/>
                <a:cs typeface="Arial" panose="020B0604020202020204" pitchFamily="34" charset="0"/>
              </a:rPr>
              <a:t>Leitura Complementar</a:t>
            </a:r>
            <a:r>
              <a:rPr lang="pt-BR" sz="4000" b="1" dirty="0" smtClean="0">
                <a:solidFill>
                  <a:srgbClr val="FF0000"/>
                </a:solidFill>
                <a:effectLst/>
                <a:cs typeface="Arial" panose="020B0604020202020204" pitchFamily="34" charset="0"/>
              </a:rPr>
              <a:t>:</a:t>
            </a:r>
            <a:br>
              <a:rPr lang="pt-BR" sz="4000" b="1" dirty="0" smtClean="0">
                <a:solidFill>
                  <a:srgbClr val="FF0000"/>
                </a:solidFill>
                <a:effectLst/>
                <a:cs typeface="Arial" panose="020B0604020202020204" pitchFamily="34" charset="0"/>
              </a:rPr>
            </a:br>
            <a:r>
              <a:rPr lang="pt-BR" sz="4000" b="1" dirty="0" smtClean="0">
                <a:solidFill>
                  <a:srgbClr val="FF0000"/>
                </a:solidFill>
                <a:effectLst/>
                <a:cs typeface="Arial" panose="020B0604020202020204" pitchFamily="34" charset="0"/>
              </a:rPr>
              <a:t>Modelos Formação Esportiva</a:t>
            </a:r>
            <a:br>
              <a:rPr lang="pt-BR" sz="4000" b="1" dirty="0" smtClean="0">
                <a:solidFill>
                  <a:srgbClr val="FF0000"/>
                </a:solidFill>
                <a:effectLst/>
                <a:cs typeface="Arial" panose="020B0604020202020204" pitchFamily="34" charset="0"/>
              </a:rPr>
            </a:br>
            <a:r>
              <a:rPr lang="pt-BR" sz="3600" b="1" dirty="0" smtClean="0">
                <a:solidFill>
                  <a:srgbClr val="FF0000"/>
                </a:solidFill>
                <a:effectLst/>
                <a:cs typeface="Arial" panose="020B0604020202020204" pitchFamily="34" charset="0"/>
              </a:rPr>
              <a:t/>
            </a:r>
            <a:br>
              <a:rPr lang="pt-BR" sz="3600" b="1" dirty="0" smtClean="0">
                <a:solidFill>
                  <a:srgbClr val="FF0000"/>
                </a:solidFill>
                <a:effectLst/>
                <a:cs typeface="Arial" panose="020B0604020202020204" pitchFamily="34" charset="0"/>
              </a:rPr>
            </a:br>
            <a:r>
              <a:rPr lang="pt-BR" sz="4000" dirty="0" smtClean="0"/>
              <a:t>Natação – Ginástica – Tênis – Atletismo - Judô</a:t>
            </a:r>
            <a:r>
              <a:rPr lang="pt-BR" sz="4000" dirty="0"/>
              <a:t/>
            </a:r>
            <a:br>
              <a:rPr lang="pt-BR" sz="4000" dirty="0"/>
            </a:br>
            <a:endParaRPr lang="pt-BR" sz="4000" b="1" dirty="0" smtClean="0">
              <a:solidFill>
                <a:srgbClr val="C00000"/>
              </a:solidFill>
              <a:effectLst/>
              <a:cs typeface="Arial" panose="020B0604020202020204" pitchFamily="34" charset="0"/>
            </a:endParaRPr>
          </a:p>
        </p:txBody>
      </p:sp>
      <p:pic>
        <p:nvPicPr>
          <p:cNvPr id="18436" name="Imagem 2"/>
          <p:cNvPicPr>
            <a:picLocks noChangeAspect="1"/>
          </p:cNvPicPr>
          <p:nvPr/>
        </p:nvPicPr>
        <p:blipFill>
          <a:blip r:embed="rId2"/>
          <a:srcRect/>
          <a:stretch>
            <a:fillRect/>
          </a:stretch>
        </p:blipFill>
        <p:spPr bwMode="auto">
          <a:xfrm>
            <a:off x="0" y="4440238"/>
            <a:ext cx="9144000" cy="2444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6632"/>
            <a:ext cx="8496944" cy="1143000"/>
          </a:xfrm>
        </p:spPr>
        <p:txBody>
          <a:bodyPr>
            <a:noAutofit/>
          </a:bodyPr>
          <a:lstStyle/>
          <a:p>
            <a:r>
              <a:rPr lang="en-US" sz="3500" b="1" dirty="0" err="1">
                <a:solidFill>
                  <a:srgbClr val="FF0000"/>
                </a:solidFill>
              </a:rPr>
              <a:t>Estágios</a:t>
            </a:r>
            <a:r>
              <a:rPr lang="en-US" sz="3500" b="1" dirty="0">
                <a:solidFill>
                  <a:srgbClr val="FF0000"/>
                </a:solidFill>
              </a:rPr>
              <a:t> </a:t>
            </a:r>
            <a:r>
              <a:rPr lang="en-US" sz="3500" b="1" dirty="0" err="1">
                <a:solidFill>
                  <a:srgbClr val="FF0000"/>
                </a:solidFill>
              </a:rPr>
              <a:t>Formação</a:t>
            </a:r>
            <a:r>
              <a:rPr lang="en-US" sz="3500" b="1" dirty="0">
                <a:solidFill>
                  <a:srgbClr val="FF0000"/>
                </a:solidFill>
              </a:rPr>
              <a:t> </a:t>
            </a:r>
            <a:r>
              <a:rPr lang="en-US" sz="3500" b="1" dirty="0" err="1" smtClean="0">
                <a:solidFill>
                  <a:srgbClr val="FF0000"/>
                </a:solidFill>
              </a:rPr>
              <a:t>Esportiva</a:t>
            </a:r>
            <a:r>
              <a:rPr lang="en-US" sz="3500" b="1" dirty="0" smtClean="0">
                <a:solidFill>
                  <a:srgbClr val="FF0000"/>
                </a:solidFill>
              </a:rPr>
              <a:t> </a:t>
            </a:r>
            <a:r>
              <a:rPr lang="en-US" sz="3500" b="1" dirty="0" err="1" smtClean="0">
                <a:solidFill>
                  <a:srgbClr val="FF0000"/>
                </a:solidFill>
              </a:rPr>
              <a:t>em</a:t>
            </a:r>
            <a:r>
              <a:rPr lang="en-US" sz="3500" b="1" dirty="0" smtClean="0">
                <a:solidFill>
                  <a:srgbClr val="FF0000"/>
                </a:solidFill>
              </a:rPr>
              <a:t> </a:t>
            </a:r>
            <a:r>
              <a:rPr lang="en-US" sz="3500" b="1" dirty="0" err="1">
                <a:solidFill>
                  <a:srgbClr val="FF0000"/>
                </a:solidFill>
              </a:rPr>
              <a:t>longo</a:t>
            </a:r>
            <a:r>
              <a:rPr lang="en-US" sz="3500" b="1" dirty="0">
                <a:solidFill>
                  <a:srgbClr val="FF0000"/>
                </a:solidFill>
              </a:rPr>
              <a:t> </a:t>
            </a:r>
            <a:r>
              <a:rPr lang="en-US" sz="3500" b="1" dirty="0" err="1">
                <a:solidFill>
                  <a:srgbClr val="FF0000"/>
                </a:solidFill>
              </a:rPr>
              <a:t>prazo</a:t>
            </a:r>
            <a:endParaRPr lang="pt-BR" sz="3500" dirty="0">
              <a:solidFill>
                <a:srgbClr val="FF0000"/>
              </a:solidFill>
            </a:endParaRPr>
          </a:p>
        </p:txBody>
      </p:sp>
      <p:sp>
        <p:nvSpPr>
          <p:cNvPr id="3" name="Espaço Reservado para Conteúdo 2"/>
          <p:cNvSpPr>
            <a:spLocks noGrp="1"/>
          </p:cNvSpPr>
          <p:nvPr>
            <p:ph idx="1"/>
          </p:nvPr>
        </p:nvSpPr>
        <p:spPr>
          <a:xfrm>
            <a:off x="2952328" y="1916832"/>
            <a:ext cx="6012160" cy="4680520"/>
          </a:xfrm>
        </p:spPr>
        <p:txBody>
          <a:bodyPr>
            <a:normAutofit/>
          </a:bodyPr>
          <a:lstStyle/>
          <a:p>
            <a:pPr marL="0" indent="0" algn="ctr">
              <a:lnSpc>
                <a:spcPct val="110000"/>
              </a:lnSpc>
              <a:spcBef>
                <a:spcPts val="0"/>
              </a:spcBef>
              <a:buNone/>
            </a:pPr>
            <a:r>
              <a:rPr lang="en-US" dirty="0" err="1">
                <a:solidFill>
                  <a:srgbClr val="0000CC"/>
                </a:solidFill>
                <a:latin typeface="+mj-lt"/>
              </a:rPr>
              <a:t>Encorajar</a:t>
            </a:r>
            <a:r>
              <a:rPr lang="en-US" dirty="0">
                <a:solidFill>
                  <a:srgbClr val="0000CC"/>
                </a:solidFill>
                <a:latin typeface="+mj-lt"/>
              </a:rPr>
              <a:t> a </a:t>
            </a:r>
            <a:r>
              <a:rPr lang="en-US" dirty="0" err="1">
                <a:solidFill>
                  <a:srgbClr val="0000CC"/>
                </a:solidFill>
                <a:latin typeface="+mj-lt"/>
              </a:rPr>
              <a:t>alfabetização</a:t>
            </a:r>
            <a:r>
              <a:rPr lang="en-US" dirty="0">
                <a:solidFill>
                  <a:srgbClr val="0000CC"/>
                </a:solidFill>
                <a:latin typeface="+mj-lt"/>
              </a:rPr>
              <a:t> </a:t>
            </a:r>
            <a:r>
              <a:rPr lang="en-US" dirty="0" err="1">
                <a:solidFill>
                  <a:srgbClr val="0000CC"/>
                </a:solidFill>
                <a:latin typeface="+mj-lt"/>
              </a:rPr>
              <a:t>físico-motora</a:t>
            </a:r>
            <a:r>
              <a:rPr lang="en-US" dirty="0">
                <a:solidFill>
                  <a:srgbClr val="0000CC"/>
                </a:solidFill>
                <a:latin typeface="+mj-lt"/>
              </a:rPr>
              <a:t> e </a:t>
            </a:r>
            <a:r>
              <a:rPr lang="en-US" dirty="0" err="1">
                <a:solidFill>
                  <a:srgbClr val="0000CC"/>
                </a:solidFill>
                <a:latin typeface="+mj-lt"/>
              </a:rPr>
              <a:t>experiências</a:t>
            </a:r>
            <a:r>
              <a:rPr lang="en-US" dirty="0">
                <a:solidFill>
                  <a:srgbClr val="0000CC"/>
                </a:solidFill>
                <a:latin typeface="+mj-lt"/>
              </a:rPr>
              <a:t> </a:t>
            </a:r>
            <a:r>
              <a:rPr lang="en-US" dirty="0" err="1">
                <a:solidFill>
                  <a:srgbClr val="0000CC"/>
                </a:solidFill>
                <a:latin typeface="+mj-lt"/>
              </a:rPr>
              <a:t>esportivas</a:t>
            </a:r>
            <a:r>
              <a:rPr lang="en-US" dirty="0">
                <a:solidFill>
                  <a:srgbClr val="0000CC"/>
                </a:solidFill>
                <a:latin typeface="+mj-lt"/>
              </a:rPr>
              <a:t> para </a:t>
            </a:r>
            <a:r>
              <a:rPr lang="en-US" dirty="0" err="1" smtClean="0">
                <a:solidFill>
                  <a:srgbClr val="0000CC"/>
                </a:solidFill>
                <a:latin typeface="+mj-lt"/>
              </a:rPr>
              <a:t>todos</a:t>
            </a:r>
            <a:endParaRPr lang="en-US" dirty="0" smtClean="0">
              <a:solidFill>
                <a:srgbClr val="0000CC"/>
              </a:solidFill>
              <a:latin typeface="+mj-lt"/>
            </a:endParaRPr>
          </a:p>
          <a:p>
            <a:pPr marL="0" indent="0">
              <a:spcBef>
                <a:spcPts val="1800"/>
              </a:spcBef>
              <a:buNone/>
            </a:pPr>
            <a:endParaRPr lang="en-US" sz="2800" dirty="0">
              <a:latin typeface="Arial Narrow" panose="020B0606020202030204" pitchFamily="34" charset="0"/>
            </a:endParaRPr>
          </a:p>
          <a:p>
            <a:pPr>
              <a:spcBef>
                <a:spcPts val="1800"/>
              </a:spcBef>
            </a:pPr>
            <a:r>
              <a:rPr lang="en-US" sz="2500" b="1" dirty="0" err="1" smtClean="0">
                <a:latin typeface="+mj-lt"/>
              </a:rPr>
              <a:t>Estágio</a:t>
            </a:r>
            <a:r>
              <a:rPr lang="en-US" sz="2500" b="1" dirty="0" smtClean="0">
                <a:latin typeface="+mj-lt"/>
              </a:rPr>
              <a:t> </a:t>
            </a:r>
            <a:r>
              <a:rPr lang="en-US" sz="2500" b="1" dirty="0">
                <a:latin typeface="+mj-lt"/>
              </a:rPr>
              <a:t>1: </a:t>
            </a:r>
            <a:r>
              <a:rPr lang="en-US" sz="2500" b="1" dirty="0" err="1" smtClean="0">
                <a:latin typeface="+mj-lt"/>
              </a:rPr>
              <a:t>Ativar</a:t>
            </a:r>
            <a:r>
              <a:rPr lang="pt-BR" altLang="en-US" sz="2500" b="1" dirty="0" err="1" smtClean="0">
                <a:latin typeface="+mj-lt"/>
              </a:rPr>
              <a:t>-</a:t>
            </a:r>
            <a:r>
              <a:rPr lang="pt-BR" altLang="en-US" sz="2500" b="1" dirty="0" err="1" smtClean="0">
                <a:solidFill>
                  <a:srgbClr val="FF0000"/>
                </a:solidFill>
                <a:latin typeface="+mj-lt"/>
              </a:rPr>
              <a:t>Atrair </a:t>
            </a:r>
            <a:r>
              <a:rPr lang="en-US" sz="2500" b="1" dirty="0">
                <a:latin typeface="+mj-lt"/>
              </a:rPr>
              <a:t>(</a:t>
            </a:r>
            <a:r>
              <a:rPr lang="en-US" sz="2500" b="1" dirty="0" smtClean="0">
                <a:latin typeface="+mj-lt"/>
              </a:rPr>
              <a:t>0-6 </a:t>
            </a:r>
            <a:r>
              <a:rPr lang="en-US" sz="2500" b="1" dirty="0" err="1" smtClean="0">
                <a:latin typeface="+mj-lt"/>
              </a:rPr>
              <a:t>anos</a:t>
            </a:r>
            <a:r>
              <a:rPr lang="en-US" sz="2500" b="1" dirty="0" smtClean="0">
                <a:latin typeface="+mj-lt"/>
              </a:rPr>
              <a:t>) </a:t>
            </a:r>
            <a:endParaRPr lang="en-US" sz="2500" b="1" dirty="0">
              <a:latin typeface="+mj-lt"/>
            </a:endParaRPr>
          </a:p>
          <a:p>
            <a:pPr>
              <a:spcBef>
                <a:spcPts val="1800"/>
              </a:spcBef>
            </a:pPr>
            <a:r>
              <a:rPr lang="en-US" sz="2500" b="1" dirty="0" err="1">
                <a:latin typeface="+mj-lt"/>
              </a:rPr>
              <a:t>Estágio</a:t>
            </a:r>
            <a:r>
              <a:rPr lang="en-US" sz="2500" b="1" dirty="0">
                <a:latin typeface="+mj-lt"/>
              </a:rPr>
              <a:t> 2: </a:t>
            </a:r>
            <a:r>
              <a:rPr lang="en-US" sz="2500" b="1" dirty="0" err="1" smtClean="0">
                <a:solidFill>
                  <a:srgbClr val="FF0000"/>
                </a:solidFill>
                <a:latin typeface="+mj-lt"/>
              </a:rPr>
              <a:t>FUN</a:t>
            </a:r>
            <a:r>
              <a:rPr lang="en-US" sz="2500" b="1" dirty="0" err="1" smtClean="0">
                <a:latin typeface="+mj-lt"/>
              </a:rPr>
              <a:t>damentos</a:t>
            </a:r>
            <a:r>
              <a:rPr lang="en-US" sz="2500" b="1" dirty="0" smtClean="0">
                <a:latin typeface="+mj-lt"/>
              </a:rPr>
              <a:t> (6-8//6-9</a:t>
            </a:r>
            <a:r>
              <a:rPr lang="en-US" sz="2500" b="1" dirty="0">
                <a:latin typeface="+mj-lt"/>
              </a:rPr>
              <a:t>)</a:t>
            </a:r>
          </a:p>
          <a:p>
            <a:pPr>
              <a:spcBef>
                <a:spcPts val="1800"/>
              </a:spcBef>
            </a:pPr>
            <a:r>
              <a:rPr lang="en-US" sz="2500" b="1" dirty="0" err="1">
                <a:latin typeface="+mj-lt"/>
              </a:rPr>
              <a:t>Estágio</a:t>
            </a:r>
            <a:r>
              <a:rPr lang="en-US" sz="2500" b="1" dirty="0">
                <a:latin typeface="+mj-lt"/>
              </a:rPr>
              <a:t> 3: </a:t>
            </a:r>
            <a:r>
              <a:rPr lang="en-US" sz="2500" b="1" dirty="0" err="1" smtClean="0">
                <a:solidFill>
                  <a:srgbClr val="FF0000"/>
                </a:solidFill>
                <a:latin typeface="+mj-lt"/>
              </a:rPr>
              <a:t>Aprender </a:t>
            </a:r>
            <a:r>
              <a:rPr lang="en-US" sz="2500" b="1" dirty="0" smtClean="0">
                <a:latin typeface="+mj-lt"/>
              </a:rPr>
              <a:t>a </a:t>
            </a:r>
            <a:r>
              <a:rPr lang="en-US" sz="2500" b="1" dirty="0" err="1" smtClean="0">
                <a:latin typeface="+mj-lt"/>
              </a:rPr>
              <a:t>treinar</a:t>
            </a:r>
            <a:r>
              <a:rPr lang="en-US" sz="2500" b="1" dirty="0" smtClean="0">
                <a:latin typeface="+mj-lt"/>
              </a:rPr>
              <a:t> (8-11//9-12)</a:t>
            </a:r>
          </a:p>
          <a:p>
            <a:pPr marL="0" indent="0">
              <a:spcBef>
                <a:spcPts val="1800"/>
              </a:spcBef>
              <a:buNone/>
            </a:pPr>
            <a:endParaRPr lang="en-US" sz="2800" dirty="0" smtClean="0">
              <a:latin typeface="Arial Narrow" panose="020B0606020202030204" pitchFamily="34" charset="0"/>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8761"/>
            <a:ext cx="2664296" cy="5616624"/>
          </a:xfrm>
          <a:prstGeom prst="rect">
            <a:avLst/>
          </a:prstGeom>
        </p:spPr>
      </p:pic>
      <p:sp>
        <p:nvSpPr>
          <p:cNvPr id="6" name="Retângulo de cantos arredondados 5"/>
          <p:cNvSpPr/>
          <p:nvPr/>
        </p:nvSpPr>
        <p:spPr>
          <a:xfrm>
            <a:off x="251520" y="4293096"/>
            <a:ext cx="2664296" cy="2492896"/>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6632"/>
            <a:ext cx="8496944" cy="1143000"/>
          </a:xfrm>
        </p:spPr>
        <p:txBody>
          <a:bodyPr>
            <a:noAutofit/>
          </a:bodyPr>
          <a:lstStyle/>
          <a:p>
            <a:r>
              <a:rPr lang="en-US" sz="3500" b="1" dirty="0" err="1">
                <a:solidFill>
                  <a:srgbClr val="FF0000"/>
                </a:solidFill>
              </a:rPr>
              <a:t>Estágios</a:t>
            </a:r>
            <a:r>
              <a:rPr lang="en-US" sz="3500" b="1" dirty="0">
                <a:solidFill>
                  <a:srgbClr val="FF0000"/>
                </a:solidFill>
              </a:rPr>
              <a:t> </a:t>
            </a:r>
            <a:r>
              <a:rPr lang="en-US" sz="3500" b="1" dirty="0" err="1">
                <a:solidFill>
                  <a:srgbClr val="FF0000"/>
                </a:solidFill>
              </a:rPr>
              <a:t>Formação</a:t>
            </a:r>
            <a:r>
              <a:rPr lang="en-US" sz="3500" b="1" dirty="0">
                <a:solidFill>
                  <a:srgbClr val="FF0000"/>
                </a:solidFill>
              </a:rPr>
              <a:t> </a:t>
            </a:r>
            <a:r>
              <a:rPr lang="en-US" sz="3500" b="1" dirty="0" err="1" smtClean="0">
                <a:solidFill>
                  <a:srgbClr val="FF0000"/>
                </a:solidFill>
              </a:rPr>
              <a:t>Esportiva</a:t>
            </a:r>
            <a:r>
              <a:rPr lang="en-US" sz="3500" b="1" dirty="0" smtClean="0">
                <a:solidFill>
                  <a:srgbClr val="FF0000"/>
                </a:solidFill>
              </a:rPr>
              <a:t> </a:t>
            </a:r>
            <a:r>
              <a:rPr lang="en-US" sz="3500" b="1" dirty="0" err="1" smtClean="0">
                <a:solidFill>
                  <a:srgbClr val="FF0000"/>
                </a:solidFill>
              </a:rPr>
              <a:t>em</a:t>
            </a:r>
            <a:r>
              <a:rPr lang="en-US" sz="3500" b="1" dirty="0" smtClean="0">
                <a:solidFill>
                  <a:srgbClr val="FF0000"/>
                </a:solidFill>
              </a:rPr>
              <a:t> </a:t>
            </a:r>
            <a:r>
              <a:rPr lang="en-US" sz="3500" b="1" dirty="0" err="1">
                <a:solidFill>
                  <a:srgbClr val="FF0000"/>
                </a:solidFill>
              </a:rPr>
              <a:t>longo</a:t>
            </a:r>
            <a:r>
              <a:rPr lang="en-US" sz="3500" b="1" dirty="0">
                <a:solidFill>
                  <a:srgbClr val="FF0000"/>
                </a:solidFill>
              </a:rPr>
              <a:t> </a:t>
            </a:r>
            <a:r>
              <a:rPr lang="en-US" sz="3500" b="1" dirty="0" err="1">
                <a:solidFill>
                  <a:srgbClr val="FF0000"/>
                </a:solidFill>
              </a:rPr>
              <a:t>prazo</a:t>
            </a:r>
            <a:endParaRPr lang="pt-BR" sz="3500" dirty="0">
              <a:solidFill>
                <a:srgbClr val="FF0000"/>
              </a:solidFill>
            </a:endParaRPr>
          </a:p>
        </p:txBody>
      </p:sp>
      <p:sp>
        <p:nvSpPr>
          <p:cNvPr id="3" name="Espaço Reservado para Conteúdo 2"/>
          <p:cNvSpPr>
            <a:spLocks noGrp="1"/>
          </p:cNvSpPr>
          <p:nvPr>
            <p:ph idx="1"/>
          </p:nvPr>
        </p:nvSpPr>
        <p:spPr>
          <a:xfrm>
            <a:off x="2915816" y="2276872"/>
            <a:ext cx="6048672" cy="4104456"/>
          </a:xfrm>
        </p:spPr>
        <p:txBody>
          <a:bodyPr>
            <a:normAutofit fontScale="92500"/>
          </a:bodyPr>
          <a:lstStyle/>
          <a:p>
            <a:pPr>
              <a:spcBef>
                <a:spcPts val="1800"/>
              </a:spcBef>
            </a:pPr>
            <a:r>
              <a:rPr lang="en-US" sz="2700" b="1" dirty="0" err="1" smtClean="0">
                <a:latin typeface="+mj-lt"/>
              </a:rPr>
              <a:t>Estágio</a:t>
            </a:r>
            <a:r>
              <a:rPr lang="en-US" sz="2700" b="1" dirty="0" smtClean="0">
                <a:latin typeface="+mj-lt"/>
              </a:rPr>
              <a:t> </a:t>
            </a:r>
            <a:r>
              <a:rPr lang="en-US" sz="2700" b="1" dirty="0">
                <a:latin typeface="+mj-lt"/>
              </a:rPr>
              <a:t>4: </a:t>
            </a:r>
            <a:r>
              <a:rPr lang="en-US" sz="2700" b="1" dirty="0" err="1" smtClean="0">
                <a:latin typeface="+mj-lt"/>
              </a:rPr>
              <a:t>Treinar</a:t>
            </a:r>
            <a:r>
              <a:rPr lang="en-US" sz="2700" b="1" dirty="0" smtClean="0">
                <a:latin typeface="+mj-lt"/>
              </a:rPr>
              <a:t> a </a:t>
            </a:r>
            <a:r>
              <a:rPr lang="en-US" sz="2700" b="1" dirty="0" err="1" smtClean="0">
                <a:latin typeface="+mj-lt"/>
              </a:rPr>
              <a:t>treinar</a:t>
            </a:r>
            <a:r>
              <a:rPr lang="en-US" sz="2700" b="1" dirty="0" smtClean="0">
                <a:latin typeface="+mj-lt"/>
              </a:rPr>
              <a:t> (11-15//12-16</a:t>
            </a:r>
            <a:r>
              <a:rPr lang="en-US" sz="2700" b="1" dirty="0">
                <a:latin typeface="+mj-lt"/>
              </a:rPr>
              <a:t>) </a:t>
            </a:r>
          </a:p>
          <a:p>
            <a:pPr>
              <a:spcBef>
                <a:spcPts val="1800"/>
              </a:spcBef>
            </a:pPr>
            <a:r>
              <a:rPr lang="en-US" sz="2700" b="1" dirty="0" err="1">
                <a:latin typeface="+mj-lt"/>
              </a:rPr>
              <a:t>Estágio</a:t>
            </a:r>
            <a:r>
              <a:rPr lang="en-US" sz="2700" b="1" dirty="0">
                <a:latin typeface="+mj-lt"/>
              </a:rPr>
              <a:t> 5: </a:t>
            </a:r>
            <a:r>
              <a:rPr lang="en-US" sz="2700" b="1" dirty="0" err="1" smtClean="0">
                <a:latin typeface="+mj-lt"/>
              </a:rPr>
              <a:t>Treinar</a:t>
            </a:r>
            <a:r>
              <a:rPr lang="en-US" sz="2700" b="1" dirty="0" smtClean="0">
                <a:latin typeface="+mj-lt"/>
              </a:rPr>
              <a:t> para </a:t>
            </a:r>
            <a:r>
              <a:rPr lang="en-US" sz="2700" b="1" dirty="0" err="1" smtClean="0">
                <a:latin typeface="+mj-lt"/>
              </a:rPr>
              <a:t>competir</a:t>
            </a:r>
            <a:r>
              <a:rPr lang="en-US" sz="2700" b="1" dirty="0" smtClean="0">
                <a:latin typeface="+mj-lt"/>
              </a:rPr>
              <a:t> (15-21//16-23</a:t>
            </a:r>
            <a:r>
              <a:rPr lang="en-US" sz="2700" b="1" dirty="0">
                <a:latin typeface="+mj-lt"/>
              </a:rPr>
              <a:t>) </a:t>
            </a:r>
          </a:p>
          <a:p>
            <a:pPr>
              <a:spcBef>
                <a:spcPts val="1800"/>
              </a:spcBef>
            </a:pPr>
            <a:r>
              <a:rPr lang="en-US" sz="2700" b="1" dirty="0" err="1">
                <a:latin typeface="+mj-lt"/>
              </a:rPr>
              <a:t>Estágio</a:t>
            </a:r>
            <a:r>
              <a:rPr lang="en-US" sz="2700" b="1" dirty="0">
                <a:latin typeface="+mj-lt"/>
              </a:rPr>
              <a:t> 6: </a:t>
            </a:r>
            <a:r>
              <a:rPr lang="en-US" sz="2700" b="1" dirty="0" err="1" smtClean="0">
                <a:latin typeface="+mj-lt"/>
              </a:rPr>
              <a:t>Treinar</a:t>
            </a:r>
            <a:r>
              <a:rPr lang="en-US" sz="2700" b="1" dirty="0" smtClean="0">
                <a:latin typeface="+mj-lt"/>
              </a:rPr>
              <a:t> para </a:t>
            </a:r>
            <a:r>
              <a:rPr lang="en-US" sz="2700" b="1" dirty="0" err="1" smtClean="0">
                <a:latin typeface="+mj-lt"/>
              </a:rPr>
              <a:t>ganhar</a:t>
            </a:r>
            <a:r>
              <a:rPr lang="en-US" sz="2700" b="1" dirty="0" smtClean="0">
                <a:latin typeface="+mj-lt"/>
              </a:rPr>
              <a:t> (18+//19+)</a:t>
            </a:r>
          </a:p>
          <a:p>
            <a:pPr>
              <a:spcBef>
                <a:spcPts val="1800"/>
              </a:spcBef>
            </a:pPr>
            <a:endParaRPr lang="en-US" sz="2800" dirty="0">
              <a:latin typeface="Arial Narrow" panose="020B0606020202030204" pitchFamily="34" charset="0"/>
            </a:endParaRPr>
          </a:p>
          <a:p>
            <a:pPr marL="0" indent="0" algn="ctr">
              <a:spcBef>
                <a:spcPts val="1800"/>
              </a:spcBef>
              <a:buNone/>
            </a:pPr>
            <a:r>
              <a:rPr lang="en-US" sz="4300" dirty="0" err="1" smtClean="0">
                <a:solidFill>
                  <a:srgbClr val="0000CC"/>
                </a:solidFill>
                <a:latin typeface="+mj-lt"/>
              </a:rPr>
              <a:t>Foco</a:t>
            </a:r>
            <a:r>
              <a:rPr lang="en-US" sz="4300" dirty="0" smtClean="0">
                <a:solidFill>
                  <a:srgbClr val="0000CC"/>
                </a:solidFill>
                <a:latin typeface="+mj-lt"/>
              </a:rPr>
              <a:t> </a:t>
            </a:r>
            <a:r>
              <a:rPr lang="en-US" sz="4300" dirty="0" err="1" smtClean="0">
                <a:solidFill>
                  <a:srgbClr val="0000CC"/>
                </a:solidFill>
                <a:latin typeface="+mj-lt"/>
              </a:rPr>
              <a:t>na</a:t>
            </a:r>
            <a:r>
              <a:rPr lang="en-US" sz="4300" dirty="0" smtClean="0">
                <a:solidFill>
                  <a:srgbClr val="0000CC"/>
                </a:solidFill>
                <a:latin typeface="+mj-lt"/>
              </a:rPr>
              <a:t> </a:t>
            </a:r>
            <a:r>
              <a:rPr lang="en-US" sz="4300" dirty="0" err="1" smtClean="0">
                <a:solidFill>
                  <a:srgbClr val="0000CC"/>
                </a:solidFill>
                <a:latin typeface="+mj-lt"/>
              </a:rPr>
              <a:t>Excelência</a:t>
            </a:r>
            <a:endParaRPr lang="en-US" sz="4300" dirty="0">
              <a:solidFill>
                <a:srgbClr val="0000CC"/>
              </a:solidFill>
              <a:latin typeface="+mj-lt"/>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268761"/>
            <a:ext cx="2664296" cy="5616624"/>
          </a:xfrm>
          <a:prstGeom prst="rect">
            <a:avLst/>
          </a:prstGeom>
        </p:spPr>
      </p:pic>
      <p:sp>
        <p:nvSpPr>
          <p:cNvPr id="6" name="Retângulo de cantos arredondados 5"/>
          <p:cNvSpPr/>
          <p:nvPr/>
        </p:nvSpPr>
        <p:spPr>
          <a:xfrm>
            <a:off x="251520" y="2060848"/>
            <a:ext cx="2664296" cy="2232248"/>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395536" y="116632"/>
            <a:ext cx="8496944" cy="1143000"/>
          </a:xfrm>
        </p:spPr>
        <p:txBody>
          <a:bodyPr>
            <a:noAutofit/>
          </a:bodyPr>
          <a:lstStyle/>
          <a:p>
            <a:r>
              <a:rPr lang="en-US" sz="3500" b="1" dirty="0" err="1">
                <a:solidFill>
                  <a:srgbClr val="FF0000"/>
                </a:solidFill>
              </a:rPr>
              <a:t>Estágios</a:t>
            </a:r>
            <a:r>
              <a:rPr lang="en-US" sz="3500" b="1" dirty="0">
                <a:solidFill>
                  <a:srgbClr val="FF0000"/>
                </a:solidFill>
              </a:rPr>
              <a:t> </a:t>
            </a:r>
            <a:r>
              <a:rPr lang="en-US" sz="3500" b="1" dirty="0" err="1">
                <a:solidFill>
                  <a:srgbClr val="FF0000"/>
                </a:solidFill>
              </a:rPr>
              <a:t>Formação</a:t>
            </a:r>
            <a:r>
              <a:rPr lang="en-US" sz="3500" b="1" dirty="0">
                <a:solidFill>
                  <a:srgbClr val="FF0000"/>
                </a:solidFill>
              </a:rPr>
              <a:t> </a:t>
            </a:r>
            <a:r>
              <a:rPr lang="en-US" sz="3500" b="1" dirty="0" err="1" smtClean="0">
                <a:solidFill>
                  <a:srgbClr val="FF0000"/>
                </a:solidFill>
              </a:rPr>
              <a:t>Esportiva</a:t>
            </a:r>
            <a:r>
              <a:rPr lang="en-US" sz="3500" b="1" dirty="0" smtClean="0">
                <a:solidFill>
                  <a:srgbClr val="FF0000"/>
                </a:solidFill>
              </a:rPr>
              <a:t> </a:t>
            </a:r>
            <a:r>
              <a:rPr lang="en-US" sz="3500" b="1" dirty="0" err="1" smtClean="0">
                <a:solidFill>
                  <a:srgbClr val="FF0000"/>
                </a:solidFill>
              </a:rPr>
              <a:t>em</a:t>
            </a:r>
            <a:r>
              <a:rPr lang="en-US" sz="3500" b="1" dirty="0" smtClean="0">
                <a:solidFill>
                  <a:srgbClr val="FF0000"/>
                </a:solidFill>
              </a:rPr>
              <a:t> </a:t>
            </a:r>
            <a:r>
              <a:rPr lang="en-US" sz="3500" b="1" dirty="0" err="1">
                <a:solidFill>
                  <a:srgbClr val="FF0000"/>
                </a:solidFill>
              </a:rPr>
              <a:t>longo</a:t>
            </a:r>
            <a:r>
              <a:rPr lang="en-US" sz="3500" b="1" dirty="0">
                <a:solidFill>
                  <a:srgbClr val="FF0000"/>
                </a:solidFill>
              </a:rPr>
              <a:t> </a:t>
            </a:r>
            <a:r>
              <a:rPr lang="en-US" sz="3500" b="1" dirty="0" err="1">
                <a:solidFill>
                  <a:srgbClr val="FF0000"/>
                </a:solidFill>
              </a:rPr>
              <a:t>prazo</a:t>
            </a:r>
            <a:endParaRPr lang="pt-BR" sz="3500" dirty="0">
              <a:solidFill>
                <a:srgbClr val="FF0000"/>
              </a:solidFill>
            </a:endParaRPr>
          </a:p>
        </p:txBody>
      </p:sp>
      <p:sp>
        <p:nvSpPr>
          <p:cNvPr id="3" name="Espaço Reservado para Conteúdo 2"/>
          <p:cNvSpPr>
            <a:spLocks noGrp="1"/>
          </p:cNvSpPr>
          <p:nvPr>
            <p:ph idx="1"/>
          </p:nvPr>
        </p:nvSpPr>
        <p:spPr>
          <a:xfrm>
            <a:off x="3275856" y="1268760"/>
            <a:ext cx="5616624" cy="4104456"/>
          </a:xfrm>
        </p:spPr>
        <p:txBody>
          <a:bodyPr>
            <a:normAutofit/>
          </a:bodyPr>
          <a:lstStyle/>
          <a:p>
            <a:pPr>
              <a:spcBef>
                <a:spcPts val="1800"/>
              </a:spcBef>
            </a:pPr>
            <a:r>
              <a:rPr lang="en-US" b="1" dirty="0" err="1" smtClean="0">
                <a:latin typeface="+mj-lt"/>
              </a:rPr>
              <a:t>Estágio</a:t>
            </a:r>
            <a:r>
              <a:rPr lang="en-US" b="1" dirty="0" smtClean="0">
                <a:latin typeface="+mj-lt"/>
              </a:rPr>
              <a:t> 7: Vida </a:t>
            </a:r>
            <a:r>
              <a:rPr lang="en-US" b="1" dirty="0" err="1" smtClean="0">
                <a:latin typeface="+mj-lt"/>
              </a:rPr>
              <a:t>Ativa</a:t>
            </a:r>
            <a:endParaRPr lang="en-US" dirty="0">
              <a:latin typeface="Arial Narrow" panose="020B0606020202030204" pitchFamily="34" charset="0"/>
            </a:endParaRPr>
          </a:p>
          <a:p>
            <a:pPr marL="0" indent="0" algn="ctr">
              <a:spcBef>
                <a:spcPts val="1800"/>
              </a:spcBef>
              <a:buNone/>
            </a:pPr>
            <a:r>
              <a:rPr lang="en-US" sz="4400" dirty="0" err="1" smtClean="0">
                <a:solidFill>
                  <a:srgbClr val="0000CC"/>
                </a:solidFill>
                <a:latin typeface="+mj-lt"/>
              </a:rPr>
              <a:t>Encorajar</a:t>
            </a:r>
            <a:endParaRPr lang="en-US" sz="4400" dirty="0">
              <a:solidFill>
                <a:srgbClr val="0000CC"/>
              </a:solidFill>
              <a:latin typeface="+mj-lt"/>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9512" y="1196752"/>
            <a:ext cx="2664296" cy="5616624"/>
          </a:xfrm>
          <a:prstGeom prst="rect">
            <a:avLst/>
          </a:prstGeom>
        </p:spPr>
      </p:pic>
      <p:sp>
        <p:nvSpPr>
          <p:cNvPr id="6" name="Retângulo de cantos arredondados 5"/>
          <p:cNvSpPr/>
          <p:nvPr/>
        </p:nvSpPr>
        <p:spPr>
          <a:xfrm>
            <a:off x="251520" y="1196752"/>
            <a:ext cx="2664296" cy="1116124"/>
          </a:xfrm>
          <a:prstGeom prst="roundRect">
            <a:avLst/>
          </a:prstGeom>
          <a:noFill/>
          <a:ln w="57150">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341784"/>
            <a:ext cx="8686800" cy="1143000"/>
          </a:xfrm>
        </p:spPr>
        <p:txBody>
          <a:bodyPr>
            <a:normAutofit/>
          </a:bodyPr>
          <a:lstStyle/>
          <a:p>
            <a:r>
              <a:rPr lang="en-US" b="1" dirty="0" err="1" smtClean="0">
                <a:solidFill>
                  <a:srgbClr val="0000CC"/>
                </a:solidFill>
              </a:rPr>
              <a:t>Iniciação</a:t>
            </a:r>
            <a:r>
              <a:rPr lang="en-US" b="1" dirty="0" smtClean="0">
                <a:solidFill>
                  <a:srgbClr val="0000CC"/>
                </a:solidFill>
              </a:rPr>
              <a:t> </a:t>
            </a:r>
            <a:r>
              <a:rPr lang="en-US" b="1" dirty="0" err="1" smtClean="0">
                <a:solidFill>
                  <a:srgbClr val="0000CC"/>
                </a:solidFill>
              </a:rPr>
              <a:t>Esportiva</a:t>
            </a:r>
            <a:r>
              <a:rPr lang="en-US" b="1" dirty="0" smtClean="0">
                <a:solidFill>
                  <a:srgbClr val="0000CC"/>
                </a:solidFill>
              </a:rPr>
              <a:t> </a:t>
            </a:r>
            <a:endParaRPr lang="pt-BR" b="1" dirty="0">
              <a:solidFill>
                <a:srgbClr val="0000CC"/>
              </a:solidFill>
            </a:endParaRPr>
          </a:p>
        </p:txBody>
      </p:sp>
      <p:sp>
        <p:nvSpPr>
          <p:cNvPr id="3" name="Espaço Reservado para Conteúdo 2"/>
          <p:cNvSpPr>
            <a:spLocks noGrp="1"/>
          </p:cNvSpPr>
          <p:nvPr>
            <p:ph idx="1"/>
          </p:nvPr>
        </p:nvSpPr>
        <p:spPr>
          <a:xfrm>
            <a:off x="457200" y="2071389"/>
            <a:ext cx="8507288" cy="4525963"/>
          </a:xfrm>
        </p:spPr>
        <p:txBody>
          <a:bodyPr>
            <a:normAutofit/>
          </a:bodyPr>
          <a:lstStyle/>
          <a:p>
            <a:pPr>
              <a:spcBef>
                <a:spcPts val="1200"/>
              </a:spcBef>
            </a:pPr>
            <a:r>
              <a:rPr lang="en-US" dirty="0" err="1" smtClean="0">
                <a:latin typeface="+mj-lt"/>
              </a:rPr>
              <a:t>Estágio</a:t>
            </a:r>
            <a:r>
              <a:rPr lang="en-US" dirty="0" smtClean="0">
                <a:latin typeface="+mj-lt"/>
              </a:rPr>
              <a:t> 1</a:t>
            </a:r>
            <a:r>
              <a:rPr lang="en-US" dirty="0">
                <a:latin typeface="+mj-lt"/>
              </a:rPr>
              <a:t>: </a:t>
            </a:r>
            <a:r>
              <a:rPr lang="en-US" dirty="0" err="1" smtClean="0">
                <a:latin typeface="+mj-lt"/>
              </a:rPr>
              <a:t>Início</a:t>
            </a:r>
            <a:r>
              <a:rPr lang="en-US" dirty="0" smtClean="0">
                <a:latin typeface="+mj-lt"/>
              </a:rPr>
              <a:t> </a:t>
            </a:r>
            <a:r>
              <a:rPr lang="en-US" dirty="0" err="1" smtClean="0">
                <a:latin typeface="+mj-lt"/>
              </a:rPr>
              <a:t>ativo</a:t>
            </a:r>
            <a:r>
              <a:rPr lang="en-US" dirty="0" smtClean="0">
                <a:latin typeface="+mj-lt"/>
              </a:rPr>
              <a:t> </a:t>
            </a:r>
            <a:r>
              <a:rPr lang="en-US" dirty="0">
                <a:latin typeface="+mj-lt"/>
              </a:rPr>
              <a:t>(</a:t>
            </a:r>
            <a:r>
              <a:rPr lang="en-US" b="1" dirty="0">
                <a:latin typeface="+mj-lt"/>
              </a:rPr>
              <a:t>0-6 </a:t>
            </a:r>
            <a:r>
              <a:rPr lang="en-US" b="1" dirty="0" err="1" smtClean="0">
                <a:latin typeface="+mj-lt"/>
              </a:rPr>
              <a:t>anos</a:t>
            </a:r>
            <a:r>
              <a:rPr lang="en-US" dirty="0" smtClean="0">
                <a:latin typeface="+mj-lt"/>
              </a:rPr>
              <a:t>) </a:t>
            </a:r>
          </a:p>
          <a:p>
            <a:pPr>
              <a:spcBef>
                <a:spcPts val="1200"/>
              </a:spcBef>
            </a:pPr>
            <a:r>
              <a:rPr lang="en-US" dirty="0" err="1" smtClean="0">
                <a:latin typeface="+mj-lt"/>
              </a:rPr>
              <a:t>Estágio</a:t>
            </a:r>
            <a:r>
              <a:rPr lang="en-US" dirty="0" smtClean="0">
                <a:latin typeface="+mj-lt"/>
              </a:rPr>
              <a:t> 2</a:t>
            </a:r>
            <a:r>
              <a:rPr lang="en-US" dirty="0">
                <a:latin typeface="+mj-lt"/>
              </a:rPr>
              <a:t>: </a:t>
            </a:r>
            <a:r>
              <a:rPr lang="en-US" dirty="0" err="1" smtClean="0">
                <a:latin typeface="+mj-lt"/>
              </a:rPr>
              <a:t>FUNdamentos</a:t>
            </a:r>
            <a:r>
              <a:rPr lang="en-US" dirty="0" smtClean="0">
                <a:latin typeface="+mj-lt"/>
              </a:rPr>
              <a:t> (</a:t>
            </a:r>
            <a:r>
              <a:rPr lang="en-US" b="1" dirty="0" smtClean="0">
                <a:latin typeface="+mj-lt"/>
              </a:rPr>
              <a:t>6-8//6-9</a:t>
            </a:r>
            <a:r>
              <a:rPr lang="en-US" dirty="0" smtClean="0">
                <a:latin typeface="+mj-lt"/>
              </a:rPr>
              <a:t>)</a:t>
            </a:r>
          </a:p>
          <a:p>
            <a:pPr>
              <a:spcBef>
                <a:spcPts val="1200"/>
              </a:spcBef>
            </a:pPr>
            <a:r>
              <a:rPr lang="en-US" dirty="0" err="1" smtClean="0">
                <a:latin typeface="+mj-lt"/>
              </a:rPr>
              <a:t>Estágio</a:t>
            </a:r>
            <a:r>
              <a:rPr lang="en-US" dirty="0" smtClean="0">
                <a:latin typeface="+mj-lt"/>
              </a:rPr>
              <a:t> 3</a:t>
            </a:r>
            <a:r>
              <a:rPr lang="en-US" dirty="0">
                <a:latin typeface="+mj-lt"/>
              </a:rPr>
              <a:t>: </a:t>
            </a:r>
            <a:r>
              <a:rPr lang="en-US" dirty="0" err="1" smtClean="0">
                <a:latin typeface="+mj-lt"/>
              </a:rPr>
              <a:t>Aprender</a:t>
            </a:r>
            <a:r>
              <a:rPr lang="en-US" dirty="0" smtClean="0">
                <a:latin typeface="+mj-lt"/>
              </a:rPr>
              <a:t> a </a:t>
            </a:r>
            <a:r>
              <a:rPr lang="en-US" dirty="0" err="1" smtClean="0">
                <a:latin typeface="+mj-lt"/>
              </a:rPr>
              <a:t>treinar</a:t>
            </a:r>
            <a:r>
              <a:rPr lang="en-US" dirty="0" smtClean="0">
                <a:latin typeface="+mj-lt"/>
              </a:rPr>
              <a:t> (</a:t>
            </a:r>
            <a:r>
              <a:rPr lang="en-US" b="1" dirty="0" smtClean="0">
                <a:latin typeface="+mj-lt"/>
              </a:rPr>
              <a:t>8-11//9-12</a:t>
            </a:r>
            <a:r>
              <a:rPr lang="en-US" dirty="0" smtClean="0">
                <a:latin typeface="+mj-lt"/>
              </a:rPr>
              <a:t>)</a:t>
            </a:r>
          </a:p>
        </p:txBody>
      </p:sp>
      <p:pic>
        <p:nvPicPr>
          <p:cNvPr id="8" name="Imagem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159649"/>
            <a:ext cx="9143999" cy="1725735"/>
          </a:xfrm>
          <a:prstGeom prst="rect">
            <a:avLst/>
          </a:prstGeo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4638"/>
            <a:ext cx="8291264" cy="1143000"/>
          </a:xfrm>
        </p:spPr>
        <p:txBody>
          <a:bodyPr>
            <a:normAutofit/>
          </a:bodyPr>
          <a:lstStyle/>
          <a:p>
            <a:r>
              <a:rPr lang="en-US" sz="4000" b="1" dirty="0" err="1">
                <a:solidFill>
                  <a:srgbClr val="0000FF"/>
                </a:solidFill>
              </a:rPr>
              <a:t>Estágio</a:t>
            </a:r>
            <a:r>
              <a:rPr lang="en-US" sz="4000" b="1" dirty="0">
                <a:solidFill>
                  <a:srgbClr val="0000FF"/>
                </a:solidFill>
              </a:rPr>
              <a:t> 1: </a:t>
            </a:r>
            <a:r>
              <a:rPr lang="en-US" sz="4000" b="1" dirty="0" err="1" smtClean="0">
                <a:solidFill>
                  <a:srgbClr val="0000FF"/>
                </a:solidFill>
              </a:rPr>
              <a:t>Início</a:t>
            </a:r>
            <a:r>
              <a:rPr lang="en-US" sz="4000" b="1" dirty="0" smtClean="0">
                <a:solidFill>
                  <a:srgbClr val="0000FF"/>
                </a:solidFill>
              </a:rPr>
              <a:t> </a:t>
            </a:r>
            <a:r>
              <a:rPr lang="en-US" sz="4000" b="1" dirty="0" err="1" smtClean="0">
                <a:solidFill>
                  <a:srgbClr val="0000FF"/>
                </a:solidFill>
              </a:rPr>
              <a:t>Ativo</a:t>
            </a:r>
            <a:r>
              <a:rPr lang="en-US" sz="4000" b="1" dirty="0" smtClean="0">
                <a:solidFill>
                  <a:srgbClr val="0000FF"/>
                </a:solidFill>
              </a:rPr>
              <a:t> </a:t>
            </a:r>
            <a:r>
              <a:rPr lang="en-US" sz="4000" b="1" dirty="0">
                <a:solidFill>
                  <a:srgbClr val="0000FF"/>
                </a:solidFill>
              </a:rPr>
              <a:t>(0-6 </a:t>
            </a:r>
            <a:r>
              <a:rPr lang="en-US" sz="4000" b="1" dirty="0" err="1" smtClean="0">
                <a:solidFill>
                  <a:srgbClr val="0000FF"/>
                </a:solidFill>
              </a:rPr>
              <a:t>anos</a:t>
            </a:r>
            <a:r>
              <a:rPr lang="en-US" sz="4000" b="1" dirty="0" smtClean="0">
                <a:solidFill>
                  <a:srgbClr val="0000FF"/>
                </a:solidFill>
              </a:rPr>
              <a:t>) </a:t>
            </a:r>
            <a:endParaRPr lang="pt-BR" sz="4000" b="1" dirty="0">
              <a:solidFill>
                <a:srgbClr val="0000FF"/>
              </a:solidFill>
            </a:endParaRPr>
          </a:p>
        </p:txBody>
      </p:sp>
      <p:sp>
        <p:nvSpPr>
          <p:cNvPr id="3" name="Espaço Reservado para Conteúdo 2"/>
          <p:cNvSpPr>
            <a:spLocks noGrp="1"/>
          </p:cNvSpPr>
          <p:nvPr>
            <p:ph idx="1"/>
          </p:nvPr>
        </p:nvSpPr>
        <p:spPr>
          <a:xfrm>
            <a:off x="323528" y="1855365"/>
            <a:ext cx="8568952" cy="4021907"/>
          </a:xfrm>
        </p:spPr>
        <p:txBody>
          <a:bodyPr>
            <a:normAutofit/>
          </a:bodyPr>
          <a:lstStyle/>
          <a:p>
            <a:r>
              <a:rPr lang="en-US" sz="2800" dirty="0" err="1" smtClean="0">
                <a:latin typeface="+mj-lt"/>
              </a:rPr>
              <a:t>Desenvolver</a:t>
            </a:r>
            <a:r>
              <a:rPr lang="en-US" sz="2800" dirty="0" smtClean="0">
                <a:latin typeface="+mj-lt"/>
              </a:rPr>
              <a:t> </a:t>
            </a:r>
            <a:r>
              <a:rPr lang="en-US" sz="2800" dirty="0" err="1" smtClean="0">
                <a:latin typeface="+mj-lt"/>
              </a:rPr>
              <a:t>habilidades</a:t>
            </a:r>
            <a:r>
              <a:rPr lang="en-US" sz="2800" dirty="0" smtClean="0">
                <a:latin typeface="+mj-lt"/>
              </a:rPr>
              <a:t> </a:t>
            </a:r>
            <a:r>
              <a:rPr lang="en-US" sz="2800" dirty="0" err="1" smtClean="0">
                <a:latin typeface="+mj-lt"/>
              </a:rPr>
              <a:t>motoras</a:t>
            </a:r>
            <a:r>
              <a:rPr lang="en-US" sz="2800" dirty="0" smtClean="0">
                <a:latin typeface="+mj-lt"/>
              </a:rPr>
              <a:t> </a:t>
            </a:r>
            <a:r>
              <a:rPr lang="en-US" sz="2800" dirty="0" err="1" smtClean="0">
                <a:latin typeface="+mj-lt"/>
              </a:rPr>
              <a:t>fundamentais</a:t>
            </a:r>
            <a:r>
              <a:rPr lang="en-US" sz="2800" dirty="0">
                <a:latin typeface="+mj-lt"/>
              </a:rPr>
              <a:t> </a:t>
            </a:r>
            <a:r>
              <a:rPr lang="en-US" sz="2800" dirty="0" smtClean="0">
                <a:latin typeface="+mj-lt"/>
              </a:rPr>
              <a:t>e </a:t>
            </a:r>
            <a:r>
              <a:rPr lang="en-US" sz="2800" dirty="0" err="1" smtClean="0">
                <a:latin typeface="+mj-lt"/>
              </a:rPr>
              <a:t>associar</a:t>
            </a:r>
            <a:r>
              <a:rPr lang="en-US" sz="2800" dirty="0" smtClean="0">
                <a:latin typeface="+mj-lt"/>
              </a:rPr>
              <a:t> com </a:t>
            </a:r>
            <a:r>
              <a:rPr lang="en-US" sz="2800" b="1" dirty="0" err="1" smtClean="0">
                <a:latin typeface="+mj-lt"/>
              </a:rPr>
              <a:t>jogos</a:t>
            </a:r>
            <a:r>
              <a:rPr lang="en-US" sz="2800" dirty="0" smtClean="0">
                <a:latin typeface="+mj-lt"/>
              </a:rPr>
              <a:t> e </a:t>
            </a:r>
            <a:r>
              <a:rPr lang="en-US" sz="2800" b="1" dirty="0" err="1" smtClean="0">
                <a:latin typeface="+mj-lt"/>
              </a:rPr>
              <a:t>brincadeiras</a:t>
            </a:r>
            <a:endParaRPr lang="en-US" sz="2800" b="1" dirty="0" smtClean="0">
              <a:latin typeface="+mj-lt"/>
            </a:endParaRPr>
          </a:p>
          <a:p>
            <a:r>
              <a:rPr lang="en-US" sz="2800" dirty="0" err="1" smtClean="0">
                <a:latin typeface="+mj-lt"/>
              </a:rPr>
              <a:t>Explorar</a:t>
            </a:r>
            <a:r>
              <a:rPr lang="en-US" sz="2800" dirty="0" smtClean="0">
                <a:latin typeface="+mj-lt"/>
              </a:rPr>
              <a:t> </a:t>
            </a:r>
            <a:r>
              <a:rPr lang="en-US" sz="2800" dirty="0" err="1" smtClean="0">
                <a:latin typeface="+mj-lt"/>
              </a:rPr>
              <a:t>risco</a:t>
            </a:r>
            <a:r>
              <a:rPr lang="en-US" sz="2800" dirty="0" smtClean="0">
                <a:latin typeface="+mj-lt"/>
              </a:rPr>
              <a:t> e </a:t>
            </a:r>
            <a:r>
              <a:rPr lang="en-US" sz="2800" dirty="0" err="1" smtClean="0">
                <a:latin typeface="+mj-lt"/>
              </a:rPr>
              <a:t>limite</a:t>
            </a:r>
            <a:r>
              <a:rPr lang="en-US" sz="2800" dirty="0" smtClean="0">
                <a:latin typeface="+mj-lt"/>
              </a:rPr>
              <a:t> </a:t>
            </a:r>
            <a:r>
              <a:rPr lang="en-US" sz="2800" dirty="0" err="1" smtClean="0">
                <a:latin typeface="+mj-lt"/>
              </a:rPr>
              <a:t>em</a:t>
            </a:r>
            <a:r>
              <a:rPr lang="en-US" sz="2800" dirty="0" smtClean="0">
                <a:latin typeface="+mj-lt"/>
              </a:rPr>
              <a:t> </a:t>
            </a:r>
            <a:r>
              <a:rPr lang="en-US" sz="2800" dirty="0" err="1" smtClean="0">
                <a:latin typeface="+mj-lt"/>
              </a:rPr>
              <a:t>ambientes</a:t>
            </a:r>
            <a:r>
              <a:rPr lang="en-US" sz="2800" dirty="0" smtClean="0">
                <a:latin typeface="+mj-lt"/>
              </a:rPr>
              <a:t> </a:t>
            </a:r>
            <a:r>
              <a:rPr lang="en-US" sz="2800" dirty="0" err="1" smtClean="0">
                <a:latin typeface="+mj-lt"/>
              </a:rPr>
              <a:t>seguros</a:t>
            </a:r>
            <a:r>
              <a:rPr lang="en-US" sz="2800" dirty="0" smtClean="0">
                <a:latin typeface="+mj-lt"/>
              </a:rPr>
              <a:t> </a:t>
            </a:r>
          </a:p>
          <a:p>
            <a:r>
              <a:rPr lang="en-US" sz="2800" dirty="0" err="1">
                <a:latin typeface="+mj-lt"/>
              </a:rPr>
              <a:t>E</a:t>
            </a:r>
            <a:r>
              <a:rPr lang="en-US" sz="2800" dirty="0" err="1" smtClean="0">
                <a:latin typeface="+mj-lt"/>
              </a:rPr>
              <a:t>m</a:t>
            </a:r>
            <a:r>
              <a:rPr lang="en-US" sz="2800" dirty="0" smtClean="0">
                <a:latin typeface="+mj-lt"/>
              </a:rPr>
              <a:t> </a:t>
            </a:r>
            <a:r>
              <a:rPr lang="en-US" sz="2800" dirty="0" err="1" smtClean="0">
                <a:latin typeface="+mj-lt"/>
              </a:rPr>
              <a:t>ambientes</a:t>
            </a:r>
            <a:r>
              <a:rPr lang="en-US" sz="2800" dirty="0" smtClean="0">
                <a:latin typeface="+mj-lt"/>
              </a:rPr>
              <a:t> </a:t>
            </a:r>
            <a:r>
              <a:rPr lang="en-US" sz="2800" dirty="0" err="1" smtClean="0">
                <a:latin typeface="+mj-lt"/>
              </a:rPr>
              <a:t>estruturados</a:t>
            </a:r>
            <a:r>
              <a:rPr lang="en-US" sz="2800" dirty="0" smtClean="0">
                <a:latin typeface="+mj-lt"/>
              </a:rPr>
              <a:t> (</a:t>
            </a:r>
            <a:r>
              <a:rPr lang="en-US" sz="2800" dirty="0" err="1" smtClean="0">
                <a:latin typeface="+mj-lt"/>
              </a:rPr>
              <a:t>aquáticos</a:t>
            </a:r>
            <a:r>
              <a:rPr lang="en-US" sz="2800" dirty="0" smtClean="0">
                <a:latin typeface="+mj-lt"/>
              </a:rPr>
              <a:t> e </a:t>
            </a:r>
            <a:r>
              <a:rPr lang="en-US" sz="2800" dirty="0" err="1" smtClean="0">
                <a:latin typeface="+mj-lt"/>
              </a:rPr>
              <a:t>ginástica</a:t>
            </a:r>
            <a:r>
              <a:rPr lang="en-US" sz="2800" dirty="0" smtClean="0">
                <a:latin typeface="+mj-lt"/>
              </a:rPr>
              <a:t>)</a:t>
            </a:r>
          </a:p>
          <a:p>
            <a:r>
              <a:rPr lang="en-US" sz="2800" dirty="0" err="1" smtClean="0">
                <a:latin typeface="+mj-lt"/>
              </a:rPr>
              <a:t>Atividade</a:t>
            </a:r>
            <a:r>
              <a:rPr lang="en-US" sz="2800" dirty="0" smtClean="0">
                <a:latin typeface="+mj-lt"/>
              </a:rPr>
              <a:t> </a:t>
            </a:r>
            <a:r>
              <a:rPr lang="en-US" sz="2800" dirty="0" err="1" smtClean="0">
                <a:latin typeface="+mj-lt"/>
              </a:rPr>
              <a:t>Física</a:t>
            </a:r>
            <a:r>
              <a:rPr lang="en-US" sz="2800" dirty="0" smtClean="0">
                <a:latin typeface="+mj-lt"/>
              </a:rPr>
              <a:t> </a:t>
            </a:r>
            <a:r>
              <a:rPr lang="en-US" sz="2800" dirty="0" err="1" smtClean="0">
                <a:latin typeface="+mj-lt"/>
              </a:rPr>
              <a:t>diária</a:t>
            </a:r>
            <a:r>
              <a:rPr lang="en-US" sz="2800" dirty="0" smtClean="0">
                <a:latin typeface="+mj-lt"/>
              </a:rPr>
              <a:t> com </a:t>
            </a:r>
            <a:r>
              <a:rPr lang="en-US" sz="2800" dirty="0" err="1" smtClean="0">
                <a:latin typeface="+mj-lt"/>
              </a:rPr>
              <a:t>ênfase</a:t>
            </a:r>
            <a:r>
              <a:rPr lang="en-US" sz="2800" dirty="0" smtClean="0">
                <a:latin typeface="+mj-lt"/>
              </a:rPr>
              <a:t> </a:t>
            </a:r>
            <a:r>
              <a:rPr lang="en-US" sz="2800" dirty="0" err="1" smtClean="0">
                <a:latin typeface="+mj-lt"/>
              </a:rPr>
              <a:t>em</a:t>
            </a:r>
            <a:r>
              <a:rPr lang="en-US" sz="2800" dirty="0" smtClean="0">
                <a:latin typeface="+mj-lt"/>
              </a:rPr>
              <a:t> </a:t>
            </a:r>
            <a:r>
              <a:rPr lang="en-US" sz="2800" b="1" dirty="0" err="1" smtClean="0">
                <a:latin typeface="+mj-lt"/>
              </a:rPr>
              <a:t>diversão</a:t>
            </a:r>
            <a:r>
              <a:rPr lang="en-US" sz="2800" b="1" dirty="0" smtClean="0">
                <a:latin typeface="+mj-lt"/>
              </a:rPr>
              <a:t>/</a:t>
            </a:r>
            <a:r>
              <a:rPr lang="en-US" sz="2800" b="1" dirty="0" err="1" smtClean="0">
                <a:latin typeface="+mj-lt"/>
              </a:rPr>
              <a:t>prazer</a:t>
            </a:r>
            <a:endParaRPr lang="pt-BR" sz="2800" b="1" dirty="0">
              <a:latin typeface="+mj-lt"/>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32" y="4712304"/>
            <a:ext cx="8676456" cy="2124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Autofit/>
          </a:bodyPr>
          <a:lstStyle/>
          <a:p>
            <a:r>
              <a:rPr lang="en-US" sz="4000" b="1" dirty="0" err="1">
                <a:solidFill>
                  <a:srgbClr val="0000FF"/>
                </a:solidFill>
              </a:rPr>
              <a:t>Estágio</a:t>
            </a:r>
            <a:r>
              <a:rPr lang="en-US" sz="4000" b="1" dirty="0">
                <a:solidFill>
                  <a:srgbClr val="0000FF"/>
                </a:solidFill>
              </a:rPr>
              <a:t> 2: </a:t>
            </a:r>
            <a:r>
              <a:rPr lang="en-US" sz="4000" b="1" dirty="0" err="1" smtClean="0">
                <a:solidFill>
                  <a:srgbClr val="0000FF"/>
                </a:solidFill>
              </a:rPr>
              <a:t>FUNdamentos</a:t>
            </a:r>
            <a:r>
              <a:rPr lang="en-US" sz="4000" b="1" dirty="0" smtClean="0">
                <a:solidFill>
                  <a:srgbClr val="0000FF"/>
                </a:solidFill>
              </a:rPr>
              <a:t> (6-8//6-9)</a:t>
            </a:r>
            <a:endParaRPr lang="pt-BR" sz="4000" b="1" dirty="0">
              <a:solidFill>
                <a:srgbClr val="0000FF"/>
              </a:solidFill>
            </a:endParaRPr>
          </a:p>
        </p:txBody>
      </p:sp>
      <p:sp>
        <p:nvSpPr>
          <p:cNvPr id="3" name="Espaço Reservado para Conteúdo 2"/>
          <p:cNvSpPr>
            <a:spLocks noGrp="1"/>
          </p:cNvSpPr>
          <p:nvPr>
            <p:ph idx="1"/>
          </p:nvPr>
        </p:nvSpPr>
        <p:spPr>
          <a:xfrm>
            <a:off x="467544" y="1816224"/>
            <a:ext cx="8424936" cy="5069160"/>
          </a:xfrm>
        </p:spPr>
        <p:txBody>
          <a:bodyPr>
            <a:noAutofit/>
          </a:bodyPr>
          <a:lstStyle/>
          <a:p>
            <a:pPr>
              <a:spcBef>
                <a:spcPts val="600"/>
              </a:spcBef>
            </a:pPr>
            <a:r>
              <a:rPr lang="en-US" sz="2400" dirty="0" err="1" smtClean="0">
                <a:latin typeface="+mj-lt"/>
              </a:rPr>
              <a:t>Habilidades</a:t>
            </a:r>
            <a:r>
              <a:rPr lang="en-US" sz="2400" dirty="0" smtClean="0">
                <a:latin typeface="+mj-lt"/>
              </a:rPr>
              <a:t> </a:t>
            </a:r>
            <a:r>
              <a:rPr lang="en-US" sz="2400" dirty="0" err="1" smtClean="0">
                <a:latin typeface="+mj-lt"/>
              </a:rPr>
              <a:t>motoras</a:t>
            </a:r>
            <a:r>
              <a:rPr lang="en-US" sz="2400" dirty="0" smtClean="0">
                <a:latin typeface="+mj-lt"/>
              </a:rPr>
              <a:t> </a:t>
            </a:r>
            <a:r>
              <a:rPr lang="en-US" sz="2400" dirty="0" err="1" smtClean="0">
                <a:latin typeface="+mj-lt"/>
              </a:rPr>
              <a:t>gerais</a:t>
            </a:r>
            <a:endParaRPr lang="en-US" sz="2400" dirty="0" smtClean="0">
              <a:latin typeface="+mj-lt"/>
            </a:endParaRPr>
          </a:p>
          <a:p>
            <a:pPr>
              <a:spcBef>
                <a:spcPts val="600"/>
              </a:spcBef>
            </a:pPr>
            <a:r>
              <a:rPr lang="en-US" sz="2400" dirty="0" err="1" smtClean="0">
                <a:latin typeface="+mj-lt"/>
              </a:rPr>
              <a:t>Desenvolvimento</a:t>
            </a:r>
            <a:r>
              <a:rPr lang="en-US" sz="2400" dirty="0" smtClean="0">
                <a:latin typeface="+mj-lt"/>
              </a:rPr>
              <a:t> </a:t>
            </a:r>
            <a:r>
              <a:rPr lang="en-US" sz="2400" dirty="0" err="1" smtClean="0">
                <a:latin typeface="+mj-lt"/>
              </a:rPr>
              <a:t>geral</a:t>
            </a:r>
            <a:r>
              <a:rPr lang="en-US" sz="2400" dirty="0">
                <a:latin typeface="+mj-lt"/>
              </a:rPr>
              <a:t> </a:t>
            </a:r>
            <a:r>
              <a:rPr lang="en-US" sz="2400" dirty="0" smtClean="0">
                <a:latin typeface="+mj-lt"/>
              </a:rPr>
              <a:t>e </a:t>
            </a:r>
            <a:r>
              <a:rPr lang="en-US" sz="2400" dirty="0" err="1" smtClean="0">
                <a:latin typeface="+mj-lt"/>
              </a:rPr>
              <a:t>integrado</a:t>
            </a:r>
            <a:r>
              <a:rPr lang="en-US" sz="2400" dirty="0" smtClean="0">
                <a:latin typeface="+mj-lt"/>
              </a:rPr>
              <a:t> (</a:t>
            </a:r>
            <a:r>
              <a:rPr lang="en-US" sz="2400" dirty="0" err="1" smtClean="0">
                <a:latin typeface="+mj-lt"/>
              </a:rPr>
              <a:t>cognitivo-emocional</a:t>
            </a:r>
            <a:r>
              <a:rPr lang="en-US" sz="2400" dirty="0" smtClean="0">
                <a:latin typeface="+mj-lt"/>
              </a:rPr>
              <a:t>)</a:t>
            </a:r>
          </a:p>
          <a:p>
            <a:pPr>
              <a:spcBef>
                <a:spcPts val="600"/>
              </a:spcBef>
            </a:pPr>
            <a:r>
              <a:rPr lang="en-US" sz="2400" dirty="0" smtClean="0">
                <a:latin typeface="+mj-lt"/>
              </a:rPr>
              <a:t>ABC </a:t>
            </a:r>
            <a:r>
              <a:rPr lang="en-US" sz="2400" dirty="0" err="1" smtClean="0">
                <a:latin typeface="+mj-lt"/>
              </a:rPr>
              <a:t>atletismo</a:t>
            </a:r>
            <a:r>
              <a:rPr lang="en-US" sz="2400" dirty="0" smtClean="0">
                <a:latin typeface="+mj-lt"/>
              </a:rPr>
              <a:t>: </a:t>
            </a:r>
            <a:r>
              <a:rPr lang="en-US" sz="2400" dirty="0" err="1" smtClean="0">
                <a:latin typeface="+mj-lt"/>
              </a:rPr>
              <a:t>agilidade</a:t>
            </a:r>
            <a:r>
              <a:rPr lang="en-US" sz="2400" dirty="0" smtClean="0">
                <a:latin typeface="+mj-lt"/>
              </a:rPr>
              <a:t>, </a:t>
            </a:r>
            <a:r>
              <a:rPr lang="en-US" sz="2400" dirty="0" err="1" smtClean="0">
                <a:latin typeface="+mj-lt"/>
              </a:rPr>
              <a:t>equilíbrio</a:t>
            </a:r>
            <a:r>
              <a:rPr lang="en-US" sz="2400" dirty="0" smtClean="0">
                <a:latin typeface="+mj-lt"/>
              </a:rPr>
              <a:t>, </a:t>
            </a:r>
            <a:r>
              <a:rPr lang="en-US" sz="2400" dirty="0" err="1" smtClean="0">
                <a:latin typeface="+mj-lt"/>
              </a:rPr>
              <a:t>coordenação</a:t>
            </a:r>
            <a:r>
              <a:rPr lang="en-US" sz="2400" dirty="0" smtClean="0">
                <a:latin typeface="+mj-lt"/>
              </a:rPr>
              <a:t>, </a:t>
            </a:r>
            <a:r>
              <a:rPr lang="en-US" sz="2400" dirty="0" err="1" smtClean="0">
                <a:latin typeface="+mj-lt"/>
              </a:rPr>
              <a:t>velocidade</a:t>
            </a:r>
            <a:r>
              <a:rPr lang="en-US" sz="2400" dirty="0" smtClean="0">
                <a:latin typeface="+mj-lt"/>
              </a:rPr>
              <a:t> </a:t>
            </a:r>
          </a:p>
          <a:p>
            <a:pPr>
              <a:spcBef>
                <a:spcPts val="600"/>
              </a:spcBef>
            </a:pPr>
            <a:r>
              <a:rPr lang="en-US" sz="2400" dirty="0" smtClean="0">
                <a:latin typeface="+mj-lt"/>
              </a:rPr>
              <a:t>ABC </a:t>
            </a:r>
            <a:r>
              <a:rPr lang="en-US" sz="2400" dirty="0" err="1" smtClean="0">
                <a:latin typeface="+mj-lt"/>
              </a:rPr>
              <a:t>atletismo</a:t>
            </a:r>
            <a:r>
              <a:rPr lang="en-US" sz="2400" dirty="0" smtClean="0">
                <a:latin typeface="+mj-lt"/>
              </a:rPr>
              <a:t>: </a:t>
            </a:r>
            <a:r>
              <a:rPr lang="en-US" sz="2400" dirty="0" err="1" smtClean="0">
                <a:latin typeface="+mj-lt"/>
              </a:rPr>
              <a:t>correr</a:t>
            </a:r>
            <a:r>
              <a:rPr lang="en-US" sz="2400" dirty="0" smtClean="0">
                <a:latin typeface="+mj-lt"/>
              </a:rPr>
              <a:t>, </a:t>
            </a:r>
            <a:r>
              <a:rPr lang="en-US" sz="2400" dirty="0" err="1" smtClean="0">
                <a:latin typeface="+mj-lt"/>
              </a:rPr>
              <a:t>saltar</a:t>
            </a:r>
            <a:r>
              <a:rPr lang="en-US" sz="2400" dirty="0" smtClean="0">
                <a:latin typeface="+mj-lt"/>
              </a:rPr>
              <a:t>, </a:t>
            </a:r>
            <a:r>
              <a:rPr lang="en-US" sz="2400" dirty="0" err="1" smtClean="0">
                <a:latin typeface="+mj-lt"/>
              </a:rPr>
              <a:t>arremessar</a:t>
            </a:r>
            <a:r>
              <a:rPr lang="en-US" sz="2400" dirty="0" smtClean="0">
                <a:latin typeface="+mj-lt"/>
              </a:rPr>
              <a:t>, </a:t>
            </a:r>
            <a:r>
              <a:rPr lang="en-US" sz="2400" dirty="0" err="1" smtClean="0">
                <a:latin typeface="+mj-lt"/>
              </a:rPr>
              <a:t>transportar</a:t>
            </a:r>
            <a:r>
              <a:rPr lang="en-US" sz="2400" dirty="0" smtClean="0">
                <a:latin typeface="+mj-lt"/>
              </a:rPr>
              <a:t> </a:t>
            </a:r>
          </a:p>
          <a:p>
            <a:pPr>
              <a:spcBef>
                <a:spcPts val="600"/>
              </a:spcBef>
            </a:pPr>
            <a:r>
              <a:rPr lang="en-US" sz="2400" dirty="0" err="1" smtClean="0">
                <a:latin typeface="+mj-lt"/>
              </a:rPr>
              <a:t>Desenvolver</a:t>
            </a:r>
            <a:r>
              <a:rPr lang="en-US" sz="2400" dirty="0" smtClean="0">
                <a:latin typeface="+mj-lt"/>
              </a:rPr>
              <a:t> </a:t>
            </a:r>
            <a:r>
              <a:rPr lang="en-US" sz="2400" dirty="0" err="1" smtClean="0">
                <a:latin typeface="+mj-lt"/>
              </a:rPr>
              <a:t>força</a:t>
            </a:r>
            <a:r>
              <a:rPr lang="en-US" sz="2400" dirty="0" smtClean="0">
                <a:latin typeface="+mj-lt"/>
              </a:rPr>
              <a:t> com peso do </a:t>
            </a:r>
            <a:r>
              <a:rPr lang="en-US" sz="2400" dirty="0" err="1" smtClean="0">
                <a:latin typeface="+mj-lt"/>
              </a:rPr>
              <a:t>próprio</a:t>
            </a:r>
            <a:r>
              <a:rPr lang="en-US" sz="2400" dirty="0" smtClean="0">
                <a:latin typeface="+mj-lt"/>
              </a:rPr>
              <a:t> </a:t>
            </a:r>
            <a:r>
              <a:rPr lang="en-US" sz="2400" dirty="0" err="1" smtClean="0">
                <a:latin typeface="+mj-lt"/>
              </a:rPr>
              <a:t>corpo</a:t>
            </a:r>
            <a:endParaRPr lang="en-US" sz="2400" dirty="0" smtClean="0">
              <a:latin typeface="+mj-lt"/>
            </a:endParaRPr>
          </a:p>
          <a:p>
            <a:pPr>
              <a:spcBef>
                <a:spcPts val="600"/>
              </a:spcBef>
            </a:pPr>
            <a:r>
              <a:rPr lang="en-US" sz="2400" dirty="0" err="1" smtClean="0">
                <a:latin typeface="+mj-lt"/>
              </a:rPr>
              <a:t>Introduzir</a:t>
            </a:r>
            <a:r>
              <a:rPr lang="en-US" sz="2400" dirty="0" smtClean="0">
                <a:latin typeface="+mj-lt"/>
              </a:rPr>
              <a:t> </a:t>
            </a:r>
            <a:r>
              <a:rPr lang="en-US" sz="2400" dirty="0" err="1" smtClean="0">
                <a:latin typeface="+mj-lt"/>
              </a:rPr>
              <a:t>regras</a:t>
            </a:r>
            <a:r>
              <a:rPr lang="en-US" sz="2400" dirty="0" smtClean="0">
                <a:latin typeface="+mj-lt"/>
              </a:rPr>
              <a:t> simples de </a:t>
            </a:r>
            <a:r>
              <a:rPr lang="en-US" sz="2400" dirty="0" err="1" smtClean="0">
                <a:latin typeface="+mj-lt"/>
              </a:rPr>
              <a:t>jogos</a:t>
            </a:r>
            <a:r>
              <a:rPr lang="en-US" sz="2400" dirty="0" smtClean="0">
                <a:latin typeface="+mj-lt"/>
              </a:rPr>
              <a:t> (fair play e </a:t>
            </a:r>
            <a:r>
              <a:rPr lang="en-US" sz="2400" dirty="0" err="1" smtClean="0">
                <a:latin typeface="+mj-lt"/>
              </a:rPr>
              <a:t>ética</a:t>
            </a:r>
            <a:r>
              <a:rPr lang="en-US" sz="2400" dirty="0" smtClean="0">
                <a:latin typeface="+mj-lt"/>
              </a:rPr>
              <a:t>) </a:t>
            </a:r>
          </a:p>
          <a:p>
            <a:pPr>
              <a:spcBef>
                <a:spcPts val="600"/>
              </a:spcBef>
            </a:pPr>
            <a:r>
              <a:rPr lang="en-US" sz="2400" dirty="0" err="1" smtClean="0">
                <a:latin typeface="+mj-lt"/>
              </a:rPr>
              <a:t>Programa</a:t>
            </a:r>
            <a:r>
              <a:rPr lang="en-US" sz="2400" dirty="0" smtClean="0">
                <a:latin typeface="+mj-lt"/>
              </a:rPr>
              <a:t> </a:t>
            </a:r>
            <a:r>
              <a:rPr lang="en-US" sz="2400" dirty="0" err="1" smtClean="0">
                <a:latin typeface="+mj-lt"/>
              </a:rPr>
              <a:t>estruturado</a:t>
            </a:r>
            <a:r>
              <a:rPr lang="en-US" sz="2400" dirty="0" smtClean="0">
                <a:latin typeface="+mj-lt"/>
              </a:rPr>
              <a:t> (</a:t>
            </a:r>
            <a:r>
              <a:rPr lang="en-US" sz="2400" dirty="0" err="1" smtClean="0">
                <a:latin typeface="+mj-lt"/>
              </a:rPr>
              <a:t>sem</a:t>
            </a:r>
            <a:r>
              <a:rPr lang="en-US" sz="2400" dirty="0" smtClean="0">
                <a:latin typeface="+mj-lt"/>
              </a:rPr>
              <a:t> </a:t>
            </a:r>
            <a:r>
              <a:rPr lang="en-US" sz="2400" dirty="0" err="1" smtClean="0">
                <a:latin typeface="+mj-lt"/>
              </a:rPr>
              <a:t>periodização</a:t>
            </a:r>
            <a:r>
              <a:rPr lang="en-US" sz="2400" dirty="0" smtClean="0">
                <a:latin typeface="+mj-lt"/>
              </a:rPr>
              <a:t>, </a:t>
            </a:r>
            <a:r>
              <a:rPr lang="en-US" sz="2400" dirty="0" err="1" smtClean="0">
                <a:latin typeface="+mj-lt"/>
              </a:rPr>
              <a:t>prazer</a:t>
            </a:r>
            <a:r>
              <a:rPr lang="en-US" sz="2400" dirty="0" smtClean="0">
                <a:latin typeface="+mj-lt"/>
              </a:rPr>
              <a:t> e </a:t>
            </a:r>
            <a:r>
              <a:rPr lang="en-US" sz="2400" dirty="0" err="1" smtClean="0">
                <a:latin typeface="+mj-lt"/>
              </a:rPr>
              <a:t>diversão</a:t>
            </a:r>
            <a:r>
              <a:rPr lang="en-US" sz="2400" dirty="0" smtClean="0">
                <a:latin typeface="+mj-lt"/>
              </a:rPr>
              <a:t>) </a:t>
            </a:r>
            <a:endParaRPr lang="pt-BR" sz="2400" dirty="0">
              <a:latin typeface="+mj-lt"/>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5106790"/>
            <a:ext cx="8784976" cy="1778594"/>
          </a:xfrm>
          <a:prstGeom prst="rect">
            <a:avLst/>
          </a:prstGeo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0" y="274638"/>
            <a:ext cx="9144000" cy="1143000"/>
          </a:xfrm>
        </p:spPr>
        <p:txBody>
          <a:bodyPr>
            <a:normAutofit fontScale="90000"/>
          </a:bodyPr>
          <a:lstStyle/>
          <a:p>
            <a:r>
              <a:rPr lang="en-US" b="1" dirty="0" err="1">
                <a:solidFill>
                  <a:srgbClr val="0000FF"/>
                </a:solidFill>
              </a:rPr>
              <a:t>Estágio</a:t>
            </a:r>
            <a:r>
              <a:rPr lang="en-US" b="1" dirty="0">
                <a:solidFill>
                  <a:srgbClr val="0000FF"/>
                </a:solidFill>
              </a:rPr>
              <a:t> 3: </a:t>
            </a:r>
            <a:r>
              <a:rPr lang="en-US" b="1" dirty="0" err="1" smtClean="0">
                <a:solidFill>
                  <a:srgbClr val="0000FF"/>
                </a:solidFill>
              </a:rPr>
              <a:t>Aprender</a:t>
            </a:r>
            <a:r>
              <a:rPr lang="en-US" b="1" dirty="0" smtClean="0">
                <a:solidFill>
                  <a:srgbClr val="0000FF"/>
                </a:solidFill>
              </a:rPr>
              <a:t> a </a:t>
            </a:r>
            <a:r>
              <a:rPr lang="en-US" b="1" dirty="0" err="1" smtClean="0">
                <a:solidFill>
                  <a:srgbClr val="0000FF"/>
                </a:solidFill>
              </a:rPr>
              <a:t>treinar</a:t>
            </a:r>
            <a:r>
              <a:rPr lang="en-US" b="1" dirty="0" smtClean="0">
                <a:solidFill>
                  <a:srgbClr val="0000FF"/>
                </a:solidFill>
              </a:rPr>
              <a:t> (8-11/9-12)</a:t>
            </a:r>
            <a:endParaRPr lang="pt-BR" b="1" dirty="0">
              <a:solidFill>
                <a:srgbClr val="0000FF"/>
              </a:solidFill>
            </a:endParaRPr>
          </a:p>
        </p:txBody>
      </p:sp>
      <p:sp>
        <p:nvSpPr>
          <p:cNvPr id="3" name="Espaço Reservado para Conteúdo 2"/>
          <p:cNvSpPr>
            <a:spLocks noGrp="1"/>
          </p:cNvSpPr>
          <p:nvPr>
            <p:ph idx="1"/>
          </p:nvPr>
        </p:nvSpPr>
        <p:spPr>
          <a:xfrm>
            <a:off x="457200" y="1456184"/>
            <a:ext cx="8579296" cy="4997152"/>
          </a:xfrm>
        </p:spPr>
        <p:txBody>
          <a:bodyPr>
            <a:noAutofit/>
          </a:bodyPr>
          <a:lstStyle/>
          <a:p>
            <a:pPr>
              <a:spcBef>
                <a:spcPts val="600"/>
              </a:spcBef>
            </a:pPr>
            <a:r>
              <a:rPr lang="en-US" sz="2400" dirty="0" err="1" smtClean="0">
                <a:latin typeface="+mj-lt"/>
              </a:rPr>
              <a:t>Habilidades</a:t>
            </a:r>
            <a:r>
              <a:rPr lang="en-US" sz="2400" dirty="0" smtClean="0">
                <a:latin typeface="+mj-lt"/>
              </a:rPr>
              <a:t> </a:t>
            </a:r>
            <a:r>
              <a:rPr lang="en-US" sz="2400" dirty="0" err="1" smtClean="0">
                <a:latin typeface="+mj-lt"/>
              </a:rPr>
              <a:t>esportivas</a:t>
            </a:r>
            <a:r>
              <a:rPr lang="en-US" sz="2400" dirty="0" smtClean="0">
                <a:latin typeface="+mj-lt"/>
              </a:rPr>
              <a:t> </a:t>
            </a:r>
            <a:r>
              <a:rPr lang="en-US" sz="2400" dirty="0" err="1" smtClean="0">
                <a:latin typeface="+mj-lt"/>
              </a:rPr>
              <a:t>básicas</a:t>
            </a:r>
            <a:r>
              <a:rPr lang="en-US" sz="2400" dirty="0" smtClean="0">
                <a:latin typeface="+mj-lt"/>
              </a:rPr>
              <a:t> (antes da </a:t>
            </a:r>
            <a:r>
              <a:rPr lang="en-US" sz="2400" dirty="0" err="1" smtClean="0">
                <a:latin typeface="+mj-lt"/>
              </a:rPr>
              <a:t>puberdade</a:t>
            </a:r>
            <a:r>
              <a:rPr lang="en-US" sz="2400" dirty="0" smtClean="0">
                <a:latin typeface="+mj-lt"/>
              </a:rPr>
              <a:t> </a:t>
            </a:r>
            <a:r>
              <a:rPr lang="en-US" sz="2400" dirty="0" err="1" smtClean="0">
                <a:latin typeface="+mj-lt"/>
              </a:rPr>
              <a:t>ou</a:t>
            </a:r>
            <a:r>
              <a:rPr lang="en-US" sz="2400" dirty="0" smtClean="0">
                <a:latin typeface="+mj-lt"/>
              </a:rPr>
              <a:t> E4)</a:t>
            </a:r>
          </a:p>
          <a:p>
            <a:pPr>
              <a:spcBef>
                <a:spcPts val="600"/>
              </a:spcBef>
            </a:pPr>
            <a:r>
              <a:rPr lang="en-US" sz="2400" dirty="0" err="1" smtClean="0">
                <a:latin typeface="+mj-lt"/>
              </a:rPr>
              <a:t>Desenvolvimento</a:t>
            </a:r>
            <a:r>
              <a:rPr lang="en-US" sz="2400" dirty="0" smtClean="0">
                <a:latin typeface="+mj-lt"/>
              </a:rPr>
              <a:t> integral: </a:t>
            </a:r>
            <a:r>
              <a:rPr lang="en-US" sz="2400" dirty="0" err="1" smtClean="0">
                <a:latin typeface="+mj-lt"/>
              </a:rPr>
              <a:t>pessoa</a:t>
            </a:r>
            <a:r>
              <a:rPr lang="en-US" sz="2400" dirty="0" smtClean="0">
                <a:latin typeface="+mj-lt"/>
              </a:rPr>
              <a:t> &gt; </a:t>
            </a:r>
            <a:r>
              <a:rPr lang="en-US" sz="2400" dirty="0" err="1" smtClean="0">
                <a:latin typeface="+mj-lt"/>
              </a:rPr>
              <a:t>atleta</a:t>
            </a:r>
            <a:endParaRPr lang="en-US" sz="2400" dirty="0" smtClean="0">
              <a:latin typeface="+mj-lt"/>
            </a:endParaRPr>
          </a:p>
          <a:p>
            <a:pPr>
              <a:spcBef>
                <a:spcPts val="600"/>
              </a:spcBef>
            </a:pPr>
            <a:r>
              <a:rPr lang="en-US" sz="2400" dirty="0" err="1" smtClean="0">
                <a:latin typeface="+mj-lt"/>
              </a:rPr>
              <a:t>Introdução</a:t>
            </a:r>
            <a:r>
              <a:rPr lang="en-US" sz="2400" dirty="0" smtClean="0">
                <a:latin typeface="+mj-lt"/>
              </a:rPr>
              <a:t> à </a:t>
            </a:r>
            <a:r>
              <a:rPr lang="en-US" sz="2400" dirty="0" err="1" smtClean="0">
                <a:latin typeface="+mj-lt"/>
              </a:rPr>
              <a:t>preparação</a:t>
            </a:r>
            <a:r>
              <a:rPr lang="en-US" sz="2400" dirty="0" smtClean="0">
                <a:latin typeface="+mj-lt"/>
              </a:rPr>
              <a:t> mental </a:t>
            </a:r>
          </a:p>
          <a:p>
            <a:pPr>
              <a:spcBef>
                <a:spcPts val="600"/>
              </a:spcBef>
            </a:pPr>
            <a:r>
              <a:rPr lang="en-US" sz="2400" dirty="0" err="1" smtClean="0">
                <a:latin typeface="+mj-lt"/>
              </a:rPr>
              <a:t>Desenvolvimento</a:t>
            </a:r>
            <a:r>
              <a:rPr lang="en-US" sz="2400" dirty="0" smtClean="0">
                <a:latin typeface="+mj-lt"/>
              </a:rPr>
              <a:t> </a:t>
            </a:r>
            <a:r>
              <a:rPr lang="en-US" sz="2400" dirty="0" err="1" smtClean="0">
                <a:latin typeface="+mj-lt"/>
              </a:rPr>
              <a:t>força</a:t>
            </a:r>
            <a:r>
              <a:rPr lang="en-US" sz="2400" dirty="0" smtClean="0">
                <a:latin typeface="+mj-lt"/>
              </a:rPr>
              <a:t>: </a:t>
            </a:r>
            <a:r>
              <a:rPr lang="en-US" sz="2400" dirty="0" err="1" smtClean="0">
                <a:latin typeface="+mj-lt"/>
              </a:rPr>
              <a:t>corpo</a:t>
            </a:r>
            <a:r>
              <a:rPr lang="en-US" sz="2400" dirty="0" smtClean="0">
                <a:latin typeface="+mj-lt"/>
              </a:rPr>
              <a:t> + medicine ball </a:t>
            </a:r>
            <a:r>
              <a:rPr lang="en-US" sz="2400" dirty="0">
                <a:latin typeface="+mj-lt"/>
              </a:rPr>
              <a:t>+ </a:t>
            </a:r>
            <a:r>
              <a:rPr lang="en-US" sz="2400" dirty="0" smtClean="0">
                <a:latin typeface="+mj-lt"/>
              </a:rPr>
              <a:t>bola </a:t>
            </a:r>
            <a:r>
              <a:rPr lang="en-US" sz="2400" dirty="0" err="1" smtClean="0">
                <a:latin typeface="+mj-lt"/>
              </a:rPr>
              <a:t>suiça</a:t>
            </a:r>
            <a:endParaRPr lang="en-US" sz="2400" dirty="0" smtClean="0">
              <a:latin typeface="+mj-lt"/>
            </a:endParaRPr>
          </a:p>
          <a:p>
            <a:pPr>
              <a:spcBef>
                <a:spcPts val="600"/>
              </a:spcBef>
            </a:pPr>
            <a:r>
              <a:rPr lang="en-US" sz="2400" dirty="0" err="1" smtClean="0">
                <a:latin typeface="+mj-lt"/>
              </a:rPr>
              <a:t>Introdução</a:t>
            </a:r>
            <a:r>
              <a:rPr lang="en-US" sz="2400" dirty="0" smtClean="0">
                <a:latin typeface="+mj-lt"/>
              </a:rPr>
              <a:t> </a:t>
            </a:r>
            <a:r>
              <a:rPr lang="en-US" sz="2400" dirty="0" err="1" smtClean="0">
                <a:latin typeface="+mj-lt"/>
              </a:rPr>
              <a:t>capacidades</a:t>
            </a:r>
            <a:r>
              <a:rPr lang="en-US" sz="2400" dirty="0" smtClean="0">
                <a:latin typeface="+mj-lt"/>
              </a:rPr>
              <a:t> </a:t>
            </a:r>
            <a:r>
              <a:rPr lang="en-US" sz="2400" dirty="0" err="1" smtClean="0">
                <a:latin typeface="+mj-lt"/>
              </a:rPr>
              <a:t>auxiliares</a:t>
            </a:r>
            <a:r>
              <a:rPr lang="en-US" sz="2400" dirty="0" smtClean="0">
                <a:latin typeface="+mj-lt"/>
              </a:rPr>
              <a:t>: </a:t>
            </a:r>
            <a:r>
              <a:rPr lang="en-US" sz="2400" dirty="0" err="1" smtClean="0">
                <a:latin typeface="+mj-lt"/>
              </a:rPr>
              <a:t>aquecimento</a:t>
            </a:r>
            <a:r>
              <a:rPr lang="en-US" sz="2400" dirty="0" smtClean="0">
                <a:latin typeface="+mj-lt"/>
              </a:rPr>
              <a:t>, </a:t>
            </a:r>
            <a:r>
              <a:rPr lang="en-US" sz="2400" dirty="0" err="1" smtClean="0">
                <a:latin typeface="+mj-lt"/>
              </a:rPr>
              <a:t>hidratação</a:t>
            </a:r>
            <a:endParaRPr lang="en-US" sz="2400" dirty="0" smtClean="0">
              <a:latin typeface="+mj-lt"/>
            </a:endParaRPr>
          </a:p>
          <a:p>
            <a:pPr>
              <a:spcBef>
                <a:spcPts val="600"/>
              </a:spcBef>
            </a:pPr>
            <a:r>
              <a:rPr lang="en-US" sz="2400" dirty="0" err="1" smtClean="0">
                <a:latin typeface="+mj-lt"/>
              </a:rPr>
              <a:t>Periodização</a:t>
            </a:r>
            <a:r>
              <a:rPr lang="en-US" sz="2400" dirty="0" smtClean="0">
                <a:latin typeface="+mj-lt"/>
              </a:rPr>
              <a:t> (70% </a:t>
            </a:r>
            <a:r>
              <a:rPr lang="en-US" sz="2400" dirty="0" err="1" smtClean="0">
                <a:latin typeface="+mj-lt"/>
              </a:rPr>
              <a:t>treinamento</a:t>
            </a:r>
            <a:r>
              <a:rPr lang="en-US" sz="2400" dirty="0" smtClean="0">
                <a:latin typeface="+mj-lt"/>
              </a:rPr>
              <a:t>; 30% </a:t>
            </a:r>
            <a:r>
              <a:rPr lang="en-US" sz="2400" dirty="0" err="1" smtClean="0">
                <a:latin typeface="+mj-lt"/>
              </a:rPr>
              <a:t>competição</a:t>
            </a:r>
            <a:r>
              <a:rPr lang="en-US" sz="2400" dirty="0" smtClean="0">
                <a:latin typeface="+mj-lt"/>
              </a:rPr>
              <a:t>)</a:t>
            </a:r>
          </a:p>
          <a:p>
            <a:pPr>
              <a:spcBef>
                <a:spcPts val="600"/>
              </a:spcBef>
            </a:pPr>
            <a:r>
              <a:rPr lang="en-US" sz="2400" dirty="0" err="1" smtClean="0">
                <a:latin typeface="+mj-lt"/>
              </a:rPr>
              <a:t>Esporte</a:t>
            </a:r>
            <a:r>
              <a:rPr lang="en-US" sz="2400" dirty="0" smtClean="0">
                <a:latin typeface="+mj-lt"/>
              </a:rPr>
              <a:t> </a:t>
            </a:r>
            <a:r>
              <a:rPr lang="en-US" sz="2400" dirty="0" err="1" smtClean="0">
                <a:latin typeface="+mj-lt"/>
              </a:rPr>
              <a:t>específico</a:t>
            </a:r>
            <a:r>
              <a:rPr lang="en-US" sz="2400" dirty="0" smtClean="0">
                <a:latin typeface="+mj-lt"/>
              </a:rPr>
              <a:t> 3x e Outros </a:t>
            </a:r>
            <a:r>
              <a:rPr lang="en-US" sz="2400" dirty="0" err="1" smtClean="0">
                <a:latin typeface="+mj-lt"/>
              </a:rPr>
              <a:t>esportes</a:t>
            </a:r>
            <a:r>
              <a:rPr lang="en-US" sz="2400" dirty="0" smtClean="0">
                <a:latin typeface="+mj-lt"/>
              </a:rPr>
              <a:t> 3x</a:t>
            </a:r>
            <a:endParaRPr lang="pt-BR" sz="2400" dirty="0">
              <a:latin typeface="+mj-lt"/>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637899"/>
            <a:ext cx="9144000" cy="2247485"/>
          </a:xfrm>
          <a:prstGeom prst="rect">
            <a:avLst/>
          </a:prstGeo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457200" y="620688"/>
            <a:ext cx="8471566" cy="4525963"/>
          </a:xfrm>
        </p:spPr>
        <p:txBody>
          <a:bodyPr>
            <a:normAutofit/>
          </a:bodyPr>
          <a:lstStyle/>
          <a:p>
            <a:pPr algn="just">
              <a:spcBef>
                <a:spcPts val="1200"/>
              </a:spcBef>
            </a:pPr>
            <a:r>
              <a:rPr lang="en-US" dirty="0" err="1" smtClean="0">
                <a:latin typeface="+mj-lt"/>
              </a:rPr>
              <a:t>Estágios</a:t>
            </a:r>
            <a:r>
              <a:rPr lang="en-US" dirty="0" smtClean="0">
                <a:latin typeface="+mj-lt"/>
              </a:rPr>
              <a:t> </a:t>
            </a:r>
            <a:r>
              <a:rPr lang="en-US" dirty="0" err="1" smtClean="0"/>
              <a:t>mais</a:t>
            </a:r>
            <a:r>
              <a:rPr lang="en-US" dirty="0" smtClean="0"/>
              <a:t> </a:t>
            </a:r>
            <a:r>
              <a:rPr lang="en-US" dirty="0" err="1"/>
              <a:t>importantes</a:t>
            </a:r>
            <a:r>
              <a:rPr lang="en-US" dirty="0"/>
              <a:t> da </a:t>
            </a:r>
            <a:r>
              <a:rPr lang="en-US" dirty="0" err="1"/>
              <a:t>preparação</a:t>
            </a:r>
            <a:r>
              <a:rPr lang="en-US" dirty="0"/>
              <a:t> </a:t>
            </a:r>
            <a:r>
              <a:rPr lang="en-US" dirty="0" err="1" smtClean="0"/>
              <a:t>atlética</a:t>
            </a:r>
            <a:r>
              <a:rPr lang="en-US" dirty="0" smtClean="0"/>
              <a:t>: </a:t>
            </a:r>
            <a:r>
              <a:rPr lang="en-US" dirty="0" err="1" smtClean="0">
                <a:solidFill>
                  <a:srgbClr val="0000FF"/>
                </a:solidFill>
                <a:latin typeface="+mj-lt"/>
              </a:rPr>
              <a:t>Aprender</a:t>
            </a:r>
            <a:r>
              <a:rPr lang="en-US" dirty="0" smtClean="0">
                <a:solidFill>
                  <a:srgbClr val="0000FF"/>
                </a:solidFill>
                <a:latin typeface="+mj-lt"/>
              </a:rPr>
              <a:t> a </a:t>
            </a:r>
            <a:r>
              <a:rPr lang="en-US" dirty="0" err="1" smtClean="0">
                <a:solidFill>
                  <a:srgbClr val="0000FF"/>
                </a:solidFill>
                <a:latin typeface="+mj-lt"/>
              </a:rPr>
              <a:t>Treinar</a:t>
            </a:r>
            <a:r>
              <a:rPr lang="en-US" dirty="0" smtClean="0">
                <a:solidFill>
                  <a:srgbClr val="0000FF"/>
                </a:solidFill>
                <a:latin typeface="+mj-lt"/>
              </a:rPr>
              <a:t> </a:t>
            </a:r>
            <a:r>
              <a:rPr lang="en-US" dirty="0" smtClean="0">
                <a:latin typeface="+mj-lt"/>
              </a:rPr>
              <a:t>(E3) e </a:t>
            </a:r>
            <a:r>
              <a:rPr lang="en-US" dirty="0" err="1" smtClean="0">
                <a:solidFill>
                  <a:srgbClr val="0000FF"/>
                </a:solidFill>
                <a:latin typeface="+mj-lt"/>
              </a:rPr>
              <a:t>Treinar</a:t>
            </a:r>
            <a:r>
              <a:rPr lang="en-US" dirty="0" smtClean="0">
                <a:solidFill>
                  <a:srgbClr val="0000FF"/>
                </a:solidFill>
                <a:latin typeface="+mj-lt"/>
              </a:rPr>
              <a:t> para </a:t>
            </a:r>
            <a:r>
              <a:rPr lang="en-US" dirty="0" err="1" smtClean="0">
                <a:solidFill>
                  <a:srgbClr val="0000FF"/>
                </a:solidFill>
                <a:latin typeface="+mj-lt"/>
              </a:rPr>
              <a:t>Treinar</a:t>
            </a:r>
            <a:r>
              <a:rPr lang="en-US" dirty="0" smtClean="0">
                <a:latin typeface="+mj-lt"/>
              </a:rPr>
              <a:t> (E4) </a:t>
            </a:r>
          </a:p>
          <a:p>
            <a:pPr algn="just">
              <a:spcBef>
                <a:spcPts val="1200"/>
              </a:spcBef>
            </a:pPr>
            <a:r>
              <a:rPr lang="en-US" dirty="0" smtClean="0">
                <a:latin typeface="+mj-lt"/>
              </a:rPr>
              <a:t>Durante </a:t>
            </a:r>
            <a:r>
              <a:rPr lang="en-US" dirty="0" err="1" smtClean="0">
                <a:latin typeface="+mj-lt"/>
              </a:rPr>
              <a:t>esses</a:t>
            </a:r>
            <a:r>
              <a:rPr lang="en-US" dirty="0" smtClean="0">
                <a:latin typeface="+mj-lt"/>
              </a:rPr>
              <a:t> </a:t>
            </a:r>
            <a:r>
              <a:rPr lang="en-US" dirty="0" err="1" smtClean="0">
                <a:latin typeface="+mj-lt"/>
              </a:rPr>
              <a:t>estágios</a:t>
            </a:r>
            <a:r>
              <a:rPr lang="en-US" dirty="0" smtClean="0">
                <a:latin typeface="+mj-lt"/>
              </a:rPr>
              <a:t> </a:t>
            </a:r>
            <a:r>
              <a:rPr lang="en-US" dirty="0" err="1" smtClean="0">
                <a:latin typeface="+mj-lt"/>
              </a:rPr>
              <a:t>nós</a:t>
            </a:r>
            <a:r>
              <a:rPr lang="en-US" dirty="0" smtClean="0">
                <a:latin typeface="+mj-lt"/>
              </a:rPr>
              <a:t> </a:t>
            </a:r>
            <a:r>
              <a:rPr lang="en-US" dirty="0" err="1" smtClean="0">
                <a:latin typeface="+mj-lt"/>
              </a:rPr>
              <a:t>formamos</a:t>
            </a:r>
            <a:r>
              <a:rPr lang="en-US" dirty="0" smtClean="0">
                <a:latin typeface="+mj-lt"/>
              </a:rPr>
              <a:t>  </a:t>
            </a:r>
            <a:r>
              <a:rPr lang="en-US" dirty="0" err="1" smtClean="0">
                <a:latin typeface="+mj-lt"/>
              </a:rPr>
              <a:t>ou</a:t>
            </a:r>
            <a:r>
              <a:rPr lang="en-US" dirty="0" smtClean="0">
                <a:latin typeface="+mj-lt"/>
              </a:rPr>
              <a:t> </a:t>
            </a:r>
            <a:r>
              <a:rPr lang="en-US" dirty="0" err="1" smtClean="0">
                <a:latin typeface="+mj-lt"/>
              </a:rPr>
              <a:t>quebramos</a:t>
            </a:r>
            <a:r>
              <a:rPr lang="en-US" dirty="0" smtClean="0">
                <a:latin typeface="+mj-lt"/>
              </a:rPr>
              <a:t> o </a:t>
            </a:r>
            <a:r>
              <a:rPr lang="en-US" dirty="0" err="1" smtClean="0">
                <a:latin typeface="+mj-lt"/>
              </a:rPr>
              <a:t>atleta</a:t>
            </a:r>
            <a:r>
              <a:rPr lang="en-US" dirty="0" smtClean="0">
                <a:latin typeface="+mj-lt"/>
              </a:rPr>
              <a:t>!</a:t>
            </a:r>
            <a:endParaRPr lang="pt-BR" dirty="0">
              <a:latin typeface="+mj-lt"/>
            </a:endParaRPr>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6136" y="3212976"/>
            <a:ext cx="3132630" cy="3457713"/>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p:nvPr>
        </p:nvSpPr>
        <p:spPr/>
        <p:txBody>
          <a:bodyPr/>
          <a:lstStyle/>
          <a:p>
            <a:endParaRPr lang="pt-BR" altLang="en-US"/>
          </a:p>
        </p:txBody>
      </p:sp>
      <p:pic>
        <p:nvPicPr>
          <p:cNvPr id="100" name="Espaço Reservado para Conteúdo 99"/>
          <p:cNvPicPr>
            <a:picLocks noGrp="1"/>
          </p:cNvPicPr>
          <p:nvPr>
            <p:ph sz="half" idx="1"/>
          </p:nvPr>
        </p:nvPicPr>
        <p:blipFill>
          <a:blip r:embed="rId2"/>
          <a:stretch>
            <a:fillRect/>
          </a:stretch>
        </p:blipFill>
        <p:spPr>
          <a:xfrm>
            <a:off x="457200" y="1600200"/>
            <a:ext cx="4038600" cy="4526280"/>
          </a:xfrm>
          <a:prstGeom prst="rect">
            <a:avLst/>
          </a:prstGeom>
          <a:noFill/>
          <a:ln w="9525">
            <a:noFill/>
          </a:ln>
        </p:spPr>
      </p:pic>
      <p:pic>
        <p:nvPicPr>
          <p:cNvPr id="101" name="Espaço Reservado para Conteúdo 100"/>
          <p:cNvPicPr>
            <a:picLocks noGrp="1"/>
          </p:cNvPicPr>
          <p:nvPr>
            <p:ph sz="half" idx="2"/>
          </p:nvPr>
        </p:nvPicPr>
        <p:blipFill>
          <a:blip r:embed="rId2"/>
          <a:stretch>
            <a:fillRect/>
          </a:stretch>
        </p:blipFill>
        <p:spPr>
          <a:xfrm>
            <a:off x="4648200" y="1600200"/>
            <a:ext cx="4038600" cy="4526280"/>
          </a:xfrm>
          <a:prstGeom prst="rect">
            <a:avLst/>
          </a:prstGeom>
          <a:noFill/>
          <a:ln w="9525">
            <a:noFill/>
          </a:ln>
        </p:spPr>
      </p:pic>
      <p:pic>
        <p:nvPicPr>
          <p:cNvPr id="6" name="Imagem 5"/>
          <p:cNvPicPr>
            <a:picLocks noChangeAspect="1"/>
          </p:cNvPicPr>
          <p:nvPr/>
        </p:nvPicPr>
        <p:blipFill>
          <a:blip r:embed="rId3"/>
          <a:stretch>
            <a:fillRect/>
          </a:stretch>
        </p:blipFill>
        <p:spPr>
          <a:xfrm>
            <a:off x="0" y="5080"/>
            <a:ext cx="4225290" cy="6883400"/>
          </a:xfrm>
          <a:prstGeom prst="rect">
            <a:avLst/>
          </a:prstGeom>
        </p:spPr>
      </p:pic>
      <p:pic>
        <p:nvPicPr>
          <p:cNvPr id="1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5465" y="187960"/>
            <a:ext cx="4195445" cy="3027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Imagem 7"/>
          <p:cNvPicPr>
            <a:picLocks noChangeAspect="1"/>
          </p:cNvPicPr>
          <p:nvPr/>
        </p:nvPicPr>
        <p:blipFill>
          <a:blip r:embed="rId5"/>
          <a:stretch>
            <a:fillRect/>
          </a:stretch>
        </p:blipFill>
        <p:spPr>
          <a:xfrm>
            <a:off x="4714240" y="3355340"/>
            <a:ext cx="3663315" cy="488569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13792"/>
            <a:ext cx="8229600" cy="1143000"/>
          </a:xfrm>
        </p:spPr>
        <p:txBody>
          <a:bodyPr>
            <a:normAutofit/>
          </a:bodyPr>
          <a:lstStyle/>
          <a:p>
            <a:r>
              <a:rPr lang="pt-BR" b="1" dirty="0" smtClean="0">
                <a:solidFill>
                  <a:srgbClr val="0000FF"/>
                </a:solidFill>
              </a:rPr>
              <a:t>Desafios da Iniciação Esportiva</a:t>
            </a:r>
            <a:endParaRPr lang="pt-BR" b="1" dirty="0">
              <a:solidFill>
                <a:srgbClr val="0000FF"/>
              </a:solidFill>
            </a:endParaRPr>
          </a:p>
        </p:txBody>
      </p:sp>
      <p:sp>
        <p:nvSpPr>
          <p:cNvPr id="3" name="Espaço Reservado para Conteúdo 2"/>
          <p:cNvSpPr>
            <a:spLocks noGrp="1"/>
          </p:cNvSpPr>
          <p:nvPr>
            <p:ph idx="1"/>
          </p:nvPr>
        </p:nvSpPr>
        <p:spPr>
          <a:xfrm>
            <a:off x="395536" y="2132856"/>
            <a:ext cx="8496944" cy="4464496"/>
          </a:xfrm>
        </p:spPr>
        <p:txBody>
          <a:bodyPr>
            <a:normAutofit fontScale="92500"/>
          </a:bodyPr>
          <a:lstStyle/>
          <a:p>
            <a:pPr>
              <a:lnSpc>
                <a:spcPct val="120000"/>
              </a:lnSpc>
              <a:spcBef>
                <a:spcPts val="0"/>
              </a:spcBef>
            </a:pPr>
            <a:r>
              <a:rPr lang="pt-BR" sz="3000" dirty="0" smtClean="0">
                <a:latin typeface="+mj-lt"/>
              </a:rPr>
              <a:t>Panaceia da Sociedade</a:t>
            </a:r>
          </a:p>
          <a:p>
            <a:pPr>
              <a:lnSpc>
                <a:spcPct val="120000"/>
              </a:lnSpc>
              <a:spcBef>
                <a:spcPts val="0"/>
              </a:spcBef>
            </a:pPr>
            <a:r>
              <a:rPr lang="pt-BR" sz="3000" dirty="0" smtClean="0">
                <a:latin typeface="+mj-lt"/>
              </a:rPr>
              <a:t>Processo Educação </a:t>
            </a:r>
          </a:p>
          <a:p>
            <a:pPr>
              <a:lnSpc>
                <a:spcPct val="120000"/>
              </a:lnSpc>
              <a:spcBef>
                <a:spcPts val="0"/>
              </a:spcBef>
            </a:pPr>
            <a:r>
              <a:rPr lang="pt-BR" sz="3000" dirty="0" smtClean="0">
                <a:latin typeface="+mj-lt"/>
              </a:rPr>
              <a:t>Desafio cultural </a:t>
            </a:r>
          </a:p>
          <a:p>
            <a:pPr>
              <a:lnSpc>
                <a:spcPct val="120000"/>
              </a:lnSpc>
              <a:spcBef>
                <a:spcPts val="0"/>
              </a:spcBef>
            </a:pPr>
            <a:r>
              <a:rPr lang="pt-BR" sz="3000" dirty="0" smtClean="0">
                <a:latin typeface="+mj-lt"/>
              </a:rPr>
              <a:t>Modelos adultos de treinamento</a:t>
            </a:r>
          </a:p>
          <a:p>
            <a:pPr>
              <a:lnSpc>
                <a:spcPct val="120000"/>
              </a:lnSpc>
              <a:spcBef>
                <a:spcPts val="0"/>
              </a:spcBef>
            </a:pPr>
            <a:r>
              <a:rPr lang="pt-BR" sz="3000" dirty="0" smtClean="0">
                <a:latin typeface="+mj-lt"/>
              </a:rPr>
              <a:t>Processo </a:t>
            </a:r>
            <a:r>
              <a:rPr lang="pt-BR" sz="3000" b="1" dirty="0" smtClean="0">
                <a:solidFill>
                  <a:srgbClr val="FF0000"/>
                </a:solidFill>
                <a:latin typeface="+mj-lt"/>
              </a:rPr>
              <a:t>x</a:t>
            </a:r>
            <a:r>
              <a:rPr lang="pt-BR" sz="3000" dirty="0" smtClean="0">
                <a:latin typeface="+mj-lt"/>
              </a:rPr>
              <a:t> Imediatismo (especializar cedo)</a:t>
            </a:r>
          </a:p>
          <a:p>
            <a:pPr>
              <a:lnSpc>
                <a:spcPct val="120000"/>
              </a:lnSpc>
              <a:spcBef>
                <a:spcPts val="0"/>
              </a:spcBef>
            </a:pPr>
            <a:r>
              <a:rPr lang="pt-BR" sz="3000" dirty="0" smtClean="0">
                <a:latin typeface="+mj-lt"/>
              </a:rPr>
              <a:t>Centrado: praticante/atleta </a:t>
            </a:r>
            <a:r>
              <a:rPr lang="pt-BR" sz="3000" b="1" dirty="0" smtClean="0">
                <a:solidFill>
                  <a:srgbClr val="FF0000"/>
                </a:solidFill>
                <a:latin typeface="+mj-lt"/>
              </a:rPr>
              <a:t>x</a:t>
            </a:r>
            <a:r>
              <a:rPr lang="pt-BR" sz="3000" dirty="0" smtClean="0">
                <a:latin typeface="+mj-lt"/>
              </a:rPr>
              <a:t> esporte, resultado, regras</a:t>
            </a:r>
          </a:p>
          <a:p>
            <a:pPr>
              <a:lnSpc>
                <a:spcPct val="120000"/>
              </a:lnSpc>
              <a:spcBef>
                <a:spcPts val="0"/>
              </a:spcBef>
            </a:pPr>
            <a:r>
              <a:rPr lang="pt-BR" sz="3000" dirty="0" smtClean="0">
                <a:latin typeface="+mj-lt"/>
              </a:rPr>
              <a:t>Manutenção prolongada, estilo de vida</a:t>
            </a:r>
          </a:p>
          <a:p>
            <a:pPr>
              <a:lnSpc>
                <a:spcPct val="120000"/>
              </a:lnSpc>
              <a:spcBef>
                <a:spcPts val="0"/>
              </a:spcBef>
            </a:pPr>
            <a:r>
              <a:rPr lang="pt-BR" sz="3000" dirty="0" smtClean="0">
                <a:latin typeface="+mj-lt"/>
              </a:rPr>
              <a:t>Formação Profissional</a:t>
            </a:r>
          </a:p>
          <a:p>
            <a:pPr>
              <a:lnSpc>
                <a:spcPct val="120000"/>
              </a:lnSpc>
              <a:spcBef>
                <a:spcPts val="0"/>
              </a:spcBef>
            </a:pPr>
            <a:endParaRPr lang="pt-BR" sz="3000" dirty="0" smtClean="0">
              <a:latin typeface="+mj-lt"/>
            </a:endParaRPr>
          </a:p>
          <a:p>
            <a:pPr>
              <a:lnSpc>
                <a:spcPct val="120000"/>
              </a:lnSpc>
              <a:spcBef>
                <a:spcPts val="0"/>
              </a:spcBef>
            </a:pPr>
            <a:endParaRPr lang="pt-BR" sz="3000" dirty="0">
              <a:latin typeface="+mj-lt"/>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11560" y="701824"/>
            <a:ext cx="7992888" cy="1143000"/>
          </a:xfrm>
        </p:spPr>
        <p:txBody>
          <a:bodyPr>
            <a:noAutofit/>
          </a:bodyPr>
          <a:lstStyle/>
          <a:p>
            <a:r>
              <a:rPr lang="pt-BR" sz="3600" b="1" dirty="0" smtClean="0">
                <a:solidFill>
                  <a:srgbClr val="0000FF"/>
                </a:solidFill>
              </a:rPr>
              <a:t>Fazer as coisas certas, no tempo certo, no lugar certo, </a:t>
            </a:r>
            <a:r>
              <a:rPr lang="pt-BR" sz="4000" b="1" dirty="0" smtClean="0">
                <a:solidFill>
                  <a:srgbClr val="0000FF"/>
                </a:solidFill>
              </a:rPr>
              <a:t>para </a:t>
            </a:r>
            <a:r>
              <a:rPr lang="pt-BR" sz="3600" b="1" dirty="0" smtClean="0">
                <a:solidFill>
                  <a:srgbClr val="0000FF"/>
                </a:solidFill>
              </a:rPr>
              <a:t>as pessoas certas</a:t>
            </a:r>
            <a:endParaRPr lang="pt-BR" sz="3600" b="1" dirty="0">
              <a:solidFill>
                <a:srgbClr val="0000FF"/>
              </a:solidFill>
            </a:endParaRPr>
          </a:p>
        </p:txBody>
      </p:sp>
      <p:sp>
        <p:nvSpPr>
          <p:cNvPr id="3" name="Espaço Reservado para Conteúdo 2"/>
          <p:cNvSpPr>
            <a:spLocks noGrp="1"/>
          </p:cNvSpPr>
          <p:nvPr>
            <p:ph idx="1"/>
          </p:nvPr>
        </p:nvSpPr>
        <p:spPr>
          <a:xfrm>
            <a:off x="539552" y="2719461"/>
            <a:ext cx="8064896" cy="3373835"/>
          </a:xfrm>
        </p:spPr>
        <p:txBody>
          <a:bodyPr>
            <a:normAutofit fontScale="92500" lnSpcReduction="10000"/>
          </a:bodyPr>
          <a:lstStyle/>
          <a:p>
            <a:pPr marL="0" indent="0" algn="ctr">
              <a:lnSpc>
                <a:spcPct val="120000"/>
              </a:lnSpc>
              <a:spcBef>
                <a:spcPts val="0"/>
              </a:spcBef>
              <a:buNone/>
            </a:pPr>
            <a:r>
              <a:rPr lang="en-US" dirty="0" smtClean="0">
                <a:latin typeface="+mj-lt"/>
              </a:rPr>
              <a:t>A </a:t>
            </a:r>
            <a:r>
              <a:rPr lang="en-US" dirty="0" err="1" smtClean="0">
                <a:latin typeface="+mj-lt"/>
              </a:rPr>
              <a:t>ciência</a:t>
            </a:r>
            <a:r>
              <a:rPr lang="en-US" dirty="0" smtClean="0">
                <a:latin typeface="+mj-lt"/>
              </a:rPr>
              <a:t>, a </a:t>
            </a:r>
            <a:r>
              <a:rPr lang="en-US" dirty="0" err="1" smtClean="0">
                <a:latin typeface="+mj-lt"/>
              </a:rPr>
              <a:t>pesquisa</a:t>
            </a:r>
            <a:r>
              <a:rPr lang="en-US" dirty="0" smtClean="0">
                <a:latin typeface="+mj-lt"/>
              </a:rPr>
              <a:t> e </a:t>
            </a:r>
            <a:r>
              <a:rPr lang="en-US" dirty="0" err="1" smtClean="0">
                <a:latin typeface="+mj-lt"/>
              </a:rPr>
              <a:t>décadas</a:t>
            </a:r>
            <a:r>
              <a:rPr lang="en-US" dirty="0" smtClean="0">
                <a:latin typeface="+mj-lt"/>
              </a:rPr>
              <a:t> de </a:t>
            </a:r>
            <a:r>
              <a:rPr lang="en-US" dirty="0" err="1" smtClean="0">
                <a:latin typeface="+mj-lt"/>
              </a:rPr>
              <a:t>experiência</a:t>
            </a:r>
            <a:r>
              <a:rPr lang="en-US" dirty="0" smtClean="0">
                <a:latin typeface="+mj-lt"/>
              </a:rPr>
              <a:t> </a:t>
            </a:r>
            <a:r>
              <a:rPr lang="en-US" dirty="0" err="1" smtClean="0">
                <a:latin typeface="+mj-lt"/>
              </a:rPr>
              <a:t>convergem</a:t>
            </a:r>
            <a:r>
              <a:rPr lang="en-US" dirty="0" smtClean="0">
                <a:latin typeface="+mj-lt"/>
              </a:rPr>
              <a:t> para o </a:t>
            </a:r>
            <a:r>
              <a:rPr lang="en-US" dirty="0" err="1" smtClean="0">
                <a:latin typeface="+mj-lt"/>
              </a:rPr>
              <a:t>mesmo</a:t>
            </a:r>
            <a:r>
              <a:rPr lang="en-US" dirty="0" smtClean="0">
                <a:latin typeface="+mj-lt"/>
              </a:rPr>
              <a:t> </a:t>
            </a:r>
            <a:r>
              <a:rPr lang="en-US" dirty="0" err="1" smtClean="0">
                <a:latin typeface="+mj-lt"/>
              </a:rPr>
              <a:t>ponto</a:t>
            </a:r>
            <a:r>
              <a:rPr lang="en-US" dirty="0" smtClean="0">
                <a:latin typeface="+mj-lt"/>
              </a:rPr>
              <a:t>: </a:t>
            </a:r>
            <a:r>
              <a:rPr lang="en-US" dirty="0" err="1" smtClean="0">
                <a:latin typeface="+mj-lt"/>
              </a:rPr>
              <a:t>crianças</a:t>
            </a:r>
            <a:r>
              <a:rPr lang="en-US" dirty="0" smtClean="0">
                <a:latin typeface="+mj-lt"/>
              </a:rPr>
              <a:t> e </a:t>
            </a:r>
            <a:r>
              <a:rPr lang="en-US" dirty="0" err="1" smtClean="0">
                <a:latin typeface="+mj-lt"/>
              </a:rPr>
              <a:t>adultos</a:t>
            </a:r>
            <a:r>
              <a:rPr lang="en-US" dirty="0" smtClean="0">
                <a:latin typeface="+mj-lt"/>
              </a:rPr>
              <a:t> se </a:t>
            </a:r>
            <a:r>
              <a:rPr lang="en-US" dirty="0" err="1" smtClean="0">
                <a:latin typeface="+mj-lt"/>
              </a:rPr>
              <a:t>tornarão</a:t>
            </a:r>
            <a:r>
              <a:rPr lang="en-US" dirty="0" smtClean="0">
                <a:latin typeface="+mj-lt"/>
              </a:rPr>
              <a:t> </a:t>
            </a:r>
            <a:r>
              <a:rPr lang="en-US" dirty="0" err="1" smtClean="0">
                <a:latin typeface="+mj-lt"/>
              </a:rPr>
              <a:t>ativos</a:t>
            </a:r>
            <a:r>
              <a:rPr lang="en-US" dirty="0" smtClean="0">
                <a:latin typeface="+mj-lt"/>
              </a:rPr>
              <a:t>, </a:t>
            </a:r>
            <a:r>
              <a:rPr lang="en-US" dirty="0" err="1" smtClean="0">
                <a:latin typeface="+mj-lt"/>
              </a:rPr>
              <a:t>permanecerão</a:t>
            </a:r>
            <a:r>
              <a:rPr lang="en-US" dirty="0" smtClean="0">
                <a:latin typeface="+mj-lt"/>
              </a:rPr>
              <a:t> </a:t>
            </a:r>
            <a:r>
              <a:rPr lang="en-US" dirty="0" err="1" smtClean="0">
                <a:latin typeface="+mj-lt"/>
              </a:rPr>
              <a:t>ativos</a:t>
            </a:r>
            <a:r>
              <a:rPr lang="en-US" dirty="0" smtClean="0">
                <a:latin typeface="+mj-lt"/>
              </a:rPr>
              <a:t>, e </a:t>
            </a:r>
            <a:r>
              <a:rPr lang="en-US" dirty="0" err="1" smtClean="0">
                <a:latin typeface="+mj-lt"/>
              </a:rPr>
              <a:t>até</a:t>
            </a:r>
            <a:r>
              <a:rPr lang="en-US" dirty="0" smtClean="0">
                <a:latin typeface="+mj-lt"/>
              </a:rPr>
              <a:t> </a:t>
            </a:r>
            <a:r>
              <a:rPr lang="en-US" dirty="0" err="1" smtClean="0">
                <a:latin typeface="+mj-lt"/>
              </a:rPr>
              <a:t>atingirão</a:t>
            </a:r>
            <a:r>
              <a:rPr lang="en-US" dirty="0" smtClean="0">
                <a:latin typeface="+mj-lt"/>
              </a:rPr>
              <a:t> </a:t>
            </a:r>
            <a:r>
              <a:rPr lang="en-US" dirty="0" err="1" smtClean="0">
                <a:latin typeface="+mj-lt"/>
              </a:rPr>
              <a:t>níveis</a:t>
            </a:r>
            <a:r>
              <a:rPr lang="en-US" dirty="0" smtClean="0">
                <a:latin typeface="+mj-lt"/>
              </a:rPr>
              <a:t> </a:t>
            </a:r>
            <a:r>
              <a:rPr lang="en-US" dirty="0" err="1" smtClean="0">
                <a:latin typeface="+mj-lt"/>
              </a:rPr>
              <a:t>elevados</a:t>
            </a:r>
            <a:r>
              <a:rPr lang="en-US" dirty="0" smtClean="0">
                <a:latin typeface="+mj-lt"/>
              </a:rPr>
              <a:t> de </a:t>
            </a:r>
            <a:r>
              <a:rPr lang="en-US" dirty="0" err="1" smtClean="0">
                <a:latin typeface="+mj-lt"/>
              </a:rPr>
              <a:t>conquistas</a:t>
            </a:r>
            <a:r>
              <a:rPr lang="en-US" dirty="0" smtClean="0">
                <a:latin typeface="+mj-lt"/>
              </a:rPr>
              <a:t> no </a:t>
            </a:r>
            <a:r>
              <a:rPr lang="en-US" dirty="0" err="1" smtClean="0">
                <a:latin typeface="+mj-lt"/>
              </a:rPr>
              <a:t>esporte</a:t>
            </a:r>
            <a:r>
              <a:rPr lang="en-US" dirty="0" smtClean="0">
                <a:latin typeface="+mj-lt"/>
              </a:rPr>
              <a:t> se </a:t>
            </a:r>
            <a:r>
              <a:rPr lang="en-US" dirty="0" err="1" smtClean="0">
                <a:latin typeface="+mj-lt"/>
              </a:rPr>
              <a:t>eles</a:t>
            </a:r>
            <a:r>
              <a:rPr lang="en-US" dirty="0" smtClean="0">
                <a:latin typeface="+mj-lt"/>
              </a:rPr>
              <a:t> </a:t>
            </a:r>
            <a:r>
              <a:rPr lang="en-US" dirty="0" err="1" smtClean="0">
                <a:latin typeface="+mj-lt"/>
              </a:rPr>
              <a:t>fizerem</a:t>
            </a:r>
            <a:r>
              <a:rPr lang="en-US" dirty="0" smtClean="0">
                <a:latin typeface="+mj-lt"/>
              </a:rPr>
              <a:t> </a:t>
            </a:r>
            <a:r>
              <a:rPr lang="en-US" u="sng" dirty="0" smtClean="0">
                <a:latin typeface="+mj-lt"/>
              </a:rPr>
              <a:t>as </a:t>
            </a:r>
            <a:r>
              <a:rPr lang="en-US" u="sng" dirty="0" err="1" smtClean="0">
                <a:latin typeface="+mj-lt"/>
              </a:rPr>
              <a:t>coisas</a:t>
            </a:r>
            <a:r>
              <a:rPr lang="en-US" u="sng" dirty="0" smtClean="0">
                <a:latin typeface="+mj-lt"/>
              </a:rPr>
              <a:t> </a:t>
            </a:r>
            <a:r>
              <a:rPr lang="en-US" u="sng" dirty="0" err="1" smtClean="0">
                <a:latin typeface="+mj-lt"/>
              </a:rPr>
              <a:t>certas</a:t>
            </a:r>
            <a:r>
              <a:rPr lang="en-US" u="sng" dirty="0" smtClean="0">
                <a:latin typeface="+mj-lt"/>
              </a:rPr>
              <a:t> no tempo </a:t>
            </a:r>
            <a:r>
              <a:rPr lang="en-US" u="sng" dirty="0" err="1" smtClean="0">
                <a:latin typeface="+mj-lt"/>
              </a:rPr>
              <a:t>certo</a:t>
            </a:r>
            <a:r>
              <a:rPr lang="en-US" dirty="0" smtClean="0">
                <a:latin typeface="+mj-lt"/>
              </a:rPr>
              <a:t>.  </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Retângulo 2"/>
          <p:cNvSpPr/>
          <p:nvPr/>
        </p:nvSpPr>
        <p:spPr>
          <a:xfrm>
            <a:off x="467544" y="1787332"/>
            <a:ext cx="8208912" cy="1569660"/>
          </a:xfrm>
          <a:prstGeom prst="rect">
            <a:avLst/>
          </a:prstGeom>
        </p:spPr>
        <p:txBody>
          <a:bodyPr wrap="square">
            <a:spAutoFit/>
          </a:bodyPr>
          <a:lstStyle/>
          <a:p>
            <a:pPr algn="ctr"/>
            <a:r>
              <a:rPr lang="en-US" sz="3200" dirty="0" smtClean="0">
                <a:latin typeface="+mj-lt"/>
              </a:rPr>
              <a:t>“</a:t>
            </a:r>
            <a:r>
              <a:rPr lang="en-US" sz="3200" dirty="0" err="1" smtClean="0">
                <a:latin typeface="+mj-lt"/>
              </a:rPr>
              <a:t>Experiências</a:t>
            </a:r>
            <a:r>
              <a:rPr lang="en-US" sz="3200" dirty="0" smtClean="0">
                <a:latin typeface="+mj-lt"/>
              </a:rPr>
              <a:t> </a:t>
            </a:r>
            <a:r>
              <a:rPr lang="en-US" sz="3200" dirty="0" err="1" smtClean="0">
                <a:latin typeface="+mj-lt"/>
              </a:rPr>
              <a:t>positivas</a:t>
            </a:r>
            <a:r>
              <a:rPr lang="en-US" sz="3200" dirty="0" smtClean="0">
                <a:latin typeface="+mj-lt"/>
              </a:rPr>
              <a:t> no </a:t>
            </a:r>
            <a:r>
              <a:rPr lang="en-US" sz="3200" dirty="0" err="1" smtClean="0">
                <a:latin typeface="+mj-lt"/>
              </a:rPr>
              <a:t>esporte</a:t>
            </a:r>
            <a:r>
              <a:rPr lang="en-US" sz="3200" dirty="0" smtClean="0">
                <a:latin typeface="+mj-lt"/>
              </a:rPr>
              <a:t>”, é a </a:t>
            </a:r>
            <a:r>
              <a:rPr lang="en-US" sz="3200" dirty="0" err="1" smtClean="0">
                <a:latin typeface="+mj-lt"/>
              </a:rPr>
              <a:t>chave</a:t>
            </a:r>
            <a:r>
              <a:rPr lang="en-US" sz="3200" dirty="0" smtClean="0">
                <a:latin typeface="+mj-lt"/>
              </a:rPr>
              <a:t> para </a:t>
            </a:r>
            <a:r>
              <a:rPr lang="en-US" sz="3200" dirty="0" err="1" smtClean="0">
                <a:latin typeface="+mj-lt"/>
              </a:rPr>
              <a:t>manter</a:t>
            </a:r>
            <a:r>
              <a:rPr lang="en-US" sz="3200" dirty="0" smtClean="0">
                <a:latin typeface="+mj-lt"/>
              </a:rPr>
              <a:t> </a:t>
            </a:r>
            <a:r>
              <a:rPr lang="en-US" sz="3200" dirty="0" err="1" smtClean="0">
                <a:latin typeface="+mj-lt"/>
              </a:rPr>
              <a:t>os</a:t>
            </a:r>
            <a:r>
              <a:rPr lang="en-US" sz="3200" dirty="0" smtClean="0">
                <a:latin typeface="+mj-lt"/>
              </a:rPr>
              <a:t> </a:t>
            </a:r>
            <a:r>
              <a:rPr lang="en-US" sz="3200" dirty="0" err="1" smtClean="0">
                <a:latin typeface="+mj-lt"/>
              </a:rPr>
              <a:t>atletas</a:t>
            </a:r>
            <a:r>
              <a:rPr lang="en-US" sz="3200" dirty="0" smtClean="0">
                <a:latin typeface="+mj-lt"/>
              </a:rPr>
              <a:t> </a:t>
            </a:r>
            <a:r>
              <a:rPr lang="en-US" sz="3200" dirty="0" err="1" smtClean="0">
                <a:latin typeface="+mj-lt"/>
              </a:rPr>
              <a:t>envolvidos</a:t>
            </a:r>
            <a:r>
              <a:rPr lang="en-US" sz="3200" dirty="0" smtClean="0">
                <a:latin typeface="+mj-lt"/>
              </a:rPr>
              <a:t> </a:t>
            </a:r>
            <a:r>
              <a:rPr lang="en-US" sz="3200" dirty="0" err="1" smtClean="0">
                <a:latin typeface="+mj-lt"/>
              </a:rPr>
              <a:t>após</a:t>
            </a:r>
            <a:r>
              <a:rPr lang="en-US" sz="3200" dirty="0" smtClean="0">
                <a:latin typeface="+mj-lt"/>
              </a:rPr>
              <a:t> a </a:t>
            </a:r>
            <a:r>
              <a:rPr lang="en-US" sz="3200" dirty="0" err="1" smtClean="0">
                <a:latin typeface="+mj-lt"/>
              </a:rPr>
              <a:t>carreira</a:t>
            </a:r>
            <a:r>
              <a:rPr lang="en-US" sz="3200" dirty="0" smtClean="0">
                <a:latin typeface="+mj-lt"/>
              </a:rPr>
              <a:t> </a:t>
            </a:r>
            <a:r>
              <a:rPr lang="en-US" sz="3200" dirty="0" err="1" smtClean="0">
                <a:latin typeface="+mj-lt"/>
              </a:rPr>
              <a:t>esportiva</a:t>
            </a:r>
            <a:r>
              <a:rPr lang="en-US" sz="3200" dirty="0" smtClean="0">
                <a:latin typeface="+mj-lt"/>
              </a:rPr>
              <a:t>.</a:t>
            </a:r>
            <a:endParaRPr lang="pt-BR" sz="3200" dirty="0">
              <a:latin typeface="+mj-lt"/>
            </a:endParaRPr>
          </a:p>
        </p:txBody>
      </p:sp>
      <p:pic>
        <p:nvPicPr>
          <p:cNvPr id="4" name="Imagem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67758" y="4194707"/>
            <a:ext cx="4012754" cy="2689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6"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7297" y="4194707"/>
            <a:ext cx="3842935" cy="269067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esultado de imagem para adultos no esport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194707"/>
            <a:ext cx="3995936" cy="26632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16632"/>
            <a:ext cx="8229600" cy="1143000"/>
          </a:xfrm>
        </p:spPr>
        <p:txBody>
          <a:bodyPr>
            <a:normAutofit/>
          </a:bodyPr>
          <a:lstStyle/>
          <a:p>
            <a:pPr algn="r"/>
            <a:r>
              <a:rPr lang="pt-BR" sz="4000" b="1" dirty="0" smtClean="0">
                <a:solidFill>
                  <a:srgbClr val="006600"/>
                </a:solidFill>
              </a:rPr>
              <a:t>Esporte para vida</a:t>
            </a:r>
            <a:endParaRPr lang="pt-BR" sz="4000" b="1" dirty="0">
              <a:solidFill>
                <a:srgbClr val="006600"/>
              </a:solidFill>
            </a:endParaRPr>
          </a:p>
        </p:txBody>
      </p:sp>
      <p:sp>
        <p:nvSpPr>
          <p:cNvPr id="3" name="Espaço Reservado para Conteúdo 2"/>
          <p:cNvSpPr>
            <a:spLocks noGrp="1"/>
          </p:cNvSpPr>
          <p:nvPr>
            <p:ph idx="1"/>
          </p:nvPr>
        </p:nvSpPr>
        <p:spPr/>
        <p:txBody>
          <a:bodyPr/>
          <a:lstStyle/>
          <a:p>
            <a:endParaRPr lang="pt-B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556793"/>
            <a:ext cx="3318875" cy="43204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Imagem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72" y="260648"/>
            <a:ext cx="2603935" cy="6264696"/>
          </a:xfrm>
          <a:prstGeom prst="rect">
            <a:avLst/>
          </a:prstGeom>
        </p:spPr>
      </p:pic>
      <p:sp>
        <p:nvSpPr>
          <p:cNvPr id="4" name="Retângulo 3"/>
          <p:cNvSpPr/>
          <p:nvPr/>
        </p:nvSpPr>
        <p:spPr>
          <a:xfrm>
            <a:off x="179512" y="6381328"/>
            <a:ext cx="8856984" cy="400110"/>
          </a:xfrm>
          <a:prstGeom prst="rect">
            <a:avLst/>
          </a:prstGeom>
        </p:spPr>
        <p:txBody>
          <a:bodyPr wrap="square">
            <a:spAutoFit/>
          </a:bodyPr>
          <a:lstStyle/>
          <a:p>
            <a:pPr algn="ctr"/>
            <a:r>
              <a:rPr lang="pt-BR" sz="2000" dirty="0">
                <a:latin typeface="+mj-lt"/>
              </a:rPr>
              <a:t>http://</a:t>
            </a:r>
            <a:r>
              <a:rPr lang="pt-BR" sz="2000" dirty="0" smtClean="0">
                <a:latin typeface="+mj-lt"/>
              </a:rPr>
              <a:t>sportforlife.ca/wp-content/uploads/2017/04/LTAD-2.1-EN_web.pdf?x96000</a:t>
            </a:r>
            <a:endParaRPr lang="pt-BR" sz="2000" dirty="0">
              <a:latin typeface="+mj-lt"/>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rgbClr val="0000FF"/>
                </a:solidFill>
              </a:rPr>
              <a:t>Formação Esportiva</a:t>
            </a:r>
            <a:endParaRPr lang="pt-BR" b="1" dirty="0">
              <a:solidFill>
                <a:srgbClr val="0000FF"/>
              </a:solidFill>
            </a:endParaRPr>
          </a:p>
        </p:txBody>
      </p:sp>
      <p:sp>
        <p:nvSpPr>
          <p:cNvPr id="3" name="Espaço Reservado para Conteúdo 2"/>
          <p:cNvSpPr>
            <a:spLocks noGrp="1"/>
          </p:cNvSpPr>
          <p:nvPr>
            <p:ph idx="1"/>
          </p:nvPr>
        </p:nvSpPr>
        <p:spPr>
          <a:xfrm>
            <a:off x="528955" y="2174240"/>
            <a:ext cx="8229600" cy="4525963"/>
          </a:xfrm>
        </p:spPr>
        <p:txBody>
          <a:bodyPr/>
          <a:lstStyle/>
          <a:p>
            <a:r>
              <a:rPr lang="pt-BR" sz="3600" b="1" u="sng" dirty="0" smtClean="0"/>
              <a:t>Processo Competitivo</a:t>
            </a:r>
          </a:p>
          <a:p>
            <a:r>
              <a:rPr lang="pt-BR" sz="3600" dirty="0" smtClean="0"/>
              <a:t>Participação dos pais</a:t>
            </a:r>
          </a:p>
          <a:p>
            <a:r>
              <a:rPr lang="pt-BR" sz="3600" dirty="0" smtClean="0"/>
              <a:t>Motivação, Esgotamento, Abandono</a:t>
            </a:r>
          </a:p>
          <a:p>
            <a:r>
              <a:rPr lang="pt-BR" sz="3600" dirty="0" smtClean="0"/>
              <a:t>Talento, Seleção</a:t>
            </a:r>
            <a:endParaRPr lang="pt-BR" sz="36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z="4000" b="1" dirty="0" smtClean="0">
                <a:solidFill>
                  <a:srgbClr val="0000FF"/>
                </a:solidFill>
                <a:latin typeface="+mn-lt"/>
              </a:rPr>
              <a:t>Competição: meio pedagógico</a:t>
            </a:r>
          </a:p>
        </p:txBody>
      </p:sp>
      <p:sp>
        <p:nvSpPr>
          <p:cNvPr id="3" name="Espaço Reservado para Conteúdo 2"/>
          <p:cNvSpPr>
            <a:spLocks noGrp="1"/>
          </p:cNvSpPr>
          <p:nvPr>
            <p:ph idx="1"/>
          </p:nvPr>
        </p:nvSpPr>
        <p:spPr>
          <a:xfrm>
            <a:off x="323528" y="1556792"/>
            <a:ext cx="8229600" cy="4525963"/>
          </a:xfrm>
        </p:spPr>
        <p:txBody>
          <a:bodyPr/>
          <a:lstStyle/>
          <a:p>
            <a:r>
              <a:rPr lang="pt-BR" dirty="0" smtClean="0"/>
              <a:t>Prontidão</a:t>
            </a:r>
          </a:p>
          <a:p>
            <a:r>
              <a:rPr lang="pt-BR" dirty="0" smtClean="0"/>
              <a:t>Interesse</a:t>
            </a:r>
          </a:p>
          <a:p>
            <a:r>
              <a:rPr lang="pt-BR" dirty="0" smtClean="0"/>
              <a:t>Necessidade</a:t>
            </a:r>
          </a:p>
          <a:p>
            <a:r>
              <a:rPr lang="pt-BR" dirty="0" smtClean="0"/>
              <a:t>Praticante/Atleta sujeito</a:t>
            </a:r>
            <a:endParaRPr lang="pt-BR" dirty="0"/>
          </a:p>
        </p:txBody>
      </p:sp>
      <p:pic>
        <p:nvPicPr>
          <p:cNvPr id="4" name="Imagem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5259" y="3861048"/>
            <a:ext cx="4151237" cy="2880320"/>
          </a:xfrm>
          <a:prstGeom prst="rect">
            <a:avLst/>
          </a:prstGeom>
        </p:spPr>
      </p:pic>
      <p:pic>
        <p:nvPicPr>
          <p:cNvPr id="5" name="Picture 2" descr="Inteligência Emocional Interfere nas Competições Esportivas | ABCtud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 y="5085184"/>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タイトル 1"/>
          <p:cNvSpPr>
            <a:spLocks noGrp="1"/>
          </p:cNvSpPr>
          <p:nvPr>
            <p:ph type="title"/>
          </p:nvPr>
        </p:nvSpPr>
        <p:spPr>
          <a:xfrm>
            <a:off x="500063" y="241284"/>
            <a:ext cx="8229600" cy="901700"/>
          </a:xfrm>
        </p:spPr>
        <p:txBody>
          <a:bodyPr>
            <a:normAutofit/>
          </a:bodyPr>
          <a:lstStyle/>
          <a:p>
            <a:pPr eaLnBrk="1" hangingPunct="1"/>
            <a:r>
              <a:rPr lang="pt-BR" altLang="ja-JP" sz="4000" b="1" dirty="0" smtClean="0">
                <a:solidFill>
                  <a:srgbClr val="0000FF"/>
                </a:solidFill>
                <a:effectLst/>
                <a:latin typeface="+mn-lt"/>
                <a:ea typeface="MS PGothic" panose="020B0600070205080204" pitchFamily="50" charset="-128"/>
                <a:cs typeface="Arial" panose="020B0604020202020204" pitchFamily="34" charset="0"/>
              </a:rPr>
              <a:t>Competição: síntese de definições</a:t>
            </a:r>
            <a:endParaRPr kumimoji="1" lang="ja-JP" altLang="en-US" sz="4000" dirty="0" smtClean="0">
              <a:solidFill>
                <a:srgbClr val="0000FF"/>
              </a:solidFill>
              <a:effectLst/>
              <a:latin typeface="+mn-lt"/>
              <a:ea typeface="MS PGothic" panose="020B0600070205080204" pitchFamily="50" charset="-128"/>
              <a:cs typeface="Arial" panose="020B0604020202020204" pitchFamily="34" charset="0"/>
            </a:endParaRPr>
          </a:p>
        </p:txBody>
      </p:sp>
      <p:sp>
        <p:nvSpPr>
          <p:cNvPr id="7171" name="コンテンツ プレースホルダ 2"/>
          <p:cNvSpPr>
            <a:spLocks noGrp="1"/>
          </p:cNvSpPr>
          <p:nvPr>
            <p:ph idx="1"/>
          </p:nvPr>
        </p:nvSpPr>
        <p:spPr>
          <a:xfrm>
            <a:off x="391988" y="1811610"/>
            <a:ext cx="8572500" cy="4857750"/>
          </a:xfrm>
        </p:spPr>
        <p:txBody>
          <a:bodyPr>
            <a:normAutofit/>
          </a:bodyPr>
          <a:lstStyle/>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Disputa: física e psicológica</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Superação de marcas: pessoais ou estabelecidas</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Confronto - luta – antagonismo – medição de força</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Medida e avaliação do rendimento individual/coletivo</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Obtenção do melhor resultado: vitória</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Atividades subordinadas a regras rígidas</a:t>
            </a:r>
          </a:p>
          <a:p>
            <a:pPr eaLnBrk="1" hangingPunct="1">
              <a:spcBef>
                <a:spcPts val="600"/>
              </a:spcBef>
            </a:pPr>
            <a:r>
              <a:rPr lang="pt-BR" altLang="ja-JP" sz="2800" dirty="0" err="1" smtClean="0">
                <a:ea typeface="MS PGothic" panose="020B0600070205080204" pitchFamily="50" charset="-128"/>
                <a:cs typeface="Arial" panose="020B0604020202020204" pitchFamily="34" charset="0"/>
              </a:rPr>
              <a:t>Auto-avaliação</a:t>
            </a:r>
            <a:r>
              <a:rPr lang="pt-BR" altLang="ja-JP" sz="2800" dirty="0" smtClean="0">
                <a:ea typeface="MS PGothic" panose="020B0600070205080204" pitchFamily="50" charset="-128"/>
                <a:cs typeface="Arial" panose="020B0604020202020204" pitchFamily="34" charset="0"/>
              </a:rPr>
              <a:t>/testagem</a:t>
            </a:r>
            <a:endParaRPr lang="pt-BR" altLang="ja-JP" sz="2800" dirty="0">
              <a:ea typeface="MS PGothic" panose="020B0600070205080204" pitchFamily="50" charset="-128"/>
              <a:cs typeface="Arial" panose="020B0604020202020204" pitchFamily="34" charset="0"/>
            </a:endParaRP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Comparação de desempenho ou resultado</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Seleção</a:t>
            </a:r>
          </a:p>
          <a:p>
            <a:pPr eaLnBrk="1" hangingPunct="1">
              <a:spcBef>
                <a:spcPts val="600"/>
              </a:spcBef>
            </a:pPr>
            <a:endParaRPr lang="pt-BR" altLang="ja-JP" sz="2800" dirty="0" smtClean="0">
              <a:effectLst/>
              <a:ea typeface="MS PGothic" panose="020B0600070205080204" pitchFamily="50" charset="-128"/>
              <a:cs typeface="Arial" panose="020B0604020202020204" pitchFamily="34" charset="0"/>
            </a:endParaRPr>
          </a:p>
          <a:p>
            <a:pPr eaLnBrk="1" hangingPunct="1">
              <a:spcBef>
                <a:spcPts val="600"/>
              </a:spcBef>
            </a:pPr>
            <a:endParaRPr kumimoji="1" lang="ja-JP" altLang="en-US" sz="2800" dirty="0" smtClean="0">
              <a:effectLst/>
              <a:ea typeface="MS PGothic" panose="020B0600070205080204" pitchFamily="50"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44624"/>
            <a:ext cx="8229600" cy="1143000"/>
          </a:xfrm>
        </p:spPr>
        <p:txBody>
          <a:bodyPr>
            <a:normAutofit/>
          </a:bodyPr>
          <a:lstStyle/>
          <a:p>
            <a:r>
              <a:rPr lang="pt-BR" sz="4000" b="1" dirty="0" smtClean="0">
                <a:solidFill>
                  <a:srgbClr val="0000FF"/>
                </a:solidFill>
                <a:latin typeface="+mn-lt"/>
              </a:rPr>
              <a:t>Objetivos </a:t>
            </a:r>
            <a:r>
              <a:rPr lang="pt-BR" sz="4000" b="1" dirty="0">
                <a:solidFill>
                  <a:srgbClr val="0000FF"/>
                </a:solidFill>
                <a:latin typeface="+mn-lt"/>
              </a:rPr>
              <a:t>das competições no esporte</a:t>
            </a:r>
          </a:p>
        </p:txBody>
      </p:sp>
      <p:sp>
        <p:nvSpPr>
          <p:cNvPr id="3" name="Espaço Reservado para Conteúdo 2"/>
          <p:cNvSpPr>
            <a:spLocks noGrp="1"/>
          </p:cNvSpPr>
          <p:nvPr>
            <p:ph idx="1"/>
          </p:nvPr>
        </p:nvSpPr>
        <p:spPr>
          <a:xfrm>
            <a:off x="457200" y="1528192"/>
            <a:ext cx="4258816" cy="5257800"/>
          </a:xfrm>
        </p:spPr>
        <p:txBody>
          <a:bodyPr>
            <a:normAutofit fontScale="92500" lnSpcReduction="20000"/>
          </a:bodyPr>
          <a:lstStyle/>
          <a:p>
            <a:pPr>
              <a:spcBef>
                <a:spcPts val="600"/>
              </a:spcBef>
            </a:pPr>
            <a:r>
              <a:rPr lang="pt-BR" sz="2400" dirty="0" smtClean="0"/>
              <a:t>Desafio</a:t>
            </a:r>
          </a:p>
          <a:p>
            <a:pPr>
              <a:spcBef>
                <a:spcPts val="600"/>
              </a:spcBef>
            </a:pPr>
            <a:r>
              <a:rPr lang="pt-BR" sz="2400" dirty="0" smtClean="0"/>
              <a:t>Demonstrar capacidades e deficiências</a:t>
            </a:r>
          </a:p>
          <a:p>
            <a:pPr>
              <a:spcBef>
                <a:spcPts val="600"/>
              </a:spcBef>
            </a:pPr>
            <a:r>
              <a:rPr lang="pt-BR" sz="2400" dirty="0" smtClean="0"/>
              <a:t>Vitrine; Promoção; Marketing</a:t>
            </a:r>
          </a:p>
          <a:p>
            <a:pPr>
              <a:spcBef>
                <a:spcPts val="600"/>
              </a:spcBef>
            </a:pPr>
            <a:r>
              <a:rPr lang="pt-BR" sz="2400" dirty="0" smtClean="0"/>
              <a:t>Comparações</a:t>
            </a:r>
          </a:p>
          <a:p>
            <a:pPr>
              <a:spcBef>
                <a:spcPts val="600"/>
              </a:spcBef>
            </a:pPr>
            <a:r>
              <a:rPr lang="pt-BR" sz="2400" dirty="0" smtClean="0"/>
              <a:t>Estimular melhora do desempenho</a:t>
            </a:r>
          </a:p>
          <a:p>
            <a:pPr>
              <a:spcBef>
                <a:spcPts val="600"/>
              </a:spcBef>
            </a:pPr>
            <a:r>
              <a:rPr lang="pt-BR" sz="2400" dirty="0" smtClean="0"/>
              <a:t>Saúde, Social, Econômica, Educação</a:t>
            </a:r>
          </a:p>
          <a:p>
            <a:pPr>
              <a:spcBef>
                <a:spcPts val="600"/>
              </a:spcBef>
            </a:pPr>
            <a:r>
              <a:rPr lang="pt-BR" sz="2400" dirty="0" smtClean="0"/>
              <a:t>Promover integração</a:t>
            </a:r>
          </a:p>
          <a:p>
            <a:pPr>
              <a:spcBef>
                <a:spcPts val="600"/>
              </a:spcBef>
            </a:pPr>
            <a:r>
              <a:rPr lang="pt-BR" sz="2400" dirty="0" smtClean="0"/>
              <a:t>Ensinar valores, ética, amizade</a:t>
            </a:r>
          </a:p>
          <a:p>
            <a:pPr>
              <a:spcBef>
                <a:spcPts val="600"/>
              </a:spcBef>
            </a:pPr>
            <a:r>
              <a:rPr lang="pt-BR" sz="2400" dirty="0" smtClean="0"/>
              <a:t>Status</a:t>
            </a:r>
          </a:p>
          <a:p>
            <a:pPr>
              <a:spcBef>
                <a:spcPts val="600"/>
              </a:spcBef>
            </a:pPr>
            <a:r>
              <a:rPr lang="pt-BR" sz="2400" dirty="0" smtClean="0"/>
              <a:t>Avaliação, </a:t>
            </a:r>
            <a:r>
              <a:rPr lang="pt-BR" sz="2400" dirty="0" err="1" smtClean="0"/>
              <a:t>auto-avaliação</a:t>
            </a:r>
            <a:endParaRPr lang="pt-BR" sz="2400" dirty="0" smtClean="0"/>
          </a:p>
          <a:p>
            <a:pPr>
              <a:spcBef>
                <a:spcPts val="600"/>
              </a:spcBef>
            </a:pPr>
            <a:r>
              <a:rPr lang="pt-BR" sz="2400" dirty="0" smtClean="0"/>
              <a:t>Satisfação pessoal</a:t>
            </a:r>
          </a:p>
          <a:p>
            <a:pPr>
              <a:spcBef>
                <a:spcPts val="600"/>
              </a:spcBef>
            </a:pPr>
            <a:r>
              <a:rPr lang="pt-BR" sz="2400" dirty="0" smtClean="0"/>
              <a:t>Integração social</a:t>
            </a:r>
          </a:p>
          <a:p>
            <a:pPr>
              <a:spcBef>
                <a:spcPts val="600"/>
              </a:spcBef>
            </a:pPr>
            <a:endParaRPr lang="pt-BR" sz="2400" dirty="0" smtClean="0"/>
          </a:p>
          <a:p>
            <a:pPr>
              <a:spcBef>
                <a:spcPts val="600"/>
              </a:spcBef>
            </a:pPr>
            <a:endParaRPr lang="pt-BR" sz="2400" dirty="0" smtClean="0"/>
          </a:p>
          <a:p>
            <a:pPr>
              <a:spcBef>
                <a:spcPts val="600"/>
              </a:spcBef>
            </a:pPr>
            <a:endParaRPr lang="pt-BR" sz="2400" dirty="0" smtClean="0"/>
          </a:p>
          <a:p>
            <a:pPr>
              <a:spcBef>
                <a:spcPts val="600"/>
              </a:spcBef>
            </a:pPr>
            <a:endParaRPr lang="pt-BR" sz="2400" dirty="0"/>
          </a:p>
        </p:txBody>
      </p:sp>
      <p:sp>
        <p:nvSpPr>
          <p:cNvPr id="4" name="Espaço Reservado para Conteúdo 2"/>
          <p:cNvSpPr txBox="1"/>
          <p:nvPr/>
        </p:nvSpPr>
        <p:spPr>
          <a:xfrm>
            <a:off x="5127376" y="1555576"/>
            <a:ext cx="3837112" cy="5257800"/>
          </a:xfrm>
          <a:prstGeom prst="rect">
            <a:avLst/>
          </a:prstGeom>
        </p:spPr>
        <p:txBody>
          <a:bodyPr vert="horz" lIns="91440" tIns="45720" rIns="91440" bIns="45720" rtlCol="0">
            <a:normAutofit fontScale="925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spcBef>
                <a:spcPts val="600"/>
              </a:spcBef>
            </a:pPr>
            <a:r>
              <a:rPr lang="pt-BR" sz="2400" dirty="0" smtClean="0"/>
              <a:t>Superação</a:t>
            </a:r>
          </a:p>
          <a:p>
            <a:pPr>
              <a:spcBef>
                <a:spcPts val="600"/>
              </a:spcBef>
            </a:pPr>
            <a:r>
              <a:rPr lang="pt-BR" sz="2400" dirty="0" smtClean="0"/>
              <a:t>Preparar para vida</a:t>
            </a:r>
          </a:p>
          <a:p>
            <a:pPr>
              <a:spcBef>
                <a:spcPts val="600"/>
              </a:spcBef>
            </a:pPr>
            <a:r>
              <a:rPr lang="pt-BR" sz="2400" dirty="0" smtClean="0"/>
              <a:t>Motivação </a:t>
            </a:r>
          </a:p>
          <a:p>
            <a:pPr>
              <a:spcBef>
                <a:spcPts val="600"/>
              </a:spcBef>
            </a:pPr>
            <a:r>
              <a:rPr lang="pt-BR" sz="2400" dirty="0" smtClean="0"/>
              <a:t>Provar o valor pessoal</a:t>
            </a:r>
          </a:p>
          <a:p>
            <a:pPr>
              <a:spcBef>
                <a:spcPts val="600"/>
              </a:spcBef>
            </a:pPr>
            <a:r>
              <a:rPr lang="pt-BR" sz="2400" dirty="0" smtClean="0"/>
              <a:t>Resultado do treinamento</a:t>
            </a:r>
          </a:p>
          <a:p>
            <a:pPr>
              <a:spcBef>
                <a:spcPts val="600"/>
              </a:spcBef>
            </a:pPr>
            <a:r>
              <a:rPr lang="pt-BR" sz="2400" dirty="0" smtClean="0"/>
              <a:t>Conhecimento corporal</a:t>
            </a:r>
          </a:p>
          <a:p>
            <a:pPr>
              <a:spcBef>
                <a:spcPts val="600"/>
              </a:spcBef>
            </a:pPr>
            <a:r>
              <a:rPr lang="pt-BR" sz="2400" dirty="0" smtClean="0"/>
              <a:t>Descobrir talentos</a:t>
            </a:r>
          </a:p>
          <a:p>
            <a:pPr>
              <a:spcBef>
                <a:spcPts val="600"/>
              </a:spcBef>
            </a:pPr>
            <a:r>
              <a:rPr lang="pt-BR" sz="2400" dirty="0" smtClean="0"/>
              <a:t>Promover ciência </a:t>
            </a:r>
          </a:p>
          <a:p>
            <a:pPr>
              <a:spcBef>
                <a:spcPts val="600"/>
              </a:spcBef>
            </a:pPr>
            <a:r>
              <a:rPr lang="pt-BR" sz="2400" dirty="0" smtClean="0"/>
              <a:t>Poder político</a:t>
            </a:r>
          </a:p>
          <a:p>
            <a:pPr>
              <a:spcBef>
                <a:spcPts val="600"/>
              </a:spcBef>
            </a:pPr>
            <a:r>
              <a:rPr lang="pt-BR" sz="2400" dirty="0" smtClean="0"/>
              <a:t>Disciplina</a:t>
            </a:r>
          </a:p>
          <a:p>
            <a:pPr>
              <a:spcBef>
                <a:spcPts val="600"/>
              </a:spcBef>
            </a:pPr>
            <a:r>
              <a:rPr lang="pt-BR" sz="2400" dirty="0" smtClean="0"/>
              <a:t>Formação</a:t>
            </a:r>
          </a:p>
          <a:p>
            <a:pPr>
              <a:spcBef>
                <a:spcPts val="600"/>
              </a:spcBef>
            </a:pPr>
            <a:r>
              <a:rPr lang="pt-BR" sz="2400" dirty="0" smtClean="0"/>
              <a:t>Medir forças</a:t>
            </a:r>
          </a:p>
          <a:p>
            <a:pPr>
              <a:spcBef>
                <a:spcPts val="600"/>
              </a:spcBef>
            </a:pPr>
            <a:r>
              <a:rPr lang="pt-BR" sz="2400" dirty="0" smtClean="0"/>
              <a:t>Desenvolver competências</a:t>
            </a:r>
          </a:p>
          <a:p>
            <a:pPr>
              <a:spcBef>
                <a:spcPts val="600"/>
              </a:spcBef>
            </a:pPr>
            <a:r>
              <a:rPr lang="pt-BR" sz="2400" dirty="0" smtClean="0"/>
              <a:t>Atrair pessoas para esporte </a:t>
            </a:r>
          </a:p>
          <a:p>
            <a:pPr>
              <a:spcBef>
                <a:spcPts val="600"/>
              </a:spcBef>
            </a:pPr>
            <a:endParaRPr lang="pt-BR" sz="2400" dirty="0" smtClean="0"/>
          </a:p>
          <a:p>
            <a:pPr>
              <a:spcBef>
                <a:spcPts val="600"/>
              </a:spcBef>
            </a:pPr>
            <a:endParaRPr lang="pt-BR" sz="2400" dirty="0" smtClean="0"/>
          </a:p>
          <a:p>
            <a:pPr>
              <a:spcBef>
                <a:spcPts val="600"/>
              </a:spcBef>
            </a:pPr>
            <a:endParaRPr lang="pt-BR" sz="2400" dirty="0" smtClean="0"/>
          </a:p>
          <a:p>
            <a:pPr>
              <a:spcBef>
                <a:spcPts val="600"/>
              </a:spcBef>
            </a:pPr>
            <a:endParaRPr lang="pt-BR" sz="2400" dirty="0" smtClean="0"/>
          </a:p>
          <a:p>
            <a:pPr>
              <a:spcBef>
                <a:spcPts val="600"/>
              </a:spcBef>
            </a:pPr>
            <a:endParaRPr lang="pt-BR" sz="2400"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188640"/>
            <a:ext cx="8229600" cy="1143000"/>
          </a:xfrm>
        </p:spPr>
        <p:txBody>
          <a:bodyPr>
            <a:normAutofit/>
          </a:bodyPr>
          <a:lstStyle/>
          <a:p>
            <a:r>
              <a:rPr lang="pt-BR" sz="4000" b="1" dirty="0" smtClean="0">
                <a:solidFill>
                  <a:srgbClr val="0000FF"/>
                </a:solidFill>
                <a:latin typeface="+mn-lt"/>
              </a:rPr>
              <a:t>Significado da competição/competir</a:t>
            </a:r>
            <a:endParaRPr lang="pt-BR" sz="4000" b="1" dirty="0">
              <a:solidFill>
                <a:srgbClr val="0000FF"/>
              </a:solidFill>
              <a:latin typeface="+mn-lt"/>
            </a:endParaRPr>
          </a:p>
        </p:txBody>
      </p:sp>
      <p:sp>
        <p:nvSpPr>
          <p:cNvPr id="3" name="Espaço Reservado para Conteúdo 2"/>
          <p:cNvSpPr>
            <a:spLocks noGrp="1"/>
          </p:cNvSpPr>
          <p:nvPr>
            <p:ph idx="1"/>
          </p:nvPr>
        </p:nvSpPr>
        <p:spPr>
          <a:xfrm>
            <a:off x="467544" y="1628800"/>
            <a:ext cx="8229600" cy="5069160"/>
          </a:xfrm>
        </p:spPr>
        <p:txBody>
          <a:bodyPr>
            <a:normAutofit fontScale="85000" lnSpcReduction="20000"/>
          </a:bodyPr>
          <a:lstStyle/>
          <a:p>
            <a:r>
              <a:rPr lang="pt-BR" sz="2800" dirty="0" smtClean="0"/>
              <a:t>Gosto pelo esporte</a:t>
            </a:r>
          </a:p>
          <a:p>
            <a:r>
              <a:rPr lang="pt-BR" sz="2800" dirty="0" smtClean="0"/>
              <a:t>Diversão; Recreação</a:t>
            </a:r>
          </a:p>
          <a:p>
            <a:r>
              <a:rPr lang="pt-BR" sz="2800" dirty="0" smtClean="0"/>
              <a:t>Modo de vida</a:t>
            </a:r>
          </a:p>
          <a:p>
            <a:r>
              <a:rPr lang="pt-BR" sz="2800" dirty="0" smtClean="0"/>
              <a:t>Superação</a:t>
            </a:r>
          </a:p>
          <a:p>
            <a:r>
              <a:rPr lang="pt-BR" sz="2800" dirty="0" smtClean="0"/>
              <a:t>Disputa</a:t>
            </a:r>
          </a:p>
          <a:p>
            <a:r>
              <a:rPr lang="pt-BR" sz="2800" dirty="0" smtClean="0"/>
              <a:t>Metas</a:t>
            </a:r>
          </a:p>
          <a:p>
            <a:r>
              <a:rPr lang="pt-BR" sz="2800" dirty="0" smtClean="0"/>
              <a:t>Conhecer limites</a:t>
            </a:r>
          </a:p>
          <a:p>
            <a:r>
              <a:rPr lang="pt-BR" sz="2800" dirty="0" smtClean="0"/>
              <a:t>Vencer</a:t>
            </a:r>
          </a:p>
          <a:p>
            <a:r>
              <a:rPr lang="pt-BR" sz="2800" dirty="0" smtClean="0"/>
              <a:t>Disputa contra si mesmo</a:t>
            </a:r>
          </a:p>
          <a:p>
            <a:r>
              <a:rPr lang="pt-BR" sz="2800" dirty="0" smtClean="0"/>
              <a:t>Auto avaliação</a:t>
            </a:r>
          </a:p>
          <a:p>
            <a:r>
              <a:rPr lang="pt-BR" sz="2800" dirty="0" smtClean="0"/>
              <a:t>Aprendizado</a:t>
            </a:r>
          </a:p>
          <a:p>
            <a:r>
              <a:rPr lang="pt-BR" sz="2800" dirty="0" smtClean="0"/>
              <a:t>Medir forças</a:t>
            </a:r>
          </a:p>
          <a:p>
            <a:r>
              <a:rPr lang="pt-BR" sz="2800" dirty="0" smtClean="0"/>
              <a:t>Materialização de novos desafios</a:t>
            </a:r>
          </a:p>
          <a:p>
            <a:endParaRPr lang="pt-BR" sz="2800" dirty="0" smtClean="0"/>
          </a:p>
          <a:p>
            <a:endParaRPr lang="pt-BR" sz="2800" dirty="0"/>
          </a:p>
        </p:txBody>
      </p:sp>
      <p:pic>
        <p:nvPicPr>
          <p:cNvPr id="1026" name="Picture 2" descr="O Poder Destrutivo Da Competição • Psicólogo E Psicóloga Online é  Psico.Online | Terapia Com Psico.Onli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957434"/>
            <a:ext cx="2952328" cy="272104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ompetição em Aulas de Educação Física: Como Estimular seu Alu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1628602"/>
            <a:ext cx="3471980" cy="21687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285720" y="297904"/>
            <a:ext cx="8605869" cy="1258888"/>
          </a:xfrm>
        </p:spPr>
        <p:txBody>
          <a:bodyPr>
            <a:normAutofit/>
          </a:bodyPr>
          <a:lstStyle/>
          <a:p>
            <a:pPr eaLnBrk="1" hangingPunct="1"/>
            <a:r>
              <a:rPr lang="pt-BR" altLang="ja-JP" sz="4000" b="1" dirty="0" smtClean="0">
                <a:solidFill>
                  <a:srgbClr val="0000FF"/>
                </a:solidFill>
                <a:effectLst/>
                <a:latin typeface="+mn-lt"/>
                <a:ea typeface="MS PGothic" panose="020B0600070205080204" pitchFamily="50" charset="-128"/>
                <a:cs typeface="Arial" panose="020B0604020202020204" pitchFamily="34" charset="0"/>
              </a:rPr>
              <a:t>Competição e Participação Esportiva</a:t>
            </a:r>
          </a:p>
        </p:txBody>
      </p:sp>
      <p:sp>
        <p:nvSpPr>
          <p:cNvPr id="13315" name="Rectangle 3"/>
          <p:cNvSpPr>
            <a:spLocks noGrp="1" noChangeArrowheads="1"/>
          </p:cNvSpPr>
          <p:nvPr>
            <p:ph type="body" idx="1"/>
          </p:nvPr>
        </p:nvSpPr>
        <p:spPr>
          <a:xfrm>
            <a:off x="251520" y="1844824"/>
            <a:ext cx="8676456" cy="4680520"/>
          </a:xfrm>
        </p:spPr>
        <p:txBody>
          <a:bodyPr>
            <a:normAutofit/>
          </a:bodyPr>
          <a:lstStyle/>
          <a:p>
            <a:pPr eaLnBrk="1" hangingPunct="1">
              <a:spcBef>
                <a:spcPts val="0"/>
              </a:spcBef>
            </a:pPr>
            <a:r>
              <a:rPr lang="pt-BR" altLang="ja-JP" sz="2600" dirty="0" smtClean="0">
                <a:effectLst/>
                <a:ea typeface="MS PGothic" panose="020B0600070205080204" pitchFamily="50" charset="-128"/>
                <a:cs typeface="Arial" panose="020B0604020202020204" pitchFamily="34" charset="0"/>
              </a:rPr>
              <a:t>Competir é situação inerente ao Esporte</a:t>
            </a:r>
          </a:p>
          <a:p>
            <a:pPr eaLnBrk="1" hangingPunct="1">
              <a:spcBef>
                <a:spcPts val="0"/>
              </a:spcBef>
            </a:pPr>
            <a:r>
              <a:rPr lang="pt-BR" altLang="ja-JP" sz="2600" dirty="0" smtClean="0">
                <a:solidFill>
                  <a:srgbClr val="FF0000"/>
                </a:solidFill>
                <a:effectLst/>
                <a:ea typeface="MS PGothic" panose="020B0600070205080204" pitchFamily="50" charset="-128"/>
                <a:cs typeface="Arial" panose="020B0604020202020204" pitchFamily="34" charset="0"/>
              </a:rPr>
              <a:t>Não há Esporte sem competição (Marques &amp; Oliveira, 2002)</a:t>
            </a:r>
          </a:p>
          <a:p>
            <a:pPr eaLnBrk="1" hangingPunct="1">
              <a:spcBef>
                <a:spcPts val="0"/>
              </a:spcBef>
            </a:pPr>
            <a:r>
              <a:rPr lang="pt-BR" altLang="ja-JP" sz="2600" dirty="0" smtClean="0">
                <a:effectLst/>
                <a:ea typeface="MS PGothic" panose="020B0600070205080204" pitchFamily="50" charset="-128"/>
                <a:cs typeface="Arial" panose="020B0604020202020204" pitchFamily="34" charset="0"/>
              </a:rPr>
              <a:t>Quem não aprecia competir não aprecia o Esporte</a:t>
            </a:r>
          </a:p>
          <a:p>
            <a:pPr eaLnBrk="1" hangingPunct="1">
              <a:spcBef>
                <a:spcPts val="0"/>
              </a:spcBef>
            </a:pPr>
            <a:r>
              <a:rPr lang="pt-BR" altLang="ja-JP" sz="2600" dirty="0" smtClean="0">
                <a:effectLst/>
                <a:ea typeface="MS PGothic" panose="020B0600070205080204" pitchFamily="50" charset="-128"/>
                <a:cs typeface="Arial" panose="020B0604020202020204" pitchFamily="34" charset="0"/>
              </a:rPr>
              <a:t>Componente dentro do processo de Formação Esportiva</a:t>
            </a:r>
          </a:p>
          <a:p>
            <a:pPr eaLnBrk="1" hangingPunct="1">
              <a:spcBef>
                <a:spcPts val="0"/>
              </a:spcBef>
            </a:pPr>
            <a:r>
              <a:rPr lang="pt-BR" altLang="ja-JP" sz="2600" dirty="0" smtClean="0">
                <a:effectLst/>
                <a:ea typeface="MS PGothic" panose="020B0600070205080204" pitchFamily="50" charset="-128"/>
                <a:cs typeface="Arial" panose="020B0604020202020204" pitchFamily="34" charset="0"/>
              </a:rPr>
              <a:t>Fator de motivação</a:t>
            </a:r>
          </a:p>
        </p:txBody>
      </p:sp>
      <p:pic>
        <p:nvPicPr>
          <p:cNvPr id="2050" name="Picture 2" descr="Clima de competição e alegria marca início da Copinha Master de Futsal -  Colégio Master - Aracaju"/>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185084"/>
            <a:ext cx="4536504" cy="22682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Olimpíadas 2021: Ítalo Ferreira conquista o primeiro ouro do Brasil e  criará instituto dedicado ao surfe - Pequenas Empresas Grandes Negócios |  Impacto socia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3361" y="4185083"/>
            <a:ext cx="3401087" cy="22381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Conteúdo 2"/>
          <p:cNvSpPr>
            <a:spLocks noGrp="1"/>
          </p:cNvSpPr>
          <p:nvPr>
            <p:ph idx="1"/>
          </p:nvPr>
        </p:nvSpPr>
        <p:spPr>
          <a:xfrm>
            <a:off x="323528" y="1412776"/>
            <a:ext cx="8507288" cy="4741987"/>
          </a:xfrm>
        </p:spPr>
        <p:txBody>
          <a:bodyPr>
            <a:noAutofit/>
          </a:bodyPr>
          <a:lstStyle/>
          <a:p>
            <a:pPr marL="0" indent="0">
              <a:spcBef>
                <a:spcPts val="0"/>
              </a:spcBef>
              <a:buNone/>
            </a:pPr>
            <a:r>
              <a:rPr lang="pt-BR" sz="2400" b="1" dirty="0" err="1" smtClean="0"/>
              <a:t>Chinese</a:t>
            </a:r>
            <a:r>
              <a:rPr lang="pt-BR" sz="2400" b="1" dirty="0" smtClean="0"/>
              <a:t> </a:t>
            </a:r>
            <a:r>
              <a:rPr lang="pt-BR" sz="2400" b="1" dirty="0" err="1" smtClean="0"/>
              <a:t>sports</a:t>
            </a:r>
            <a:r>
              <a:rPr lang="pt-BR" sz="2400" b="1" dirty="0" smtClean="0"/>
              <a:t> </a:t>
            </a:r>
            <a:r>
              <a:rPr lang="pt-BR" sz="2400" b="1" dirty="0" err="1" smtClean="0"/>
              <a:t>school</a:t>
            </a:r>
            <a:endParaRPr lang="pt-BR" sz="2400" b="1" dirty="0" smtClean="0"/>
          </a:p>
          <a:p>
            <a:pPr marL="0" indent="0">
              <a:spcBef>
                <a:spcPts val="0"/>
              </a:spcBef>
              <a:buNone/>
            </a:pPr>
            <a:r>
              <a:rPr lang="pt-BR" sz="2400" dirty="0">
                <a:hlinkClick r:id="rId3"/>
              </a:rPr>
              <a:t>https://</a:t>
            </a:r>
            <a:r>
              <a:rPr lang="pt-BR" sz="2400" dirty="0" smtClean="0">
                <a:hlinkClick r:id="rId3"/>
              </a:rPr>
              <a:t>www.youtube.com/watch?v=o81tuQSXbiw</a:t>
            </a:r>
            <a:endParaRPr lang="pt-BR" sz="2400" dirty="0" smtClean="0"/>
          </a:p>
          <a:p>
            <a:pPr marL="0" indent="0">
              <a:spcBef>
                <a:spcPts val="0"/>
              </a:spcBef>
              <a:buNone/>
            </a:pPr>
            <a:r>
              <a:rPr lang="pt-BR" sz="2400" b="1" dirty="0" err="1" smtClean="0"/>
              <a:t>Changes</a:t>
            </a:r>
            <a:r>
              <a:rPr lang="pt-BR" sz="2400" dirty="0" smtClean="0"/>
              <a:t> (?)</a:t>
            </a:r>
          </a:p>
          <a:p>
            <a:pPr marL="0" indent="0">
              <a:spcBef>
                <a:spcPts val="0"/>
              </a:spcBef>
              <a:buNone/>
            </a:pPr>
            <a:r>
              <a:rPr lang="pt-BR" sz="2400" dirty="0" smtClean="0"/>
              <a:t>https</a:t>
            </a:r>
            <a:r>
              <a:rPr lang="pt-BR" sz="2400" dirty="0"/>
              <a:t>://www.youtube.com/watch?v=b4DmTPtAEbg&amp;t=3s </a:t>
            </a:r>
            <a:endParaRPr lang="pt-BR" sz="2400" dirty="0" smtClean="0"/>
          </a:p>
          <a:p>
            <a:pPr marL="0" indent="0">
              <a:spcBef>
                <a:spcPts val="0"/>
              </a:spcBef>
              <a:buNone/>
            </a:pPr>
            <a:endParaRPr lang="pt-BR" sz="2400" b="1" dirty="0" smtClean="0"/>
          </a:p>
          <a:p>
            <a:pPr marL="0" indent="0">
              <a:spcBef>
                <a:spcPts val="0"/>
              </a:spcBef>
              <a:buNone/>
            </a:pPr>
            <a:r>
              <a:rPr lang="pt-BR" sz="2400" b="1" dirty="0" smtClean="0"/>
              <a:t>Daiane dos Santos</a:t>
            </a:r>
          </a:p>
          <a:p>
            <a:pPr marL="0" indent="0">
              <a:spcBef>
                <a:spcPts val="0"/>
              </a:spcBef>
              <a:buNone/>
            </a:pPr>
            <a:r>
              <a:rPr lang="pt-BR" sz="2400" dirty="0" smtClean="0">
                <a:hlinkClick r:id="rId4"/>
              </a:rPr>
              <a:t>https</a:t>
            </a:r>
            <a:r>
              <a:rPr lang="pt-BR" sz="2400" dirty="0">
                <a:hlinkClick r:id="rId4"/>
              </a:rPr>
              <a:t>://</a:t>
            </a:r>
            <a:r>
              <a:rPr lang="pt-BR" sz="2400" dirty="0" smtClean="0">
                <a:hlinkClick r:id="rId4"/>
              </a:rPr>
              <a:t>www.youtube.com/watch?v=jAKVKM6YXQA</a:t>
            </a:r>
            <a:endParaRPr lang="pt-BR" sz="2400" dirty="0" smtClean="0"/>
          </a:p>
          <a:p>
            <a:pPr marL="0" indent="0">
              <a:spcBef>
                <a:spcPts val="0"/>
              </a:spcBef>
              <a:buNone/>
            </a:pPr>
            <a:endParaRPr lang="pt-BR" sz="2400" b="1" dirty="0" smtClean="0"/>
          </a:p>
          <a:p>
            <a:pPr marL="0" indent="0">
              <a:spcBef>
                <a:spcPts val="0"/>
              </a:spcBef>
              <a:buNone/>
            </a:pPr>
            <a:r>
              <a:rPr lang="pt-BR" sz="2400" b="1" dirty="0" smtClean="0"/>
              <a:t>Divertir</a:t>
            </a:r>
            <a:endParaRPr lang="pt-BR" sz="2400" b="1" dirty="0"/>
          </a:p>
          <a:p>
            <a:pPr marL="0" indent="0">
              <a:spcBef>
                <a:spcPts val="0"/>
              </a:spcBef>
              <a:buNone/>
            </a:pPr>
            <a:r>
              <a:rPr lang="pt-BR" sz="2400" dirty="0">
                <a:hlinkClick r:id="rId5"/>
              </a:rPr>
              <a:t>https://</a:t>
            </a:r>
            <a:r>
              <a:rPr lang="pt-BR" sz="2400" dirty="0" smtClean="0">
                <a:hlinkClick r:id="rId5"/>
              </a:rPr>
              <a:t>www.youtube.com/watch?v=vTBL4pZi4h0</a:t>
            </a:r>
            <a:endParaRPr lang="pt-BR" sz="2400" dirty="0" smtClean="0"/>
          </a:p>
          <a:p>
            <a:pPr marL="0" indent="0">
              <a:spcBef>
                <a:spcPts val="0"/>
              </a:spcBef>
              <a:buNone/>
            </a:pPr>
            <a:endParaRPr lang="pt-BR" altLang="en-US" sz="2400" b="1" dirty="0" smtClean="0"/>
          </a:p>
          <a:p>
            <a:pPr marL="0" indent="0">
              <a:spcBef>
                <a:spcPts val="0"/>
              </a:spcBef>
              <a:buNone/>
            </a:pPr>
            <a:r>
              <a:rPr lang="pt-BR" altLang="en-US" sz="2400" b="1" dirty="0" smtClean="0"/>
              <a:t>Preparar ao longo do tempo</a:t>
            </a:r>
          </a:p>
          <a:p>
            <a:pPr marL="0" indent="0">
              <a:spcBef>
                <a:spcPts val="0"/>
              </a:spcBef>
              <a:buNone/>
            </a:pPr>
            <a:r>
              <a:rPr lang="pt-BR" altLang="en-US" sz="2400" dirty="0" smtClean="0"/>
              <a:t>https</a:t>
            </a:r>
            <a:r>
              <a:rPr lang="pt-BR" altLang="en-US" sz="2400" dirty="0"/>
              <a:t>://olympics.com/pt/video/andre-de-grasse-2022-interview-big-moments?uxreference=playlist</a:t>
            </a:r>
          </a:p>
          <a:p>
            <a:pPr marL="0" indent="0">
              <a:spcBef>
                <a:spcPts val="0"/>
              </a:spcBef>
              <a:buNone/>
            </a:pPr>
            <a:endParaRPr lang="pt-BR" sz="2400"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3"/>
          <p:cNvSpPr>
            <a:spLocks noGrp="1" noChangeArrowheads="1"/>
          </p:cNvSpPr>
          <p:nvPr>
            <p:ph type="body" idx="1"/>
          </p:nvPr>
        </p:nvSpPr>
        <p:spPr>
          <a:xfrm>
            <a:off x="675970" y="2204864"/>
            <a:ext cx="8144502" cy="4530725"/>
          </a:xfrm>
        </p:spPr>
        <p:txBody>
          <a:bodyPr>
            <a:normAutofit/>
          </a:bodyPr>
          <a:lstStyle/>
          <a:p>
            <a:pPr algn="just" eaLnBrk="1" hangingPunct="1">
              <a:spcBef>
                <a:spcPts val="600"/>
              </a:spcBef>
            </a:pPr>
            <a:r>
              <a:rPr lang="pt-BR" altLang="ja-JP" sz="2800" b="1" dirty="0">
                <a:solidFill>
                  <a:srgbClr val="FF0000"/>
                </a:solidFill>
                <a:ea typeface="MS PGothic" panose="020B0600070205080204" pitchFamily="50" charset="-128"/>
                <a:cs typeface="Arial" panose="020B0604020202020204" pitchFamily="34" charset="0"/>
              </a:rPr>
              <a:t>P</a:t>
            </a:r>
            <a:r>
              <a:rPr lang="pt-BR" altLang="ja-JP" sz="2800" b="1" u="sng" dirty="0" smtClean="0">
                <a:solidFill>
                  <a:srgbClr val="FF0000"/>
                </a:solidFill>
                <a:effectLst/>
                <a:ea typeface="MS PGothic" panose="020B0600070205080204" pitchFamily="50" charset="-128"/>
                <a:cs typeface="Arial" panose="020B0604020202020204" pitchFamily="34" charset="0"/>
              </a:rPr>
              <a:t>reparar</a:t>
            </a:r>
            <a:r>
              <a:rPr lang="pt-BR" altLang="ja-JP" sz="2800" dirty="0" smtClean="0">
                <a:effectLst/>
                <a:ea typeface="MS PGothic" panose="020B0600070205080204" pitchFamily="50" charset="-128"/>
                <a:cs typeface="Arial" panose="020B0604020202020204" pitchFamily="34" charset="0"/>
              </a:rPr>
              <a:t> para exigências do esporte (alto nível)</a:t>
            </a:r>
          </a:p>
          <a:p>
            <a:pPr algn="just" eaLnBrk="1" hangingPunct="1">
              <a:spcBef>
                <a:spcPts val="600"/>
              </a:spcBef>
            </a:pPr>
            <a:r>
              <a:rPr lang="pt-BR" altLang="ja-JP" sz="2800" b="1" u="sng" dirty="0" smtClean="0">
                <a:solidFill>
                  <a:srgbClr val="FF0000"/>
                </a:solidFill>
                <a:effectLst/>
                <a:ea typeface="MS PGothic" panose="020B0600070205080204" pitchFamily="50" charset="-128"/>
                <a:cs typeface="Arial" panose="020B0604020202020204" pitchFamily="34" charset="0"/>
              </a:rPr>
              <a:t>Preparar</a:t>
            </a:r>
            <a:r>
              <a:rPr lang="pt-BR" altLang="ja-JP" sz="2800" dirty="0" smtClean="0">
                <a:effectLst/>
                <a:ea typeface="MS PGothic" panose="020B0600070205080204" pitchFamily="50" charset="-128"/>
                <a:cs typeface="Arial" panose="020B0604020202020204" pitchFamily="34" charset="0"/>
              </a:rPr>
              <a:t> para a vida</a:t>
            </a:r>
          </a:p>
          <a:p>
            <a:pPr algn="just" eaLnBrk="1" hangingPunct="1">
              <a:spcBef>
                <a:spcPts val="600"/>
              </a:spcBef>
            </a:pPr>
            <a:r>
              <a:rPr lang="pt-BR" altLang="ja-JP" sz="2800" dirty="0" smtClean="0">
                <a:effectLst/>
                <a:ea typeface="MS PGothic" panose="020B0600070205080204" pitchFamily="50" charset="-128"/>
                <a:cs typeface="Arial" panose="020B0604020202020204" pitchFamily="34" charset="0"/>
              </a:rPr>
              <a:t>Reforço da </a:t>
            </a:r>
            <a:r>
              <a:rPr lang="pt-BR" altLang="ja-JP" sz="2800" b="1" u="sng" dirty="0" smtClean="0">
                <a:solidFill>
                  <a:srgbClr val="FF0000"/>
                </a:solidFill>
                <a:effectLst/>
                <a:ea typeface="MS PGothic" panose="020B0600070205080204" pitchFamily="50" charset="-128"/>
                <a:cs typeface="Arial" panose="020B0604020202020204" pitchFamily="34" charset="0"/>
              </a:rPr>
              <a:t>motivação</a:t>
            </a:r>
            <a:r>
              <a:rPr lang="pt-BR" altLang="ja-JP" sz="2800" dirty="0" smtClean="0">
                <a:effectLst/>
                <a:ea typeface="MS PGothic" panose="020B0600070205080204" pitchFamily="50" charset="-128"/>
                <a:cs typeface="Arial" panose="020B0604020202020204" pitchFamily="34" charset="0"/>
              </a:rPr>
              <a:t> (treino e envolvimento)</a:t>
            </a:r>
          </a:p>
          <a:p>
            <a:pPr algn="just" eaLnBrk="1" hangingPunct="1">
              <a:spcBef>
                <a:spcPts val="600"/>
              </a:spcBef>
            </a:pPr>
            <a:r>
              <a:rPr lang="pt-BR" altLang="ja-JP" sz="2800" dirty="0" smtClean="0">
                <a:ea typeface="MS PGothic" panose="020B0600070205080204" pitchFamily="50" charset="-128"/>
                <a:cs typeface="Arial" panose="020B0604020202020204" pitchFamily="34" charset="0"/>
              </a:rPr>
              <a:t>Aceitação da derrota, Nobreza na vitória</a:t>
            </a:r>
          </a:p>
          <a:p>
            <a:pPr algn="just" eaLnBrk="1" hangingPunct="1">
              <a:spcBef>
                <a:spcPts val="600"/>
              </a:spcBef>
            </a:pPr>
            <a:r>
              <a:rPr lang="pt-BR" altLang="ja-JP" sz="2800" dirty="0" smtClean="0">
                <a:effectLst/>
                <a:ea typeface="MS PGothic" panose="020B0600070205080204" pitchFamily="50" charset="-128"/>
                <a:cs typeface="Arial" panose="020B0604020202020204" pitchFamily="34" charset="0"/>
              </a:rPr>
              <a:t>Competição não estrutura o treino</a:t>
            </a:r>
          </a:p>
          <a:p>
            <a:pPr algn="just" eaLnBrk="1" hangingPunct="1">
              <a:spcBef>
                <a:spcPts val="600"/>
              </a:spcBef>
            </a:pPr>
            <a:r>
              <a:rPr lang="pt-BR" altLang="ja-JP" sz="2800" dirty="0" smtClean="0">
                <a:ea typeface="MS PGothic" panose="020B0600070205080204" pitchFamily="50" charset="-128"/>
                <a:cs typeface="Arial" panose="020B0604020202020204" pitchFamily="34" charset="0"/>
              </a:rPr>
              <a:t>Relação treino </a:t>
            </a:r>
            <a:r>
              <a:rPr lang="pt-BR" altLang="ja-JP" sz="2800" b="1" dirty="0" smtClean="0">
                <a:ea typeface="MS PGothic" panose="020B0600070205080204" pitchFamily="50" charset="-128"/>
                <a:cs typeface="Arial" panose="020B0604020202020204" pitchFamily="34" charset="0"/>
              </a:rPr>
              <a:t>&gt;</a:t>
            </a:r>
            <a:r>
              <a:rPr lang="pt-BR" altLang="ja-JP" sz="2800" dirty="0" smtClean="0">
                <a:ea typeface="MS PGothic" panose="020B0600070205080204" pitchFamily="50" charset="-128"/>
                <a:cs typeface="Arial" panose="020B0604020202020204" pitchFamily="34" charset="0"/>
              </a:rPr>
              <a:t> competição</a:t>
            </a:r>
            <a:endParaRPr lang="pt-BR" altLang="ja-JP" sz="2800" dirty="0" smtClean="0">
              <a:effectLst/>
              <a:ea typeface="MS PGothic" panose="020B0600070205080204" pitchFamily="50" charset="-128"/>
              <a:cs typeface="Arial" panose="020B0604020202020204" pitchFamily="34" charset="0"/>
            </a:endParaRPr>
          </a:p>
          <a:p>
            <a:pPr algn="just" eaLnBrk="1" hangingPunct="1">
              <a:spcBef>
                <a:spcPts val="600"/>
              </a:spcBef>
            </a:pPr>
            <a:r>
              <a:rPr lang="pt-BR" altLang="ja-JP" sz="2800" dirty="0" smtClean="0">
                <a:effectLst/>
                <a:ea typeface="MS PGothic" panose="020B0600070205080204" pitchFamily="50" charset="-128"/>
                <a:cs typeface="Arial" panose="020B0604020202020204" pitchFamily="34" charset="0"/>
              </a:rPr>
              <a:t>Não deve comprometer as demais atividades.</a:t>
            </a:r>
          </a:p>
          <a:p>
            <a:pPr algn="just" eaLnBrk="1" hangingPunct="1">
              <a:spcBef>
                <a:spcPts val="600"/>
              </a:spcBef>
            </a:pPr>
            <a:endParaRPr lang="pt-BR" altLang="ja-JP" sz="2800" dirty="0" smtClean="0">
              <a:effectLst/>
              <a:ea typeface="MS PGothic" panose="020B0600070205080204" pitchFamily="50" charset="-128"/>
              <a:cs typeface="Arial" panose="020B0604020202020204" pitchFamily="34" charset="0"/>
            </a:endParaRPr>
          </a:p>
        </p:txBody>
      </p:sp>
      <p:sp>
        <p:nvSpPr>
          <p:cNvPr id="3" name="Rectangle 2"/>
          <p:cNvSpPr>
            <a:spLocks noGrp="1" noChangeArrowheads="1"/>
          </p:cNvSpPr>
          <p:nvPr>
            <p:ph type="title"/>
          </p:nvPr>
        </p:nvSpPr>
        <p:spPr>
          <a:xfrm>
            <a:off x="647948" y="269776"/>
            <a:ext cx="7956500" cy="1143000"/>
          </a:xfrm>
        </p:spPr>
        <p:txBody>
          <a:bodyPr>
            <a:normAutofit fontScale="90000"/>
          </a:bodyPr>
          <a:lstStyle/>
          <a:p>
            <a:pPr eaLnBrk="1" hangingPunct="1"/>
            <a:r>
              <a:rPr lang="pt-BR" altLang="ja-JP" b="1" dirty="0" smtClean="0">
                <a:solidFill>
                  <a:srgbClr val="0000FF"/>
                </a:solidFill>
                <a:effectLst/>
                <a:latin typeface="+mn-lt"/>
                <a:ea typeface="MS PGothic" panose="020B0600070205080204" pitchFamily="50" charset="-128"/>
              </a:rPr>
              <a:t>Competições</a:t>
            </a:r>
            <a:r>
              <a:rPr lang="pt-BR" altLang="ja-JP" sz="4000" b="1" dirty="0" smtClean="0">
                <a:solidFill>
                  <a:srgbClr val="0000FF"/>
                </a:solidFill>
                <a:effectLst/>
                <a:latin typeface="+mn-lt"/>
                <a:ea typeface="MS PGothic" panose="020B0600070205080204" pitchFamily="50" charset="-128"/>
              </a:rPr>
              <a:t> </a:t>
            </a:r>
            <a:br>
              <a:rPr lang="pt-BR" altLang="ja-JP" sz="4000" b="1" dirty="0" smtClean="0">
                <a:solidFill>
                  <a:srgbClr val="0000FF"/>
                </a:solidFill>
                <a:effectLst/>
                <a:latin typeface="+mn-lt"/>
                <a:ea typeface="MS PGothic" panose="020B0600070205080204" pitchFamily="50" charset="-128"/>
              </a:rPr>
            </a:br>
            <a:r>
              <a:rPr lang="pt-BR" altLang="ja-JP" sz="3600" b="1" dirty="0" smtClean="0">
                <a:solidFill>
                  <a:srgbClr val="0000FF"/>
                </a:solidFill>
                <a:effectLst/>
                <a:latin typeface="+mn-lt"/>
                <a:ea typeface="MS PGothic" panose="020B0600070205080204" pitchFamily="50" charset="-128"/>
              </a:rPr>
              <a:t>(</a:t>
            </a:r>
            <a:r>
              <a:rPr lang="pt-BR" altLang="ja-JP" sz="3600" b="1" dirty="0" err="1" smtClean="0">
                <a:solidFill>
                  <a:srgbClr val="0000FF"/>
                </a:solidFill>
                <a:effectLst/>
                <a:latin typeface="+mn-lt"/>
                <a:ea typeface="MS PGothic" panose="020B0600070205080204" pitchFamily="50" charset="-128"/>
              </a:rPr>
              <a:t>Bompa</a:t>
            </a:r>
            <a:r>
              <a:rPr lang="pt-BR" altLang="ja-JP" sz="3600" b="1" dirty="0" smtClean="0">
                <a:solidFill>
                  <a:srgbClr val="0000FF"/>
                </a:solidFill>
                <a:effectLst/>
                <a:latin typeface="+mn-lt"/>
                <a:ea typeface="MS PGothic" panose="020B0600070205080204" pitchFamily="50" charset="-128"/>
              </a:rPr>
              <a:t>, 2001; Marques, 2004)</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350838" y="260648"/>
            <a:ext cx="8578850" cy="1143000"/>
          </a:xfrm>
        </p:spPr>
        <p:txBody>
          <a:bodyPr>
            <a:noAutofit/>
          </a:bodyPr>
          <a:lstStyle/>
          <a:p>
            <a:pPr eaLnBrk="1" hangingPunct="1"/>
            <a:r>
              <a:rPr lang="pt-BR" altLang="ja-JP" sz="4000" b="1" dirty="0" smtClean="0">
                <a:solidFill>
                  <a:srgbClr val="0000FF"/>
                </a:solidFill>
                <a:effectLst/>
                <a:latin typeface="+mn-lt"/>
                <a:ea typeface="MS PGothic" panose="020B0600070205080204" pitchFamily="50" charset="-128"/>
                <a:cs typeface="Arial" panose="020B0604020202020204" pitchFamily="34" charset="0"/>
              </a:rPr>
              <a:t>Quando a criança deve competir?</a:t>
            </a:r>
          </a:p>
        </p:txBody>
      </p:sp>
      <p:sp>
        <p:nvSpPr>
          <p:cNvPr id="18435" name="Rectangle 3"/>
          <p:cNvSpPr>
            <a:spLocks noGrp="1" noChangeArrowheads="1"/>
          </p:cNvSpPr>
          <p:nvPr>
            <p:ph type="body" idx="1"/>
          </p:nvPr>
        </p:nvSpPr>
        <p:spPr>
          <a:xfrm>
            <a:off x="395536" y="1844824"/>
            <a:ext cx="8496944" cy="4968552"/>
          </a:xfrm>
        </p:spPr>
        <p:txBody>
          <a:bodyPr>
            <a:normAutofit/>
          </a:bodyPr>
          <a:lstStyle/>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Quando apresentar </a:t>
            </a:r>
            <a:r>
              <a:rPr lang="pt-BR" altLang="ja-JP" sz="2800" b="1" u="sng" dirty="0" smtClean="0">
                <a:solidFill>
                  <a:srgbClr val="FF0000"/>
                </a:solidFill>
                <a:effectLst/>
                <a:ea typeface="MS PGothic" panose="020B0600070205080204" pitchFamily="50" charset="-128"/>
                <a:cs typeface="Arial" panose="020B0604020202020204" pitchFamily="34" charset="0"/>
              </a:rPr>
              <a:t>prontidão</a:t>
            </a:r>
            <a:r>
              <a:rPr lang="pt-BR" altLang="ja-JP" sz="2800" dirty="0" smtClean="0">
                <a:effectLst/>
                <a:ea typeface="MS PGothic" panose="020B0600070205080204" pitchFamily="50" charset="-128"/>
                <a:cs typeface="Arial" panose="020B0604020202020204" pitchFamily="34" charset="0"/>
              </a:rPr>
              <a:t>: </a:t>
            </a:r>
          </a:p>
          <a:p>
            <a:pPr lvl="1">
              <a:spcBef>
                <a:spcPts val="600"/>
              </a:spcBef>
            </a:pPr>
            <a:r>
              <a:rPr lang="pt-BR" altLang="ja-JP" dirty="0" smtClean="0">
                <a:effectLst/>
                <a:ea typeface="MS PGothic" panose="020B0600070205080204" pitchFamily="50" charset="-128"/>
                <a:cs typeface="Arial" panose="020B0604020202020204" pitchFamily="34" charset="0"/>
              </a:rPr>
              <a:t>desejo de competir; </a:t>
            </a:r>
          </a:p>
          <a:p>
            <a:pPr lvl="1">
              <a:spcBef>
                <a:spcPts val="600"/>
              </a:spcBef>
            </a:pPr>
            <a:r>
              <a:rPr lang="pt-BR" altLang="ja-JP" dirty="0" smtClean="0">
                <a:effectLst/>
                <a:ea typeface="MS PGothic" panose="020B0600070205080204" pitchFamily="50" charset="-128"/>
                <a:cs typeface="Arial" panose="020B0604020202020204" pitchFamily="34" charset="0"/>
              </a:rPr>
              <a:t>apresentar nível de habilidade apropriado e desenvolvimento cognitivo; </a:t>
            </a:r>
          </a:p>
          <a:p>
            <a:pPr lvl="1">
              <a:spcBef>
                <a:spcPts val="600"/>
              </a:spcBef>
            </a:pPr>
            <a:r>
              <a:rPr lang="pt-BR" altLang="ja-JP" dirty="0" smtClean="0">
                <a:effectLst/>
                <a:ea typeface="MS PGothic" panose="020B0600070205080204" pitchFamily="50" charset="-128"/>
                <a:cs typeface="Arial" panose="020B0604020202020204" pitchFamily="34" charset="0"/>
              </a:rPr>
              <a:t>condições fisiológicas; </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Objetivo principal: </a:t>
            </a:r>
            <a:r>
              <a:rPr lang="pt-BR" altLang="ja-JP" sz="2800" b="1" u="sng" dirty="0" smtClean="0">
                <a:solidFill>
                  <a:srgbClr val="FF0000"/>
                </a:solidFill>
                <a:effectLst/>
                <a:ea typeface="MS PGothic" panose="020B0600070205080204" pitchFamily="50" charset="-128"/>
                <a:cs typeface="Arial" panose="020B0604020202020204" pitchFamily="34" charset="0"/>
              </a:rPr>
              <a:t>prazer</a:t>
            </a:r>
            <a:r>
              <a:rPr lang="pt-BR" altLang="ja-JP" sz="2800" dirty="0" smtClean="0">
                <a:effectLst/>
                <a:ea typeface="MS PGothic" panose="020B0600070205080204" pitchFamily="50" charset="-128"/>
                <a:cs typeface="Arial" panose="020B0604020202020204" pitchFamily="34" charset="0"/>
              </a:rPr>
              <a:t> pela participação;</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Desencorajar antes de 7/8 anos idade;</a:t>
            </a:r>
          </a:p>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Iniciar competições </a:t>
            </a:r>
            <a:r>
              <a:rPr lang="pt-BR" altLang="ja-JP" sz="2800" dirty="0" smtClean="0">
                <a:ea typeface="MS PGothic" panose="020B0600070205080204" pitchFamily="50" charset="-128"/>
                <a:cs typeface="Arial" panose="020B0604020202020204" pitchFamily="34" charset="0"/>
              </a:rPr>
              <a:t>formais </a:t>
            </a:r>
            <a:r>
              <a:rPr lang="pt-BR" altLang="ja-JP" sz="2800" dirty="0" smtClean="0">
                <a:effectLst/>
                <a:ea typeface="MS PGothic" panose="020B0600070205080204" pitchFamily="50" charset="-128"/>
                <a:cs typeface="Arial" panose="020B0604020202020204" pitchFamily="34" charset="0"/>
              </a:rPr>
              <a:t>por volta do final da 2ª  infância (11/12 anos de idade).</a:t>
            </a: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4000" b="1" dirty="0" smtClean="0">
                <a:solidFill>
                  <a:srgbClr val="0000FF"/>
                </a:solidFill>
                <a:latin typeface="+mn-lt"/>
              </a:rPr>
              <a:t>Prontidão para </a:t>
            </a:r>
            <a:r>
              <a:rPr lang="pt-BR" sz="4000" b="1" dirty="0">
                <a:solidFill>
                  <a:srgbClr val="0000FF"/>
                </a:solidFill>
                <a:latin typeface="+mn-lt"/>
              </a:rPr>
              <a:t>competir</a:t>
            </a:r>
          </a:p>
        </p:txBody>
      </p:sp>
      <p:sp>
        <p:nvSpPr>
          <p:cNvPr id="3" name="Espaço Reservado para Conteúdo 2"/>
          <p:cNvSpPr>
            <a:spLocks noGrp="1"/>
          </p:cNvSpPr>
          <p:nvPr>
            <p:ph idx="1"/>
          </p:nvPr>
        </p:nvSpPr>
        <p:spPr>
          <a:xfrm>
            <a:off x="539552" y="1700808"/>
            <a:ext cx="8301608" cy="5069160"/>
          </a:xfrm>
        </p:spPr>
        <p:txBody>
          <a:bodyPr>
            <a:normAutofit lnSpcReduction="10000"/>
          </a:bodyPr>
          <a:lstStyle/>
          <a:p>
            <a:r>
              <a:rPr lang="pt-BR" sz="2800" dirty="0" smtClean="0">
                <a:solidFill>
                  <a:srgbClr val="FF0000"/>
                </a:solidFill>
              </a:rPr>
              <a:t>Saber ser</a:t>
            </a:r>
            <a:r>
              <a:rPr lang="pt-BR" sz="2800" dirty="0" smtClean="0"/>
              <a:t>: autodisciplina, controle</a:t>
            </a:r>
          </a:p>
          <a:p>
            <a:r>
              <a:rPr lang="pt-BR" sz="2800" dirty="0" smtClean="0">
                <a:solidFill>
                  <a:srgbClr val="FF0000"/>
                </a:solidFill>
              </a:rPr>
              <a:t>Saber estar</a:t>
            </a:r>
            <a:r>
              <a:rPr lang="pt-BR" sz="2800" dirty="0" smtClean="0"/>
              <a:t>: respeito, companheirismo, espírito de equipe </a:t>
            </a:r>
          </a:p>
          <a:p>
            <a:r>
              <a:rPr lang="pt-BR" sz="2800" dirty="0" smtClean="0">
                <a:solidFill>
                  <a:srgbClr val="FF0000"/>
                </a:solidFill>
              </a:rPr>
              <a:t>Saber fazer</a:t>
            </a:r>
            <a:r>
              <a:rPr lang="pt-BR" sz="2800" dirty="0" smtClean="0"/>
              <a:t>: habilidades motoras gerais e específicas </a:t>
            </a:r>
          </a:p>
          <a:p>
            <a:r>
              <a:rPr lang="pt-BR" sz="2800" dirty="0" smtClean="0"/>
              <a:t>Vontade; Gosto</a:t>
            </a:r>
          </a:p>
          <a:p>
            <a:r>
              <a:rPr lang="pt-BR" sz="2800" dirty="0" smtClean="0"/>
              <a:t>Resultado esperado durante treino</a:t>
            </a:r>
          </a:p>
          <a:p>
            <a:r>
              <a:rPr lang="pt-BR" sz="2800" dirty="0" smtClean="0"/>
              <a:t>Depois da puberdade</a:t>
            </a:r>
          </a:p>
          <a:p>
            <a:r>
              <a:rPr lang="pt-BR" sz="2800" dirty="0" smtClean="0"/>
              <a:t>Compreende o objetivo e o papel da competição</a:t>
            </a:r>
          </a:p>
          <a:p>
            <a:r>
              <a:rPr lang="pt-BR" sz="2800" dirty="0" smtClean="0"/>
              <a:t>Reconhece o esforço próprio e do treinador</a:t>
            </a:r>
          </a:p>
          <a:p>
            <a:r>
              <a:rPr lang="pt-BR" sz="2800" dirty="0" smtClean="0"/>
              <a:t>Motor – perceptivo – social – psicológico – emocional – intelectual – crescimento – maturação </a:t>
            </a:r>
          </a:p>
          <a:p>
            <a:endParaRPr lang="pt-BR" sz="2800" dirty="0" smtClean="0"/>
          </a:p>
          <a:p>
            <a:endParaRPr lang="pt-BR" sz="2800" dirty="0" smtClean="0"/>
          </a:p>
          <a:p>
            <a:endParaRPr lang="pt-BR" sz="2800" dirty="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71438" y="404664"/>
            <a:ext cx="8929687" cy="1143000"/>
          </a:xfrm>
        </p:spPr>
        <p:txBody>
          <a:bodyPr>
            <a:normAutofit fontScale="90000"/>
          </a:bodyPr>
          <a:lstStyle/>
          <a:p>
            <a:pPr eaLnBrk="1" hangingPunct="1"/>
            <a:r>
              <a:rPr lang="pt-BR" altLang="ja-JP" b="1" dirty="0" smtClean="0">
                <a:solidFill>
                  <a:srgbClr val="0000FF"/>
                </a:solidFill>
                <a:effectLst/>
                <a:latin typeface="+mn-lt"/>
                <a:ea typeface="MS PGothic" panose="020B0600070205080204" pitchFamily="50" charset="-128"/>
                <a:cs typeface="Arial" panose="020B0604020202020204" pitchFamily="34" charset="0"/>
              </a:rPr>
              <a:t>Estrutura e conteúdo das competições</a:t>
            </a:r>
            <a:br>
              <a:rPr lang="pt-BR" altLang="ja-JP" b="1" dirty="0" smtClean="0">
                <a:solidFill>
                  <a:srgbClr val="0000FF"/>
                </a:solidFill>
                <a:effectLst/>
                <a:latin typeface="+mn-lt"/>
                <a:ea typeface="MS PGothic" panose="020B0600070205080204" pitchFamily="50" charset="-128"/>
                <a:cs typeface="Arial" panose="020B0604020202020204" pitchFamily="34" charset="0"/>
              </a:rPr>
            </a:br>
            <a:r>
              <a:rPr lang="pt-BR" altLang="ja-JP" sz="3100" b="1" dirty="0" smtClean="0">
                <a:solidFill>
                  <a:srgbClr val="0000FF"/>
                </a:solidFill>
                <a:effectLst/>
                <a:latin typeface="+mn-lt"/>
                <a:ea typeface="MS PGothic" panose="020B0600070205080204" pitchFamily="50" charset="-128"/>
                <a:cs typeface="Arial" panose="020B0604020202020204" pitchFamily="34" charset="0"/>
              </a:rPr>
              <a:t>(Marques, 2003) </a:t>
            </a:r>
          </a:p>
        </p:txBody>
      </p:sp>
      <p:sp>
        <p:nvSpPr>
          <p:cNvPr id="14339" name="Rectangle 3"/>
          <p:cNvSpPr>
            <a:spLocks noGrp="1" noChangeArrowheads="1"/>
          </p:cNvSpPr>
          <p:nvPr>
            <p:ph type="body" idx="1"/>
          </p:nvPr>
        </p:nvSpPr>
        <p:spPr>
          <a:xfrm>
            <a:off x="611560" y="2492896"/>
            <a:ext cx="8339138" cy="3738562"/>
          </a:xfrm>
        </p:spPr>
        <p:txBody>
          <a:bodyPr>
            <a:normAutofit lnSpcReduction="10000"/>
          </a:bodyPr>
          <a:lstStyle/>
          <a:p>
            <a:pPr eaLnBrk="1" hangingPunct="1">
              <a:spcBef>
                <a:spcPts val="1200"/>
              </a:spcBef>
            </a:pPr>
            <a:r>
              <a:rPr lang="pt-BR" altLang="ja-JP" sz="2800" dirty="0" smtClean="0">
                <a:effectLst/>
                <a:ea typeface="MS PGothic" panose="020B0600070205080204" pitchFamily="50" charset="-128"/>
                <a:cs typeface="Arial" panose="020B0604020202020204" pitchFamily="34" charset="0"/>
              </a:rPr>
              <a:t>Opor à especialização precoce</a:t>
            </a:r>
          </a:p>
          <a:p>
            <a:pPr eaLnBrk="1" hangingPunct="1">
              <a:spcBef>
                <a:spcPts val="1200"/>
              </a:spcBef>
            </a:pPr>
            <a:r>
              <a:rPr lang="pt-BR" altLang="ja-JP" sz="2800" dirty="0" smtClean="0">
                <a:effectLst/>
                <a:ea typeface="MS PGothic" panose="020B0600070205080204" pitchFamily="50" charset="-128"/>
                <a:cs typeface="Arial" panose="020B0604020202020204" pitchFamily="34" charset="0"/>
              </a:rPr>
              <a:t>Promover a prestação em longo prazo</a:t>
            </a:r>
          </a:p>
          <a:p>
            <a:pPr eaLnBrk="1" hangingPunct="1">
              <a:spcBef>
                <a:spcPts val="1200"/>
              </a:spcBef>
            </a:pPr>
            <a:r>
              <a:rPr lang="pt-BR" altLang="ja-JP" sz="2800" dirty="0" smtClean="0">
                <a:effectLst/>
                <a:ea typeface="MS PGothic" panose="020B0600070205080204" pitchFamily="50" charset="-128"/>
                <a:cs typeface="Arial" panose="020B0604020202020204" pitchFamily="34" charset="0"/>
              </a:rPr>
              <a:t>Apoiar sistema de treinamento adequado</a:t>
            </a:r>
          </a:p>
          <a:p>
            <a:pPr eaLnBrk="1" hangingPunct="1">
              <a:spcBef>
                <a:spcPts val="1200"/>
              </a:spcBef>
            </a:pPr>
            <a:r>
              <a:rPr lang="pt-BR" altLang="ja-JP" sz="2800" dirty="0" smtClean="0">
                <a:effectLst/>
                <a:ea typeface="MS PGothic" panose="020B0600070205080204" pitchFamily="50" charset="-128"/>
                <a:cs typeface="Arial" panose="020B0604020202020204" pitchFamily="34" charset="0"/>
              </a:rPr>
              <a:t>Promover e valorizar a participação de todos</a:t>
            </a:r>
          </a:p>
          <a:p>
            <a:pPr eaLnBrk="1" hangingPunct="1">
              <a:spcBef>
                <a:spcPts val="1200"/>
              </a:spcBef>
            </a:pPr>
            <a:r>
              <a:rPr lang="pt-BR" altLang="ja-JP" sz="2800" dirty="0" smtClean="0">
                <a:effectLst/>
                <a:ea typeface="MS PGothic" panose="020B0600070205080204" pitchFamily="50" charset="-128"/>
                <a:cs typeface="Arial" panose="020B0604020202020204" pitchFamily="34" charset="0"/>
              </a:rPr>
              <a:t>Incentivar a socialização e as relações saudáveis</a:t>
            </a:r>
          </a:p>
          <a:p>
            <a:pPr eaLnBrk="1" hangingPunct="1">
              <a:spcBef>
                <a:spcPts val="1200"/>
              </a:spcBef>
            </a:pPr>
            <a:r>
              <a:rPr lang="pt-BR" altLang="ja-JP" sz="2800" dirty="0" smtClean="0">
                <a:effectLst/>
                <a:ea typeface="MS PGothic" panose="020B0600070205080204" pitchFamily="50" charset="-128"/>
                <a:cs typeface="Arial" panose="020B0604020202020204" pitchFamily="34" charset="0"/>
              </a:rPr>
              <a:t>Considerar limites fisiológicos e psicológicos</a:t>
            </a:r>
          </a:p>
          <a:p>
            <a:pPr eaLnBrk="1" hangingPunct="1">
              <a:spcBef>
                <a:spcPts val="1200"/>
              </a:spcBef>
            </a:pPr>
            <a:r>
              <a:rPr lang="pt-BR" altLang="ja-JP" sz="2800" dirty="0" smtClean="0">
                <a:ea typeface="MS PGothic" panose="020B0600070205080204" pitchFamily="50" charset="-128"/>
                <a:cs typeface="Arial" panose="020B0604020202020204" pitchFamily="34" charset="0"/>
              </a:rPr>
              <a:t>Adaptar às faixas etárias e estágio </a:t>
            </a:r>
            <a:r>
              <a:rPr lang="pt-BR" altLang="ja-JP" sz="2800" dirty="0" err="1" smtClean="0">
                <a:ea typeface="MS PGothic" panose="020B0600070205080204" pitchFamily="50" charset="-128"/>
                <a:cs typeface="Arial" panose="020B0604020202020204" pitchFamily="34" charset="0"/>
              </a:rPr>
              <a:t>maturacional</a:t>
            </a:r>
            <a:endParaRPr lang="pt-BR" altLang="ja-JP" sz="2800" dirty="0" smtClean="0">
              <a:effectLst/>
              <a:ea typeface="MS PGothic" panose="020B0600070205080204" pitchFamily="50" charset="-128"/>
              <a:cs typeface="Arial" panose="020B0604020202020204" pitchFamily="34" charset="0"/>
            </a:endParaRP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b="1" dirty="0" smtClean="0">
                <a:solidFill>
                  <a:srgbClr val="0000FF"/>
                </a:solidFill>
                <a:latin typeface="+mn-lt"/>
              </a:rPr>
              <a:t>Papel da competição no esporte para crianças e jovens</a:t>
            </a:r>
            <a:endParaRPr lang="pt-BR" b="1" dirty="0">
              <a:solidFill>
                <a:srgbClr val="0000FF"/>
              </a:solidFill>
              <a:latin typeface="+mn-lt"/>
            </a:endParaRPr>
          </a:p>
        </p:txBody>
      </p:sp>
      <p:sp>
        <p:nvSpPr>
          <p:cNvPr id="3" name="Espaço Reservado para Conteúdo 2"/>
          <p:cNvSpPr>
            <a:spLocks noGrp="1"/>
          </p:cNvSpPr>
          <p:nvPr>
            <p:ph idx="1"/>
          </p:nvPr>
        </p:nvSpPr>
        <p:spPr>
          <a:xfrm>
            <a:off x="590872" y="2143397"/>
            <a:ext cx="8229600" cy="4525963"/>
          </a:xfrm>
        </p:spPr>
        <p:txBody>
          <a:bodyPr>
            <a:normAutofit/>
          </a:bodyPr>
          <a:lstStyle/>
          <a:p>
            <a:pPr>
              <a:spcBef>
                <a:spcPts val="0"/>
              </a:spcBef>
            </a:pPr>
            <a:r>
              <a:rPr lang="pt-BR" sz="2800" dirty="0" smtClean="0"/>
              <a:t>Crescimento e desenvolvimento individual</a:t>
            </a:r>
          </a:p>
          <a:p>
            <a:pPr>
              <a:spcBef>
                <a:spcPts val="0"/>
              </a:spcBef>
            </a:pPr>
            <a:r>
              <a:rPr lang="pt-BR" sz="2800" dirty="0" smtClean="0"/>
              <a:t>Objetivos do treinamento</a:t>
            </a:r>
          </a:p>
          <a:p>
            <a:pPr>
              <a:spcBef>
                <a:spcPts val="0"/>
              </a:spcBef>
            </a:pPr>
            <a:r>
              <a:rPr lang="pt-BR" sz="2800" dirty="0" err="1" smtClean="0"/>
              <a:t>Auto-avaliação</a:t>
            </a:r>
            <a:r>
              <a:rPr lang="pt-BR" sz="2800" dirty="0" smtClean="0"/>
              <a:t> e planejamento do treino</a:t>
            </a:r>
          </a:p>
          <a:p>
            <a:pPr>
              <a:spcBef>
                <a:spcPts val="0"/>
              </a:spcBef>
            </a:pPr>
            <a:r>
              <a:rPr lang="pt-BR" sz="2800" dirty="0" smtClean="0"/>
              <a:t>Fator motivação</a:t>
            </a:r>
          </a:p>
          <a:p>
            <a:pPr>
              <a:spcBef>
                <a:spcPts val="0"/>
              </a:spcBef>
            </a:pPr>
            <a:r>
              <a:rPr lang="pt-BR" sz="2800" dirty="0" smtClean="0"/>
              <a:t>Compreender os atletas</a:t>
            </a:r>
          </a:p>
          <a:p>
            <a:pPr>
              <a:spcBef>
                <a:spcPts val="0"/>
              </a:spcBef>
            </a:pPr>
            <a:r>
              <a:rPr lang="pt-BR" sz="2800" dirty="0" smtClean="0"/>
              <a:t>Socialização</a:t>
            </a:r>
          </a:p>
          <a:p>
            <a:pPr>
              <a:spcBef>
                <a:spcPts val="0"/>
              </a:spcBef>
            </a:pPr>
            <a:r>
              <a:rPr lang="pt-BR" sz="2800" dirty="0" smtClean="0"/>
              <a:t>Melhorar condição financeira</a:t>
            </a:r>
          </a:p>
          <a:p>
            <a:pPr>
              <a:spcBef>
                <a:spcPts val="0"/>
              </a:spcBef>
            </a:pPr>
            <a:r>
              <a:rPr lang="pt-BR" sz="2800" dirty="0" smtClean="0"/>
              <a:t>Visão realista do potencial do atleta</a:t>
            </a:r>
            <a:endParaRPr lang="pt-BR" sz="2800" dirty="0"/>
          </a:p>
        </p:txBody>
      </p:sp>
      <p:pic>
        <p:nvPicPr>
          <p:cNvPr id="1028" name="Picture 4" descr="Ginástica feminina vai para todas finais da Copa do Mundo de Cottbus |  LANC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21549" y="3499610"/>
            <a:ext cx="2258963" cy="338577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b="1" dirty="0" smtClean="0">
                <a:solidFill>
                  <a:srgbClr val="0000FF"/>
                </a:solidFill>
                <a:latin typeface="+mn-lt"/>
              </a:rPr>
              <a:t>Organização das Competições</a:t>
            </a:r>
            <a:endParaRPr lang="pt-BR" b="1" dirty="0">
              <a:solidFill>
                <a:srgbClr val="0000FF"/>
              </a:solidFill>
              <a:latin typeface="+mn-lt"/>
            </a:endParaRPr>
          </a:p>
        </p:txBody>
      </p:sp>
      <p:sp>
        <p:nvSpPr>
          <p:cNvPr id="3" name="Espaço Reservado para Conteúdo 2"/>
          <p:cNvSpPr>
            <a:spLocks noGrp="1"/>
          </p:cNvSpPr>
          <p:nvPr>
            <p:ph idx="1"/>
          </p:nvPr>
        </p:nvSpPr>
        <p:spPr/>
        <p:txBody>
          <a:bodyPr/>
          <a:lstStyle/>
          <a:p>
            <a:endParaRPr lang="pt-BR"/>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679612" y="1643050"/>
            <a:ext cx="2428892" cy="3143272"/>
          </a:xfrm>
        </p:spPr>
        <p:txBody>
          <a:bodyPr>
            <a:normAutofit/>
          </a:bodyPr>
          <a:lstStyle/>
          <a:p>
            <a:r>
              <a:rPr lang="pt-BR" altLang="ja-JP" sz="2400" b="1" dirty="0" smtClean="0">
                <a:solidFill>
                  <a:srgbClr val="006600"/>
                </a:solidFill>
                <a:effectLst/>
                <a:latin typeface="+mn-lt"/>
                <a:cs typeface="Arial" panose="020B0604020202020204" pitchFamily="34" charset="0"/>
              </a:rPr>
              <a:t>Idades de início, especialização e alto rendimento </a:t>
            </a:r>
            <a:r>
              <a:rPr lang="en-AU" altLang="ja-JP" sz="2400" b="1" dirty="0" err="1" smtClean="0">
                <a:solidFill>
                  <a:srgbClr val="006600"/>
                </a:solidFill>
                <a:effectLst/>
                <a:latin typeface="+mn-lt"/>
                <a:cs typeface="Arial" panose="020B0604020202020204" pitchFamily="34" charset="0"/>
              </a:rPr>
              <a:t>esportivo</a:t>
            </a:r>
            <a:r>
              <a:rPr lang="en-AU" altLang="ja-JP" sz="2400" b="1" dirty="0" smtClean="0">
                <a:solidFill>
                  <a:srgbClr val="006600"/>
                </a:solidFill>
                <a:effectLst/>
                <a:latin typeface="+mn-lt"/>
                <a:cs typeface="Arial" panose="020B0604020202020204" pitchFamily="34" charset="0"/>
              </a:rPr>
              <a:t>. </a:t>
            </a:r>
            <a:r>
              <a:rPr lang="en-AU" altLang="ja-JP" sz="2400" dirty="0" smtClean="0">
                <a:solidFill>
                  <a:srgbClr val="006600"/>
                </a:solidFill>
                <a:effectLst/>
                <a:latin typeface="+mn-lt"/>
                <a:cs typeface="Arial" panose="020B0604020202020204" pitchFamily="34" charset="0"/>
              </a:rPr>
              <a:t>(</a:t>
            </a:r>
            <a:r>
              <a:rPr lang="en-AU" altLang="ja-JP" sz="2400" dirty="0" err="1" smtClean="0">
                <a:solidFill>
                  <a:srgbClr val="006600"/>
                </a:solidFill>
                <a:effectLst/>
                <a:latin typeface="+mn-lt"/>
                <a:cs typeface="Arial" panose="020B0604020202020204" pitchFamily="34" charset="0"/>
              </a:rPr>
              <a:t>modificado</a:t>
            </a:r>
            <a:r>
              <a:rPr lang="en-AU" altLang="ja-JP" sz="2400" dirty="0" smtClean="0">
                <a:solidFill>
                  <a:srgbClr val="006600"/>
                </a:solidFill>
                <a:effectLst/>
                <a:latin typeface="+mn-lt"/>
                <a:cs typeface="Arial" panose="020B0604020202020204" pitchFamily="34" charset="0"/>
              </a:rPr>
              <a:t> de BOMPA, 2000)</a:t>
            </a:r>
            <a:endParaRPr kumimoji="1" lang="ja-JP" altLang="en-US" sz="2400" dirty="0">
              <a:solidFill>
                <a:srgbClr val="006600"/>
              </a:solidFill>
              <a:effectLst/>
              <a:latin typeface="+mn-lt"/>
              <a:cs typeface="Arial" panose="020B0604020202020204" pitchFamily="34" charset="0"/>
            </a:endParaRPr>
          </a:p>
        </p:txBody>
      </p:sp>
      <p:pic>
        <p:nvPicPr>
          <p:cNvPr id="4" name="図 3" descr="Arena 03.bmp"/>
          <p:cNvPicPr>
            <a:picLocks noChangeAspect="1"/>
          </p:cNvPicPr>
          <p:nvPr/>
        </p:nvPicPr>
        <p:blipFill>
          <a:blip r:embed="rId3"/>
          <a:stretch>
            <a:fillRect/>
          </a:stretch>
        </p:blipFill>
        <p:spPr>
          <a:xfrm>
            <a:off x="-1" y="-7381"/>
            <a:ext cx="6636535" cy="6865381"/>
          </a:xfrm>
          <a:prstGeom prst="rect">
            <a:avLst/>
          </a:prstGeom>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15900" y="188640"/>
            <a:ext cx="8856663" cy="1143000"/>
          </a:xfrm>
        </p:spPr>
        <p:txBody>
          <a:bodyPr>
            <a:normAutofit fontScale="90000"/>
          </a:bodyPr>
          <a:lstStyle/>
          <a:p>
            <a:pPr eaLnBrk="1" hangingPunct="1"/>
            <a:r>
              <a:rPr lang="pt-BR" altLang="ja-JP" sz="3600" b="1" dirty="0" smtClean="0">
                <a:solidFill>
                  <a:srgbClr val="0000FF"/>
                </a:solidFill>
                <a:effectLst/>
                <a:latin typeface="+mn-lt"/>
                <a:ea typeface="MS PGothic" panose="020B0600070205080204" pitchFamily="50" charset="-128"/>
              </a:rPr>
              <a:t>Sugestões para tipos e volume de competições </a:t>
            </a:r>
            <a:r>
              <a:rPr lang="pt-BR" altLang="ja-JP" sz="2400" b="1" dirty="0" smtClean="0">
                <a:solidFill>
                  <a:srgbClr val="0000FF"/>
                </a:solidFill>
                <a:effectLst/>
                <a:latin typeface="+mn-lt"/>
                <a:ea typeface="MS PGothic" panose="020B0600070205080204" pitchFamily="50" charset="-128"/>
              </a:rPr>
              <a:t>(</a:t>
            </a:r>
            <a:r>
              <a:rPr lang="pt-BR" altLang="ja-JP" sz="2400" b="1" dirty="0" err="1" smtClean="0">
                <a:solidFill>
                  <a:srgbClr val="0000FF"/>
                </a:solidFill>
                <a:effectLst/>
                <a:latin typeface="+mn-lt"/>
                <a:ea typeface="MS PGothic" panose="020B0600070205080204" pitchFamily="50" charset="-128"/>
              </a:rPr>
              <a:t>Bompa</a:t>
            </a:r>
            <a:r>
              <a:rPr lang="pt-BR" altLang="ja-JP" sz="2400" b="1" dirty="0" smtClean="0">
                <a:solidFill>
                  <a:srgbClr val="0000FF"/>
                </a:solidFill>
                <a:effectLst/>
                <a:latin typeface="+mn-lt"/>
                <a:ea typeface="MS PGothic" panose="020B0600070205080204" pitchFamily="50" charset="-128"/>
              </a:rPr>
              <a:t>, 2001)</a:t>
            </a:r>
          </a:p>
        </p:txBody>
      </p:sp>
      <p:graphicFrame>
        <p:nvGraphicFramePr>
          <p:cNvPr id="63544" name="Group 56"/>
          <p:cNvGraphicFramePr>
            <a:graphicFrameLocks noGrp="1"/>
          </p:cNvGraphicFramePr>
          <p:nvPr>
            <p:ph type="tbl" idx="1"/>
            <p:extLst>
              <p:ext uri="{D42A27DB-BD31-4B8C-83A1-F6EECF244321}">
                <p14:modId xmlns:p14="http://schemas.microsoft.com/office/powerpoint/2010/main" val="3995566067"/>
              </p:ext>
            </p:extLst>
          </p:nvPr>
        </p:nvGraphicFramePr>
        <p:xfrm>
          <a:off x="107504" y="1628800"/>
          <a:ext cx="8928992" cy="5112569"/>
        </p:xfrm>
        <a:graphic>
          <a:graphicData uri="http://schemas.openxmlformats.org/drawingml/2006/table">
            <a:tbl>
              <a:tblPr/>
              <a:tblGrid>
                <a:gridCol w="831247">
                  <a:extLst>
                    <a:ext uri="{9D8B030D-6E8A-4147-A177-3AD203B41FA5}">
                      <a16:colId xmlns:a16="http://schemas.microsoft.com/office/drawing/2014/main" val="20000"/>
                    </a:ext>
                  </a:extLst>
                </a:gridCol>
                <a:gridCol w="5122498">
                  <a:extLst>
                    <a:ext uri="{9D8B030D-6E8A-4147-A177-3AD203B41FA5}">
                      <a16:colId xmlns:a16="http://schemas.microsoft.com/office/drawing/2014/main" val="20001"/>
                    </a:ext>
                  </a:extLst>
                </a:gridCol>
                <a:gridCol w="2975247">
                  <a:extLst>
                    <a:ext uri="{9D8B030D-6E8A-4147-A177-3AD203B41FA5}">
                      <a16:colId xmlns:a16="http://schemas.microsoft.com/office/drawing/2014/main" val="20002"/>
                    </a:ext>
                  </a:extLst>
                </a:gridCol>
              </a:tblGrid>
              <a:tr h="79418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Idade</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(anos)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Tipo de competições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Freqüência de competições por ano</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12911">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4-7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Competições não formais, apenas por </a:t>
                      </a: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diversão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787567">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8-11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Competições formais, com ênfase nas </a:t>
                      </a: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habilidades</a:t>
                      </a: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 do que na vitória. Participar em outras modalidades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MEC: 5-10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1048325">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12-13</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Competições organizadas em que o objetivo é atingir certo nível de </a:t>
                      </a: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condicionamento físico, técnico </a:t>
                      </a: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e /ou </a:t>
                      </a: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tático</a:t>
                      </a: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 ao invés de vitória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MEC: 10-15</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MEI: 5-8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94186">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14-16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Participar em competições sem pressões para obter o melhor </a:t>
                      </a: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desempenho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MEC: 15-20</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MEI: 8-10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1175394">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1" i="0" u="none" strike="noStrike" cap="none" normalizeH="0" baseline="0" smtClean="0">
                          <a:ln>
                            <a:noFill/>
                          </a:ln>
                          <a:solidFill>
                            <a:schemeClr val="tx1"/>
                          </a:solidFill>
                          <a:effectLst/>
                          <a:latin typeface="Arial Narrow" panose="020B0606020202030204" pitchFamily="34" charset="0"/>
                          <a:ea typeface="MS PGothic" panose="020B0600070205080204" pitchFamily="50" charset="-128"/>
                        </a:rPr>
                        <a:t>17-19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Participar de torneios para qualificação estadual e nacional. Estar preparado para atingir o </a:t>
                      </a:r>
                      <a:r>
                        <a:rPr kumimoji="0" lang="pt-BR" altLang="ja-JP" sz="2000" b="1"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pico de desempenho na categoria superior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MEC: 20-35</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MEI:- curta duração: 20-30</a:t>
                      </a:r>
                    </a:p>
                    <a:p>
                      <a:pPr marL="0" marR="0" lvl="0" indent="0" algn="ctr" defTabSz="914400" rtl="0" eaLnBrk="1" fontAlgn="base" latinLnBrk="0" hangingPunct="1">
                        <a:lnSpc>
                          <a:spcPct val="100000"/>
                        </a:lnSpc>
                        <a:spcBef>
                          <a:spcPct val="20000"/>
                        </a:spcBef>
                        <a:spcAft>
                          <a:spcPct val="0"/>
                        </a:spcAft>
                        <a:buClr>
                          <a:schemeClr val="hlink"/>
                        </a:buClr>
                        <a:buSzTx/>
                        <a:buFont typeface="Wingdings" panose="05000000000000000000" pitchFamily="2" charset="2"/>
                        <a:buNone/>
                      </a:pPr>
                      <a:r>
                        <a:rPr kumimoji="0" lang="pt-BR" altLang="ja-JP" sz="2000" b="0" i="0" u="none" strike="noStrike" cap="none" normalizeH="0" baseline="0" dirty="0" smtClean="0">
                          <a:ln>
                            <a:noFill/>
                          </a:ln>
                          <a:solidFill>
                            <a:schemeClr val="tx1"/>
                          </a:solidFill>
                          <a:effectLst/>
                          <a:latin typeface="Arial Narrow" panose="020B0606020202030204" pitchFamily="34" charset="0"/>
                          <a:ea typeface="MS PGothic" panose="020B0600070205080204" pitchFamily="50" charset="-128"/>
                        </a:rPr>
                        <a:t>- longa duração: 6-8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endParaRPr lang="pt-BR"/>
          </a:p>
        </p:txBody>
      </p:sp>
      <p:sp>
        <p:nvSpPr>
          <p:cNvPr id="3" name="Espaço Reservado para Tabela 2"/>
          <p:cNvSpPr>
            <a:spLocks noGrp="1"/>
          </p:cNvSpPr>
          <p:nvPr>
            <p:ph type="tbl" idx="1"/>
          </p:nvPr>
        </p:nvSpPr>
        <p:spPr/>
      </p:sp>
      <p:pic>
        <p:nvPicPr>
          <p:cNvPr id="4" name="Imagem 2"/>
          <p:cNvPicPr>
            <a:picLocks noChangeAspect="1"/>
          </p:cNvPicPr>
          <p:nvPr/>
        </p:nvPicPr>
        <p:blipFill>
          <a:blip r:embed="rId2"/>
          <a:srcRect/>
          <a:stretch>
            <a:fillRect/>
          </a:stretch>
        </p:blipFill>
        <p:spPr bwMode="auto">
          <a:xfrm>
            <a:off x="263550" y="0"/>
            <a:ext cx="8640960" cy="6800169"/>
          </a:xfrm>
          <a:prstGeom prst="rect">
            <a:avLst/>
          </a:prstGeom>
          <a:noFill/>
          <a:ln w="9525">
            <a:noFill/>
            <a:miter lim="800000"/>
            <a:headEnd/>
            <a:tailEnd/>
          </a:ln>
        </p:spPr>
      </p:pic>
      <p:sp>
        <p:nvSpPr>
          <p:cNvPr id="6" name="Retângulo de cantos arredondados 5"/>
          <p:cNvSpPr/>
          <p:nvPr/>
        </p:nvSpPr>
        <p:spPr>
          <a:xfrm>
            <a:off x="179512" y="4005064"/>
            <a:ext cx="1872208" cy="2592288"/>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85720" y="313294"/>
            <a:ext cx="8572560" cy="1603538"/>
          </a:xfrm>
        </p:spPr>
        <p:txBody>
          <a:bodyPr>
            <a:normAutofit fontScale="90000"/>
          </a:bodyPr>
          <a:lstStyle/>
          <a:p>
            <a:r>
              <a:rPr lang="pt-BR" altLang="ja-JP" b="1" dirty="0" smtClean="0">
                <a:solidFill>
                  <a:srgbClr val="0000FF"/>
                </a:solidFill>
                <a:effectLst/>
                <a:latin typeface="+mn-lt"/>
                <a:cs typeface="Arial" panose="020B0604020202020204" pitchFamily="34" charset="0"/>
              </a:rPr>
              <a:t>Federações esportivas e organização de</a:t>
            </a:r>
            <a:br>
              <a:rPr lang="pt-BR" altLang="ja-JP" b="1" dirty="0" smtClean="0">
                <a:solidFill>
                  <a:srgbClr val="0000FF"/>
                </a:solidFill>
                <a:effectLst/>
                <a:latin typeface="+mn-lt"/>
                <a:cs typeface="Arial" panose="020B0604020202020204" pitchFamily="34" charset="0"/>
              </a:rPr>
            </a:br>
            <a:r>
              <a:rPr lang="en-AU" altLang="ja-JP" b="1" dirty="0" err="1" smtClean="0">
                <a:solidFill>
                  <a:srgbClr val="0000FF"/>
                </a:solidFill>
                <a:effectLst/>
                <a:latin typeface="+mn-lt"/>
                <a:cs typeface="Arial" panose="020B0604020202020204" pitchFamily="34" charset="0"/>
              </a:rPr>
              <a:t>competições</a:t>
            </a:r>
            <a:r>
              <a:rPr lang="en-AU" altLang="ja-JP" b="1" dirty="0" smtClean="0">
                <a:solidFill>
                  <a:srgbClr val="0000FF"/>
                </a:solidFill>
                <a:effectLst/>
                <a:latin typeface="+mn-lt"/>
                <a:cs typeface="Arial" panose="020B0604020202020204" pitchFamily="34" charset="0"/>
              </a:rPr>
              <a:t> para </a:t>
            </a:r>
            <a:r>
              <a:rPr lang="en-AU" altLang="ja-JP" b="1" dirty="0" err="1" smtClean="0">
                <a:solidFill>
                  <a:srgbClr val="0000FF"/>
                </a:solidFill>
                <a:effectLst/>
                <a:latin typeface="+mn-lt"/>
                <a:cs typeface="Arial" panose="020B0604020202020204" pitchFamily="34" charset="0"/>
              </a:rPr>
              <a:t>jovens</a:t>
            </a:r>
            <a:r>
              <a:rPr lang="en-AU" altLang="ja-JP" b="1" dirty="0" smtClean="0">
                <a:solidFill>
                  <a:srgbClr val="0000FF"/>
                </a:solidFill>
                <a:effectLst/>
                <a:latin typeface="+mn-lt"/>
                <a:cs typeface="Arial" panose="020B0604020202020204" pitchFamily="34" charset="0"/>
              </a:rPr>
              <a:t> </a:t>
            </a:r>
            <a:br>
              <a:rPr lang="en-AU" altLang="ja-JP" b="1" dirty="0" smtClean="0">
                <a:solidFill>
                  <a:srgbClr val="0000FF"/>
                </a:solidFill>
                <a:effectLst/>
                <a:latin typeface="+mn-lt"/>
                <a:cs typeface="Arial" panose="020B0604020202020204" pitchFamily="34" charset="0"/>
              </a:rPr>
            </a:br>
            <a:r>
              <a:rPr lang="en-AU" altLang="ja-JP" sz="2800" b="1" dirty="0" smtClean="0">
                <a:solidFill>
                  <a:srgbClr val="0000FF"/>
                </a:solidFill>
                <a:effectLst/>
                <a:latin typeface="+mn-lt"/>
                <a:cs typeface="Arial" panose="020B0604020202020204" pitchFamily="34" charset="0"/>
              </a:rPr>
              <a:t>(Arena &amp; Bohme, 2004)</a:t>
            </a:r>
            <a:endParaRPr kumimoji="1" lang="ja-JP" altLang="en-US" sz="2800" dirty="0">
              <a:solidFill>
                <a:srgbClr val="0000FF"/>
              </a:solidFill>
              <a:effectLst/>
              <a:latin typeface="+mn-lt"/>
              <a:cs typeface="Arial" panose="020B0604020202020204" pitchFamily="34" charset="0"/>
            </a:endParaRPr>
          </a:p>
        </p:txBody>
      </p:sp>
      <p:sp>
        <p:nvSpPr>
          <p:cNvPr id="3" name="コンテンツ プレースホルダ 2"/>
          <p:cNvSpPr>
            <a:spLocks noGrp="1"/>
          </p:cNvSpPr>
          <p:nvPr>
            <p:ph idx="1"/>
          </p:nvPr>
        </p:nvSpPr>
        <p:spPr>
          <a:xfrm>
            <a:off x="251520" y="3717032"/>
            <a:ext cx="4700005" cy="2880320"/>
          </a:xfrm>
        </p:spPr>
        <p:txBody>
          <a:bodyPr/>
          <a:lstStyle/>
          <a:p>
            <a:r>
              <a:rPr lang="pt-BR" altLang="ja-JP" sz="2800" dirty="0" smtClean="0">
                <a:effectLst/>
                <a:cs typeface="Arial" panose="020B0604020202020204" pitchFamily="34" charset="0"/>
              </a:rPr>
              <a:t>Idades em que se iniciam as competições, variação entre </a:t>
            </a:r>
            <a:r>
              <a:rPr lang="pt-BR" altLang="ja-JP" sz="2800" b="1" dirty="0" smtClean="0">
                <a:solidFill>
                  <a:srgbClr val="FF0000"/>
                </a:solidFill>
                <a:effectLst/>
                <a:cs typeface="Arial" panose="020B0604020202020204" pitchFamily="34" charset="0"/>
              </a:rPr>
              <a:t>5 e 12 anos</a:t>
            </a:r>
            <a:r>
              <a:rPr lang="pt-BR" altLang="ja-JP" sz="2800" dirty="0" smtClean="0">
                <a:effectLst/>
                <a:cs typeface="Arial" panose="020B0604020202020204" pitchFamily="34" charset="0"/>
              </a:rPr>
              <a:t> de idade, na </a:t>
            </a:r>
            <a:r>
              <a:rPr lang="en-AU" altLang="ja-JP" sz="2800" dirty="0" err="1" smtClean="0">
                <a:effectLst/>
                <a:cs typeface="Arial" panose="020B0604020202020204" pitchFamily="34" charset="0"/>
              </a:rPr>
              <a:t>idade</a:t>
            </a:r>
            <a:r>
              <a:rPr lang="en-AU" altLang="ja-JP" sz="2800" dirty="0" smtClean="0">
                <a:effectLst/>
                <a:cs typeface="Arial" panose="020B0604020202020204" pitchFamily="34" charset="0"/>
              </a:rPr>
              <a:t> </a:t>
            </a:r>
            <a:r>
              <a:rPr lang="en-AU" altLang="ja-JP" sz="2800" dirty="0" err="1" smtClean="0">
                <a:effectLst/>
                <a:cs typeface="Arial" panose="020B0604020202020204" pitchFamily="34" charset="0"/>
              </a:rPr>
              <a:t>mínima</a:t>
            </a:r>
            <a:r>
              <a:rPr lang="en-AU" altLang="ja-JP" sz="2800" dirty="0" smtClean="0">
                <a:effectLst/>
                <a:cs typeface="Arial" panose="020B0604020202020204" pitchFamily="34" charset="0"/>
              </a:rPr>
              <a:t> </a:t>
            </a:r>
            <a:r>
              <a:rPr lang="en-AU" altLang="ja-JP" sz="2800" dirty="0" err="1" smtClean="0">
                <a:effectLst/>
                <a:cs typeface="Arial" panose="020B0604020202020204" pitchFamily="34" charset="0"/>
              </a:rPr>
              <a:t>adotada</a:t>
            </a:r>
            <a:r>
              <a:rPr lang="en-AU" altLang="ja-JP" sz="2800" dirty="0" smtClean="0">
                <a:effectLst/>
                <a:cs typeface="Arial" panose="020B0604020202020204" pitchFamily="34" charset="0"/>
              </a:rPr>
              <a:t>;</a:t>
            </a:r>
          </a:p>
        </p:txBody>
      </p:sp>
      <p:sp>
        <p:nvSpPr>
          <p:cNvPr id="4" name="正方形/長方形 3"/>
          <p:cNvSpPr/>
          <p:nvPr/>
        </p:nvSpPr>
        <p:spPr>
          <a:xfrm>
            <a:off x="142844" y="2340169"/>
            <a:ext cx="8858280" cy="584775"/>
          </a:xfrm>
          <a:prstGeom prst="rect">
            <a:avLst/>
          </a:prstGeom>
        </p:spPr>
        <p:txBody>
          <a:bodyPr wrap="square">
            <a:spAutoFit/>
          </a:bodyPr>
          <a:lstStyle/>
          <a:p>
            <a:pPr algn="ctr">
              <a:buNone/>
            </a:pPr>
            <a:r>
              <a:rPr lang="pt-BR" altLang="ja-JP" sz="3200" b="1" dirty="0" smtClean="0">
                <a:latin typeface="+mn-lt"/>
                <a:cs typeface="Arial" panose="020B0604020202020204" pitchFamily="34" charset="0"/>
              </a:rPr>
              <a:t>D</a:t>
            </a:r>
            <a:r>
              <a:rPr lang="en-AU" altLang="ja-JP" sz="3200" b="1" dirty="0" err="1" smtClean="0">
                <a:latin typeface="+mn-lt"/>
                <a:cs typeface="Arial" panose="020B0604020202020204" pitchFamily="34" charset="0"/>
              </a:rPr>
              <a:t>iferenças</a:t>
            </a:r>
            <a:r>
              <a:rPr lang="en-AU" altLang="ja-JP" sz="3200" b="1" dirty="0" smtClean="0">
                <a:latin typeface="+mn-lt"/>
                <a:cs typeface="Arial" panose="020B0604020202020204" pitchFamily="34" charset="0"/>
              </a:rPr>
              <a:t> entre as </a:t>
            </a:r>
            <a:r>
              <a:rPr lang="pt-BR" altLang="ja-JP" sz="3200" b="1" dirty="0" smtClean="0">
                <a:latin typeface="+mn-lt"/>
                <a:cs typeface="Arial" panose="020B0604020202020204" pitchFamily="34" charset="0"/>
              </a:rPr>
              <a:t>federações esportivas</a:t>
            </a:r>
            <a:endParaRPr lang="en-AU" altLang="ja-JP" sz="3200" b="1" dirty="0" smtClean="0">
              <a:latin typeface="+mn-lt"/>
              <a:cs typeface="Arial" panose="020B0604020202020204" pitchFamily="34" charset="0"/>
            </a:endParaRPr>
          </a:p>
        </p:txBody>
      </p:sp>
      <p:pic>
        <p:nvPicPr>
          <p:cNvPr id="6" name="Image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0072" y="3933056"/>
            <a:ext cx="3456384" cy="243242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fontScale="90000"/>
          </a:bodyPr>
          <a:lstStyle/>
          <a:p>
            <a:r>
              <a:rPr lang="pt-BR" altLang="en-US" sz="3110" dirty="0" smtClean="0">
                <a:sym typeface="+mn-ea"/>
              </a:rPr>
              <a:t>https</a:t>
            </a:r>
            <a:r>
              <a:rPr lang="pt-BR" altLang="en-US" sz="3110" dirty="0">
                <a:sym typeface="+mn-ea"/>
              </a:rPr>
              <a:t>://olympics.com/pt/video/andre-de-grasse-2022-interview-big-moments?uxreference=playlist</a:t>
            </a:r>
            <a:endParaRPr lang="pt-BR" sz="3110" b="1" dirty="0">
              <a:solidFill>
                <a:srgbClr val="0000FF"/>
              </a:solidFill>
            </a:endParaRPr>
          </a:p>
        </p:txBody>
      </p:sp>
      <p:sp>
        <p:nvSpPr>
          <p:cNvPr id="3" name="Espaço Reservado para Conteúdo 2"/>
          <p:cNvSpPr>
            <a:spLocks noGrp="1"/>
          </p:cNvSpPr>
          <p:nvPr>
            <p:ph idx="1"/>
          </p:nvPr>
        </p:nvSpPr>
        <p:spPr>
          <a:xfrm>
            <a:off x="539552" y="1711349"/>
            <a:ext cx="4114800" cy="4525963"/>
          </a:xfrm>
        </p:spPr>
        <p:txBody>
          <a:bodyPr/>
          <a:lstStyle/>
          <a:p>
            <a:r>
              <a:rPr lang="pt-BR" dirty="0" err="1" smtClean="0"/>
              <a:t>xxx</a:t>
            </a:r>
            <a:endParaRPr lang="pt-BR" dirty="0"/>
          </a:p>
        </p:txBody>
      </p:sp>
      <p:sp>
        <p:nvSpPr>
          <p:cNvPr id="4" name="Espaço Reservado para Conteúdo 2"/>
          <p:cNvSpPr txBox="1"/>
          <p:nvPr/>
        </p:nvSpPr>
        <p:spPr>
          <a:xfrm>
            <a:off x="4633664" y="1700808"/>
            <a:ext cx="41148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pt-BR" smtClean="0"/>
              <a:t>xxx</a:t>
            </a:r>
            <a:endParaRPr lang="pt-B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2"/>
          <p:cNvSpPr>
            <a:spLocks noGrp="1"/>
          </p:cNvSpPr>
          <p:nvPr>
            <p:ph idx="1"/>
          </p:nvPr>
        </p:nvSpPr>
        <p:spPr>
          <a:xfrm>
            <a:off x="539552" y="620688"/>
            <a:ext cx="8075240" cy="4530725"/>
          </a:xfrm>
        </p:spPr>
        <p:txBody>
          <a:bodyPr/>
          <a:lstStyle/>
          <a:p>
            <a:pPr algn="just"/>
            <a:r>
              <a:rPr lang="pt-BR" altLang="ja-JP" sz="2800" dirty="0" smtClean="0">
                <a:effectLst/>
                <a:cs typeface="Arial" panose="020B0604020202020204" pitchFamily="34" charset="0"/>
              </a:rPr>
              <a:t>No </a:t>
            </a:r>
            <a:r>
              <a:rPr lang="pt-BR" altLang="ja-JP" sz="2800" b="1" dirty="0" smtClean="0">
                <a:solidFill>
                  <a:srgbClr val="FF0000"/>
                </a:solidFill>
                <a:effectLst/>
                <a:cs typeface="Arial" panose="020B0604020202020204" pitchFamily="34" charset="0"/>
              </a:rPr>
              <a:t>número de categorias menores </a:t>
            </a:r>
            <a:r>
              <a:rPr lang="pt-BR" altLang="ja-JP" sz="2800" dirty="0" smtClean="0">
                <a:effectLst/>
                <a:cs typeface="Arial" panose="020B0604020202020204" pitchFamily="34" charset="0"/>
              </a:rPr>
              <a:t>varia entre </a:t>
            </a:r>
            <a:r>
              <a:rPr lang="pt-BR" altLang="ja-JP" sz="2800" b="1" dirty="0" smtClean="0">
                <a:solidFill>
                  <a:srgbClr val="FF0000"/>
                </a:solidFill>
                <a:effectLst/>
                <a:cs typeface="Arial" panose="020B0604020202020204" pitchFamily="34" charset="0"/>
              </a:rPr>
              <a:t>três</a:t>
            </a:r>
            <a:r>
              <a:rPr lang="pt-BR" altLang="ja-JP" sz="2800" dirty="0" smtClean="0">
                <a:effectLst/>
                <a:cs typeface="Arial" panose="020B0604020202020204" pitchFamily="34" charset="0"/>
              </a:rPr>
              <a:t> (ginástica) e </a:t>
            </a:r>
            <a:r>
              <a:rPr lang="pt-BR" altLang="ja-JP" sz="2800" b="1" dirty="0" smtClean="0">
                <a:solidFill>
                  <a:srgbClr val="FF0000"/>
                </a:solidFill>
                <a:effectLst/>
                <a:cs typeface="Arial" panose="020B0604020202020204" pitchFamily="34" charset="0"/>
              </a:rPr>
              <a:t>oito</a:t>
            </a:r>
            <a:r>
              <a:rPr lang="pt-BR" altLang="ja-JP" sz="2800" dirty="0" smtClean="0">
                <a:effectLst/>
                <a:cs typeface="Arial" panose="020B0604020202020204" pitchFamily="34" charset="0"/>
              </a:rPr>
              <a:t> (futsal) divisões de idades, à denominação das categorias e às idades correspondentes, com variações maiores em relação às idades do que as denominações que freqüentemente se repetem, como mirim, infantil, infanto-juvenil e juvenil;</a:t>
            </a:r>
          </a:p>
        </p:txBody>
      </p:sp>
      <p:pic>
        <p:nvPicPr>
          <p:cNvPr id="4" name="Imagem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76056" y="3554657"/>
            <a:ext cx="3960440" cy="3186711"/>
          </a:xfrm>
          <a:prstGeom prst="rect">
            <a:avLst/>
          </a:prstGeo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コンテンツ プレースホルダ 2"/>
          <p:cNvSpPr>
            <a:spLocks noGrp="1"/>
          </p:cNvSpPr>
          <p:nvPr>
            <p:ph idx="1"/>
          </p:nvPr>
        </p:nvSpPr>
        <p:spPr>
          <a:xfrm>
            <a:off x="457200" y="1634579"/>
            <a:ext cx="8229600" cy="4818757"/>
          </a:xfrm>
        </p:spPr>
        <p:txBody>
          <a:bodyPr>
            <a:normAutofit/>
          </a:bodyPr>
          <a:lstStyle/>
          <a:p>
            <a:pPr algn="just"/>
            <a:r>
              <a:rPr lang="pt-BR" altLang="ja-JP" sz="2800" dirty="0" smtClean="0">
                <a:effectLst/>
                <a:cs typeface="Arial" panose="020B0604020202020204" pitchFamily="34" charset="0"/>
              </a:rPr>
              <a:t>Nas idades das categorias que precedem a categoria adulta (geralmente </a:t>
            </a:r>
            <a:r>
              <a:rPr lang="pt-BR" altLang="ja-JP" sz="2800" b="1" dirty="0" smtClean="0">
                <a:solidFill>
                  <a:srgbClr val="FF0000"/>
                </a:solidFill>
                <a:effectLst/>
                <a:cs typeface="Arial" panose="020B0604020202020204" pitchFamily="34" charset="0"/>
              </a:rPr>
              <a:t>categoria juvenil</a:t>
            </a:r>
            <a:r>
              <a:rPr lang="pt-BR" altLang="ja-JP" sz="2800" dirty="0" smtClean="0">
                <a:effectLst/>
                <a:cs typeface="Arial" panose="020B0604020202020204" pitchFamily="34" charset="0"/>
              </a:rPr>
              <a:t>), variam entre </a:t>
            </a:r>
            <a:r>
              <a:rPr lang="pt-BR" altLang="ja-JP" sz="2800" b="1" dirty="0" smtClean="0">
                <a:solidFill>
                  <a:srgbClr val="FF0000"/>
                </a:solidFill>
                <a:effectLst/>
                <a:cs typeface="Arial" panose="020B0604020202020204" pitchFamily="34" charset="0"/>
              </a:rPr>
              <a:t>14 e 19 anos de idade</a:t>
            </a:r>
            <a:r>
              <a:rPr lang="pt-BR" altLang="ja-JP" sz="2800" dirty="0" smtClean="0">
                <a:effectLst/>
                <a:cs typeface="Arial" panose="020B0604020202020204" pitchFamily="34" charset="0"/>
              </a:rPr>
              <a:t>.</a:t>
            </a:r>
            <a:endParaRPr kumimoji="1" lang="ja-JP" altLang="en-US" sz="2800" dirty="0">
              <a:effectLst/>
              <a:cs typeface="Arial" panose="020B0604020202020204" pitchFamily="34" charset="0"/>
            </a:endParaRPr>
          </a:p>
        </p:txBody>
      </p:sp>
      <p:sp>
        <p:nvSpPr>
          <p:cNvPr id="6" name="タイトル 5"/>
          <p:cNvSpPr>
            <a:spLocks noGrp="1"/>
          </p:cNvSpPr>
          <p:nvPr>
            <p:ph type="title"/>
          </p:nvPr>
        </p:nvSpPr>
        <p:spPr/>
        <p:txBody>
          <a:bodyPr/>
          <a:lstStyle/>
          <a:p>
            <a:endParaRPr kumimoji="1" lang="ja-JP" altLang="en-US"/>
          </a:p>
        </p:txBody>
      </p:sp>
      <p:pic>
        <p:nvPicPr>
          <p:cNvPr id="2050" name="Picture 2" descr="Resultado de imagem para competiÃ§Ã£o infant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696" y="3573016"/>
            <a:ext cx="5629837" cy="307082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341784"/>
            <a:ext cx="8229600" cy="1143000"/>
          </a:xfrm>
        </p:spPr>
        <p:txBody>
          <a:bodyPr>
            <a:noAutofit/>
          </a:bodyPr>
          <a:lstStyle/>
          <a:p>
            <a:r>
              <a:rPr lang="pt-BR" altLang="ja-JP" sz="3600" b="1" dirty="0" smtClean="0">
                <a:solidFill>
                  <a:srgbClr val="0000FF"/>
                </a:solidFill>
                <a:effectLst/>
                <a:latin typeface="+mn-lt"/>
                <a:cs typeface="Arial" panose="020B0604020202020204" pitchFamily="34" charset="0"/>
              </a:rPr>
              <a:t>Categorias de menores e faixas etárias em modalidades </a:t>
            </a:r>
            <a:r>
              <a:rPr lang="en-AU" altLang="ja-JP" sz="3600" b="1" dirty="0" err="1" smtClean="0">
                <a:solidFill>
                  <a:srgbClr val="0000FF"/>
                </a:solidFill>
                <a:effectLst/>
                <a:latin typeface="+mn-lt"/>
                <a:cs typeface="Arial" panose="020B0604020202020204" pitchFamily="34" charset="0"/>
              </a:rPr>
              <a:t>coletivas</a:t>
            </a:r>
            <a:endParaRPr kumimoji="1" lang="ja-JP" altLang="en-US" sz="3600" b="1" dirty="0">
              <a:solidFill>
                <a:srgbClr val="0000FF"/>
              </a:solidFill>
              <a:effectLst/>
              <a:latin typeface="+mn-lt"/>
              <a:cs typeface="Arial" panose="020B0604020202020204" pitchFamily="34" charset="0"/>
            </a:endParaRPr>
          </a:p>
        </p:txBody>
      </p:sp>
      <p:pic>
        <p:nvPicPr>
          <p:cNvPr id="5" name="図 4" descr="Arena 01.bmp"/>
          <p:cNvPicPr>
            <a:picLocks noChangeAspect="1"/>
          </p:cNvPicPr>
          <p:nvPr/>
        </p:nvPicPr>
        <p:blipFill>
          <a:blip r:embed="rId3"/>
          <a:stretch>
            <a:fillRect/>
          </a:stretch>
        </p:blipFill>
        <p:spPr>
          <a:xfrm>
            <a:off x="146978" y="2143116"/>
            <a:ext cx="8889518" cy="4454236"/>
          </a:xfrm>
          <a:prstGeom prst="rect">
            <a:avLst/>
          </a:prstGeo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14324" y="225896"/>
            <a:ext cx="8401080" cy="1258888"/>
          </a:xfrm>
        </p:spPr>
        <p:txBody>
          <a:bodyPr>
            <a:noAutofit/>
          </a:bodyPr>
          <a:lstStyle/>
          <a:p>
            <a:r>
              <a:rPr lang="pt-BR" altLang="ja-JP" sz="3600" b="1" dirty="0" smtClean="0">
                <a:solidFill>
                  <a:srgbClr val="0000FF"/>
                </a:solidFill>
                <a:effectLst/>
                <a:latin typeface="+mn-lt"/>
                <a:cs typeface="Arial" panose="020B0604020202020204" pitchFamily="34" charset="0"/>
              </a:rPr>
              <a:t>Categorias de menores e faixas etárias nas modalidades</a:t>
            </a:r>
            <a:r>
              <a:rPr lang="en-AU" altLang="ja-JP" sz="3600" b="1" dirty="0" smtClean="0">
                <a:solidFill>
                  <a:srgbClr val="0000FF"/>
                </a:solidFill>
                <a:effectLst/>
                <a:latin typeface="+mn-lt"/>
                <a:cs typeface="Arial" panose="020B0604020202020204" pitchFamily="34" charset="0"/>
              </a:rPr>
              <a:t> </a:t>
            </a:r>
            <a:r>
              <a:rPr lang="en-AU" altLang="ja-JP" sz="3600" b="1" dirty="0" err="1" smtClean="0">
                <a:solidFill>
                  <a:srgbClr val="0000FF"/>
                </a:solidFill>
                <a:effectLst/>
                <a:latin typeface="+mn-lt"/>
                <a:cs typeface="Arial" panose="020B0604020202020204" pitchFamily="34" charset="0"/>
              </a:rPr>
              <a:t>individuais</a:t>
            </a:r>
            <a:endParaRPr kumimoji="1" lang="ja-JP" altLang="en-US" sz="3600" b="1" dirty="0">
              <a:solidFill>
                <a:srgbClr val="0000FF"/>
              </a:solidFill>
              <a:effectLst/>
              <a:latin typeface="+mn-lt"/>
              <a:cs typeface="Arial" panose="020B0604020202020204" pitchFamily="34" charset="0"/>
            </a:endParaRPr>
          </a:p>
        </p:txBody>
      </p:sp>
      <p:pic>
        <p:nvPicPr>
          <p:cNvPr id="5" name="図 4" descr="Arena 02.bmp"/>
          <p:cNvPicPr>
            <a:picLocks noChangeAspect="1"/>
          </p:cNvPicPr>
          <p:nvPr/>
        </p:nvPicPr>
        <p:blipFill>
          <a:blip r:embed="rId3"/>
          <a:stretch>
            <a:fillRect/>
          </a:stretch>
        </p:blipFill>
        <p:spPr>
          <a:xfrm>
            <a:off x="179512" y="1799648"/>
            <a:ext cx="8798409" cy="5013728"/>
          </a:xfrm>
          <a:prstGeom prst="rect">
            <a:avLst/>
          </a:prstGeom>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465298" y="1714488"/>
            <a:ext cx="2643206" cy="2357454"/>
          </a:xfrm>
        </p:spPr>
        <p:txBody>
          <a:bodyPr>
            <a:noAutofit/>
          </a:bodyPr>
          <a:lstStyle/>
          <a:p>
            <a:r>
              <a:rPr lang="en-AU" altLang="ja-JP" sz="2400" b="1" dirty="0" err="1" smtClean="0">
                <a:solidFill>
                  <a:srgbClr val="0000FF"/>
                </a:solidFill>
                <a:effectLst/>
                <a:latin typeface="+mn-lt"/>
                <a:cs typeface="Arial" panose="020B0604020202020204" pitchFamily="34" charset="0"/>
              </a:rPr>
              <a:t>Principais</a:t>
            </a:r>
            <a:r>
              <a:rPr lang="en-AU" altLang="ja-JP" sz="2400" b="1" dirty="0" smtClean="0">
                <a:solidFill>
                  <a:srgbClr val="0000FF"/>
                </a:solidFill>
                <a:effectLst/>
                <a:latin typeface="+mn-lt"/>
                <a:cs typeface="Arial" panose="020B0604020202020204" pitchFamily="34" charset="0"/>
              </a:rPr>
              <a:t> </a:t>
            </a:r>
            <a:r>
              <a:rPr lang="en-AU" altLang="ja-JP" sz="2400" b="1" dirty="0" err="1" smtClean="0">
                <a:solidFill>
                  <a:srgbClr val="0000FF"/>
                </a:solidFill>
                <a:effectLst/>
                <a:latin typeface="+mn-lt"/>
                <a:cs typeface="Arial" panose="020B0604020202020204" pitchFamily="34" charset="0"/>
              </a:rPr>
              <a:t>adaptações</a:t>
            </a:r>
            <a:r>
              <a:rPr lang="en-AU" altLang="ja-JP" sz="2400" b="1" dirty="0" smtClean="0">
                <a:solidFill>
                  <a:srgbClr val="0000FF"/>
                </a:solidFill>
                <a:effectLst/>
                <a:latin typeface="+mn-lt"/>
                <a:cs typeface="Arial" panose="020B0604020202020204" pitchFamily="34" charset="0"/>
              </a:rPr>
              <a:t> </a:t>
            </a:r>
            <a:r>
              <a:rPr lang="pt-BR" altLang="ja-JP" sz="2400" b="1" dirty="0" smtClean="0">
                <a:solidFill>
                  <a:srgbClr val="0000FF"/>
                </a:solidFill>
                <a:effectLst/>
                <a:latin typeface="+mn-lt"/>
                <a:cs typeface="Arial" panose="020B0604020202020204" pitchFamily="34" charset="0"/>
              </a:rPr>
              <a:t>em competições para menores</a:t>
            </a:r>
            <a:endParaRPr kumimoji="1" lang="ja-JP" altLang="en-US" sz="2400" b="1" dirty="0">
              <a:solidFill>
                <a:srgbClr val="0000FF"/>
              </a:solidFill>
              <a:effectLst/>
              <a:latin typeface="+mn-lt"/>
              <a:cs typeface="Arial" panose="020B0604020202020204" pitchFamily="34" charset="0"/>
            </a:endParaRPr>
          </a:p>
        </p:txBody>
      </p:sp>
      <p:pic>
        <p:nvPicPr>
          <p:cNvPr id="4" name="図 3" descr="Arena 04.bmp"/>
          <p:cNvPicPr>
            <a:picLocks noChangeAspect="1"/>
          </p:cNvPicPr>
          <p:nvPr/>
        </p:nvPicPr>
        <p:blipFill>
          <a:blip r:embed="rId3"/>
          <a:stretch>
            <a:fillRect/>
          </a:stretch>
        </p:blipFill>
        <p:spPr>
          <a:xfrm>
            <a:off x="-63360" y="-1"/>
            <a:ext cx="6507568" cy="6881915"/>
          </a:xfrm>
          <a:prstGeom prst="rect">
            <a:avLst/>
          </a:prstGeom>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455600"/>
            <a:ext cx="8229600" cy="830260"/>
          </a:xfrm>
        </p:spPr>
        <p:txBody>
          <a:bodyPr/>
          <a:lstStyle/>
          <a:p>
            <a:r>
              <a:rPr kumimoji="1" lang="en-US" altLang="ja-JP" sz="4000" b="1" dirty="0" err="1" smtClean="0">
                <a:solidFill>
                  <a:srgbClr val="0000FF"/>
                </a:solidFill>
                <a:effectLst/>
                <a:latin typeface="+mn-lt"/>
                <a:cs typeface="Arial" panose="020B0604020202020204" pitchFamily="34" charset="0"/>
              </a:rPr>
              <a:t>Conclusões</a:t>
            </a:r>
            <a:r>
              <a:rPr kumimoji="1" lang="en-US" altLang="ja-JP" sz="4000" b="1" dirty="0" smtClean="0">
                <a:solidFill>
                  <a:srgbClr val="006600"/>
                </a:solidFill>
                <a:effectLst/>
                <a:latin typeface="+mn-lt"/>
                <a:cs typeface="Arial" panose="020B0604020202020204" pitchFamily="34" charset="0"/>
              </a:rPr>
              <a:t> …</a:t>
            </a:r>
            <a:endParaRPr kumimoji="1" lang="ja-JP" altLang="en-US" sz="4000" b="1" dirty="0">
              <a:solidFill>
                <a:srgbClr val="006600"/>
              </a:solidFill>
              <a:effectLst/>
              <a:latin typeface="+mn-lt"/>
              <a:cs typeface="Arial" panose="020B0604020202020204" pitchFamily="34" charset="0"/>
            </a:endParaRPr>
          </a:p>
        </p:txBody>
      </p:sp>
      <p:sp>
        <p:nvSpPr>
          <p:cNvPr id="3" name="コンテンツ プレースホルダ 2"/>
          <p:cNvSpPr>
            <a:spLocks noGrp="1"/>
          </p:cNvSpPr>
          <p:nvPr>
            <p:ph idx="1"/>
          </p:nvPr>
        </p:nvSpPr>
        <p:spPr>
          <a:xfrm>
            <a:off x="457200" y="1772816"/>
            <a:ext cx="8229600" cy="4759468"/>
          </a:xfrm>
        </p:spPr>
        <p:txBody>
          <a:bodyPr>
            <a:normAutofit fontScale="85000" lnSpcReduction="10000"/>
          </a:bodyPr>
          <a:lstStyle/>
          <a:p>
            <a:pPr algn="just"/>
            <a:r>
              <a:rPr lang="pt-BR" altLang="ja-JP" b="1" dirty="0">
                <a:cs typeface="Arial" panose="020B0604020202020204" pitchFamily="34" charset="0"/>
              </a:rPr>
              <a:t>S</a:t>
            </a:r>
            <a:r>
              <a:rPr lang="pt-BR" altLang="ja-JP" b="1" u="sng" dirty="0" smtClean="0">
                <a:effectLst/>
                <a:cs typeface="Arial" panose="020B0604020202020204" pitchFamily="34" charset="0"/>
              </a:rPr>
              <a:t>istema de competição em idades baixas</a:t>
            </a:r>
            <a:r>
              <a:rPr lang="pt-BR" altLang="ja-JP" dirty="0" smtClean="0">
                <a:effectLst/>
                <a:cs typeface="Arial" panose="020B0604020202020204" pitchFamily="34" charset="0"/>
              </a:rPr>
              <a:t> ou precoces: futsal, ginástica, judô, natação e tênis. </a:t>
            </a:r>
          </a:p>
          <a:p>
            <a:pPr algn="just"/>
            <a:r>
              <a:rPr lang="pt-BR" altLang="ja-JP" dirty="0" smtClean="0">
                <a:effectLst/>
                <a:cs typeface="Arial" panose="020B0604020202020204" pitchFamily="34" charset="0"/>
              </a:rPr>
              <a:t>Basquetebol, handebol, voleibol e atletismo apresentam idades adequadas para o início da competição;</a:t>
            </a:r>
          </a:p>
          <a:p>
            <a:pPr algn="just"/>
            <a:r>
              <a:rPr lang="pt-BR" altLang="ja-JP" dirty="0" smtClean="0">
                <a:cs typeface="Arial" panose="020B0604020202020204" pitchFamily="34" charset="0"/>
              </a:rPr>
              <a:t>Existe </a:t>
            </a:r>
            <a:r>
              <a:rPr lang="pt-BR" altLang="ja-JP" b="1" u="sng" dirty="0">
                <a:cs typeface="Arial" panose="020B0604020202020204" pitchFamily="34" charset="0"/>
              </a:rPr>
              <a:t>adaptação da competição</a:t>
            </a:r>
            <a:r>
              <a:rPr lang="pt-BR" altLang="ja-JP" b="1" dirty="0">
                <a:cs typeface="Arial" panose="020B0604020202020204" pitchFamily="34" charset="0"/>
              </a:rPr>
              <a:t> </a:t>
            </a:r>
            <a:r>
              <a:rPr lang="pt-BR" altLang="ja-JP" dirty="0">
                <a:cs typeface="Arial" panose="020B0604020202020204" pitchFamily="34" charset="0"/>
              </a:rPr>
              <a:t>nas categorias </a:t>
            </a:r>
            <a:r>
              <a:rPr lang="pt-BR" altLang="ja-JP" dirty="0" smtClean="0">
                <a:cs typeface="Arial" panose="020B0604020202020204" pitchFamily="34" charset="0"/>
              </a:rPr>
              <a:t>iniciais</a:t>
            </a:r>
            <a:r>
              <a:rPr lang="en-AU" altLang="ja-JP" dirty="0" smtClean="0">
                <a:cs typeface="Arial" panose="020B0604020202020204" pitchFamily="34" charset="0"/>
              </a:rPr>
              <a:t>;</a:t>
            </a:r>
            <a:endParaRPr lang="en-AU" altLang="ja-JP" dirty="0">
              <a:cs typeface="Arial" panose="020B0604020202020204" pitchFamily="34" charset="0"/>
            </a:endParaRPr>
          </a:p>
          <a:p>
            <a:pPr algn="just"/>
            <a:r>
              <a:rPr lang="pt-BR" altLang="ja-JP" dirty="0" smtClean="0">
                <a:cs typeface="Arial" panose="020B0604020202020204" pitchFamily="34" charset="0"/>
              </a:rPr>
              <a:t>Calendários </a:t>
            </a:r>
            <a:r>
              <a:rPr lang="pt-BR" altLang="ja-JP" dirty="0">
                <a:cs typeface="Arial" panose="020B0604020202020204" pitchFamily="34" charset="0"/>
              </a:rPr>
              <a:t>de competição </a:t>
            </a:r>
            <a:r>
              <a:rPr lang="pt-BR" altLang="ja-JP" dirty="0" smtClean="0">
                <a:cs typeface="Arial" panose="020B0604020202020204" pitchFamily="34" charset="0"/>
              </a:rPr>
              <a:t>longos em MEC </a:t>
            </a:r>
            <a:r>
              <a:rPr lang="pt-BR" altLang="ja-JP" dirty="0">
                <a:cs typeface="Arial" panose="020B0604020202020204" pitchFamily="34" charset="0"/>
              </a:rPr>
              <a:t>e similares em todas as categorias </a:t>
            </a:r>
            <a:r>
              <a:rPr lang="en-AU" altLang="ja-JP" dirty="0" err="1" smtClean="0">
                <a:cs typeface="Arial" panose="020B0604020202020204" pitchFamily="34" charset="0"/>
              </a:rPr>
              <a:t>menores</a:t>
            </a:r>
            <a:r>
              <a:rPr lang="en-AU" altLang="ja-JP" dirty="0" smtClean="0">
                <a:cs typeface="Arial" panose="020B0604020202020204" pitchFamily="34" charset="0"/>
              </a:rPr>
              <a:t>;</a:t>
            </a:r>
          </a:p>
          <a:p>
            <a:pPr algn="just"/>
            <a:r>
              <a:rPr lang="pt-BR" altLang="ja-JP" dirty="0" smtClean="0">
                <a:cs typeface="Arial" panose="020B0604020202020204" pitchFamily="34" charset="0"/>
              </a:rPr>
              <a:t>Forma </a:t>
            </a:r>
            <a:r>
              <a:rPr lang="pt-BR" altLang="ja-JP" dirty="0">
                <a:cs typeface="Arial" panose="020B0604020202020204" pitchFamily="34" charset="0"/>
              </a:rPr>
              <a:t>de </a:t>
            </a:r>
            <a:r>
              <a:rPr lang="pt-BR" altLang="ja-JP" dirty="0" smtClean="0">
                <a:cs typeface="Arial" panose="020B0604020202020204" pitchFamily="34" charset="0"/>
              </a:rPr>
              <a:t>competição, duração </a:t>
            </a:r>
            <a:r>
              <a:rPr lang="pt-BR" altLang="ja-JP" dirty="0">
                <a:cs typeface="Arial" panose="020B0604020202020204" pitchFamily="34" charset="0"/>
              </a:rPr>
              <a:t>e periodicidade dos calendários </a:t>
            </a:r>
            <a:r>
              <a:rPr lang="pt-BR" altLang="ja-JP" dirty="0" smtClean="0">
                <a:cs typeface="Arial" panose="020B0604020202020204" pitchFamily="34" charset="0"/>
              </a:rPr>
              <a:t>parecidos na 1ª e última </a:t>
            </a:r>
            <a:r>
              <a:rPr lang="pt-BR" altLang="ja-JP" dirty="0">
                <a:cs typeface="Arial" panose="020B0604020202020204" pitchFamily="34" charset="0"/>
              </a:rPr>
              <a:t>idades de menores;</a:t>
            </a:r>
          </a:p>
          <a:p>
            <a:pPr marL="0" indent="0" algn="just">
              <a:buNone/>
            </a:pPr>
            <a:endParaRPr lang="pt-BR" altLang="ja-JP" dirty="0" smtClean="0">
              <a:effectLst/>
              <a:cs typeface="Arial" panose="020B0604020202020204" pitchFamily="34"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244252"/>
            <a:ext cx="8367390" cy="952500"/>
          </a:xfrm>
        </p:spPr>
        <p:txBody>
          <a:bodyPr>
            <a:normAutofit/>
          </a:bodyPr>
          <a:lstStyle/>
          <a:p>
            <a:pPr eaLnBrk="1" hangingPunct="1"/>
            <a:r>
              <a:rPr lang="pt-BR" altLang="ja-JP" sz="4000" b="1" dirty="0" smtClean="0">
                <a:solidFill>
                  <a:srgbClr val="0000FF"/>
                </a:solidFill>
                <a:effectLst/>
                <a:latin typeface="+mn-lt"/>
                <a:ea typeface="MS PGothic" panose="020B0600070205080204" pitchFamily="50" charset="-128"/>
                <a:cs typeface="Arial" panose="020B0604020202020204" pitchFamily="34" charset="0"/>
              </a:rPr>
              <a:t>Ginástica Artística Feminina</a:t>
            </a:r>
          </a:p>
        </p:txBody>
      </p:sp>
      <p:sp>
        <p:nvSpPr>
          <p:cNvPr id="21507" name="Rectangle 3"/>
          <p:cNvSpPr>
            <a:spLocks noGrp="1" noChangeArrowheads="1"/>
          </p:cNvSpPr>
          <p:nvPr>
            <p:ph type="body" idx="1"/>
          </p:nvPr>
        </p:nvSpPr>
        <p:spPr>
          <a:xfrm>
            <a:off x="323528" y="2268190"/>
            <a:ext cx="8501062" cy="4617194"/>
          </a:xfrm>
        </p:spPr>
        <p:txBody>
          <a:bodyPr>
            <a:normAutofit/>
          </a:bodyPr>
          <a:lstStyle/>
          <a:p>
            <a:pPr eaLnBrk="1" hangingPunct="1">
              <a:spcBef>
                <a:spcPts val="1200"/>
              </a:spcBef>
            </a:pPr>
            <a:r>
              <a:rPr lang="pt-BR" altLang="ja-JP" sz="3000" b="1" dirty="0" smtClean="0">
                <a:effectLst/>
                <a:ea typeface="MS PGothic" panose="020B0600070205080204" pitchFamily="50" charset="-128"/>
                <a:cs typeface="Arial" panose="020B0604020202020204" pitchFamily="34" charset="0"/>
              </a:rPr>
              <a:t>Pré-infantil A</a:t>
            </a:r>
            <a:r>
              <a:rPr lang="pt-BR" altLang="ja-JP" sz="3000" dirty="0" smtClean="0">
                <a:effectLst/>
                <a:ea typeface="MS PGothic" panose="020B0600070205080204" pitchFamily="50" charset="-128"/>
                <a:cs typeface="Arial" panose="020B0604020202020204" pitchFamily="34" charset="0"/>
              </a:rPr>
              <a:t>: 9-10 anos</a:t>
            </a:r>
          </a:p>
          <a:p>
            <a:pPr eaLnBrk="1" hangingPunct="1">
              <a:spcBef>
                <a:spcPts val="1200"/>
              </a:spcBef>
            </a:pPr>
            <a:r>
              <a:rPr lang="pt-BR" altLang="ja-JP" sz="3000" b="1" dirty="0" smtClean="0">
                <a:effectLst/>
                <a:ea typeface="MS PGothic" panose="020B0600070205080204" pitchFamily="50" charset="-128"/>
                <a:cs typeface="Arial" panose="020B0604020202020204" pitchFamily="34" charset="0"/>
              </a:rPr>
              <a:t>Pré-Infantil B</a:t>
            </a:r>
            <a:r>
              <a:rPr lang="pt-BR" altLang="ja-JP" sz="3000" dirty="0" smtClean="0">
                <a:effectLst/>
                <a:ea typeface="MS PGothic" panose="020B0600070205080204" pitchFamily="50" charset="-128"/>
                <a:cs typeface="Arial" panose="020B0604020202020204" pitchFamily="34" charset="0"/>
              </a:rPr>
              <a:t>: 9-10 anos</a:t>
            </a:r>
          </a:p>
          <a:p>
            <a:pPr eaLnBrk="1" hangingPunct="1">
              <a:spcBef>
                <a:spcPts val="1200"/>
              </a:spcBef>
            </a:pPr>
            <a:r>
              <a:rPr lang="pt-BR" altLang="ja-JP" sz="3000" b="1" dirty="0" smtClean="0">
                <a:effectLst/>
                <a:ea typeface="MS PGothic" panose="020B0600070205080204" pitchFamily="50" charset="-128"/>
                <a:cs typeface="Arial" panose="020B0604020202020204" pitchFamily="34" charset="0"/>
              </a:rPr>
              <a:t>Infantil A</a:t>
            </a:r>
            <a:r>
              <a:rPr lang="pt-BR" altLang="ja-JP" sz="3000" dirty="0" smtClean="0">
                <a:effectLst/>
                <a:ea typeface="MS PGothic" panose="020B0600070205080204" pitchFamily="50" charset="-128"/>
                <a:cs typeface="Arial" panose="020B0604020202020204" pitchFamily="34" charset="0"/>
              </a:rPr>
              <a:t>: 10-12 anos</a:t>
            </a:r>
          </a:p>
          <a:p>
            <a:pPr eaLnBrk="1" hangingPunct="1">
              <a:spcBef>
                <a:spcPts val="1200"/>
              </a:spcBef>
            </a:pPr>
            <a:r>
              <a:rPr lang="pt-BR" altLang="ja-JP" sz="3000" b="1" dirty="0" smtClean="0">
                <a:effectLst/>
                <a:ea typeface="MS PGothic" panose="020B0600070205080204" pitchFamily="50" charset="-128"/>
                <a:cs typeface="Arial" panose="020B0604020202020204" pitchFamily="34" charset="0"/>
              </a:rPr>
              <a:t>Infantil B</a:t>
            </a:r>
            <a:r>
              <a:rPr lang="pt-BR" altLang="ja-JP" sz="3000" dirty="0" smtClean="0">
                <a:effectLst/>
                <a:ea typeface="MS PGothic" panose="020B0600070205080204" pitchFamily="50" charset="-128"/>
                <a:cs typeface="Arial" panose="020B0604020202020204" pitchFamily="34" charset="0"/>
              </a:rPr>
              <a:t>: 10-12 anos</a:t>
            </a:r>
          </a:p>
          <a:p>
            <a:pPr eaLnBrk="1" hangingPunct="1">
              <a:spcBef>
                <a:spcPts val="1200"/>
              </a:spcBef>
            </a:pPr>
            <a:r>
              <a:rPr lang="pt-BR" altLang="ja-JP" sz="3000" b="1" dirty="0" smtClean="0">
                <a:effectLst/>
                <a:ea typeface="MS PGothic" panose="020B0600070205080204" pitchFamily="50" charset="-128"/>
                <a:cs typeface="Arial" panose="020B0604020202020204" pitchFamily="34" charset="0"/>
              </a:rPr>
              <a:t>Juvenil A</a:t>
            </a:r>
            <a:r>
              <a:rPr lang="pt-BR" altLang="ja-JP" sz="3000" dirty="0" smtClean="0">
                <a:effectLst/>
                <a:ea typeface="MS PGothic" panose="020B0600070205080204" pitchFamily="50" charset="-128"/>
                <a:cs typeface="Arial" panose="020B0604020202020204" pitchFamily="34" charset="0"/>
              </a:rPr>
              <a:t>: 12-15 anos (premiação 12/13 e 14/15)</a:t>
            </a:r>
          </a:p>
          <a:p>
            <a:pPr eaLnBrk="1" hangingPunct="1">
              <a:spcBef>
                <a:spcPts val="1200"/>
              </a:spcBef>
            </a:pPr>
            <a:r>
              <a:rPr lang="pt-BR" altLang="ja-JP" sz="3000" b="1" dirty="0" smtClean="0">
                <a:effectLst/>
                <a:ea typeface="MS PGothic" panose="020B0600070205080204" pitchFamily="50" charset="-128"/>
                <a:cs typeface="Arial" panose="020B0604020202020204" pitchFamily="34" charset="0"/>
              </a:rPr>
              <a:t>Juvenil B</a:t>
            </a:r>
            <a:r>
              <a:rPr lang="pt-BR" altLang="ja-JP" sz="3000" dirty="0" smtClean="0">
                <a:effectLst/>
                <a:ea typeface="MS PGothic" panose="020B0600070205080204" pitchFamily="50" charset="-128"/>
                <a:cs typeface="Arial" panose="020B0604020202020204" pitchFamily="34" charset="0"/>
              </a:rPr>
              <a:t>: 12-15 anos (premiação 12/13 e 14/15)</a:t>
            </a:r>
          </a:p>
          <a:p>
            <a:pPr eaLnBrk="1" hangingPunct="1">
              <a:spcBef>
                <a:spcPts val="1200"/>
              </a:spcBef>
            </a:pPr>
            <a:r>
              <a:rPr lang="pt-BR" altLang="ja-JP" sz="3000" b="1" dirty="0" smtClean="0">
                <a:effectLst/>
                <a:ea typeface="MS PGothic" panose="020B0600070205080204" pitchFamily="50" charset="-128"/>
                <a:cs typeface="Arial" panose="020B0604020202020204" pitchFamily="34" charset="0"/>
              </a:rPr>
              <a:t>Adulta</a:t>
            </a:r>
            <a:r>
              <a:rPr lang="pt-BR" altLang="ja-JP" sz="3000" dirty="0" smtClean="0">
                <a:effectLst/>
                <a:ea typeface="MS PGothic" panose="020B0600070205080204" pitchFamily="50" charset="-128"/>
                <a:cs typeface="Arial" panose="020B0604020202020204" pitchFamily="34" charset="0"/>
              </a:rPr>
              <a:t>: a partir dos </a:t>
            </a:r>
            <a:r>
              <a:rPr lang="pt-BR" altLang="ja-JP" sz="3000" b="1" dirty="0" smtClean="0">
                <a:solidFill>
                  <a:srgbClr val="FF0000"/>
                </a:solidFill>
                <a:effectLst/>
                <a:ea typeface="MS PGothic" panose="020B0600070205080204" pitchFamily="50" charset="-128"/>
                <a:cs typeface="Arial" panose="020B0604020202020204" pitchFamily="34" charset="0"/>
              </a:rPr>
              <a:t>13 anos CP oficial (CI e CIII)</a:t>
            </a:r>
          </a:p>
          <a:p>
            <a:pPr eaLnBrk="1" hangingPunct="1">
              <a:spcBef>
                <a:spcPts val="1200"/>
              </a:spcBef>
            </a:pPr>
            <a:endParaRPr lang="pt-BR" altLang="ja-JP" sz="3000" dirty="0" smtClean="0">
              <a:effectLst/>
              <a:ea typeface="MS PGothic" panose="020B0600070205080204" pitchFamily="50" charset="-128"/>
              <a:cs typeface="Arial" panose="020B0604020202020204" pitchFamily="34" charset="0"/>
            </a:endParaRPr>
          </a:p>
        </p:txBody>
      </p:sp>
      <p:pic>
        <p:nvPicPr>
          <p:cNvPr id="3074" name="Picture 2" descr="Imagem relacionad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4506" y="1700808"/>
            <a:ext cx="3843958" cy="23944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457200" y="260648"/>
            <a:ext cx="8229600" cy="889000"/>
          </a:xfrm>
        </p:spPr>
        <p:txBody>
          <a:bodyPr/>
          <a:lstStyle/>
          <a:p>
            <a:pPr eaLnBrk="1" hangingPunct="1"/>
            <a:r>
              <a:rPr lang="pt-BR" altLang="ja-JP" b="1" dirty="0" smtClean="0">
                <a:solidFill>
                  <a:srgbClr val="0000FF"/>
                </a:solidFill>
                <a:effectLst/>
                <a:latin typeface="+mn-lt"/>
                <a:ea typeface="MS PGothic" panose="020B0600070205080204" pitchFamily="50" charset="-128"/>
                <a:cs typeface="Arial" panose="020B0604020202020204" pitchFamily="34" charset="0"/>
              </a:rPr>
              <a:t>Adaptações</a:t>
            </a:r>
          </a:p>
        </p:txBody>
      </p:sp>
      <p:sp>
        <p:nvSpPr>
          <p:cNvPr id="22531" name="Rectangle 3"/>
          <p:cNvSpPr>
            <a:spLocks noGrp="1" noChangeArrowheads="1"/>
          </p:cNvSpPr>
          <p:nvPr>
            <p:ph type="body" idx="1"/>
          </p:nvPr>
        </p:nvSpPr>
        <p:spPr>
          <a:xfrm>
            <a:off x="179512" y="1628800"/>
            <a:ext cx="8640960" cy="4040188"/>
          </a:xfrm>
        </p:spPr>
        <p:txBody>
          <a:bodyPr>
            <a:normAutofit/>
          </a:bodyPr>
          <a:lstStyle/>
          <a:p>
            <a:pPr eaLnBrk="1" hangingPunct="1">
              <a:spcBef>
                <a:spcPts val="600"/>
              </a:spcBef>
            </a:pPr>
            <a:r>
              <a:rPr lang="pt-BR" altLang="ja-JP" sz="2800" dirty="0" smtClean="0">
                <a:effectLst/>
                <a:ea typeface="MS PGothic" panose="020B0600070205080204" pitchFamily="50" charset="-128"/>
                <a:cs typeface="Arial" panose="020B0604020202020204" pitchFamily="34" charset="0"/>
              </a:rPr>
              <a:t>Séries obrigatórias e séries livres com adaptação das regras oficiais</a:t>
            </a:r>
          </a:p>
          <a:p>
            <a:pPr eaLnBrk="1" hangingPunct="1">
              <a:spcBef>
                <a:spcPts val="600"/>
              </a:spcBef>
            </a:pPr>
            <a:r>
              <a:rPr lang="pt-BR" altLang="ja-JP" sz="2800" dirty="0" smtClean="0">
                <a:ea typeface="MS PGothic" panose="020B0600070205080204" pitchFamily="50" charset="-128"/>
                <a:cs typeface="Arial" panose="020B0604020202020204" pitchFamily="34" charset="0"/>
              </a:rPr>
              <a:t>Aparelhos (dimensões)</a:t>
            </a:r>
          </a:p>
          <a:p>
            <a:pPr eaLnBrk="1" hangingPunct="1">
              <a:spcBef>
                <a:spcPts val="600"/>
              </a:spcBef>
            </a:pPr>
            <a:r>
              <a:rPr lang="pt-BR" altLang="ja-JP" sz="2800" dirty="0" smtClean="0">
                <a:ea typeface="MS PGothic" panose="020B0600070205080204" pitchFamily="50" charset="-128"/>
                <a:cs typeface="Arial" panose="020B0604020202020204" pitchFamily="34" charset="0"/>
              </a:rPr>
              <a:t>Exigências de execução</a:t>
            </a:r>
          </a:p>
          <a:p>
            <a:pPr eaLnBrk="1" hangingPunct="1">
              <a:spcBef>
                <a:spcPts val="600"/>
              </a:spcBef>
            </a:pPr>
            <a:r>
              <a:rPr lang="pt-BR" altLang="ja-JP" sz="2800" dirty="0" smtClean="0">
                <a:ea typeface="MS PGothic" panose="020B0600070205080204" pitchFamily="50" charset="-128"/>
                <a:cs typeface="Arial" panose="020B0604020202020204" pitchFamily="34" charset="0"/>
              </a:rPr>
              <a:t>Valor das dificuldades</a:t>
            </a:r>
          </a:p>
          <a:p>
            <a:pPr eaLnBrk="1" hangingPunct="1">
              <a:spcBef>
                <a:spcPts val="600"/>
              </a:spcBef>
            </a:pPr>
            <a:endParaRPr lang="pt-BR" altLang="ja-JP" sz="2800" dirty="0" smtClean="0">
              <a:effectLst/>
              <a:ea typeface="MS PGothic" panose="020B0600070205080204" pitchFamily="50" charset="-128"/>
              <a:cs typeface="Arial" panose="020B0604020202020204" pitchFamily="34" charset="0"/>
            </a:endParaRPr>
          </a:p>
        </p:txBody>
      </p:sp>
      <p:pic>
        <p:nvPicPr>
          <p:cNvPr id="2050" name="Picture 2" descr="Com grande procura, vagas para aula Aberta de Ginástica são preenchidas |  Notícia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3968" y="3597150"/>
            <a:ext cx="4610116" cy="30722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7" name="Rectangle 4"/>
          <p:cNvSpPr>
            <a:spLocks noChangeArrowheads="1"/>
          </p:cNvSpPr>
          <p:nvPr/>
        </p:nvSpPr>
        <p:spPr bwMode="auto">
          <a:xfrm>
            <a:off x="1485902" y="404664"/>
            <a:ext cx="6172200" cy="99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pt-BR" altLang="pt-BR" sz="4400" b="1" dirty="0">
                <a:solidFill>
                  <a:srgbClr val="FF0000"/>
                </a:solidFill>
                <a:latin typeface="+mj-lt"/>
                <a:cs typeface="Arial" panose="020B0604020202020204" pitchFamily="34" charset="0"/>
              </a:rPr>
              <a:t>Formação Esportiva</a:t>
            </a:r>
          </a:p>
        </p:txBody>
      </p:sp>
      <p:sp>
        <p:nvSpPr>
          <p:cNvPr id="6148" name="Rectangle 5"/>
          <p:cNvSpPr>
            <a:spLocks noChangeArrowheads="1"/>
          </p:cNvSpPr>
          <p:nvPr/>
        </p:nvSpPr>
        <p:spPr bwMode="auto">
          <a:xfrm>
            <a:off x="179512" y="2132856"/>
            <a:ext cx="8568952" cy="2600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ts val="600"/>
              </a:spcBef>
            </a:pPr>
            <a:r>
              <a:rPr lang="pt-BR" altLang="pt-BR" sz="3200" dirty="0" smtClean="0">
                <a:latin typeface="+mj-lt"/>
                <a:cs typeface="Arial" panose="020B0604020202020204" pitchFamily="34" charset="0"/>
              </a:rPr>
              <a:t>	O objetivo </a:t>
            </a:r>
            <a:r>
              <a:rPr lang="pt-BR" altLang="pt-BR" sz="3200" dirty="0">
                <a:latin typeface="+mj-lt"/>
                <a:cs typeface="Arial" panose="020B0604020202020204" pitchFamily="34" charset="0"/>
              </a:rPr>
              <a:t>é oferecer as condições ideais (ou </a:t>
            </a:r>
            <a:r>
              <a:rPr lang="pt-BR" altLang="pt-BR" sz="3200" dirty="0" smtClean="0">
                <a:latin typeface="+mj-lt"/>
                <a:cs typeface="Arial" panose="020B0604020202020204" pitchFamily="34" charset="0"/>
              </a:rPr>
              <a:t>ao menos </a:t>
            </a:r>
            <a:r>
              <a:rPr lang="pt-BR" altLang="pt-BR" sz="3200" dirty="0">
                <a:latin typeface="+mj-lt"/>
                <a:cs typeface="Arial" panose="020B0604020202020204" pitchFamily="34" charset="0"/>
              </a:rPr>
              <a:t>próximas) para que </a:t>
            </a:r>
            <a:r>
              <a:rPr lang="pt-BR" altLang="pt-BR" sz="3200" dirty="0" smtClean="0">
                <a:latin typeface="+mj-lt"/>
                <a:cs typeface="Arial" panose="020B0604020202020204" pitchFamily="34" charset="0"/>
              </a:rPr>
              <a:t>os praticantes ou atletas possa </a:t>
            </a:r>
            <a:r>
              <a:rPr lang="pt-BR" altLang="pt-BR" sz="3200" dirty="0">
                <a:latin typeface="+mj-lt"/>
                <a:cs typeface="Arial" panose="020B0604020202020204" pitchFamily="34" charset="0"/>
              </a:rPr>
              <a:t>almejar </a:t>
            </a:r>
            <a:r>
              <a:rPr lang="pt-BR" altLang="pt-BR" sz="3200" dirty="0" smtClean="0">
                <a:latin typeface="+mj-lt"/>
                <a:cs typeface="Arial" panose="020B0604020202020204" pitchFamily="34" charset="0"/>
              </a:rPr>
              <a:t>e atingir o </a:t>
            </a:r>
            <a:r>
              <a:rPr lang="pt-BR" altLang="pt-BR" sz="3200" dirty="0">
                <a:latin typeface="+mj-lt"/>
                <a:cs typeface="Arial" panose="020B0604020202020204" pitchFamily="34" charset="0"/>
              </a:rPr>
              <a:t>sucesso esporte.</a:t>
            </a:r>
          </a:p>
        </p:txBody>
      </p:sp>
      <p:pic>
        <p:nvPicPr>
          <p:cNvPr id="2050" name="Picture 2" descr="O esporte mais adequado para seu filh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648142"/>
            <a:ext cx="4788024" cy="220985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riança no Esporte - Dra. Karina Lev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626571"/>
            <a:ext cx="2676128" cy="221616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Por que as crianças devem praticar esportes? - Dicas de Mulh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9237" y="4626570"/>
            <a:ext cx="3601275" cy="221616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Escritório">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critório">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TotalTime>
  <Words>3514</Words>
  <Application>Microsoft Office PowerPoint</Application>
  <PresentationFormat>Apresentação na tela (4:3)</PresentationFormat>
  <Paragraphs>583</Paragraphs>
  <Slides>87</Slides>
  <Notes>17</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87</vt:i4>
      </vt:variant>
    </vt:vector>
  </HeadingPairs>
  <TitlesOfParts>
    <vt:vector size="97" baseType="lpstr">
      <vt:lpstr>ＭＳ Ｐゴシック</vt:lpstr>
      <vt:lpstr>ＭＳ Ｐゴシック</vt:lpstr>
      <vt:lpstr>Arial</vt:lpstr>
      <vt:lpstr>Arial Narrow</vt:lpstr>
      <vt:lpstr>Calibri</vt:lpstr>
      <vt:lpstr>Symbol</vt:lpstr>
      <vt:lpstr>Verdana</vt:lpstr>
      <vt:lpstr>Wingdings</vt:lpstr>
      <vt:lpstr>Wingdings 3</vt:lpstr>
      <vt:lpstr>Tema do Office</vt:lpstr>
      <vt:lpstr>Pedagogia do/para Esporte </vt:lpstr>
      <vt:lpstr>Apresentação do PowerPoint</vt:lpstr>
      <vt:lpstr>Apresentação do PowerPoint</vt:lpstr>
      <vt:lpstr>Apresentação do PowerPoint</vt:lpstr>
      <vt:lpstr>Apresentação do PowerPoint</vt:lpstr>
      <vt:lpstr>Apresentação do PowerPoint</vt:lpstr>
      <vt:lpstr>Apresentação do PowerPoint</vt:lpstr>
      <vt:lpstr>https://olympics.com/pt/video/andre-de-grasse-2022-interview-big-moments?uxreference=playlist</vt:lpstr>
      <vt:lpstr>Apresentação do PowerPoint</vt:lpstr>
      <vt:lpstr>Formação Esportiva</vt:lpstr>
      <vt:lpstr>Formação Esportiva</vt:lpstr>
      <vt:lpstr>Apresentação do PowerPoint</vt:lpstr>
      <vt:lpstr>Apresentação do PowerPoint</vt:lpstr>
      <vt:lpstr>Como dividir as etapas?</vt:lpstr>
      <vt:lpstr>Modelo de FE (Balyi, 2003)</vt:lpstr>
      <vt:lpstr>Modelo de FE (Bompa, 2000)</vt:lpstr>
      <vt:lpstr>Modelo de FE (Zakharov, 1992)</vt:lpstr>
      <vt:lpstr>Modelo de FE (Peña, Chaurra e Zulunga, 1998)</vt:lpstr>
      <vt:lpstr>Modelo de FE (Weineck, 1999)</vt:lpstr>
      <vt:lpstr>Formação Esportiva</vt:lpstr>
      <vt:lpstr>Iniciação Esportiva</vt:lpstr>
      <vt:lpstr>Iniciação Esportiva</vt:lpstr>
      <vt:lpstr>Apresentação do PowerPoint</vt:lpstr>
      <vt:lpstr>Apresentação do PowerPoint</vt:lpstr>
      <vt:lpstr>Apresentação do PowerPoint</vt:lpstr>
      <vt:lpstr>Especialização</vt:lpstr>
      <vt:lpstr>Especialização</vt:lpstr>
      <vt:lpstr>Apresentação do PowerPoint</vt:lpstr>
      <vt:lpstr>Apresentação do PowerPoint</vt:lpstr>
      <vt:lpstr>Especialização </vt:lpstr>
      <vt:lpstr>Apresentação do PowerPoint</vt:lpstr>
      <vt:lpstr>Idade de início da especialização esportiva</vt:lpstr>
      <vt:lpstr>Especialização</vt:lpstr>
      <vt:lpstr>Fatos e Relatos (28/08)</vt:lpstr>
      <vt:lpstr>Apresentação do PowerPoint</vt:lpstr>
      <vt:lpstr>    Ian Thorpe</vt:lpstr>
      <vt:lpstr>Apresentação do PowerPoint</vt:lpstr>
      <vt:lpstr>ECP</vt:lpstr>
      <vt:lpstr>Apresentação do PowerPoint</vt:lpstr>
      <vt:lpstr>Magic Paula</vt:lpstr>
      <vt:lpstr>Apresentação do PowerPoint</vt:lpstr>
      <vt:lpstr>Apresentação do PowerPoint</vt:lpstr>
      <vt:lpstr>Vamos refletir?</vt:lpstr>
      <vt:lpstr>Iniciação precoce  X  Especialização precoce</vt:lpstr>
      <vt:lpstr>Apresentação do PowerPoint</vt:lpstr>
      <vt:lpstr>Apresentação do PowerPoint</vt:lpstr>
      <vt:lpstr>Apresentação do PowerPoint</vt:lpstr>
      <vt:lpstr>Apresentação do PowerPoint</vt:lpstr>
      <vt:lpstr>Apresentação do PowerPoint</vt:lpstr>
      <vt:lpstr>Apresentação do PowerPoint</vt:lpstr>
      <vt:lpstr>Leitura Complementar: Modelos Formação Esportiva  Natação – Ginástica – Tênis – Atletismo - Judô </vt:lpstr>
      <vt:lpstr>Estágios Formação Esportiva em longo prazo</vt:lpstr>
      <vt:lpstr>Estágios Formação Esportiva em longo prazo</vt:lpstr>
      <vt:lpstr>Estágios Formação Esportiva em longo prazo</vt:lpstr>
      <vt:lpstr>Iniciação Esportiva </vt:lpstr>
      <vt:lpstr>Estágio 1: Início Ativo (0-6 anos) </vt:lpstr>
      <vt:lpstr>Estágio 2: FUNdamentos (6-8//6-9)</vt:lpstr>
      <vt:lpstr>Estágio 3: Aprender a treinar (8-11/9-12)</vt:lpstr>
      <vt:lpstr>Apresentação do PowerPoint</vt:lpstr>
      <vt:lpstr>Desafios da Iniciação Esportiva</vt:lpstr>
      <vt:lpstr>Fazer as coisas certas, no tempo certo, no lugar certo, para as pessoas certas</vt:lpstr>
      <vt:lpstr>Apresentação do PowerPoint</vt:lpstr>
      <vt:lpstr>Esporte para vida</vt:lpstr>
      <vt:lpstr>Formação Esportiva</vt:lpstr>
      <vt:lpstr>Competição: meio pedagógico</vt:lpstr>
      <vt:lpstr>Competição: síntese de definições</vt:lpstr>
      <vt:lpstr>Objetivos das competições no esporte</vt:lpstr>
      <vt:lpstr>Significado da competição/competir</vt:lpstr>
      <vt:lpstr>Competição e Participação Esportiva</vt:lpstr>
      <vt:lpstr>Competições  (Bompa, 2001; Marques, 2004)</vt:lpstr>
      <vt:lpstr>Quando a criança deve competir?</vt:lpstr>
      <vt:lpstr>Prontidão para competir</vt:lpstr>
      <vt:lpstr>Estrutura e conteúdo das competições (Marques, 2003) </vt:lpstr>
      <vt:lpstr>Papel da competição no esporte para crianças e jovens</vt:lpstr>
      <vt:lpstr>Organização das Competições</vt:lpstr>
      <vt:lpstr>Idades de início, especialização e alto rendimento esportivo. (modificado de BOMPA, 2000)</vt:lpstr>
      <vt:lpstr>Sugestões para tipos e volume de competições (Bompa, 2001)</vt:lpstr>
      <vt:lpstr>Apresentação do PowerPoint</vt:lpstr>
      <vt:lpstr>Federações esportivas e organização de competições para jovens  (Arena &amp; Bohme, 2004)</vt:lpstr>
      <vt:lpstr>Apresentação do PowerPoint</vt:lpstr>
      <vt:lpstr>Apresentação do PowerPoint</vt:lpstr>
      <vt:lpstr>Categorias de menores e faixas etárias em modalidades coletivas</vt:lpstr>
      <vt:lpstr>Categorias de menores e faixas etárias nas modalidades individuais</vt:lpstr>
      <vt:lpstr>Principais adaptações em competições para menores</vt:lpstr>
      <vt:lpstr>Conclusões …</vt:lpstr>
      <vt:lpstr>Ginástica Artística Feminina</vt:lpstr>
      <vt:lpstr>Adaptações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Ms</dc:creator>
  <cp:lastModifiedBy>Usuario</cp:lastModifiedBy>
  <cp:revision>347</cp:revision>
  <dcterms:created xsi:type="dcterms:W3CDTF">2005-05-04T14:22:00Z</dcterms:created>
  <dcterms:modified xsi:type="dcterms:W3CDTF">2023-08-30T14:27:11Z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DB6F8BAE01C44B9A91B69A813B1025C0</vt:lpwstr>
  </property>
  <property fmtid="{D5CDD505-2E9C-101B-9397-08002B2CF9AE}" pid="3" name="KSOProductBuildVer">
    <vt:lpwstr>1046-12.2.0.13193</vt:lpwstr>
  </property>
</Properties>
</file>