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8" r:id="rId2"/>
    <p:sldId id="655" r:id="rId3"/>
    <p:sldId id="656" r:id="rId4"/>
    <p:sldId id="669" r:id="rId5"/>
    <p:sldId id="622" r:id="rId6"/>
    <p:sldId id="623" r:id="rId7"/>
    <p:sldId id="624" r:id="rId8"/>
    <p:sldId id="625" r:id="rId9"/>
    <p:sldId id="626" r:id="rId10"/>
    <p:sldId id="627" r:id="rId11"/>
    <p:sldId id="629" r:id="rId12"/>
    <p:sldId id="678" r:id="rId13"/>
    <p:sldId id="630" r:id="rId14"/>
    <p:sldId id="677" r:id="rId15"/>
    <p:sldId id="631" r:id="rId16"/>
    <p:sldId id="632" r:id="rId17"/>
    <p:sldId id="633" r:id="rId18"/>
    <p:sldId id="634" r:id="rId19"/>
    <p:sldId id="635" r:id="rId20"/>
    <p:sldId id="637" r:id="rId21"/>
    <p:sldId id="638" r:id="rId22"/>
    <p:sldId id="639" r:id="rId23"/>
    <p:sldId id="640" r:id="rId24"/>
    <p:sldId id="675" r:id="rId25"/>
    <p:sldId id="676" r:id="rId26"/>
    <p:sldId id="674" r:id="rId27"/>
    <p:sldId id="642" r:id="rId28"/>
    <p:sldId id="643" r:id="rId29"/>
    <p:sldId id="644" r:id="rId30"/>
    <p:sldId id="320" r:id="rId31"/>
    <p:sldId id="290"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7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84048-ACE2-48E7-9F38-9CD3DDC4347A}" type="datetimeFigureOut">
              <a:rPr lang="pt-BR" smtClean="0"/>
              <a:t>22/11/2023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AFCD8-C73C-4110-A57E-ECB300375D9F}" type="slidenum">
              <a:rPr lang="pt-BR" smtClean="0"/>
              <a:t>‹nº›</a:t>
            </a:fld>
            <a:endParaRPr lang="pt-BR"/>
          </a:p>
        </p:txBody>
      </p:sp>
    </p:spTree>
    <p:extLst>
      <p:ext uri="{BB962C8B-B14F-4D97-AF65-F5344CB8AC3E}">
        <p14:creationId xmlns:p14="http://schemas.microsoft.com/office/powerpoint/2010/main" val="300736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480FFCE-76C0-4988-9CAA-2F7E7B6D313C}"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321082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480FFCE-76C0-4988-9CAA-2F7E7B6D313C}"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95889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480FFCE-76C0-4988-9CAA-2F7E7B6D313C}"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420261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480FFCE-76C0-4988-9CAA-2F7E7B6D313C}"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190560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0480FFCE-76C0-4988-9CAA-2F7E7B6D313C}"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326055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480FFCE-76C0-4988-9CAA-2F7E7B6D313C}" type="datetimeFigureOut">
              <a:rPr lang="pt-BR" smtClean="0"/>
              <a:t>22/11/2023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389645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480FFCE-76C0-4988-9CAA-2F7E7B6D313C}" type="datetimeFigureOut">
              <a:rPr lang="pt-BR" smtClean="0"/>
              <a:t>22/11/2023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149993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480FFCE-76C0-4988-9CAA-2F7E7B6D313C}" type="datetimeFigureOut">
              <a:rPr lang="pt-BR" smtClean="0"/>
              <a:t>22/11/2023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385541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480FFCE-76C0-4988-9CAA-2F7E7B6D313C}" type="datetimeFigureOut">
              <a:rPr lang="pt-BR" smtClean="0"/>
              <a:t>22/11/2023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360180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480FFCE-76C0-4988-9CAA-2F7E7B6D313C}" type="datetimeFigureOut">
              <a:rPr lang="pt-BR" smtClean="0"/>
              <a:t>22/11/2023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357528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480FFCE-76C0-4988-9CAA-2F7E7B6D313C}" type="datetimeFigureOut">
              <a:rPr lang="pt-BR" smtClean="0"/>
              <a:t>22/11/2023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618D792-8863-4D81-AE54-E9AE030218E4}" type="slidenum">
              <a:rPr lang="pt-BR" smtClean="0"/>
              <a:t>‹nº›</a:t>
            </a:fld>
            <a:endParaRPr lang="pt-BR"/>
          </a:p>
        </p:txBody>
      </p:sp>
    </p:spTree>
    <p:extLst>
      <p:ext uri="{BB962C8B-B14F-4D97-AF65-F5344CB8AC3E}">
        <p14:creationId xmlns:p14="http://schemas.microsoft.com/office/powerpoint/2010/main" val="221912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0FFCE-76C0-4988-9CAA-2F7E7B6D313C}" type="datetimeFigureOut">
              <a:rPr lang="pt-BR" smtClean="0"/>
              <a:t>22/11/2023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8D792-8863-4D81-AE54-E9AE030218E4}" type="slidenum">
              <a:rPr lang="pt-BR" smtClean="0"/>
              <a:t>‹nº›</a:t>
            </a:fld>
            <a:endParaRPr lang="pt-BR"/>
          </a:p>
        </p:txBody>
      </p:sp>
    </p:spTree>
    <p:extLst>
      <p:ext uri="{BB962C8B-B14F-4D97-AF65-F5344CB8AC3E}">
        <p14:creationId xmlns:p14="http://schemas.microsoft.com/office/powerpoint/2010/main" val="67330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lanalto.gov.br/ccivil_03/_Ato2011-2014/2011/Lei/L12395.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jogos.uol.com.br/xbox360/galerias/gearsofwar.jhtm?gFoto=124"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jogos.uol.com.br/xbox360/galerias/gearsofwar.jhtm?gFoto=124"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5267" y="389467"/>
            <a:ext cx="7188200" cy="1301221"/>
          </a:xfrm>
        </p:spPr>
        <p:txBody>
          <a:bodyPr>
            <a:normAutofit/>
          </a:bodyPr>
          <a:lstStyle/>
          <a:p>
            <a:r>
              <a:rPr lang="pt-BR" sz="1600" b="1" dirty="0">
                <a:latin typeface="Bookman Old Style" panose="02050604050505020204" pitchFamily="18" charset="0"/>
                <a:ea typeface="Times New Roman" panose="02020603050405020304" pitchFamily="18" charset="0"/>
              </a:rPr>
              <a:t>FACULDADE DE DIREITO DA UNIVERSIDADE DE SÃO PAULO</a:t>
            </a:r>
            <a:br>
              <a:rPr lang="pt-BR" sz="1200" dirty="0">
                <a:effectLst/>
                <a:latin typeface="Bookman Old Style" panose="02050604050505020204" pitchFamily="18" charset="0"/>
                <a:ea typeface="Times New Roman" panose="02020603050405020304" pitchFamily="18" charset="0"/>
              </a:rPr>
            </a:br>
            <a:br>
              <a:rPr lang="pt-BR" sz="1200" dirty="0">
                <a:effectLst/>
                <a:latin typeface="Bookman Old Style" panose="02050604050505020204" pitchFamily="18" charset="0"/>
                <a:ea typeface="Times New Roman" panose="02020603050405020304" pitchFamily="18" charset="0"/>
              </a:rPr>
            </a:br>
            <a:r>
              <a:rPr lang="pt-BR" sz="1200" b="1" cap="small" dirty="0">
                <a:effectLst/>
                <a:latin typeface="Bookman Old Style" panose="02050604050505020204" pitchFamily="18" charset="0"/>
                <a:ea typeface="Times New Roman" panose="02020603050405020304" pitchFamily="18" charset="0"/>
              </a:rPr>
              <a:t>Disciplina: 0200105 - Direito Desportivo</a:t>
            </a:r>
            <a:br>
              <a:rPr lang="pt-BR" sz="1200" dirty="0">
                <a:latin typeface="Bookman Old Style" panose="02050604050505020204" pitchFamily="18" charset="0"/>
              </a:rPr>
            </a:br>
            <a:endParaRPr lang="pt-BR" sz="1200" dirty="0">
              <a:latin typeface="Bookman Old Style" panose="02050604050505020204" pitchFamily="18" charset="0"/>
            </a:endParaRPr>
          </a:p>
        </p:txBody>
      </p:sp>
      <p:sp>
        <p:nvSpPr>
          <p:cNvPr id="3" name="Espaço Reservado para Conteúdo 2"/>
          <p:cNvSpPr>
            <a:spLocks noGrp="1"/>
          </p:cNvSpPr>
          <p:nvPr>
            <p:ph idx="1"/>
          </p:nvPr>
        </p:nvSpPr>
        <p:spPr>
          <a:xfrm>
            <a:off x="838199" y="1761067"/>
            <a:ext cx="10858878" cy="4920390"/>
          </a:xfrm>
        </p:spPr>
        <p:txBody>
          <a:bodyPr>
            <a:noAutofit/>
          </a:bodyPr>
          <a:lstStyle/>
          <a:p>
            <a:pPr marL="0" indent="0">
              <a:buNone/>
            </a:pPr>
            <a:r>
              <a:rPr lang="pt-BR" sz="2000" b="1" u="sng" dirty="0"/>
              <a:t>Ementa da Aula 14</a:t>
            </a:r>
          </a:p>
          <a:p>
            <a:pPr marL="0" indent="0">
              <a:buNone/>
            </a:pPr>
            <a:endParaRPr lang="pt-BR" sz="2000" dirty="0"/>
          </a:p>
          <a:p>
            <a:pPr marL="0" indent="0" algn="just">
              <a:lnSpc>
                <a:spcPct val="115000"/>
              </a:lnSpc>
              <a:spcBef>
                <a:spcPts val="600"/>
              </a:spcBef>
              <a:spcAft>
                <a:spcPts val="1200"/>
              </a:spcAft>
              <a:buNone/>
              <a:tabLst>
                <a:tab pos="810260" algn="l"/>
              </a:tabLst>
            </a:pPr>
            <a:r>
              <a:rPr lang="en-US" sz="2400" b="1" u="sng" dirty="0" err="1">
                <a:latin typeface="Arial" panose="020B0604020202020204" pitchFamily="34" charset="0"/>
                <a:cs typeface="Arial" panose="020B0604020202020204" pitchFamily="34" charset="0"/>
              </a:rPr>
              <a:t>Esportes</a:t>
            </a:r>
            <a:r>
              <a:rPr lang="en-US" sz="2400" b="1" u="sng"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Eletrônicos</a:t>
            </a:r>
            <a:r>
              <a:rPr lang="en-US" sz="2400" b="1" u="sng" dirty="0">
                <a:latin typeface="Times New Roman" panose="02020603050405020304" pitchFamily="18" charset="0"/>
                <a:cs typeface="Arial" panose="020B0604020202020204" pitchFamily="34" charset="0"/>
              </a:rPr>
              <a:t> (e-sports)</a:t>
            </a:r>
            <a:endParaRPr lang="en-US" sz="2400" dirty="0">
              <a:effectLst/>
              <a:latin typeface="Times New Roman" panose="02020603050405020304" pitchFamily="18" charset="0"/>
              <a:ea typeface="Times New Roman" panose="02020603050405020304" pitchFamily="18" charset="0"/>
            </a:endParaRPr>
          </a:p>
          <a:p>
            <a:pPr marL="0" indent="0" algn="just">
              <a:lnSpc>
                <a:spcPct val="115000"/>
              </a:lnSpc>
              <a:spcBef>
                <a:spcPts val="600"/>
              </a:spcBef>
              <a:spcAft>
                <a:spcPts val="1200"/>
              </a:spcAft>
              <a:buNone/>
              <a:tabLst>
                <a:tab pos="810260" algn="l"/>
              </a:tabLst>
            </a:pPr>
            <a:r>
              <a:rPr lang="en-US" sz="2400" dirty="0" err="1">
                <a:effectLst/>
                <a:latin typeface="Times New Roman" panose="02020603050405020304" pitchFamily="18" charset="0"/>
                <a:ea typeface="Times New Roman" panose="02020603050405020304" pitchFamily="18" charset="0"/>
              </a:rPr>
              <a:t>Definição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Aplicação</a:t>
            </a:r>
            <a:r>
              <a:rPr lang="en-US" sz="2400" dirty="0">
                <a:effectLst/>
                <a:latin typeface="Times New Roman" panose="02020603050405020304" pitchFamily="18" charset="0"/>
                <a:ea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rPr>
              <a:t>direito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autoral</a:t>
            </a:r>
            <a:r>
              <a:rPr lang="en-US" sz="2400" dirty="0">
                <a:effectLst/>
                <a:latin typeface="Times New Roman" panose="02020603050405020304" pitchFamily="18" charset="0"/>
                <a:ea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rPr>
              <a:t>direito</a:t>
            </a:r>
            <a:r>
              <a:rPr lang="en-US" sz="2400" dirty="0">
                <a:effectLst/>
                <a:latin typeface="Times New Roman" panose="02020603050405020304" pitchFamily="18" charset="0"/>
                <a:ea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rPr>
              <a:t>imagem</a:t>
            </a:r>
            <a:r>
              <a:rPr lang="en-US" sz="2400" dirty="0">
                <a:effectLst/>
                <a:latin typeface="Times New Roman" panose="02020603050405020304" pitchFamily="18" charset="0"/>
                <a:ea typeface="Times New Roman" panose="02020603050405020304" pitchFamily="18" charset="0"/>
              </a:rPr>
              <a:t> e do </a:t>
            </a:r>
            <a:r>
              <a:rPr lang="en-US" sz="2400" dirty="0" err="1">
                <a:effectLst/>
                <a:latin typeface="Times New Roman" panose="02020603050405020304" pitchFamily="18" charset="0"/>
                <a:ea typeface="Times New Roman" panose="02020603050405020304" pitchFamily="18" charset="0"/>
              </a:rPr>
              <a:t>direito</a:t>
            </a:r>
            <a:r>
              <a:rPr lang="en-US" sz="2400" dirty="0">
                <a:effectLst/>
                <a:latin typeface="Times New Roman" panose="02020603050405020304" pitchFamily="18" charset="0"/>
                <a:ea typeface="Times New Roman" panose="02020603050405020304" pitchFamily="18" charset="0"/>
              </a:rPr>
              <a:t> de arena </a:t>
            </a:r>
            <a:r>
              <a:rPr lang="en-US" sz="2400" dirty="0" err="1">
                <a:effectLst/>
                <a:latin typeface="Times New Roman" panose="02020603050405020304" pitchFamily="18" charset="0"/>
                <a:ea typeface="Times New Roman" panose="02020603050405020304" pitchFamily="18" charset="0"/>
              </a:rPr>
              <a:t>aos</a:t>
            </a:r>
            <a:r>
              <a:rPr lang="en-US" sz="2400" dirty="0">
                <a:effectLst/>
                <a:latin typeface="Times New Roman" panose="02020603050405020304" pitchFamily="18" charset="0"/>
                <a:ea typeface="Times New Roman" panose="02020603050405020304" pitchFamily="18" charset="0"/>
              </a:rPr>
              <a:t> e-sports. Regime </a:t>
            </a:r>
            <a:r>
              <a:rPr lang="en-US" sz="2400" dirty="0" err="1">
                <a:effectLst/>
                <a:latin typeface="Times New Roman" panose="02020603050405020304" pitchFamily="18" charset="0"/>
                <a:ea typeface="Times New Roman" panose="02020603050405020304" pitchFamily="18" charset="0"/>
              </a:rPr>
              <a:t>jurídico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aplicável</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atletas</a:t>
            </a:r>
            <a:r>
              <a:rPr lang="en-US" sz="2400" dirty="0">
                <a:effectLst/>
                <a:latin typeface="Times New Roman" panose="02020603050405020304" pitchFamily="18" charset="0"/>
                <a:ea typeface="Times New Roman" panose="02020603050405020304" pitchFamily="18" charset="0"/>
              </a:rPr>
              <a:t>.</a:t>
            </a:r>
            <a:endParaRPr lang="pt-BR" sz="2400" dirty="0">
              <a:effectLst/>
              <a:latin typeface="Times New Roman" panose="02020603050405020304" pitchFamily="18" charset="0"/>
              <a:ea typeface="Times New Roman" panose="02020603050405020304" pitchFamily="18" charset="0"/>
            </a:endParaRPr>
          </a:p>
          <a:p>
            <a:pPr marL="0" indent="0" algn="r">
              <a:buNone/>
            </a:pPr>
            <a:endParaRPr lang="pt-BR" sz="2000" b="1" dirty="0"/>
          </a:p>
          <a:p>
            <a:pPr marL="0" indent="0" algn="r">
              <a:buNone/>
            </a:pPr>
            <a:endParaRPr lang="pt-BR" sz="2000" b="1" dirty="0"/>
          </a:p>
          <a:p>
            <a:pPr marL="0" indent="0" algn="r">
              <a:lnSpc>
                <a:spcPct val="100000"/>
              </a:lnSpc>
              <a:buNone/>
            </a:pPr>
            <a:endParaRPr lang="pt-BR" sz="2000" b="1" dirty="0"/>
          </a:p>
          <a:p>
            <a:pPr marL="0" indent="0" algn="r">
              <a:lnSpc>
                <a:spcPct val="100000"/>
              </a:lnSpc>
              <a:buNone/>
            </a:pPr>
            <a:r>
              <a:rPr lang="pt-BR" sz="2000" b="1" dirty="0"/>
              <a:t>Prof. DR. CARLOS EDUARDO AMBIEL</a:t>
            </a:r>
            <a:r>
              <a:rPr lang="pt-BR" sz="2000" dirty="0"/>
              <a:t> </a:t>
            </a:r>
          </a:p>
          <a:p>
            <a:pPr marL="3675063" indent="0" algn="r">
              <a:lnSpc>
                <a:spcPct val="100000"/>
              </a:lnSpc>
              <a:buNone/>
            </a:pPr>
            <a:r>
              <a:rPr lang="pt-BR" sz="2000" dirty="0"/>
              <a:t>Advogado. Mestre e Doutor em Direito do Trabalho pela FDUSP. </a:t>
            </a:r>
          </a:p>
          <a:p>
            <a:pPr marL="3675063" indent="0" algn="r">
              <a:lnSpc>
                <a:spcPct val="100000"/>
              </a:lnSpc>
              <a:buNone/>
            </a:pPr>
            <a:r>
              <a:rPr lang="pt-BR" sz="2000" dirty="0"/>
              <a:t>Professor de Direito Desportivo da FAAP.</a:t>
            </a:r>
            <a:r>
              <a:rPr lang="pt-BR" sz="2000" b="1" dirty="0"/>
              <a:t> </a:t>
            </a:r>
            <a:endParaRPr lang="pt-BR" sz="2000" dirty="0"/>
          </a:p>
        </p:txBody>
      </p:sp>
      <p:graphicFrame>
        <p:nvGraphicFramePr>
          <p:cNvPr id="4" name="Objeto 3"/>
          <p:cNvGraphicFramePr>
            <a:graphicFrameLocks noChangeAspect="1"/>
          </p:cNvGraphicFramePr>
          <p:nvPr/>
        </p:nvGraphicFramePr>
        <p:xfrm>
          <a:off x="933128" y="487362"/>
          <a:ext cx="1139825" cy="1081087"/>
        </p:xfrm>
        <a:graphic>
          <a:graphicData uri="http://schemas.openxmlformats.org/presentationml/2006/ole">
            <mc:AlternateContent xmlns:mc="http://schemas.openxmlformats.org/markup-compatibility/2006">
              <mc:Choice xmlns:v="urn:schemas-microsoft-com:vml" Requires="v">
                <p:oleObj name="Imagem de Bitmap" r:id="rId2" imgW="1523810" imgH="1552792" progId="Paint.Picture">
                  <p:embed/>
                </p:oleObj>
              </mc:Choice>
              <mc:Fallback>
                <p:oleObj name="Imagem de Bitmap" r:id="rId2" imgW="1523810" imgH="1552792"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28" y="487362"/>
                        <a:ext cx="1139825" cy="1081087"/>
                      </a:xfrm>
                      <a:prstGeom prst="rect">
                        <a:avLst/>
                      </a:prstGeom>
                      <a:noFill/>
                    </p:spPr>
                  </p:pic>
                </p:oleObj>
              </mc:Fallback>
            </mc:AlternateContent>
          </a:graphicData>
        </a:graphic>
      </p:graphicFrame>
    </p:spTree>
    <p:extLst>
      <p:ext uri="{BB962C8B-B14F-4D97-AF65-F5344CB8AC3E}">
        <p14:creationId xmlns:p14="http://schemas.microsoft.com/office/powerpoint/2010/main" val="259497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4"/>
          <p:cNvSpPr txBox="1">
            <a:spLocks noChangeArrowheads="1"/>
          </p:cNvSpPr>
          <p:nvPr/>
        </p:nvSpPr>
        <p:spPr bwMode="auto">
          <a:xfrm>
            <a:off x="1774825" y="0"/>
            <a:ext cx="7265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b="1" dirty="0">
              <a:solidFill>
                <a:srgbClr val="17375E"/>
              </a:solidFill>
            </a:endParaRPr>
          </a:p>
          <a:p>
            <a:pPr eaLnBrk="1" hangingPunct="1">
              <a:spcBef>
                <a:spcPct val="0"/>
              </a:spcBef>
              <a:buFontTx/>
              <a:buNone/>
            </a:pPr>
            <a:r>
              <a:rPr lang="pt-BR" altLang="pt-BR" sz="2400" b="1" dirty="0"/>
              <a:t>O Mercado dos Jogos Eletrônicos</a:t>
            </a:r>
          </a:p>
        </p:txBody>
      </p:sp>
      <p:sp>
        <p:nvSpPr>
          <p:cNvPr id="10244" name="AutoShape 20"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10245" name="AutoShape 22"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10246" name="Retângulo 21">
            <a:extLst>
              <a:ext uri="{FF2B5EF4-FFF2-40B4-BE49-F238E27FC236}">
                <a16:creationId xmlns:a16="http://schemas.microsoft.com/office/drawing/2014/main" id="{1782F767-5685-4C8A-BD65-5DB47F7BA76F}"/>
              </a:ext>
            </a:extLst>
          </p:cNvPr>
          <p:cNvSpPr>
            <a:spLocks noChangeArrowheads="1"/>
          </p:cNvSpPr>
          <p:nvPr/>
        </p:nvSpPr>
        <p:spPr bwMode="auto">
          <a:xfrm>
            <a:off x="1465943" y="1166813"/>
            <a:ext cx="9027886"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Font typeface="Wingdings" panose="05000000000000000000" pitchFamily="2" charset="2"/>
              <a:buChar char="§"/>
              <a:defRPr/>
            </a:pPr>
            <a:r>
              <a:rPr lang="pt-BR" altLang="pt-BR" sz="2000" b="1" dirty="0"/>
              <a:t>Desde 2010, o mercado de games já apresentava faturamento maior que o  cinema. </a:t>
            </a:r>
          </a:p>
          <a:p>
            <a:pPr marL="342900" indent="-342900">
              <a:spcBef>
                <a:spcPct val="0"/>
              </a:spcBef>
              <a:buFont typeface="Wingdings" panose="05000000000000000000" pitchFamily="2" charset="2"/>
              <a:buChar char="§"/>
              <a:defRPr/>
            </a:pPr>
            <a:r>
              <a:rPr lang="pt-BR" altLang="pt-BR" sz="2000" b="1" dirty="0"/>
              <a:t>Hollywood lançou pouco mais de 500 títulos de filmes</a:t>
            </a:r>
          </a:p>
          <a:p>
            <a:pPr marL="342900" indent="-342900">
              <a:spcBef>
                <a:spcPct val="0"/>
              </a:spcBef>
              <a:buFont typeface="Wingdings" panose="05000000000000000000" pitchFamily="2" charset="2"/>
              <a:buChar char="§"/>
              <a:defRPr/>
            </a:pPr>
            <a:r>
              <a:rPr lang="pt-BR" altLang="pt-BR" sz="2000" b="1" dirty="0"/>
              <a:t>Foram registrados 1.638 jogos. </a:t>
            </a:r>
          </a:p>
          <a:p>
            <a:pPr marL="342900" indent="-342900">
              <a:spcBef>
                <a:spcPct val="0"/>
              </a:spcBef>
              <a:buFont typeface="Wingdings" panose="05000000000000000000" pitchFamily="2" charset="2"/>
              <a:buChar char="§"/>
              <a:defRPr/>
            </a:pPr>
            <a:endParaRPr lang="pt-BR" altLang="pt-BR" sz="2000" b="1" dirty="0"/>
          </a:p>
          <a:p>
            <a:pPr marL="342900" indent="-342900">
              <a:spcBef>
                <a:spcPct val="0"/>
              </a:spcBef>
              <a:buFont typeface="Wingdings" panose="05000000000000000000" pitchFamily="2" charset="2"/>
              <a:buChar char="Ø"/>
              <a:defRPr/>
            </a:pPr>
            <a:r>
              <a:rPr lang="pt-BR" altLang="pt-BR" sz="2000" b="1" dirty="0"/>
              <a:t>(2011) </a:t>
            </a:r>
            <a:r>
              <a:rPr lang="pt-BR" altLang="pt-BR" sz="2000" b="1" dirty="0" err="1"/>
              <a:t>Call</a:t>
            </a:r>
            <a:r>
              <a:rPr lang="pt-BR" altLang="pt-BR" sz="2000" b="1" dirty="0"/>
              <a:t> </a:t>
            </a:r>
            <a:r>
              <a:rPr lang="pt-BR" altLang="pt-BR" sz="2000" b="1" dirty="0" err="1"/>
              <a:t>of</a:t>
            </a:r>
            <a:r>
              <a:rPr lang="pt-BR" altLang="pt-BR" sz="2000" b="1" dirty="0"/>
              <a:t> Duty: Black Ops - vendeu 5,6 milhões nos EUA e GB</a:t>
            </a:r>
          </a:p>
          <a:p>
            <a:pPr marL="342900" indent="-342900">
              <a:spcBef>
                <a:spcPct val="0"/>
              </a:spcBef>
              <a:buFont typeface="Wingdings" panose="05000000000000000000" pitchFamily="2" charset="2"/>
              <a:buChar char="Ø"/>
              <a:defRPr/>
            </a:pPr>
            <a:r>
              <a:rPr lang="pt-BR" altLang="pt-BR" sz="2000" b="1" dirty="0"/>
              <a:t>Avatar - vendeu 3,2 milhões de cópias ao redor do mundo.</a:t>
            </a:r>
          </a:p>
          <a:p>
            <a:pPr marL="342900" indent="-342900">
              <a:spcBef>
                <a:spcPct val="0"/>
              </a:spcBef>
              <a:buFont typeface="Wingdings" panose="05000000000000000000" pitchFamily="2" charset="2"/>
              <a:buChar char="Ø"/>
              <a:defRPr/>
            </a:pPr>
            <a:endParaRPr lang="pt-BR" altLang="pt-BR" sz="2000" b="1" dirty="0"/>
          </a:p>
          <a:p>
            <a:pPr marL="342900" indent="-342900" algn="just">
              <a:spcBef>
                <a:spcPct val="0"/>
              </a:spcBef>
              <a:buFont typeface="Wingdings" panose="05000000000000000000" pitchFamily="2" charset="2"/>
              <a:buChar char="Ø"/>
              <a:defRPr/>
            </a:pPr>
            <a:r>
              <a:rPr lang="pt-BR" altLang="pt-BR" sz="2000" b="1" dirty="0"/>
              <a:t>Em 2016 – a Nintendo valorizou US$ 7,5 bilhões por conta do lançamento do Game Pokémon Go </a:t>
            </a:r>
          </a:p>
          <a:p>
            <a:pPr marL="342900" indent="-342900" algn="just">
              <a:spcBef>
                <a:spcPct val="0"/>
              </a:spcBef>
              <a:buFont typeface="Wingdings" panose="05000000000000000000" pitchFamily="2" charset="2"/>
              <a:buChar char="Ø"/>
              <a:defRPr/>
            </a:pPr>
            <a:endParaRPr lang="pt-BR" altLang="pt-BR" sz="2000" b="1" dirty="0"/>
          </a:p>
          <a:p>
            <a:pPr marL="342900" indent="-342900" algn="just">
              <a:spcBef>
                <a:spcPct val="0"/>
              </a:spcBef>
              <a:buFont typeface="Wingdings" panose="05000000000000000000" pitchFamily="2" charset="2"/>
              <a:buChar char="Ø"/>
              <a:defRPr/>
            </a:pPr>
            <a:r>
              <a:rPr lang="pt-BR" altLang="pt-BR" sz="2000" b="1" dirty="0"/>
              <a:t>Em 2018 – o Mercado de Games foi três vezes maior que o cinema</a:t>
            </a:r>
          </a:p>
          <a:p>
            <a:pPr marL="285750" indent="-285750">
              <a:spcBef>
                <a:spcPct val="0"/>
              </a:spcBef>
              <a:defRPr/>
            </a:pPr>
            <a:endParaRPr lang="pt-BR" altLang="pt-BR" sz="1600" b="1" dirty="0"/>
          </a:p>
          <a:p>
            <a:pPr algn="r">
              <a:spcBef>
                <a:spcPct val="0"/>
              </a:spcBef>
              <a:buFontTx/>
              <a:buNone/>
              <a:defRPr/>
            </a:pPr>
            <a:r>
              <a:rPr lang="pt-BR" altLang="pt-BR" sz="1200" dirty="0">
                <a:latin typeface="Arial" panose="020B0604020202020204" pitchFamily="34" charset="0"/>
              </a:rPr>
              <a:t> Fonte: Instituto IHS  e  </a:t>
            </a:r>
            <a:r>
              <a:rPr lang="pt-BR" altLang="pt-BR" sz="1200" dirty="0" err="1">
                <a:latin typeface="Arial" panose="020B0604020202020204" pitchFamily="34" charset="0"/>
              </a:rPr>
              <a:t>Digi</a:t>
            </a:r>
            <a:r>
              <a:rPr lang="pt-BR" altLang="pt-BR" sz="1200" dirty="0">
                <a:latin typeface="Arial" panose="020B0604020202020204" pitchFamily="34" charset="0"/>
              </a:rPr>
              <a:t>-Capital</a:t>
            </a:r>
          </a:p>
        </p:txBody>
      </p:sp>
      <p:sp>
        <p:nvSpPr>
          <p:cNvPr id="10247" name="AutoShape 11" descr="Resultado de imagem para call of duty: black ops gameplay"/>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11843366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3"/>
          <p:cNvSpPr txBox="1">
            <a:spLocks noChangeArrowheads="1"/>
          </p:cNvSpPr>
          <p:nvPr/>
        </p:nvSpPr>
        <p:spPr bwMode="auto">
          <a:xfrm>
            <a:off x="1758950" y="201613"/>
            <a:ext cx="779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b="1" dirty="0"/>
              <a:t>Evolução do Mercado de Jogos Eletrônicos</a:t>
            </a:r>
          </a:p>
        </p:txBody>
      </p:sp>
      <p:sp>
        <p:nvSpPr>
          <p:cNvPr id="7" name="CaixaDeTexto 6">
            <a:extLst>
              <a:ext uri="{FF2B5EF4-FFF2-40B4-BE49-F238E27FC236}">
                <a16:creationId xmlns:a16="http://schemas.microsoft.com/office/drawing/2014/main" id="{39D48848-2011-4ABC-84F3-53869FCA50B4}"/>
              </a:ext>
            </a:extLst>
          </p:cNvPr>
          <p:cNvSpPr txBox="1"/>
          <p:nvPr/>
        </p:nvSpPr>
        <p:spPr>
          <a:xfrm>
            <a:off x="1757364" y="1125538"/>
            <a:ext cx="7794625" cy="400050"/>
          </a:xfrm>
          <a:prstGeom prst="rect">
            <a:avLst/>
          </a:prstGeom>
          <a:noFill/>
        </p:spPr>
        <p:txBody>
          <a:bodyPr>
            <a:spAutoFit/>
          </a:bodyPr>
          <a:lstStyle/>
          <a:p>
            <a:pPr marL="285750" indent="-285750">
              <a:buFont typeface="Wingdings" panose="05000000000000000000" pitchFamily="2" charset="2"/>
              <a:buChar char="Ø"/>
              <a:defRPr/>
            </a:pPr>
            <a:endParaRPr lang="pt-BR" sz="2000" b="1" dirty="0">
              <a:solidFill>
                <a:schemeClr val="tx2">
                  <a:lumMod val="75000"/>
                </a:schemeClr>
              </a:solidFill>
            </a:endParaRPr>
          </a:p>
        </p:txBody>
      </p:sp>
      <p:sp>
        <p:nvSpPr>
          <p:cNvPr id="12293"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12294" name="Image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4" y="1116014"/>
            <a:ext cx="9208861" cy="591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84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4"/>
          <p:cNvSpPr txBox="1">
            <a:spLocks noChangeArrowheads="1"/>
          </p:cNvSpPr>
          <p:nvPr/>
        </p:nvSpPr>
        <p:spPr bwMode="auto">
          <a:xfrm>
            <a:off x="1774825" y="0"/>
            <a:ext cx="7265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b="1" dirty="0">
              <a:solidFill>
                <a:srgbClr val="17375E"/>
              </a:solidFill>
            </a:endParaRPr>
          </a:p>
          <a:p>
            <a:pPr eaLnBrk="1" hangingPunct="1">
              <a:spcBef>
                <a:spcPct val="0"/>
              </a:spcBef>
              <a:buFontTx/>
              <a:buNone/>
            </a:pPr>
            <a:r>
              <a:rPr lang="pt-BR" altLang="pt-BR" sz="2400" b="1" dirty="0"/>
              <a:t>O Mercado dos Jogos Eletrônicos</a:t>
            </a:r>
          </a:p>
        </p:txBody>
      </p:sp>
      <p:sp>
        <p:nvSpPr>
          <p:cNvPr id="10244" name="AutoShape 20"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10245" name="AutoShape 22"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10247" name="AutoShape 11" descr="Resultado de imagem para call of duty: black ops gameplay"/>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pic>
        <p:nvPicPr>
          <p:cNvPr id="1028" name="Picture 4" descr="arte games">
            <a:extLst>
              <a:ext uri="{FF2B5EF4-FFF2-40B4-BE49-F238E27FC236}">
                <a16:creationId xmlns:a16="http://schemas.microsoft.com/office/drawing/2014/main" id="{36429FBD-ABF0-E44F-3953-EA03DABFF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171" y="1047750"/>
            <a:ext cx="8490858"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3785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3"/>
          <p:cNvSpPr txBox="1">
            <a:spLocks noChangeArrowheads="1"/>
          </p:cNvSpPr>
          <p:nvPr/>
        </p:nvSpPr>
        <p:spPr bwMode="auto">
          <a:xfrm>
            <a:off x="1758950" y="201613"/>
            <a:ext cx="779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b="1" dirty="0"/>
              <a:t>Direito Aplicado aos Jogos Eletrônicos</a:t>
            </a:r>
          </a:p>
        </p:txBody>
      </p:sp>
      <p:sp>
        <p:nvSpPr>
          <p:cNvPr id="7" name="CaixaDeTexto 6">
            <a:extLst>
              <a:ext uri="{FF2B5EF4-FFF2-40B4-BE49-F238E27FC236}">
                <a16:creationId xmlns:a16="http://schemas.microsoft.com/office/drawing/2014/main" id="{39D48848-2011-4ABC-84F3-53869FCA50B4}"/>
              </a:ext>
            </a:extLst>
          </p:cNvPr>
          <p:cNvSpPr txBox="1"/>
          <p:nvPr/>
        </p:nvSpPr>
        <p:spPr>
          <a:xfrm>
            <a:off x="1757364" y="1125539"/>
            <a:ext cx="7794625" cy="5324475"/>
          </a:xfrm>
          <a:prstGeom prst="rect">
            <a:avLst/>
          </a:prstGeom>
          <a:noFill/>
        </p:spPr>
        <p:txBody>
          <a:bodyPr>
            <a:spAutoFit/>
          </a:bodyPr>
          <a:lstStyle/>
          <a:p>
            <a:pPr marL="285750" indent="-285750">
              <a:buFont typeface="Wingdings" panose="05000000000000000000" pitchFamily="2" charset="2"/>
              <a:buChar char="Ø"/>
              <a:defRPr/>
            </a:pPr>
            <a:r>
              <a:rPr lang="pt-BR" sz="2000" b="1" dirty="0">
                <a:solidFill>
                  <a:schemeClr val="tx2">
                    <a:lumMod val="75000"/>
                  </a:schemeClr>
                </a:solidFill>
              </a:rPr>
              <a:t>Direitos Autorais (proteção à criação: roteiro, personagem, cenário)</a:t>
            </a:r>
          </a:p>
          <a:p>
            <a:pPr marL="285750" indent="-285750">
              <a:buFont typeface="Wingdings" panose="05000000000000000000" pitchFamily="2" charset="2"/>
              <a:buChar char="Ø"/>
              <a:defRPr/>
            </a:pPr>
            <a:endParaRPr lang="pt-BR" sz="2000" b="1" dirty="0">
              <a:solidFill>
                <a:schemeClr val="tx2">
                  <a:lumMod val="75000"/>
                </a:schemeClr>
              </a:solidFill>
            </a:endParaRPr>
          </a:p>
          <a:p>
            <a:pPr marL="285750" indent="-285750">
              <a:buFont typeface="Wingdings" panose="05000000000000000000" pitchFamily="2" charset="2"/>
              <a:buChar char="Ø"/>
              <a:defRPr/>
            </a:pPr>
            <a:r>
              <a:rPr lang="pt-BR" sz="2000" b="1" dirty="0">
                <a:solidFill>
                  <a:schemeClr val="tx2">
                    <a:lumMod val="75000"/>
                  </a:schemeClr>
                </a:solidFill>
              </a:rPr>
              <a:t>Propriedade Industrial (tecnologia do jogo)</a:t>
            </a:r>
          </a:p>
          <a:p>
            <a:pPr marL="285750" indent="-285750">
              <a:buFont typeface="Wingdings" panose="05000000000000000000" pitchFamily="2" charset="2"/>
              <a:buChar char="Ø"/>
              <a:defRPr/>
            </a:pPr>
            <a:endParaRPr lang="pt-BR" sz="2000" b="1" dirty="0">
              <a:solidFill>
                <a:schemeClr val="tx2">
                  <a:lumMod val="75000"/>
                </a:schemeClr>
              </a:solidFill>
            </a:endParaRPr>
          </a:p>
          <a:p>
            <a:pPr marL="285750" indent="-285750">
              <a:buFont typeface="Wingdings" panose="05000000000000000000" pitchFamily="2" charset="2"/>
              <a:buChar char="Ø"/>
              <a:defRPr/>
            </a:pPr>
            <a:r>
              <a:rPr lang="pt-BR" sz="2000" b="1" dirty="0">
                <a:solidFill>
                  <a:schemeClr val="tx2">
                    <a:lumMod val="75000"/>
                  </a:schemeClr>
                </a:solidFill>
              </a:rPr>
              <a:t>Lei de software (o jogo tem um dono – compra ou licença para uso)</a:t>
            </a:r>
          </a:p>
          <a:p>
            <a:pPr marL="285750" indent="-285750">
              <a:buFont typeface="Wingdings" panose="05000000000000000000" pitchFamily="2" charset="2"/>
              <a:buChar char="Ø"/>
              <a:defRPr/>
            </a:pPr>
            <a:endParaRPr lang="pt-BR" sz="2000" b="1" dirty="0">
              <a:solidFill>
                <a:schemeClr val="tx2">
                  <a:lumMod val="75000"/>
                </a:schemeClr>
              </a:solidFill>
            </a:endParaRPr>
          </a:p>
          <a:p>
            <a:pPr marL="285750" indent="-285750">
              <a:buFont typeface="Wingdings" panose="05000000000000000000" pitchFamily="2" charset="2"/>
              <a:buChar char="Ø"/>
              <a:defRPr/>
            </a:pPr>
            <a:r>
              <a:rPr lang="pt-BR" sz="2000" b="1" dirty="0">
                <a:solidFill>
                  <a:schemeClr val="tx2">
                    <a:lumMod val="75000"/>
                  </a:schemeClr>
                </a:solidFill>
              </a:rPr>
              <a:t>Tributário (impostos aplicados à produção e comercialização)</a:t>
            </a:r>
          </a:p>
          <a:p>
            <a:pPr marL="285750" indent="-285750">
              <a:buFont typeface="Wingdings" panose="05000000000000000000" pitchFamily="2" charset="2"/>
              <a:buChar char="Ø"/>
              <a:defRPr/>
            </a:pPr>
            <a:endParaRPr lang="pt-BR" sz="2000" b="1" dirty="0">
              <a:solidFill>
                <a:schemeClr val="tx2">
                  <a:lumMod val="75000"/>
                </a:schemeClr>
              </a:solidFill>
            </a:endParaRPr>
          </a:p>
          <a:p>
            <a:pPr marL="285750" indent="-285750">
              <a:buFont typeface="Wingdings" panose="05000000000000000000" pitchFamily="2" charset="2"/>
              <a:buChar char="Ø"/>
              <a:defRPr/>
            </a:pPr>
            <a:r>
              <a:rPr lang="pt-BR" sz="2000" b="1" dirty="0">
                <a:solidFill>
                  <a:schemeClr val="tx2">
                    <a:lumMod val="75000"/>
                  </a:schemeClr>
                </a:solidFill>
              </a:rPr>
              <a:t>Direito Civil (Contratos Diversos) </a:t>
            </a:r>
          </a:p>
          <a:p>
            <a:pPr marL="285750" indent="-285750">
              <a:buFont typeface="Wingdings" panose="05000000000000000000" pitchFamily="2" charset="2"/>
              <a:buChar char="Ø"/>
              <a:defRPr/>
            </a:pPr>
            <a:endParaRPr lang="pt-BR" sz="2000" b="1" dirty="0">
              <a:solidFill>
                <a:schemeClr val="tx2">
                  <a:lumMod val="75000"/>
                </a:schemeClr>
              </a:solidFill>
            </a:endParaRPr>
          </a:p>
          <a:p>
            <a:pPr marL="285750" indent="-285750">
              <a:buFont typeface="Wingdings" panose="05000000000000000000" pitchFamily="2" charset="2"/>
              <a:buChar char="Ø"/>
              <a:defRPr/>
            </a:pPr>
            <a:r>
              <a:rPr lang="pt-BR" sz="2000" b="1" dirty="0">
                <a:solidFill>
                  <a:schemeClr val="tx2">
                    <a:lumMod val="75000"/>
                  </a:schemeClr>
                </a:solidFill>
              </a:rPr>
              <a:t>Relações de Trabalho </a:t>
            </a:r>
          </a:p>
          <a:p>
            <a:pPr>
              <a:defRPr/>
            </a:pPr>
            <a:endParaRPr lang="pt-BR" sz="2000" b="1" dirty="0">
              <a:solidFill>
                <a:schemeClr val="tx2">
                  <a:lumMod val="75000"/>
                </a:schemeClr>
              </a:solidFill>
            </a:endParaRPr>
          </a:p>
          <a:p>
            <a:pPr marL="342900" indent="-342900">
              <a:buFont typeface="Wingdings" panose="05000000000000000000" pitchFamily="2" charset="2"/>
              <a:buChar char="§"/>
              <a:defRPr/>
            </a:pPr>
            <a:r>
              <a:rPr lang="pt-BR" sz="2000" b="1" dirty="0">
                <a:solidFill>
                  <a:schemeClr val="tx2">
                    <a:lumMod val="75000"/>
                  </a:schemeClr>
                </a:solidFill>
              </a:rPr>
              <a:t>Trabalho de quem produz os jogos</a:t>
            </a:r>
          </a:p>
          <a:p>
            <a:pPr marL="342900" indent="-342900">
              <a:buFont typeface="Wingdings" panose="05000000000000000000" pitchFamily="2" charset="2"/>
              <a:buChar char="§"/>
              <a:defRPr/>
            </a:pPr>
            <a:endParaRPr lang="pt-BR" sz="2000" b="1" dirty="0">
              <a:solidFill>
                <a:schemeClr val="tx2">
                  <a:lumMod val="75000"/>
                </a:schemeClr>
              </a:solidFill>
            </a:endParaRPr>
          </a:p>
          <a:p>
            <a:pPr marL="342900" indent="-342900">
              <a:buFont typeface="Wingdings" panose="05000000000000000000" pitchFamily="2" charset="2"/>
              <a:buChar char="§"/>
              <a:defRPr/>
            </a:pPr>
            <a:r>
              <a:rPr lang="pt-BR" sz="2000" b="1" dirty="0">
                <a:solidFill>
                  <a:schemeClr val="tx2">
                    <a:lumMod val="75000"/>
                  </a:schemeClr>
                </a:solidFill>
              </a:rPr>
              <a:t>Trabalho de quem joga</a:t>
            </a:r>
          </a:p>
          <a:p>
            <a:pPr marL="342900" indent="-342900">
              <a:buFont typeface="Wingdings" panose="05000000000000000000" pitchFamily="2" charset="2"/>
              <a:buChar char="§"/>
              <a:defRPr/>
            </a:pPr>
            <a:endParaRPr lang="pt-BR" sz="2000" b="1" dirty="0">
              <a:solidFill>
                <a:schemeClr val="tx2">
                  <a:lumMod val="75000"/>
                </a:schemeClr>
              </a:solidFill>
            </a:endParaRPr>
          </a:p>
          <a:p>
            <a:pPr marL="342900" indent="-342900">
              <a:buFont typeface="Wingdings" panose="05000000000000000000" pitchFamily="2" charset="2"/>
              <a:buChar char="§"/>
              <a:defRPr/>
            </a:pPr>
            <a:r>
              <a:rPr lang="pt-BR" sz="2000" b="1" dirty="0">
                <a:solidFill>
                  <a:schemeClr val="tx2">
                    <a:lumMod val="75000"/>
                  </a:schemeClr>
                </a:solidFill>
              </a:rPr>
              <a:t>Jogar games pode ser uma profissão?</a:t>
            </a:r>
          </a:p>
        </p:txBody>
      </p:sp>
      <p:sp>
        <p:nvSpPr>
          <p:cNvPr id="13317"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36726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465667"/>
            <a:ext cx="10515600" cy="5477933"/>
          </a:xfrm>
        </p:spPr>
        <p:txBody>
          <a:bodyPr>
            <a:normAutofit/>
          </a:bodyPr>
          <a:lstStyle/>
          <a:p>
            <a:pPr marL="0" indent="0" algn="ctr">
              <a:buNone/>
              <a:defRPr/>
            </a:pPr>
            <a:r>
              <a:rPr lang="pt-BR" sz="2400" b="1" dirty="0"/>
              <a:t>Conceito de Atleta</a:t>
            </a:r>
            <a:endParaRPr lang="pt-BR" sz="2400" dirty="0"/>
          </a:p>
          <a:p>
            <a:pPr marL="0" indent="0" algn="just">
              <a:buNone/>
            </a:pPr>
            <a:endParaRPr lang="pt-BR" sz="1800" b="0" i="0" dirty="0">
              <a:solidFill>
                <a:srgbClr val="000000"/>
              </a:solidFill>
              <a:effectLst/>
              <a:latin typeface="Arial" panose="020B0604020202020204" pitchFamily="34" charset="0"/>
            </a:endParaRPr>
          </a:p>
          <a:p>
            <a:pPr marL="0" indent="0" algn="just">
              <a:lnSpc>
                <a:spcPct val="150000"/>
              </a:lnSpc>
              <a:buNone/>
            </a:pPr>
            <a:r>
              <a:rPr lang="pt-BR" sz="1800" b="0" i="0" dirty="0">
                <a:solidFill>
                  <a:srgbClr val="000000"/>
                </a:solidFill>
                <a:effectLst/>
                <a:latin typeface="Arial" panose="020B0604020202020204" pitchFamily="34" charset="0"/>
              </a:rPr>
              <a:t>Art. 72. A profissão de atleta é reconhecida e regulada por esta Lei, sem prejuízo das disposições não colidentes contidas na legislação vigente, no respectivo contrato de trabalho ou em acordos ou convenções coletivas.</a:t>
            </a:r>
            <a:endParaRPr lang="pt-BR" sz="1200" b="0" i="0" dirty="0">
              <a:solidFill>
                <a:srgbClr val="000000"/>
              </a:solidFill>
              <a:effectLst/>
              <a:latin typeface="Times New Roman" panose="02020603050405020304" pitchFamily="18" charset="0"/>
            </a:endParaRPr>
          </a:p>
          <a:p>
            <a:pPr marL="0" indent="0" algn="just">
              <a:lnSpc>
                <a:spcPct val="150000"/>
              </a:lnSpc>
              <a:buNone/>
            </a:pPr>
            <a:endParaRPr lang="pt-BR" sz="1800" b="0" i="0" dirty="0">
              <a:solidFill>
                <a:srgbClr val="000000"/>
              </a:solidFill>
              <a:effectLst/>
              <a:latin typeface="Arial" panose="020B0604020202020204" pitchFamily="34" charset="0"/>
            </a:endParaRPr>
          </a:p>
          <a:p>
            <a:pPr marL="0" indent="0" algn="just">
              <a:lnSpc>
                <a:spcPct val="150000"/>
              </a:lnSpc>
              <a:buNone/>
            </a:pPr>
            <a:r>
              <a:rPr lang="pt-BR" sz="1800" b="0" i="0" dirty="0">
                <a:solidFill>
                  <a:srgbClr val="000000"/>
                </a:solidFill>
                <a:effectLst/>
                <a:latin typeface="Arial" panose="020B0604020202020204" pitchFamily="34" charset="0"/>
              </a:rPr>
              <a:t>Parágrafo único</a:t>
            </a:r>
            <a:r>
              <a:rPr lang="pt-BR" sz="1800" b="0" i="0" dirty="0">
                <a:solidFill>
                  <a:srgbClr val="000000"/>
                </a:solidFill>
                <a:effectLst/>
                <a:highlight>
                  <a:srgbClr val="FFFF00"/>
                </a:highlight>
                <a:latin typeface="Arial" panose="020B0604020202020204" pitchFamily="34" charset="0"/>
              </a:rPr>
              <a:t>. Considera-se atleta profissional o praticante de esporte de alto nível que se dedica à atividade esportiva de forma remunerada e permanente e que tem nessa atividade sua principal fonte de renda por meio do trabalho, independentemente da forma como recebe sua remuneração.</a:t>
            </a:r>
            <a:endParaRPr lang="pt-BR" sz="1200" b="0" i="0" dirty="0">
              <a:solidFill>
                <a:srgbClr val="000000"/>
              </a:solidFill>
              <a:effectLst/>
              <a:highlight>
                <a:srgbClr val="FFFF00"/>
              </a:highlight>
              <a:latin typeface="Times New Roman" panose="02020603050405020304" pitchFamily="18" charset="0"/>
            </a:endParaRPr>
          </a:p>
          <a:p>
            <a:pPr marL="0" indent="0">
              <a:buNone/>
              <a:defRPr/>
            </a:pPr>
            <a:endParaRPr lang="pt-BR" sz="2400" dirty="0"/>
          </a:p>
          <a:p>
            <a:pPr marL="0" indent="0">
              <a:buNone/>
              <a:defRPr/>
            </a:pPr>
            <a:r>
              <a:rPr lang="pt-BR" sz="2400" b="1" dirty="0"/>
              <a:t>Esse conceito de aplica ao chamado atleta de </a:t>
            </a:r>
            <a:r>
              <a:rPr lang="pt-BR" sz="2400" b="1" dirty="0" err="1"/>
              <a:t>e-sports</a:t>
            </a:r>
            <a:r>
              <a:rPr lang="pt-BR" sz="2400" b="1" dirty="0"/>
              <a:t>?</a:t>
            </a:r>
          </a:p>
        </p:txBody>
      </p:sp>
    </p:spTree>
    <p:extLst>
      <p:ext uri="{BB962C8B-B14F-4D97-AF65-F5344CB8AC3E}">
        <p14:creationId xmlns:p14="http://schemas.microsoft.com/office/powerpoint/2010/main" val="85851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A314256-397D-4F56-AC52-FFFC9AE89A54}"/>
              </a:ext>
            </a:extLst>
          </p:cNvPr>
          <p:cNvSpPr txBox="1"/>
          <p:nvPr/>
        </p:nvSpPr>
        <p:spPr>
          <a:xfrm>
            <a:off x="1758950" y="201613"/>
            <a:ext cx="7793038" cy="584200"/>
          </a:xfrm>
          <a:prstGeom prst="rect">
            <a:avLst/>
          </a:prstGeom>
          <a:noFill/>
        </p:spPr>
        <p:txBody>
          <a:bodyPr>
            <a:spAutoFit/>
          </a:bodyPr>
          <a:lstStyle/>
          <a:p>
            <a:pPr>
              <a:defRPr/>
            </a:pPr>
            <a:r>
              <a:rPr lang="pt-BR" sz="3200" b="1" dirty="0">
                <a:solidFill>
                  <a:schemeClr val="tx2">
                    <a:lumMod val="75000"/>
                  </a:schemeClr>
                </a:solidFill>
              </a:rPr>
              <a:t>Atletas de E-sports</a:t>
            </a:r>
          </a:p>
        </p:txBody>
      </p:sp>
      <p:cxnSp>
        <p:nvCxnSpPr>
          <p:cNvPr id="5" name="Conector reto 4">
            <a:extLst>
              <a:ext uri="{FF2B5EF4-FFF2-40B4-BE49-F238E27FC236}">
                <a16:creationId xmlns:a16="http://schemas.microsoft.com/office/drawing/2014/main" id="{46E08281-C5BB-4C40-9330-6BFCE5075C07}"/>
              </a:ext>
            </a:extLst>
          </p:cNvPr>
          <p:cNvCxnSpPr/>
          <p:nvPr/>
        </p:nvCxnSpPr>
        <p:spPr>
          <a:xfrm flipH="1">
            <a:off x="1847850" y="785813"/>
            <a:ext cx="424815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2ABF5232-8260-4928-B8CD-532A25AAB6EF}"/>
              </a:ext>
            </a:extLst>
          </p:cNvPr>
          <p:cNvSpPr txBox="1"/>
          <p:nvPr/>
        </p:nvSpPr>
        <p:spPr>
          <a:xfrm>
            <a:off x="2135189" y="5445126"/>
            <a:ext cx="7794625" cy="1015663"/>
          </a:xfrm>
          <a:prstGeom prst="rect">
            <a:avLst/>
          </a:prstGeom>
          <a:noFill/>
        </p:spPr>
        <p:txBody>
          <a:bodyPr>
            <a:spAutoFit/>
          </a:bodyPr>
          <a:lstStyle/>
          <a:p>
            <a:pPr eaLnBrk="1" hangingPunct="1">
              <a:defRPr/>
            </a:pPr>
            <a:r>
              <a:rPr lang="pt-BR" sz="2000" b="1" dirty="0">
                <a:solidFill>
                  <a:schemeClr val="tx2">
                    <a:lumMod val="75000"/>
                  </a:schemeClr>
                </a:solidFill>
              </a:rPr>
              <a:t>Lee “</a:t>
            </a:r>
            <a:r>
              <a:rPr lang="pt-BR" sz="2000" b="1" dirty="0" err="1">
                <a:solidFill>
                  <a:schemeClr val="tx2">
                    <a:lumMod val="75000"/>
                  </a:schemeClr>
                </a:solidFill>
              </a:rPr>
              <a:t>Faker</a:t>
            </a:r>
            <a:r>
              <a:rPr lang="pt-BR" sz="2000" b="1" dirty="0">
                <a:solidFill>
                  <a:schemeClr val="tx2">
                    <a:lumMod val="75000"/>
                  </a:schemeClr>
                </a:solidFill>
              </a:rPr>
              <a:t>” Sang-</a:t>
            </a:r>
            <a:r>
              <a:rPr lang="pt-BR" sz="2000" b="1" dirty="0" err="1">
                <a:solidFill>
                  <a:schemeClr val="tx2">
                    <a:lumMod val="75000"/>
                  </a:schemeClr>
                </a:solidFill>
              </a:rPr>
              <a:t>hyeok</a:t>
            </a:r>
            <a:r>
              <a:rPr lang="pt-BR" sz="2000" b="1" dirty="0">
                <a:solidFill>
                  <a:schemeClr val="tx2">
                    <a:lumMod val="75000"/>
                  </a:schemeClr>
                </a:solidFill>
              </a:rPr>
              <a:t>  é </a:t>
            </a:r>
            <a:r>
              <a:rPr lang="pt-BR" sz="2000" b="1" dirty="0" err="1">
                <a:solidFill>
                  <a:schemeClr val="tx2">
                    <a:lumMod val="75000"/>
                  </a:schemeClr>
                </a:solidFill>
              </a:rPr>
              <a:t>ciberatleta</a:t>
            </a:r>
            <a:r>
              <a:rPr lang="pt-BR" sz="2000" b="1" dirty="0">
                <a:solidFill>
                  <a:schemeClr val="tx2">
                    <a:lumMod val="75000"/>
                  </a:schemeClr>
                </a:solidFill>
              </a:rPr>
              <a:t> foi tricampeão mundial de </a:t>
            </a:r>
            <a:r>
              <a:rPr lang="pt-BR" sz="2000" b="1" dirty="0" err="1">
                <a:solidFill>
                  <a:schemeClr val="tx2">
                    <a:lumMod val="75000"/>
                  </a:schemeClr>
                </a:solidFill>
              </a:rPr>
              <a:t>LoL</a:t>
            </a:r>
            <a:endParaRPr lang="pt-BR" sz="2000" b="1" dirty="0">
              <a:solidFill>
                <a:schemeClr val="tx2">
                  <a:lumMod val="75000"/>
                </a:schemeClr>
              </a:solidFill>
            </a:endParaRPr>
          </a:p>
          <a:p>
            <a:pPr>
              <a:defRPr/>
            </a:pPr>
            <a:r>
              <a:rPr lang="pt-BR" sz="2000" b="1" dirty="0">
                <a:solidFill>
                  <a:schemeClr val="tx2">
                    <a:lumMod val="75000"/>
                  </a:schemeClr>
                </a:solidFill>
              </a:rPr>
              <a:t>Nasceu na Coreia do Sul, e com 21 anos ganhava de US$ 2,5 milhões anualmente</a:t>
            </a:r>
          </a:p>
        </p:txBody>
      </p:sp>
      <p:sp>
        <p:nvSpPr>
          <p:cNvPr id="14341"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14342"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1125538"/>
            <a:ext cx="6572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19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AEAAD67-443D-4B5F-B29F-CF3D17790087}"/>
              </a:ext>
            </a:extLst>
          </p:cNvPr>
          <p:cNvSpPr txBox="1"/>
          <p:nvPr/>
        </p:nvSpPr>
        <p:spPr>
          <a:xfrm>
            <a:off x="1758950" y="201613"/>
            <a:ext cx="7793038" cy="1077912"/>
          </a:xfrm>
          <a:prstGeom prst="rect">
            <a:avLst/>
          </a:prstGeom>
          <a:noFill/>
        </p:spPr>
        <p:txBody>
          <a:bodyPr>
            <a:spAutoFit/>
          </a:bodyPr>
          <a:lstStyle/>
          <a:p>
            <a:pPr>
              <a:defRPr/>
            </a:pPr>
            <a:r>
              <a:rPr lang="pt-BR" sz="3200" b="1" dirty="0">
                <a:solidFill>
                  <a:schemeClr val="tx2">
                    <a:lumMod val="75000"/>
                  </a:schemeClr>
                </a:solidFill>
              </a:rPr>
              <a:t>A indústria do </a:t>
            </a:r>
            <a:r>
              <a:rPr lang="pt-BR" sz="3200" b="1" dirty="0" err="1">
                <a:solidFill>
                  <a:schemeClr val="tx2">
                    <a:lumMod val="75000"/>
                  </a:schemeClr>
                </a:solidFill>
              </a:rPr>
              <a:t>e-sportes</a:t>
            </a:r>
            <a:endParaRPr lang="pt-BR" sz="3200" b="1" dirty="0">
              <a:solidFill>
                <a:srgbClr val="17375E"/>
              </a:solidFill>
              <a:latin typeface="Calibri" panose="020F0502020204030204" pitchFamily="34" charset="0"/>
            </a:endParaRPr>
          </a:p>
          <a:p>
            <a:pPr>
              <a:defRPr/>
            </a:pPr>
            <a:endParaRPr lang="pt-BR" sz="3200" b="1" dirty="0">
              <a:solidFill>
                <a:schemeClr val="tx2">
                  <a:lumMod val="75000"/>
                </a:schemeClr>
              </a:solidFill>
            </a:endParaRPr>
          </a:p>
        </p:txBody>
      </p:sp>
      <p:sp>
        <p:nvSpPr>
          <p:cNvPr id="7" name="CaixaDeTexto 6">
            <a:extLst>
              <a:ext uri="{FF2B5EF4-FFF2-40B4-BE49-F238E27FC236}">
                <a16:creationId xmlns:a16="http://schemas.microsoft.com/office/drawing/2014/main" id="{39D48848-2011-4ABC-84F3-53869FCA50B4}"/>
              </a:ext>
            </a:extLst>
          </p:cNvPr>
          <p:cNvSpPr txBox="1"/>
          <p:nvPr/>
        </p:nvSpPr>
        <p:spPr>
          <a:xfrm>
            <a:off x="957944" y="1052514"/>
            <a:ext cx="9811656" cy="4708981"/>
          </a:xfrm>
          <a:prstGeom prst="rect">
            <a:avLst/>
          </a:prstGeom>
          <a:noFill/>
        </p:spPr>
        <p:txBody>
          <a:bodyPr wrap="square">
            <a:spAutoFit/>
          </a:bodyPr>
          <a:lstStyle/>
          <a:p>
            <a:pPr eaLnBrk="1" hangingPunct="1">
              <a:defRPr/>
            </a:pPr>
            <a:r>
              <a:rPr lang="pt-BR" sz="2000" b="1" dirty="0">
                <a:solidFill>
                  <a:schemeClr val="tx2">
                    <a:lumMod val="75000"/>
                  </a:schemeClr>
                </a:solidFill>
              </a:rPr>
              <a:t>E-Sports já movimentou US$ 696 milhões (R$ 2,15 bilhões) </a:t>
            </a:r>
          </a:p>
          <a:p>
            <a:pPr eaLnBrk="1" hangingPunct="1">
              <a:defRPr/>
            </a:pPr>
            <a:endParaRPr lang="pt-BR" sz="2000" b="1" dirty="0">
              <a:solidFill>
                <a:schemeClr val="tx2">
                  <a:lumMod val="75000"/>
                </a:schemeClr>
              </a:solidFill>
            </a:endParaRPr>
          </a:p>
          <a:p>
            <a:pPr eaLnBrk="1" hangingPunct="1">
              <a:defRPr/>
            </a:pPr>
            <a:r>
              <a:rPr lang="pt-BR" sz="2000" b="1" dirty="0">
                <a:solidFill>
                  <a:schemeClr val="tx2">
                    <a:lumMod val="75000"/>
                  </a:schemeClr>
                </a:solidFill>
              </a:rPr>
              <a:t>Audiência de 385 milhões de pessoas </a:t>
            </a:r>
          </a:p>
          <a:p>
            <a:pPr eaLnBrk="1" hangingPunct="1">
              <a:defRPr/>
            </a:pPr>
            <a:endParaRPr lang="pt-BR" sz="2000" b="1" dirty="0">
              <a:solidFill>
                <a:schemeClr val="tx2">
                  <a:lumMod val="75000"/>
                </a:schemeClr>
              </a:solidFill>
            </a:endParaRPr>
          </a:p>
          <a:p>
            <a:pPr eaLnBrk="1" hangingPunct="1">
              <a:defRPr/>
            </a:pPr>
            <a:r>
              <a:rPr lang="pt-BR" sz="2000" b="1" dirty="0">
                <a:solidFill>
                  <a:schemeClr val="tx2">
                    <a:lumMod val="75000"/>
                  </a:schemeClr>
                </a:solidFill>
              </a:rPr>
              <a:t>Maior concentração nos EUA e Ásia. </a:t>
            </a:r>
          </a:p>
          <a:p>
            <a:pPr eaLnBrk="1" hangingPunct="1">
              <a:defRPr/>
            </a:pPr>
            <a:endParaRPr lang="pt-BR" sz="2000" b="1" dirty="0">
              <a:solidFill>
                <a:schemeClr val="tx2">
                  <a:lumMod val="75000"/>
                </a:schemeClr>
              </a:solidFill>
            </a:endParaRPr>
          </a:p>
          <a:p>
            <a:pPr eaLnBrk="1" hangingPunct="1">
              <a:defRPr/>
            </a:pPr>
            <a:r>
              <a:rPr lang="pt-BR" sz="2000" b="1" dirty="0">
                <a:solidFill>
                  <a:schemeClr val="tx2">
                    <a:lumMod val="75000"/>
                  </a:schemeClr>
                </a:solidFill>
              </a:rPr>
              <a:t>A final da "</a:t>
            </a:r>
            <a:r>
              <a:rPr lang="pt-BR" sz="2000" b="1" dirty="0" err="1">
                <a:solidFill>
                  <a:schemeClr val="tx2">
                    <a:lumMod val="75000"/>
                  </a:schemeClr>
                </a:solidFill>
              </a:rPr>
              <a:t>League</a:t>
            </a:r>
            <a:r>
              <a:rPr lang="pt-BR" sz="2000" b="1" dirty="0">
                <a:solidFill>
                  <a:schemeClr val="tx2">
                    <a:lumMod val="75000"/>
                  </a:schemeClr>
                </a:solidFill>
              </a:rPr>
              <a:t> </a:t>
            </a:r>
            <a:r>
              <a:rPr lang="pt-BR" sz="2000" b="1" dirty="0" err="1">
                <a:solidFill>
                  <a:schemeClr val="tx2">
                    <a:lumMod val="75000"/>
                  </a:schemeClr>
                </a:solidFill>
              </a:rPr>
              <a:t>of</a:t>
            </a:r>
            <a:r>
              <a:rPr lang="pt-BR" sz="2000" b="1" dirty="0">
                <a:solidFill>
                  <a:schemeClr val="tx2">
                    <a:lumMod val="75000"/>
                  </a:schemeClr>
                </a:solidFill>
              </a:rPr>
              <a:t> </a:t>
            </a:r>
            <a:r>
              <a:rPr lang="pt-BR" sz="2000" b="1" dirty="0" err="1">
                <a:solidFill>
                  <a:schemeClr val="tx2">
                    <a:lumMod val="75000"/>
                  </a:schemeClr>
                </a:solidFill>
              </a:rPr>
              <a:t>Legends</a:t>
            </a:r>
            <a:r>
              <a:rPr lang="pt-BR" sz="2000" b="1" dirty="0">
                <a:solidFill>
                  <a:schemeClr val="tx2">
                    <a:lumMod val="75000"/>
                  </a:schemeClr>
                </a:solidFill>
              </a:rPr>
              <a:t>" de 2016 teve 43 milhões de espectadores únicos. </a:t>
            </a:r>
          </a:p>
          <a:p>
            <a:pPr eaLnBrk="1" hangingPunct="1">
              <a:defRPr/>
            </a:pPr>
            <a:endParaRPr lang="pt-BR" sz="2000" b="1" dirty="0">
              <a:solidFill>
                <a:schemeClr val="tx2">
                  <a:lumMod val="75000"/>
                </a:schemeClr>
              </a:solidFill>
            </a:endParaRPr>
          </a:p>
          <a:p>
            <a:pPr eaLnBrk="1" hangingPunct="1">
              <a:defRPr/>
            </a:pPr>
            <a:r>
              <a:rPr lang="pt-BR" sz="2000" b="1" dirty="0">
                <a:solidFill>
                  <a:schemeClr val="tx2">
                    <a:lumMod val="75000"/>
                  </a:schemeClr>
                </a:solidFill>
              </a:rPr>
              <a:t>A final da NBA do mesmo ano foi assistida por 30,8 milhões de pessoas</a:t>
            </a:r>
          </a:p>
          <a:p>
            <a:pPr eaLnBrk="1" hangingPunct="1">
              <a:defRPr/>
            </a:pPr>
            <a:r>
              <a:rPr lang="pt-BR" sz="2000" b="1" dirty="0">
                <a:solidFill>
                  <a:schemeClr val="tx2">
                    <a:lumMod val="75000"/>
                  </a:schemeClr>
                </a:solidFill>
              </a:rPr>
              <a:t> </a:t>
            </a:r>
          </a:p>
          <a:p>
            <a:pPr eaLnBrk="1" hangingPunct="1">
              <a:defRPr/>
            </a:pPr>
            <a:r>
              <a:rPr lang="pt-BR" sz="2000" b="1" dirty="0">
                <a:solidFill>
                  <a:schemeClr val="tx2">
                    <a:lumMod val="75000"/>
                  </a:schemeClr>
                </a:solidFill>
              </a:rPr>
              <a:t>Nos 15 dias de competição do </a:t>
            </a:r>
            <a:r>
              <a:rPr lang="pt-BR" sz="2000" b="1" dirty="0" err="1">
                <a:solidFill>
                  <a:schemeClr val="tx2">
                    <a:lumMod val="75000"/>
                  </a:schemeClr>
                </a:solidFill>
              </a:rPr>
              <a:t>League</a:t>
            </a:r>
            <a:r>
              <a:rPr lang="pt-BR" sz="2000" b="1" dirty="0">
                <a:solidFill>
                  <a:schemeClr val="tx2">
                    <a:lumMod val="75000"/>
                  </a:schemeClr>
                </a:solidFill>
              </a:rPr>
              <a:t> </a:t>
            </a:r>
            <a:r>
              <a:rPr lang="pt-BR" sz="2000" b="1" dirty="0" err="1">
                <a:solidFill>
                  <a:schemeClr val="tx2">
                    <a:lumMod val="75000"/>
                  </a:schemeClr>
                </a:solidFill>
              </a:rPr>
              <a:t>of</a:t>
            </a:r>
            <a:r>
              <a:rPr lang="pt-BR" sz="2000" b="1" dirty="0">
                <a:solidFill>
                  <a:schemeClr val="tx2">
                    <a:lumMod val="75000"/>
                  </a:schemeClr>
                </a:solidFill>
              </a:rPr>
              <a:t> </a:t>
            </a:r>
            <a:r>
              <a:rPr lang="pt-BR" sz="2000" b="1" dirty="0" err="1">
                <a:solidFill>
                  <a:schemeClr val="tx2">
                    <a:lumMod val="75000"/>
                  </a:schemeClr>
                </a:solidFill>
              </a:rPr>
              <a:t>Legends</a:t>
            </a:r>
            <a:r>
              <a:rPr lang="pt-BR" sz="2000" b="1" dirty="0">
                <a:solidFill>
                  <a:schemeClr val="tx2">
                    <a:lumMod val="75000"/>
                  </a:schemeClr>
                </a:solidFill>
              </a:rPr>
              <a:t> World foram  396 milhões de expectadores</a:t>
            </a:r>
          </a:p>
          <a:p>
            <a:pPr eaLnBrk="1" hangingPunct="1">
              <a:defRPr/>
            </a:pPr>
            <a:endParaRPr lang="pt-BR" sz="2000" b="1" dirty="0">
              <a:solidFill>
                <a:schemeClr val="tx2">
                  <a:lumMod val="75000"/>
                </a:schemeClr>
              </a:solidFill>
            </a:endParaRPr>
          </a:p>
          <a:p>
            <a:pPr eaLnBrk="1" hangingPunct="1">
              <a:defRPr/>
            </a:pPr>
            <a:r>
              <a:rPr lang="pt-BR" sz="2000" b="1" dirty="0">
                <a:solidFill>
                  <a:schemeClr val="tx2">
                    <a:lumMod val="75000"/>
                  </a:schemeClr>
                </a:solidFill>
              </a:rPr>
              <a:t>O torneio ofereceu US$ 6,7 milhões às equipes participantes, sendo que o prêmio original era de US$ 2,1 milhões (o aumento veio de compras feitas pelos expectadores)</a:t>
            </a:r>
          </a:p>
        </p:txBody>
      </p:sp>
      <p:sp>
        <p:nvSpPr>
          <p:cNvPr id="15365"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286592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28EFA09-6E4B-46E9-863E-3FF6BD3515B1}"/>
              </a:ext>
            </a:extLst>
          </p:cNvPr>
          <p:cNvSpPr txBox="1"/>
          <p:nvPr/>
        </p:nvSpPr>
        <p:spPr>
          <a:xfrm>
            <a:off x="1758950" y="201613"/>
            <a:ext cx="7793038" cy="584200"/>
          </a:xfrm>
          <a:prstGeom prst="rect">
            <a:avLst/>
          </a:prstGeom>
          <a:noFill/>
        </p:spPr>
        <p:txBody>
          <a:bodyPr>
            <a:spAutoFit/>
          </a:bodyPr>
          <a:lstStyle/>
          <a:p>
            <a:pPr>
              <a:defRPr/>
            </a:pPr>
            <a:r>
              <a:rPr lang="pt-BR" sz="3200" b="1" dirty="0">
                <a:solidFill>
                  <a:schemeClr val="tx2">
                    <a:lumMod val="75000"/>
                  </a:schemeClr>
                </a:solidFill>
              </a:rPr>
              <a:t>E-sports</a:t>
            </a:r>
          </a:p>
        </p:txBody>
      </p:sp>
      <p:cxnSp>
        <p:nvCxnSpPr>
          <p:cNvPr id="5" name="Conector reto 4">
            <a:extLst>
              <a:ext uri="{FF2B5EF4-FFF2-40B4-BE49-F238E27FC236}">
                <a16:creationId xmlns:a16="http://schemas.microsoft.com/office/drawing/2014/main" id="{3AE43E49-5793-4D29-BA67-96E3B18E131E}"/>
              </a:ext>
            </a:extLst>
          </p:cNvPr>
          <p:cNvCxnSpPr/>
          <p:nvPr/>
        </p:nvCxnSpPr>
        <p:spPr>
          <a:xfrm flipH="1">
            <a:off x="1847850" y="785813"/>
            <a:ext cx="424815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BAD104A0-07C0-4528-BE0E-0798CBA13FFB}"/>
              </a:ext>
            </a:extLst>
          </p:cNvPr>
          <p:cNvSpPr txBox="1"/>
          <p:nvPr/>
        </p:nvSpPr>
        <p:spPr>
          <a:xfrm>
            <a:off x="2351089" y="5916614"/>
            <a:ext cx="7794625" cy="307975"/>
          </a:xfrm>
          <a:prstGeom prst="rect">
            <a:avLst/>
          </a:prstGeom>
          <a:noFill/>
        </p:spPr>
        <p:txBody>
          <a:bodyPr>
            <a:spAutoFit/>
          </a:bodyPr>
          <a:lstStyle/>
          <a:p>
            <a:pPr eaLnBrk="1" hangingPunct="1">
              <a:defRPr/>
            </a:pPr>
            <a:r>
              <a:rPr lang="pt-BR" sz="1400" b="1" dirty="0">
                <a:solidFill>
                  <a:schemeClr val="tx2">
                    <a:lumMod val="75000"/>
                  </a:schemeClr>
                </a:solidFill>
              </a:rPr>
              <a:t>Local da disputa da Final do </a:t>
            </a:r>
            <a:r>
              <a:rPr lang="pt-BR" sz="1400" b="1" dirty="0" err="1">
                <a:solidFill>
                  <a:schemeClr val="tx2">
                    <a:lumMod val="75000"/>
                  </a:schemeClr>
                </a:solidFill>
              </a:rPr>
              <a:t>League</a:t>
            </a:r>
            <a:r>
              <a:rPr lang="pt-BR" sz="1400" b="1" dirty="0">
                <a:solidFill>
                  <a:schemeClr val="tx2">
                    <a:lumMod val="75000"/>
                  </a:schemeClr>
                </a:solidFill>
              </a:rPr>
              <a:t> </a:t>
            </a:r>
            <a:r>
              <a:rPr lang="pt-BR" sz="1400" b="1" dirty="0" err="1">
                <a:solidFill>
                  <a:schemeClr val="tx2">
                    <a:lumMod val="75000"/>
                  </a:schemeClr>
                </a:solidFill>
              </a:rPr>
              <a:t>of</a:t>
            </a:r>
            <a:r>
              <a:rPr lang="pt-BR" sz="1400" b="1" dirty="0">
                <a:solidFill>
                  <a:schemeClr val="tx2">
                    <a:lumMod val="75000"/>
                  </a:schemeClr>
                </a:solidFill>
              </a:rPr>
              <a:t> </a:t>
            </a:r>
            <a:r>
              <a:rPr lang="pt-BR" sz="1400" b="1" dirty="0" err="1">
                <a:solidFill>
                  <a:schemeClr val="tx2">
                    <a:lumMod val="75000"/>
                  </a:schemeClr>
                </a:solidFill>
              </a:rPr>
              <a:t>Legends</a:t>
            </a:r>
            <a:r>
              <a:rPr lang="pt-BR" sz="1400" b="1" dirty="0">
                <a:solidFill>
                  <a:schemeClr val="tx2">
                    <a:lumMod val="75000"/>
                  </a:schemeClr>
                </a:solidFill>
              </a:rPr>
              <a:t> (</a:t>
            </a:r>
            <a:r>
              <a:rPr lang="pt-BR" sz="1400" b="1" dirty="0" err="1">
                <a:solidFill>
                  <a:schemeClr val="tx2">
                    <a:lumMod val="75000"/>
                  </a:schemeClr>
                </a:solidFill>
              </a:rPr>
              <a:t>LoL</a:t>
            </a:r>
            <a:r>
              <a:rPr lang="pt-BR" sz="1400" b="1" dirty="0">
                <a:solidFill>
                  <a:schemeClr val="tx2">
                    <a:lumMod val="75000"/>
                  </a:schemeClr>
                </a:solidFill>
              </a:rPr>
              <a:t>) 2016 nos EUA</a:t>
            </a:r>
          </a:p>
        </p:txBody>
      </p:sp>
      <p:sp>
        <p:nvSpPr>
          <p:cNvPr id="16389"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16390" name="Picture 4" descr="Mundial de LoL; Los Angeles (Foto: Thiago 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266825"/>
            <a:ext cx="82677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59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FD5F182-9611-4123-86AA-7DA7801C44C6}"/>
              </a:ext>
            </a:extLst>
          </p:cNvPr>
          <p:cNvSpPr txBox="1"/>
          <p:nvPr/>
        </p:nvSpPr>
        <p:spPr>
          <a:xfrm>
            <a:off x="1758950" y="201613"/>
            <a:ext cx="7793038" cy="369332"/>
          </a:xfrm>
          <a:prstGeom prst="rect">
            <a:avLst/>
          </a:prstGeom>
          <a:noFill/>
        </p:spPr>
        <p:txBody>
          <a:bodyPr>
            <a:spAutoFit/>
          </a:bodyPr>
          <a:lstStyle/>
          <a:p>
            <a:pPr>
              <a:defRPr/>
            </a:pPr>
            <a:r>
              <a:rPr lang="pt-BR" b="1" dirty="0">
                <a:solidFill>
                  <a:schemeClr val="tx2">
                    <a:lumMod val="75000"/>
                  </a:schemeClr>
                </a:solidFill>
              </a:rPr>
              <a:t>Algumas Equipes Brasileiras de e-sports</a:t>
            </a:r>
          </a:p>
        </p:txBody>
      </p:sp>
      <p:cxnSp>
        <p:nvCxnSpPr>
          <p:cNvPr id="5" name="Conector reto 4">
            <a:extLst>
              <a:ext uri="{FF2B5EF4-FFF2-40B4-BE49-F238E27FC236}">
                <a16:creationId xmlns:a16="http://schemas.microsoft.com/office/drawing/2014/main" id="{BAF6CF54-10E3-4300-963F-46A4B67156F9}"/>
              </a:ext>
            </a:extLst>
          </p:cNvPr>
          <p:cNvCxnSpPr/>
          <p:nvPr/>
        </p:nvCxnSpPr>
        <p:spPr>
          <a:xfrm flipH="1">
            <a:off x="1847850" y="785813"/>
            <a:ext cx="424815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412"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17413"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6" y="1276351"/>
            <a:ext cx="815181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0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FD5F182-9611-4123-86AA-7DA7801C44C6}"/>
              </a:ext>
            </a:extLst>
          </p:cNvPr>
          <p:cNvSpPr txBox="1"/>
          <p:nvPr/>
        </p:nvSpPr>
        <p:spPr>
          <a:xfrm>
            <a:off x="1758950" y="201613"/>
            <a:ext cx="7793038" cy="584200"/>
          </a:xfrm>
          <a:prstGeom prst="rect">
            <a:avLst/>
          </a:prstGeom>
          <a:noFill/>
        </p:spPr>
        <p:txBody>
          <a:bodyPr>
            <a:spAutoFit/>
          </a:bodyPr>
          <a:lstStyle/>
          <a:p>
            <a:pPr>
              <a:defRPr/>
            </a:pPr>
            <a:r>
              <a:rPr lang="pt-BR" sz="3200" b="1" dirty="0">
                <a:solidFill>
                  <a:schemeClr val="tx2">
                    <a:lumMod val="75000"/>
                  </a:schemeClr>
                </a:solidFill>
              </a:rPr>
              <a:t>Clubes De Futebol com equipes de e-sports</a:t>
            </a:r>
          </a:p>
        </p:txBody>
      </p:sp>
      <p:cxnSp>
        <p:nvCxnSpPr>
          <p:cNvPr id="5" name="Conector reto 4">
            <a:extLst>
              <a:ext uri="{FF2B5EF4-FFF2-40B4-BE49-F238E27FC236}">
                <a16:creationId xmlns:a16="http://schemas.microsoft.com/office/drawing/2014/main" id="{BAF6CF54-10E3-4300-963F-46A4B67156F9}"/>
              </a:ext>
            </a:extLst>
          </p:cNvPr>
          <p:cNvCxnSpPr/>
          <p:nvPr/>
        </p:nvCxnSpPr>
        <p:spPr>
          <a:xfrm flipH="1">
            <a:off x="1847850" y="785813"/>
            <a:ext cx="424815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436" name="CaixaDeTexto 6"/>
          <p:cNvSpPr txBox="1">
            <a:spLocks noChangeArrowheads="1"/>
          </p:cNvSpPr>
          <p:nvPr/>
        </p:nvSpPr>
        <p:spPr bwMode="auto">
          <a:xfrm>
            <a:off x="1847851" y="1225550"/>
            <a:ext cx="77946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600" b="1">
                <a:latin typeface="Arial" panose="020B0604020202020204" pitchFamily="34" charset="0"/>
              </a:rPr>
              <a:t>Santos F.C.</a:t>
            </a:r>
            <a:r>
              <a:rPr lang="pt-BR" altLang="pt-BR" sz="1600">
                <a:latin typeface="Arial" panose="020B0604020202020204" pitchFamily="34" charset="0"/>
              </a:rPr>
              <a:t>  – parceria com a Dexterity  -  Santos Dexterity;</a:t>
            </a:r>
          </a:p>
          <a:p>
            <a:pPr eaLnBrk="1" hangingPunct="1">
              <a:spcBef>
                <a:spcPct val="0"/>
              </a:spcBef>
              <a:buFontTx/>
              <a:buNone/>
            </a:pPr>
            <a:r>
              <a:rPr lang="pt-BR" altLang="pt-BR" sz="1600" b="1">
                <a:latin typeface="Arial" panose="020B0604020202020204" pitchFamily="34" charset="0"/>
              </a:rPr>
              <a:t>Remo (Pará)</a:t>
            </a:r>
            <a:r>
              <a:rPr lang="pt-BR" altLang="pt-BR" sz="1600">
                <a:latin typeface="Arial" panose="020B0604020202020204" pitchFamily="34" charset="0"/>
              </a:rPr>
              <a:t> – parceria com a Brave e-Sports. Remo Brave. </a:t>
            </a:r>
          </a:p>
          <a:p>
            <a:pPr eaLnBrk="1" hangingPunct="1">
              <a:spcBef>
                <a:spcPct val="0"/>
              </a:spcBef>
              <a:buFontTx/>
              <a:buNone/>
            </a:pPr>
            <a:r>
              <a:rPr lang="pt-BR" altLang="pt-BR" sz="1600" b="1">
                <a:latin typeface="Arial" panose="020B0604020202020204" pitchFamily="34" charset="0"/>
              </a:rPr>
              <a:t>Paris Saint-Germain (França)</a:t>
            </a:r>
            <a:r>
              <a:rPr lang="pt-BR" altLang="pt-BR" sz="1600">
                <a:latin typeface="Arial" panose="020B0604020202020204" pitchFamily="34" charset="0"/>
              </a:rPr>
              <a:t> entrou no </a:t>
            </a:r>
            <a:r>
              <a:rPr lang="pt-BR" altLang="pt-BR" sz="1600" i="1">
                <a:latin typeface="Arial" panose="020B0604020202020204" pitchFamily="34" charset="0"/>
              </a:rPr>
              <a:t>League of Legends</a:t>
            </a:r>
            <a:r>
              <a:rPr lang="pt-BR" altLang="pt-BR" sz="1600">
                <a:latin typeface="Arial" panose="020B0604020202020204" pitchFamily="34" charset="0"/>
              </a:rPr>
              <a:t> (</a:t>
            </a:r>
            <a:r>
              <a:rPr lang="pt-BR" altLang="pt-BR" sz="1600" i="1">
                <a:latin typeface="Arial" panose="020B0604020202020204" pitchFamily="34" charset="0"/>
              </a:rPr>
              <a:t>LoL)</a:t>
            </a:r>
            <a:r>
              <a:rPr lang="pt-BR" altLang="pt-BR" sz="1600">
                <a:latin typeface="Arial" panose="020B0604020202020204" pitchFamily="34" charset="0"/>
              </a:rPr>
              <a:t>. </a:t>
            </a:r>
          </a:p>
          <a:p>
            <a:pPr eaLnBrk="1" hangingPunct="1">
              <a:spcBef>
                <a:spcPct val="0"/>
              </a:spcBef>
              <a:buFontTx/>
              <a:buNone/>
            </a:pPr>
            <a:r>
              <a:rPr lang="pt-BR" altLang="pt-BR" sz="1600" b="1">
                <a:latin typeface="Arial" panose="020B0604020202020204" pitchFamily="34" charset="0"/>
              </a:rPr>
              <a:t>Besiktas (Turquia)</a:t>
            </a:r>
            <a:r>
              <a:rPr lang="pt-BR" altLang="pt-BR" sz="1600">
                <a:latin typeface="Arial" panose="020B0604020202020204" pitchFamily="34" charset="0"/>
              </a:rPr>
              <a:t> - </a:t>
            </a:r>
            <a:r>
              <a:rPr lang="pt-BR" altLang="pt-BR" sz="1600" i="1">
                <a:latin typeface="Arial" panose="020B0604020202020204" pitchFamily="34" charset="0"/>
              </a:rPr>
              <a:t>League of Legends</a:t>
            </a:r>
            <a:r>
              <a:rPr lang="pt-BR" altLang="pt-BR" sz="1600">
                <a:latin typeface="Arial" panose="020B0604020202020204" pitchFamily="34" charset="0"/>
              </a:rPr>
              <a:t> (2015) </a:t>
            </a:r>
          </a:p>
          <a:p>
            <a:pPr eaLnBrk="1" hangingPunct="1">
              <a:spcBef>
                <a:spcPct val="0"/>
              </a:spcBef>
              <a:buFontTx/>
              <a:buNone/>
            </a:pPr>
            <a:r>
              <a:rPr lang="pt-BR" altLang="pt-BR" sz="1600" b="1">
                <a:latin typeface="Arial" panose="020B0604020202020204" pitchFamily="34" charset="0"/>
              </a:rPr>
              <a:t>Galatasaray (Turquia)</a:t>
            </a:r>
            <a:r>
              <a:rPr lang="pt-BR" altLang="pt-BR" sz="1600">
                <a:latin typeface="Arial" panose="020B0604020202020204" pitchFamily="34" charset="0"/>
              </a:rPr>
              <a:t>  - </a:t>
            </a:r>
            <a:r>
              <a:rPr lang="pt-BR" altLang="pt-BR" sz="1600" i="1">
                <a:latin typeface="Arial" panose="020B0604020202020204" pitchFamily="34" charset="0"/>
              </a:rPr>
              <a:t>League of Legends</a:t>
            </a:r>
            <a:r>
              <a:rPr lang="pt-BR" altLang="pt-BR" sz="1600">
                <a:latin typeface="Arial" panose="020B0604020202020204" pitchFamily="34" charset="0"/>
              </a:rPr>
              <a:t> da Turquia em 2017 </a:t>
            </a:r>
          </a:p>
          <a:p>
            <a:pPr eaLnBrk="1" hangingPunct="1">
              <a:spcBef>
                <a:spcPct val="0"/>
              </a:spcBef>
              <a:buFontTx/>
              <a:buNone/>
            </a:pPr>
            <a:r>
              <a:rPr lang="pt-BR" altLang="pt-BR" sz="1600" b="1">
                <a:latin typeface="Arial" panose="020B0604020202020204" pitchFamily="34" charset="0"/>
              </a:rPr>
              <a:t>Fenerbahçe (Turquia)</a:t>
            </a:r>
            <a:r>
              <a:rPr lang="pt-BR" altLang="pt-BR" sz="1600">
                <a:latin typeface="Arial" panose="020B0604020202020204" pitchFamily="34" charset="0"/>
              </a:rPr>
              <a:t> – LoL (2017)</a:t>
            </a:r>
          </a:p>
          <a:p>
            <a:pPr eaLnBrk="1" hangingPunct="1">
              <a:spcBef>
                <a:spcPct val="0"/>
              </a:spcBef>
              <a:buFontTx/>
              <a:buNone/>
            </a:pPr>
            <a:r>
              <a:rPr lang="pt-BR" altLang="pt-BR" sz="1600" b="1">
                <a:latin typeface="Arial" panose="020B0604020202020204" pitchFamily="34" charset="0"/>
              </a:rPr>
              <a:t>Schalke 04 (Alemanha)</a:t>
            </a:r>
            <a:r>
              <a:rPr lang="pt-BR" altLang="pt-BR" sz="1600">
                <a:latin typeface="Arial" panose="020B0604020202020204" pitchFamily="34" charset="0"/>
              </a:rPr>
              <a:t> - </a:t>
            </a:r>
            <a:r>
              <a:rPr lang="pt-BR" altLang="pt-BR" sz="1600" i="1">
                <a:latin typeface="Arial" panose="020B0604020202020204" pitchFamily="34" charset="0"/>
              </a:rPr>
              <a:t>League of Legends</a:t>
            </a:r>
            <a:r>
              <a:rPr lang="pt-BR" altLang="pt-BR" sz="1600">
                <a:latin typeface="Arial" panose="020B0604020202020204" pitchFamily="34" charset="0"/>
              </a:rPr>
              <a:t> </a:t>
            </a:r>
          </a:p>
          <a:p>
            <a:pPr eaLnBrk="1" hangingPunct="1">
              <a:spcBef>
                <a:spcPct val="0"/>
              </a:spcBef>
              <a:buFontTx/>
              <a:buNone/>
            </a:pPr>
            <a:r>
              <a:rPr lang="pt-BR" altLang="pt-BR" sz="1600" b="1">
                <a:latin typeface="Arial" panose="020B0604020202020204" pitchFamily="34" charset="0"/>
              </a:rPr>
              <a:t>Valencia (Espanha)</a:t>
            </a:r>
            <a:r>
              <a:rPr lang="pt-BR" altLang="pt-BR" sz="1600">
                <a:latin typeface="Arial" panose="020B0604020202020204" pitchFamily="34" charset="0"/>
              </a:rPr>
              <a:t> - </a:t>
            </a:r>
            <a:r>
              <a:rPr lang="pt-BR" altLang="pt-BR" sz="1600" i="1">
                <a:latin typeface="Arial" panose="020B0604020202020204" pitchFamily="34" charset="0"/>
              </a:rPr>
              <a:t>League of Legends / Hearthstone</a:t>
            </a:r>
            <a:r>
              <a:rPr lang="pt-BR" altLang="pt-BR" sz="1600">
                <a:latin typeface="Arial" panose="020B0604020202020204" pitchFamily="34" charset="0"/>
              </a:rPr>
              <a:t>, </a:t>
            </a:r>
            <a:r>
              <a:rPr lang="pt-BR" altLang="pt-BR" sz="1600" i="1">
                <a:latin typeface="Arial" panose="020B0604020202020204" pitchFamily="34" charset="0"/>
              </a:rPr>
              <a:t>Fifa</a:t>
            </a:r>
            <a:r>
              <a:rPr lang="pt-BR" altLang="pt-BR" sz="1600">
                <a:latin typeface="Arial" panose="020B0604020202020204" pitchFamily="34" charset="0"/>
              </a:rPr>
              <a:t> e </a:t>
            </a:r>
            <a:r>
              <a:rPr lang="pt-BR" altLang="pt-BR" sz="1600" i="1">
                <a:latin typeface="Arial" panose="020B0604020202020204" pitchFamily="34" charset="0"/>
              </a:rPr>
              <a:t>Rocket League</a:t>
            </a:r>
            <a:r>
              <a:rPr lang="pt-BR" altLang="pt-BR" sz="1600">
                <a:latin typeface="Arial" panose="020B0604020202020204" pitchFamily="34" charset="0"/>
              </a:rPr>
              <a:t>. </a:t>
            </a:r>
          </a:p>
          <a:p>
            <a:pPr eaLnBrk="1" hangingPunct="1">
              <a:spcBef>
                <a:spcPct val="0"/>
              </a:spcBef>
              <a:buFontTx/>
              <a:buNone/>
            </a:pPr>
            <a:r>
              <a:rPr lang="pt-BR" altLang="pt-BR" sz="1600" b="1">
                <a:latin typeface="Arial" panose="020B0604020202020204" pitchFamily="34" charset="0"/>
              </a:rPr>
              <a:t>Sporting (Portugal)</a:t>
            </a:r>
            <a:r>
              <a:rPr lang="pt-BR" altLang="pt-BR" sz="1600">
                <a:latin typeface="Arial" panose="020B0604020202020204" pitchFamily="34" charset="0"/>
              </a:rPr>
              <a:t> - </a:t>
            </a:r>
            <a:r>
              <a:rPr lang="pt-BR" altLang="pt-BR" sz="1600" i="1">
                <a:latin typeface="Arial" panose="020B0604020202020204" pitchFamily="34" charset="0"/>
              </a:rPr>
              <a:t>Fifa</a:t>
            </a:r>
            <a:r>
              <a:rPr lang="pt-BR" altLang="pt-BR" sz="1600">
                <a:latin typeface="Arial" panose="020B0604020202020204" pitchFamily="34" charset="0"/>
              </a:rPr>
              <a:t> </a:t>
            </a:r>
          </a:p>
          <a:p>
            <a:pPr eaLnBrk="1" hangingPunct="1">
              <a:spcBef>
                <a:spcPct val="0"/>
              </a:spcBef>
              <a:buFontTx/>
              <a:buNone/>
            </a:pPr>
            <a:r>
              <a:rPr lang="pt-BR" altLang="pt-BR" sz="1600" b="1">
                <a:latin typeface="Arial" panose="020B0604020202020204" pitchFamily="34" charset="0"/>
              </a:rPr>
              <a:t>Manchester City (Inglaterra)</a:t>
            </a:r>
            <a:r>
              <a:rPr lang="pt-BR" altLang="pt-BR" sz="1600">
                <a:latin typeface="Arial" panose="020B0604020202020204" pitchFamily="34" charset="0"/>
              </a:rPr>
              <a:t> Fifa</a:t>
            </a:r>
          </a:p>
          <a:p>
            <a:pPr eaLnBrk="1" hangingPunct="1">
              <a:spcBef>
                <a:spcPct val="0"/>
              </a:spcBef>
              <a:buFontTx/>
              <a:buNone/>
            </a:pPr>
            <a:r>
              <a:rPr lang="pt-BR" altLang="pt-BR" sz="1600" b="1">
                <a:latin typeface="Arial" panose="020B0604020202020204" pitchFamily="34" charset="0"/>
              </a:rPr>
              <a:t>ABC </a:t>
            </a:r>
            <a:r>
              <a:rPr lang="pt-BR" altLang="pt-BR" sz="1600">
                <a:latin typeface="Arial" panose="020B0604020202020204" pitchFamily="34" charset="0"/>
              </a:rPr>
              <a:t>(2017)</a:t>
            </a:r>
          </a:p>
          <a:p>
            <a:pPr eaLnBrk="1" hangingPunct="1">
              <a:spcBef>
                <a:spcPct val="0"/>
              </a:spcBef>
              <a:buFontTx/>
              <a:buNone/>
            </a:pPr>
            <a:r>
              <a:rPr lang="pt-BR" altLang="pt-BR" sz="1600" b="1">
                <a:latin typeface="Arial" panose="020B0604020202020204" pitchFamily="34" charset="0"/>
              </a:rPr>
              <a:t>Atlético Paranaense </a:t>
            </a:r>
            <a:r>
              <a:rPr lang="pt-BR" altLang="pt-BR" sz="1600">
                <a:latin typeface="Arial" panose="020B0604020202020204" pitchFamily="34" charset="0"/>
              </a:rPr>
              <a:t>(2017)</a:t>
            </a:r>
          </a:p>
          <a:p>
            <a:pPr eaLnBrk="1" hangingPunct="1">
              <a:spcBef>
                <a:spcPct val="0"/>
              </a:spcBef>
              <a:buFontTx/>
              <a:buNone/>
            </a:pPr>
            <a:r>
              <a:rPr lang="pt-BR" altLang="pt-BR" sz="1600" b="1">
                <a:latin typeface="Arial" panose="020B0604020202020204" pitchFamily="34" charset="0"/>
              </a:rPr>
              <a:t>Avaí</a:t>
            </a:r>
            <a:r>
              <a:rPr lang="pt-BR" altLang="pt-BR" sz="1600">
                <a:latin typeface="Arial" panose="020B0604020202020204" pitchFamily="34" charset="0"/>
              </a:rPr>
              <a:t> (2017)</a:t>
            </a:r>
          </a:p>
          <a:p>
            <a:pPr eaLnBrk="1" hangingPunct="1">
              <a:spcBef>
                <a:spcPct val="0"/>
              </a:spcBef>
              <a:buFontTx/>
              <a:buNone/>
            </a:pPr>
            <a:r>
              <a:rPr lang="pt-BR" altLang="pt-BR" sz="1600" b="1">
                <a:latin typeface="Arial" panose="020B0604020202020204" pitchFamily="34" charset="0"/>
              </a:rPr>
              <a:t>Bragantino</a:t>
            </a:r>
            <a:r>
              <a:rPr lang="pt-BR" altLang="pt-BR" sz="1600">
                <a:latin typeface="Arial" panose="020B0604020202020204" pitchFamily="34" charset="0"/>
              </a:rPr>
              <a:t> (2018)</a:t>
            </a:r>
          </a:p>
          <a:p>
            <a:pPr eaLnBrk="1" hangingPunct="1">
              <a:spcBef>
                <a:spcPct val="0"/>
              </a:spcBef>
              <a:buFontTx/>
              <a:buNone/>
            </a:pPr>
            <a:r>
              <a:rPr lang="pt-BR" altLang="pt-BR" sz="1600" b="1">
                <a:latin typeface="Arial" panose="020B0604020202020204" pitchFamily="34" charset="0"/>
              </a:rPr>
              <a:t>Corinthians</a:t>
            </a:r>
            <a:r>
              <a:rPr lang="pt-BR" altLang="pt-BR" sz="1600">
                <a:latin typeface="Arial" panose="020B0604020202020204" pitchFamily="34" charset="0"/>
              </a:rPr>
              <a:t> (2017)</a:t>
            </a:r>
          </a:p>
          <a:p>
            <a:pPr eaLnBrk="1" hangingPunct="1">
              <a:spcBef>
                <a:spcPct val="0"/>
              </a:spcBef>
              <a:buFontTx/>
              <a:buNone/>
            </a:pPr>
            <a:r>
              <a:rPr lang="pt-BR" altLang="pt-BR" sz="1600" b="1">
                <a:latin typeface="Arial" panose="020B0604020202020204" pitchFamily="34" charset="0"/>
              </a:rPr>
              <a:t>Flamengo</a:t>
            </a:r>
            <a:r>
              <a:rPr lang="pt-BR" altLang="pt-BR" sz="1600">
                <a:latin typeface="Arial" panose="020B0604020202020204" pitchFamily="34" charset="0"/>
              </a:rPr>
              <a:t> (2017)</a:t>
            </a:r>
          </a:p>
          <a:p>
            <a:pPr eaLnBrk="1" hangingPunct="1">
              <a:spcBef>
                <a:spcPct val="0"/>
              </a:spcBef>
              <a:buFontTx/>
              <a:buNone/>
            </a:pPr>
            <a:r>
              <a:rPr lang="pt-BR" altLang="pt-BR" sz="1600" b="1">
                <a:latin typeface="Arial" panose="020B0604020202020204" pitchFamily="34" charset="0"/>
              </a:rPr>
              <a:t>Ferroviária</a:t>
            </a:r>
            <a:r>
              <a:rPr lang="pt-BR" altLang="pt-BR" sz="1600">
                <a:latin typeface="Arial" panose="020B0604020202020204" pitchFamily="34" charset="0"/>
              </a:rPr>
              <a:t> (2018)</a:t>
            </a:r>
          </a:p>
          <a:p>
            <a:pPr eaLnBrk="1" hangingPunct="1">
              <a:spcBef>
                <a:spcPct val="0"/>
              </a:spcBef>
              <a:buFontTx/>
              <a:buNone/>
            </a:pPr>
            <a:r>
              <a:rPr lang="pt-BR" altLang="pt-BR" sz="1600" b="1">
                <a:latin typeface="Arial" panose="020B0604020202020204" pitchFamily="34" charset="0"/>
              </a:rPr>
              <a:t>Goiás</a:t>
            </a:r>
            <a:r>
              <a:rPr lang="pt-BR" altLang="pt-BR" sz="1600">
                <a:latin typeface="Arial" panose="020B0604020202020204" pitchFamily="34" charset="0"/>
              </a:rPr>
              <a:t> (2017)</a:t>
            </a:r>
          </a:p>
          <a:p>
            <a:pPr eaLnBrk="1" hangingPunct="1">
              <a:spcBef>
                <a:spcPct val="0"/>
              </a:spcBef>
              <a:buFontTx/>
              <a:buNone/>
            </a:pPr>
            <a:r>
              <a:rPr lang="pt-BR" altLang="pt-BR" sz="1600" b="1">
                <a:latin typeface="Arial" panose="020B0604020202020204" pitchFamily="34" charset="0"/>
              </a:rPr>
              <a:t>Remo</a:t>
            </a:r>
            <a:r>
              <a:rPr lang="pt-BR" altLang="pt-BR" sz="1600">
                <a:latin typeface="Arial" panose="020B0604020202020204" pitchFamily="34" charset="0"/>
              </a:rPr>
              <a:t> (2016)</a:t>
            </a:r>
          </a:p>
          <a:p>
            <a:pPr eaLnBrk="1" hangingPunct="1">
              <a:spcBef>
                <a:spcPct val="0"/>
              </a:spcBef>
              <a:buFontTx/>
              <a:buNone/>
            </a:pPr>
            <a:r>
              <a:rPr lang="pt-BR" altLang="pt-BR" sz="1600" b="1">
                <a:latin typeface="Arial" panose="020B0604020202020204" pitchFamily="34" charset="0"/>
              </a:rPr>
              <a:t>Vitória</a:t>
            </a:r>
            <a:r>
              <a:rPr lang="pt-BR" altLang="pt-BR" sz="1600">
                <a:latin typeface="Arial" panose="020B0604020202020204" pitchFamily="34" charset="0"/>
              </a:rPr>
              <a:t> (2017)</a:t>
            </a:r>
          </a:p>
        </p:txBody>
      </p:sp>
      <p:sp>
        <p:nvSpPr>
          <p:cNvPr id="18437"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18438" name="Imagem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3481388"/>
            <a:ext cx="4611688"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65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5267" y="186267"/>
            <a:ext cx="7188200" cy="1301221"/>
          </a:xfrm>
        </p:spPr>
        <p:txBody>
          <a:bodyPr>
            <a:normAutofit/>
          </a:bodyPr>
          <a:lstStyle/>
          <a:p>
            <a:r>
              <a:rPr lang="pt-BR" sz="1600" b="1" dirty="0">
                <a:latin typeface="Bookman Old Style" panose="02050604050505020204" pitchFamily="18" charset="0"/>
                <a:ea typeface="Times New Roman" panose="02020603050405020304" pitchFamily="18" charset="0"/>
              </a:rPr>
              <a:t>FACULDADE DE DIREITO DA UNIVERSIDADE DE SÃO PAULO</a:t>
            </a:r>
            <a:br>
              <a:rPr lang="pt-BR" sz="1200" dirty="0">
                <a:effectLst/>
                <a:latin typeface="Bookman Old Style" panose="02050604050505020204" pitchFamily="18" charset="0"/>
                <a:ea typeface="Times New Roman" panose="02020603050405020304" pitchFamily="18" charset="0"/>
              </a:rPr>
            </a:br>
            <a:br>
              <a:rPr lang="pt-BR" sz="1200" dirty="0">
                <a:effectLst/>
                <a:latin typeface="Bookman Old Style" panose="02050604050505020204" pitchFamily="18" charset="0"/>
                <a:ea typeface="Times New Roman" panose="02020603050405020304" pitchFamily="18" charset="0"/>
              </a:rPr>
            </a:br>
            <a:r>
              <a:rPr lang="pt-BR" sz="1200" b="1" cap="small" dirty="0">
                <a:effectLst/>
                <a:latin typeface="Bookman Old Style" panose="02050604050505020204" pitchFamily="18" charset="0"/>
                <a:ea typeface="Times New Roman" panose="02020603050405020304" pitchFamily="18" charset="0"/>
              </a:rPr>
              <a:t>Disciplina: 0200105 - Direito Desportivo</a:t>
            </a:r>
            <a:br>
              <a:rPr lang="pt-BR" sz="1200" dirty="0">
                <a:latin typeface="Bookman Old Style" panose="02050604050505020204" pitchFamily="18" charset="0"/>
              </a:rPr>
            </a:br>
            <a:endParaRPr lang="pt-BR" sz="1200" dirty="0">
              <a:latin typeface="Bookman Old Style" panose="02050604050505020204" pitchFamily="18" charset="0"/>
            </a:endParaRPr>
          </a:p>
        </p:txBody>
      </p:sp>
      <p:sp>
        <p:nvSpPr>
          <p:cNvPr id="3" name="Espaço Reservado para Conteúdo 2"/>
          <p:cNvSpPr>
            <a:spLocks noGrp="1"/>
          </p:cNvSpPr>
          <p:nvPr>
            <p:ph idx="1"/>
          </p:nvPr>
        </p:nvSpPr>
        <p:spPr>
          <a:xfrm>
            <a:off x="910742" y="1358861"/>
            <a:ext cx="10858878" cy="4920390"/>
          </a:xfrm>
        </p:spPr>
        <p:txBody>
          <a:bodyPr>
            <a:noAutofit/>
          </a:bodyPr>
          <a:lstStyle/>
          <a:p>
            <a:pPr marL="0" indent="0">
              <a:lnSpc>
                <a:spcPct val="150000"/>
              </a:lnSpc>
              <a:buNone/>
            </a:pPr>
            <a:r>
              <a:rPr lang="pt-BR" sz="2400" b="1" dirty="0"/>
              <a:t>Roteiro da Aula</a:t>
            </a:r>
          </a:p>
          <a:p>
            <a:pPr marL="342900" indent="-342900" algn="just">
              <a:lnSpc>
                <a:spcPct val="115000"/>
              </a:lnSpc>
              <a:spcBef>
                <a:spcPts val="600"/>
              </a:spcBef>
              <a:spcAft>
                <a:spcPts val="1200"/>
              </a:spcAft>
              <a:buFont typeface="+mj-lt"/>
              <a:buAutoNum type="arabicPeriod"/>
              <a:tabLst>
                <a:tab pos="810260" algn="l"/>
              </a:tabLst>
            </a:pPr>
            <a:r>
              <a:rPr lang="pt-BR" sz="1600" b="1" dirty="0">
                <a:effectLst/>
                <a:latin typeface="Arial" panose="020B0604020202020204" pitchFamily="34" charset="0"/>
                <a:ea typeface="Times New Roman" panose="02020603050405020304" pitchFamily="18" charset="0"/>
                <a:cs typeface="Arial" panose="020B0604020202020204" pitchFamily="34" charset="0"/>
              </a:rPr>
              <a:t>Conceito de esporte e definição de esporte eletrônico. </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Esporte Eletrônico é ou não Esporte? Relevância prática do assunto;</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Diferença de jogos eletrônicos e esportes eletrônicos</a:t>
            </a:r>
            <a:r>
              <a:rPr lang="pt-BR" sz="1600" b="1" dirty="0">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A evolução da indústria de jogos no Brasil e no Mundo</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Direito aplicado aos </a:t>
            </a:r>
            <a:r>
              <a:rPr lang="pt-BR" sz="1600" b="1" dirty="0" err="1">
                <a:latin typeface="Arial" panose="020B0604020202020204" pitchFamily="34" charset="0"/>
                <a:ea typeface="Times New Roman" panose="02020603050405020304" pitchFamily="18" charset="0"/>
                <a:cs typeface="Arial" panose="020B0604020202020204" pitchFamily="34" charset="0"/>
              </a:rPr>
              <a:t>e-sports</a:t>
            </a:r>
            <a:r>
              <a:rPr lang="pt-BR" sz="1600" b="1"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A propriedade intelectual e a licença de imagem de atletas do </a:t>
            </a:r>
            <a:r>
              <a:rPr lang="pt-BR" sz="1600" b="1" dirty="0" err="1">
                <a:latin typeface="Arial" panose="020B0604020202020204" pitchFamily="34" charset="0"/>
                <a:ea typeface="Times New Roman" panose="02020603050405020304" pitchFamily="18" charset="0"/>
                <a:cs typeface="Arial" panose="020B0604020202020204" pitchFamily="34" charset="0"/>
              </a:rPr>
              <a:t>e-sports</a:t>
            </a:r>
            <a:endParaRPr lang="pt-BR"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Existe direito de arena para jogos de esportes eletrônicos?</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Relações de Trabalho com os atletas do setor</a:t>
            </a:r>
            <a:endParaRPr lang="pt-BR" sz="16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spcBef>
                <a:spcPts val="600"/>
              </a:spcBef>
              <a:spcAft>
                <a:spcPts val="1200"/>
              </a:spcAft>
              <a:buFont typeface="+mj-lt"/>
              <a:buAutoNum type="arabicPeriod"/>
              <a:tabLst>
                <a:tab pos="810260" algn="l"/>
              </a:tabLst>
            </a:pPr>
            <a:r>
              <a:rPr lang="pt-BR" sz="1600" b="1" dirty="0">
                <a:effectLst/>
                <a:latin typeface="Arial" panose="020B0604020202020204" pitchFamily="34" charset="0"/>
                <a:ea typeface="Times New Roman" panose="02020603050405020304" pitchFamily="18" charset="0"/>
                <a:cs typeface="Arial" panose="020B0604020202020204" pitchFamily="34" charset="0"/>
              </a:rPr>
              <a:t>Lex Sportiva e aplicação ao </a:t>
            </a:r>
            <a:r>
              <a:rPr lang="pt-BR" sz="1600" b="1" dirty="0" err="1">
                <a:effectLst/>
                <a:latin typeface="Arial" panose="020B0604020202020204" pitchFamily="34" charset="0"/>
                <a:ea typeface="Times New Roman" panose="02020603050405020304" pitchFamily="18" charset="0"/>
                <a:cs typeface="Arial" panose="020B0604020202020204" pitchFamily="34" charset="0"/>
              </a:rPr>
              <a:t>e-sports</a:t>
            </a:r>
            <a:r>
              <a:rPr lang="pt-BR" sz="1600" b="1"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5000"/>
              </a:lnSpc>
              <a:spcBef>
                <a:spcPts val="600"/>
              </a:spcBef>
              <a:spcAft>
                <a:spcPts val="1200"/>
              </a:spcAft>
              <a:buFont typeface="+mj-lt"/>
              <a:buAutoNum type="arabicPeriod"/>
              <a:tabLst>
                <a:tab pos="810260" algn="l"/>
              </a:tabLst>
            </a:pPr>
            <a:r>
              <a:rPr lang="pt-BR" sz="1600" b="1" dirty="0">
                <a:latin typeface="Arial" panose="020B0604020202020204" pitchFamily="34" charset="0"/>
                <a:ea typeface="Times New Roman" panose="02020603050405020304" pitchFamily="18" charset="0"/>
                <a:cs typeface="Arial" panose="020B0604020202020204" pitchFamily="34" charset="0"/>
              </a:rPr>
              <a:t>Novas regras da Lei Geral do Esporte</a:t>
            </a:r>
          </a:p>
          <a:p>
            <a:pPr marL="342900" indent="-342900" algn="just">
              <a:lnSpc>
                <a:spcPct val="115000"/>
              </a:lnSpc>
              <a:spcBef>
                <a:spcPts val="600"/>
              </a:spcBef>
              <a:spcAft>
                <a:spcPts val="1200"/>
              </a:spcAft>
              <a:buFont typeface="+mj-lt"/>
              <a:buAutoNum type="arabicPeriod"/>
              <a:tabLst>
                <a:tab pos="810260" algn="l"/>
              </a:tabLst>
            </a:pPr>
            <a:endParaRPr lang="pt-BR" sz="16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r">
              <a:buNone/>
            </a:pPr>
            <a:endParaRPr lang="pt-BR" sz="1600" b="1" dirty="0"/>
          </a:p>
          <a:p>
            <a:pPr marL="0" indent="0" algn="r">
              <a:buNone/>
            </a:pPr>
            <a:endParaRPr lang="pt-BR" sz="1600" b="1" dirty="0"/>
          </a:p>
        </p:txBody>
      </p:sp>
    </p:spTree>
    <p:extLst>
      <p:ext uri="{BB962C8B-B14F-4D97-AF65-F5344CB8AC3E}">
        <p14:creationId xmlns:p14="http://schemas.microsoft.com/office/powerpoint/2010/main" val="53789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C9E4CD7-7D7C-4B8B-9324-F21718EA4912}"/>
              </a:ext>
            </a:extLst>
          </p:cNvPr>
          <p:cNvSpPr txBox="1"/>
          <p:nvPr/>
        </p:nvSpPr>
        <p:spPr>
          <a:xfrm>
            <a:off x="1758950" y="201613"/>
            <a:ext cx="7793038" cy="584200"/>
          </a:xfrm>
          <a:prstGeom prst="rect">
            <a:avLst/>
          </a:prstGeom>
          <a:noFill/>
        </p:spPr>
        <p:txBody>
          <a:bodyPr>
            <a:spAutoFit/>
          </a:bodyPr>
          <a:lstStyle/>
          <a:p>
            <a:pPr>
              <a:defRPr/>
            </a:pPr>
            <a:r>
              <a:rPr lang="pt-BR" sz="3200" b="1" dirty="0">
                <a:solidFill>
                  <a:schemeClr val="tx2">
                    <a:lumMod val="75000"/>
                  </a:schemeClr>
                </a:solidFill>
              </a:rPr>
              <a:t>Atletas do E-sports</a:t>
            </a:r>
          </a:p>
        </p:txBody>
      </p:sp>
      <p:cxnSp>
        <p:nvCxnSpPr>
          <p:cNvPr id="5" name="Conector reto 4">
            <a:extLst>
              <a:ext uri="{FF2B5EF4-FFF2-40B4-BE49-F238E27FC236}">
                <a16:creationId xmlns:a16="http://schemas.microsoft.com/office/drawing/2014/main" id="{B92505DF-B010-41C5-8869-F573296884EF}"/>
              </a:ext>
            </a:extLst>
          </p:cNvPr>
          <p:cNvCxnSpPr/>
          <p:nvPr/>
        </p:nvCxnSpPr>
        <p:spPr>
          <a:xfrm flipH="1">
            <a:off x="1847850" y="785813"/>
            <a:ext cx="424815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44869CD9-302F-4CF6-AE43-87FE446B99F9}"/>
              </a:ext>
            </a:extLst>
          </p:cNvPr>
          <p:cNvSpPr txBox="1"/>
          <p:nvPr/>
        </p:nvSpPr>
        <p:spPr>
          <a:xfrm>
            <a:off x="1757364" y="1125539"/>
            <a:ext cx="7794625" cy="5324475"/>
          </a:xfrm>
          <a:prstGeom prst="rect">
            <a:avLst/>
          </a:prstGeom>
          <a:noFill/>
        </p:spPr>
        <p:txBody>
          <a:bodyPr>
            <a:spAutoFit/>
          </a:bodyPr>
          <a:lstStyle/>
          <a:p>
            <a:pPr marL="285750" indent="-285750">
              <a:buFont typeface="Wingdings" panose="05000000000000000000" pitchFamily="2" charset="2"/>
              <a:buChar char="Ø"/>
              <a:defRPr/>
            </a:pPr>
            <a:r>
              <a:rPr lang="pt-BR" sz="2000" b="1" dirty="0">
                <a:latin typeface="Calibri" panose="020F0502020204030204" pitchFamily="34" charset="0"/>
              </a:rPr>
              <a:t>Tipos de Atletas </a:t>
            </a:r>
          </a:p>
          <a:p>
            <a:pPr>
              <a:defRPr/>
            </a:pPr>
            <a:endParaRPr lang="pt-BR" sz="2000" b="1" dirty="0">
              <a:latin typeface="Calibri" panose="020F0502020204030204" pitchFamily="34" charset="0"/>
            </a:endParaRPr>
          </a:p>
          <a:p>
            <a:pPr marL="342900" indent="-342900">
              <a:buFont typeface="Wingdings" panose="05000000000000000000" pitchFamily="2" charset="2"/>
              <a:buChar char="Ø"/>
              <a:defRPr/>
            </a:pPr>
            <a:r>
              <a:rPr lang="pt-BR" sz="2000" b="1" dirty="0">
                <a:latin typeface="Calibri" panose="020F0502020204030204" pitchFamily="34" charset="0"/>
              </a:rPr>
              <a:t>Desporto de Participação (uso como lazer e entretenimento)</a:t>
            </a:r>
          </a:p>
          <a:p>
            <a:pPr marL="342900" indent="-342900">
              <a:buFont typeface="Wingdings" panose="05000000000000000000" pitchFamily="2" charset="2"/>
              <a:buChar char="Ø"/>
              <a:defRPr/>
            </a:pPr>
            <a:endParaRPr lang="pt-BR" sz="2000" b="1" dirty="0">
              <a:latin typeface="Calibri" panose="020F0502020204030204" pitchFamily="34" charset="0"/>
            </a:endParaRPr>
          </a:p>
          <a:p>
            <a:pPr marL="342900" indent="-342900">
              <a:buFont typeface="Wingdings" panose="05000000000000000000" pitchFamily="2" charset="2"/>
              <a:buChar char="Ø"/>
              <a:defRPr/>
            </a:pPr>
            <a:r>
              <a:rPr lang="pt-BR" sz="2000" b="1" dirty="0">
                <a:latin typeface="Calibri" panose="020F0502020204030204" pitchFamily="34" charset="0"/>
              </a:rPr>
              <a:t>Desporto de Alto Rendimento (uso em competição)</a:t>
            </a:r>
          </a:p>
          <a:p>
            <a:pPr>
              <a:defRPr/>
            </a:pPr>
            <a:endParaRPr lang="pt-BR" sz="2000" b="1" dirty="0">
              <a:latin typeface="Calibri" panose="020F0502020204030204" pitchFamily="34" charset="0"/>
            </a:endParaRPr>
          </a:p>
          <a:p>
            <a:pPr marL="342900" indent="-342900">
              <a:buFont typeface="Wingdings" panose="05000000000000000000" pitchFamily="2" charset="2"/>
              <a:buChar char="§"/>
              <a:defRPr/>
            </a:pPr>
            <a:r>
              <a:rPr lang="pt-BR" sz="2000" b="1" dirty="0">
                <a:latin typeface="Calibri" panose="020F0502020204030204" pitchFamily="34" charset="0"/>
              </a:rPr>
              <a:t>Atividade como autônomos;</a:t>
            </a:r>
          </a:p>
          <a:p>
            <a:pPr marL="342900" indent="-342900">
              <a:buFont typeface="Wingdings" panose="05000000000000000000" pitchFamily="2" charset="2"/>
              <a:buChar char="§"/>
              <a:defRPr/>
            </a:pPr>
            <a:endParaRPr lang="pt-BR" sz="2000" b="1" dirty="0">
              <a:latin typeface="Calibri" panose="020F0502020204030204" pitchFamily="34" charset="0"/>
            </a:endParaRPr>
          </a:p>
          <a:p>
            <a:pPr marL="342900" indent="-342900">
              <a:buFont typeface="Wingdings" panose="05000000000000000000" pitchFamily="2" charset="2"/>
              <a:buChar char="§"/>
              <a:defRPr/>
            </a:pPr>
            <a:r>
              <a:rPr lang="pt-BR" sz="2000" b="1" dirty="0">
                <a:latin typeface="Calibri" panose="020F0502020204030204" pitchFamily="34" charset="0"/>
              </a:rPr>
              <a:t>Atividade como empregados;</a:t>
            </a:r>
          </a:p>
          <a:p>
            <a:pPr marL="342900" indent="-342900">
              <a:buFont typeface="Wingdings" panose="05000000000000000000" pitchFamily="2" charset="2"/>
              <a:buChar char="§"/>
              <a:defRPr/>
            </a:pPr>
            <a:endParaRPr lang="pt-BR" sz="2000" b="1" dirty="0">
              <a:latin typeface="Calibri" panose="020F0502020204030204" pitchFamily="34" charset="0"/>
            </a:endParaRPr>
          </a:p>
          <a:p>
            <a:pPr marL="342900" indent="-342900">
              <a:buFont typeface="Wingdings" panose="05000000000000000000" pitchFamily="2" charset="2"/>
              <a:buChar char="§"/>
              <a:defRPr/>
            </a:pPr>
            <a:r>
              <a:rPr lang="pt-BR" sz="2000" b="1" dirty="0">
                <a:latin typeface="Calibri" panose="020F0502020204030204" pitchFamily="34" charset="0"/>
              </a:rPr>
              <a:t>Sistema de competição por equipes – pode existir parceria ou relação de emprego</a:t>
            </a:r>
          </a:p>
          <a:p>
            <a:pPr marL="342900" indent="-342900">
              <a:buFont typeface="Wingdings" panose="05000000000000000000" pitchFamily="2" charset="2"/>
              <a:buChar char="§"/>
              <a:defRPr/>
            </a:pPr>
            <a:endParaRPr lang="pt-BR" sz="2000" b="1" dirty="0">
              <a:latin typeface="Calibri" panose="020F0502020204030204" pitchFamily="34" charset="0"/>
            </a:endParaRPr>
          </a:p>
          <a:p>
            <a:pPr marL="342900" indent="-342900">
              <a:buFont typeface="Wingdings" panose="05000000000000000000" pitchFamily="2" charset="2"/>
              <a:buChar char="Ø"/>
              <a:defRPr/>
            </a:pPr>
            <a:r>
              <a:rPr lang="pt-BR" sz="2000" b="1" dirty="0">
                <a:latin typeface="Calibri" panose="020F0502020204030204" pitchFamily="34" charset="0"/>
              </a:rPr>
              <a:t>Trabalho de Youtubers e Influenciadores (uso em competição)</a:t>
            </a:r>
          </a:p>
          <a:p>
            <a:pPr marL="342900" indent="-342900">
              <a:buFont typeface="Wingdings" panose="05000000000000000000" pitchFamily="2" charset="2"/>
              <a:buChar char="§"/>
              <a:defRPr/>
            </a:pPr>
            <a:endParaRPr lang="pt-BR" sz="2000" b="1" dirty="0">
              <a:latin typeface="Calibri" panose="020F0502020204030204" pitchFamily="34" charset="0"/>
            </a:endParaRPr>
          </a:p>
          <a:p>
            <a:pPr marL="342900" indent="-342900">
              <a:buFont typeface="Wingdings" panose="05000000000000000000" pitchFamily="2" charset="2"/>
              <a:buChar char="§"/>
              <a:defRPr/>
            </a:pPr>
            <a:r>
              <a:rPr lang="pt-BR" sz="2000" b="1" dirty="0">
                <a:latin typeface="Calibri" panose="020F0502020204030204" pitchFamily="34" charset="0"/>
              </a:rPr>
              <a:t>Qual será a Legislação Aplicável e os Direitos que tem Trabalha com e-sports? </a:t>
            </a:r>
          </a:p>
        </p:txBody>
      </p:sp>
      <p:sp>
        <p:nvSpPr>
          <p:cNvPr id="20485"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365678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E9E951C-E032-4DF2-B099-74B741F248A9}"/>
              </a:ext>
            </a:extLst>
          </p:cNvPr>
          <p:cNvSpPr txBox="1"/>
          <p:nvPr/>
        </p:nvSpPr>
        <p:spPr>
          <a:xfrm>
            <a:off x="1758950" y="201613"/>
            <a:ext cx="7793038" cy="400110"/>
          </a:xfrm>
          <a:prstGeom prst="rect">
            <a:avLst/>
          </a:prstGeom>
          <a:noFill/>
        </p:spPr>
        <p:txBody>
          <a:bodyPr>
            <a:spAutoFit/>
          </a:bodyPr>
          <a:lstStyle/>
          <a:p>
            <a:pPr>
              <a:defRPr/>
            </a:pPr>
            <a:r>
              <a:rPr lang="pt-BR" sz="2000" b="1" dirty="0">
                <a:solidFill>
                  <a:schemeClr val="tx2">
                    <a:lumMod val="75000"/>
                  </a:schemeClr>
                </a:solidFill>
              </a:rPr>
              <a:t>Uso dos Jogos Eletrônicos por </a:t>
            </a:r>
            <a:r>
              <a:rPr lang="pt-BR" sz="2000" b="1" dirty="0" err="1">
                <a:solidFill>
                  <a:schemeClr val="tx2">
                    <a:lumMod val="75000"/>
                  </a:schemeClr>
                </a:solidFill>
              </a:rPr>
              <a:t>youtubers</a:t>
            </a:r>
            <a:endParaRPr lang="pt-BR" sz="2000" b="1" dirty="0">
              <a:solidFill>
                <a:schemeClr val="tx2">
                  <a:lumMod val="75000"/>
                </a:schemeClr>
              </a:solidFill>
            </a:endParaRPr>
          </a:p>
        </p:txBody>
      </p:sp>
      <p:sp>
        <p:nvSpPr>
          <p:cNvPr id="7" name="CaixaDeTexto 6">
            <a:extLst>
              <a:ext uri="{FF2B5EF4-FFF2-40B4-BE49-F238E27FC236}">
                <a16:creationId xmlns:a16="http://schemas.microsoft.com/office/drawing/2014/main" id="{5B7D95CA-24F9-4700-8100-50FDDBD04FB4}"/>
              </a:ext>
            </a:extLst>
          </p:cNvPr>
          <p:cNvSpPr txBox="1"/>
          <p:nvPr/>
        </p:nvSpPr>
        <p:spPr>
          <a:xfrm>
            <a:off x="1708495" y="778189"/>
            <a:ext cx="8751888" cy="1323439"/>
          </a:xfrm>
          <a:prstGeom prst="rect">
            <a:avLst/>
          </a:prstGeom>
          <a:noFill/>
        </p:spPr>
        <p:txBody>
          <a:bodyPr>
            <a:spAutoFit/>
          </a:bodyPr>
          <a:lstStyle/>
          <a:p>
            <a:pPr algn="just">
              <a:defRPr/>
            </a:pPr>
            <a:r>
              <a:rPr lang="pt-BR" sz="2000" b="1" dirty="0">
                <a:solidFill>
                  <a:schemeClr val="tx2">
                    <a:lumMod val="75000"/>
                  </a:schemeClr>
                </a:solidFill>
              </a:rPr>
              <a:t>Marco Túlio, 22 anos, começou a fazer vídeos caseiros sobre o jogo </a:t>
            </a:r>
            <a:r>
              <a:rPr lang="pt-BR" sz="2000" b="1" dirty="0" err="1">
                <a:solidFill>
                  <a:schemeClr val="tx2">
                    <a:lumMod val="75000"/>
                  </a:schemeClr>
                </a:solidFill>
              </a:rPr>
              <a:t>Minecraft</a:t>
            </a:r>
            <a:r>
              <a:rPr lang="pt-BR" sz="2000" b="1" dirty="0">
                <a:solidFill>
                  <a:schemeClr val="tx2">
                    <a:lumMod val="75000"/>
                  </a:schemeClr>
                </a:solidFill>
              </a:rPr>
              <a:t> em 2011. Abriu o canal “</a:t>
            </a:r>
            <a:r>
              <a:rPr lang="pt-BR" sz="2000" b="1" dirty="0" err="1">
                <a:solidFill>
                  <a:schemeClr val="tx2">
                    <a:lumMod val="75000"/>
                  </a:schemeClr>
                </a:solidFill>
              </a:rPr>
              <a:t>AuthenticGames</a:t>
            </a:r>
            <a:r>
              <a:rPr lang="pt-BR" sz="2000" b="1" dirty="0">
                <a:solidFill>
                  <a:schemeClr val="tx2">
                    <a:lumMod val="75000"/>
                  </a:schemeClr>
                </a:solidFill>
              </a:rPr>
              <a:t>” no </a:t>
            </a:r>
            <a:r>
              <a:rPr lang="pt-BR" sz="2000" b="1" dirty="0" err="1">
                <a:solidFill>
                  <a:schemeClr val="tx2">
                    <a:lumMod val="75000"/>
                  </a:schemeClr>
                </a:solidFill>
              </a:rPr>
              <a:t>Youtube</a:t>
            </a:r>
            <a:r>
              <a:rPr lang="pt-BR" sz="2000" b="1" dirty="0">
                <a:solidFill>
                  <a:schemeClr val="tx2">
                    <a:lumMod val="75000"/>
                  </a:schemeClr>
                </a:solidFill>
              </a:rPr>
              <a:t> e tem mais de 16 milhões de inscritos. Sua história já virou livro e foi também transformado em show. Faturou R$ 39 milhões em 2016 e possui 25 “empregados” no canal. </a:t>
            </a:r>
          </a:p>
        </p:txBody>
      </p:sp>
      <p:sp>
        <p:nvSpPr>
          <p:cNvPr id="21509"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215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6" y="3500439"/>
            <a:ext cx="43084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2636839"/>
            <a:ext cx="43243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4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C9E4CD7-7D7C-4B8B-9324-F21718EA4912}"/>
              </a:ext>
            </a:extLst>
          </p:cNvPr>
          <p:cNvSpPr txBox="1"/>
          <p:nvPr/>
        </p:nvSpPr>
        <p:spPr>
          <a:xfrm>
            <a:off x="1758950" y="201613"/>
            <a:ext cx="7793038" cy="584200"/>
          </a:xfrm>
          <a:prstGeom prst="rect">
            <a:avLst/>
          </a:prstGeom>
          <a:noFill/>
        </p:spPr>
        <p:txBody>
          <a:bodyPr>
            <a:spAutoFit/>
          </a:bodyPr>
          <a:lstStyle/>
          <a:p>
            <a:pPr>
              <a:defRPr/>
            </a:pPr>
            <a:r>
              <a:rPr lang="pt-BR" sz="3200" b="1" dirty="0">
                <a:solidFill>
                  <a:schemeClr val="tx2">
                    <a:lumMod val="75000"/>
                  </a:schemeClr>
                </a:solidFill>
              </a:rPr>
              <a:t>Atletas do E-sports</a:t>
            </a:r>
          </a:p>
        </p:txBody>
      </p:sp>
      <p:sp>
        <p:nvSpPr>
          <p:cNvPr id="7" name="CaixaDeTexto 6">
            <a:extLst>
              <a:ext uri="{FF2B5EF4-FFF2-40B4-BE49-F238E27FC236}">
                <a16:creationId xmlns:a16="http://schemas.microsoft.com/office/drawing/2014/main" id="{44869CD9-302F-4CF6-AE43-87FE446B99F9}"/>
              </a:ext>
            </a:extLst>
          </p:cNvPr>
          <p:cNvSpPr txBox="1"/>
          <p:nvPr/>
        </p:nvSpPr>
        <p:spPr>
          <a:xfrm>
            <a:off x="1858964" y="1536701"/>
            <a:ext cx="7794625" cy="4092575"/>
          </a:xfrm>
          <a:prstGeom prst="rect">
            <a:avLst/>
          </a:prstGeom>
          <a:noFill/>
        </p:spPr>
        <p:txBody>
          <a:bodyPr>
            <a:spAutoFit/>
          </a:bodyPr>
          <a:lstStyle/>
          <a:p>
            <a:pPr marL="285750" indent="-285750">
              <a:buFont typeface="Wingdings" panose="05000000000000000000" pitchFamily="2" charset="2"/>
              <a:buChar char="Ø"/>
              <a:defRPr/>
            </a:pPr>
            <a:r>
              <a:rPr lang="pt-BR" sz="2000" b="1" dirty="0">
                <a:latin typeface="Calibri" panose="020F0502020204030204" pitchFamily="34" charset="0"/>
              </a:rPr>
              <a:t>Direitos dos Atletas do E-Sports?</a:t>
            </a:r>
          </a:p>
          <a:p>
            <a:pPr marL="285750" indent="-285750">
              <a:buFont typeface="Wingdings" panose="05000000000000000000" pitchFamily="2" charset="2"/>
              <a:buChar char="Ø"/>
              <a:defRPr/>
            </a:pPr>
            <a:endParaRPr lang="pt-BR" sz="2000" b="1" dirty="0">
              <a:latin typeface="Calibri" panose="020F0502020204030204" pitchFamily="34" charset="0"/>
            </a:endParaRPr>
          </a:p>
          <a:p>
            <a:pPr marL="285750" indent="-285750">
              <a:buFont typeface="Wingdings" panose="05000000000000000000" pitchFamily="2" charset="2"/>
              <a:buChar char="Ø"/>
              <a:defRPr/>
            </a:pPr>
            <a:endParaRPr lang="pt-BR" sz="2000" b="1" dirty="0">
              <a:latin typeface="Calibri" panose="020F0502020204030204" pitchFamily="34" charset="0"/>
            </a:endParaRPr>
          </a:p>
          <a:p>
            <a:pPr marL="285750" indent="-285750">
              <a:buFont typeface="Wingdings" panose="05000000000000000000" pitchFamily="2" charset="2"/>
              <a:buChar char="Ø"/>
              <a:defRPr/>
            </a:pPr>
            <a:endParaRPr lang="pt-BR" sz="2000" b="1" dirty="0">
              <a:latin typeface="Calibri" panose="020F0502020204030204" pitchFamily="34" charset="0"/>
            </a:endParaRPr>
          </a:p>
          <a:p>
            <a:pPr marL="285750" indent="-285750">
              <a:buFont typeface="Wingdings" panose="05000000000000000000" pitchFamily="2" charset="2"/>
              <a:buChar char="Ø"/>
              <a:defRPr/>
            </a:pPr>
            <a:r>
              <a:rPr lang="pt-BR" sz="2000" b="1" dirty="0">
                <a:latin typeface="Calibri" panose="020F0502020204030204" pitchFamily="34" charset="0"/>
              </a:rPr>
              <a:t>Atletas Autônomos – regras do contrato  (premiação, patrocínio, parceria, sociedade)</a:t>
            </a:r>
          </a:p>
          <a:p>
            <a:pPr marL="285750" indent="-285750">
              <a:buFont typeface="Wingdings" panose="05000000000000000000" pitchFamily="2" charset="2"/>
              <a:buChar char="Ø"/>
              <a:defRPr/>
            </a:pPr>
            <a:endParaRPr lang="pt-BR" sz="2000" b="1" dirty="0">
              <a:latin typeface="Calibri" panose="020F0502020204030204" pitchFamily="34" charset="0"/>
            </a:endParaRPr>
          </a:p>
          <a:p>
            <a:pPr marL="285750" indent="-285750">
              <a:buFont typeface="Wingdings" panose="05000000000000000000" pitchFamily="2" charset="2"/>
              <a:buChar char="Ø"/>
              <a:defRPr/>
            </a:pPr>
            <a:endParaRPr lang="pt-BR" sz="2000" b="1" dirty="0">
              <a:latin typeface="Calibri" panose="020F0502020204030204" pitchFamily="34" charset="0"/>
            </a:endParaRPr>
          </a:p>
          <a:p>
            <a:pPr marL="285750" indent="-285750">
              <a:buFont typeface="Wingdings" panose="05000000000000000000" pitchFamily="2" charset="2"/>
              <a:buChar char="Ø"/>
              <a:defRPr/>
            </a:pPr>
            <a:endParaRPr lang="pt-BR" sz="2000" b="1" dirty="0">
              <a:latin typeface="Calibri" panose="020F0502020204030204" pitchFamily="34" charset="0"/>
            </a:endParaRPr>
          </a:p>
          <a:p>
            <a:pPr marL="285750" indent="-285750">
              <a:buFont typeface="Wingdings" panose="05000000000000000000" pitchFamily="2" charset="2"/>
              <a:buChar char="Ø"/>
              <a:defRPr/>
            </a:pPr>
            <a:r>
              <a:rPr lang="pt-BR" sz="2000" b="1" dirty="0">
                <a:latin typeface="Calibri" panose="020F0502020204030204" pitchFamily="34" charset="0"/>
              </a:rPr>
              <a:t>Atletas Empregados – regras da CLT ou normas especiais?</a:t>
            </a:r>
          </a:p>
          <a:p>
            <a:pPr marL="285750" indent="-285750">
              <a:buFont typeface="Wingdings" panose="05000000000000000000" pitchFamily="2" charset="2"/>
              <a:buChar char="Ø"/>
              <a:defRPr/>
            </a:pPr>
            <a:endParaRPr lang="pt-BR" sz="2000" b="1" dirty="0">
              <a:solidFill>
                <a:srgbClr val="17375E"/>
              </a:solidFill>
              <a:latin typeface="Calibri" panose="020F0502020204030204" pitchFamily="34" charset="0"/>
            </a:endParaRPr>
          </a:p>
          <a:p>
            <a:pPr>
              <a:defRPr/>
            </a:pPr>
            <a:endParaRPr lang="pt-BR" sz="2000" b="1" dirty="0">
              <a:solidFill>
                <a:srgbClr val="17375E"/>
              </a:solidFill>
              <a:latin typeface="Calibri" panose="020F0502020204030204" pitchFamily="34" charset="0"/>
            </a:endParaRPr>
          </a:p>
          <a:p>
            <a:pPr marL="285750" indent="-285750">
              <a:buFont typeface="Wingdings" panose="05000000000000000000" pitchFamily="2" charset="2"/>
              <a:buChar char="Ø"/>
              <a:defRPr/>
            </a:pPr>
            <a:endParaRPr lang="pt-BR" sz="2000" b="1" dirty="0">
              <a:solidFill>
                <a:srgbClr val="17375E"/>
              </a:solidFill>
              <a:latin typeface="Calibri" panose="020F0502020204030204" pitchFamily="34" charset="0"/>
            </a:endParaRPr>
          </a:p>
        </p:txBody>
      </p:sp>
      <p:sp>
        <p:nvSpPr>
          <p:cNvPr id="22533"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210470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C9E4CD7-7D7C-4B8B-9324-F21718EA4912}"/>
              </a:ext>
            </a:extLst>
          </p:cNvPr>
          <p:cNvSpPr txBox="1"/>
          <p:nvPr/>
        </p:nvSpPr>
        <p:spPr>
          <a:xfrm>
            <a:off x="2963636" y="7937"/>
            <a:ext cx="7793038" cy="584200"/>
          </a:xfrm>
          <a:prstGeom prst="rect">
            <a:avLst/>
          </a:prstGeom>
          <a:noFill/>
        </p:spPr>
        <p:txBody>
          <a:bodyPr>
            <a:spAutoFit/>
          </a:bodyPr>
          <a:lstStyle/>
          <a:p>
            <a:pPr>
              <a:defRPr/>
            </a:pPr>
            <a:r>
              <a:rPr lang="pt-BR" sz="3200" b="1" dirty="0">
                <a:solidFill>
                  <a:schemeClr val="tx2">
                    <a:lumMod val="75000"/>
                  </a:schemeClr>
                </a:solidFill>
              </a:rPr>
              <a:t>Direitos dos Atletas</a:t>
            </a:r>
          </a:p>
        </p:txBody>
      </p:sp>
      <p:sp>
        <p:nvSpPr>
          <p:cNvPr id="7" name="CaixaDeTexto 6">
            <a:extLst>
              <a:ext uri="{FF2B5EF4-FFF2-40B4-BE49-F238E27FC236}">
                <a16:creationId xmlns:a16="http://schemas.microsoft.com/office/drawing/2014/main" id="{44869CD9-302F-4CF6-AE43-87FE446B99F9}"/>
              </a:ext>
            </a:extLst>
          </p:cNvPr>
          <p:cNvSpPr txBox="1"/>
          <p:nvPr/>
        </p:nvSpPr>
        <p:spPr>
          <a:xfrm>
            <a:off x="972458" y="592137"/>
            <a:ext cx="10029370" cy="6678751"/>
          </a:xfrm>
          <a:prstGeom prst="rect">
            <a:avLst/>
          </a:prstGeom>
          <a:noFill/>
        </p:spPr>
        <p:txBody>
          <a:bodyPr wrap="square">
            <a:spAutoFit/>
          </a:bodyPr>
          <a:lstStyle/>
          <a:p>
            <a:pPr algn="just">
              <a:defRPr/>
            </a:pPr>
            <a:r>
              <a:rPr lang="pt-BR" b="1" dirty="0">
                <a:latin typeface="Calibri" panose="020F0502020204030204" pitchFamily="34" charset="0"/>
              </a:rPr>
              <a:t>Art. 28, § 4º Aplicam-se ao atleta profissional as normas gerais da legislação trabalhista e da Seguridade Social, ressalvadas as peculiaridades constantes desta Lei, especialmente as seguintes:                    </a:t>
            </a:r>
          </a:p>
          <a:p>
            <a:pPr algn="just">
              <a:defRPr/>
            </a:pPr>
            <a:endParaRPr lang="pt-BR" b="1" dirty="0">
              <a:latin typeface="Calibri" panose="020F0502020204030204" pitchFamily="34" charset="0"/>
            </a:endParaRPr>
          </a:p>
          <a:p>
            <a:pPr algn="just">
              <a:defRPr/>
            </a:pPr>
            <a:r>
              <a:rPr lang="pt-BR" b="1" dirty="0">
                <a:latin typeface="Calibri" panose="020F0502020204030204" pitchFamily="34" charset="0"/>
              </a:rPr>
              <a:t>I – (...) concentração não poderá ser superior a 3 (três) dias consecutivos por semana, desde que esteja programada qualquer partida, prova ou equivalente, amistosa ou oficial, devendo o atleta ficar à disposição do empregador por ocasião da realização de competição fora da localidade (...)</a:t>
            </a:r>
          </a:p>
          <a:p>
            <a:pPr algn="just">
              <a:defRPr/>
            </a:pPr>
            <a:r>
              <a:rPr lang="pt-BR" b="1" dirty="0">
                <a:latin typeface="Calibri" panose="020F0502020204030204" pitchFamily="34" charset="0"/>
              </a:rPr>
              <a:t>                     </a:t>
            </a:r>
            <a:r>
              <a:rPr lang="pt-BR" b="1" dirty="0">
                <a:latin typeface="Calibri" panose="020F0502020204030204" pitchFamily="34" charset="0"/>
                <a:hlinkClick r:id="rId2"/>
              </a:rPr>
              <a:t>.</a:t>
            </a:r>
            <a:endParaRPr lang="pt-BR" b="1" dirty="0">
              <a:latin typeface="Calibri" panose="020F0502020204030204" pitchFamily="34" charset="0"/>
            </a:endParaRPr>
          </a:p>
          <a:p>
            <a:pPr algn="just">
              <a:defRPr/>
            </a:pPr>
            <a:r>
              <a:rPr lang="pt-BR" b="1" dirty="0">
                <a:latin typeface="Calibri" panose="020F0502020204030204" pitchFamily="34" charset="0"/>
              </a:rPr>
              <a:t>IV - repouso semanal remunerado de 24 (vinte e quatro) horas ininterruptas, preferentemente em dia subsequente à participação do atleta na partida, prova ou equivalente, quando realizada no final de semana;    </a:t>
            </a:r>
          </a:p>
          <a:p>
            <a:pPr algn="just">
              <a:defRPr/>
            </a:pPr>
            <a:endParaRPr lang="pt-BR" b="1" dirty="0">
              <a:latin typeface="Calibri" panose="020F0502020204030204" pitchFamily="34" charset="0"/>
            </a:endParaRPr>
          </a:p>
          <a:p>
            <a:pPr algn="just">
              <a:defRPr/>
            </a:pPr>
            <a:r>
              <a:rPr lang="pt-BR" b="1" dirty="0">
                <a:latin typeface="Calibri" panose="020F0502020204030204" pitchFamily="34" charset="0"/>
              </a:rPr>
              <a:t>V - férias anuais remuneradas de 30 (trinta) dias, acrescidas do abono de férias, coincidentes com o recesso das atividades desportivas;    </a:t>
            </a:r>
          </a:p>
          <a:p>
            <a:pPr algn="just">
              <a:defRPr/>
            </a:pPr>
            <a:endParaRPr lang="pt-BR" b="1" dirty="0">
              <a:latin typeface="Calibri" panose="020F0502020204030204" pitchFamily="34" charset="0"/>
            </a:endParaRPr>
          </a:p>
          <a:p>
            <a:pPr algn="just">
              <a:defRPr/>
            </a:pPr>
            <a:r>
              <a:rPr lang="pt-BR" b="1" dirty="0">
                <a:latin typeface="Calibri" panose="020F0502020204030204" pitchFamily="34" charset="0"/>
              </a:rPr>
              <a:t>VI - jornada de trabalho desportiva normal de 44 (quarenta e quatro) horas semanais.    </a:t>
            </a:r>
          </a:p>
          <a:p>
            <a:pPr marL="342900" indent="-342900" algn="just">
              <a:buFont typeface="Wingdings" panose="05000000000000000000" pitchFamily="2" charset="2"/>
              <a:buChar char="§"/>
              <a:defRPr/>
            </a:pPr>
            <a:endParaRPr lang="pt-BR" b="1" dirty="0">
              <a:solidFill>
                <a:srgbClr val="17375E"/>
              </a:solidFill>
              <a:latin typeface="Calibri" panose="020F0502020204030204" pitchFamily="34" charset="0"/>
            </a:endParaRPr>
          </a:p>
          <a:p>
            <a:pPr algn="just">
              <a:defRPr/>
            </a:pPr>
            <a:r>
              <a:rPr lang="pt-BR" sz="2000" b="1" dirty="0">
                <a:latin typeface="Calibri" panose="020F0502020204030204" pitchFamily="34" charset="0"/>
              </a:rPr>
              <a:t>Art. 94.  O disposto </a:t>
            </a:r>
            <a:r>
              <a:rPr lang="pt-BR" sz="2000" b="1" dirty="0" err="1">
                <a:latin typeface="Calibri" panose="020F0502020204030204" pitchFamily="34" charset="0"/>
              </a:rPr>
              <a:t>nºs</a:t>
            </a:r>
            <a:r>
              <a:rPr lang="pt-BR" sz="2000" b="1" dirty="0">
                <a:latin typeface="Calibri" panose="020F0502020204030204" pitchFamily="34" charset="0"/>
              </a:rPr>
              <a:t> </a:t>
            </a:r>
            <a:r>
              <a:rPr lang="pt-BR" sz="2000" b="1" dirty="0" err="1">
                <a:latin typeface="Calibri" panose="020F0502020204030204" pitchFamily="34" charset="0"/>
              </a:rPr>
              <a:t>arts</a:t>
            </a:r>
            <a:r>
              <a:rPr lang="pt-BR" sz="2000" b="1" dirty="0">
                <a:latin typeface="Calibri" panose="020F0502020204030204" pitchFamily="34" charset="0"/>
              </a:rPr>
              <a:t>. 27, 27-A, 28, 29, 29-A, 30, 39, 43, 45 e nº § 1º do art. 41 </a:t>
            </a:r>
            <a:r>
              <a:rPr lang="pt-BR" sz="2000" b="1" u="sng" dirty="0">
                <a:latin typeface="Calibri" panose="020F0502020204030204" pitchFamily="34" charset="0"/>
              </a:rPr>
              <a:t>desta Lei será obrigatório exclusivamente para atletas e entidades de prática profissional da modalidade de futebol</a:t>
            </a:r>
            <a:r>
              <a:rPr lang="pt-BR" sz="2000" b="1" dirty="0">
                <a:latin typeface="Calibri" panose="020F0502020204030204" pitchFamily="34" charset="0"/>
              </a:rPr>
              <a:t> </a:t>
            </a:r>
          </a:p>
          <a:p>
            <a:pPr algn="just">
              <a:defRPr/>
            </a:pPr>
            <a:r>
              <a:rPr lang="pt-BR" sz="2000" b="1" dirty="0">
                <a:latin typeface="Calibri" panose="020F0502020204030204" pitchFamily="34" charset="0"/>
              </a:rPr>
              <a:t>                    </a:t>
            </a:r>
          </a:p>
          <a:p>
            <a:pPr algn="just">
              <a:defRPr/>
            </a:pPr>
            <a:r>
              <a:rPr lang="pt-BR" sz="2000" b="1" dirty="0">
                <a:latin typeface="Calibri" panose="020F0502020204030204" pitchFamily="34" charset="0"/>
              </a:rPr>
              <a:t>Parágrafo único. É facultado às demais modalidades desportivas adotar os preceitos constantes dos dispositivos referidos no caput deste artigo</a:t>
            </a:r>
          </a:p>
          <a:p>
            <a:pPr marL="285750" indent="-285750">
              <a:buFont typeface="Wingdings" panose="05000000000000000000" pitchFamily="2" charset="2"/>
              <a:buChar char="Ø"/>
              <a:defRPr/>
            </a:pPr>
            <a:endParaRPr lang="pt-BR" sz="2000" b="1" dirty="0">
              <a:solidFill>
                <a:srgbClr val="17375E"/>
              </a:solidFill>
              <a:latin typeface="Calibri" panose="020F0502020204030204" pitchFamily="34" charset="0"/>
            </a:endParaRPr>
          </a:p>
        </p:txBody>
      </p:sp>
      <p:sp>
        <p:nvSpPr>
          <p:cNvPr id="23557"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224824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59081"/>
            <a:ext cx="10515600" cy="5539838"/>
          </a:xfrm>
        </p:spPr>
        <p:txBody>
          <a:bodyPr>
            <a:normAutofit/>
          </a:bodyPr>
          <a:lstStyle/>
          <a:p>
            <a:pPr marL="0" indent="0" algn="ctr">
              <a:buNone/>
            </a:pPr>
            <a:r>
              <a:rPr lang="pt-BR" sz="3300" b="1" dirty="0">
                <a:latin typeface="Garamond" pitchFamily="18" charset="0"/>
              </a:rPr>
              <a:t>Lei Pelé </a:t>
            </a:r>
          </a:p>
          <a:p>
            <a:pPr marL="0" indent="0" algn="just">
              <a:lnSpc>
                <a:spcPct val="110000"/>
              </a:lnSpc>
              <a:spcBef>
                <a:spcPts val="1500"/>
              </a:spcBef>
              <a:spcAft>
                <a:spcPts val="1500"/>
              </a:spcAft>
              <a:buNone/>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 42.  (...) § 2</a:t>
            </a:r>
            <a:r>
              <a:rPr lang="pt-BR" sz="2000" u="sng"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 disposto neste artigo não se aplica à exibição de flagrantes de espetáculo ou evento desportivo para fins exclusivamente jornalísticos, desportivos ou educativos ou para a captação de apostas legalmente autorizadas, respeitadas as seguintes condições:                   </a:t>
            </a: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 a captação das imagens para a exibição de flagrante de espetáculo ou evento desportivo dar-se-á em locais reservados, nos estádios e ginásios, para não detentores de direitos ou, caso não disponíveis, mediante o fornecimento das imagens pelo detentor de direitos locais para a respectiva mídia:</a:t>
            </a: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pt-B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 a duração de todas as imagens do flagrante do espetáculo ou evento desportivo exibidas não poderá exceder 3% (três por cento) do total do tempo de espetáculo ou evento;                    </a:t>
            </a: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87672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90033"/>
            <a:ext cx="10515600" cy="5477933"/>
          </a:xfrm>
        </p:spPr>
        <p:txBody>
          <a:bodyPr>
            <a:normAutofit/>
          </a:bodyPr>
          <a:lstStyle/>
          <a:p>
            <a:pPr marL="0" indent="0" algn="ctr">
              <a:buNone/>
              <a:defRPr/>
            </a:pPr>
            <a:r>
              <a:rPr lang="pt-BR" sz="2400" b="1" dirty="0"/>
              <a:t>Lei Geral do Esporte </a:t>
            </a:r>
            <a:endParaRPr lang="pt-BR" sz="2400" dirty="0"/>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Art. 163. O detentor dos direitos de difusão de imagens de eventos esportivos é obrigado a disponibilizar, em prazo não superior a 2 (duas) horas após o término do evento esportivo, imagens de parcela dos eventos aos veículos de comunicação interessados em sua retransmissão para fins exclusivamente jornalísticos, observado o seguinte:</a:t>
            </a:r>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I - a retransmissão destina-se à inclusão em noticiário, após a realização da partida ou do evento esportivo, sempre com finalidade informativa, proibida a associação de parcela de imagens a qualquer forma de patrocínio, de promoção, de publicidade ou de atividade de marketing;</a:t>
            </a:r>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II - a duração da exibição das imagens disponibilizadas restringe-se a 3% (três por cento) do tempo da prova ou da partida, limitada a 30 (trinta) segundos, exceto quando o evento tiver duração inferior, vedada a exibição por mais de uma vez por programa no qual as imagens sejam inseridas e quando ultrapassar 1 (um) ano da data de captação das imagens;</a:t>
            </a:r>
          </a:p>
          <a:p>
            <a:pPr marL="0" indent="0">
              <a:buNone/>
              <a:defRPr/>
            </a:pPr>
            <a:endParaRPr lang="pt-BR" sz="2400" dirty="0"/>
          </a:p>
        </p:txBody>
      </p:sp>
    </p:spTree>
    <p:extLst>
      <p:ext uri="{BB962C8B-B14F-4D97-AF65-F5344CB8AC3E}">
        <p14:creationId xmlns:p14="http://schemas.microsoft.com/office/powerpoint/2010/main" val="85120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80067"/>
            <a:ext cx="10515600" cy="5477933"/>
          </a:xfrm>
        </p:spPr>
        <p:txBody>
          <a:bodyPr>
            <a:normAutofit lnSpcReduction="10000"/>
          </a:bodyPr>
          <a:lstStyle/>
          <a:p>
            <a:pPr marL="0" indent="0" algn="ctr">
              <a:buNone/>
              <a:defRPr/>
            </a:pPr>
            <a:r>
              <a:rPr lang="pt-BR" sz="2400" b="1" dirty="0"/>
              <a:t>Lei Geral do Esporte </a:t>
            </a:r>
            <a:endParaRPr lang="pt-BR" sz="2400" dirty="0"/>
          </a:p>
          <a:p>
            <a:pPr marL="0" indent="0" algn="just">
              <a:buNone/>
            </a:pPr>
            <a:endParaRPr lang="pt-BR" sz="1800" b="0" i="0" dirty="0">
              <a:solidFill>
                <a:srgbClr val="000000"/>
              </a:solidFill>
              <a:effectLst/>
              <a:latin typeface="Arial" panose="020B0604020202020204" pitchFamily="34" charset="0"/>
            </a:endParaRPr>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Art. 160. Pertence às organizações esportivas mandantes o direito de arena, que consiste no direito de exploração e comercialização de difusão de imagens, abrangendo a prerrogativa privativa de negociar, de autorizar ou de proibir a captação, a fixação, a emissão, a transmissão, a retransmissão e a reprodução de imagens, por qualquer meio ou processo, de evento esportivo de que participem.</a:t>
            </a:r>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 1º (VETADO).</a:t>
            </a:r>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 2º O pagamento da verba de que trata o § 1º deste artigo será realizado por intermédio dos sindicatos das respectivas categorias, que serão responsáveis pelo recebimento e pela logística de repasse aos participantes do evento, no prazo de até 72 (setenta e duas) horas, contado do recebimento das verbas pelo sindicato.</a:t>
            </a:r>
          </a:p>
          <a:p>
            <a:pPr marL="0" indent="0" algn="just">
              <a:lnSpc>
                <a:spcPct val="150000"/>
              </a:lnSpc>
              <a:buNone/>
            </a:pPr>
            <a:r>
              <a:rPr lang="pt-BR" sz="1800" b="0" i="0" dirty="0">
                <a:solidFill>
                  <a:srgbClr val="000000"/>
                </a:solidFill>
                <a:effectLst/>
                <a:latin typeface="Times New Roman" panose="02020603050405020304" pitchFamily="18" charset="0"/>
                <a:cs typeface="Times New Roman" panose="02020603050405020304" pitchFamily="18" charset="0"/>
              </a:rPr>
              <a:t>§ 3º É facultado à organização esportiva detentora do direito de arena e dos direitos comerciais inerentes ao evento esportivo cedê-los no todo ou em parte, por meio de documento escrito, a outras organizações esportivas que regulam a modalidade e organizam competições.</a:t>
            </a:r>
          </a:p>
          <a:p>
            <a:pPr marL="0" indent="0">
              <a:buNone/>
              <a:defRPr/>
            </a:pPr>
            <a:endParaRPr lang="pt-BR" sz="2400" dirty="0"/>
          </a:p>
        </p:txBody>
      </p:sp>
    </p:spTree>
    <p:extLst>
      <p:ext uri="{BB962C8B-B14F-4D97-AF65-F5344CB8AC3E}">
        <p14:creationId xmlns:p14="http://schemas.microsoft.com/office/powerpoint/2010/main" val="17191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C9E4CD7-7D7C-4B8B-9324-F21718EA4912}"/>
              </a:ext>
            </a:extLst>
          </p:cNvPr>
          <p:cNvSpPr txBox="1"/>
          <p:nvPr/>
        </p:nvSpPr>
        <p:spPr>
          <a:xfrm>
            <a:off x="1758950" y="201613"/>
            <a:ext cx="7793038" cy="400110"/>
          </a:xfrm>
          <a:prstGeom prst="rect">
            <a:avLst/>
          </a:prstGeom>
          <a:noFill/>
        </p:spPr>
        <p:txBody>
          <a:bodyPr>
            <a:spAutoFit/>
          </a:bodyPr>
          <a:lstStyle/>
          <a:p>
            <a:pPr>
              <a:defRPr/>
            </a:pPr>
            <a:r>
              <a:rPr lang="pt-BR" sz="2000" b="1" dirty="0">
                <a:solidFill>
                  <a:schemeClr val="tx2">
                    <a:lumMod val="75000"/>
                  </a:schemeClr>
                </a:solidFill>
              </a:rPr>
              <a:t>Questões Jurídicas Envolvendo o E-sports</a:t>
            </a:r>
          </a:p>
        </p:txBody>
      </p:sp>
      <p:sp>
        <p:nvSpPr>
          <p:cNvPr id="7" name="CaixaDeTexto 6">
            <a:extLst>
              <a:ext uri="{FF2B5EF4-FFF2-40B4-BE49-F238E27FC236}">
                <a16:creationId xmlns:a16="http://schemas.microsoft.com/office/drawing/2014/main" id="{44869CD9-302F-4CF6-AE43-87FE446B99F9}"/>
              </a:ext>
            </a:extLst>
          </p:cNvPr>
          <p:cNvSpPr txBox="1"/>
          <p:nvPr/>
        </p:nvSpPr>
        <p:spPr>
          <a:xfrm>
            <a:off x="653144" y="1125538"/>
            <a:ext cx="10014856" cy="4708981"/>
          </a:xfrm>
          <a:prstGeom prst="rect">
            <a:avLst/>
          </a:prstGeom>
          <a:noFill/>
        </p:spPr>
        <p:txBody>
          <a:bodyPr wrap="square">
            <a:spAutoFit/>
          </a:bodyPr>
          <a:lstStyle/>
          <a:p>
            <a:pPr marL="342900" indent="-342900">
              <a:buFontTx/>
              <a:buChar char="-"/>
              <a:defRPr/>
            </a:pPr>
            <a:r>
              <a:rPr lang="pt-BR" sz="2000" b="1" dirty="0">
                <a:solidFill>
                  <a:schemeClr val="tx2">
                    <a:lumMod val="75000"/>
                  </a:schemeClr>
                </a:solidFill>
              </a:rPr>
              <a:t>O “Jogador” pode ser considerado um atleta?</a:t>
            </a: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Pode haver utilização da Imagem dos jogadores?</a:t>
            </a:r>
          </a:p>
          <a:p>
            <a:pPr eaLnBrk="1" hangingPunct="1">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O Jogador participa da criação do Jogo? </a:t>
            </a: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Existe Direito Autoral na pratica do Jogo?</a:t>
            </a: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Regras sobre direito de transmissão dos jogos – A quem pertence? </a:t>
            </a: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É necessária a autorização dos autores do jogo para transmissão de eventos de e-sports?</a:t>
            </a:r>
          </a:p>
          <a:p>
            <a:pPr eaLnBrk="1" hangingPunct="1">
              <a:defRPr/>
            </a:pPr>
            <a:endParaRPr lang="pt-BR" sz="2000" b="1" dirty="0">
              <a:solidFill>
                <a:schemeClr val="tx2">
                  <a:lumMod val="75000"/>
                </a:schemeClr>
              </a:solidFill>
            </a:endParaRPr>
          </a:p>
          <a:p>
            <a:pPr eaLnBrk="1" hangingPunct="1">
              <a:defRPr/>
            </a:pPr>
            <a:r>
              <a:rPr lang="pt-BR" sz="2000" b="1" dirty="0">
                <a:solidFill>
                  <a:schemeClr val="tx2">
                    <a:lumMod val="75000"/>
                  </a:schemeClr>
                </a:solidFill>
              </a:rPr>
              <a:t>-     Existe Direito de Arena no e-sports? (titularidade e repasses)</a:t>
            </a:r>
          </a:p>
          <a:p>
            <a:pPr eaLnBrk="1" hangingPunct="1">
              <a:defRPr/>
            </a:pPr>
            <a:endParaRPr lang="pt-BR" sz="2000" b="1" dirty="0">
              <a:solidFill>
                <a:schemeClr val="tx2">
                  <a:lumMod val="75000"/>
                </a:schemeClr>
              </a:solidFill>
            </a:endParaRPr>
          </a:p>
          <a:p>
            <a:pPr eaLnBrk="1" hangingPunct="1">
              <a:defRPr/>
            </a:pPr>
            <a:endParaRPr lang="pt-BR" sz="2000" b="1" dirty="0">
              <a:solidFill>
                <a:schemeClr val="tx2">
                  <a:lumMod val="75000"/>
                </a:schemeClr>
              </a:solidFill>
            </a:endParaRPr>
          </a:p>
        </p:txBody>
      </p:sp>
      <p:sp>
        <p:nvSpPr>
          <p:cNvPr id="25605"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243716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E35D8F9-F0C7-4570-8601-A3F054D9E095}"/>
              </a:ext>
            </a:extLst>
          </p:cNvPr>
          <p:cNvSpPr txBox="1"/>
          <p:nvPr/>
        </p:nvSpPr>
        <p:spPr>
          <a:xfrm>
            <a:off x="1758950" y="201613"/>
            <a:ext cx="7793038" cy="400110"/>
          </a:xfrm>
          <a:prstGeom prst="rect">
            <a:avLst/>
          </a:prstGeom>
          <a:noFill/>
        </p:spPr>
        <p:txBody>
          <a:bodyPr>
            <a:spAutoFit/>
          </a:bodyPr>
          <a:lstStyle/>
          <a:p>
            <a:pPr>
              <a:defRPr/>
            </a:pPr>
            <a:r>
              <a:rPr lang="pt-BR" sz="2000" b="1" dirty="0">
                <a:solidFill>
                  <a:schemeClr val="tx2">
                    <a:lumMod val="75000"/>
                  </a:schemeClr>
                </a:solidFill>
              </a:rPr>
              <a:t>Questões de Jogos Eletrônicos no Judiciário</a:t>
            </a:r>
          </a:p>
        </p:txBody>
      </p:sp>
      <p:sp>
        <p:nvSpPr>
          <p:cNvPr id="26628" name="CaixaDeTexto 6">
            <a:extLst>
              <a:ext uri="{FF2B5EF4-FFF2-40B4-BE49-F238E27FC236}">
                <a16:creationId xmlns:a16="http://schemas.microsoft.com/office/drawing/2014/main" id="{55FC1382-6246-4567-95A1-FC8D1F6374C7}"/>
              </a:ext>
            </a:extLst>
          </p:cNvPr>
          <p:cNvSpPr txBox="1">
            <a:spLocks noChangeArrowheads="1"/>
          </p:cNvSpPr>
          <p:nvPr/>
        </p:nvSpPr>
        <p:spPr bwMode="auto">
          <a:xfrm>
            <a:off x="1758951" y="692697"/>
            <a:ext cx="77946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pt-BR" altLang="pt-BR" sz="2000" b="1" dirty="0">
                <a:solidFill>
                  <a:schemeClr val="tx2">
                    <a:lumMod val="75000"/>
                  </a:schemeClr>
                </a:solidFill>
                <a:latin typeface="+mn-lt"/>
              </a:rPr>
              <a:t>EA Sports e Konami – empresas que produzem games de Futebol (PES e FIFA) são réus em centenas de ações ajuizadas por atletas, sob alegação de inserção não autorizada da imagem nos game</a:t>
            </a:r>
          </a:p>
          <a:p>
            <a:pPr algn="just" eaLnBrk="1" hangingPunct="1">
              <a:spcBef>
                <a:spcPct val="0"/>
              </a:spcBef>
              <a:buFontTx/>
              <a:buNone/>
              <a:defRPr/>
            </a:pPr>
            <a:endParaRPr lang="pt-BR" altLang="pt-BR" sz="2000" b="1" dirty="0">
              <a:solidFill>
                <a:schemeClr val="tx2">
                  <a:lumMod val="75000"/>
                </a:schemeClr>
              </a:solidFill>
              <a:latin typeface="+mn-lt"/>
            </a:endParaRPr>
          </a:p>
          <a:p>
            <a:pPr algn="just" eaLnBrk="1" hangingPunct="1">
              <a:spcBef>
                <a:spcPct val="0"/>
              </a:spcBef>
              <a:buFontTx/>
              <a:buNone/>
              <a:defRPr/>
            </a:pPr>
            <a:endParaRPr lang="pt-BR" altLang="pt-BR" sz="2000" b="1" dirty="0">
              <a:solidFill>
                <a:schemeClr val="tx2">
                  <a:lumMod val="75000"/>
                </a:schemeClr>
              </a:solidFill>
              <a:latin typeface="+mn-lt"/>
            </a:endParaRPr>
          </a:p>
          <a:p>
            <a:pPr algn="just" eaLnBrk="1" hangingPunct="1">
              <a:spcBef>
                <a:spcPct val="0"/>
              </a:spcBef>
              <a:buFontTx/>
              <a:buNone/>
              <a:defRPr/>
            </a:pPr>
            <a:r>
              <a:rPr lang="pt-BR" altLang="pt-BR" sz="2000" b="1" dirty="0">
                <a:solidFill>
                  <a:schemeClr val="tx2">
                    <a:lumMod val="75000"/>
                  </a:schemeClr>
                </a:solidFill>
                <a:latin typeface="+mn-lt"/>
              </a:rPr>
              <a:t>Na Justiça do Trabalho (SP) há demandas de atletas contratados por equipes de </a:t>
            </a:r>
            <a:r>
              <a:rPr lang="pt-BR" altLang="pt-BR" sz="2000" b="1" dirty="0" err="1">
                <a:solidFill>
                  <a:schemeClr val="tx2">
                    <a:lumMod val="75000"/>
                  </a:schemeClr>
                </a:solidFill>
                <a:latin typeface="+mn-lt"/>
              </a:rPr>
              <a:t>e-sports</a:t>
            </a:r>
            <a:r>
              <a:rPr lang="pt-BR" altLang="pt-BR" sz="2000" b="1" dirty="0">
                <a:solidFill>
                  <a:schemeClr val="tx2">
                    <a:lumMod val="75000"/>
                  </a:schemeClr>
                </a:solidFill>
                <a:latin typeface="+mn-lt"/>
              </a:rPr>
              <a:t> cobrando direitos trabalhistas (hora extra e premiação)</a:t>
            </a:r>
          </a:p>
          <a:p>
            <a:pPr algn="just" eaLnBrk="1" hangingPunct="1">
              <a:spcBef>
                <a:spcPct val="0"/>
              </a:spcBef>
              <a:buFontTx/>
              <a:buNone/>
              <a:defRPr/>
            </a:pPr>
            <a:endParaRPr lang="pt-BR" altLang="pt-BR" sz="2000" b="1" dirty="0">
              <a:solidFill>
                <a:schemeClr val="tx2">
                  <a:lumMod val="75000"/>
                </a:schemeClr>
              </a:solidFill>
              <a:latin typeface="+mn-lt"/>
            </a:endParaRPr>
          </a:p>
          <a:p>
            <a:pPr algn="just" eaLnBrk="1" hangingPunct="1">
              <a:spcBef>
                <a:spcPct val="0"/>
              </a:spcBef>
              <a:buFontTx/>
              <a:buNone/>
              <a:defRPr/>
            </a:pPr>
            <a:endParaRPr lang="pt-BR" altLang="pt-BR" sz="2000" b="1" dirty="0">
              <a:solidFill>
                <a:schemeClr val="tx2">
                  <a:lumMod val="75000"/>
                </a:schemeClr>
              </a:solidFill>
              <a:latin typeface="+mn-lt"/>
            </a:endParaRPr>
          </a:p>
          <a:p>
            <a:pPr algn="just" eaLnBrk="1" hangingPunct="1">
              <a:spcBef>
                <a:spcPct val="0"/>
              </a:spcBef>
              <a:buFontTx/>
              <a:buNone/>
              <a:defRPr/>
            </a:pPr>
            <a:r>
              <a:rPr lang="pt-BR" altLang="pt-BR" sz="2000" b="1" dirty="0">
                <a:solidFill>
                  <a:schemeClr val="tx2">
                    <a:lumMod val="75000"/>
                  </a:schemeClr>
                </a:solidFill>
                <a:latin typeface="+mn-lt"/>
              </a:rPr>
              <a:t>Também na Justiça do Trabalho há equipes de </a:t>
            </a:r>
            <a:r>
              <a:rPr lang="pt-BR" altLang="pt-BR" sz="2000" b="1" dirty="0" err="1">
                <a:solidFill>
                  <a:schemeClr val="tx2">
                    <a:lumMod val="75000"/>
                  </a:schemeClr>
                </a:solidFill>
                <a:latin typeface="+mn-lt"/>
              </a:rPr>
              <a:t>e-sports</a:t>
            </a:r>
            <a:r>
              <a:rPr lang="pt-BR" altLang="pt-BR" sz="2000" b="1" dirty="0">
                <a:solidFill>
                  <a:schemeClr val="tx2">
                    <a:lumMod val="75000"/>
                  </a:schemeClr>
                </a:solidFill>
                <a:latin typeface="+mn-lt"/>
              </a:rPr>
              <a:t> cobrando cláusula penal de atletas deixaram a equipe para ingressar em outra</a:t>
            </a:r>
          </a:p>
          <a:p>
            <a:pPr algn="just" eaLnBrk="1" hangingPunct="1">
              <a:spcBef>
                <a:spcPct val="0"/>
              </a:spcBef>
              <a:buFontTx/>
              <a:buNone/>
              <a:defRPr/>
            </a:pPr>
            <a:endParaRPr lang="pt-BR" altLang="pt-BR" sz="2000" b="1" dirty="0">
              <a:solidFill>
                <a:schemeClr val="tx2">
                  <a:lumMod val="75000"/>
                </a:schemeClr>
              </a:solidFill>
              <a:latin typeface="+mn-lt"/>
            </a:endParaRPr>
          </a:p>
          <a:p>
            <a:pPr algn="just" eaLnBrk="1" hangingPunct="1">
              <a:spcBef>
                <a:spcPct val="0"/>
              </a:spcBef>
              <a:buFontTx/>
              <a:buNone/>
              <a:defRPr/>
            </a:pPr>
            <a:endParaRPr lang="pt-BR" altLang="pt-BR" sz="2000" b="1" dirty="0">
              <a:solidFill>
                <a:schemeClr val="tx2">
                  <a:lumMod val="75000"/>
                </a:schemeClr>
              </a:solidFill>
              <a:latin typeface="+mn-lt"/>
            </a:endParaRPr>
          </a:p>
          <a:p>
            <a:pPr algn="just" eaLnBrk="1" hangingPunct="1">
              <a:spcBef>
                <a:spcPct val="0"/>
              </a:spcBef>
              <a:buFontTx/>
              <a:buNone/>
              <a:defRPr/>
            </a:pPr>
            <a:r>
              <a:rPr lang="pt-BR" altLang="pt-BR" sz="2000" b="1" dirty="0">
                <a:solidFill>
                  <a:schemeClr val="tx2">
                    <a:lumMod val="75000"/>
                  </a:schemeClr>
                </a:solidFill>
                <a:latin typeface="+mn-lt"/>
              </a:rPr>
              <a:t>Na Justiça Civil há diversos casos de consumidores de games que reclamam do cancelamento do cadastro em jogos (fraude em compras e doping eletrônico)</a:t>
            </a:r>
          </a:p>
          <a:p>
            <a:pPr algn="just" eaLnBrk="1" hangingPunct="1">
              <a:spcBef>
                <a:spcPct val="0"/>
              </a:spcBef>
              <a:buFontTx/>
              <a:buNone/>
              <a:defRPr/>
            </a:pPr>
            <a:endParaRPr lang="pt-BR" altLang="pt-BR" sz="1600" b="1" dirty="0">
              <a:latin typeface="Arial" panose="020B0604020202020204" pitchFamily="34" charset="0"/>
            </a:endParaRPr>
          </a:p>
          <a:p>
            <a:pPr algn="just" eaLnBrk="1" hangingPunct="1">
              <a:spcBef>
                <a:spcPct val="0"/>
              </a:spcBef>
              <a:buFontTx/>
              <a:buNone/>
              <a:defRPr/>
            </a:pPr>
            <a:endParaRPr lang="pt-BR" altLang="pt-BR" sz="1600" b="1" dirty="0">
              <a:latin typeface="Arial" panose="020B0604020202020204" pitchFamily="34" charset="0"/>
            </a:endParaRPr>
          </a:p>
          <a:p>
            <a:pPr eaLnBrk="1" hangingPunct="1">
              <a:spcBef>
                <a:spcPct val="0"/>
              </a:spcBef>
              <a:buFontTx/>
              <a:buNone/>
              <a:defRPr/>
            </a:pPr>
            <a:endParaRPr lang="pt-BR" altLang="pt-BR" sz="1600" b="1" dirty="0">
              <a:latin typeface="Arial" panose="020B0604020202020204" pitchFamily="34" charset="0"/>
            </a:endParaRPr>
          </a:p>
          <a:p>
            <a:pPr eaLnBrk="1" hangingPunct="1">
              <a:spcBef>
                <a:spcPct val="0"/>
              </a:spcBef>
              <a:buFontTx/>
              <a:buNone/>
              <a:defRPr/>
            </a:pPr>
            <a:endParaRPr lang="pt-BR" altLang="pt-BR" sz="1600" b="1" dirty="0">
              <a:latin typeface="Arial" panose="020B0604020202020204" pitchFamily="34" charset="0"/>
            </a:endParaRPr>
          </a:p>
        </p:txBody>
      </p:sp>
      <p:sp>
        <p:nvSpPr>
          <p:cNvPr id="26629"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217648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681911F-7B7A-4205-9C4F-550009D60572}"/>
              </a:ext>
            </a:extLst>
          </p:cNvPr>
          <p:cNvSpPr txBox="1"/>
          <p:nvPr/>
        </p:nvSpPr>
        <p:spPr>
          <a:xfrm>
            <a:off x="1758950" y="201613"/>
            <a:ext cx="7793038" cy="584200"/>
          </a:xfrm>
          <a:prstGeom prst="rect">
            <a:avLst/>
          </a:prstGeom>
          <a:noFill/>
        </p:spPr>
        <p:txBody>
          <a:bodyPr>
            <a:spAutoFit/>
          </a:bodyPr>
          <a:lstStyle/>
          <a:p>
            <a:pPr>
              <a:defRPr/>
            </a:pPr>
            <a:r>
              <a:rPr lang="pt-BR" sz="3200" b="1" dirty="0">
                <a:solidFill>
                  <a:schemeClr val="tx2">
                    <a:lumMod val="75000"/>
                  </a:schemeClr>
                </a:solidFill>
              </a:rPr>
              <a:t>Conclusões</a:t>
            </a:r>
          </a:p>
        </p:txBody>
      </p:sp>
      <p:sp>
        <p:nvSpPr>
          <p:cNvPr id="7" name="CaixaDeTexto 6">
            <a:extLst>
              <a:ext uri="{FF2B5EF4-FFF2-40B4-BE49-F238E27FC236}">
                <a16:creationId xmlns:a16="http://schemas.microsoft.com/office/drawing/2014/main" id="{91868EB0-6E47-480A-8EF2-E93DB804BDCE}"/>
              </a:ext>
            </a:extLst>
          </p:cNvPr>
          <p:cNvSpPr txBox="1"/>
          <p:nvPr/>
        </p:nvSpPr>
        <p:spPr>
          <a:xfrm>
            <a:off x="1349829" y="981075"/>
            <a:ext cx="9724571" cy="5016500"/>
          </a:xfrm>
          <a:prstGeom prst="rect">
            <a:avLst/>
          </a:prstGeom>
          <a:noFill/>
        </p:spPr>
        <p:txBody>
          <a:bodyPr wrap="square">
            <a:spAutoFit/>
          </a:bodyPr>
          <a:lstStyle/>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A tecnologia dos jogos eletrônicos evoluiu rapidamente</a:t>
            </a:r>
          </a:p>
          <a:p>
            <a:pPr marL="342900" indent="-342900">
              <a:buFontTx/>
              <a:buChar char="-"/>
              <a:defRPr/>
            </a:pPr>
            <a:endParaRPr lang="pt-BR" sz="2000" b="1" dirty="0">
              <a:solidFill>
                <a:schemeClr val="tx2">
                  <a:lumMod val="75000"/>
                </a:schemeClr>
              </a:solidFill>
            </a:endParaRP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Há um relevante crescimento desse mercado </a:t>
            </a:r>
          </a:p>
          <a:p>
            <a:pPr marL="342900" indent="-342900">
              <a:buFontTx/>
              <a:buChar char="-"/>
              <a:defRPr/>
            </a:pPr>
            <a:endParaRPr lang="pt-BR" sz="2000" b="1" dirty="0">
              <a:solidFill>
                <a:schemeClr val="tx2">
                  <a:lumMod val="75000"/>
                </a:schemeClr>
              </a:solidFill>
            </a:endParaRP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Não há legislação específica para e-sports</a:t>
            </a:r>
          </a:p>
          <a:p>
            <a:pPr eaLnBrk="1" hangingPunct="1">
              <a:defRPr/>
            </a:pPr>
            <a:endParaRPr lang="pt-BR" sz="2000" b="1" dirty="0">
              <a:solidFill>
                <a:schemeClr val="tx2">
                  <a:lumMod val="75000"/>
                </a:schemeClr>
              </a:solidFill>
            </a:endParaRPr>
          </a:p>
          <a:p>
            <a:pPr eaLnBrk="1" hangingPunct="1">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São Diversas as formas de Trabalho no e-sports</a:t>
            </a:r>
          </a:p>
          <a:p>
            <a:pPr marL="342900" indent="-342900">
              <a:buFontTx/>
              <a:buChar char="-"/>
              <a:defRPr/>
            </a:pPr>
            <a:endParaRPr lang="pt-BR" sz="2000" b="1" dirty="0">
              <a:solidFill>
                <a:schemeClr val="tx2">
                  <a:lumMod val="75000"/>
                </a:schemeClr>
              </a:solidFill>
            </a:endParaRPr>
          </a:p>
          <a:p>
            <a:pPr marL="342900" indent="-342900">
              <a:buFontTx/>
              <a:buChar char="-"/>
              <a:defRPr/>
            </a:pPr>
            <a:endParaRPr lang="pt-BR" sz="2000" b="1" dirty="0">
              <a:solidFill>
                <a:schemeClr val="tx2">
                  <a:lumMod val="75000"/>
                </a:schemeClr>
              </a:solidFill>
            </a:endParaRPr>
          </a:p>
          <a:p>
            <a:pPr marL="342900" indent="-342900">
              <a:buFontTx/>
              <a:buChar char="-"/>
              <a:defRPr/>
            </a:pPr>
            <a:r>
              <a:rPr lang="pt-BR" sz="2000" b="1" dirty="0">
                <a:solidFill>
                  <a:schemeClr val="tx2">
                    <a:lumMod val="75000"/>
                  </a:schemeClr>
                </a:solidFill>
              </a:rPr>
              <a:t>As discussões estão chegando ao Judiciário</a:t>
            </a:r>
          </a:p>
          <a:p>
            <a:pPr marL="342900" indent="-342900">
              <a:buFontTx/>
              <a:buChar char="-"/>
              <a:defRPr/>
            </a:pPr>
            <a:endParaRPr lang="pt-BR" sz="2000" b="1" dirty="0">
              <a:solidFill>
                <a:schemeClr val="tx2">
                  <a:lumMod val="75000"/>
                </a:schemeClr>
              </a:solidFill>
            </a:endParaRPr>
          </a:p>
          <a:p>
            <a:pPr eaLnBrk="1" hangingPunct="1">
              <a:defRPr/>
            </a:pPr>
            <a:endParaRPr lang="pt-BR" sz="2000" b="1" dirty="0">
              <a:solidFill>
                <a:schemeClr val="tx2">
                  <a:lumMod val="75000"/>
                </a:schemeClr>
              </a:solidFill>
            </a:endParaRPr>
          </a:p>
        </p:txBody>
      </p:sp>
      <p:sp>
        <p:nvSpPr>
          <p:cNvPr id="27653" name="AutoShape 4"/>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Tree>
    <p:extLst>
      <p:ext uri="{BB962C8B-B14F-4D97-AF65-F5344CB8AC3E}">
        <p14:creationId xmlns:p14="http://schemas.microsoft.com/office/powerpoint/2010/main" val="334980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34387"/>
            <a:ext cx="10515600" cy="5233934"/>
          </a:xfrm>
        </p:spPr>
        <p:txBody>
          <a:bodyPr>
            <a:noAutofit/>
          </a:bodyPr>
          <a:lstStyle/>
          <a:p>
            <a:pPr marL="0" indent="0" algn="ctr">
              <a:buNone/>
            </a:pPr>
            <a:r>
              <a:rPr lang="pt-BR" altLang="pt-BR" sz="1800" b="1" dirty="0">
                <a:latin typeface="Garamond" panose="02020404030301010803" pitchFamily="18" charset="0"/>
              </a:rPr>
              <a:t>Conceito de Esporte e Definição de Esporte Eletrônico </a:t>
            </a:r>
          </a:p>
          <a:p>
            <a:pPr marL="42863" indent="0">
              <a:buNone/>
              <a:tabLst>
                <a:tab pos="0" algn="l"/>
              </a:tabLst>
            </a:pPr>
            <a:endParaRPr lang="pt-BR" sz="1800" b="1" dirty="0">
              <a:latin typeface="Garamond" panose="02020404030301010803" pitchFamily="18" charset="0"/>
            </a:endParaRPr>
          </a:p>
          <a:p>
            <a:pPr marL="42863" indent="0">
              <a:buNone/>
              <a:tabLst>
                <a:tab pos="0" algn="l"/>
              </a:tabLst>
            </a:pPr>
            <a:r>
              <a:rPr lang="pt-BR" sz="1800" b="1" u="sng" dirty="0">
                <a:latin typeface="Garamond" panose="02020404030301010803" pitchFamily="18" charset="0"/>
              </a:rPr>
              <a:t>Conceito de Esporte da Lei Geral do Esporte</a:t>
            </a:r>
          </a:p>
          <a:p>
            <a:pPr marL="42863" indent="0">
              <a:buNone/>
              <a:tabLst>
                <a:tab pos="0" algn="l"/>
              </a:tabLst>
            </a:pPr>
            <a:endParaRPr lang="pt-BR" sz="1800" b="1" u="sng" dirty="0">
              <a:latin typeface="Garamond" panose="02020404030301010803" pitchFamily="18" charset="0"/>
            </a:endParaRPr>
          </a:p>
          <a:p>
            <a:pPr marL="0" indent="0" algn="just">
              <a:lnSpc>
                <a:spcPct val="150000"/>
              </a:lnSpc>
              <a:buNone/>
            </a:pPr>
            <a:r>
              <a:rPr lang="pt-BR" sz="1800" b="0" i="0" dirty="0">
                <a:solidFill>
                  <a:srgbClr val="000000"/>
                </a:solidFill>
                <a:effectLst/>
                <a:latin typeface="Garamond" panose="02020404030301010803" pitchFamily="18" charset="0"/>
              </a:rPr>
              <a:t>Art. 1º (...) § 1º Entende-se por esporte toda forma de atividade predominantemente física que, de modo informal ou organizado, tenha por objetivo a prática de atividades recreativas, a promoção da saúde, o alto rendimento esportivo ou o entretenimento.</a:t>
            </a:r>
          </a:p>
          <a:p>
            <a:pPr marL="0" indent="0" algn="just">
              <a:buNone/>
            </a:pPr>
            <a:endParaRPr lang="pt-BR" sz="1800" b="0" i="0" dirty="0">
              <a:solidFill>
                <a:srgbClr val="000000"/>
              </a:solidFill>
              <a:effectLst/>
              <a:latin typeface="Garamond" panose="02020404030301010803" pitchFamily="18" charset="0"/>
            </a:endParaRPr>
          </a:p>
          <a:p>
            <a:pPr marL="42863" indent="0">
              <a:buNone/>
              <a:tabLst>
                <a:tab pos="0" algn="l"/>
              </a:tabLst>
            </a:pPr>
            <a:r>
              <a:rPr lang="pt-BR" sz="1800" b="1" u="sng" dirty="0">
                <a:latin typeface="Garamond" panose="02020404030301010803" pitchFamily="18" charset="0"/>
              </a:rPr>
              <a:t>Conceito de Esporte da Doutrina</a:t>
            </a:r>
          </a:p>
          <a:p>
            <a:pPr marL="500063" indent="-457200">
              <a:buFont typeface="Wingdings" panose="05000000000000000000" pitchFamily="2" charset="2"/>
              <a:buChar char="Ø"/>
              <a:tabLst>
                <a:tab pos="0" algn="l"/>
              </a:tabLst>
            </a:pPr>
            <a:r>
              <a:rPr lang="pt-BR" sz="1800" dirty="0">
                <a:latin typeface="Garamond" panose="02020404030301010803" pitchFamily="18" charset="0"/>
              </a:rPr>
              <a:t>Prática de Atividade Física (diferença de exercício físico);</a:t>
            </a:r>
          </a:p>
          <a:p>
            <a:pPr marL="500063" indent="-457200">
              <a:buFont typeface="Wingdings" panose="05000000000000000000" pitchFamily="2" charset="2"/>
              <a:buChar char="Ø"/>
              <a:tabLst>
                <a:tab pos="0" algn="l"/>
              </a:tabLst>
            </a:pPr>
            <a:r>
              <a:rPr lang="pt-BR" sz="1800" dirty="0">
                <a:latin typeface="Garamond" panose="02020404030301010803" pitchFamily="18" charset="0"/>
              </a:rPr>
              <a:t>Caráter Interpessoal (envolver diferentes pessoas);</a:t>
            </a:r>
          </a:p>
          <a:p>
            <a:pPr marL="500063" indent="-457200">
              <a:buFont typeface="Wingdings" panose="05000000000000000000" pitchFamily="2" charset="2"/>
              <a:buChar char="Ø"/>
              <a:tabLst>
                <a:tab pos="0" algn="l"/>
              </a:tabLst>
            </a:pPr>
            <a:r>
              <a:rPr lang="pt-BR" sz="1800" dirty="0">
                <a:latin typeface="Garamond" panose="02020404030301010803" pitchFamily="18" charset="0"/>
              </a:rPr>
              <a:t>Regras previamente estabelecidas e conhecidas</a:t>
            </a:r>
          </a:p>
          <a:p>
            <a:pPr marL="500063" indent="-457200">
              <a:buFont typeface="Wingdings" panose="05000000000000000000" pitchFamily="2" charset="2"/>
              <a:buChar char="Ø"/>
              <a:tabLst>
                <a:tab pos="0" algn="l"/>
              </a:tabLst>
            </a:pPr>
            <a:r>
              <a:rPr lang="pt-BR" sz="1800" dirty="0">
                <a:latin typeface="Garamond" panose="02020404030301010803" pitchFamily="18" charset="0"/>
              </a:rPr>
              <a:t>Caráter competitivo (disputas)</a:t>
            </a:r>
          </a:p>
          <a:p>
            <a:pPr marL="500063" indent="-457200">
              <a:buFont typeface="Wingdings" panose="05000000000000000000" pitchFamily="2" charset="2"/>
              <a:buChar char="Ø"/>
              <a:tabLst>
                <a:tab pos="0" algn="l"/>
              </a:tabLst>
            </a:pPr>
            <a:r>
              <a:rPr lang="pt-BR" sz="1800" dirty="0">
                <a:latin typeface="Garamond" panose="02020404030301010803" pitchFamily="18" charset="0"/>
              </a:rPr>
              <a:t>Objetivo não artístico o cultural</a:t>
            </a:r>
          </a:p>
          <a:p>
            <a:pPr marL="42863" indent="50800">
              <a:buFont typeface="Wingdings" panose="05000000000000000000" pitchFamily="2" charset="2"/>
              <a:buChar char="§"/>
              <a:tabLst>
                <a:tab pos="0" algn="l"/>
              </a:tabLst>
            </a:pPr>
            <a:endParaRPr lang="pt-BR" sz="1800" dirty="0">
              <a:latin typeface="Garamond" panose="02020404030301010803" pitchFamily="18" charset="0"/>
            </a:endParaRPr>
          </a:p>
          <a:p>
            <a:pPr marL="42863" indent="50800">
              <a:buFont typeface="Wingdings" panose="05000000000000000000" pitchFamily="2" charset="2"/>
              <a:buChar char="§"/>
              <a:tabLst>
                <a:tab pos="0" algn="l"/>
              </a:tabLst>
            </a:pPr>
            <a:endParaRPr lang="pt-BR" sz="1800" dirty="0">
              <a:latin typeface="Garamond" panose="02020404030301010803" pitchFamily="18" charset="0"/>
            </a:endParaRPr>
          </a:p>
        </p:txBody>
      </p:sp>
    </p:spTree>
    <p:extLst>
      <p:ext uri="{BB962C8B-B14F-4D97-AF65-F5344CB8AC3E}">
        <p14:creationId xmlns:p14="http://schemas.microsoft.com/office/powerpoint/2010/main" val="202225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29529"/>
            <a:ext cx="10515600" cy="5199798"/>
          </a:xfrm>
        </p:spPr>
        <p:txBody>
          <a:bodyPr>
            <a:normAutofit/>
          </a:bodyPr>
          <a:lstStyle/>
          <a:p>
            <a:pPr marL="0" indent="0" algn="ctr">
              <a:buNone/>
            </a:pPr>
            <a:r>
              <a:rPr lang="pt-BR" b="1" u="sng" dirty="0"/>
              <a:t>Questão para Discussão</a:t>
            </a:r>
          </a:p>
          <a:p>
            <a:pPr marL="0" indent="0" algn="ctr">
              <a:buNone/>
            </a:pPr>
            <a:endParaRPr lang="pt-BR" dirty="0"/>
          </a:p>
          <a:p>
            <a:pPr marL="0" indent="0" algn="just">
              <a:buNone/>
            </a:pPr>
            <a:r>
              <a:rPr lang="pt-BR" dirty="0"/>
              <a:t>1) Juridicamente falando, qual a diferença da atividade realizada por um atleta de esporte eletrônico quando está participando de treinamentos ou competições, comparado com momento que está jogando em uma live, comentando seu próprio jogo, em um canal de </a:t>
            </a:r>
            <a:r>
              <a:rPr lang="pt-BR" dirty="0" err="1"/>
              <a:t>streamer</a:t>
            </a:r>
            <a:r>
              <a:rPr lang="pt-BR" dirty="0"/>
              <a:t>? Em qual situação é mais relevante a relação de trabalho e em qual é mais importante a autorização para licenciamento </a:t>
            </a:r>
            <a:r>
              <a:rPr lang="pt-BR"/>
              <a:t>e exploração </a:t>
            </a:r>
            <a:r>
              <a:rPr lang="pt-BR" dirty="0"/>
              <a:t>da imagem? Nos dois casos estamos nos referindo ao trabalho de um atleta?</a:t>
            </a:r>
          </a:p>
        </p:txBody>
      </p:sp>
    </p:spTree>
    <p:extLst>
      <p:ext uri="{BB962C8B-B14F-4D97-AF65-F5344CB8AC3E}">
        <p14:creationId xmlns:p14="http://schemas.microsoft.com/office/powerpoint/2010/main" val="92396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br>
              <a:rPr lang="pt-BR" b="1" dirty="0">
                <a:latin typeface="Times New Roman" pitchFamily="18" charset="0"/>
              </a:rPr>
            </a:br>
            <a:endParaRPr lang="pt-BR" b="1" dirty="0">
              <a:latin typeface="Times New Roman" pitchFamily="18" charset="0"/>
            </a:endParaRPr>
          </a:p>
          <a:p>
            <a:pPr marL="0" indent="0">
              <a:buNone/>
            </a:pPr>
            <a:r>
              <a:rPr lang="pt-BR" b="1" dirty="0">
                <a:latin typeface="Times New Roman" pitchFamily="18" charset="0"/>
              </a:rPr>
              <a:t>Obrigado</a:t>
            </a:r>
            <a:br>
              <a:rPr lang="pt-BR" b="1" dirty="0">
                <a:latin typeface="Times New Roman" pitchFamily="18" charset="0"/>
              </a:rPr>
            </a:br>
            <a:br>
              <a:rPr lang="pt-BR" b="1" dirty="0">
                <a:latin typeface="Times New Roman" pitchFamily="18" charset="0"/>
              </a:rPr>
            </a:br>
            <a:endParaRPr lang="pt-BR" b="1" dirty="0">
              <a:latin typeface="Times New Roman" pitchFamily="18" charset="0"/>
            </a:endParaRPr>
          </a:p>
          <a:p>
            <a:pPr marL="0" indent="0">
              <a:buNone/>
            </a:pPr>
            <a:br>
              <a:rPr lang="pt-BR" b="1" dirty="0">
                <a:latin typeface="Times New Roman" pitchFamily="18" charset="0"/>
              </a:rPr>
            </a:br>
            <a:r>
              <a:rPr lang="pt-BR" b="1" dirty="0">
                <a:latin typeface="Times New Roman" pitchFamily="18" charset="0"/>
              </a:rPr>
              <a:t>Carlos Eduardo Ambiel</a:t>
            </a:r>
            <a:br>
              <a:rPr lang="pt-BR" b="1" dirty="0">
                <a:latin typeface="Times New Roman" pitchFamily="18" charset="0"/>
              </a:rPr>
            </a:br>
            <a:r>
              <a:rPr lang="pt-BR" dirty="0">
                <a:latin typeface="Times New Roman" pitchFamily="18" charset="0"/>
              </a:rPr>
              <a:t>ambiel@ambiel.adv.br</a:t>
            </a:r>
            <a:br>
              <a:rPr lang="pt-BR" dirty="0">
                <a:latin typeface="Times New Roman" pitchFamily="18" charset="0"/>
              </a:rPr>
            </a:br>
            <a:r>
              <a:rPr lang="pt-BR" dirty="0">
                <a:latin typeface="Times New Roman" pitchFamily="18" charset="0"/>
              </a:rPr>
              <a:t>(11) 983581112</a:t>
            </a:r>
          </a:p>
          <a:p>
            <a:pPr marL="0" indent="0">
              <a:buNone/>
            </a:pPr>
            <a:r>
              <a:rPr lang="pt-BR" dirty="0">
                <a:latin typeface="Times New Roman" pitchFamily="18" charset="0"/>
              </a:rPr>
              <a:t>(11) 30505050</a:t>
            </a:r>
            <a:endParaRPr lang="pt-BR" dirty="0"/>
          </a:p>
        </p:txBody>
      </p:sp>
    </p:spTree>
    <p:extLst>
      <p:ext uri="{BB962C8B-B14F-4D97-AF65-F5344CB8AC3E}">
        <p14:creationId xmlns:p14="http://schemas.microsoft.com/office/powerpoint/2010/main" val="336956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5057" y="399143"/>
            <a:ext cx="10515600" cy="6059714"/>
          </a:xfrm>
        </p:spPr>
        <p:txBody>
          <a:bodyPr>
            <a:normAutofit/>
          </a:bodyPr>
          <a:lstStyle/>
          <a:p>
            <a:pPr marL="0" indent="0" algn="ctr">
              <a:buNone/>
              <a:defRPr/>
            </a:pPr>
            <a:r>
              <a:rPr lang="pt-BR" sz="2400" b="1" dirty="0"/>
              <a:t>Esporte Eletrônico é Esporte?</a:t>
            </a:r>
          </a:p>
          <a:p>
            <a:pPr marL="0" indent="0" algn="ctr">
              <a:buNone/>
              <a:defRPr/>
            </a:pPr>
            <a:endParaRPr lang="pt-BR" sz="1800" b="0" i="0" dirty="0">
              <a:solidFill>
                <a:srgbClr val="000000"/>
              </a:solidFill>
              <a:effectLst/>
              <a:latin typeface="Arial" panose="020B0604020202020204" pitchFamily="34" charset="0"/>
            </a:endParaRPr>
          </a:p>
          <a:p>
            <a:pPr marL="0" indent="0" algn="l" fontAlgn="auto">
              <a:buNone/>
            </a:pPr>
            <a:r>
              <a:rPr lang="pt-BR" sz="3200" b="1" i="0" dirty="0">
                <a:solidFill>
                  <a:srgbClr val="111111"/>
                </a:solidFill>
                <a:effectLst/>
                <a:latin typeface="var(--font-family-display)"/>
              </a:rPr>
              <a:t>Ministra Ana Moser diz que </a:t>
            </a:r>
            <a:r>
              <a:rPr lang="pt-BR" sz="3200" b="1" i="0" dirty="0" err="1">
                <a:solidFill>
                  <a:srgbClr val="111111"/>
                </a:solidFill>
                <a:effectLst/>
                <a:latin typeface="var(--font-family-display)"/>
              </a:rPr>
              <a:t>esports</a:t>
            </a:r>
            <a:r>
              <a:rPr lang="pt-BR" sz="3200" b="1" i="0" dirty="0">
                <a:solidFill>
                  <a:srgbClr val="111111"/>
                </a:solidFill>
                <a:effectLst/>
                <a:latin typeface="var(--font-family-display)"/>
              </a:rPr>
              <a:t> não são esportes</a:t>
            </a:r>
          </a:p>
          <a:p>
            <a:pPr marL="0" indent="0" algn="l" fontAlgn="auto">
              <a:buNone/>
            </a:pPr>
            <a:r>
              <a:rPr lang="pt-BR" sz="2000" b="1" i="0" dirty="0">
                <a:solidFill>
                  <a:srgbClr val="555555"/>
                </a:solidFill>
                <a:effectLst/>
                <a:latin typeface="var(--font-family-book)"/>
              </a:rPr>
              <a:t>Ministra do Esporte comparou treino de atletas de </a:t>
            </a:r>
            <a:r>
              <a:rPr lang="pt-BR" sz="2000" b="1" i="0" dirty="0" err="1">
                <a:solidFill>
                  <a:srgbClr val="555555"/>
                </a:solidFill>
                <a:effectLst/>
                <a:latin typeface="var(--font-family-book)"/>
              </a:rPr>
              <a:t>esports</a:t>
            </a:r>
            <a:r>
              <a:rPr lang="pt-BR" sz="2000" b="1" i="0" dirty="0">
                <a:solidFill>
                  <a:srgbClr val="555555"/>
                </a:solidFill>
                <a:effectLst/>
                <a:latin typeface="var(--font-family-book)"/>
              </a:rPr>
              <a:t> ao da cantora Ivete Sangalo e disse que Governo Federal não irá investir neste mercado</a:t>
            </a:r>
          </a:p>
          <a:p>
            <a:pPr marL="0" indent="0" algn="l" fontAlgn="auto">
              <a:buNone/>
            </a:pPr>
            <a:r>
              <a:rPr lang="pt-BR" sz="2000" b="0" i="0" dirty="0">
                <a:solidFill>
                  <a:srgbClr val="555555"/>
                </a:solidFill>
                <a:effectLst/>
                <a:latin typeface="var(--font-family-book)"/>
              </a:rPr>
              <a:t>Por Redação do </a:t>
            </a:r>
            <a:r>
              <a:rPr lang="pt-BR" sz="2000" b="0" i="0" dirty="0" err="1">
                <a:solidFill>
                  <a:srgbClr val="555555"/>
                </a:solidFill>
                <a:effectLst/>
                <a:latin typeface="var(--font-family-book)"/>
              </a:rPr>
              <a:t>ge</a:t>
            </a:r>
            <a:r>
              <a:rPr lang="pt-BR" sz="2000" b="0" i="0" dirty="0">
                <a:solidFill>
                  <a:srgbClr val="555555"/>
                </a:solidFill>
                <a:effectLst/>
                <a:latin typeface="var(--font-family-book)"/>
              </a:rPr>
              <a:t> </a:t>
            </a:r>
            <a:r>
              <a:rPr lang="pt-BR" sz="2000" b="0" i="0" dirty="0">
                <a:solidFill>
                  <a:srgbClr val="555555"/>
                </a:solidFill>
                <a:effectLst/>
                <a:latin typeface="inherit"/>
              </a:rPr>
              <a:t>— São </a:t>
            </a:r>
            <a:r>
              <a:rPr lang="pt-BR" sz="1600" b="0" i="0" dirty="0">
                <a:solidFill>
                  <a:srgbClr val="555555"/>
                </a:solidFill>
                <a:effectLst/>
                <a:latin typeface="inherit"/>
              </a:rPr>
              <a:t>Paulo</a:t>
            </a:r>
            <a:endParaRPr lang="pt-BR" sz="1600" b="0" i="0" dirty="0">
              <a:solidFill>
                <a:srgbClr val="555555"/>
              </a:solidFill>
              <a:effectLst/>
              <a:latin typeface="var(--font-family-book)"/>
            </a:endParaRPr>
          </a:p>
          <a:p>
            <a:pPr marL="0" indent="0" algn="l" fontAlgn="auto">
              <a:buNone/>
            </a:pPr>
            <a:r>
              <a:rPr lang="pt-BR" sz="1200" b="0" i="0" dirty="0">
                <a:solidFill>
                  <a:srgbClr val="555555"/>
                </a:solidFill>
                <a:effectLst/>
                <a:latin typeface="var(--font-family-book)"/>
              </a:rPr>
              <a:t>10/01/2023 13h35  Atualizado há 10 meses</a:t>
            </a:r>
          </a:p>
          <a:p>
            <a:pPr marL="0" indent="0">
              <a:buNone/>
              <a:defRPr/>
            </a:pPr>
            <a:endParaRPr lang="pt-BR" sz="2400" dirty="0"/>
          </a:p>
          <a:p>
            <a:pPr marL="0" indent="0">
              <a:buNone/>
              <a:defRPr/>
            </a:pPr>
            <a:r>
              <a:rPr lang="pt-BR" sz="3200" b="1" dirty="0">
                <a:solidFill>
                  <a:srgbClr val="111111"/>
                </a:solidFill>
                <a:latin typeface="var(--font-family-display)"/>
              </a:rPr>
              <a:t>Novo ministro diz que </a:t>
            </a:r>
            <a:r>
              <a:rPr lang="pt-BR" sz="3200" b="1" dirty="0" err="1">
                <a:solidFill>
                  <a:srgbClr val="111111"/>
                </a:solidFill>
                <a:latin typeface="var(--font-family-display)"/>
              </a:rPr>
              <a:t>eSports</a:t>
            </a:r>
            <a:r>
              <a:rPr lang="pt-BR" sz="3200" b="1" dirty="0">
                <a:solidFill>
                  <a:srgbClr val="111111"/>
                </a:solidFill>
                <a:latin typeface="var(--font-family-display)"/>
              </a:rPr>
              <a:t> são esportes e que pasta terá diretoria voltada ao setor</a:t>
            </a:r>
          </a:p>
          <a:p>
            <a:pPr marL="0" indent="0">
              <a:buNone/>
              <a:defRPr/>
            </a:pPr>
            <a:r>
              <a:rPr lang="pt-BR" sz="2000" b="1" dirty="0" err="1">
                <a:solidFill>
                  <a:srgbClr val="555555"/>
                </a:solidFill>
                <a:latin typeface="var(--font-family-book)"/>
              </a:rPr>
              <a:t>Fufuca</a:t>
            </a:r>
            <a:r>
              <a:rPr lang="pt-BR" sz="2000" b="1" dirty="0">
                <a:solidFill>
                  <a:srgbClr val="555555"/>
                </a:solidFill>
                <a:latin typeface="var(--font-family-book)"/>
              </a:rPr>
              <a:t> diz que Lula pediu prioridade à democratização do esporte e a programas como o segundo tempo</a:t>
            </a:r>
          </a:p>
          <a:p>
            <a:pPr marL="0" indent="0">
              <a:buNone/>
              <a:defRPr/>
            </a:pPr>
            <a:endParaRPr lang="pt-BR" sz="2400" dirty="0"/>
          </a:p>
          <a:p>
            <a:pPr marL="0" indent="0">
              <a:buNone/>
              <a:defRPr/>
            </a:pPr>
            <a:r>
              <a:rPr lang="pt-BR" sz="2400" b="1" u="sng" dirty="0"/>
              <a:t>Qual a relevância desse tema?</a:t>
            </a:r>
          </a:p>
        </p:txBody>
      </p:sp>
    </p:spTree>
    <p:extLst>
      <p:ext uri="{BB962C8B-B14F-4D97-AF65-F5344CB8AC3E}">
        <p14:creationId xmlns:p14="http://schemas.microsoft.com/office/powerpoint/2010/main" val="117747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4"/>
          <p:cNvSpPr txBox="1">
            <a:spLocks noChangeArrowheads="1"/>
          </p:cNvSpPr>
          <p:nvPr/>
        </p:nvSpPr>
        <p:spPr bwMode="auto">
          <a:xfrm>
            <a:off x="1738314" y="1"/>
            <a:ext cx="726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2400" b="1" dirty="0">
              <a:solidFill>
                <a:srgbClr val="17375E"/>
              </a:solidFill>
            </a:endParaRPr>
          </a:p>
          <a:p>
            <a:pPr eaLnBrk="1" hangingPunct="1">
              <a:spcBef>
                <a:spcPct val="0"/>
              </a:spcBef>
              <a:buFontTx/>
              <a:buNone/>
            </a:pPr>
            <a:r>
              <a:rPr lang="pt-BR" altLang="pt-BR" sz="2400" b="1" dirty="0"/>
              <a:t>A Origem dos Jogos Eletrônicos</a:t>
            </a:r>
          </a:p>
        </p:txBody>
      </p:sp>
      <p:sp>
        <p:nvSpPr>
          <p:cNvPr id="11" name="CaixaDeTexto 10">
            <a:extLst>
              <a:ext uri="{FF2B5EF4-FFF2-40B4-BE49-F238E27FC236}">
                <a16:creationId xmlns:a16="http://schemas.microsoft.com/office/drawing/2014/main" id="{FD82C402-6989-4F7F-B69A-1BB616D56B5C}"/>
              </a:ext>
            </a:extLst>
          </p:cNvPr>
          <p:cNvSpPr txBox="1"/>
          <p:nvPr/>
        </p:nvSpPr>
        <p:spPr>
          <a:xfrm>
            <a:off x="12961938" y="12276138"/>
            <a:ext cx="4124325" cy="369887"/>
          </a:xfrm>
          <a:prstGeom prst="rect">
            <a:avLst/>
          </a:prstGeom>
          <a:noFill/>
        </p:spPr>
        <p:txBody>
          <a:bodyPr>
            <a:spAutoFit/>
          </a:bodyPr>
          <a:lstStyle/>
          <a:p>
            <a:pPr eaLnBrk="1" hangingPunct="1">
              <a:defRPr/>
            </a:pPr>
            <a:r>
              <a:rPr lang="pt-BR" i="1" dirty="0">
                <a:latin typeface="+mj-lt"/>
              </a:rPr>
              <a:t>Fonte: site INPI</a:t>
            </a:r>
          </a:p>
        </p:txBody>
      </p:sp>
      <p:sp>
        <p:nvSpPr>
          <p:cNvPr id="5125" name="AutoShape 14"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5126" name="AutoShape 15"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3079" name="CaixaDeTexto 35">
            <a:extLst>
              <a:ext uri="{FF2B5EF4-FFF2-40B4-BE49-F238E27FC236}">
                <a16:creationId xmlns:a16="http://schemas.microsoft.com/office/drawing/2014/main" id="{26689FE7-8D87-4499-9887-3D4CD0DCE555}"/>
              </a:ext>
            </a:extLst>
          </p:cNvPr>
          <p:cNvSpPr txBox="1">
            <a:spLocks noChangeArrowheads="1"/>
          </p:cNvSpPr>
          <p:nvPr/>
        </p:nvSpPr>
        <p:spPr bwMode="auto">
          <a:xfrm>
            <a:off x="869431" y="1228726"/>
            <a:ext cx="9447734"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t-BR" altLang="pt-BR" sz="2000" b="1" dirty="0">
                <a:latin typeface="Calibri" panose="020F0502020204030204" pitchFamily="34" charset="0"/>
              </a:rPr>
              <a:t>1947  	</a:t>
            </a:r>
            <a:r>
              <a:rPr lang="pt-BR" sz="2000" b="1" dirty="0">
                <a:latin typeface="Calibri" panose="020F0502020204030204" pitchFamily="34" charset="0"/>
              </a:rPr>
              <a:t>Thomas T. Goldsmith Jr. e </a:t>
            </a:r>
            <a:r>
              <a:rPr lang="pt-BR" sz="2000" b="1" dirty="0" err="1">
                <a:latin typeface="Calibri" panose="020F0502020204030204" pitchFamily="34" charset="0"/>
              </a:rPr>
              <a:t>Estle</a:t>
            </a:r>
            <a:r>
              <a:rPr lang="pt-BR" sz="2000" b="1" dirty="0">
                <a:latin typeface="Calibri" panose="020F0502020204030204" pitchFamily="34" charset="0"/>
              </a:rPr>
              <a:t> Ray Mann – enquanto testavam televisores e 	monitores, ligaram um tubo de raios catódicos em um osciloscópio, criando 	traços que simulavam mísseis. Equipamento patenteado como “Dispositivo 	para Diversão de Tubo de Raios Catódico”.</a:t>
            </a:r>
          </a:p>
          <a:p>
            <a:pPr algn="just">
              <a:defRPr/>
            </a:pPr>
            <a:r>
              <a:rPr lang="pt-BR" sz="2000" b="1" dirty="0">
                <a:latin typeface="Calibri" panose="020F0502020204030204" pitchFamily="34" charset="0"/>
              </a:rPr>
              <a:t>1949  	Charlie Adama desenvolveu um programa com uma bolinha saltitante 	para o computador </a:t>
            </a:r>
            <a:r>
              <a:rPr lang="pt-BR" sz="2000" b="1" dirty="0" err="1">
                <a:latin typeface="Calibri" panose="020F0502020204030204" pitchFamily="34" charset="0"/>
              </a:rPr>
              <a:t>Whirlwind</a:t>
            </a:r>
            <a:r>
              <a:rPr lang="pt-BR" sz="2000" b="1" dirty="0">
                <a:latin typeface="Calibri" panose="020F0502020204030204" pitchFamily="34" charset="0"/>
              </a:rPr>
              <a:t>. </a:t>
            </a:r>
          </a:p>
          <a:p>
            <a:pPr algn="just">
              <a:defRPr/>
            </a:pPr>
            <a:r>
              <a:rPr lang="pt-BR" sz="2000" b="1" dirty="0">
                <a:latin typeface="Calibri" panose="020F0502020204030204" pitchFamily="34" charset="0"/>
              </a:rPr>
              <a:t>1952 	Alexander </a:t>
            </a:r>
            <a:r>
              <a:rPr lang="pt-BR" sz="2000" b="1" dirty="0" err="1">
                <a:latin typeface="Calibri" panose="020F0502020204030204" pitchFamily="34" charset="0"/>
              </a:rPr>
              <a:t>Shafto</a:t>
            </a:r>
            <a:r>
              <a:rPr lang="pt-BR" sz="2000" b="1" dirty="0">
                <a:latin typeface="Calibri" panose="020F0502020204030204" pitchFamily="34" charset="0"/>
              </a:rPr>
              <a:t> Douglas (Universidade de </a:t>
            </a:r>
            <a:r>
              <a:rPr lang="pt-BR" sz="2000" b="1" dirty="0" err="1">
                <a:latin typeface="Calibri" panose="020F0502020204030204" pitchFamily="34" charset="0"/>
              </a:rPr>
              <a:t>Cambrige</a:t>
            </a:r>
            <a:r>
              <a:rPr lang="pt-BR" sz="2000" b="1" dirty="0">
                <a:latin typeface="Calibri" panose="020F0502020204030204" pitchFamily="34" charset="0"/>
              </a:rPr>
              <a:t>) - criou o primeiro 	jogo gráfico para computador - jogo da velha.</a:t>
            </a:r>
          </a:p>
          <a:p>
            <a:pPr algn="just">
              <a:defRPr/>
            </a:pPr>
            <a:r>
              <a:rPr lang="pt-BR" altLang="pt-BR" sz="2000" b="1" dirty="0">
                <a:latin typeface="Calibri" panose="020F0502020204030204" pitchFamily="34" charset="0"/>
              </a:rPr>
              <a:t>1960  	</a:t>
            </a:r>
            <a:r>
              <a:rPr lang="pt-BR" sz="2000" b="1" dirty="0">
                <a:latin typeface="Calibri" panose="020F0502020204030204" pitchFamily="34" charset="0"/>
              </a:rPr>
              <a:t>o físico William </a:t>
            </a:r>
            <a:r>
              <a:rPr lang="pt-BR" sz="2000" b="1" dirty="0" err="1">
                <a:latin typeface="Calibri" panose="020F0502020204030204" pitchFamily="34" charset="0"/>
              </a:rPr>
              <a:t>Higinbotham</a:t>
            </a:r>
            <a:r>
              <a:rPr lang="pt-BR" sz="2000" b="1" dirty="0">
                <a:latin typeface="Calibri" panose="020F0502020204030204" pitchFamily="34" charset="0"/>
              </a:rPr>
              <a:t> criou o </a:t>
            </a:r>
            <a:r>
              <a:rPr lang="pt-BR" sz="2000" b="1" dirty="0" err="1">
                <a:latin typeface="Calibri" panose="020F0502020204030204" pitchFamily="34" charset="0"/>
              </a:rPr>
              <a:t>Tennis</a:t>
            </a:r>
            <a:r>
              <a:rPr lang="pt-BR" sz="2000" b="1" dirty="0">
                <a:latin typeface="Calibri" panose="020F0502020204030204" pitchFamily="34" charset="0"/>
              </a:rPr>
              <a:t> for </a:t>
            </a:r>
            <a:r>
              <a:rPr lang="pt-BR" sz="2000" b="1" dirty="0" err="1">
                <a:latin typeface="Calibri" panose="020F0502020204030204" pitchFamily="34" charset="0"/>
              </a:rPr>
              <a:t>Two</a:t>
            </a:r>
            <a:r>
              <a:rPr lang="pt-BR" sz="2000" b="1" dirty="0">
                <a:latin typeface="Calibri" panose="020F0502020204030204" pitchFamily="34" charset="0"/>
              </a:rPr>
              <a:t> (Tênis para Dois)</a:t>
            </a:r>
          </a:p>
          <a:p>
            <a:pPr algn="just">
              <a:defRPr/>
            </a:pPr>
            <a:r>
              <a:rPr lang="pt-BR" sz="2000" b="1" dirty="0">
                <a:latin typeface="Calibri" panose="020F0502020204030204" pitchFamily="34" charset="0"/>
              </a:rPr>
              <a:t>1970  	o engenheiro </a:t>
            </a:r>
            <a:r>
              <a:rPr lang="pt-BR" sz="2000" b="1" dirty="0" err="1">
                <a:latin typeface="Calibri" panose="020F0502020204030204" pitchFamily="34" charset="0"/>
              </a:rPr>
              <a:t>Nolan</a:t>
            </a:r>
            <a:r>
              <a:rPr lang="pt-BR" sz="2000" b="1" dirty="0">
                <a:latin typeface="Calibri" panose="020F0502020204030204" pitchFamily="34" charset="0"/>
              </a:rPr>
              <a:t> </a:t>
            </a:r>
            <a:r>
              <a:rPr lang="pt-BR" sz="2000" b="1" dirty="0" err="1">
                <a:latin typeface="Calibri" panose="020F0502020204030204" pitchFamily="34" charset="0"/>
              </a:rPr>
              <a:t>Bushnell</a:t>
            </a:r>
            <a:r>
              <a:rPr lang="pt-BR" sz="2000" b="1" dirty="0">
                <a:latin typeface="Calibri" panose="020F0502020204030204" pitchFamily="34" charset="0"/>
              </a:rPr>
              <a:t> — constrói uma máquina conectada a 	um 	televisor para que as pessoas jogassem </a:t>
            </a:r>
            <a:r>
              <a:rPr lang="pt-BR" sz="2000" b="1" dirty="0" err="1">
                <a:latin typeface="Calibri" panose="020F0502020204030204" pitchFamily="34" charset="0"/>
              </a:rPr>
              <a:t>Spacewar</a:t>
            </a:r>
            <a:r>
              <a:rPr lang="pt-BR" sz="2000" b="1" dirty="0">
                <a:latin typeface="Calibri" panose="020F0502020204030204" pitchFamily="34" charset="0"/>
              </a:rPr>
              <a:t>! (surge o conceito de 	fliperama). </a:t>
            </a:r>
          </a:p>
          <a:p>
            <a:pPr marL="0" lvl="1" indent="457200" algn="just">
              <a:buFontTx/>
              <a:buAutoNum type="arabicPlain" startAt="1971"/>
              <a:defRPr/>
            </a:pPr>
            <a:r>
              <a:rPr lang="pt-BR" sz="2000" b="1" dirty="0">
                <a:latin typeface="Calibri" panose="020F0502020204030204" pitchFamily="34" charset="0"/>
              </a:rPr>
              <a:t>        </a:t>
            </a:r>
            <a:r>
              <a:rPr lang="pt-BR" sz="2000" b="1" dirty="0" err="1">
                <a:latin typeface="Calibri" panose="020F0502020204030204" pitchFamily="34" charset="0"/>
              </a:rPr>
              <a:t>Nolan</a:t>
            </a:r>
            <a:r>
              <a:rPr lang="pt-BR" sz="2000" b="1" dirty="0">
                <a:latin typeface="Calibri" panose="020F0502020204030204" pitchFamily="34" charset="0"/>
              </a:rPr>
              <a:t> </a:t>
            </a:r>
            <a:r>
              <a:rPr lang="pt-BR" sz="2000" b="1" dirty="0" err="1">
                <a:latin typeface="Calibri" panose="020F0502020204030204" pitchFamily="34" charset="0"/>
              </a:rPr>
              <a:t>Bushnell</a:t>
            </a:r>
            <a:r>
              <a:rPr lang="pt-BR" sz="2000" b="1" dirty="0">
                <a:latin typeface="Calibri" panose="020F0502020204030204" pitchFamily="34" charset="0"/>
              </a:rPr>
              <a:t> cria o </a:t>
            </a:r>
            <a:r>
              <a:rPr lang="pt-BR" altLang="pt-BR" sz="2000" b="1" dirty="0" err="1">
                <a:latin typeface="Calibri" panose="020F0502020204030204" pitchFamily="34" charset="0"/>
              </a:rPr>
              <a:t>Pong</a:t>
            </a:r>
            <a:r>
              <a:rPr lang="pt-BR" altLang="pt-BR" sz="2000" b="1" dirty="0">
                <a:latin typeface="Calibri" panose="020F0502020204030204" pitchFamily="34" charset="0"/>
              </a:rPr>
              <a:t>, porque </a:t>
            </a:r>
          </a:p>
          <a:p>
            <a:pPr marL="0" lvl="1" algn="just">
              <a:defRPr/>
            </a:pPr>
            <a:r>
              <a:rPr lang="pt-BR" sz="2000" b="1" dirty="0">
                <a:latin typeface="Calibri" panose="020F0502020204030204" pitchFamily="34" charset="0"/>
              </a:rPr>
              <a:t>	</a:t>
            </a:r>
            <a:r>
              <a:rPr lang="pt-BR" sz="2000" b="1" dirty="0" err="1">
                <a:latin typeface="Calibri" panose="020F0502020204030204" pitchFamily="34" charset="0"/>
              </a:rPr>
              <a:t>Ping</a:t>
            </a:r>
            <a:r>
              <a:rPr lang="pt-BR" sz="2000" b="1" dirty="0">
                <a:latin typeface="Calibri" panose="020F0502020204030204" pitchFamily="34" charset="0"/>
              </a:rPr>
              <a:t> </a:t>
            </a:r>
            <a:r>
              <a:rPr lang="pt-BR" sz="2000" b="1" dirty="0" err="1">
                <a:latin typeface="Calibri" panose="020F0502020204030204" pitchFamily="34" charset="0"/>
              </a:rPr>
              <a:t>Pong</a:t>
            </a:r>
            <a:r>
              <a:rPr lang="pt-BR" sz="2000" b="1" dirty="0">
                <a:latin typeface="Calibri" panose="020F0502020204030204" pitchFamily="34" charset="0"/>
              </a:rPr>
              <a:t> já estava  registrado.</a:t>
            </a:r>
            <a:endParaRPr lang="pt-BR" altLang="pt-BR" sz="2000" b="1" dirty="0">
              <a:latin typeface="Calibri" panose="020F0502020204030204" pitchFamily="34" charset="0"/>
            </a:endParaRPr>
          </a:p>
          <a:p>
            <a:pPr>
              <a:defRPr/>
            </a:pPr>
            <a:endParaRPr lang="pt-BR" altLang="pt-BR" sz="2200" b="1" dirty="0">
              <a:latin typeface="Calibri" panose="020F0502020204030204" pitchFamily="34" charset="0"/>
            </a:endParaRPr>
          </a:p>
        </p:txBody>
      </p:sp>
      <p:pic>
        <p:nvPicPr>
          <p:cNvPr id="512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3" y="5085185"/>
            <a:ext cx="30241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7853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2688CD6-1D41-499F-8833-C3023B792985}"/>
              </a:ext>
            </a:extLst>
          </p:cNvPr>
          <p:cNvSpPr txBox="1"/>
          <p:nvPr/>
        </p:nvSpPr>
        <p:spPr>
          <a:xfrm>
            <a:off x="1758950" y="201613"/>
            <a:ext cx="7265988" cy="584200"/>
          </a:xfrm>
          <a:prstGeom prst="rect">
            <a:avLst/>
          </a:prstGeom>
          <a:noFill/>
        </p:spPr>
        <p:txBody>
          <a:bodyPr>
            <a:spAutoFit/>
          </a:bodyPr>
          <a:lstStyle/>
          <a:p>
            <a:pPr>
              <a:defRPr/>
            </a:pPr>
            <a:r>
              <a:rPr lang="pt-BR" sz="3200" b="1" dirty="0"/>
              <a:t>A Evolução dos Jogos Eletrônicos</a:t>
            </a:r>
          </a:p>
        </p:txBody>
      </p:sp>
      <p:pic>
        <p:nvPicPr>
          <p:cNvPr id="6148" name="Picture 12" descr="O Atari VCS, inesquecível até os dias de ho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039813"/>
            <a:ext cx="34607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4" descr="O Space Invaders, que faz sucesso até ho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4" y="985838"/>
            <a:ext cx="2066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6" descr="O Pac-Man, personagem simpático e para toda a famí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25" y="3789363"/>
            <a:ext cx="213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8" descr="O Tetris, jogabilidade extremamente simples, porém incrivelmente vicia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238" y="4221163"/>
            <a:ext cx="35433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tângulo 1"/>
          <p:cNvSpPr>
            <a:spLocks noChangeArrowheads="1"/>
          </p:cNvSpPr>
          <p:nvPr/>
        </p:nvSpPr>
        <p:spPr bwMode="auto">
          <a:xfrm>
            <a:off x="2203450" y="3648075"/>
            <a:ext cx="353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800" b="1">
                <a:solidFill>
                  <a:srgbClr val="17375E"/>
                </a:solidFill>
              </a:rPr>
              <a:t>1979 – Surge o Atari</a:t>
            </a:r>
            <a:endParaRPr lang="pt-BR" altLang="pt-BR" sz="1800">
              <a:latin typeface="Arial" panose="020B0604020202020204" pitchFamily="34" charset="0"/>
            </a:endParaRPr>
          </a:p>
        </p:txBody>
      </p:sp>
      <p:sp>
        <p:nvSpPr>
          <p:cNvPr id="6153" name="Retângulo 14"/>
          <p:cNvSpPr>
            <a:spLocks noChangeArrowheads="1"/>
          </p:cNvSpPr>
          <p:nvPr/>
        </p:nvSpPr>
        <p:spPr bwMode="auto">
          <a:xfrm>
            <a:off x="2279651" y="6418264"/>
            <a:ext cx="353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800" b="1">
                <a:solidFill>
                  <a:srgbClr val="17375E"/>
                </a:solidFill>
              </a:rPr>
              <a:t>Anos 80 - Tetris</a:t>
            </a:r>
          </a:p>
        </p:txBody>
      </p:sp>
      <p:sp>
        <p:nvSpPr>
          <p:cNvPr id="6154" name="Retângulo 15"/>
          <p:cNvSpPr>
            <a:spLocks noChangeArrowheads="1"/>
          </p:cNvSpPr>
          <p:nvPr/>
        </p:nvSpPr>
        <p:spPr bwMode="auto">
          <a:xfrm>
            <a:off x="6943726" y="6572250"/>
            <a:ext cx="353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800" b="1">
                <a:solidFill>
                  <a:srgbClr val="17375E"/>
                </a:solidFill>
              </a:rPr>
              <a:t>Década de 80 – Pac-Man</a:t>
            </a:r>
            <a:endParaRPr lang="pt-BR" altLang="pt-BR" sz="1800">
              <a:latin typeface="Arial" panose="020B0604020202020204" pitchFamily="34" charset="0"/>
            </a:endParaRPr>
          </a:p>
        </p:txBody>
      </p:sp>
      <p:sp>
        <p:nvSpPr>
          <p:cNvPr id="6155" name="Retângulo 16"/>
          <p:cNvSpPr>
            <a:spLocks noChangeArrowheads="1"/>
          </p:cNvSpPr>
          <p:nvPr/>
        </p:nvSpPr>
        <p:spPr bwMode="auto">
          <a:xfrm>
            <a:off x="6943726" y="3419475"/>
            <a:ext cx="353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800" b="1">
                <a:solidFill>
                  <a:srgbClr val="17375E"/>
                </a:solidFill>
              </a:rPr>
              <a:t>1978 – Space Invaders</a:t>
            </a:r>
            <a:endParaRPr lang="pt-BR" altLang="pt-BR" sz="1800">
              <a:latin typeface="Arial" panose="020B0604020202020204" pitchFamily="34" charset="0"/>
            </a:endParaRPr>
          </a:p>
        </p:txBody>
      </p:sp>
    </p:spTree>
    <p:extLst>
      <p:ext uri="{BB962C8B-B14F-4D97-AF65-F5344CB8AC3E}">
        <p14:creationId xmlns:p14="http://schemas.microsoft.com/office/powerpoint/2010/main" val="97579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4"/>
          <p:cNvSpPr txBox="1">
            <a:spLocks noChangeArrowheads="1"/>
          </p:cNvSpPr>
          <p:nvPr/>
        </p:nvSpPr>
        <p:spPr bwMode="auto">
          <a:xfrm>
            <a:off x="1738314" y="1"/>
            <a:ext cx="726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2400" b="1" dirty="0">
              <a:solidFill>
                <a:srgbClr val="17375E"/>
              </a:solidFill>
            </a:endParaRPr>
          </a:p>
          <a:p>
            <a:pPr eaLnBrk="1" hangingPunct="1">
              <a:spcBef>
                <a:spcPct val="0"/>
              </a:spcBef>
              <a:buFontTx/>
              <a:buNone/>
            </a:pPr>
            <a:r>
              <a:rPr lang="pt-BR" altLang="pt-BR" sz="2400" b="1" dirty="0"/>
              <a:t>A Evolução dos Jogos Eletrônicos</a:t>
            </a:r>
          </a:p>
        </p:txBody>
      </p:sp>
      <p:sp>
        <p:nvSpPr>
          <p:cNvPr id="7172" name="AutoShape 14"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7173" name="AutoShape 15"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7174" name="CaixaDeTexto 35"/>
          <p:cNvSpPr txBox="1">
            <a:spLocks noChangeArrowheads="1"/>
          </p:cNvSpPr>
          <p:nvPr/>
        </p:nvSpPr>
        <p:spPr bwMode="auto">
          <a:xfrm>
            <a:off x="1132114" y="1117600"/>
            <a:ext cx="809897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t-BR" altLang="pt-BR" sz="2400" b="1" dirty="0">
              <a:solidFill>
                <a:srgbClr val="17375E"/>
              </a:solidFill>
            </a:endParaRPr>
          </a:p>
          <a:p>
            <a:pPr algn="just">
              <a:spcBef>
                <a:spcPct val="0"/>
              </a:spcBef>
              <a:buFontTx/>
              <a:buNone/>
            </a:pPr>
            <a:r>
              <a:rPr lang="pt-BR" altLang="pt-BR" sz="2400" b="1" dirty="0"/>
              <a:t>1983 – O encanador Mario - usava chapéu, tinha nariz avantajado e bigode, pois não era possível desenhar cabelo, parte do rosto e boca</a:t>
            </a:r>
          </a:p>
          <a:p>
            <a:pPr>
              <a:spcBef>
                <a:spcPct val="0"/>
              </a:spcBef>
              <a:buFontTx/>
              <a:buNone/>
            </a:pPr>
            <a:endParaRPr lang="pt-BR" altLang="pt-BR" sz="2400" b="1" dirty="0"/>
          </a:p>
          <a:p>
            <a:pPr>
              <a:spcBef>
                <a:spcPct val="0"/>
              </a:spcBef>
              <a:buFontTx/>
              <a:buNone/>
            </a:pPr>
            <a:endParaRPr lang="pt-BR" altLang="pt-BR" sz="2400" b="1" dirty="0"/>
          </a:p>
          <a:p>
            <a:pPr>
              <a:spcBef>
                <a:spcPct val="0"/>
              </a:spcBef>
              <a:buFontTx/>
              <a:buNone/>
            </a:pPr>
            <a:r>
              <a:rPr lang="pt-BR" altLang="pt-BR" sz="2400" b="1" dirty="0"/>
              <a:t>1990 – SEGA lança o </a:t>
            </a:r>
            <a:r>
              <a:rPr lang="pt-BR" altLang="pt-BR" sz="2400" b="1" dirty="0" err="1"/>
              <a:t>Sonic</a:t>
            </a:r>
            <a:endParaRPr lang="pt-BR" altLang="pt-BR" sz="2400" b="1" dirty="0"/>
          </a:p>
          <a:p>
            <a:pPr>
              <a:spcBef>
                <a:spcPct val="0"/>
              </a:spcBef>
              <a:buFontTx/>
              <a:buNone/>
            </a:pPr>
            <a:endParaRPr lang="pt-BR" altLang="pt-BR" sz="2400" b="1" dirty="0"/>
          </a:p>
          <a:p>
            <a:pPr>
              <a:spcBef>
                <a:spcPct val="0"/>
              </a:spcBef>
              <a:buFontTx/>
              <a:buNone/>
            </a:pPr>
            <a:r>
              <a:rPr lang="pt-BR" altLang="pt-BR" sz="2400" b="1" dirty="0"/>
              <a:t> </a:t>
            </a:r>
          </a:p>
          <a:p>
            <a:pPr>
              <a:spcBef>
                <a:spcPct val="0"/>
              </a:spcBef>
              <a:buFontTx/>
              <a:buNone/>
            </a:pPr>
            <a:r>
              <a:rPr lang="pt-BR" altLang="pt-BR" sz="2400" b="1" dirty="0"/>
              <a:t>Anos 90 – A Revolução dos Consoles</a:t>
            </a:r>
          </a:p>
          <a:p>
            <a:pPr>
              <a:spcBef>
                <a:spcPct val="0"/>
              </a:spcBef>
              <a:buFontTx/>
              <a:buNone/>
            </a:pPr>
            <a:endParaRPr lang="pt-BR" altLang="pt-BR" sz="2400" b="1" dirty="0"/>
          </a:p>
          <a:p>
            <a:pPr algn="just">
              <a:spcBef>
                <a:spcPct val="0"/>
              </a:spcBef>
              <a:buFontTx/>
              <a:buNone/>
            </a:pPr>
            <a:r>
              <a:rPr lang="pt-BR" altLang="pt-BR" sz="2400" b="1" dirty="0"/>
              <a:t>1998 – “The </a:t>
            </a:r>
            <a:r>
              <a:rPr lang="pt-BR" altLang="pt-BR" sz="2400" b="1" dirty="0" err="1"/>
              <a:t>Legend</a:t>
            </a:r>
            <a:r>
              <a:rPr lang="pt-BR" altLang="pt-BR" sz="2400" b="1" dirty="0"/>
              <a:t> </a:t>
            </a:r>
            <a:r>
              <a:rPr lang="pt-BR" altLang="pt-BR" sz="2400" b="1" dirty="0" err="1"/>
              <a:t>of</a:t>
            </a:r>
            <a:r>
              <a:rPr lang="pt-BR" altLang="pt-BR" sz="2400" b="1" dirty="0"/>
              <a:t> </a:t>
            </a:r>
            <a:r>
              <a:rPr lang="pt-BR" altLang="pt-BR" sz="2400" b="1" dirty="0" err="1"/>
              <a:t>Zelda</a:t>
            </a:r>
            <a:r>
              <a:rPr lang="pt-BR" altLang="pt-BR" sz="2400" b="1" dirty="0"/>
              <a:t>” – jogo com 325 mil reservas e 2,5 milhões de unidades vendidas – US$ 150 milhões. O Filme “Vida de Inseto” faturou US$ 114 milhões.</a:t>
            </a:r>
          </a:p>
          <a:p>
            <a:pPr>
              <a:spcBef>
                <a:spcPct val="0"/>
              </a:spcBef>
              <a:buFontTx/>
              <a:buNone/>
            </a:pPr>
            <a:endParaRPr lang="pt-BR" altLang="pt-BR" sz="2400" dirty="0">
              <a:latin typeface="Arial" panose="020B0604020202020204" pitchFamily="34" charset="0"/>
            </a:endParaRPr>
          </a:p>
          <a:p>
            <a:pPr>
              <a:spcBef>
                <a:spcPct val="0"/>
              </a:spcBef>
              <a:buFontTx/>
              <a:buNone/>
            </a:pPr>
            <a:endParaRPr lang="pt-BR" altLang="pt-BR" sz="2400" b="1" dirty="0">
              <a:solidFill>
                <a:srgbClr val="17375E"/>
              </a:solidFill>
            </a:endParaRPr>
          </a:p>
        </p:txBody>
      </p:sp>
      <p:pic>
        <p:nvPicPr>
          <p:cNvPr id="7175" name="Picture 4" descr="Resultado de i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507" y="236539"/>
            <a:ext cx="12954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Um concorrente de peso para o Mario: Sonic, o porco-esp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2554287"/>
            <a:ext cx="23336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1588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4"/>
          <p:cNvSpPr txBox="1">
            <a:spLocks noChangeArrowheads="1"/>
          </p:cNvSpPr>
          <p:nvPr/>
        </p:nvSpPr>
        <p:spPr bwMode="auto">
          <a:xfrm>
            <a:off x="1758950" y="-6350"/>
            <a:ext cx="7265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b="1" dirty="0">
              <a:solidFill>
                <a:srgbClr val="17375E"/>
              </a:solidFill>
            </a:endParaRPr>
          </a:p>
          <a:p>
            <a:pPr eaLnBrk="1" hangingPunct="1">
              <a:spcBef>
                <a:spcPct val="0"/>
              </a:spcBef>
              <a:buFontTx/>
              <a:buNone/>
            </a:pPr>
            <a:r>
              <a:rPr lang="pt-BR" altLang="pt-BR" sz="2400" b="1" dirty="0"/>
              <a:t>Evolução dos Jogos Eletrônicos </a:t>
            </a:r>
          </a:p>
        </p:txBody>
      </p:sp>
      <p:sp>
        <p:nvSpPr>
          <p:cNvPr id="8196" name="AutoShape 23" descr="data:image/jpeg;base64,/9j/4AAQSkZJRgABAQAAAQABAAD/2wCEAAkGBhQSERUUEhQUFBQVFBQUFRcYGBgbFRQYFBcXFxQXGBcXGyYfGBokGhQVHy8gIycpLCwsFR4xNTAqNSYrLCkBCQoKDgwOGg8PGiwkHyQpLCwsLCwsLCwpLCksLCwtLCwsLCwsLCwsLCksLCwpKSksLCwtLCwsLCwpLCwsKSwsKf/AABEIALcBEwMBIgACEQEDEQH/xAAcAAAABwEBAAAAAAAAAAAAAAAAAQIDBAUGBwj/xABLEAACAQIDBAYFCAcHAgYDAAABAgMAEQQSIQUGMUETIlFhcYEHMpGhsRQjQ1KSwdHwM0JicoKi0hY0U7LC4fEVcxckVGOD4kSTo//EABoBAAIDAQEAAAAAAAAAAAAAAAABAgMEBQb/xAA3EQABBAAEAwUGBQMFAAAAAAABAAIDEQQSITETQVEFYZHR8BQicYGxwRUyQqHhI1KSBiQzNIL/2gAMAwEAAhEDEQA/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DYBuIGnOoWpgJuSOxtRU9i3ux1Bpqi0EIWo6a+VL9ZfaKSuLDXykXpWik/Qqlx+3ei4207BcU1gN5+k9Zco+ty9pqPEF0nlKv70KjpLm1Ugjt404C1MlAaOakQwFzYU2wIJB4ip+w5AGJbssKjbRJMhOVgCdLgi/tosoLRSYJpLPQtScvfTtIBAuOyqDfTCySYe0QzANmdR6xAGlhzt2VfdEaz7Q4mQljMI1LssYMqQhgpsMuhdjw1Jt2CokFwofWlIENN/a1zsJelxysnA28NPhXQ9lbWfCSGPErmQWLiRUMsQY2EgdRaWK51PEX9t7i9rpJL0MAiOqh2yKwsxtZdLcL6/wDNcKbFYiGbhGLlebNpQ53XrktzWsc3MHea5fh95Zk+klHhIx9zkirTD77Sj6TN3Oq/FQK0W7arBjp8KYkZWHSRZgp0Gotm/ZP8tXW8+z0bCzWw6BghYELGCMvW4jXlWeTtxsczY8ujqIN8jzpTGEzAlZnC7+D6SLzQ/c341bYbevDP9JlPY4t7+Hvqj9G8yNNIrQBz0YZbhGtlaxtmOnrcqtN/Mf0JhKRmO+cGypYkZbXte/Gtru1C3FjC5dTzvutU+zAx51exTKwupDDtBBHtFLqg3CxCYrphKLsuQqcoVgDmvqoBOoq72tvBg8G4jxDMrFQ6kKzKyngynXs4cqtd2o1r3MyOJbV5Re4sdD+yr9lNA2NeqXRUjD7y7NfQYuME/XbIf5wtSMVJCozK/SIbWMREhJJtay+29+2lH2vC45S1zT3hI4R/KkyafwUQZwDw58fuqC+0YRfrkW+spHPhVnsNoyxfMhAuA3SHz0A+NdJkrZB7v081UYi06praCoHsh0sL6EfGohape05Q0hIII8/vqHVmygRqiDg0L0MtC1FpUhRUdqK1O0UitQoUKVp0nqOOYKb34dlq5XiN+cQQQGK94tekbM3nmRrl8/bfX7qzDENtW8IrquK2ijG9+7h+FUW0NrMrZdGB4WNZXHbclm4Mw7hp8BTWFlxHqkEjSxsLjs1tSdMCaCkIzzV/hYJQ2dgMvfzpnbW0ipusdhrrwt7DT2zsNim6ud+Nhrbwqp3jwksBtKWuwuLtxqJd7uikG66qpm2i7nmb++pSYiREtbKp4j48qpgRxu3st76k4dXbgz92unvNZwSpkLV7A241wqNf9kjT2itrh5CVuRY1x0Tuj3BIIPG1avYu0sQxGd3A5X4Vpik5FVOYuhbPxRje99D3U9tHEBzcEE90l/5SdKyh2rIp5P5a+6jk3i/9q7d5/EXrSHAqsghXbJ30XRntqmj3hI9aMAdzD76dk3lQDqgk0rRqFboKotnwLLFnmN0gmmeW+vVtmygdl0UW7KeTbrWLMosLk2vpaoX/AE1XgmjRj00pWZVDMF6MyqBmUHKf1jqDw7qnG4XvSg5pO+qY2xiZcRs+TFSaPDK7xnT9ExyzRW5oFYjvy1B3Y2aJsWUZgREzM4C2zdGxtex1B6vtIp3b+0M2Hnhi/RWj2fB/7kjMDO/fbQX/AGW761O5kNsKzgW6WSWUHmVLEIT29VR7a4Xb+L4EBLNM2g+Y9H4rdg4i5wzctSoO+GwelxGHkVgjKpzta7FEIBC6EZj0nMWteua7zbcxEGJ6ESsUZVNmWMmzXB1Ci/A103fbaYjkjBubI9wP2mW3+WuO74YzpMWGtbqJ7i1Z+y4mSYGMvaCddxys0pzPeJ3AHRMbM2rJDIrRtZivubwIqXtreeebIrte12Gr6X05sQKrMItyv7o+FS4NnzTSrFAhkkYGyAXOnE66DTmdBW98cYdxHAWOfT5pBziMoW/9Dm0yzzq3EKjd/VYhvcwro26+JinjTpkibKroC6qbZG0F2GmhPsrnfo53PxeDxLtiYmjVomHJgb6+spIBFhp309srE58C+cBwjLLYi/joPGsOCLZMZM5pBBDPhsQpy+7E35rpe2N29nzRNG6YVMwsGAiVlPIg6ajTTv765wvomVibHC2uQCJF61uYyg1QYnAQsSXBS4zpkRjoVAsQRYapexI41dbNfBLHAvRSsdTIWiTW8bMQpJ63WAsDyFdwxBp1WMSEiwFNT0XTR6oxbujnYfeK0ODxDoDGbjLlUq6qWtlDDMWFybNbXmDWMxGRmboUKXlUKSAhAKDQ2NgL3NO7K2m8LWdmfqqDazHqu6m2Zh2rzphrYyDoErc/TVa5orm9zfyt7AKbnnEalnIAFNLvXAg1gmY/tZR7r1G2htzBYhSJ8LKvYyMlx7GH31B2JbyKsGFk6I8Bt+KYkKSLdth95qaMSjaBh5HWseZsFC4aKOWfulbJb/8AXfN51pNlb0mZCqQpCo5rr8QKGykjZIw0U7iscsSXJzdgLan21Tf2x11jsP3tfhVFvFhnkk+ZkyC5v13195qswe68rtrOunazfiKRdIdtFYxkQ/NZ/ZdBXeOAjWRB3ZhpRVmDumnOdPd/XQpZ3qzhRdD6+Sxk2GYC7C1+4UmGULxrX7axGGl+aw5dnY5VJZl4nmhTKfaKqdqbnyRICSGY6heBOttNaoLVCkjD4kEjVb+IJ9grXbuY3DXPTqug0Zur/m0qm2f6P5XQNKskemlivxJpubcicHqNdTwzNr50AUULTwb8wYeV8rIUvoqqxHC4swW3Pvqt3z3yw2MjUpkVl4g3BseIva3GqfB7hzJKC/RMoOozg8RwIrrGyNw8EYg0mFhz2voCNfI1ZyQuEyYlHNgco7RlI+6rTY+JRTYyKg+uVJ91jXSMRunhZHY4jDRwoL2YvkHG2pXL460zs70Z4WSZgJUMWlkDMw+1nB99V5ULIzMCepLh3TtLQBj2XRrH2imYsfK8nRgRkXAFsoHtU2rruB9H+DiGkMPmpcn7Tmm4dlw4d3KQKBo2YAgE68LkgWty7aRZam11LHbS3YkEatBkv+tnLDS2liAaibO3dxk2UnomS+pDNcDnYNa9dSVYcRDmyjhwzG49hrE7N6QyGFXKRgte2rWB7b3rn4100NGLL87+yu4wy+9Z8PurKXczCEKGkkV+YUjrdosbn31N/sjgslssqftZrefWJHuqm2vtMwN0caZAeL6hiTodSaajw/TD9MGPYTf/AF1SzHzBoc8jwPmVmYWSOLWjUeu5WuL2NgY4JOtmIjcgmUXuqm19bchyrmOE3gRJekviBI0Ii6FYySAAtsjDTiLg9962+M3ZbomY2yhTe4sCOzib3qBhdysM3ESZdOp0jiP7IPDzqz8ZZACZLN7UPMq0YVz9NlQ7H2dJjZVUARxxAoFU3TDI2jkvwedxcaXy3JJveupoixxhVsqKgA7Aqiw8rD3VWbTwCJhGiiSJRZQiEAR5865Mw0BGa3HjWd2jhY5yYsKFYFZ1z9KXtIc6RkEysVzx52KgcO9bVjOH/GojiHvyNaTQq9gDZNjdXg+zHIBZKxfpE2k2I+fW4jMzRob20VeqPMAt51hDcnmT4/ea7dvxuG77Nhhwi9I8EmcroGkzKQ7C5te9tL8PCuNY7Z8sTFJI3jZdGVlIIPfXQ7NxMU0WWPYaAc6GgJ+KolYWusqZsmLh4H3Xqy2ZvTLgMR0sQUkoUIYciQeP8IqBsUWAB0IY+8VE2obv5D410JI2yMLXCwVU00610HC+mPGz51CQABGZrqTpovNtdWAqXuric0MoIAup0Gg0PADkK5rskshex0ZMp8C6H/TXTtwdgTTKSgXK2dbk2ubsOzuNU4bDRYYksAF+vNOV+agVVY/atgmRMoeMnrXZlBZrcx4+dS8DAcsBDhgXC+odOowI9bsvy762g2BhVmlQwhysyLopkZY5I2tnsSVUWVsz69XjlIFSE2DACC8CqwyHKsAKsVJzEHITZmkhXjcKw4WJG8uDtQqmgt0OyxsWDcGQkqcjI+gI1AHb3E+yhLGTirKQpd5VB4+s2YafwmtvtHZsMLOzQgX6t+hBWwe2bMqHVrnifq8NTWWx21YmZCiC6zJZwoAPLmAzGzLfTnUScwpINp2YJzFbtz2BUq/aMtjb+JrUuTYQZcomVH7LJe/LUObVoDtyJkJjYPa40v8AhVNsxxJmkAynjYhRbzyg1GGBshoKc+LfG2zqouH3KmJHSZnFjqJNeGlrp299S5d03gjIwyYhyxFwVJtcakNYc6y+19v4gYgpBIjEnKVZEPkCVv766luvjPk2BRsTZGC5nvYWJ1Ol6m5uV1KDJMzQVyrG+jvFSG7RuhPAMmh871pMJuE8UQthrvpqFQ++thjN9sOyZszDsXJcns1B0rMR7+yTEhllSOxHUa7afsqM3vqIvkrwDV2oTbsYm/6EjyH40dVGNcGRirTEE3F1a/ndr0KzGR97evBSAalbMxJhPVhPEHUE8KsG3iYplMBPflPb4VSDCjt/l/3o+hHaPfUaPVPL3q6n3ld4+jKMo8T+FRsJtcIFDBjlAGp7PGoAU8n95pQZuTn7Rop39yMiuYt44w+YjvAuOy1X+D9I8SjUP7Rb41mdn7MnlBbpMkY9aR3IQW4+NE+1tmRnLJtHM3PIpZfaFYe+sj8W1ji3MSegaTXxrZPhE6rajf6OVSqI7G31M/tA5VE2VtTopHdMPJZz1siMAbc8oUgGoeydlYHFKOixJmXU5bxnxJQpfzIq3h3OjT9Gzp2ZSi28glqoHaAe4tDgCORGX6kfRPhUNVcwbxFvo5PMW+IFNT7ecE5kfLbh0bH3gH4VltpbOxmFjzRTtLGoJI4uoGtyDfMPD2VQ7R9KnQxWRlxMzC92Xook8LqGkPsHfVhxUx/48rteWvjyHijhtrXRaXb+0oJFVLdH1hplZSe4XUa3tWXwG8kb5uig6bJxYu0ZU3tbhfsFU2D9J2OmsrfJyLX4Wa63NxlYWGg4int3rJMuYBVOLimuCtghkBN7G548LcAfCrJI3StImb4E/bVR0G2vxC1h3qforBTG9v8AFL5Tfsfj20jYm8kyhulmaQ6WDBFHfqla+LEYXE3CmKbLowuGK+K8V4c6wu9eHwuHkIWYI/ExM4VgDwKZ1u6+Z/DmRvwzn8FrbPeHfU6/RWU8CxSuv7TPNhJA6xo5WQAZ7i/6vtrHLv3LHocMS37zAewpeoTbdww06e3mh/Ct3hNox5IlzXzKo7SOorZivZY8uOtqsxODFNa2HN/6I0HffemybLZe6lngdo7QsGyYaE2JBAubG46rXZu3kNK2GA2MsSrmJlkX6R7F7tYNY26oI0sPfVnHHEwGoN7WvG3M2A1HbWY9IW0Fw2CZ4WGdyEHri2ZScw5EgW+0K5z8P2jIBExmRnRpAGvXWzpurmywA5i6yrvC7YSVskLq7EX6uoW7ZAWt+0SbcwprP4DYmGd4X6M9KSXcZ3sWjPzhKsWGrtGtjzJ48Kxfo22di2N4JDFEcvSOVVlOW9gAw1bU8OF9a6VtjbqYVM0sgzKLqFN5CeVktxuNOXPlp2cLJgezh7Jq5ztyBZ7ga+nmssrJpjxBoAhtRBiIAgVOlkzJ6scnRkMysczMvJTrpa451g8H6PIpMUqOmcZFlkAzRsqlmUK1zoTluLX0qRBv2JW1wM2Zi2sQbMTLYSaIEJLWHOrPbm8KYTDuVVo8RiD1UZWVo1ChEHWAuEjCrcXGa9acYIsJDwsI0Z3nQa6dTvsB8FVDnkfch0A9clid49j4SOR/koZAvVKly4LKesQTfTlx5VebhbRkRZCSOjiBsMqau7HIMxF+JZrX/VrHxC54gaEkngABcknsABrVbGaP5NFmfoI2lYhpFscTIxCp0SBs7KBYXIABLXIrQ6N3DbGNdgT3czrrrt80aEklVc+2JFPVd1ILBiHbrHMdbXsNLDTspE28M1v7xIOesjWPv41Fx6Wdx2O49jGqjaijJr2itd0q6XUt0N5MJ8kHyjEYQSh2B6bIWIuTcgqWI6wt+73UzvNvZhWwrpDicOzkrlWOEjXMpPXEdtBm52rk2yNlPiJCsYXqo0jEmwCoLk8dTyAGpJFWGO2O+HK3XqumYCx4hmUm+t9VNS4hqtEZBdrquxkmjwwZhhCkihwTmDWcZut1CL691QoMSMxu0CAiwyIre9ATTGD2w3RIpbQIgA10so0FR5YY2bNmlzfv3X7OX765xxBulp/pVqdU5h9i3mzmXDnrlrjRrXuOABvWt2hNOmHBgkTMAtrsLHXX1wayIWPmt+3rOPvqdNthWjEYSwFvpG5eGtMT6bqo0nMfjMRjEyyRsGX6wXoj/EEtTGxdmvChsIc93IHTofWHsFRVmW1ut5TSCgiJbrGW/dKSO7iKlx+/14KRLT6/lTJ8DI7Fmw+GJNrkthydBbjehVcYV7ZPt/8A1oUuOj3U70Pf7xRdGfzanwvh7qUB3D3VarVF6A93sH4U4ipGryzkCGJcz2Gp5Ki/tMSAKnYHBmWRUFtTrpwHOsl6Qtqq6wxRWETs8+n6yITFCT23yyP/APIOwVkllt4gbuefQeehrvUgKGYqm23vDPtCRQwKxXAhw6XyqP1dB6zd/wABpUTH7Mkw9hIgQkXA0v5gcKvUU4KCMppiZ06QtzhiPqgdjN8R4VmMbJZj+s36xOpue0nifzrWyONsbcrBQWdxJNlO4aUZgyko4N1dTlYHkQw4Gu0ejfftsR/5XFH59RdH4dMo43HJ15jmDftriWFAkOTRXPqa9VzyXXgTyPC+nO9WGAxzjKyMVliIZG4HThf22PaGIrJjsEzFR0dxsfXLqpRvLSvTU8BKkKSrWIBHEHkdeY768/7ybMK4mTp0HS5zmI0BP1gosADx0HOu27C2ss2GinQWEiKxFybEjUXPMEEeVYr0m4c5xKcrIVVSCOsh1tdl1sdbE6aEV5rsWcRYp0R0vTXexyWmZpLLVHuPhMNKrwW6LEHrRSXaz2sQrC+tiL25gnmKz23sFIspjxGYNGTlUMQihiSSgGmU3JuPupWBwrO/zKsWXr3VtVsR1r201trXQRh4to4JTiGUYhRII3FlZjH6w61geK5hwGYG41A9BPLJg5M5JMbjqObT1Hd1HLl0WdjRIK5hUm42xMDLJG6S4mHFRkG3TDr245SU6ynW68dTx41tt9N2Fx8OQhA6m8bkHMh55WHAHmCCD2c65Quw5LjKdb6WZb3Fjpr3g+YrX7E3rxcQCygTppYkgPbl1xfN5g+NcrH4SUyifDyAkbAkWPgeY7it0UUlZXMPyBWN2x6M8RFdjFKwAOqFXXTwFx5ipm7uJnK2mxGKjjCAJbpCNLADTgtr611LB72YSZOtMiXBBVzYi+h1Oh8jTG72yVSM9HiGlQk5crKY1seWhN+3Xyoj7Ymi/wCzBZGwoj6hypOHa/8AI+vXyWMGCw544vEjTiek/wCT7qm4Lc1JkMk0s8sWbqx5n665sodgWJFwSQBYgHjWqx+LWK5L4jXUhIi/AAafMkDQVid4d/5EusXyiM2vmlWJSB2hOivy43rZL2lisfGI4Ismot18ug9weIKpZhmQuzPdfd6JVztvefC7MwyxqCoC/NwqbSPc3JublFve7nX6uvDkm2t4sRjGzOwjT9WNLqig9w1YnmzG5qunxLTSNLIzOWN7sbk95NLAvWrBdnMwvvE5nncn1++6JZi/TYJMWAsbh2B7RxHvvVpFtbFJ6z/KU5xzXcEDkAxJH8JqsPiO7Xj58PfT8OJK6NqPzqD99dKhdqhbjYGGimikxGEIEiRMGwrqsrRkkDPbi8Q7xmHfaxr8BtjGNKvSo0pzgPJ0vIvckZWyiwOlrAW4VUYTHPhpo8Vhz84hzd0i8GVhz00PjWv2tBH0yTwX6DFx9PHzyHhLET2q1AHO0ilYTdqN1klnlESGR1jJYAHrMFYkg5rkcBY6Mazu8myIYoS0eKjmfMoyIp1B4m9+XhVluTglm2kyyBWQRyMA1sotIgZutcCwzHvy24GnPSfh41kjEYspTiMozDMQG6gAF7cgOHDWrcvuZktL0XPIpGU3vYW11tfutz8KvtsbTEohQN+ijI43AzNmNtNDf7uyqJsLre4Xw/IqRh8OMrNdmVbFjyF9BewNr1WpLdwsci9VSMq2uuvqjmLXo9PqJ/P/AFVIwLOY0K5yvRqdBpYKOR1HCj+WHmT9kVS5uuyuFEJgstvUHkz/ANRpGcfVb7Z/CpD4wdo81FJ+Ujsj9lRyjonQTYmXsf7QPxSid1I+kHkp/CnBMp/VT2kULj6o+0aWRvRLKFGAX6z/AGE/roVJsPqH7VCjht6IyhWfQjto+hHbQElGJKtpO0QhtwNqzm/Ed0ivr1sg7hl0HhWmzVS72YXpMM1uKEOPAXDe4k+VLKLtBOii7w4VnxsgA9UQIo7hFmUe1RWHxWEKNqfW1HmOzt1ra7p7fz4jNiGALBQHtorRkNGzDmAVAP7JNW+82Fw6wTrHECZMhRrjPCytmVSeBUXKg8GUgjW4FoGioJ1XJ5Y7c++9W6zAsW4FsrfaW7e80jaGzmDAMF9XijAqO89h7qt9tYQQx4eIi0oVpZe1ektkQ94VRfvNBQF1P0aDpdlhCWAWaQAg2Nukz2v2dciqz0hbcXZ4ijCSSiYPmDSdUKpAPFTckt5edXe40fyXZUTODd7yEXAPzrMy+tp6uX21L2lJhcTaPE4fpAjXXN0TAE9hEl+6w42514+GPEHEulY3NHmdoCBzPU3utpkY1uUmnUFlZ0lwqLisIgaCWJHN1GZAwDJnAHK/Edpv30uz97THGY3hjlu0jqWuMhlvnsBxBudO812ERKBYLYDQAcABpYC3Cspt/wBH0M13h+afjb6NvK3V8R7KWG7YjmHCxY0vQ+dfUeCsdC5nvR/ZYXA7YQuOl6q6C4XNpcG2hBA05X8K1OH2NFOhMEkTnLYASNcHKFF1K3Hqrp49tZHauwZMMfnY5FH1tCh8GAtVbdePWB8vxrsyYFk4D4JK+Go9fNS/EZQf6gHgB9Aj29smTBZOnyjOSFysDfLbNccQBccRzrpno8mjXDrBJ0iuEmxBaw6MRiQrcm973U8q5PtWMzFczswXgWJJHaBcnTQeytjsPeGbDQpkhMweARFh0qsoSeZrB4iCCSbk8eFbHwcWMR4gB3XcDu5rmvm4XvssLqKtDmdTIUydFdmyhD0wvGFa+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JAsRwvwq2x5RYo42WRHDLcPxEihg5tyHq6HsoQoeCm6pU+I+/3Vv9yMFG+zZmkEsgwsztlEsihYyI3kKqjAXyFz3la5wp1PnXYfQ5hf8Ay+IYi6vNlseBCxqG8utauR2xK6LDZ2kjUbGueyugaC7VWsHoxwYbpInxMbMPXSY3IJDAgsp7Aa4zvAzfKJVleSXo5HjGd2PqMQOBHZXoDYMZiDYc3+ZsIyf1oT+i15lQCh/7d+Yrz1vk5O0MUo/9RMB9tq53YmKmkkfHI8uAFi1bOxoFgLQHdXDtskYxQUlEvRsCxKMM1tAQTmsQePI1Y7k7GwDxZ8TIUYMQVMqIG4WyoOufHnWo9HGFT/pKLOgkV5nIRlDZjm06p46rUvGBcFtPDTMqQ4eXDywHRVSN0JlUkjQEiwHnWrCdp/7l2Gdf5nUb5DklJD7geOiQvyRFf5MjAFGRpGEgFn0jF5TdrsBYAW0PZWeMPY358xXUsTGmIjNrMsi3DEaG+qMO3iCD3VzTGbPMbsjjrKbH8fDnWmDFtmnkZpbTuOY/hLLlaFFOGP1hSDhT+yadMNI6Dy9tb0k2cH+ytJOC/Z+NO9FRZTQhM/JB9Q+2hT/Rt+f+KFCFNAHZQKr+b1ood1pGF/k1vDFR/eppz+x7f+nn8pcO33ip0oWFz3bG0ZchWCORW1Yu6hVCre5GY8fEdulYfF7Xme4eV2H7xy+wWFd0fdFh9Di/sxN/lkquxu4cL/pIJ79pw1z7Ue9MGlE6ri+GxVjVh/1d7WubDhzt4X4eVdAxPoywh/xk/wDinHxvUF/RphuWJI/eDD4xU8yjlWX2TtiOJjLKplkW3Qqf0Yb67dttLAe7QiDHtZGxKyYrPIrOGmy2zMvEqLkAX0HcK17ejOHljI/tKPigov8AwojYWSdCe3pYj7tKi6iKTAWpX0z7PZQjRTZQQQDGlhl4cJOA7Kk4X0i7LJzKzIb31LL7i3DU+2sZH6IZQbqwfyjcewSVHn9EWJvcBh4RNb3Ma5jOzY4xTHvA+P8ACsccxtzQSunr6TNnE26Zb2J52t3kaDwqThd+8BILrOtu/MD7GUGuOSeivFDt845B91RJfRziBzTzzj/RWE/6fwp/U79vJXe0P6Lukm9WCsc0yZba39W3fcWrP4zC7Fn1E8CE845kX+W9vdXIjuLiRw6M+DfiBSP7F4nmgv3On41KPsRsJuKVw+HoJGcndq6e+4mCf9Fj08zE3vVhWlXc/At6qw6knQHQXFgCjjvHs8+Bvulih9CT4FT8DTLbvYkfQSeSn7q2DC4oaCfxaCoiRo/T68F6Bi3EgF+sdSbZXnXL2DSbXxqt2n6OIna/rq8TROWkkZkNj0cgznkTw5WrjuEwTrGcwxKy30HXWO3iFJv42HfUc47GJwlxA8JH+5qi/DYxzS3jD/Gj9VPisuy36eScaF4ZGjkGWSNijDsZTY/j50/OpDiWPrXN2W3AjX7qpZsbI7lpHZ2NrlmJY2FhqddAAKl4fHEV1m3QvdZDvop52rmLfNWdmDZguUqQb2UqQqi/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42pvbYADlP3a2IuGiWFSzImboy/r9Ykm+gA9bkOfE1L2/u7Hi4GiksVbUEesjD1WF+YP3jnVOfSVs0f/lw+RJ+AqBjfTFs2MaTNIexI3PvIA99c+VssuIdKyIizpQNg9dvHRTGgAtazDYcRoqD9RVXhxygC/uqHtXYkc3WYWYC1wbG3wNYh/TE01xhMFNIeTSEIg8SL/GoM+0MZif71MEjP0EIKoe539Zh3XsauwfZmLbIJPy/H+Ey9tKXi8MFdlBDAEgHtqOYh3UeUdtDzr17RQ1VCbOHHZ8KScP3U8R30nWpJJnoPH30dOa0VCarBOeFl9gvRCUjmfLT4EUtIbcvz40DDfsrmZis9u6pcW1JL2EjjsAdx8DT529iU+mmA/7rH3XqJ8nXupJT2U+I4c0ZnKcd7MXyxE5/iP38anf23xeX+8SC37CX9pWqPKeAuaL5O3afz51ISu6pWVcxb9YpvpM370UR/wBNOf2xlPrJhW/ew6XqkVT50Rg1vx7RT4zuqechX7bzrxbC4FvCIqfc1MHbmb1YYYx+y0qn/MRVWqDl+P30UiHkKOM7qm2RwNhWg2xIv60g8Jno03pkB1mmHcXv8aqluRwF/D8ajSrrqAfKjilWnEuO4HgFpE3sc/SSN4pG3xFOrt4tx6M/vYdB77VmY8Op5Ee0VIOMyC3D30+MVNuJZ+pg/cfdXg2wp+jw3mhX3qRTgxKkXOHgI7VeQfeazbY3SynzpUGLNtWF6YmKkMRDzZ4ErQu8POAj92b+pTQyQH6PEDweNvuFZmU5jyt5fhSQ5GmY28afHKjxof7T4/wtFNsvCP6wlP70Ub/6qhPuVgHOgAP/AGHU/wD82qCk7AaNYeJvUvB7dnj/AEUhU9oIv7SKkJ+qlngLf1X8vJKk9F2HOouPEYlfihFRW9F+GB9aNu4zkf5rVdwb645RrMx8Qh/006npIxg9YxOP2o/6WFW8Zqz5gqFvRhETdFsbW+bnX+o01iPRSzDUYoj97N/pNa5d/VYfOYXCse3Kbe9TSo96Yb64GD+B2U+6OnxG9VJc+m9FYGrHEDxX7ytMf+HUQ4yyfyj7q6r/AGkwg+hxCfuTvp5dIKei3hwL6fKcSh7GJb/MrCp5h1SJA5LlcG4mGHHO/i39IFWuF2FBF6kMYPaRc+1rmt5LjcIWsMYP48PG3tPRrT0OyoZf0c+Ck7jFlP8AJJ91G/NOwsXfupJcVs5N07/R4Rv3ZZUPsIIqPLuW/LDN/BiUI/nUU8qeYLJdJ3mhn7z7q0Mu6RHGHGDwEUg/lYVEl3etxOJT9/DSW9qk0UnYVUJKLPUptnx8BiYb9jCRD70pB2Q59V4G/dmj+DEUItR+lP5/5oU//wBCn/w/5k/qoUItVRduWvmKSzd9j3WpkqQNCfZRqjgdvlXKVCeWI2vcUpZG7R7KQl7dlJI86EJ4k+NGsZGlhekobjiR7KbdLceHjSQpCp2jWiKdpHhbX3UnDXIuLWHtptpSW018CaEk8wA7POlLIRpxoojfiNfDWkzEDkKEIw9uR8NTRM1+II/PbSEF9dPL/mnYkvfQD3/GkikhlFrXoJa1rX9poy54XHh+RQZR+T+NCVJlsMOOb3Gg2HPEWt505lI528gabXEkHtHspopKMIA1I8L/AI0hsIDqSfz4U8GJ4Bbd51+FGXt5+yi0UmWjB0v7qNcPbgT7qdC5R+RRdKe6khJuQOJpLzP3e2nHFtdfYKUneKdoTAPj91Ld2y2Jpazm9rW8vwNOJN4eXGi0Umo5yFtc+dzSY8PfWwp8sKGXs+I/CiyikiafkVGnMXv7qaXHNfQn891PSQKOPxpiOw4a0w8o1UxdpHLZrHuI9luNJTaCX1uPBmH+VhVdPCS3G3tpSwDnqamJSEWVf4XeN0HVmm+3J8GJFO4neqZ1/vDC3InU9vq2vVB0Ate1qiBTm099S4xIU2SuYbCtm2qWOrL4kE++9SQgIveBvO341Rrm8u6iWVhwP40g/uWv8Rn5lXPRD/DTyYfhQqkab/ueTafChT4iPb5eg/xHkpZjtrf40XSXOutChVSxo4msfxpbkjs17hRUKSAnI47a6UCjXvYeZoUKEIySRyHcKbzrx40KFJJEkgPDSnpVAFx50KFMppCpcdUU0IydOyjoUkJcQPZQl01+4fdRUKQSKSvC9j7aVGfzzoqFMoQNzwA91My4jkRr+e6hQphCcLG3C3fSmXS/5+NChSTOiUi3/wBv96NnFu+hQoQmS3cPjRGW/wCf96FCgJJ5W14a0iVb6638qOhQhIVxa99e+5FKElxcAfd76OhQhIDka0kueNyPz4UKFCEmOZu3SjxGNFrWPutQoUxukk4aazcNDQxCC/Z4UKFNSSejX83oUKFFIX//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8197" name="AutoShape 25" descr="data:image/jpeg;base64,/9j/4AAQSkZJRgABAQAAAQABAAD/2wCEAAkGBhQSERUUEhQUFBQVFBQUFRcYGBgbFRQYFBcXFxQXGBcXGyYfGBokGhQVHy8gIycpLCwsFR4xNTAqNSYrLCkBCQoKDgwOGg8PGiwkHyQpLCwsLCwsLCwpLCksLCwtLCwsLCwsLCwsLCksLCwpKSksLCwtLCwsLCwpLCwsKSwsKf/AABEIALcBEwMBIgACEQEDEQH/xAAcAAAABwEBAAAAAAAAAAAAAAAAAQIDBAUGBwj/xABLEAACAQIDBAYFCAcHAgYDAAABAgMAEQQSIQUGMUETIlFhcYEHMpGhsRQjQ1KSwdHwM0JicoKi0hY0U7LC4fEVcxckVGOD4kSTo//EABoBAAIDAQEAAAAAAAAAAAAAAAABAgMEBQb/xAA3EQABBAAEAwUGBQMFAAAAAAABAAIDEQQSITETQVEFYZHR8BQicYGxwRUyQqHhI1KSBiQzNIL/2gAMAwEAAhEDEQA/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DYBuIGnOoWpgJuSOxtRU9i3ux1Bpqi0EIWo6a+VL9ZfaKSuLDXykXpWik/Qqlx+3ei4207BcU1gN5+k9Zco+ty9pqPEF0nlKv70KjpLm1Ugjt404C1MlAaOakQwFzYU2wIJB4ip+w5AGJbssKjbRJMhOVgCdLgi/tosoLRSYJpLPQtScvfTtIBAuOyqDfTCySYe0QzANmdR6xAGlhzt2VfdEaz7Q4mQljMI1LssYMqQhgpsMuhdjw1Jt2CokFwofWlIENN/a1zsJelxysnA28NPhXQ9lbWfCSGPErmQWLiRUMsQY2EgdRaWK51PEX9t7i9rpJL0MAiOqh2yKwsxtZdLcL6/wDNcKbFYiGbhGLlebNpQ53XrktzWsc3MHea5fh95Zk+klHhIx9zkirTD77Sj6TN3Oq/FQK0W7arBjp8KYkZWHSRZgp0Gotm/ZP8tXW8+z0bCzWw6BghYELGCMvW4jXlWeTtxsczY8ujqIN8jzpTGEzAlZnC7+D6SLzQ/c341bYbevDP9JlPY4t7+Hvqj9G8yNNIrQBz0YZbhGtlaxtmOnrcqtN/Mf0JhKRmO+cGypYkZbXte/Gtru1C3FjC5dTzvutU+zAx51exTKwupDDtBBHtFLqg3CxCYrphKLsuQqcoVgDmvqoBOoq72tvBg8G4jxDMrFQ6kKzKyngynXs4cqtd2o1r3MyOJbV5Re4sdD+yr9lNA2NeqXRUjD7y7NfQYuME/XbIf5wtSMVJCozK/SIbWMREhJJtay+29+2lH2vC45S1zT3hI4R/KkyafwUQZwDw58fuqC+0YRfrkW+spHPhVnsNoyxfMhAuA3SHz0A+NdJkrZB7v081UYi06praCoHsh0sL6EfGohape05Q0hIII8/vqHVmygRqiDg0L0MtC1FpUhRUdqK1O0UitQoUKVp0nqOOYKb34dlq5XiN+cQQQGK94tekbM3nmRrl8/bfX7qzDENtW8IrquK2ijG9+7h+FUW0NrMrZdGB4WNZXHbclm4Mw7hp8BTWFlxHqkEjSxsLjs1tSdMCaCkIzzV/hYJQ2dgMvfzpnbW0ipusdhrrwt7DT2zsNim6ud+Nhrbwqp3jwksBtKWuwuLtxqJd7uikG66qpm2i7nmb++pSYiREtbKp4j48qpgRxu3st76k4dXbgz92unvNZwSpkLV7A241wqNf9kjT2itrh5CVuRY1x0Tuj3BIIPG1avYu0sQxGd3A5X4Vpik5FVOYuhbPxRje99D3U9tHEBzcEE90l/5SdKyh2rIp5P5a+6jk3i/9q7d5/EXrSHAqsghXbJ30XRntqmj3hI9aMAdzD76dk3lQDqgk0rRqFboKotnwLLFnmN0gmmeW+vVtmygdl0UW7KeTbrWLMosLk2vpaoX/AE1XgmjRj00pWZVDMF6MyqBmUHKf1jqDw7qnG4XvSg5pO+qY2xiZcRs+TFSaPDK7xnT9ExyzRW5oFYjvy1B3Y2aJsWUZgREzM4C2zdGxtex1B6vtIp3b+0M2Hnhi/RWj2fB/7kjMDO/fbQX/AGW761O5kNsKzgW6WSWUHmVLEIT29VR7a4Xb+L4EBLNM2g+Y9H4rdg4i5wzctSoO+GwelxGHkVgjKpzta7FEIBC6EZj0nMWteua7zbcxEGJ6ESsUZVNmWMmzXB1Ci/A103fbaYjkjBubI9wP2mW3+WuO74YzpMWGtbqJ7i1Z+y4mSYGMvaCddxys0pzPeJ3AHRMbM2rJDIrRtZivubwIqXtreeebIrte12Gr6X05sQKrMItyv7o+FS4NnzTSrFAhkkYGyAXOnE66DTmdBW98cYdxHAWOfT5pBziMoW/9Dm0yzzq3EKjd/VYhvcwro26+JinjTpkibKroC6qbZG0F2GmhPsrnfo53PxeDxLtiYmjVomHJgb6+spIBFhp309srE58C+cBwjLLYi/joPGsOCLZMZM5pBBDPhsQpy+7E35rpe2N29nzRNG6YVMwsGAiVlPIg6ajTTv765wvomVibHC2uQCJF61uYyg1QYnAQsSXBS4zpkRjoVAsQRYapexI41dbNfBLHAvRSsdTIWiTW8bMQpJ63WAsDyFdwxBp1WMSEiwFNT0XTR6oxbujnYfeK0ODxDoDGbjLlUq6qWtlDDMWFybNbXmDWMxGRmboUKXlUKSAhAKDQ2NgL3NO7K2m8LWdmfqqDazHqu6m2Zh2rzphrYyDoErc/TVa5orm9zfyt7AKbnnEalnIAFNLvXAg1gmY/tZR7r1G2htzBYhSJ8LKvYyMlx7GH31B2JbyKsGFk6I8Bt+KYkKSLdth95qaMSjaBh5HWseZsFC4aKOWfulbJb/8AXfN51pNlb0mZCqQpCo5rr8QKGykjZIw0U7iscsSXJzdgLan21Tf2x11jsP3tfhVFvFhnkk+ZkyC5v13195qswe68rtrOunazfiKRdIdtFYxkQ/NZ/ZdBXeOAjWRB3ZhpRVmDumnOdPd/XQpZ3qzhRdD6+Sxk2GYC7C1+4UmGULxrX7axGGl+aw5dnY5VJZl4nmhTKfaKqdqbnyRICSGY6heBOttNaoLVCkjD4kEjVb+IJ9grXbuY3DXPTqug0Zur/m0qm2f6P5XQNKskemlivxJpubcicHqNdTwzNr50AUULTwb8wYeV8rIUvoqqxHC4swW3Pvqt3z3yw2MjUpkVl4g3BseIva3GqfB7hzJKC/RMoOozg8RwIrrGyNw8EYg0mFhz2voCNfI1ZyQuEyYlHNgco7RlI+6rTY+JRTYyKg+uVJ91jXSMRunhZHY4jDRwoL2YvkHG2pXL460zs70Z4WSZgJUMWlkDMw+1nB99V5ULIzMCepLh3TtLQBj2XRrH2imYsfK8nRgRkXAFsoHtU2rruB9H+DiGkMPmpcn7Tmm4dlw4d3KQKBo2YAgE68LkgWty7aRZam11LHbS3YkEatBkv+tnLDS2liAaibO3dxk2UnomS+pDNcDnYNa9dSVYcRDmyjhwzG49hrE7N6QyGFXKRgte2rWB7b3rn4100NGLL87+yu4wy+9Z8PurKXczCEKGkkV+YUjrdosbn31N/sjgslssqftZrefWJHuqm2vtMwN0caZAeL6hiTodSaajw/TD9MGPYTf/AF1SzHzBoc8jwPmVmYWSOLWjUeu5WuL2NgY4JOtmIjcgmUXuqm19bchyrmOE3gRJekviBI0Ii6FYySAAtsjDTiLg9962+M3ZbomY2yhTe4sCOzib3qBhdysM3ESZdOp0jiP7IPDzqz8ZZACZLN7UPMq0YVz9NlQ7H2dJjZVUARxxAoFU3TDI2jkvwedxcaXy3JJveupoixxhVsqKgA7Aqiw8rD3VWbTwCJhGiiSJRZQiEAR5865Mw0BGa3HjWd2jhY5yYsKFYFZ1z9KXtIc6RkEysVzx52KgcO9bVjOH/GojiHvyNaTQq9gDZNjdXg+zHIBZKxfpE2k2I+fW4jMzRob20VeqPMAt51hDcnmT4/ea7dvxuG77Nhhwi9I8EmcroGkzKQ7C5te9tL8PCuNY7Z8sTFJI3jZdGVlIIPfXQ7NxMU0WWPYaAc6GgJ+KolYWusqZsmLh4H3Xqy2ZvTLgMR0sQUkoUIYciQeP8IqBsUWAB0IY+8VE2obv5D410JI2yMLXCwVU00610HC+mPGz51CQABGZrqTpovNtdWAqXuric0MoIAup0Gg0PADkK5rskshex0ZMp8C6H/TXTtwdgTTKSgXK2dbk2ubsOzuNU4bDRYYksAF+vNOV+agVVY/atgmRMoeMnrXZlBZrcx4+dS8DAcsBDhgXC+odOowI9bsvy762g2BhVmlQwhysyLopkZY5I2tnsSVUWVsz69XjlIFSE2DACC8CqwyHKsAKsVJzEHITZmkhXjcKw4WJG8uDtQqmgt0OyxsWDcGQkqcjI+gI1AHb3E+yhLGTirKQpd5VB4+s2YafwmtvtHZsMLOzQgX6t+hBWwe2bMqHVrnifq8NTWWx21YmZCiC6zJZwoAPLmAzGzLfTnUScwpINp2YJzFbtz2BUq/aMtjb+JrUuTYQZcomVH7LJe/LUObVoDtyJkJjYPa40v8AhVNsxxJmkAynjYhRbzyg1GGBshoKc+LfG2zqouH3KmJHSZnFjqJNeGlrp299S5d03gjIwyYhyxFwVJtcakNYc6y+19v4gYgpBIjEnKVZEPkCVv766luvjPk2BRsTZGC5nvYWJ1Ol6m5uV1KDJMzQVyrG+jvFSG7RuhPAMmh871pMJuE8UQthrvpqFQ++thjN9sOyZszDsXJcns1B0rMR7+yTEhllSOxHUa7afsqM3vqIvkrwDV2oTbsYm/6EjyH40dVGNcGRirTEE3F1a/ndr0KzGR97evBSAalbMxJhPVhPEHUE8KsG3iYplMBPflPb4VSDCjt/l/3o+hHaPfUaPVPL3q6n3ld4+jKMo8T+FRsJtcIFDBjlAGp7PGoAU8n95pQZuTn7Rop39yMiuYt44w+YjvAuOy1X+D9I8SjUP7Rb41mdn7MnlBbpMkY9aR3IQW4+NE+1tmRnLJtHM3PIpZfaFYe+sj8W1ji3MSegaTXxrZPhE6rajf6OVSqI7G31M/tA5VE2VtTopHdMPJZz1siMAbc8oUgGoeydlYHFKOixJmXU5bxnxJQpfzIq3h3OjT9Gzp2ZSi28glqoHaAe4tDgCORGX6kfRPhUNVcwbxFvo5PMW+IFNT7ecE5kfLbh0bH3gH4VltpbOxmFjzRTtLGoJI4uoGtyDfMPD2VQ7R9KnQxWRlxMzC92Xook8LqGkPsHfVhxUx/48rteWvjyHijhtrXRaXb+0oJFVLdH1hplZSe4XUa3tWXwG8kb5uig6bJxYu0ZU3tbhfsFU2D9J2OmsrfJyLX4Wa63NxlYWGg4int3rJMuYBVOLimuCtghkBN7G548LcAfCrJI3StImb4E/bVR0G2vxC1h3qforBTG9v8AFL5Tfsfj20jYm8kyhulmaQ6WDBFHfqla+LEYXE3CmKbLowuGK+K8V4c6wu9eHwuHkIWYI/ExM4VgDwKZ1u6+Z/DmRvwzn8FrbPeHfU6/RWU8CxSuv7TPNhJA6xo5WQAZ7i/6vtrHLv3LHocMS37zAewpeoTbdww06e3mh/Ct3hNox5IlzXzKo7SOorZivZY8uOtqsxODFNa2HN/6I0HffemybLZe6lngdo7QsGyYaE2JBAubG46rXZu3kNK2GA2MsSrmJlkX6R7F7tYNY26oI0sPfVnHHEwGoN7WvG3M2A1HbWY9IW0Fw2CZ4WGdyEHri2ZScw5EgW+0K5z8P2jIBExmRnRpAGvXWzpurmywA5i6yrvC7YSVskLq7EX6uoW7ZAWt+0SbcwprP4DYmGd4X6M9KSXcZ3sWjPzhKsWGrtGtjzJ48Kxfo22di2N4JDFEcvSOVVlOW9gAw1bU8OF9a6VtjbqYVM0sgzKLqFN5CeVktxuNOXPlp2cLJgezh7Jq5ztyBZ7ga+nmssrJpjxBoAhtRBiIAgVOlkzJ6scnRkMysczMvJTrpa451g8H6PIpMUqOmcZFlkAzRsqlmUK1zoTluLX0qRBv2JW1wM2Zi2sQbMTLYSaIEJLWHOrPbm8KYTDuVVo8RiD1UZWVo1ChEHWAuEjCrcXGa9acYIsJDwsI0Z3nQa6dTvsB8FVDnkfch0A9clid49j4SOR/koZAvVKly4LKesQTfTlx5VebhbRkRZCSOjiBsMqau7HIMxF+JZrX/VrHxC54gaEkngABcknsABrVbGaP5NFmfoI2lYhpFscTIxCp0SBs7KBYXIABLXIrQ6N3DbGNdgT3czrrrt80aEklVc+2JFPVd1ILBiHbrHMdbXsNLDTspE28M1v7xIOesjWPv41Fx6Wdx2O49jGqjaijJr2itd0q6XUt0N5MJ8kHyjEYQSh2B6bIWIuTcgqWI6wt+73UzvNvZhWwrpDicOzkrlWOEjXMpPXEdtBm52rk2yNlPiJCsYXqo0jEmwCoLk8dTyAGpJFWGO2O+HK3XqumYCx4hmUm+t9VNS4hqtEZBdrquxkmjwwZhhCkihwTmDWcZut1CL691QoMSMxu0CAiwyIre9ATTGD2w3RIpbQIgA10so0FR5YY2bNmlzfv3X7OX765xxBulp/pVqdU5h9i3mzmXDnrlrjRrXuOABvWt2hNOmHBgkTMAtrsLHXX1wayIWPmt+3rOPvqdNthWjEYSwFvpG5eGtMT6bqo0nMfjMRjEyyRsGX6wXoj/EEtTGxdmvChsIc93IHTofWHsFRVmW1ut5TSCgiJbrGW/dKSO7iKlx+/14KRLT6/lTJ8DI7Fmw+GJNrkthydBbjehVcYV7ZPt/8A1oUuOj3U70Pf7xRdGfzanwvh7qUB3D3VarVF6A93sH4U4ipGryzkCGJcz2Gp5Ki/tMSAKnYHBmWRUFtTrpwHOsl6Qtqq6wxRWETs8+n6yITFCT23yyP/APIOwVkllt4gbuefQeehrvUgKGYqm23vDPtCRQwKxXAhw6XyqP1dB6zd/wABpUTH7Mkw9hIgQkXA0v5gcKvUU4KCMppiZ06QtzhiPqgdjN8R4VmMbJZj+s36xOpue0nifzrWyONsbcrBQWdxJNlO4aUZgyko4N1dTlYHkQw4Gu0ejfftsR/5XFH59RdH4dMo43HJ15jmDftriWFAkOTRXPqa9VzyXXgTyPC+nO9WGAxzjKyMVliIZG4HThf22PaGIrJjsEzFR0dxsfXLqpRvLSvTU8BKkKSrWIBHEHkdeY768/7ybMK4mTp0HS5zmI0BP1gosADx0HOu27C2ss2GinQWEiKxFybEjUXPMEEeVYr0m4c5xKcrIVVSCOsh1tdl1sdbE6aEV5rsWcRYp0R0vTXexyWmZpLLVHuPhMNKrwW6LEHrRSXaz2sQrC+tiL25gnmKz23sFIspjxGYNGTlUMQihiSSgGmU3JuPupWBwrO/zKsWXr3VtVsR1r201trXQRh4to4JTiGUYhRII3FlZjH6w61geK5hwGYG41A9BPLJg5M5JMbjqObT1Hd1HLl0WdjRIK5hUm42xMDLJG6S4mHFRkG3TDr245SU6ynW68dTx41tt9N2Fx8OQhA6m8bkHMh55WHAHmCCD2c65Quw5LjKdb6WZb3Fjpr3g+YrX7E3rxcQCygTppYkgPbl1xfN5g+NcrH4SUyifDyAkbAkWPgeY7it0UUlZXMPyBWN2x6M8RFdjFKwAOqFXXTwFx5ipm7uJnK2mxGKjjCAJbpCNLADTgtr611LB72YSZOtMiXBBVzYi+h1Oh8jTG72yVSM9HiGlQk5crKY1seWhN+3Xyoj7Ymi/wCzBZGwoj6hypOHa/8AI+vXyWMGCw544vEjTiek/wCT7qm4Lc1JkMk0s8sWbqx5n665sodgWJFwSQBYgHjWqx+LWK5L4jXUhIi/AAafMkDQVid4d/5EusXyiM2vmlWJSB2hOivy43rZL2lisfGI4Ismot18ug9weIKpZhmQuzPdfd6JVztvefC7MwyxqCoC/NwqbSPc3JublFve7nX6uvDkm2t4sRjGzOwjT9WNLqig9w1YnmzG5qunxLTSNLIzOWN7sbk95NLAvWrBdnMwvvE5nncn1++6JZi/TYJMWAsbh2B7RxHvvVpFtbFJ6z/KU5xzXcEDkAxJH8JqsPiO7Xj58PfT8OJK6NqPzqD99dKhdqhbjYGGimikxGEIEiRMGwrqsrRkkDPbi8Q7xmHfaxr8BtjGNKvSo0pzgPJ0vIvckZWyiwOlrAW4VUYTHPhpo8Vhz84hzd0i8GVhz00PjWv2tBH0yTwX6DFx9PHzyHhLET2q1AHO0ilYTdqN1klnlESGR1jJYAHrMFYkg5rkcBY6Mazu8myIYoS0eKjmfMoyIp1B4m9+XhVluTglm2kyyBWQRyMA1sotIgZutcCwzHvy24GnPSfh41kjEYspTiMozDMQG6gAF7cgOHDWrcvuZktL0XPIpGU3vYW11tfutz8KvtsbTEohQN+ijI43AzNmNtNDf7uyqJsLre4Xw/IqRh8OMrNdmVbFjyF9BewNr1WpLdwsci9VSMq2uuvqjmLXo9PqJ/P/AFVIwLOY0K5yvRqdBpYKOR1HCj+WHmT9kVS5uuyuFEJgstvUHkz/ANRpGcfVb7Z/CpD4wdo81FJ+Ujsj9lRyjonQTYmXsf7QPxSid1I+kHkp/CnBMp/VT2kULj6o+0aWRvRLKFGAX6z/AGE/roVJsPqH7VCjht6IyhWfQjto+hHbQElGJKtpO0QhtwNqzm/Ed0ivr1sg7hl0HhWmzVS72YXpMM1uKEOPAXDe4k+VLKLtBOii7w4VnxsgA9UQIo7hFmUe1RWHxWEKNqfW1HmOzt1ra7p7fz4jNiGALBQHtorRkNGzDmAVAP7JNW+82Fw6wTrHECZMhRrjPCytmVSeBUXKg8GUgjW4FoGioJ1XJ5Y7c++9W6zAsW4FsrfaW7e80jaGzmDAMF9XijAqO89h7qt9tYQQx4eIi0oVpZe1ektkQ94VRfvNBQF1P0aDpdlhCWAWaQAg2Nukz2v2dciqz0hbcXZ4ijCSSiYPmDSdUKpAPFTckt5edXe40fyXZUTODd7yEXAPzrMy+tp6uX21L2lJhcTaPE4fpAjXXN0TAE9hEl+6w42514+GPEHEulY3NHmdoCBzPU3utpkY1uUmnUFlZ0lwqLisIgaCWJHN1GZAwDJnAHK/Edpv30uz97THGY3hjlu0jqWuMhlvnsBxBudO812ERKBYLYDQAcABpYC3Cspt/wBH0M13h+afjb6NvK3V8R7KWG7YjmHCxY0vQ+dfUeCsdC5nvR/ZYXA7YQuOl6q6C4XNpcG2hBA05X8K1OH2NFOhMEkTnLYASNcHKFF1K3Hqrp49tZHauwZMMfnY5FH1tCh8GAtVbdePWB8vxrsyYFk4D4JK+Go9fNS/EZQf6gHgB9Aj29smTBZOnyjOSFysDfLbNccQBccRzrpno8mjXDrBJ0iuEmxBaw6MRiQrcm973U8q5PtWMzFczswXgWJJHaBcnTQeytjsPeGbDQpkhMweARFh0qsoSeZrB4iCCSbk8eFbHwcWMR4gB3XcDu5rmvm4XvssLqKtDmdTIUydFdmyhD0wvGFa+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JAsRwvwq2x5RYo42WRHDLcPxEihg5tyHq6HsoQoeCm6pU+I+/3Vv9yMFG+zZmkEsgwsztlEsihYyI3kKqjAXyFz3la5wp1PnXYfQ5hf8Ay+IYi6vNlseBCxqG8utauR2xK6LDZ2kjUbGueyugaC7VWsHoxwYbpInxMbMPXSY3IJDAgsp7Aa4zvAzfKJVleSXo5HjGd2PqMQOBHZXoDYMZiDYc3+ZsIyf1oT+i15lQCh/7d+Yrz1vk5O0MUo/9RMB9tq53YmKmkkfHI8uAFi1bOxoFgLQHdXDtskYxQUlEvRsCxKMM1tAQTmsQePI1Y7k7GwDxZ8TIUYMQVMqIG4WyoOufHnWo9HGFT/pKLOgkV5nIRlDZjm06p46rUvGBcFtPDTMqQ4eXDywHRVSN0JlUkjQEiwHnWrCdp/7l2Gdf5nUb5DklJD7geOiQvyRFf5MjAFGRpGEgFn0jF5TdrsBYAW0PZWeMPY358xXUsTGmIjNrMsi3DEaG+qMO3iCD3VzTGbPMbsjjrKbH8fDnWmDFtmnkZpbTuOY/hLLlaFFOGP1hSDhT+yadMNI6Dy9tb0k2cH+ytJOC/Z+NO9FRZTQhM/JB9Q+2hT/Rt+f+KFCFNAHZQKr+b1ood1pGF/k1vDFR/eppz+x7f+nn8pcO33ip0oWFz3bG0ZchWCORW1Yu6hVCre5GY8fEdulYfF7Xme4eV2H7xy+wWFd0fdFh9Di/sxN/lkquxu4cL/pIJ79pw1z7Ue9MGlE6ri+GxVjVh/1d7WubDhzt4X4eVdAxPoywh/xk/wDinHxvUF/RphuWJI/eDD4xU8yjlWX2TtiOJjLKplkW3Qqf0Yb67dttLAe7QiDHtZGxKyYrPIrOGmy2zMvEqLkAX0HcK17ejOHljI/tKPigov8AwojYWSdCe3pYj7tKi6iKTAWpX0z7PZQjRTZQQQDGlhl4cJOA7Kk4X0i7LJzKzIb31LL7i3DU+2sZH6IZQbqwfyjcewSVHn9EWJvcBh4RNb3Ma5jOzY4xTHvA+P8ACsccxtzQSunr6TNnE26Zb2J52t3kaDwqThd+8BILrOtu/MD7GUGuOSeivFDt845B91RJfRziBzTzzj/RWE/6fwp/U79vJXe0P6Lukm9WCsc0yZba39W3fcWrP4zC7Fn1E8CE845kX+W9vdXIjuLiRw6M+DfiBSP7F4nmgv3On41KPsRsJuKVw+HoJGcndq6e+4mCf9Fj08zE3vVhWlXc/At6qw6knQHQXFgCjjvHs8+Bvulih9CT4FT8DTLbvYkfQSeSn7q2DC4oaCfxaCoiRo/T68F6Bi3EgF+sdSbZXnXL2DSbXxqt2n6OIna/rq8TROWkkZkNj0cgznkTw5WrjuEwTrGcwxKy30HXWO3iFJv42HfUc47GJwlxA8JH+5qi/DYxzS3jD/Gj9VPisuy36eScaF4ZGjkGWSNijDsZTY/j50/OpDiWPrXN2W3AjX7qpZsbI7lpHZ2NrlmJY2FhqddAAKl4fHEV1m3QvdZDvop52rmLfNWdmDZguUqQb2UqQqi/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42pvbYADlP3a2IuGiWFSzImboy/r9Ykm+gA9bkOfE1L2/u7Hi4GiksVbUEesjD1WF+YP3jnVOfSVs0f/lw+RJ+AqBjfTFs2MaTNIexI3PvIA99c+VssuIdKyIizpQNg9dvHRTGgAtazDYcRoqD9RVXhxygC/uqHtXYkc3WYWYC1wbG3wNYh/TE01xhMFNIeTSEIg8SL/GoM+0MZif71MEjP0EIKoe539Zh3XsauwfZmLbIJPy/H+Ey9tKXi8MFdlBDAEgHtqOYh3UeUdtDzr17RQ1VCbOHHZ8KScP3U8R30nWpJJnoPH30dOa0VCarBOeFl9gvRCUjmfLT4EUtIbcvz40DDfsrmZis9u6pcW1JL2EjjsAdx8DT529iU+mmA/7rH3XqJ8nXupJT2U+I4c0ZnKcd7MXyxE5/iP38anf23xeX+8SC37CX9pWqPKeAuaL5O3afz51ISu6pWVcxb9YpvpM370UR/wBNOf2xlPrJhW/ew6XqkVT50Rg1vx7RT4zuqechX7bzrxbC4FvCIqfc1MHbmb1YYYx+y0qn/MRVWqDl+P30UiHkKOM7qm2RwNhWg2xIv60g8Jno03pkB1mmHcXv8aqluRwF/D8ajSrrqAfKjilWnEuO4HgFpE3sc/SSN4pG3xFOrt4tx6M/vYdB77VmY8Op5Ee0VIOMyC3D30+MVNuJZ+pg/cfdXg2wp+jw3mhX3qRTgxKkXOHgI7VeQfeazbY3SynzpUGLNtWF6YmKkMRDzZ4ErQu8POAj92b+pTQyQH6PEDweNvuFZmU5jyt5fhSQ5GmY28afHKjxof7T4/wtFNsvCP6wlP70Ub/6qhPuVgHOgAP/AGHU/wD82qCk7AaNYeJvUvB7dnj/AEUhU9oIv7SKkJ+qlngLf1X8vJKk9F2HOouPEYlfihFRW9F+GB9aNu4zkf5rVdwb645RrMx8Qh/006npIxg9YxOP2o/6WFW8Zqz5gqFvRhETdFsbW+bnX+o01iPRSzDUYoj97N/pNa5d/VYfOYXCse3Kbe9TSo96Yb64GD+B2U+6OnxG9VJc+m9FYGrHEDxX7ytMf+HUQ4yyfyj7q6r/AGkwg+hxCfuTvp5dIKei3hwL6fKcSh7GJb/MrCp5h1SJA5LlcG4mGHHO/i39IFWuF2FBF6kMYPaRc+1rmt5LjcIWsMYP48PG3tPRrT0OyoZf0c+Ck7jFlP8AJJ91G/NOwsXfupJcVs5N07/R4Rv3ZZUPsIIqPLuW/LDN/BiUI/nUU8qeYLJdJ3mhn7z7q0Mu6RHGHGDwEUg/lYVEl3etxOJT9/DSW9qk0UnYVUJKLPUptnx8BiYb9jCRD70pB2Q59V4G/dmj+DEUItR+lP5/5oU//wBCn/w/5k/qoUItVRduWvmKSzd9j3WpkqQNCfZRqjgdvlXKVCeWI2vcUpZG7R7KQl7dlJI86EJ4k+NGsZGlhekobjiR7KbdLceHjSQpCp2jWiKdpHhbX3UnDXIuLWHtptpSW018CaEk8wA7POlLIRpxoojfiNfDWkzEDkKEIw9uR8NTRM1+II/PbSEF9dPL/mnYkvfQD3/GkikhlFrXoJa1rX9poy54XHh+RQZR+T+NCVJlsMOOb3Gg2HPEWt505lI528gabXEkHtHspopKMIA1I8L/AI0hsIDqSfz4U8GJ4Bbd51+FGXt5+yi0UmWjB0v7qNcPbgT7qdC5R+RRdKe6khJuQOJpLzP3e2nHFtdfYKUneKdoTAPj91Ld2y2Jpazm9rW8vwNOJN4eXGi0Umo5yFtc+dzSY8PfWwp8sKGXs+I/CiyikiafkVGnMXv7qaXHNfQn891PSQKOPxpiOw4a0w8o1UxdpHLZrHuI9luNJTaCX1uPBmH+VhVdPCS3G3tpSwDnqamJSEWVf4XeN0HVmm+3J8GJFO4neqZ1/vDC3InU9vq2vVB0Ate1qiBTm099S4xIU2SuYbCtm2qWOrL4kE++9SQgIveBvO341Rrm8u6iWVhwP40g/uWv8Rn5lXPRD/DTyYfhQqkab/ueTafChT4iPb5eg/xHkpZjtrf40XSXOutChVSxo4msfxpbkjs17hRUKSAnI47a6UCjXvYeZoUKEIySRyHcKbzrx40KFJJEkgPDSnpVAFx50KFMppCpcdUU0IydOyjoUkJcQPZQl01+4fdRUKQSKSvC9j7aVGfzzoqFMoQNzwA91My4jkRr+e6hQphCcLG3C3fSmXS/5+NChSTOiUi3/wBv96NnFu+hQoQmS3cPjRGW/wCf96FCgJJ5W14a0iVb6638qOhQhIVxa99e+5FKElxcAfd76OhQhIDka0kueNyPz4UKFCEmOZu3SjxGNFrWPutQoUxukk4aazcNDQxCC/Z4UKFNSSejX83oUKFFIX//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pic>
        <p:nvPicPr>
          <p:cNvPr id="8198" name="Picture 9" descr="Gears of War -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8" y="1230313"/>
            <a:ext cx="441801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tângulo 1"/>
          <p:cNvSpPr>
            <a:spLocks noChangeArrowheads="1"/>
          </p:cNvSpPr>
          <p:nvPr/>
        </p:nvSpPr>
        <p:spPr bwMode="auto">
          <a:xfrm>
            <a:off x="1758950" y="5589588"/>
            <a:ext cx="433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200" i="1">
                <a:solidFill>
                  <a:srgbClr val="444444"/>
                </a:solidFill>
                <a:latin typeface="Bookman Old Style" panose="02050604050505020204" pitchFamily="18" charset="0"/>
              </a:rPr>
              <a:t>Figura 1 – Imagem do jogo Gears of War, para o XBox 360 e PC. Fonte: </a:t>
            </a:r>
            <a:r>
              <a:rPr lang="pt-BR" altLang="pt-BR" sz="1200" i="1">
                <a:solidFill>
                  <a:srgbClr val="289DCC"/>
                </a:solidFill>
                <a:latin typeface="Bookman Old Style" panose="02050604050505020204" pitchFamily="18" charset="0"/>
                <a:hlinkClick r:id="rId3"/>
              </a:rPr>
              <a:t>UOL Jogos</a:t>
            </a:r>
            <a:endParaRPr lang="pt-BR" altLang="pt-BR" sz="1200">
              <a:latin typeface="Bookman Old Style" panose="02050604050505020204" pitchFamily="18" charset="0"/>
            </a:endParaRPr>
          </a:p>
        </p:txBody>
      </p:sp>
      <p:pic>
        <p:nvPicPr>
          <p:cNvPr id="82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863" y="1844676"/>
            <a:ext cx="4303712"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tângulo 2"/>
          <p:cNvSpPr>
            <a:spLocks noChangeArrowheads="1"/>
          </p:cNvSpPr>
          <p:nvPr/>
        </p:nvSpPr>
        <p:spPr bwMode="auto">
          <a:xfrm>
            <a:off x="6132513" y="4437063"/>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100" i="1">
                <a:solidFill>
                  <a:srgbClr val="444444"/>
                </a:solidFill>
                <a:latin typeface="Bookman Old Style" panose="02050604050505020204" pitchFamily="18" charset="0"/>
              </a:rPr>
              <a:t>Figura 2 – Atletas do Barcelona comemorando Gol no Jogo PES / Konami: Fonte: </a:t>
            </a:r>
            <a:r>
              <a:rPr lang="pt-BR" altLang="pt-BR" sz="1100" i="1">
                <a:solidFill>
                  <a:srgbClr val="444444"/>
                </a:solidFill>
                <a:latin typeface="Bookman Old Style" panose="02050604050505020204" pitchFamily="18" charset="0"/>
                <a:hlinkClick r:id="rId3"/>
              </a:rPr>
              <a:t>UOL Jogos</a:t>
            </a:r>
            <a:endParaRPr lang="pt-BR" altLang="pt-BR" sz="1100" i="1">
              <a:solidFill>
                <a:srgbClr val="444444"/>
              </a:solidFill>
              <a:latin typeface="Bookman Old Style" panose="02050604050505020204" pitchFamily="18" charset="0"/>
            </a:endParaRPr>
          </a:p>
        </p:txBody>
      </p:sp>
    </p:spTree>
    <p:extLst>
      <p:ext uri="{BB962C8B-B14F-4D97-AF65-F5344CB8AC3E}">
        <p14:creationId xmlns:p14="http://schemas.microsoft.com/office/powerpoint/2010/main" val="3940807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4"/>
          <p:cNvSpPr txBox="1">
            <a:spLocks noChangeArrowheads="1"/>
          </p:cNvSpPr>
          <p:nvPr/>
        </p:nvSpPr>
        <p:spPr bwMode="auto">
          <a:xfrm>
            <a:off x="1758950" y="-6350"/>
            <a:ext cx="7265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b="1" dirty="0">
              <a:solidFill>
                <a:srgbClr val="17375E"/>
              </a:solidFill>
            </a:endParaRPr>
          </a:p>
          <a:p>
            <a:pPr eaLnBrk="1" hangingPunct="1">
              <a:spcBef>
                <a:spcPct val="0"/>
              </a:spcBef>
              <a:buFontTx/>
              <a:buNone/>
            </a:pPr>
            <a:r>
              <a:rPr lang="pt-BR" altLang="pt-BR" sz="2400" b="1" dirty="0"/>
              <a:t>Evolução dos Jogos Eletrônicos </a:t>
            </a:r>
          </a:p>
        </p:txBody>
      </p:sp>
      <p:sp>
        <p:nvSpPr>
          <p:cNvPr id="9220" name="AutoShape 23" descr="data:image/jpeg;base64,/9j/4AAQSkZJRgABAQAAAQABAAD/2wCEAAkGBhQSERUUEhQUFBQVFBQUFRcYGBgbFRQYFBcXFxQXGBcXGyYfGBokGhQVHy8gIycpLCwsFR4xNTAqNSYrLCkBCQoKDgwOGg8PGiwkHyQpLCwsLCwsLCwpLCksLCwtLCwsLCwsLCwsLCksLCwpKSksLCwtLCwsLCwpLCwsKSwsKf/AABEIALcBEwMBIgACEQEDEQH/xAAcAAAABwEBAAAAAAAAAAAAAAAAAQIDBAUGBwj/xABLEAACAQIDBAYFCAcHAgYDAAABAgMAEQQSIQUGMUETIlFhcYEHMpGhsRQjQ1KSwdHwM0JicoKi0hY0U7LC4fEVcxckVGOD4kSTo//EABoBAAIDAQEAAAAAAAAAAAAAAAABAgMEBQb/xAA3EQABBAAEAwUGBQMFAAAAAAABAAIDEQQSITETQVEFYZHR8BQicYGxwRUyQqHhI1KSBiQzNIL/2gAMAwEAAhEDEQA/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DYBuIGnOoWpgJuSOxtRU9i3ux1Bpqi0EIWo6a+VL9ZfaKSuLDXykXpWik/Qqlx+3ei4207BcU1gN5+k9Zco+ty9pqPEF0nlKv70KjpLm1Ugjt404C1MlAaOakQwFzYU2wIJB4ip+w5AGJbssKjbRJMhOVgCdLgi/tosoLRSYJpLPQtScvfTtIBAuOyqDfTCySYe0QzANmdR6xAGlhzt2VfdEaz7Q4mQljMI1LssYMqQhgpsMuhdjw1Jt2CokFwofWlIENN/a1zsJelxysnA28NPhXQ9lbWfCSGPErmQWLiRUMsQY2EgdRaWK51PEX9t7i9rpJL0MAiOqh2yKwsxtZdLcL6/wDNcKbFYiGbhGLlebNpQ53XrktzWsc3MHea5fh95Zk+klHhIx9zkirTD77Sj6TN3Oq/FQK0W7arBjp8KYkZWHSRZgp0Gotm/ZP8tXW8+z0bCzWw6BghYELGCMvW4jXlWeTtxsczY8ujqIN8jzpTGEzAlZnC7+D6SLzQ/c341bYbevDP9JlPY4t7+Hvqj9G8yNNIrQBz0YZbhGtlaxtmOnrcqtN/Mf0JhKRmO+cGypYkZbXte/Gtru1C3FjC5dTzvutU+zAx51exTKwupDDtBBHtFLqg3CxCYrphKLsuQqcoVgDmvqoBOoq72tvBg8G4jxDMrFQ6kKzKyngynXs4cqtd2o1r3MyOJbV5Re4sdD+yr9lNA2NeqXRUjD7y7NfQYuME/XbIf5wtSMVJCozK/SIbWMREhJJtay+29+2lH2vC45S1zT3hI4R/KkyafwUQZwDw58fuqC+0YRfrkW+spHPhVnsNoyxfMhAuA3SHz0A+NdJkrZB7v081UYi06praCoHsh0sL6EfGohape05Q0hIII8/vqHVmygRqiDg0L0MtC1FpUhRUdqK1O0UitQoUKVp0nqOOYKb34dlq5XiN+cQQQGK94tekbM3nmRrl8/bfX7qzDENtW8IrquK2ijG9+7h+FUW0NrMrZdGB4WNZXHbclm4Mw7hp8BTWFlxHqkEjSxsLjs1tSdMCaCkIzzV/hYJQ2dgMvfzpnbW0ipusdhrrwt7DT2zsNim6ud+Nhrbwqp3jwksBtKWuwuLtxqJd7uikG66qpm2i7nmb++pSYiREtbKp4j48qpgRxu3st76k4dXbgz92unvNZwSpkLV7A241wqNf9kjT2itrh5CVuRY1x0Tuj3BIIPG1avYu0sQxGd3A5X4Vpik5FVOYuhbPxRje99D3U9tHEBzcEE90l/5SdKyh2rIp5P5a+6jk3i/9q7d5/EXrSHAqsghXbJ30XRntqmj3hI9aMAdzD76dk3lQDqgk0rRqFboKotnwLLFnmN0gmmeW+vVtmygdl0UW7KeTbrWLMosLk2vpaoX/AE1XgmjRj00pWZVDMF6MyqBmUHKf1jqDw7qnG4XvSg5pO+qY2xiZcRs+TFSaPDK7xnT9ExyzRW5oFYjvy1B3Y2aJsWUZgREzM4C2zdGxtex1B6vtIp3b+0M2Hnhi/RWj2fB/7kjMDO/fbQX/AGW761O5kNsKzgW6WSWUHmVLEIT29VR7a4Xb+L4EBLNM2g+Y9H4rdg4i5wzctSoO+GwelxGHkVgjKpzta7FEIBC6EZj0nMWteua7zbcxEGJ6ESsUZVNmWMmzXB1Ci/A103fbaYjkjBubI9wP2mW3+WuO74YzpMWGtbqJ7i1Z+y4mSYGMvaCddxys0pzPeJ3AHRMbM2rJDIrRtZivubwIqXtreeebIrte12Gr6X05sQKrMItyv7o+FS4NnzTSrFAhkkYGyAXOnE66DTmdBW98cYdxHAWOfT5pBziMoW/9Dm0yzzq3EKjd/VYhvcwro26+JinjTpkibKroC6qbZG0F2GmhPsrnfo53PxeDxLtiYmjVomHJgb6+spIBFhp309srE58C+cBwjLLYi/joPGsOCLZMZM5pBBDPhsQpy+7E35rpe2N29nzRNG6YVMwsGAiVlPIg6ajTTv765wvomVibHC2uQCJF61uYyg1QYnAQsSXBS4zpkRjoVAsQRYapexI41dbNfBLHAvRSsdTIWiTW8bMQpJ63WAsDyFdwxBp1WMSEiwFNT0XTR6oxbujnYfeK0ODxDoDGbjLlUq6qWtlDDMWFybNbXmDWMxGRmboUKXlUKSAhAKDQ2NgL3NO7K2m8LWdmfqqDazHqu6m2Zh2rzphrYyDoErc/TVa5orm9zfyt7AKbnnEalnIAFNLvXAg1gmY/tZR7r1G2htzBYhSJ8LKvYyMlx7GH31B2JbyKsGFk6I8Bt+KYkKSLdth95qaMSjaBh5HWseZsFC4aKOWfulbJb/8AXfN51pNlb0mZCqQpCo5rr8QKGykjZIw0U7iscsSXJzdgLan21Tf2x11jsP3tfhVFvFhnkk+ZkyC5v13195qswe68rtrOunazfiKRdIdtFYxkQ/NZ/ZdBXeOAjWRB3ZhpRVmDumnOdPd/XQpZ3qzhRdD6+Sxk2GYC7C1+4UmGULxrX7axGGl+aw5dnY5VJZl4nmhTKfaKqdqbnyRICSGY6heBOttNaoLVCkjD4kEjVb+IJ9grXbuY3DXPTqug0Zur/m0qm2f6P5XQNKskemlivxJpubcicHqNdTwzNr50AUULTwb8wYeV8rIUvoqqxHC4swW3Pvqt3z3yw2MjUpkVl4g3BseIva3GqfB7hzJKC/RMoOozg8RwIrrGyNw8EYg0mFhz2voCNfI1ZyQuEyYlHNgco7RlI+6rTY+JRTYyKg+uVJ91jXSMRunhZHY4jDRwoL2YvkHG2pXL460zs70Z4WSZgJUMWlkDMw+1nB99V5ULIzMCepLh3TtLQBj2XRrH2imYsfK8nRgRkXAFsoHtU2rruB9H+DiGkMPmpcn7Tmm4dlw4d3KQKBo2YAgE68LkgWty7aRZam11LHbS3YkEatBkv+tnLDS2liAaibO3dxk2UnomS+pDNcDnYNa9dSVYcRDmyjhwzG49hrE7N6QyGFXKRgte2rWB7b3rn4100NGLL87+yu4wy+9Z8PurKXczCEKGkkV+YUjrdosbn31N/sjgslssqftZrefWJHuqm2vtMwN0caZAeL6hiTodSaajw/TD9MGPYTf/AF1SzHzBoc8jwPmVmYWSOLWjUeu5WuL2NgY4JOtmIjcgmUXuqm19bchyrmOE3gRJekviBI0Ii6FYySAAtsjDTiLg9962+M3ZbomY2yhTe4sCOzib3qBhdysM3ESZdOp0jiP7IPDzqz8ZZACZLN7UPMq0YVz9NlQ7H2dJjZVUARxxAoFU3TDI2jkvwedxcaXy3JJveupoixxhVsqKgA7Aqiw8rD3VWbTwCJhGiiSJRZQiEAR5865Mw0BGa3HjWd2jhY5yYsKFYFZ1z9KXtIc6RkEysVzx52KgcO9bVjOH/GojiHvyNaTQq9gDZNjdXg+zHIBZKxfpE2k2I+fW4jMzRob20VeqPMAt51hDcnmT4/ea7dvxuG77Nhhwi9I8EmcroGkzKQ7C5te9tL8PCuNY7Z8sTFJI3jZdGVlIIPfXQ7NxMU0WWPYaAc6GgJ+KolYWusqZsmLh4H3Xqy2ZvTLgMR0sQUkoUIYciQeP8IqBsUWAB0IY+8VE2obv5D410JI2yMLXCwVU00610HC+mPGz51CQABGZrqTpovNtdWAqXuric0MoIAup0Gg0PADkK5rskshex0ZMp8C6H/TXTtwdgTTKSgXK2dbk2ubsOzuNU4bDRYYksAF+vNOV+agVVY/atgmRMoeMnrXZlBZrcx4+dS8DAcsBDhgXC+odOowI9bsvy762g2BhVmlQwhysyLopkZY5I2tnsSVUWVsz69XjlIFSE2DACC8CqwyHKsAKsVJzEHITZmkhXjcKw4WJG8uDtQqmgt0OyxsWDcGQkqcjI+gI1AHb3E+yhLGTirKQpd5VB4+s2YafwmtvtHZsMLOzQgX6t+hBWwe2bMqHVrnifq8NTWWx21YmZCiC6zJZwoAPLmAzGzLfTnUScwpINp2YJzFbtz2BUq/aMtjb+JrUuTYQZcomVH7LJe/LUObVoDtyJkJjYPa40v8AhVNsxxJmkAynjYhRbzyg1GGBshoKc+LfG2zqouH3KmJHSZnFjqJNeGlrp299S5d03gjIwyYhyxFwVJtcakNYc6y+19v4gYgpBIjEnKVZEPkCVv766luvjPk2BRsTZGC5nvYWJ1Ol6m5uV1KDJMzQVyrG+jvFSG7RuhPAMmh871pMJuE8UQthrvpqFQ++thjN9sOyZszDsXJcns1B0rMR7+yTEhllSOxHUa7afsqM3vqIvkrwDV2oTbsYm/6EjyH40dVGNcGRirTEE3F1a/ndr0KzGR97evBSAalbMxJhPVhPEHUE8KsG3iYplMBPflPb4VSDCjt/l/3o+hHaPfUaPVPL3q6n3ld4+jKMo8T+FRsJtcIFDBjlAGp7PGoAU8n95pQZuTn7Rop39yMiuYt44w+YjvAuOy1X+D9I8SjUP7Rb41mdn7MnlBbpMkY9aR3IQW4+NE+1tmRnLJtHM3PIpZfaFYe+sj8W1ji3MSegaTXxrZPhE6rajf6OVSqI7G31M/tA5VE2VtTopHdMPJZz1siMAbc8oUgGoeydlYHFKOixJmXU5bxnxJQpfzIq3h3OjT9Gzp2ZSi28glqoHaAe4tDgCORGX6kfRPhUNVcwbxFvo5PMW+IFNT7ecE5kfLbh0bH3gH4VltpbOxmFjzRTtLGoJI4uoGtyDfMPD2VQ7R9KnQxWRlxMzC92Xook8LqGkPsHfVhxUx/48rteWvjyHijhtrXRaXb+0oJFVLdH1hplZSe4XUa3tWXwG8kb5uig6bJxYu0ZU3tbhfsFU2D9J2OmsrfJyLX4Wa63NxlYWGg4int3rJMuYBVOLimuCtghkBN7G548LcAfCrJI3StImb4E/bVR0G2vxC1h3qforBTG9v8AFL5Tfsfj20jYm8kyhulmaQ6WDBFHfqla+LEYXE3CmKbLowuGK+K8V4c6wu9eHwuHkIWYI/ExM4VgDwKZ1u6+Z/DmRvwzn8FrbPeHfU6/RWU8CxSuv7TPNhJA6xo5WQAZ7i/6vtrHLv3LHocMS37zAewpeoTbdww06e3mh/Ct3hNox5IlzXzKo7SOorZivZY8uOtqsxODFNa2HN/6I0HffemybLZe6lngdo7QsGyYaE2JBAubG46rXZu3kNK2GA2MsSrmJlkX6R7F7tYNY26oI0sPfVnHHEwGoN7WvG3M2A1HbWY9IW0Fw2CZ4WGdyEHri2ZScw5EgW+0K5z8P2jIBExmRnRpAGvXWzpurmywA5i6yrvC7YSVskLq7EX6uoW7ZAWt+0SbcwprP4DYmGd4X6M9KSXcZ3sWjPzhKsWGrtGtjzJ48Kxfo22di2N4JDFEcvSOVVlOW9gAw1bU8OF9a6VtjbqYVM0sgzKLqFN5CeVktxuNOXPlp2cLJgezh7Jq5ztyBZ7ga+nmssrJpjxBoAhtRBiIAgVOlkzJ6scnRkMysczMvJTrpa451g8H6PIpMUqOmcZFlkAzRsqlmUK1zoTluLX0qRBv2JW1wM2Zi2sQbMTLYSaIEJLWHOrPbm8KYTDuVVo8RiD1UZWVo1ChEHWAuEjCrcXGa9acYIsJDwsI0Z3nQa6dTvsB8FVDnkfch0A9clid49j4SOR/koZAvVKly4LKesQTfTlx5VebhbRkRZCSOjiBsMqau7HIMxF+JZrX/VrHxC54gaEkngABcknsABrVbGaP5NFmfoI2lYhpFscTIxCp0SBs7KBYXIABLXIrQ6N3DbGNdgT3czrrrt80aEklVc+2JFPVd1ILBiHbrHMdbXsNLDTspE28M1v7xIOesjWPv41Fx6Wdx2O49jGqjaijJr2itd0q6XUt0N5MJ8kHyjEYQSh2B6bIWIuTcgqWI6wt+73UzvNvZhWwrpDicOzkrlWOEjXMpPXEdtBm52rk2yNlPiJCsYXqo0jEmwCoLk8dTyAGpJFWGO2O+HK3XqumYCx4hmUm+t9VNS4hqtEZBdrquxkmjwwZhhCkihwTmDWcZut1CL691QoMSMxu0CAiwyIre9ATTGD2w3RIpbQIgA10so0FR5YY2bNmlzfv3X7OX765xxBulp/pVqdU5h9i3mzmXDnrlrjRrXuOABvWt2hNOmHBgkTMAtrsLHXX1wayIWPmt+3rOPvqdNthWjEYSwFvpG5eGtMT6bqo0nMfjMRjEyyRsGX6wXoj/EEtTGxdmvChsIc93IHTofWHsFRVmW1ut5TSCgiJbrGW/dKSO7iKlx+/14KRLT6/lTJ8DI7Fmw+GJNrkthydBbjehVcYV7ZPt/8A1oUuOj3U70Pf7xRdGfzanwvh7qUB3D3VarVF6A93sH4U4ipGryzkCGJcz2Gp5Ki/tMSAKnYHBmWRUFtTrpwHOsl6Qtqq6wxRWETs8+n6yITFCT23yyP/APIOwVkllt4gbuefQeehrvUgKGYqm23vDPtCRQwKxXAhw6XyqP1dB6zd/wABpUTH7Mkw9hIgQkXA0v5gcKvUU4KCMppiZ06QtzhiPqgdjN8R4VmMbJZj+s36xOpue0nifzrWyONsbcrBQWdxJNlO4aUZgyko4N1dTlYHkQw4Gu0ejfftsR/5XFH59RdH4dMo43HJ15jmDftriWFAkOTRXPqa9VzyXXgTyPC+nO9WGAxzjKyMVliIZG4HThf22PaGIrJjsEzFR0dxsfXLqpRvLSvTU8BKkKSrWIBHEHkdeY768/7ybMK4mTp0HS5zmI0BP1gosADx0HOu27C2ss2GinQWEiKxFybEjUXPMEEeVYr0m4c5xKcrIVVSCOsh1tdl1sdbE6aEV5rsWcRYp0R0vTXexyWmZpLLVHuPhMNKrwW6LEHrRSXaz2sQrC+tiL25gnmKz23sFIspjxGYNGTlUMQihiSSgGmU3JuPupWBwrO/zKsWXr3VtVsR1r201trXQRh4to4JTiGUYhRII3FlZjH6w61geK5hwGYG41A9BPLJg5M5JMbjqObT1Hd1HLl0WdjRIK5hUm42xMDLJG6S4mHFRkG3TDr245SU6ynW68dTx41tt9N2Fx8OQhA6m8bkHMh55WHAHmCCD2c65Quw5LjKdb6WZb3Fjpr3g+YrX7E3rxcQCygTppYkgPbl1xfN5g+NcrH4SUyifDyAkbAkWPgeY7it0UUlZXMPyBWN2x6M8RFdjFKwAOqFXXTwFx5ipm7uJnK2mxGKjjCAJbpCNLADTgtr611LB72YSZOtMiXBBVzYi+h1Oh8jTG72yVSM9HiGlQk5crKY1seWhN+3Xyoj7Ymi/wCzBZGwoj6hypOHa/8AI+vXyWMGCw544vEjTiek/wCT7qm4Lc1JkMk0s8sWbqx5n665sodgWJFwSQBYgHjWqx+LWK5L4jXUhIi/AAafMkDQVid4d/5EusXyiM2vmlWJSB2hOivy43rZL2lisfGI4Ismot18ug9weIKpZhmQuzPdfd6JVztvefC7MwyxqCoC/NwqbSPc3JublFve7nX6uvDkm2t4sRjGzOwjT9WNLqig9w1YnmzG5qunxLTSNLIzOWN7sbk95NLAvWrBdnMwvvE5nncn1++6JZi/TYJMWAsbh2B7RxHvvVpFtbFJ6z/KU5xzXcEDkAxJH8JqsPiO7Xj58PfT8OJK6NqPzqD99dKhdqhbjYGGimikxGEIEiRMGwrqsrRkkDPbi8Q7xmHfaxr8BtjGNKvSo0pzgPJ0vIvckZWyiwOlrAW4VUYTHPhpo8Vhz84hzd0i8GVhz00PjWv2tBH0yTwX6DFx9PHzyHhLET2q1AHO0ilYTdqN1klnlESGR1jJYAHrMFYkg5rkcBY6Mazu8myIYoS0eKjmfMoyIp1B4m9+XhVluTglm2kyyBWQRyMA1sotIgZutcCwzHvy24GnPSfh41kjEYspTiMozDMQG6gAF7cgOHDWrcvuZktL0XPIpGU3vYW11tfutz8KvtsbTEohQN+ijI43AzNmNtNDf7uyqJsLre4Xw/IqRh8OMrNdmVbFjyF9BewNr1WpLdwsci9VSMq2uuvqjmLXo9PqJ/P/AFVIwLOY0K5yvRqdBpYKOR1HCj+WHmT9kVS5uuyuFEJgstvUHkz/ANRpGcfVb7Z/CpD4wdo81FJ+Ujsj9lRyjonQTYmXsf7QPxSid1I+kHkp/CnBMp/VT2kULj6o+0aWRvRLKFGAX6z/AGE/roVJsPqH7VCjht6IyhWfQjto+hHbQElGJKtpO0QhtwNqzm/Ed0ivr1sg7hl0HhWmzVS72YXpMM1uKEOPAXDe4k+VLKLtBOii7w4VnxsgA9UQIo7hFmUe1RWHxWEKNqfW1HmOzt1ra7p7fz4jNiGALBQHtorRkNGzDmAVAP7JNW+82Fw6wTrHECZMhRrjPCytmVSeBUXKg8GUgjW4FoGioJ1XJ5Y7c++9W6zAsW4FsrfaW7e80jaGzmDAMF9XijAqO89h7qt9tYQQx4eIi0oVpZe1ektkQ94VRfvNBQF1P0aDpdlhCWAWaQAg2Nukz2v2dciqz0hbcXZ4ijCSSiYPmDSdUKpAPFTckt5edXe40fyXZUTODd7yEXAPzrMy+tp6uX21L2lJhcTaPE4fpAjXXN0TAE9hEl+6w42514+GPEHEulY3NHmdoCBzPU3utpkY1uUmnUFlZ0lwqLisIgaCWJHN1GZAwDJnAHK/Edpv30uz97THGY3hjlu0jqWuMhlvnsBxBudO812ERKBYLYDQAcABpYC3Cspt/wBH0M13h+afjb6NvK3V8R7KWG7YjmHCxY0vQ+dfUeCsdC5nvR/ZYXA7YQuOl6q6C4XNpcG2hBA05X8K1OH2NFOhMEkTnLYASNcHKFF1K3Hqrp49tZHauwZMMfnY5FH1tCh8GAtVbdePWB8vxrsyYFk4D4JK+Go9fNS/EZQf6gHgB9Aj29smTBZOnyjOSFysDfLbNccQBccRzrpno8mjXDrBJ0iuEmxBaw6MRiQrcm973U8q5PtWMzFczswXgWJJHaBcnTQeytjsPeGbDQpkhMweARFh0qsoSeZrB4iCCSbk8eFbHwcWMR4gB3XcDu5rmvm4XvssLqKtDmdTIUydFdmyhD0wvGFa+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JAsRwvwq2x5RYo42WRHDLcPxEihg5tyHq6HsoQoeCm6pU+I+/3Vv9yMFG+zZmkEsgwsztlEsihYyI3kKqjAXyFz3la5wp1PnXYfQ5hf8Ay+IYi6vNlseBCxqG8utauR2xK6LDZ2kjUbGueyugaC7VWsHoxwYbpInxMbMPXSY3IJDAgsp7Aa4zvAzfKJVleSXo5HjGd2PqMQOBHZXoDYMZiDYc3+ZsIyf1oT+i15lQCh/7d+Yrz1vk5O0MUo/9RMB9tq53YmKmkkfHI8uAFi1bOxoFgLQHdXDtskYxQUlEvRsCxKMM1tAQTmsQePI1Y7k7GwDxZ8TIUYMQVMqIG4WyoOufHnWo9HGFT/pKLOgkV5nIRlDZjm06p46rUvGBcFtPDTMqQ4eXDywHRVSN0JlUkjQEiwHnWrCdp/7l2Gdf5nUb5DklJD7geOiQvyRFf5MjAFGRpGEgFn0jF5TdrsBYAW0PZWeMPY358xXUsTGmIjNrMsi3DEaG+qMO3iCD3VzTGbPMbsjjrKbH8fDnWmDFtmnkZpbTuOY/hLLlaFFOGP1hSDhT+yadMNI6Dy9tb0k2cH+ytJOC/Z+NO9FRZTQhM/JB9Q+2hT/Rt+f+KFCFNAHZQKr+b1ood1pGF/k1vDFR/eppz+x7f+nn8pcO33ip0oWFz3bG0ZchWCORW1Yu6hVCre5GY8fEdulYfF7Xme4eV2H7xy+wWFd0fdFh9Di/sxN/lkquxu4cL/pIJ79pw1z7Ue9MGlE6ri+GxVjVh/1d7WubDhzt4X4eVdAxPoywh/xk/wDinHxvUF/RphuWJI/eDD4xU8yjlWX2TtiOJjLKplkW3Qqf0Yb67dttLAe7QiDHtZGxKyYrPIrOGmy2zMvEqLkAX0HcK17ejOHljI/tKPigov8AwojYWSdCe3pYj7tKi6iKTAWpX0z7PZQjRTZQQQDGlhl4cJOA7Kk4X0i7LJzKzIb31LL7i3DU+2sZH6IZQbqwfyjcewSVHn9EWJvcBh4RNb3Ma5jOzY4xTHvA+P8ACsccxtzQSunr6TNnE26Zb2J52t3kaDwqThd+8BILrOtu/MD7GUGuOSeivFDt845B91RJfRziBzTzzj/RWE/6fwp/U79vJXe0P6Lukm9WCsc0yZba39W3fcWrP4zC7Fn1E8CE845kX+W9vdXIjuLiRw6M+DfiBSP7F4nmgv3On41KPsRsJuKVw+HoJGcndq6e+4mCf9Fj08zE3vVhWlXc/At6qw6knQHQXFgCjjvHs8+Bvulih9CT4FT8DTLbvYkfQSeSn7q2DC4oaCfxaCoiRo/T68F6Bi3EgF+sdSbZXnXL2DSbXxqt2n6OIna/rq8TROWkkZkNj0cgznkTw5WrjuEwTrGcwxKy30HXWO3iFJv42HfUc47GJwlxA8JH+5qi/DYxzS3jD/Gj9VPisuy36eScaF4ZGjkGWSNijDsZTY/j50/OpDiWPrXN2W3AjX7qpZsbI7lpHZ2NrlmJY2FhqddAAKl4fHEV1m3QvdZDvop52rmLfNWdmDZguUqQb2UqQqi/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42pvbYADlP3a2IuGiWFSzImboy/r9Ykm+gA9bkOfE1L2/u7Hi4GiksVbUEesjD1WF+YP3jnVOfSVs0f/lw+RJ+AqBjfTFs2MaTNIexI3PvIA99c+VssuIdKyIizpQNg9dvHRTGgAtazDYcRoqD9RVXhxygC/uqHtXYkc3WYWYC1wbG3wNYh/TE01xhMFNIeTSEIg8SL/GoM+0MZif71MEjP0EIKoe539Zh3XsauwfZmLbIJPy/H+Ey9tKXi8MFdlBDAEgHtqOYh3UeUdtDzr17RQ1VCbOHHZ8KScP3U8R30nWpJJnoPH30dOa0VCarBOeFl9gvRCUjmfLT4EUtIbcvz40DDfsrmZis9u6pcW1JL2EjjsAdx8DT529iU+mmA/7rH3XqJ8nXupJT2U+I4c0ZnKcd7MXyxE5/iP38anf23xeX+8SC37CX9pWqPKeAuaL5O3afz51ISu6pWVcxb9YpvpM370UR/wBNOf2xlPrJhW/ew6XqkVT50Rg1vx7RT4zuqechX7bzrxbC4FvCIqfc1MHbmb1YYYx+y0qn/MRVWqDl+P30UiHkKOM7qm2RwNhWg2xIv60g8Jno03pkB1mmHcXv8aqluRwF/D8ajSrrqAfKjilWnEuO4HgFpE3sc/SSN4pG3xFOrt4tx6M/vYdB77VmY8Op5Ee0VIOMyC3D30+MVNuJZ+pg/cfdXg2wp+jw3mhX3qRTgxKkXOHgI7VeQfeazbY3SynzpUGLNtWF6YmKkMRDzZ4ErQu8POAj92b+pTQyQH6PEDweNvuFZmU5jyt5fhSQ5GmY28afHKjxof7T4/wtFNsvCP6wlP70Ub/6qhPuVgHOgAP/AGHU/wD82qCk7AaNYeJvUvB7dnj/AEUhU9oIv7SKkJ+qlngLf1X8vJKk9F2HOouPEYlfihFRW9F+GB9aNu4zkf5rVdwb645RrMx8Qh/006npIxg9YxOP2o/6WFW8Zqz5gqFvRhETdFsbW+bnX+o01iPRSzDUYoj97N/pNa5d/VYfOYXCse3Kbe9TSo96Yb64GD+B2U+6OnxG9VJc+m9FYGrHEDxX7ytMf+HUQ4yyfyj7q6r/AGkwg+hxCfuTvp5dIKei3hwL6fKcSh7GJb/MrCp5h1SJA5LlcG4mGHHO/i39IFWuF2FBF6kMYPaRc+1rmt5LjcIWsMYP48PG3tPRrT0OyoZf0c+Ck7jFlP8AJJ91G/NOwsXfupJcVs5N07/R4Rv3ZZUPsIIqPLuW/LDN/BiUI/nUU8qeYLJdJ3mhn7z7q0Mu6RHGHGDwEUg/lYVEl3etxOJT9/DSW9qk0UnYVUJKLPUptnx8BiYb9jCRD70pB2Q59V4G/dmj+DEUItR+lP5/5oU//wBCn/w/5k/qoUItVRduWvmKSzd9j3WpkqQNCfZRqjgdvlXKVCeWI2vcUpZG7R7KQl7dlJI86EJ4k+NGsZGlhekobjiR7KbdLceHjSQpCp2jWiKdpHhbX3UnDXIuLWHtptpSW018CaEk8wA7POlLIRpxoojfiNfDWkzEDkKEIw9uR8NTRM1+II/PbSEF9dPL/mnYkvfQD3/GkikhlFrXoJa1rX9poy54XHh+RQZR+T+NCVJlsMOOb3Gg2HPEWt505lI528gabXEkHtHspopKMIA1I8L/AI0hsIDqSfz4U8GJ4Bbd51+FGXt5+yi0UmWjB0v7qNcPbgT7qdC5R+RRdKe6khJuQOJpLzP3e2nHFtdfYKUneKdoTAPj91Ld2y2Jpazm9rW8vwNOJN4eXGi0Umo5yFtc+dzSY8PfWwp8sKGXs+I/CiyikiafkVGnMXv7qaXHNfQn891PSQKOPxpiOw4a0w8o1UxdpHLZrHuI9luNJTaCX1uPBmH+VhVdPCS3G3tpSwDnqamJSEWVf4XeN0HVmm+3J8GJFO4neqZ1/vDC3InU9vq2vVB0Ate1qiBTm099S4xIU2SuYbCtm2qWOrL4kE++9SQgIveBvO341Rrm8u6iWVhwP40g/uWv8Rn5lXPRD/DTyYfhQqkab/ueTafChT4iPb5eg/xHkpZjtrf40XSXOutChVSxo4msfxpbkjs17hRUKSAnI47a6UCjXvYeZoUKEIySRyHcKbzrx40KFJJEkgPDSnpVAFx50KFMppCpcdUU0IydOyjoUkJcQPZQl01+4fdRUKQSKSvC9j7aVGfzzoqFMoQNzwA91My4jkRr+e6hQphCcLG3C3fSmXS/5+NChSTOiUi3/wBv96NnFu+hQoQmS3cPjRGW/wCf96FCgJJ5W14a0iVb6638qOhQhIVxa99e+5FKElxcAfd76OhQhIDka0kueNyPz4UKFCEmOZu3SjxGNFrWPutQoUxukk4aazcNDQxCC/Z4UKFNSSejX83oUKFFIX//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9221" name="AutoShape 25" descr="data:image/jpeg;base64,/9j/4AAQSkZJRgABAQAAAQABAAD/2wCEAAkGBhQSERUUEhQUFBQVFBQUFRcYGBgbFRQYFBcXFxQXGBcXGyYfGBokGhQVHy8gIycpLCwsFR4xNTAqNSYrLCkBCQoKDgwOGg8PGiwkHyQpLCwsLCwsLCwpLCksLCwtLCwsLCwsLCwsLCksLCwpKSksLCwtLCwsLCwpLCwsKSwsKf/AABEIALcBEwMBIgACEQEDEQH/xAAcAAAABwEBAAAAAAAAAAAAAAAAAQIDBAUGBwj/xABLEAACAQIDBAYFCAcHAgYDAAABAgMAEQQSIQUGMUETIlFhcYEHMpGhsRQjQ1KSwdHwM0JicoKi0hY0U7LC4fEVcxckVGOD4kSTo//EABoBAAIDAQEAAAAAAAAAAAAAAAABAgMEBQb/xAA3EQABBAAEAwUGBQMFAAAAAAABAAIDEQQSITETQVEFYZHR8BQicYGxwRUyQqHhI1KSBiQzNIL/2gAMAwEAAhEDEQA/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DYBuIGnOoWpgJuSOxtRU9i3ux1Bpqi0EIWo6a+VL9ZfaKSuLDXykXpWik/Qqlx+3ei4207BcU1gN5+k9Zco+ty9pqPEF0nlKv70KjpLm1Ugjt404C1MlAaOakQwFzYU2wIJB4ip+w5AGJbssKjbRJMhOVgCdLgi/tosoLRSYJpLPQtScvfTtIBAuOyqDfTCySYe0QzANmdR6xAGlhzt2VfdEaz7Q4mQljMI1LssYMqQhgpsMuhdjw1Jt2CokFwofWlIENN/a1zsJelxysnA28NPhXQ9lbWfCSGPErmQWLiRUMsQY2EgdRaWK51PEX9t7i9rpJL0MAiOqh2yKwsxtZdLcL6/wDNcKbFYiGbhGLlebNpQ53XrktzWsc3MHea5fh95Zk+klHhIx9zkirTD77Sj6TN3Oq/FQK0W7arBjp8KYkZWHSRZgp0Gotm/ZP8tXW8+z0bCzWw6BghYELGCMvW4jXlWeTtxsczY8ujqIN8jzpTGEzAlZnC7+D6SLzQ/c341bYbevDP9JlPY4t7+Hvqj9G8yNNIrQBz0YZbhGtlaxtmOnrcqtN/Mf0JhKRmO+cGypYkZbXte/Gtru1C3FjC5dTzvutU+zAx51exTKwupDDtBBHtFLqg3CxCYrphKLsuQqcoVgDmvqoBOoq72tvBg8G4jxDMrFQ6kKzKyngynXs4cqtd2o1r3MyOJbV5Re4sdD+yr9lNA2NeqXRUjD7y7NfQYuME/XbIf5wtSMVJCozK/SIbWMREhJJtay+29+2lH2vC45S1zT3hI4R/KkyafwUQZwDw58fuqC+0YRfrkW+spHPhVnsNoyxfMhAuA3SHz0A+NdJkrZB7v081UYi06praCoHsh0sL6EfGohape05Q0hIII8/vqHVmygRqiDg0L0MtC1FpUhRUdqK1O0UitQoUKVp0nqOOYKb34dlq5XiN+cQQQGK94tekbM3nmRrl8/bfX7qzDENtW8IrquK2ijG9+7h+FUW0NrMrZdGB4WNZXHbclm4Mw7hp8BTWFlxHqkEjSxsLjs1tSdMCaCkIzzV/hYJQ2dgMvfzpnbW0ipusdhrrwt7DT2zsNim6ud+Nhrbwqp3jwksBtKWuwuLtxqJd7uikG66qpm2i7nmb++pSYiREtbKp4j48qpgRxu3st76k4dXbgz92unvNZwSpkLV7A241wqNf9kjT2itrh5CVuRY1x0Tuj3BIIPG1avYu0sQxGd3A5X4Vpik5FVOYuhbPxRje99D3U9tHEBzcEE90l/5SdKyh2rIp5P5a+6jk3i/9q7d5/EXrSHAqsghXbJ30XRntqmj3hI9aMAdzD76dk3lQDqgk0rRqFboKotnwLLFnmN0gmmeW+vVtmygdl0UW7KeTbrWLMosLk2vpaoX/AE1XgmjRj00pWZVDMF6MyqBmUHKf1jqDw7qnG4XvSg5pO+qY2xiZcRs+TFSaPDK7xnT9ExyzRW5oFYjvy1B3Y2aJsWUZgREzM4C2zdGxtex1B6vtIp3b+0M2Hnhi/RWj2fB/7kjMDO/fbQX/AGW761O5kNsKzgW6WSWUHmVLEIT29VR7a4Xb+L4EBLNM2g+Y9H4rdg4i5wzctSoO+GwelxGHkVgjKpzta7FEIBC6EZj0nMWteua7zbcxEGJ6ESsUZVNmWMmzXB1Ci/A103fbaYjkjBubI9wP2mW3+WuO74YzpMWGtbqJ7i1Z+y4mSYGMvaCddxys0pzPeJ3AHRMbM2rJDIrRtZivubwIqXtreeebIrte12Gr6X05sQKrMItyv7o+FS4NnzTSrFAhkkYGyAXOnE66DTmdBW98cYdxHAWOfT5pBziMoW/9Dm0yzzq3EKjd/VYhvcwro26+JinjTpkibKroC6qbZG0F2GmhPsrnfo53PxeDxLtiYmjVomHJgb6+spIBFhp309srE58C+cBwjLLYi/joPGsOCLZMZM5pBBDPhsQpy+7E35rpe2N29nzRNG6YVMwsGAiVlPIg6ajTTv765wvomVibHC2uQCJF61uYyg1QYnAQsSXBS4zpkRjoVAsQRYapexI41dbNfBLHAvRSsdTIWiTW8bMQpJ63WAsDyFdwxBp1WMSEiwFNT0XTR6oxbujnYfeK0ODxDoDGbjLlUq6qWtlDDMWFybNbXmDWMxGRmboUKXlUKSAhAKDQ2NgL3NO7K2m8LWdmfqqDazHqu6m2Zh2rzphrYyDoErc/TVa5orm9zfyt7AKbnnEalnIAFNLvXAg1gmY/tZR7r1G2htzBYhSJ8LKvYyMlx7GH31B2JbyKsGFk6I8Bt+KYkKSLdth95qaMSjaBh5HWseZsFC4aKOWfulbJb/8AXfN51pNlb0mZCqQpCo5rr8QKGykjZIw0U7iscsSXJzdgLan21Tf2x11jsP3tfhVFvFhnkk+ZkyC5v13195qswe68rtrOunazfiKRdIdtFYxkQ/NZ/ZdBXeOAjWRB3ZhpRVmDumnOdPd/XQpZ3qzhRdD6+Sxk2GYC7C1+4UmGULxrX7axGGl+aw5dnY5VJZl4nmhTKfaKqdqbnyRICSGY6heBOttNaoLVCkjD4kEjVb+IJ9grXbuY3DXPTqug0Zur/m0qm2f6P5XQNKskemlivxJpubcicHqNdTwzNr50AUULTwb8wYeV8rIUvoqqxHC4swW3Pvqt3z3yw2MjUpkVl4g3BseIva3GqfB7hzJKC/RMoOozg8RwIrrGyNw8EYg0mFhz2voCNfI1ZyQuEyYlHNgco7RlI+6rTY+JRTYyKg+uVJ91jXSMRunhZHY4jDRwoL2YvkHG2pXL460zs70Z4WSZgJUMWlkDMw+1nB99V5ULIzMCepLh3TtLQBj2XRrH2imYsfK8nRgRkXAFsoHtU2rruB9H+DiGkMPmpcn7Tmm4dlw4d3KQKBo2YAgE68LkgWty7aRZam11LHbS3YkEatBkv+tnLDS2liAaibO3dxk2UnomS+pDNcDnYNa9dSVYcRDmyjhwzG49hrE7N6QyGFXKRgte2rWB7b3rn4100NGLL87+yu4wy+9Z8PurKXczCEKGkkV+YUjrdosbn31N/sjgslssqftZrefWJHuqm2vtMwN0caZAeL6hiTodSaajw/TD9MGPYTf/AF1SzHzBoc8jwPmVmYWSOLWjUeu5WuL2NgY4JOtmIjcgmUXuqm19bchyrmOE3gRJekviBI0Ii6FYySAAtsjDTiLg9962+M3ZbomY2yhTe4sCOzib3qBhdysM3ESZdOp0jiP7IPDzqz8ZZACZLN7UPMq0YVz9NlQ7H2dJjZVUARxxAoFU3TDI2jkvwedxcaXy3JJveupoixxhVsqKgA7Aqiw8rD3VWbTwCJhGiiSJRZQiEAR5865Mw0BGa3HjWd2jhY5yYsKFYFZ1z9KXtIc6RkEysVzx52KgcO9bVjOH/GojiHvyNaTQq9gDZNjdXg+zHIBZKxfpE2k2I+fW4jMzRob20VeqPMAt51hDcnmT4/ea7dvxuG77Nhhwi9I8EmcroGkzKQ7C5te9tL8PCuNY7Z8sTFJI3jZdGVlIIPfXQ7NxMU0WWPYaAc6GgJ+KolYWusqZsmLh4H3Xqy2ZvTLgMR0sQUkoUIYciQeP8IqBsUWAB0IY+8VE2obv5D410JI2yMLXCwVU00610HC+mPGz51CQABGZrqTpovNtdWAqXuric0MoIAup0Gg0PADkK5rskshex0ZMp8C6H/TXTtwdgTTKSgXK2dbk2ubsOzuNU4bDRYYksAF+vNOV+agVVY/atgmRMoeMnrXZlBZrcx4+dS8DAcsBDhgXC+odOowI9bsvy762g2BhVmlQwhysyLopkZY5I2tnsSVUWVsz69XjlIFSE2DACC8CqwyHKsAKsVJzEHITZmkhXjcKw4WJG8uDtQqmgt0OyxsWDcGQkqcjI+gI1AHb3E+yhLGTirKQpd5VB4+s2YafwmtvtHZsMLOzQgX6t+hBWwe2bMqHVrnifq8NTWWx21YmZCiC6zJZwoAPLmAzGzLfTnUScwpINp2YJzFbtz2BUq/aMtjb+JrUuTYQZcomVH7LJe/LUObVoDtyJkJjYPa40v8AhVNsxxJmkAynjYhRbzyg1GGBshoKc+LfG2zqouH3KmJHSZnFjqJNeGlrp299S5d03gjIwyYhyxFwVJtcakNYc6y+19v4gYgpBIjEnKVZEPkCVv766luvjPk2BRsTZGC5nvYWJ1Ol6m5uV1KDJMzQVyrG+jvFSG7RuhPAMmh871pMJuE8UQthrvpqFQ++thjN9sOyZszDsXJcns1B0rMR7+yTEhllSOxHUa7afsqM3vqIvkrwDV2oTbsYm/6EjyH40dVGNcGRirTEE3F1a/ndr0KzGR97evBSAalbMxJhPVhPEHUE8KsG3iYplMBPflPb4VSDCjt/l/3o+hHaPfUaPVPL3q6n3ld4+jKMo8T+FRsJtcIFDBjlAGp7PGoAU8n95pQZuTn7Rop39yMiuYt44w+YjvAuOy1X+D9I8SjUP7Rb41mdn7MnlBbpMkY9aR3IQW4+NE+1tmRnLJtHM3PIpZfaFYe+sj8W1ji3MSegaTXxrZPhE6rajf6OVSqI7G31M/tA5VE2VtTopHdMPJZz1siMAbc8oUgGoeydlYHFKOixJmXU5bxnxJQpfzIq3h3OjT9Gzp2ZSi28glqoHaAe4tDgCORGX6kfRPhUNVcwbxFvo5PMW+IFNT7ecE5kfLbh0bH3gH4VltpbOxmFjzRTtLGoJI4uoGtyDfMPD2VQ7R9KnQxWRlxMzC92Xook8LqGkPsHfVhxUx/48rteWvjyHijhtrXRaXb+0oJFVLdH1hplZSe4XUa3tWXwG8kb5uig6bJxYu0ZU3tbhfsFU2D9J2OmsrfJyLX4Wa63NxlYWGg4int3rJMuYBVOLimuCtghkBN7G548LcAfCrJI3StImb4E/bVR0G2vxC1h3qforBTG9v8AFL5Tfsfj20jYm8kyhulmaQ6WDBFHfqla+LEYXE3CmKbLowuGK+K8V4c6wu9eHwuHkIWYI/ExM4VgDwKZ1u6+Z/DmRvwzn8FrbPeHfU6/RWU8CxSuv7TPNhJA6xo5WQAZ7i/6vtrHLv3LHocMS37zAewpeoTbdww06e3mh/Ct3hNox5IlzXzKo7SOorZivZY8uOtqsxODFNa2HN/6I0HffemybLZe6lngdo7QsGyYaE2JBAubG46rXZu3kNK2GA2MsSrmJlkX6R7F7tYNY26oI0sPfVnHHEwGoN7WvG3M2A1HbWY9IW0Fw2CZ4WGdyEHri2ZScw5EgW+0K5z8P2jIBExmRnRpAGvXWzpurmywA5i6yrvC7YSVskLq7EX6uoW7ZAWt+0SbcwprP4DYmGd4X6M9KSXcZ3sWjPzhKsWGrtGtjzJ48Kxfo22di2N4JDFEcvSOVVlOW9gAw1bU8OF9a6VtjbqYVM0sgzKLqFN5CeVktxuNOXPlp2cLJgezh7Jq5ztyBZ7ga+nmssrJpjxBoAhtRBiIAgVOlkzJ6scnRkMysczMvJTrpa451g8H6PIpMUqOmcZFlkAzRsqlmUK1zoTluLX0qRBv2JW1wM2Zi2sQbMTLYSaIEJLWHOrPbm8KYTDuVVo8RiD1UZWVo1ChEHWAuEjCrcXGa9acYIsJDwsI0Z3nQa6dTvsB8FVDnkfch0A9clid49j4SOR/koZAvVKly4LKesQTfTlx5VebhbRkRZCSOjiBsMqau7HIMxF+JZrX/VrHxC54gaEkngABcknsABrVbGaP5NFmfoI2lYhpFscTIxCp0SBs7KBYXIABLXIrQ6N3DbGNdgT3czrrrt80aEklVc+2JFPVd1ILBiHbrHMdbXsNLDTspE28M1v7xIOesjWPv41Fx6Wdx2O49jGqjaijJr2itd0q6XUt0N5MJ8kHyjEYQSh2B6bIWIuTcgqWI6wt+73UzvNvZhWwrpDicOzkrlWOEjXMpPXEdtBm52rk2yNlPiJCsYXqo0jEmwCoLk8dTyAGpJFWGO2O+HK3XqumYCx4hmUm+t9VNS4hqtEZBdrquxkmjwwZhhCkihwTmDWcZut1CL691QoMSMxu0CAiwyIre9ATTGD2w3RIpbQIgA10so0FR5YY2bNmlzfv3X7OX765xxBulp/pVqdU5h9i3mzmXDnrlrjRrXuOABvWt2hNOmHBgkTMAtrsLHXX1wayIWPmt+3rOPvqdNthWjEYSwFvpG5eGtMT6bqo0nMfjMRjEyyRsGX6wXoj/EEtTGxdmvChsIc93IHTofWHsFRVmW1ut5TSCgiJbrGW/dKSO7iKlx+/14KRLT6/lTJ8DI7Fmw+GJNrkthydBbjehVcYV7ZPt/8A1oUuOj3U70Pf7xRdGfzanwvh7qUB3D3VarVF6A93sH4U4ipGryzkCGJcz2Gp5Ki/tMSAKnYHBmWRUFtTrpwHOsl6Qtqq6wxRWETs8+n6yITFCT23yyP/APIOwVkllt4gbuefQeehrvUgKGYqm23vDPtCRQwKxXAhw6XyqP1dB6zd/wABpUTH7Mkw9hIgQkXA0v5gcKvUU4KCMppiZ06QtzhiPqgdjN8R4VmMbJZj+s36xOpue0nifzrWyONsbcrBQWdxJNlO4aUZgyko4N1dTlYHkQw4Gu0ejfftsR/5XFH59RdH4dMo43HJ15jmDftriWFAkOTRXPqa9VzyXXgTyPC+nO9WGAxzjKyMVliIZG4HThf22PaGIrJjsEzFR0dxsfXLqpRvLSvTU8BKkKSrWIBHEHkdeY768/7ybMK4mTp0HS5zmI0BP1gosADx0HOu27C2ss2GinQWEiKxFybEjUXPMEEeVYr0m4c5xKcrIVVSCOsh1tdl1sdbE6aEV5rsWcRYp0R0vTXexyWmZpLLVHuPhMNKrwW6LEHrRSXaz2sQrC+tiL25gnmKz23sFIspjxGYNGTlUMQihiSSgGmU3JuPupWBwrO/zKsWXr3VtVsR1r201trXQRh4to4JTiGUYhRII3FlZjH6w61geK5hwGYG41A9BPLJg5M5JMbjqObT1Hd1HLl0WdjRIK5hUm42xMDLJG6S4mHFRkG3TDr245SU6ynW68dTx41tt9N2Fx8OQhA6m8bkHMh55WHAHmCCD2c65Quw5LjKdb6WZb3Fjpr3g+YrX7E3rxcQCygTppYkgPbl1xfN5g+NcrH4SUyifDyAkbAkWPgeY7it0UUlZXMPyBWN2x6M8RFdjFKwAOqFXXTwFx5ipm7uJnK2mxGKjjCAJbpCNLADTgtr611LB72YSZOtMiXBBVzYi+h1Oh8jTG72yVSM9HiGlQk5crKY1seWhN+3Xyoj7Ymi/wCzBZGwoj6hypOHa/8AI+vXyWMGCw544vEjTiek/wCT7qm4Lc1JkMk0s8sWbqx5n665sodgWJFwSQBYgHjWqx+LWK5L4jXUhIi/AAafMkDQVid4d/5EusXyiM2vmlWJSB2hOivy43rZL2lisfGI4Ismot18ug9weIKpZhmQuzPdfd6JVztvefC7MwyxqCoC/NwqbSPc3JublFve7nX6uvDkm2t4sRjGzOwjT9WNLqig9w1YnmzG5qunxLTSNLIzOWN7sbk95NLAvWrBdnMwvvE5nncn1++6JZi/TYJMWAsbh2B7RxHvvVpFtbFJ6z/KU5xzXcEDkAxJH8JqsPiO7Xj58PfT8OJK6NqPzqD99dKhdqhbjYGGimikxGEIEiRMGwrqsrRkkDPbi8Q7xmHfaxr8BtjGNKvSo0pzgPJ0vIvckZWyiwOlrAW4VUYTHPhpo8Vhz84hzd0i8GVhz00PjWv2tBH0yTwX6DFx9PHzyHhLET2q1AHO0ilYTdqN1klnlESGR1jJYAHrMFYkg5rkcBY6Mazu8myIYoS0eKjmfMoyIp1B4m9+XhVluTglm2kyyBWQRyMA1sotIgZutcCwzHvy24GnPSfh41kjEYspTiMozDMQG6gAF7cgOHDWrcvuZktL0XPIpGU3vYW11tfutz8KvtsbTEohQN+ijI43AzNmNtNDf7uyqJsLre4Xw/IqRh8OMrNdmVbFjyF9BewNr1WpLdwsci9VSMq2uuvqjmLXo9PqJ/P/AFVIwLOY0K5yvRqdBpYKOR1HCj+WHmT9kVS5uuyuFEJgstvUHkz/ANRpGcfVb7Z/CpD4wdo81FJ+Ujsj9lRyjonQTYmXsf7QPxSid1I+kHkp/CnBMp/VT2kULj6o+0aWRvRLKFGAX6z/AGE/roVJsPqH7VCjht6IyhWfQjto+hHbQElGJKtpO0QhtwNqzm/Ed0ivr1sg7hl0HhWmzVS72YXpMM1uKEOPAXDe4k+VLKLtBOii7w4VnxsgA9UQIo7hFmUe1RWHxWEKNqfW1HmOzt1ra7p7fz4jNiGALBQHtorRkNGzDmAVAP7JNW+82Fw6wTrHECZMhRrjPCytmVSeBUXKg8GUgjW4FoGioJ1XJ5Y7c++9W6zAsW4FsrfaW7e80jaGzmDAMF9XijAqO89h7qt9tYQQx4eIi0oVpZe1ektkQ94VRfvNBQF1P0aDpdlhCWAWaQAg2Nukz2v2dciqz0hbcXZ4ijCSSiYPmDSdUKpAPFTckt5edXe40fyXZUTODd7yEXAPzrMy+tp6uX21L2lJhcTaPE4fpAjXXN0TAE9hEl+6w42514+GPEHEulY3NHmdoCBzPU3utpkY1uUmnUFlZ0lwqLisIgaCWJHN1GZAwDJnAHK/Edpv30uz97THGY3hjlu0jqWuMhlvnsBxBudO812ERKBYLYDQAcABpYC3Cspt/wBH0M13h+afjb6NvK3V8R7KWG7YjmHCxY0vQ+dfUeCsdC5nvR/ZYXA7YQuOl6q6C4XNpcG2hBA05X8K1OH2NFOhMEkTnLYASNcHKFF1K3Hqrp49tZHauwZMMfnY5FH1tCh8GAtVbdePWB8vxrsyYFk4D4JK+Go9fNS/EZQf6gHgB9Aj29smTBZOnyjOSFysDfLbNccQBccRzrpno8mjXDrBJ0iuEmxBaw6MRiQrcm973U8q5PtWMzFczswXgWJJHaBcnTQeytjsPeGbDQpkhMweARFh0qsoSeZrB4iCCSbk8eFbHwcWMR4gB3XcDu5rmvm4XvssLqKtDmdTIUydFdmyhD0wvGFa+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JAsRwvwq2x5RYo42WRHDLcPxEihg5tyHq6HsoQoeCm6pU+I+/3Vv9yMFG+zZmkEsgwsztlEsihYyI3kKqjAXyFz3la5wp1PnXYfQ5hf8Ay+IYi6vNlseBCxqG8utauR2xK6LDZ2kjUbGueyugaC7VWsHoxwYbpInxMbMPXSY3IJDAgsp7Aa4zvAzfKJVleSXo5HjGd2PqMQOBHZXoDYMZiDYc3+ZsIyf1oT+i15lQCh/7d+Yrz1vk5O0MUo/9RMB9tq53YmKmkkfHI8uAFi1bOxoFgLQHdXDtskYxQUlEvRsCxKMM1tAQTmsQePI1Y7k7GwDxZ8TIUYMQVMqIG4WyoOufHnWo9HGFT/pKLOgkV5nIRlDZjm06p46rUvGBcFtPDTMqQ4eXDywHRVSN0JlUkjQEiwHnWrCdp/7l2Gdf5nUb5DklJD7geOiQvyRFf5MjAFGRpGEgFn0jF5TdrsBYAW0PZWeMPY358xXUsTGmIjNrMsi3DEaG+qMO3iCD3VzTGbPMbsjjrKbH8fDnWmDFtmnkZpbTuOY/hLLlaFFOGP1hSDhT+yadMNI6Dy9tb0k2cH+ytJOC/Z+NO9FRZTQhM/JB9Q+2hT/Rt+f+KFCFNAHZQKr+b1ood1pGF/k1vDFR/eppz+x7f+nn8pcO33ip0oWFz3bG0ZchWCORW1Yu6hVCre5GY8fEdulYfF7Xme4eV2H7xy+wWFd0fdFh9Di/sxN/lkquxu4cL/pIJ79pw1z7Ue9MGlE6ri+GxVjVh/1d7WubDhzt4X4eVdAxPoywh/xk/wDinHxvUF/RphuWJI/eDD4xU8yjlWX2TtiOJjLKplkW3Qqf0Yb67dttLAe7QiDHtZGxKyYrPIrOGmy2zMvEqLkAX0HcK17ejOHljI/tKPigov8AwojYWSdCe3pYj7tKi6iKTAWpX0z7PZQjRTZQQQDGlhl4cJOA7Kk4X0i7LJzKzIb31LL7i3DU+2sZH6IZQbqwfyjcewSVHn9EWJvcBh4RNb3Ma5jOzY4xTHvA+P8ACsccxtzQSunr6TNnE26Zb2J52t3kaDwqThd+8BILrOtu/MD7GUGuOSeivFDt845B91RJfRziBzTzzj/RWE/6fwp/U79vJXe0P6Lukm9WCsc0yZba39W3fcWrP4zC7Fn1E8CE845kX+W9vdXIjuLiRw6M+DfiBSP7F4nmgv3On41KPsRsJuKVw+HoJGcndq6e+4mCf9Fj08zE3vVhWlXc/At6qw6knQHQXFgCjjvHs8+Bvulih9CT4FT8DTLbvYkfQSeSn7q2DC4oaCfxaCoiRo/T68F6Bi3EgF+sdSbZXnXL2DSbXxqt2n6OIna/rq8TROWkkZkNj0cgznkTw5WrjuEwTrGcwxKy30HXWO3iFJv42HfUc47GJwlxA8JH+5qi/DYxzS3jD/Gj9VPisuy36eScaF4ZGjkGWSNijDsZTY/j50/OpDiWPrXN2W3AjX7qpZsbI7lpHZ2NrlmJY2FhqddAAKl4fHEV1m3QvdZDvop52rmLfNWdmDZguUqQb2UqQqi/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42pvbYADlP3a2IuGiWFSzImboy/r9Ykm+gA9bkOfE1L2/u7Hi4GiksVbUEesjD1WF+YP3jnVOfSVs0f/lw+RJ+AqBjfTFs2MaTNIexI3PvIA99c+VssuIdKyIizpQNg9dvHRTGgAtazDYcRoqD9RVXhxygC/uqHtXYkc3WYWYC1wbG3wNYh/TE01xhMFNIeTSEIg8SL/GoM+0MZif71MEjP0EIKoe539Zh3XsauwfZmLbIJPy/H+Ey9tKXi8MFdlBDAEgHtqOYh3UeUdtDzr17RQ1VCbOHHZ8KScP3U8R30nWpJJnoPH30dOa0VCarBOeFl9gvRCUjmfLT4EUtIbcvz40DDfsrmZis9u6pcW1JL2EjjsAdx8DT529iU+mmA/7rH3XqJ8nXupJT2U+I4c0ZnKcd7MXyxE5/iP38anf23xeX+8SC37CX9pWqPKeAuaL5O3afz51ISu6pWVcxb9YpvpM370UR/wBNOf2xlPrJhW/ew6XqkVT50Rg1vx7RT4zuqechX7bzrxbC4FvCIqfc1MHbmb1YYYx+y0qn/MRVWqDl+P30UiHkKOM7qm2RwNhWg2xIv60g8Jno03pkB1mmHcXv8aqluRwF/D8ajSrrqAfKjilWnEuO4HgFpE3sc/SSN4pG3xFOrt4tx6M/vYdB77VmY8Op5Ee0VIOMyC3D30+MVNuJZ+pg/cfdXg2wp+jw3mhX3qRTgxKkXOHgI7VeQfeazbY3SynzpUGLNtWF6YmKkMRDzZ4ErQu8POAj92b+pTQyQH6PEDweNvuFZmU5jyt5fhSQ5GmY28afHKjxof7T4/wtFNsvCP6wlP70Ub/6qhPuVgHOgAP/AGHU/wD82qCk7AaNYeJvUvB7dnj/AEUhU9oIv7SKkJ+qlngLf1X8vJKk9F2HOouPEYlfihFRW9F+GB9aNu4zkf5rVdwb645RrMx8Qh/006npIxg9YxOP2o/6WFW8Zqz5gqFvRhETdFsbW+bnX+o01iPRSzDUYoj97N/pNa5d/VYfOYXCse3Kbe9TSo96Yb64GD+B2U+6OnxG9VJc+m9FYGrHEDxX7ytMf+HUQ4yyfyj7q6r/AGkwg+hxCfuTvp5dIKei3hwL6fKcSh7GJb/MrCp5h1SJA5LlcG4mGHHO/i39IFWuF2FBF6kMYPaRc+1rmt5LjcIWsMYP48PG3tPRrT0OyoZf0c+Ck7jFlP8AJJ91G/NOwsXfupJcVs5N07/R4Rv3ZZUPsIIqPLuW/LDN/BiUI/nUU8qeYLJdJ3mhn7z7q0Mu6RHGHGDwEUg/lYVEl3etxOJT9/DSW9qk0UnYVUJKLPUptnx8BiYb9jCRD70pB2Q59V4G/dmj+DEUItR+lP5/5oU//wBCn/w/5k/qoUItVRduWvmKSzd9j3WpkqQNCfZRqjgdvlXKVCeWI2vcUpZG7R7KQl7dlJI86EJ4k+NGsZGlhekobjiR7KbdLceHjSQpCp2jWiKdpHhbX3UnDXIuLWHtptpSW018CaEk8wA7POlLIRpxoojfiNfDWkzEDkKEIw9uR8NTRM1+II/PbSEF9dPL/mnYkvfQD3/GkikhlFrXoJa1rX9poy54XHh+RQZR+T+NCVJlsMOOb3Gg2HPEWt505lI528gabXEkHtHspopKMIA1I8L/AI0hsIDqSfz4U8GJ4Bbd51+FGXt5+yi0UmWjB0v7qNcPbgT7qdC5R+RRdKe6khJuQOJpLzP3e2nHFtdfYKUneKdoTAPj91Ld2y2Jpazm9rW8vwNOJN4eXGi0Umo5yFtc+dzSY8PfWwp8sKGXs+I/CiyikiafkVGnMXv7qaXHNfQn891PSQKOPxpiOw4a0w8o1UxdpHLZrHuI9luNJTaCX1uPBmH+VhVdPCS3G3tpSwDnqamJSEWVf4XeN0HVmm+3J8GJFO4neqZ1/vDC3InU9vq2vVB0Ate1qiBTm099S4xIU2SuYbCtm2qWOrL4kE++9SQgIveBvO341Rrm8u6iWVhwP40g/uWv8Rn5lXPRD/DTyYfhQqkab/ueTafChT4iPb5eg/xHkpZjtrf40XSXOutChVSxo4msfxpbkjs17hRUKSAnI47a6UCjXvYeZoUKEIySRyHcKbzrx40KFJJEkgPDSnpVAFx50KFMppCpcdUU0IydOyjoUkJcQPZQl01+4fdRUKQSKSvC9j7aVGfzzoqFMoQNzwA91My4jkRr+e6hQphCcLG3C3fSmXS/5+NChSTOiUi3/wBv96NnFu+hQoQmS3cPjRGW/wCf96FCgJJ5W14a0iVb6638qOhQhIVxa99e+5FKElxcAfd76OhQhIDka0kueNyPz4UKFCEmOZu3SjxGNFrWPutQoUxukk4aazcNDQxCC/Z4UKFNSSejX83oUKFFIX//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pt-BR" sz="1800">
              <a:latin typeface="Arial" panose="020B0604020202020204" pitchFamily="34" charset="0"/>
            </a:endParaRPr>
          </a:p>
        </p:txBody>
      </p:sp>
      <p:sp>
        <p:nvSpPr>
          <p:cNvPr id="9222" name="Retângulo 1"/>
          <p:cNvSpPr>
            <a:spLocks noChangeArrowheads="1"/>
          </p:cNvSpPr>
          <p:nvPr/>
        </p:nvSpPr>
        <p:spPr bwMode="auto">
          <a:xfrm>
            <a:off x="1758950" y="1595439"/>
            <a:ext cx="433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200" i="1">
                <a:solidFill>
                  <a:srgbClr val="444444"/>
                </a:solidFill>
                <a:latin typeface="Bookman Old Style" panose="02050604050505020204" pitchFamily="18" charset="0"/>
              </a:rPr>
              <a:t>Imagens do jogo </a:t>
            </a:r>
            <a:r>
              <a:rPr lang="pt-BR" altLang="pt-BR" sz="1200" u="sng">
                <a:latin typeface="Arial" panose="020B0604020202020204" pitchFamily="34" charset="0"/>
              </a:rPr>
              <a:t>Call of Duty: Black Ops </a:t>
            </a:r>
            <a:r>
              <a:rPr lang="pt-BR" altLang="pt-BR" sz="1200" i="1">
                <a:solidFill>
                  <a:srgbClr val="444444"/>
                </a:solidFill>
                <a:latin typeface="Bookman Old Style" panose="02050604050505020204" pitchFamily="18" charset="0"/>
              </a:rPr>
              <a:t>, para o XBox 360 e PC. Fonte: </a:t>
            </a:r>
            <a:r>
              <a:rPr lang="pt-BR" altLang="pt-BR" sz="1200" i="1">
                <a:solidFill>
                  <a:srgbClr val="289DCC"/>
                </a:solidFill>
                <a:latin typeface="Bookman Old Style" panose="02050604050505020204" pitchFamily="18" charset="0"/>
                <a:hlinkClick r:id="rId2"/>
              </a:rPr>
              <a:t>UOL Jogos</a:t>
            </a:r>
            <a:endParaRPr lang="pt-BR" altLang="pt-BR" sz="1200">
              <a:latin typeface="Bookman Old Style" panose="02050604050505020204" pitchFamily="18" charset="0"/>
            </a:endParaRPr>
          </a:p>
        </p:txBody>
      </p:sp>
      <p:sp>
        <p:nvSpPr>
          <p:cNvPr id="9223" name="AutoShape 4" descr="Resultado de imagem para call of duty: black ops gameplay"/>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9224" name="AutoShape 6" descr="Resultado de imagem para call of duty: black ops gameplay"/>
          <p:cNvSpPr>
            <a:spLocks noChangeAspect="1" noChangeArrowheads="1"/>
          </p:cNvSpPr>
          <p:nvPr/>
        </p:nvSpPr>
        <p:spPr bwMode="auto">
          <a:xfrm>
            <a:off x="1984375" y="160339"/>
            <a:ext cx="2547938"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pic>
        <p:nvPicPr>
          <p:cNvPr id="9225" name="Picture 8" descr="Resultado de imagem para Call of Duty: Black 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9" y="3429001"/>
            <a:ext cx="67849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Image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0101" y="649288"/>
            <a:ext cx="45831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8824"/>
      </p:ext>
    </p:extLst>
  </p:cSld>
  <p:clrMapOvr>
    <a:masterClrMapping/>
  </p:clrMapOv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3070</TotalTime>
  <Words>2574</Words>
  <Application>Microsoft Office PowerPoint</Application>
  <PresentationFormat>Widescreen</PresentationFormat>
  <Paragraphs>270</Paragraphs>
  <Slides>31</Slides>
  <Notes>0</Notes>
  <HiddenSlides>0</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1</vt:i4>
      </vt:variant>
      <vt:variant>
        <vt:lpstr>Títulos de slides</vt:lpstr>
      </vt:variant>
      <vt:variant>
        <vt:i4>31</vt:i4>
      </vt:variant>
    </vt:vector>
  </HeadingPairs>
  <TitlesOfParts>
    <vt:vector size="43" baseType="lpstr">
      <vt:lpstr>Arial</vt:lpstr>
      <vt:lpstr>Bookman Old Style</vt:lpstr>
      <vt:lpstr>Calibri</vt:lpstr>
      <vt:lpstr>Calibri Light</vt:lpstr>
      <vt:lpstr>Garamond</vt:lpstr>
      <vt:lpstr>inherit</vt:lpstr>
      <vt:lpstr>Times New Roman</vt:lpstr>
      <vt:lpstr>var(--font-family-book)</vt:lpstr>
      <vt:lpstr>var(--font-family-display)</vt:lpstr>
      <vt:lpstr>Wingdings</vt:lpstr>
      <vt:lpstr>Tema do Office</vt:lpstr>
      <vt:lpstr>Imagem de Bitmap</vt:lpstr>
      <vt:lpstr>FACULDADE DE DIREITO DA UNIVERSIDADE DE SÃO PAULO  Disciplina: 0200105 - Direito Desportivo </vt:lpstr>
      <vt:lpstr>FACULDADE DE DIREITO DA UNIVERSIDADE DE SÃO PAULO  Disciplina: 0200105 - Direito Desportivo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FACULDADE DE DIREITO DA UNIVERSIDADE DE SÃO PAULO  Disciplina: 0200105 - Direito Desportivo</dc:title>
  <dc:creator>Ambiel</dc:creator>
  <cp:lastModifiedBy>Ambiel</cp:lastModifiedBy>
  <cp:revision>66</cp:revision>
  <dcterms:created xsi:type="dcterms:W3CDTF">2016-10-12T22:19:15Z</dcterms:created>
  <dcterms:modified xsi:type="dcterms:W3CDTF">2023-11-22T08:13:42Z</dcterms:modified>
</cp:coreProperties>
</file>