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7" r:id="rId3"/>
    <p:sldId id="258" r:id="rId4"/>
    <p:sldId id="259" r:id="rId5"/>
    <p:sldId id="262" r:id="rId6"/>
    <p:sldId id="268" r:id="rId7"/>
    <p:sldId id="284" r:id="rId8"/>
    <p:sldId id="28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2" r:id="rId23"/>
    <p:sldId id="283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3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6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7EBB0-0579-4AE5-89DB-27C5ED33B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2D909F-3A1C-403F-BBC8-052DA0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pt-BR" sz="4000" dirty="0"/>
              <a:t>Mediação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D0E824-D3CF-4A99-A715-6580FF00B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Barbero, Canclini, giro </a:t>
            </a:r>
            <a:r>
              <a:rPr lang="pt-BR" sz="2000" dirty="0" err="1"/>
              <a:t>decolonial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4645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Barbero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9FE75-1094-BD04-1E4B-8D933AC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Pesquisas que utilizam processos de mediação envolvem a maneira como os indivíduos consomem mídia; </a:t>
            </a:r>
            <a:br>
              <a:rPr lang="pt-BR" dirty="0"/>
            </a:br>
            <a:endParaRPr lang="pt-BR" dirty="0"/>
          </a:p>
          <a:p>
            <a:r>
              <a:rPr lang="pt-BR" dirty="0"/>
              <a:t>Como se apropriam dela (como a compreendem e a utilizam) e o contexto em que se envolvem com ela (lugares, maneiras, rotinas, entre outros).</a:t>
            </a:r>
            <a:br>
              <a:rPr lang="pt-BR" dirty="0"/>
            </a:br>
            <a:endParaRPr lang="pt-BR" dirty="0"/>
          </a:p>
          <a:p>
            <a:r>
              <a:rPr lang="pt-BR" dirty="0"/>
              <a:t>Estudos de recepção; estudos de consumo midiático ou cultural. </a:t>
            </a:r>
          </a:p>
        </p:txBody>
      </p:sp>
    </p:spTree>
    <p:extLst>
      <p:ext uri="{BB962C8B-B14F-4D97-AF65-F5344CB8AC3E}">
        <p14:creationId xmlns:p14="http://schemas.microsoft.com/office/powerpoint/2010/main" val="99467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Barbero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9FE75-1094-BD04-1E4B-8D933AC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>
            <a:normAutofit/>
          </a:bodyPr>
          <a:lstStyle/>
          <a:p>
            <a:r>
              <a:rPr lang="pt-BR" dirty="0"/>
              <a:t>“As mediações são esse “lugar” de onde é possível compreender a interação entre o espaço da produção e o da recepção: o que [a mídia] produz não responde unicamente a requerimentos do sistema industrial e a estratagemas comerciais, mas também a exigências que vêm da trama cultural e dos modos de ver.”. (Barbero Apud Vassalo Lopes, p. 52)</a:t>
            </a:r>
          </a:p>
        </p:txBody>
      </p:sp>
    </p:spTree>
    <p:extLst>
      <p:ext uri="{BB962C8B-B14F-4D97-AF65-F5344CB8AC3E}">
        <p14:creationId xmlns:p14="http://schemas.microsoft.com/office/powerpoint/2010/main" val="186048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B90A59-7A83-E675-AAB0-3559D1F2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32362" r="24687" b="16249"/>
          <a:stretch/>
        </p:blipFill>
        <p:spPr>
          <a:xfrm>
            <a:off x="1790700" y="1323974"/>
            <a:ext cx="7200900" cy="3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2DACEB-C396-4828-0D91-469F32304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24583" r="18906" b="19861"/>
          <a:stretch/>
        </p:blipFill>
        <p:spPr>
          <a:xfrm>
            <a:off x="1469233" y="790576"/>
            <a:ext cx="9579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7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9E92FD-8A8D-6F2F-65EC-05A69E5BB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9" t="36666" r="24454" b="10416"/>
          <a:stretch/>
        </p:blipFill>
        <p:spPr>
          <a:xfrm>
            <a:off x="1840950" y="847725"/>
            <a:ext cx="87603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1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310E26-98A2-DF5E-3B33-6CBC919ED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0" t="27222" r="17579" b="4861"/>
          <a:stretch/>
        </p:blipFill>
        <p:spPr>
          <a:xfrm>
            <a:off x="1590676" y="599666"/>
            <a:ext cx="8077200" cy="56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7C2AE5-4435-9B5E-C143-6B3063211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25" t="36389" r="26189" b="15972"/>
          <a:stretch/>
        </p:blipFill>
        <p:spPr>
          <a:xfrm>
            <a:off x="209550" y="971551"/>
            <a:ext cx="6467475" cy="45148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9F6587-4B51-5225-8125-DBF720B79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35833" r="30859" b="20000"/>
          <a:stretch/>
        </p:blipFill>
        <p:spPr>
          <a:xfrm>
            <a:off x="6048375" y="3533774"/>
            <a:ext cx="6143625" cy="30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Barbero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9FE75-1094-BD04-1E4B-8D933AC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“(...) os processos políticos e sociais desses anos -, regimes autoritários em quase toda América do Sul, diversas lutas de libertação na América Central, amplas migrações de homens da política, da arte e da investigação social - destruindo velhas certezas e abrindo novas brecha': nos confrontaram com a verdade cultural destes países: a mestiçagem, que não é só aquele fato racial do qual viemos, mas a trama hoje de modernidade e descontinuidades culturais, deformações sociais e estruturas do sentimento, de memórias e imaginários que misturam o indígena com o rural, o rural com o urbano, o folclore com o popular e o popular com o de massivo.”</a:t>
            </a:r>
          </a:p>
          <a:p>
            <a:r>
              <a:rPr lang="pt-BR" dirty="0"/>
              <a:t>Assim a comunicação se tornou para nós questão de mediações mais que de meios, questão de cultura e, portanto, não só de conhecimentos mas de </a:t>
            </a:r>
            <a:r>
              <a:rPr lang="pt-BR" dirty="0" err="1"/>
              <a:t>re-conhecimento</a:t>
            </a:r>
            <a:r>
              <a:rPr lang="pt-BR" dirty="0"/>
              <a:t>. Um reconhecimento que foi, de início, operação de deslocamento metodológico para </a:t>
            </a:r>
            <a:r>
              <a:rPr lang="pt-BR" dirty="0" err="1"/>
              <a:t>re-ver</a:t>
            </a:r>
            <a:r>
              <a:rPr lang="pt-BR" dirty="0"/>
              <a:t> o processo inteiro da comunicação a partir de seu outro lado, o da recepção, o das resistências que aí têm seu lugar, o da apropriação a partir de seus usos.”</a:t>
            </a:r>
          </a:p>
          <a:p>
            <a:r>
              <a:rPr lang="pt-BR" dirty="0"/>
              <a:t>Dos meios às mediações, </a:t>
            </a:r>
            <a:r>
              <a:rPr lang="pt-BR" dirty="0" err="1"/>
              <a:t>Jesús</a:t>
            </a:r>
            <a:r>
              <a:rPr lang="pt-BR" dirty="0"/>
              <a:t> Martin-Barbero, p. 16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396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autores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9FE75-1094-BD04-1E4B-8D933AC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- OROZCO GÓMEZ, Guillermo. Dialéctica de la mediación televisiva – estruturacción de estrategias de recepción por los televidentes. Anàlisi. Barcelona, n. 15. pp. 31-44, 1993.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06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autores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9FE75-1094-BD04-1E4B-8D933AC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err="1"/>
              <a:t>Orozco</a:t>
            </a:r>
            <a:r>
              <a:rPr lang="pt-BR" dirty="0"/>
              <a:t>, por sua vez, (1993) define mediação como um processo de estruturação que configura e reconfigura tanto a interação dos receptores com os meios quanto a criação por parte do público do significado dessa interação. Para o autor a mediação se origina em várias fontes: cultura, política, economia, classe social, gênero, em idade, etnia, na mídia, em condições situacionais e contextuais, nas instituições e movimentos social, e também se origina na mente do sujeito, em suas emoções e em suas experiências. Cada uma dessas instâncias é uma fonte de mediação e também pode mediar outras fontes. Por exemplo, as experiências anteriores dos sujeitos medeiam os processos cognitivos e produção de sentidos e, ao mesmo tempo, o entendimento do sujeito sobre o assunto ou o significado que proporciona essas experiências pode ser mediado pela sua percepção (OROZCO, 1993). </a:t>
            </a:r>
          </a:p>
        </p:txBody>
      </p:sp>
    </p:spTree>
    <p:extLst>
      <p:ext uri="{BB962C8B-B14F-4D97-AF65-F5344CB8AC3E}">
        <p14:creationId xmlns:p14="http://schemas.microsoft.com/office/powerpoint/2010/main" val="405504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13FDB3-00C3-402E-BF22-AD972071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20" y="0"/>
            <a:ext cx="4470559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540B1B-F139-4FDF-A7FF-A954CC53B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0" y="2336014"/>
            <a:ext cx="1704975" cy="2657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118087-AA35-437F-8849-D9844027AE19}"/>
              </a:ext>
            </a:extLst>
          </p:cNvPr>
          <p:cNvSpPr txBox="1"/>
          <p:nvPr/>
        </p:nvSpPr>
        <p:spPr>
          <a:xfrm>
            <a:off x="221456" y="5815023"/>
            <a:ext cx="339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Epistemologias do Sul</a:t>
            </a:r>
          </a:p>
        </p:txBody>
      </p:sp>
    </p:spTree>
    <p:extLst>
      <p:ext uri="{BB962C8B-B14F-4D97-AF65-F5344CB8AC3E}">
        <p14:creationId xmlns:p14="http://schemas.microsoft.com/office/powerpoint/2010/main" val="420365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E453C-2D1B-91A0-877B-F5D41E9F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Nestor Garcia Canclini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C6BF19-F5A1-7E68-6AB0-3E66B6F9F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Hibridação entre tradicional e moderno, cultura erudita, popular e massivo. Articulação entre 3 campos: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0D186-21CC-9D34-4140-FA878E473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Culturas Híbridas – Estratégias para entrar e sair da modernidade. </a:t>
            </a:r>
          </a:p>
        </p:txBody>
      </p:sp>
    </p:spTree>
    <p:extLst>
      <p:ext uri="{BB962C8B-B14F-4D97-AF65-F5344CB8AC3E}">
        <p14:creationId xmlns:p14="http://schemas.microsoft.com/office/powerpoint/2010/main" val="101237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autores - Canclini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Ciências sociais nômades. História da Arte e literatura (cultura erudita); Folclore e Antropologia (popular); Comunicação (cultura massiva). Ele propõe a discussão de 3 questões:</a:t>
            </a:r>
          </a:p>
          <a:p>
            <a:r>
              <a:rPr lang="pt-BR" dirty="0"/>
              <a:t>1) Como estudar as culturas híbridas que constituem a modernidade na América Latina?</a:t>
            </a:r>
          </a:p>
          <a:p>
            <a:r>
              <a:rPr lang="pt-BR" dirty="0"/>
              <a:t>2) Reunir as diversas áreas que estudam a cultura para elaborar interpretações contraditórias fracassos da nossa modernização;</a:t>
            </a:r>
          </a:p>
          <a:p>
            <a:r>
              <a:rPr lang="pt-BR" dirty="0"/>
              <a:t>3) O que fazer com a memória e inovações quando a modernização se transformou num projeto polêmico e desconfiável?</a:t>
            </a:r>
          </a:p>
        </p:txBody>
      </p:sp>
    </p:spTree>
    <p:extLst>
      <p:ext uri="{BB962C8B-B14F-4D97-AF65-F5344CB8AC3E}">
        <p14:creationId xmlns:p14="http://schemas.microsoft.com/office/powerpoint/2010/main" val="305462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Autores fora da América Latina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mediação implica responsabilidades e posicionamento ético e moral das audiências para que não se tornem cúmplices das estratégias de engajamento e representação da mídia (Roger SILVERSTONE, 2002). Nick </a:t>
            </a:r>
            <a:r>
              <a:rPr lang="pt-BR" dirty="0" err="1"/>
              <a:t>Couldry</a:t>
            </a:r>
            <a:r>
              <a:rPr lang="pt-BR" dirty="0"/>
              <a:t> (2008) amplia o espectro do conceito de mediação enfatizando a  heterogeneidade das relações e das transformações emergentes midiáticas. A partir de Silverstone, </a:t>
            </a:r>
            <a:r>
              <a:rPr lang="pt-BR" dirty="0" err="1"/>
              <a:t>Couldry</a:t>
            </a:r>
            <a:r>
              <a:rPr lang="pt-BR" dirty="0"/>
              <a:t> (2008, p. 383) compreende a mediação “como uma resultante de fluxos de produção, circulação, interpretação e recirculação”. </a:t>
            </a:r>
          </a:p>
        </p:txBody>
      </p:sp>
    </p:spTree>
    <p:extLst>
      <p:ext uri="{BB962C8B-B14F-4D97-AF65-F5344CB8AC3E}">
        <p14:creationId xmlns:p14="http://schemas.microsoft.com/office/powerpoint/2010/main" val="428323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Giro </a:t>
            </a:r>
            <a:r>
              <a:rPr lang="pt-BR" dirty="0" err="1"/>
              <a:t>decolonial</a:t>
            </a:r>
            <a:r>
              <a:rPr lang="pt-BR" dirty="0"/>
              <a:t> – Pós Colonial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Pós-colonial: Amina Mama (2005) – processos de independência dos países africanos; Índia (1970);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pós-colonial denuncia o antagonismo do poder epistêmico entre o então colonizado e o colonizador: “A presença do outro me impede de ser totalmente eu mesmo. A relação não surge de identidades plenas, mas da impossibilidade da constituição das mesmas” (LACLAU e MOUFFE, 1985 apud BALLESTRIN, 2013, p.91) (p. 3)</a:t>
            </a:r>
            <a:br>
              <a:rPr lang="pt-BR" dirty="0"/>
            </a:br>
            <a:endParaRPr lang="pt-BR" dirty="0"/>
          </a:p>
          <a:p>
            <a:r>
              <a:rPr lang="pt-BR" dirty="0"/>
              <a:t>Uso do termo “subalterno”, que vem de Gramsci:</a:t>
            </a:r>
          </a:p>
          <a:p>
            <a:endParaRPr lang="pt-BR" dirty="0"/>
          </a:p>
          <a:p>
            <a:r>
              <a:rPr lang="pt-BR" dirty="0"/>
              <a:t>“O indivíduo ou grupo subalterno foi então mantido em silêncio epistêmico e ontológico, e aparece pela voz da classe dominante como inferior e monolítico, não sendo compreendido em sua verdadeira essência heterogênea e híbrida.” p. 3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503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Giro </a:t>
            </a:r>
            <a:r>
              <a:rPr lang="pt-BR" dirty="0" err="1"/>
              <a:t>decolonial</a:t>
            </a:r>
            <a:r>
              <a:rPr lang="pt-BR" dirty="0"/>
              <a:t> – </a:t>
            </a:r>
            <a:r>
              <a:rPr lang="pt-BR" dirty="0" err="1"/>
              <a:t>Decolonial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Descolonial</a:t>
            </a:r>
            <a:r>
              <a:rPr lang="pt-BR" dirty="0"/>
              <a:t>: uso para “descolonizar”.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Década de 1990: Grupo Latino-Americano dos Estudos Subalternos. Walter </a:t>
            </a:r>
            <a:r>
              <a:rPr lang="pt-BR" dirty="0" err="1"/>
              <a:t>Mignolo</a:t>
            </a:r>
            <a:br>
              <a:rPr lang="pt-BR" dirty="0"/>
            </a:br>
            <a:endParaRPr lang="pt-BR" dirty="0"/>
          </a:p>
          <a:p>
            <a:r>
              <a:rPr lang="pt-BR" dirty="0"/>
              <a:t>... o aspecto colonial do século XX e XXI – </a:t>
            </a:r>
            <a:r>
              <a:rPr lang="pt-BR" dirty="0" err="1"/>
              <a:t>colonialidade</a:t>
            </a:r>
            <a:r>
              <a:rPr lang="pt-BR" dirty="0"/>
              <a:t> – é a outra face da moeda da modernidade.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08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Giro </a:t>
            </a:r>
            <a:r>
              <a:rPr lang="pt-BR" dirty="0" err="1"/>
              <a:t>decolonial</a:t>
            </a:r>
            <a:r>
              <a:rPr lang="pt-BR" dirty="0"/>
              <a:t> – </a:t>
            </a:r>
            <a:r>
              <a:rPr lang="pt-BR" dirty="0" err="1"/>
              <a:t>Decolonial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“O Grupo M/C, através da voz do seu mais radical membro, Walter </a:t>
            </a:r>
            <a:r>
              <a:rPr lang="pt-BR" dirty="0" err="1"/>
              <a:t>Mignolo</a:t>
            </a:r>
            <a:r>
              <a:rPr lang="pt-BR" dirty="0"/>
              <a:t> (2008), sugere a desobediência epistêmica. Para melhor entendermos o que desejam precisamos compreender como esses pensadores interpretam modernidade, colonialismo e </a:t>
            </a:r>
            <a:r>
              <a:rPr lang="pt-BR" dirty="0" err="1"/>
              <a:t>colonialidade</a:t>
            </a:r>
            <a:r>
              <a:rPr lang="pt-BR" dirty="0"/>
              <a:t>. Segundo autores como </a:t>
            </a:r>
            <a:r>
              <a:rPr lang="pt-BR" dirty="0" err="1"/>
              <a:t>Bellegrin</a:t>
            </a:r>
            <a:r>
              <a:rPr lang="pt-BR" dirty="0"/>
              <a:t> (2013), Escobar (2005), </a:t>
            </a:r>
            <a:r>
              <a:rPr lang="pt-BR" dirty="0" err="1"/>
              <a:t>Bello</a:t>
            </a:r>
            <a:r>
              <a:rPr lang="pt-BR" dirty="0"/>
              <a:t> (2015) e Maldonado-Torres (2008), a modernidade começa a partir do “achamento” da América e da colonização aqui feita. Essa dita modernidade europeia – que ao final do século XVIII assume a razão iluminista e seus princípios na política através da Revolução Francesa – perpetua-se na América Latina pelo colonialismo do saber, do ser e do poder; poder este que entende-se não só no domínio político e econômico, mas também o domínio – através da supressão, escravização e dizimação de culturas e indivíduos não pertencentes ao branco europeu.”</a:t>
            </a:r>
          </a:p>
          <a:p>
            <a:r>
              <a:rPr lang="pt-BR" dirty="0"/>
              <a:t>“Surge, o conceito de domínio racial, a </a:t>
            </a:r>
            <a:r>
              <a:rPr lang="pt-BR" dirty="0" err="1"/>
              <a:t>racialização</a:t>
            </a:r>
            <a:r>
              <a:rPr lang="pt-BR" dirty="0"/>
              <a:t> das esferas de poder e culturais. Esse colonialismo também passa pelo campo do saber, ao negarem o conhecimento dos indígenas e dos africanos.” p. 4</a:t>
            </a:r>
          </a:p>
        </p:txBody>
      </p:sp>
    </p:spTree>
    <p:extLst>
      <p:ext uri="{BB962C8B-B14F-4D97-AF65-F5344CB8AC3E}">
        <p14:creationId xmlns:p14="http://schemas.microsoft.com/office/powerpoint/2010/main" val="110250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Giro </a:t>
            </a:r>
            <a:r>
              <a:rPr lang="pt-BR" dirty="0" err="1"/>
              <a:t>decolonial</a:t>
            </a:r>
            <a:r>
              <a:rPr lang="pt-BR" dirty="0"/>
              <a:t> – </a:t>
            </a:r>
            <a:r>
              <a:rPr lang="pt-BR" dirty="0" err="1"/>
              <a:t>Decolonial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</a:t>
            </a:r>
            <a:r>
              <a:rPr lang="pt-BR" dirty="0" err="1"/>
              <a:t>Mignolo</a:t>
            </a:r>
            <a:r>
              <a:rPr lang="pt-BR" dirty="0"/>
              <a:t> (2008) coloca como pensamento de fronteira: campos de conhecimento que são complementares e não antagônicos, que se aproximam e que irão ressignificar o universal moderno pelo </a:t>
            </a:r>
            <a:r>
              <a:rPr lang="pt-BR" b="1" dirty="0" err="1"/>
              <a:t>pluriversalismo</a:t>
            </a:r>
            <a:r>
              <a:rPr lang="pt-BR" dirty="0"/>
              <a:t>”.</a:t>
            </a:r>
          </a:p>
          <a:p>
            <a:r>
              <a:rPr lang="pt-BR" dirty="0"/>
              <a:t> p. 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878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A8E2D-0D3A-34E8-76D8-BF53ECB6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Giro </a:t>
            </a:r>
            <a:r>
              <a:rPr lang="pt-BR" dirty="0" err="1"/>
              <a:t>decolonial</a:t>
            </a:r>
            <a:r>
              <a:rPr lang="pt-BR" dirty="0"/>
              <a:t> – Paulo Freire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66E53-8055-3058-9AF9-FB6F0852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“Para Camila Penna (2014), podemos voltar ainda mais no tempo e encontrarmos um dos inspiradores do Grupo M/C no campo pedagógico: </a:t>
            </a:r>
            <a:r>
              <a:rPr lang="pt-BR" b="1" dirty="0"/>
              <a:t>Paulo Freire</a:t>
            </a:r>
            <a:r>
              <a:rPr lang="pt-BR" dirty="0"/>
              <a:t> (1987). De acordo com a cientista política, o pensamento do pedagogo vai ao encontro das perspectivas dos intelectuais descolonizadores pois denúncia a trajetória histórica e a realidade opressora que foram feitas pelos diversos tipos de colonização na América Latina. Ambos também questionam as metodologias e aportes teóricos utilizados como forma de perpetuar o poder do colonizador e, vai-se além: propõem a pedagogia a qual vai formar pensadores críticos, cidadãos cientes da geopolítica do conhecimento e que irão lutar por seu direito a alteridade.”</a:t>
            </a:r>
          </a:p>
        </p:txBody>
      </p:sp>
    </p:spTree>
    <p:extLst>
      <p:ext uri="{BB962C8B-B14F-4D97-AF65-F5344CB8AC3E}">
        <p14:creationId xmlns:p14="http://schemas.microsoft.com/office/powerpoint/2010/main" val="112630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10501-C279-4066-A5B6-C5B8FE06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“Temos que reaprender a caminhar no mundo como seres vivos”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D35CC0-225A-4C2A-A1D1-6FC06843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Frase de </a:t>
            </a:r>
            <a:r>
              <a:rPr lang="pt-BR" b="1" dirty="0"/>
              <a:t>Adriana Paredes </a:t>
            </a:r>
            <a:r>
              <a:rPr lang="pt-BR" b="1" dirty="0" err="1"/>
              <a:t>Pinda</a:t>
            </a:r>
            <a:r>
              <a:rPr lang="pt-BR" b="1" dirty="0"/>
              <a:t>,</a:t>
            </a:r>
            <a:r>
              <a:rPr lang="pt-BR" dirty="0"/>
              <a:t> poeta indígena </a:t>
            </a:r>
            <a:r>
              <a:rPr lang="pt-BR" dirty="0" err="1"/>
              <a:t>mapuche-huilliche</a:t>
            </a:r>
            <a:r>
              <a:rPr lang="pt-BR" dirty="0"/>
              <a:t> de </a:t>
            </a:r>
            <a:r>
              <a:rPr lang="pt-BR" dirty="0" err="1"/>
              <a:t>Osorno</a:t>
            </a:r>
            <a:r>
              <a:rPr lang="pt-BR" dirty="0"/>
              <a:t>, Chile.</a:t>
            </a:r>
          </a:p>
          <a:p>
            <a:endParaRPr lang="pt-BR" dirty="0"/>
          </a:p>
          <a:p>
            <a:r>
              <a:rPr lang="pt-BR" dirty="0"/>
              <a:t>“A comunicação como espaço para repensar a vida e a relação entre mundos”.</a:t>
            </a:r>
          </a:p>
        </p:txBody>
      </p:sp>
    </p:spTree>
    <p:extLst>
      <p:ext uri="{BB962C8B-B14F-4D97-AF65-F5344CB8AC3E}">
        <p14:creationId xmlns:p14="http://schemas.microsoft.com/office/powerpoint/2010/main" val="265835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43EE0-28AC-464C-84F9-E50DD367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Angie</a:t>
            </a:r>
            <a:r>
              <a:rPr lang="pt-BR" dirty="0"/>
              <a:t> </a:t>
            </a:r>
            <a:r>
              <a:rPr lang="pt-BR" dirty="0" err="1"/>
              <a:t>Vanessita</a:t>
            </a:r>
            <a:r>
              <a:rPr lang="pt-BR" dirty="0"/>
              <a:t> – “El Aleph”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B1BD6A-3B9D-4B63-9EBA-56D0A62A8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843983"/>
            <a:ext cx="6410325" cy="5014017"/>
          </a:xfrm>
        </p:spPr>
      </p:pic>
    </p:spTree>
    <p:extLst>
      <p:ext uri="{BB962C8B-B14F-4D97-AF65-F5344CB8AC3E}">
        <p14:creationId xmlns:p14="http://schemas.microsoft.com/office/powerpoint/2010/main" val="235083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Barbero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837C85-1144-6BDD-357E-6A8FED4E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3" y="1736690"/>
            <a:ext cx="3386137" cy="457918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DE1508-947D-502E-5EF5-E45E5BD4FCFA}"/>
              </a:ext>
            </a:extLst>
          </p:cNvPr>
          <p:cNvSpPr txBox="1"/>
          <p:nvPr/>
        </p:nvSpPr>
        <p:spPr>
          <a:xfrm>
            <a:off x="323850" y="1876425"/>
            <a:ext cx="7229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“O massivo é tecido a partir do popular”. 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Uma teoria da recepção inovadora, pois não foca nos meios e sim nas mediações que as populações, em sua diversidade, fazem a partir da cultura massiva.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No Brasil: estudo de telenovelas (OBITEL; Prof. </a:t>
            </a:r>
            <a:r>
              <a:rPr lang="pt-BR" dirty="0" err="1"/>
              <a:t>Immacolata</a:t>
            </a:r>
            <a:r>
              <a:rPr lang="pt-BR" dirty="0"/>
              <a:t> – fundadora).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08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5602F2-4A25-97F0-D951-50D760080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73" r="3047" b="5555"/>
          <a:stretch/>
        </p:blipFill>
        <p:spPr>
          <a:xfrm>
            <a:off x="171450" y="876300"/>
            <a:ext cx="11820525" cy="5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vela Pantanal 1990 - meme">
            <a:extLst>
              <a:ext uri="{FF2B5EF4-FFF2-40B4-BE49-F238E27FC236}">
                <a16:creationId xmlns:a16="http://schemas.microsoft.com/office/drawing/2014/main" id="{C7D3999E-8207-43BB-0F25-749EE2AF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8FD3E2-8138-29F3-0CF4-B761381E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3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143C4-FA81-4A0E-993D-912D7A0C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Barbero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79FE75-1094-BD04-1E4B-8D933ACF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r>
              <a:rPr lang="pt-BR" dirty="0"/>
              <a:t>Múltiplas mediações: ocorrem na interação entre o espaço da produção e da recepção (do consumo) estabelecidas pelas práticas sociais (BARBERO, 1997).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 que é produzido pelas indústrias culturais atende também às demandas que emergem do tecido cultural e dos novos modos de percepção e de uso.”</a:t>
            </a:r>
          </a:p>
        </p:txBody>
      </p:sp>
    </p:spTree>
    <p:extLst>
      <p:ext uri="{BB962C8B-B14F-4D97-AF65-F5344CB8AC3E}">
        <p14:creationId xmlns:p14="http://schemas.microsoft.com/office/powerpoint/2010/main" val="248553416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E41"/>
      </a:dk2>
      <a:lt2>
        <a:srgbClr val="E9EAEE"/>
      </a:lt2>
      <a:accent1>
        <a:srgbClr val="ACA07D"/>
      </a:accent1>
      <a:accent2>
        <a:srgbClr val="9DA66C"/>
      </a:accent2>
      <a:accent3>
        <a:srgbClr val="8EA97B"/>
      </a:accent3>
      <a:accent4>
        <a:srgbClr val="72AF72"/>
      </a:accent4>
      <a:accent5>
        <a:srgbClr val="7EAC91"/>
      </a:accent5>
      <a:accent6>
        <a:srgbClr val="6FABA1"/>
      </a:accent6>
      <a:hlink>
        <a:srgbClr val="7484B4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1479</Words>
  <Application>Microsoft Office PowerPoint</Application>
  <PresentationFormat>Widescreen</PresentationFormat>
  <Paragraphs>62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Elephant</vt:lpstr>
      <vt:lpstr>BrushVTI</vt:lpstr>
      <vt:lpstr>Mediação</vt:lpstr>
      <vt:lpstr>Apresentação do PowerPoint</vt:lpstr>
      <vt:lpstr>“Temos que reaprender a caminhar no mundo como seres vivos”</vt:lpstr>
      <vt:lpstr>Angie Vanessita – “El Aleph”</vt:lpstr>
      <vt:lpstr>Barbero</vt:lpstr>
      <vt:lpstr>Apresentação do PowerPoint</vt:lpstr>
      <vt:lpstr>Apresentação do PowerPoint</vt:lpstr>
      <vt:lpstr>Apresentação do PowerPoint</vt:lpstr>
      <vt:lpstr>Barbero</vt:lpstr>
      <vt:lpstr>Barbero</vt:lpstr>
      <vt:lpstr>Barbero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Barbero</vt:lpstr>
      <vt:lpstr>Outros autores</vt:lpstr>
      <vt:lpstr>Outros autores</vt:lpstr>
      <vt:lpstr>Nestor Garcia Canclini</vt:lpstr>
      <vt:lpstr>Outros autores - Canclini</vt:lpstr>
      <vt:lpstr>Autores fora da América Latina</vt:lpstr>
      <vt:lpstr>Giro decolonial – Pós Colonial</vt:lpstr>
      <vt:lpstr>Giro decolonial – Decolonial</vt:lpstr>
      <vt:lpstr>Giro decolonial – Decolonial</vt:lpstr>
      <vt:lpstr>Giro decolonial – Decolonial</vt:lpstr>
      <vt:lpstr>Giro decolonial – Paulo Freire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desenhar mundos?</dc:title>
  <dc:creator>Daniela Osvald Ramos</dc:creator>
  <cp:lastModifiedBy>Daniela</cp:lastModifiedBy>
  <cp:revision>48</cp:revision>
  <dcterms:created xsi:type="dcterms:W3CDTF">2020-06-16T23:55:42Z</dcterms:created>
  <dcterms:modified xsi:type="dcterms:W3CDTF">2022-06-27T19:39:46Z</dcterms:modified>
</cp:coreProperties>
</file>