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504" r:id="rId2"/>
    <p:sldId id="516" r:id="rId3"/>
    <p:sldId id="517" r:id="rId4"/>
    <p:sldId id="518" r:id="rId5"/>
    <p:sldId id="519" r:id="rId6"/>
    <p:sldId id="521" r:id="rId7"/>
    <p:sldId id="485" r:id="rId8"/>
    <p:sldId id="330" r:id="rId9"/>
    <p:sldId id="432" r:id="rId10"/>
    <p:sldId id="369" r:id="rId11"/>
    <p:sldId id="370" r:id="rId12"/>
    <p:sldId id="371" r:id="rId13"/>
    <p:sldId id="486" r:id="rId14"/>
    <p:sldId id="487" r:id="rId15"/>
    <p:sldId id="488" r:id="rId16"/>
    <p:sldId id="489" r:id="rId17"/>
    <p:sldId id="491" r:id="rId18"/>
    <p:sldId id="492" r:id="rId19"/>
    <p:sldId id="493" r:id="rId20"/>
    <p:sldId id="494" r:id="rId21"/>
    <p:sldId id="490" r:id="rId22"/>
    <p:sldId id="495" r:id="rId23"/>
    <p:sldId id="496" r:id="rId24"/>
    <p:sldId id="498" r:id="rId25"/>
    <p:sldId id="499" r:id="rId26"/>
    <p:sldId id="500" r:id="rId27"/>
    <p:sldId id="502" r:id="rId28"/>
    <p:sldId id="522" r:id="rId29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3399"/>
    <a:srgbClr val="3366CC"/>
    <a:srgbClr val="A500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89" autoAdjust="0"/>
    <p:restoredTop sz="90929"/>
  </p:normalViewPr>
  <p:slideViewPr>
    <p:cSldViewPr showGuides="1">
      <p:cViewPr varScale="1">
        <p:scale>
          <a:sx n="56" d="100"/>
          <a:sy n="56" d="100"/>
        </p:scale>
        <p:origin x="183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0" d="100"/>
          <a:sy n="60" d="100"/>
        </p:scale>
        <p:origin x="-1716" y="-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42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5D41628-EE43-44FC-8466-8203C48AC8C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13436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A3F2B6-972E-4D46-862A-3B50587DC795}" type="slidenum">
              <a:rPr lang="pt-BR" smtClean="0"/>
              <a:pPr>
                <a:defRPr/>
              </a:pPr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58570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542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89FD076-3D73-4954-B8B8-81538A596BE5}" type="slidenum">
              <a:rPr lang="pt-BR" smtClean="0">
                <a:latin typeface="Times New Roman" pitchFamily="18" charset="0"/>
              </a:rPr>
              <a:pPr/>
              <a:t>12</a:t>
            </a:fld>
            <a:endParaRPr lang="pt-B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008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307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D89196F-3D37-44D3-B9FD-0D49D8E468D8}" type="slidenum">
              <a:rPr lang="pt-BR" smtClean="0">
                <a:latin typeface="Times New Roman" pitchFamily="18" charset="0"/>
              </a:rPr>
              <a:pPr/>
              <a:t>13</a:t>
            </a:fld>
            <a:endParaRPr lang="pt-BR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sp>
        <p:nvSpPr>
          <p:cNvPr id="348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7A9EC2B-763B-4DC4-A507-A01A48CF6D05}" type="slidenum">
              <a:rPr lang="pt-BR" smtClean="0">
                <a:latin typeface="Times New Roman" pitchFamily="18" charset="0"/>
              </a:rPr>
              <a:pPr/>
              <a:t>16</a:t>
            </a:fld>
            <a:endParaRPr lang="pt-BR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358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1C586EC-EE3C-419C-B12F-D5ECCCD18B4A}" type="slidenum">
              <a:rPr lang="pt-BR" smtClean="0">
                <a:latin typeface="Times New Roman" pitchFamily="18" charset="0"/>
              </a:rPr>
              <a:pPr/>
              <a:t>17</a:t>
            </a:fld>
            <a:endParaRPr lang="pt-BR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430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A718F3C-B455-426E-B030-1872659DCD16}" type="slidenum">
              <a:rPr lang="pt-BR" smtClean="0">
                <a:latin typeface="Times New Roman" pitchFamily="18" charset="0"/>
              </a:rPr>
              <a:pPr/>
              <a:t>19</a:t>
            </a:fld>
            <a:endParaRPr lang="pt-BR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>
                <a:latin typeface="Times-Roman"/>
              </a:rPr>
              <a:t>Structure</a:t>
            </a:r>
            <a:r>
              <a:rPr lang="pt-BR" dirty="0">
                <a:latin typeface="Times-Roman"/>
              </a:rPr>
              <a:t> </a:t>
            </a:r>
            <a:r>
              <a:rPr lang="pt-BR" dirty="0" err="1">
                <a:latin typeface="Times-Roman"/>
              </a:rPr>
              <a:t>Determination</a:t>
            </a:r>
            <a:endParaRPr lang="pt-BR" dirty="0">
              <a:latin typeface="Times-Roman"/>
            </a:endParaRPr>
          </a:p>
          <a:p>
            <a:r>
              <a:rPr lang="en-US" dirty="0">
                <a:latin typeface="Times-Roman"/>
              </a:rPr>
              <a:t>How to determine what compound that you have?</a:t>
            </a:r>
          </a:p>
          <a:p>
            <a:r>
              <a:rPr lang="en-US" dirty="0">
                <a:latin typeface="Times-Roman"/>
              </a:rPr>
              <a:t>Forma da </a:t>
            </a:r>
            <a:r>
              <a:rPr lang="en-US" dirty="0" err="1">
                <a:latin typeface="Times-Roman"/>
              </a:rPr>
              <a:t>banda</a:t>
            </a:r>
            <a:r>
              <a:rPr lang="en-US" dirty="0">
                <a:latin typeface="Times-Roman"/>
              </a:rPr>
              <a:t>: o </a:t>
            </a:r>
            <a:r>
              <a:rPr lang="en-US" dirty="0" err="1">
                <a:latin typeface="Times-Roman"/>
              </a:rPr>
              <a:t>tipo</a:t>
            </a:r>
            <a:r>
              <a:rPr lang="en-US" dirty="0">
                <a:latin typeface="Times-Roman"/>
              </a:rPr>
              <a:t> de </a:t>
            </a:r>
            <a:r>
              <a:rPr lang="en-US" dirty="0" err="1">
                <a:latin typeface="Times-Roman"/>
              </a:rPr>
              <a:t>ligação</a:t>
            </a:r>
            <a:r>
              <a:rPr lang="en-US" dirty="0">
                <a:latin typeface="Times-Roman"/>
              </a:rPr>
              <a:t>.</a:t>
            </a:r>
          </a:p>
          <a:p>
            <a:r>
              <a:rPr lang="en-US" dirty="0" err="1">
                <a:latin typeface="Times-Roman"/>
              </a:rPr>
              <a:t>Quanto</a:t>
            </a:r>
            <a:r>
              <a:rPr lang="en-US" dirty="0">
                <a:latin typeface="Times-Roman"/>
              </a:rPr>
              <a:t> </a:t>
            </a:r>
            <a:r>
              <a:rPr lang="en-US" dirty="0" err="1">
                <a:latin typeface="Times-Roman"/>
              </a:rPr>
              <a:t>maior</a:t>
            </a:r>
            <a:r>
              <a:rPr lang="en-US" dirty="0">
                <a:latin typeface="Times-Roman"/>
              </a:rPr>
              <a:t> o dipole, </a:t>
            </a:r>
            <a:r>
              <a:rPr lang="en-US" dirty="0" err="1">
                <a:latin typeface="Times-Roman"/>
              </a:rPr>
              <a:t>maior</a:t>
            </a:r>
            <a:r>
              <a:rPr lang="en-US" dirty="0">
                <a:latin typeface="Times-Roman"/>
              </a:rPr>
              <a:t> a </a:t>
            </a:r>
            <a:r>
              <a:rPr lang="en-US" dirty="0" err="1">
                <a:latin typeface="Times-Roman"/>
              </a:rPr>
              <a:t>intensidade</a:t>
            </a:r>
            <a:r>
              <a:rPr lang="en-US" dirty="0">
                <a:latin typeface="Times-Roman"/>
              </a:rPr>
              <a:t>, (</a:t>
            </a:r>
            <a:r>
              <a:rPr lang="en-US" dirty="0" err="1">
                <a:latin typeface="Times-Roman"/>
              </a:rPr>
              <a:t>não</a:t>
            </a:r>
            <a:r>
              <a:rPr lang="en-US" dirty="0">
                <a:latin typeface="Times-Roman"/>
              </a:rPr>
              <a:t> </a:t>
            </a:r>
            <a:r>
              <a:rPr lang="en-US" dirty="0" err="1">
                <a:latin typeface="Times-Roman"/>
              </a:rPr>
              <a:t>relacionado</a:t>
            </a:r>
            <a:r>
              <a:rPr lang="en-US" dirty="0">
                <a:latin typeface="Times-Roman"/>
              </a:rPr>
              <a:t> à </a:t>
            </a:r>
            <a:r>
              <a:rPr lang="en-US" dirty="0" err="1">
                <a:latin typeface="Times-Roman"/>
              </a:rPr>
              <a:t>freequencia</a:t>
            </a:r>
            <a:r>
              <a:rPr lang="en-US" dirty="0">
                <a:latin typeface="Times-Roman"/>
              </a:rPr>
              <a:t>)</a:t>
            </a:r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155BA-C6BF-4574-A0B6-94B2F6F21473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745056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460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049DEED-86F9-4A61-8C65-CC1285CFB5AB}" type="slidenum">
              <a:rPr lang="pt-BR" smtClean="0">
                <a:latin typeface="Times New Roman" pitchFamily="18" charset="0"/>
              </a:rPr>
              <a:pPr/>
              <a:t>22</a:t>
            </a:fld>
            <a:endParaRPr lang="pt-BR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286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859E00A-8E68-43BE-90DA-EE4BF156051A}" type="slidenum">
              <a:rPr lang="pt-BR" smtClean="0"/>
              <a:pPr/>
              <a:t>26</a:t>
            </a:fld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307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D94DEE2-49FA-416E-880F-484228DE8086}" type="slidenum">
              <a:rPr lang="pt-BR" smtClean="0"/>
              <a:pPr/>
              <a:t>27</a:t>
            </a:fld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297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356FAE-0503-4813-9B13-BB1FFC463921}" type="slidenum">
              <a:rPr lang="pt-BR" smtClean="0">
                <a:latin typeface="Times New Roman" pitchFamily="18" charset="0"/>
              </a:rPr>
              <a:pPr/>
              <a:t>28</a:t>
            </a:fld>
            <a:endParaRPr lang="pt-B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955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A3F2B6-972E-4D46-862A-3B50587DC795}" type="slidenum">
              <a:rPr lang="pt-BR" smtClean="0"/>
              <a:pPr>
                <a:defRPr/>
              </a:pPr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6052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A3F2B6-972E-4D46-862A-3B50587DC795}" type="slidenum">
              <a:rPr lang="pt-BR" smtClean="0"/>
              <a:pPr>
                <a:defRPr/>
              </a:pPr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7312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A3F2B6-972E-4D46-862A-3B50587DC795}" type="slidenum">
              <a:rPr lang="pt-BR" smtClean="0"/>
              <a:pPr>
                <a:defRPr/>
              </a:pPr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61855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FD20E26-7405-4695-851F-B9632C67C6EE}" type="slidenum">
              <a:rPr lang="pt-BR" smtClean="0"/>
              <a:pPr/>
              <a:t>6</a:t>
            </a:fld>
            <a:endParaRPr lang="pt-BR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4137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297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356FAE-0503-4813-9B13-BB1FFC463921}" type="slidenum">
              <a:rPr lang="pt-BR" smtClean="0">
                <a:latin typeface="Times New Roman" pitchFamily="18" charset="0"/>
              </a:rPr>
              <a:pPr/>
              <a:t>7</a:t>
            </a:fld>
            <a:endParaRPr lang="pt-BR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512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72DD017-E7D2-43CE-A52E-C197C22D37B4}" type="slidenum">
              <a:rPr lang="pt-BR" smtClean="0">
                <a:latin typeface="Times New Roman" pitchFamily="18" charset="0"/>
              </a:rPr>
              <a:pPr/>
              <a:t>8</a:t>
            </a:fld>
            <a:endParaRPr lang="pt-BR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522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30B63E-79FB-4949-91B5-6074F7C1A451}" type="slidenum">
              <a:rPr lang="pt-BR" smtClean="0">
                <a:latin typeface="Times New Roman" pitchFamily="18" charset="0"/>
              </a:rPr>
              <a:pPr/>
              <a:t>10</a:t>
            </a:fld>
            <a:endParaRPr lang="pt-B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3979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/>
          </a:p>
        </p:txBody>
      </p:sp>
      <p:sp>
        <p:nvSpPr>
          <p:cNvPr id="532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462E127-7C4C-4F00-AF96-CF67B42EA0D3}" type="slidenum">
              <a:rPr lang="pt-BR" smtClean="0">
                <a:latin typeface="Times New Roman" pitchFamily="18" charset="0"/>
              </a:rPr>
              <a:pPr/>
              <a:t>11</a:t>
            </a:fld>
            <a:endParaRPr lang="pt-BR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547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00FD5D-EC9B-4401-894A-B9408E39C75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9E0A66-6F8E-47C4-9C5F-52E021D2537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4BDCBF-BBF1-4BDE-B4E5-299B3EA4007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E0D5C-3AD4-4619-A965-CEE3D3413E7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F99620-5716-42E8-8D62-2FDC6DC2D91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6BDB8-C96C-4A81-9808-B00F5B9F6E9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8D220B-B0EE-4010-9908-C530D1FA38E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709D0D-0726-46D4-BDC1-4BEF9A1E52E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EFBB44-51E0-4A64-A962-C12F9082E98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032188-740E-46F4-B7AA-3553E15A581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A2678-53C7-4413-B37E-8DED2143471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AF4C1FF-B69C-4F74-91AA-8856F29F234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1.png"/><Relationship Id="rId5" Type="http://schemas.openxmlformats.org/officeDocument/2006/relationships/image" Target="../media/image23.jpeg"/><Relationship Id="rId4" Type="http://schemas.openxmlformats.org/officeDocument/2006/relationships/notesSlide" Target="../notesSlides/notesSlide1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29.emf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8.png"/><Relationship Id="rId11" Type="http://schemas.openxmlformats.org/officeDocument/2006/relationships/image" Target="../media/image28.png"/><Relationship Id="rId5" Type="http://schemas.openxmlformats.org/officeDocument/2006/relationships/image" Target="../media/image16.png"/><Relationship Id="rId10" Type="http://schemas.openxmlformats.org/officeDocument/2006/relationships/image" Target="../media/image27.png"/><Relationship Id="rId4" Type="http://schemas.openxmlformats.org/officeDocument/2006/relationships/image" Target="../media/image24.emf"/><Relationship Id="rId9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.pn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3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1.png"/><Relationship Id="rId5" Type="http://schemas.openxmlformats.org/officeDocument/2006/relationships/image" Target="../media/image32.emf"/><Relationship Id="rId4" Type="http://schemas.openxmlformats.org/officeDocument/2006/relationships/notesSlide" Target="../notesSlides/notesSlide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37.emf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1.png"/><Relationship Id="rId5" Type="http://schemas.openxmlformats.org/officeDocument/2006/relationships/image" Target="../media/image39.emf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image" Target="../media/image40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43.jpeg"/><Relationship Id="rId4" Type="http://schemas.openxmlformats.org/officeDocument/2006/relationships/notesSlide" Target="../notesSlides/notesSlide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jpe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419872" y="2348880"/>
            <a:ext cx="22060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Aplicações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54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45"/>
    </mc:Choice>
    <mc:Fallback xmlns="">
      <p:transition spd="slow" advTm="27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2" descr="C:\Documents and Settings\Márcia\Meus documentos\Disciplinas\QFL2144\escaneado\isopropanolLH.jpg"/>
          <p:cNvPicPr>
            <a:picLocks noChangeAspect="1" noChangeArrowheads="1"/>
          </p:cNvPicPr>
          <p:nvPr/>
        </p:nvPicPr>
        <p:blipFill rotWithShape="1">
          <a:blip r:embed="rId5" cstate="print"/>
          <a:srcRect l="17181" r="21381" b="23731"/>
          <a:stretch/>
        </p:blipFill>
        <p:spPr bwMode="auto">
          <a:xfrm>
            <a:off x="611560" y="1634158"/>
            <a:ext cx="4212976" cy="4997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381000" y="228600"/>
            <a:ext cx="838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dirty="0"/>
              <a:t>Dependência da Ligação de Hidrogênio com diluição e solvente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E888E2E4-0ADA-47F1-8D2C-99CA9DED21CE}"/>
              </a:ext>
            </a:extLst>
          </p:cNvPr>
          <p:cNvSpPr txBox="1"/>
          <p:nvPr/>
        </p:nvSpPr>
        <p:spPr>
          <a:xfrm>
            <a:off x="5176694" y="1988840"/>
            <a:ext cx="33863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algn="ctr">
              <a:buAutoNum type="alphaUcParenR"/>
            </a:pPr>
            <a:r>
              <a:rPr lang="pt-BR" sz="2000" dirty="0" smtClean="0"/>
              <a:t>Variação da Concentração </a:t>
            </a:r>
          </a:p>
          <a:p>
            <a:pPr algn="ctr"/>
            <a:r>
              <a:rPr lang="pt-BR" sz="2000" dirty="0" err="1" smtClean="0"/>
              <a:t>Isopropanol</a:t>
            </a:r>
            <a:r>
              <a:rPr lang="pt-BR" sz="2000" dirty="0" smtClean="0"/>
              <a:t> em CCl</a:t>
            </a:r>
            <a:r>
              <a:rPr lang="pt-BR" sz="2000" baseline="-25000" dirty="0" smtClean="0"/>
              <a:t>4</a:t>
            </a:r>
            <a:endParaRPr lang="pt-BR" sz="20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2E3EB16-406F-4F6E-B833-EAB137D3456C}"/>
              </a:ext>
            </a:extLst>
          </p:cNvPr>
          <p:cNvSpPr txBox="1"/>
          <p:nvPr/>
        </p:nvSpPr>
        <p:spPr>
          <a:xfrm>
            <a:off x="5017508" y="4119463"/>
            <a:ext cx="38892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dirty="0"/>
              <a:t>B) Mudança de </a:t>
            </a:r>
            <a:r>
              <a:rPr lang="pt-BR" sz="2000" dirty="0" smtClean="0"/>
              <a:t>Solvente</a:t>
            </a:r>
          </a:p>
          <a:p>
            <a:pPr algn="ctr"/>
            <a:r>
              <a:rPr lang="pt-BR" sz="2000" dirty="0" err="1" smtClean="0"/>
              <a:t>Isopropanol</a:t>
            </a:r>
            <a:r>
              <a:rPr lang="pt-BR" sz="2000" dirty="0" smtClean="0"/>
              <a:t> nos solventes indicados</a:t>
            </a:r>
            <a:endParaRPr lang="pt-BR" sz="20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1475656" y="1052736"/>
            <a:ext cx="407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3707904" y="102311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B</a:t>
            </a:r>
          </a:p>
        </p:txBody>
      </p:sp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8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2" descr="C:\Documents and Settings\Márcia\Meus documentos\Disciplinas\QFL2144\escaneado\LHintraint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43608" y="1900706"/>
            <a:ext cx="6912767" cy="1783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1187624" y="692696"/>
            <a:ext cx="64807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3200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Orto</a:t>
            </a:r>
            <a:r>
              <a:rPr lang="pt-BR" sz="3200" dirty="0">
                <a:solidFill>
                  <a:schemeClr val="accent2"/>
                </a:solidFill>
                <a:latin typeface="Comic Sans MS" panose="030F0702030302020204" pitchFamily="66" charset="0"/>
              </a:rPr>
              <a:t> e para </a:t>
            </a:r>
            <a:r>
              <a:rPr lang="pt-BR" sz="3200" dirty="0" err="1">
                <a:solidFill>
                  <a:schemeClr val="accent2"/>
                </a:solidFill>
                <a:latin typeface="Comic Sans MS" panose="030F0702030302020204" pitchFamily="66" charset="0"/>
              </a:rPr>
              <a:t>hidroxi-acetofenona</a:t>
            </a:r>
            <a:endParaRPr lang="pt-BR" sz="3200" dirty="0">
              <a:solidFill>
                <a:schemeClr val="accent2"/>
              </a:solidFill>
              <a:latin typeface="Comic Sans MS" panose="030F0702030302020204" pitchFamily="66" charset="0"/>
            </a:endParaRPr>
          </a:p>
        </p:txBody>
      </p:sp>
      <p:sp>
        <p:nvSpPr>
          <p:cNvPr id="25605" name="Text Box 4"/>
          <p:cNvSpPr txBox="1">
            <a:spLocks noChangeArrowheads="1"/>
          </p:cNvSpPr>
          <p:nvPr/>
        </p:nvSpPr>
        <p:spPr bwMode="auto">
          <a:xfrm>
            <a:off x="971600" y="4633972"/>
            <a:ext cx="72394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800" dirty="0">
                <a:solidFill>
                  <a:schemeClr val="accent2"/>
                </a:solidFill>
                <a:latin typeface="Comic Sans MS" panose="030F0702030302020204" pitchFamily="66" charset="0"/>
              </a:rPr>
              <a:t>Como identificar qual o isômero formado ?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86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Group 4"/>
          <p:cNvGrpSpPr>
            <a:grpSpLocks/>
          </p:cNvGrpSpPr>
          <p:nvPr/>
        </p:nvGrpSpPr>
        <p:grpSpPr bwMode="auto">
          <a:xfrm>
            <a:off x="914400" y="228600"/>
            <a:ext cx="7543800" cy="6400800"/>
            <a:chOff x="576" y="144"/>
            <a:chExt cx="4752" cy="4032"/>
          </a:xfrm>
        </p:grpSpPr>
        <p:pic>
          <p:nvPicPr>
            <p:cNvPr id="26627" name="Picture 2" descr="C:\Documents and Settings\Márcia\Meus documentos\Disciplinas\QFL2144\escaneado\espectrohydroxyacetophenones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76" y="652"/>
              <a:ext cx="4752" cy="35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28" name="Text Box 3"/>
            <p:cNvSpPr txBox="1">
              <a:spLocks noChangeArrowheads="1"/>
            </p:cNvSpPr>
            <p:nvPr/>
          </p:nvSpPr>
          <p:spPr bwMode="auto">
            <a:xfrm>
              <a:off x="1224" y="144"/>
              <a:ext cx="367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/>
                <a:t>Espectros IR em diferentes concentrações</a:t>
              </a:r>
            </a:p>
          </p:txBody>
        </p:sp>
      </p:grp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83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2"/>
          <p:cNvSpPr txBox="1">
            <a:spLocks noChangeArrowheads="1"/>
          </p:cNvSpPr>
          <p:nvPr/>
        </p:nvSpPr>
        <p:spPr bwMode="auto">
          <a:xfrm>
            <a:off x="1475656" y="116632"/>
            <a:ext cx="594203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rgbClr val="0000FF"/>
                </a:solidFill>
              </a:rPr>
              <a:t>REGIÃO DE ALTA FREQUENCIA</a:t>
            </a:r>
          </a:p>
          <a:p>
            <a:pPr algn="ctr"/>
            <a:r>
              <a:rPr lang="pt-BR" dirty="0">
                <a:solidFill>
                  <a:srgbClr val="0000FF"/>
                </a:solidFill>
                <a:latin typeface="Comic Sans MS" pitchFamily="66" charset="0"/>
              </a:rPr>
              <a:t>4000 A 2000cm</a:t>
            </a:r>
            <a:r>
              <a:rPr lang="pt-BR" baseline="30000" dirty="0">
                <a:solidFill>
                  <a:srgbClr val="0000FF"/>
                </a:solidFill>
                <a:latin typeface="Comic Sans MS" pitchFamily="66" charset="0"/>
              </a:rPr>
              <a:t>-1</a:t>
            </a:r>
            <a:endParaRPr lang="pt-BR" dirty="0">
              <a:solidFill>
                <a:srgbClr val="0000FF"/>
              </a:solidFill>
              <a:latin typeface="Comic Sans MS" pitchFamily="66" charset="0"/>
            </a:endParaRPr>
          </a:p>
        </p:txBody>
      </p:sp>
      <p:sp>
        <p:nvSpPr>
          <p:cNvPr id="3081" name="Line 24"/>
          <p:cNvSpPr>
            <a:spLocks noChangeShapeType="1"/>
          </p:cNvSpPr>
          <p:nvPr/>
        </p:nvSpPr>
        <p:spPr bwMode="auto">
          <a:xfrm>
            <a:off x="7092280" y="4221088"/>
            <a:ext cx="1524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082" name="Line 27"/>
          <p:cNvSpPr>
            <a:spLocks noChangeShapeType="1"/>
          </p:cNvSpPr>
          <p:nvPr/>
        </p:nvSpPr>
        <p:spPr bwMode="auto">
          <a:xfrm>
            <a:off x="6435824" y="4168945"/>
            <a:ext cx="152400" cy="0"/>
          </a:xfrm>
          <a:prstGeom prst="line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2" name="CaixaDeTexto 11"/>
          <p:cNvSpPr txBox="1"/>
          <p:nvPr/>
        </p:nvSpPr>
        <p:spPr>
          <a:xfrm>
            <a:off x="357158" y="1115452"/>
            <a:ext cx="8358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 dirty="0">
                <a:solidFill>
                  <a:srgbClr val="0000FF"/>
                </a:solidFill>
                <a:latin typeface="Comic Sans MS" pitchFamily="66" charset="0"/>
              </a:rPr>
              <a:t>LOCALIZAM AS BANDAS CARACTERÍSTICAS MAIS CONFIÁVEIS</a:t>
            </a:r>
            <a:endParaRPr lang="pt-BR" sz="1800" dirty="0"/>
          </a:p>
        </p:txBody>
      </p:sp>
      <p:pic>
        <p:nvPicPr>
          <p:cNvPr id="9" name="Picture 2" descr="C:\Documents and Settings\Márcia\Meus documentos\Disciplinas\QFL2144\escaneado\Tabelacarac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772816"/>
            <a:ext cx="8305800" cy="474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4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Resultado de imagem para infrared functional group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48262"/>
            <a:ext cx="8496944" cy="399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264859" y="620688"/>
            <a:ext cx="4179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Comic Sans MS" panose="030F0702030302020204" pitchFamily="66" charset="0"/>
              </a:rPr>
              <a:t>Frequências Características</a:t>
            </a:r>
            <a:endParaRPr lang="pt-BR" dirty="0">
              <a:latin typeface="Comic Sans MS" panose="030F0702030302020204" pitchFamily="66" charset="0"/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0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Resultado de imagem para heptane infrared spect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692696"/>
            <a:ext cx="3240360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Resultado de imagem para heptan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99866"/>
            <a:ext cx="2736303" cy="804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Resultado de imagem para heptene infrared spect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52" y="2708920"/>
            <a:ext cx="3314152" cy="1988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Resultado de imagem para 1-hepten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429000"/>
            <a:ext cx="2772093" cy="51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esultado de imagem para 1-hepty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5373216"/>
            <a:ext cx="2667623" cy="63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Resultado de imagem para heptine infrared spectra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25144"/>
            <a:ext cx="3408053" cy="2044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/>
          <p:cNvSpPr txBox="1"/>
          <p:nvPr/>
        </p:nvSpPr>
        <p:spPr>
          <a:xfrm>
            <a:off x="4067944" y="221739"/>
            <a:ext cx="46085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Alcanos</a:t>
            </a:r>
            <a:r>
              <a:rPr lang="pt-BR" dirty="0">
                <a:solidFill>
                  <a:srgbClr val="FF0000"/>
                </a:solidFill>
                <a:latin typeface="Comic Sans MS" panose="030F0702030302020204" pitchFamily="66" charset="0"/>
              </a:rPr>
              <a:t>, </a:t>
            </a:r>
            <a:r>
              <a:rPr lang="pt-BR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alcenos</a:t>
            </a:r>
            <a:r>
              <a:rPr lang="pt-BR" dirty="0">
                <a:solidFill>
                  <a:srgbClr val="FF0000"/>
                </a:solidFill>
                <a:latin typeface="Comic Sans MS" panose="030F0702030302020204" pitchFamily="66" charset="0"/>
              </a:rPr>
              <a:t> e </a:t>
            </a:r>
            <a:r>
              <a:rPr lang="pt-BR" dirty="0" err="1">
                <a:solidFill>
                  <a:srgbClr val="FF0000"/>
                </a:solidFill>
                <a:latin typeface="Comic Sans MS" panose="030F0702030302020204" pitchFamily="66" charset="0"/>
              </a:rPr>
              <a:t>alcinos</a:t>
            </a:r>
            <a:endParaRPr lang="pt-BR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pt-BR" dirty="0">
                <a:solidFill>
                  <a:srgbClr val="FF0000"/>
                </a:solidFill>
                <a:latin typeface="Comic Sans MS" panose="030F0702030302020204" pitchFamily="66" charset="0"/>
              </a:rPr>
              <a:t>Região de estiramentos CH</a:t>
            </a:r>
          </a:p>
        </p:txBody>
      </p:sp>
      <p:sp>
        <p:nvSpPr>
          <p:cNvPr id="9" name="Estrela de 5 pontas 8"/>
          <p:cNvSpPr/>
          <p:nvPr/>
        </p:nvSpPr>
        <p:spPr bwMode="auto">
          <a:xfrm>
            <a:off x="1090464" y="5589240"/>
            <a:ext cx="169168" cy="4572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Estrela de 5 pontas 9"/>
          <p:cNvSpPr/>
          <p:nvPr/>
        </p:nvSpPr>
        <p:spPr bwMode="auto">
          <a:xfrm>
            <a:off x="1187624" y="3763888"/>
            <a:ext cx="169168" cy="4572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sz="24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1" name="Á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943689"/>
            <a:ext cx="7560840" cy="52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CaixaDeTexto 2"/>
          <p:cNvSpPr txBox="1">
            <a:spLocks noChangeArrowheads="1"/>
          </p:cNvSpPr>
          <p:nvPr/>
        </p:nvSpPr>
        <p:spPr bwMode="auto">
          <a:xfrm>
            <a:off x="1223256" y="260648"/>
            <a:ext cx="673312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sz="3200" dirty="0" err="1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Alcanos</a:t>
            </a:r>
            <a:r>
              <a:rPr lang="pt-BR" sz="32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 vibrações do grupo CH</a:t>
            </a:r>
            <a:r>
              <a:rPr lang="pt-BR" sz="3200" baseline="-25000" dirty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</a:rPr>
              <a:t>2</a:t>
            </a:r>
            <a:endParaRPr lang="pt-BR" sz="3200" dirty="0">
              <a:solidFill>
                <a:srgbClr val="FF0000"/>
              </a:solidFill>
              <a:latin typeface="Comic Sans MS" panose="030F0702030302020204" pitchFamily="66" charset="0"/>
              <a:cs typeface="Times New Roman" pitchFamily="18" charset="0"/>
            </a:endParaRP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2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Márcia\Meus documentos\Disciplinas\QFL2144\escaneado\CHfrequenci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60648"/>
            <a:ext cx="4680520" cy="639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4857750" y="1143000"/>
            <a:ext cx="428625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000" dirty="0">
                <a:latin typeface="Comic Sans MS" pitchFamily="66" charset="0"/>
              </a:rPr>
              <a:t>REGIÃO DE </a:t>
            </a:r>
          </a:p>
          <a:p>
            <a:pPr algn="ctr">
              <a:spcBef>
                <a:spcPct val="50000"/>
              </a:spcBef>
            </a:pPr>
            <a:r>
              <a:rPr lang="pt-BR" sz="2000" dirty="0">
                <a:latin typeface="Comic Sans MS" pitchFamily="66" charset="0"/>
              </a:rPr>
              <a:t>ESTIRAMENTO E DEFORMAÇÃO DE ÂNGULO DOS GRUPOS</a:t>
            </a:r>
          </a:p>
          <a:p>
            <a:pPr algn="ctr">
              <a:spcBef>
                <a:spcPct val="50000"/>
              </a:spcBef>
            </a:pPr>
            <a:r>
              <a:rPr lang="pt-BR" sz="2000" dirty="0">
                <a:latin typeface="Comic Sans MS" pitchFamily="66" charset="0"/>
              </a:rPr>
              <a:t> CH</a:t>
            </a:r>
            <a:r>
              <a:rPr lang="pt-BR" sz="2000" baseline="-25000" dirty="0">
                <a:latin typeface="Comic Sans MS" pitchFamily="66" charset="0"/>
              </a:rPr>
              <a:t>3</a:t>
            </a:r>
            <a:r>
              <a:rPr lang="pt-BR" sz="2000" dirty="0">
                <a:latin typeface="Comic Sans MS" pitchFamily="66" charset="0"/>
              </a:rPr>
              <a:t> E CH</a:t>
            </a:r>
            <a:r>
              <a:rPr lang="pt-BR" sz="2000" baseline="-25000" dirty="0">
                <a:latin typeface="Comic Sans MS" pitchFamily="66" charset="0"/>
              </a:rPr>
              <a:t>2</a:t>
            </a:r>
            <a:endParaRPr lang="pt-BR" sz="2000" dirty="0">
              <a:latin typeface="Comic Sans MS" pitchFamily="66" charset="0"/>
            </a:endParaRPr>
          </a:p>
        </p:txBody>
      </p:sp>
      <p:sp>
        <p:nvSpPr>
          <p:cNvPr id="8196" name="CaixaDeTexto 3"/>
          <p:cNvSpPr txBox="1">
            <a:spLocks noChangeArrowheads="1"/>
          </p:cNvSpPr>
          <p:nvPr/>
        </p:nvSpPr>
        <p:spPr bwMode="auto">
          <a:xfrm>
            <a:off x="5572132" y="3478130"/>
            <a:ext cx="3155031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dirty="0">
                <a:solidFill>
                  <a:srgbClr val="FF0000"/>
                </a:solidFill>
                <a:latin typeface="Comic Sans MS" pitchFamily="66" charset="0"/>
              </a:rPr>
              <a:t>IMPORTANTE </a:t>
            </a:r>
          </a:p>
          <a:p>
            <a:pPr algn="ctr"/>
            <a:r>
              <a:rPr lang="pt-BR" dirty="0">
                <a:latin typeface="Comic Sans MS" pitchFamily="66" charset="0"/>
              </a:rPr>
              <a:t>FREQUÊNCIA</a:t>
            </a:r>
          </a:p>
          <a:p>
            <a:pPr algn="ctr"/>
            <a:r>
              <a:rPr lang="pt-BR" dirty="0">
                <a:latin typeface="Comic Sans MS" pitchFamily="66" charset="0"/>
              </a:rPr>
              <a:t>E INTENSIDADE </a:t>
            </a:r>
          </a:p>
          <a:p>
            <a:pPr algn="ctr"/>
            <a:r>
              <a:rPr lang="pt-BR" dirty="0">
                <a:latin typeface="Comic Sans MS" pitchFamily="66" charset="0"/>
              </a:rPr>
              <a:t>DAS BANDAS PARA</a:t>
            </a:r>
          </a:p>
          <a:p>
            <a:pPr algn="ctr"/>
            <a:r>
              <a:rPr lang="pt-BR" dirty="0">
                <a:latin typeface="Comic Sans MS" pitchFamily="66" charset="0"/>
              </a:rPr>
              <a:t> IDENTIFICAÇÃO</a:t>
            </a:r>
          </a:p>
          <a:p>
            <a:pPr algn="ctr"/>
            <a:r>
              <a:rPr lang="pt-BR" dirty="0">
                <a:latin typeface="Comic Sans MS" pitchFamily="66" charset="0"/>
              </a:rPr>
              <a:t>DO COMPOSTO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030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724C4-F94C-45EA-8E8D-838EAC6FCC4C}" type="slidenum">
              <a:rPr lang="pt-BR" smtClean="0"/>
              <a:t>18</a:t>
            </a:fld>
            <a:endParaRPr lang="pt-BR"/>
          </a:p>
        </p:txBody>
      </p:sp>
      <p:sp>
        <p:nvSpPr>
          <p:cNvPr id="3" name="Espaço Reservado para Número de Slide 1"/>
          <p:cNvSpPr txBox="1">
            <a:spLocks/>
          </p:cNvSpPr>
          <p:nvPr/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pt-B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6E724C4-F94C-45EA-8E8D-838EAC6FCC4C}" type="slidenum">
              <a:rPr lang="pt-BR" smtClean="0"/>
              <a:pPr/>
              <a:t>18</a:t>
            </a:fld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32" y="2311443"/>
            <a:ext cx="2305628" cy="1431648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621061" y="1825660"/>
            <a:ext cx="78258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C-C</a:t>
            </a:r>
          </a:p>
        </p:txBody>
      </p:sp>
      <p:sp>
        <p:nvSpPr>
          <p:cNvPr id="7" name="Retângulo 6"/>
          <p:cNvSpPr/>
          <p:nvPr/>
        </p:nvSpPr>
        <p:spPr>
          <a:xfrm>
            <a:off x="3336526" y="1753652"/>
            <a:ext cx="8034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C-H</a:t>
            </a:r>
          </a:p>
        </p:txBody>
      </p:sp>
      <p:sp>
        <p:nvSpPr>
          <p:cNvPr id="8" name="Retângulo 7"/>
          <p:cNvSpPr/>
          <p:nvPr/>
        </p:nvSpPr>
        <p:spPr>
          <a:xfrm>
            <a:off x="188483" y="904183"/>
            <a:ext cx="380745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0" cap="none" spc="0" dirty="0" err="1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Alcanos</a:t>
            </a:r>
            <a:r>
              <a:rPr lang="pt-BR" sz="28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pt-BR" sz="2800" dirty="0" err="1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alcenos</a:t>
            </a:r>
            <a:r>
              <a:rPr lang="pt-BR" sz="28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pt-BR" sz="2800" dirty="0" err="1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alcinos</a:t>
            </a:r>
            <a:endParaRPr lang="pt-BR" sz="2800" b="0" cap="none" spc="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Retângulo 8"/>
          <p:cNvSpPr/>
          <p:nvPr/>
        </p:nvSpPr>
        <p:spPr>
          <a:xfrm>
            <a:off x="4765915" y="1178478"/>
            <a:ext cx="411362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b="0" cap="none" spc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</a:t>
            </a:r>
            <a:r>
              <a:rPr lang="pt-BR" sz="2400" b="0" cap="none" spc="0" baseline="-250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  <a:r>
              <a:rPr lang="pt-BR" sz="2400" b="0" cap="none" spc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dobramento em 1375 cm</a:t>
            </a:r>
            <a:r>
              <a:rPr lang="pt-BR" sz="2400" b="0" cap="none" spc="0" baseline="300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-1</a:t>
            </a:r>
          </a:p>
        </p:txBody>
      </p:sp>
      <p:sp>
        <p:nvSpPr>
          <p:cNvPr id="10" name="Retângulo 9"/>
          <p:cNvSpPr/>
          <p:nvPr/>
        </p:nvSpPr>
        <p:spPr>
          <a:xfrm>
            <a:off x="4765915" y="1678744"/>
            <a:ext cx="4113627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b="0" cap="none" spc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</a:t>
            </a:r>
            <a:r>
              <a:rPr lang="pt-BR" sz="2400" b="0" cap="none" spc="0" baseline="-250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  <a:r>
              <a:rPr lang="pt-BR" sz="2400" b="0" cap="none" spc="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dobramento em 1465 cm</a:t>
            </a:r>
            <a:r>
              <a:rPr lang="pt-BR" sz="2400" b="0" cap="none" spc="0" baseline="300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-1</a:t>
            </a:r>
          </a:p>
        </p:txBody>
      </p:sp>
      <p:sp>
        <p:nvSpPr>
          <p:cNvPr id="11" name="AutoShape 8" descr="Resultado de imagem para heptane infrared spectra"/>
          <p:cNvSpPr>
            <a:spLocks noChangeAspect="1" noChangeArrowheads="1"/>
          </p:cNvSpPr>
          <p:nvPr/>
        </p:nvSpPr>
        <p:spPr bwMode="auto">
          <a:xfrm>
            <a:off x="4457700" y="3276600"/>
            <a:ext cx="2286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2" name="Picture 10" descr="Resultado de imagem para heptane infrared spect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6" y="4127964"/>
            <a:ext cx="2862051" cy="228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Espaço Reservado para Conteúdo 2"/>
          <p:cNvSpPr txBox="1">
            <a:spLocks/>
          </p:cNvSpPr>
          <p:nvPr/>
        </p:nvSpPr>
        <p:spPr>
          <a:xfrm>
            <a:off x="90578" y="200026"/>
            <a:ext cx="8876581" cy="571500"/>
          </a:xfrm>
          <a:prstGeom prst="rect">
            <a:avLst/>
          </a:prstGeom>
        </p:spPr>
        <p:txBody>
          <a:bodyPr/>
          <a:lstStyle/>
          <a:p>
            <a:pPr lvl="1" algn="ctr">
              <a:spcBef>
                <a:spcPct val="20000"/>
              </a:spcBef>
              <a:defRPr/>
            </a:pPr>
            <a:r>
              <a:rPr lang="pt-BR" sz="3200" b="1" dirty="0"/>
              <a:t>Determinação de estruturas</a:t>
            </a:r>
            <a:endParaRPr lang="pt-BR" sz="3200" dirty="0"/>
          </a:p>
        </p:txBody>
      </p:sp>
      <p:pic>
        <p:nvPicPr>
          <p:cNvPr id="14" name="Picture 2" descr="Resultado de imagem para heptene infrared spectr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563" y="4127964"/>
            <a:ext cx="3115684" cy="2492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Resultado de imagem para heptine infrared spectr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5913" y="4179001"/>
            <a:ext cx="2988088" cy="2390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Resultado de imagem para decane infrared spectr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582" y="2118149"/>
            <a:ext cx="2476297" cy="198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tângulo 17"/>
          <p:cNvSpPr/>
          <p:nvPr/>
        </p:nvSpPr>
        <p:spPr>
          <a:xfrm>
            <a:off x="3556559" y="5347190"/>
            <a:ext cx="62388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</a:t>
            </a:r>
            <a:r>
              <a:rPr lang="pt-BR" sz="2800" b="0" cap="none" spc="0" baseline="30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</a:t>
            </a:r>
          </a:p>
        </p:txBody>
      </p:sp>
      <p:sp>
        <p:nvSpPr>
          <p:cNvPr id="19" name="Retângulo 18"/>
          <p:cNvSpPr/>
          <p:nvPr/>
        </p:nvSpPr>
        <p:spPr>
          <a:xfrm>
            <a:off x="6658703" y="5006066"/>
            <a:ext cx="503664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</a:t>
            </a:r>
            <a:endParaRPr lang="pt-BR" sz="2800" b="0" cap="none" spc="0" baseline="300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98306" name="Picture 2" descr="Resultado de imagem para heptan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92" y="3771329"/>
            <a:ext cx="1128715" cy="44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08" name="Picture 4" descr="Resultado de imagem para 1-heptene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023" y="3695447"/>
            <a:ext cx="1290918" cy="31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310" name="Picture 6" descr="Resultado de imagem para 1-heptyn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5188" y="3899920"/>
            <a:ext cx="748663" cy="23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Conector de Seta Reta 19"/>
          <p:cNvCxnSpPr/>
          <p:nvPr/>
        </p:nvCxnSpPr>
        <p:spPr>
          <a:xfrm flipV="1">
            <a:off x="7858461" y="4664232"/>
            <a:ext cx="0" cy="7100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tângulo 23"/>
          <p:cNvSpPr/>
          <p:nvPr/>
        </p:nvSpPr>
        <p:spPr>
          <a:xfrm>
            <a:off x="1023677" y="5374236"/>
            <a:ext cx="62388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sp</a:t>
            </a:r>
            <a:r>
              <a:rPr lang="pt-BR" sz="2800" b="0" cap="none" spc="0" baseline="30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3</a:t>
            </a:r>
          </a:p>
        </p:txBody>
      </p:sp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12"/>
          <a:srcRect l="12928" t="19436" r="11343"/>
          <a:stretch/>
        </p:blipFill>
        <p:spPr>
          <a:xfrm>
            <a:off x="2568735" y="2311443"/>
            <a:ext cx="2723345" cy="1287873"/>
          </a:xfrm>
          <a:prstGeom prst="rect">
            <a:avLst/>
          </a:prstGeom>
        </p:spPr>
      </p:pic>
      <p:pic>
        <p:nvPicPr>
          <p:cNvPr id="6" name="Á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359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Documents and Settings\Márcia\Meus documentos\Disciplinas\QFL2144\escaneado\tabelaolefin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8" y="76200"/>
            <a:ext cx="5500687" cy="678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107504" y="2819400"/>
            <a:ext cx="31273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>
                <a:solidFill>
                  <a:schemeClr val="accent2"/>
                </a:solidFill>
              </a:rPr>
              <a:t>Frequências de Olefinas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7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2373313" y="412750"/>
            <a:ext cx="43973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/>
              <a:t>Complexos de Pt (II) apresentam propriedades antitumorais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1104900" y="2286000"/>
            <a:ext cx="6934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/>
              <a:t>São complexos quadrado planar geralmente o isômero cis é a forma ativa</a:t>
            </a: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476375" y="4114800"/>
            <a:ext cx="6400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/>
              <a:t>Sintetizado o complexo PtCl</a:t>
            </a:r>
            <a:r>
              <a:rPr lang="pt-BR" baseline="-25000"/>
              <a:t>2</a:t>
            </a:r>
            <a:r>
              <a:rPr lang="pt-BR"/>
              <a:t>(SEt</a:t>
            </a:r>
            <a:r>
              <a:rPr lang="pt-BR" baseline="-25000"/>
              <a:t>2</a:t>
            </a:r>
            <a:r>
              <a:rPr lang="pt-BR"/>
              <a:t>)</a:t>
            </a:r>
            <a:r>
              <a:rPr lang="pt-BR" baseline="-25000"/>
              <a:t>2</a:t>
            </a:r>
            <a:r>
              <a:rPr lang="pt-BR"/>
              <a:t>, identificar se o isômero formado é cis ou trans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71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927"/>
    </mc:Choice>
    <mc:Fallback xmlns="">
      <p:transition spd="slow" advTm="63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724C4-F94C-45EA-8E8D-838EAC6FCC4C}" type="slidenum">
              <a:rPr lang="pt-BR" smtClean="0"/>
              <a:t>20</a:t>
            </a:fld>
            <a:endParaRPr lang="pt-BR"/>
          </a:p>
        </p:txBody>
      </p:sp>
      <p:pic>
        <p:nvPicPr>
          <p:cNvPr id="101378" name="Picture 2" descr="https://www2.chemistry.msu.edu/faculty/reusch/virttxtjml/spectrpy/Images/1pentene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483" y="1962716"/>
            <a:ext cx="5998271" cy="393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/>
          <p:cNvSpPr/>
          <p:nvPr/>
        </p:nvSpPr>
        <p:spPr>
          <a:xfrm>
            <a:off x="2267744" y="1116033"/>
            <a:ext cx="43380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0" cap="none" spc="0" dirty="0" err="1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Alcanos</a:t>
            </a:r>
            <a:r>
              <a:rPr lang="pt-BR" sz="32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pt-BR" sz="3200" dirty="0" err="1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alcenos</a:t>
            </a:r>
            <a:r>
              <a:rPr lang="pt-BR" sz="3200" dirty="0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, </a:t>
            </a:r>
            <a:r>
              <a:rPr lang="pt-BR" sz="3200" dirty="0" err="1">
                <a:ln w="0"/>
                <a:solidFill>
                  <a:schemeClr val="accent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alcinos</a:t>
            </a:r>
            <a:endParaRPr lang="pt-BR" sz="3200" b="0" cap="none" spc="0" dirty="0">
              <a:ln w="0"/>
              <a:solidFill>
                <a:schemeClr val="accent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90578" y="200026"/>
            <a:ext cx="8876581" cy="571500"/>
          </a:xfrm>
          <a:prstGeom prst="rect">
            <a:avLst/>
          </a:prstGeom>
        </p:spPr>
        <p:txBody>
          <a:bodyPr/>
          <a:lstStyle/>
          <a:p>
            <a:pPr lvl="1" algn="ctr">
              <a:spcBef>
                <a:spcPct val="20000"/>
              </a:spcBef>
              <a:defRPr/>
            </a:pPr>
            <a:r>
              <a:rPr lang="pt-BR" sz="3200" b="1" dirty="0"/>
              <a:t>Determinação de estruturas</a:t>
            </a:r>
            <a:endParaRPr lang="pt-BR" sz="3200" dirty="0"/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211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E724C4-F94C-45EA-8E8D-838EAC6FCC4C}" type="slidenum">
              <a:rPr lang="pt-BR" smtClean="0"/>
              <a:t>21</a:t>
            </a:fld>
            <a:endParaRPr lang="pt-BR"/>
          </a:p>
        </p:txBody>
      </p:sp>
      <p:sp>
        <p:nvSpPr>
          <p:cNvPr id="5" name="Espaço Reservado para Conteúdo 2"/>
          <p:cNvSpPr txBox="1">
            <a:spLocks/>
          </p:cNvSpPr>
          <p:nvPr/>
        </p:nvSpPr>
        <p:spPr>
          <a:xfrm>
            <a:off x="90578" y="200026"/>
            <a:ext cx="8876581" cy="571500"/>
          </a:xfrm>
          <a:prstGeom prst="rect">
            <a:avLst/>
          </a:prstGeom>
        </p:spPr>
        <p:txBody>
          <a:bodyPr/>
          <a:lstStyle/>
          <a:p>
            <a:pPr lvl="1" algn="ctr">
              <a:spcBef>
                <a:spcPct val="20000"/>
              </a:spcBef>
              <a:defRPr/>
            </a:pPr>
            <a:r>
              <a:rPr lang="pt-BR" sz="3200" b="1" dirty="0"/>
              <a:t>Determinação de estruturas</a:t>
            </a:r>
            <a:endParaRPr lang="pt-BR" sz="32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421404" y="1280762"/>
            <a:ext cx="81355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Fatores a serem considerados (IR)</a:t>
            </a:r>
          </a:p>
          <a:p>
            <a:endParaRPr lang="pt-B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Posição da banda (frequência)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Intensidade da absorbância (relacionado ao dipolo da ligação)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400" dirty="0"/>
              <a:t>Forma da banda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5252" y="3728990"/>
            <a:ext cx="3641785" cy="2627594"/>
          </a:xfrm>
          <a:prstGeom prst="rect">
            <a:avLst/>
          </a:prstGeom>
        </p:spPr>
      </p:pic>
      <p:pic>
        <p:nvPicPr>
          <p:cNvPr id="7" name="Á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293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65"/>
    </mc:Choice>
    <mc:Fallback>
      <p:transition spd="slow" advTm="45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Márcia\Meus documentos\Disciplinas\QFL2144\escaneado\freqcarbonil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2119336"/>
            <a:ext cx="8458200" cy="459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34752" y="214290"/>
            <a:ext cx="74656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dirty="0" err="1"/>
              <a:t>Frequências</a:t>
            </a:r>
            <a:r>
              <a:rPr lang="pt-BR" dirty="0"/>
              <a:t> Características Compostos </a:t>
            </a:r>
            <a:r>
              <a:rPr lang="pt-BR" dirty="0" err="1"/>
              <a:t>Carbonílicos</a:t>
            </a:r>
            <a:endParaRPr lang="pt-BR" dirty="0"/>
          </a:p>
        </p:txBody>
      </p:sp>
      <p:sp>
        <p:nvSpPr>
          <p:cNvPr id="4" name="CaixaDeTexto 3"/>
          <p:cNvSpPr txBox="1"/>
          <p:nvPr/>
        </p:nvSpPr>
        <p:spPr>
          <a:xfrm>
            <a:off x="35496" y="1196752"/>
            <a:ext cx="32175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800" dirty="0"/>
              <a:t>Efeito Indutivo do</a:t>
            </a:r>
          </a:p>
          <a:p>
            <a:r>
              <a:rPr lang="pt-BR" sz="1800" dirty="0"/>
              <a:t>Cl em atrair </a:t>
            </a:r>
            <a:r>
              <a:rPr lang="pt-BR" sz="1800" dirty="0" err="1"/>
              <a:t>electron</a:t>
            </a:r>
            <a:endParaRPr lang="pt-BR" sz="1800" dirty="0"/>
          </a:p>
          <a:p>
            <a:r>
              <a:rPr lang="pt-BR" sz="1800" dirty="0"/>
              <a:t>diminui contribuição da forma</a:t>
            </a:r>
          </a:p>
          <a:p>
            <a:r>
              <a:rPr lang="pt-BR" sz="1800" dirty="0"/>
              <a:t> polar, aumenta </a:t>
            </a:r>
            <a:r>
              <a:rPr lang="pt-BR" sz="1800" b="0" dirty="0">
                <a:latin typeface="Symbol" pitchFamily="18" charset="2"/>
              </a:rPr>
              <a:t>n </a:t>
            </a:r>
            <a:r>
              <a:rPr lang="pt-BR" sz="1800" b="0" dirty="0">
                <a:latin typeface="+mj-lt"/>
              </a:rPr>
              <a:t>CO</a:t>
            </a:r>
            <a:endParaRPr lang="pt-BR" sz="1800" dirty="0"/>
          </a:p>
        </p:txBody>
      </p:sp>
      <p:pic>
        <p:nvPicPr>
          <p:cNvPr id="1026" name="Picture 2" descr="C:\Users\mlat\Pictures\Minhas digitalizações\2011-04 (abr)\digitalizar001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8927" y="763152"/>
            <a:ext cx="2889506" cy="951336"/>
          </a:xfrm>
          <a:prstGeom prst="rect">
            <a:avLst/>
          </a:prstGeom>
          <a:noFill/>
        </p:spPr>
      </p:pic>
      <p:sp>
        <p:nvSpPr>
          <p:cNvPr id="2" name="CaixaDeTexto 1"/>
          <p:cNvSpPr txBox="1"/>
          <p:nvPr/>
        </p:nvSpPr>
        <p:spPr>
          <a:xfrm>
            <a:off x="5940152" y="1012666"/>
            <a:ext cx="24513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sz="2000" b="0" dirty="0"/>
              <a:t>Forma polar reduz a </a:t>
            </a:r>
            <a:r>
              <a:rPr lang="pt-BR" sz="2000" b="0" dirty="0">
                <a:latin typeface="Symbol" pitchFamily="18" charset="2"/>
              </a:rPr>
              <a:t>n</a:t>
            </a:r>
          </a:p>
          <a:p>
            <a:pPr algn="ctr"/>
            <a:r>
              <a:rPr lang="pt-BR" sz="2000" b="0" dirty="0" err="1">
                <a:latin typeface="+mj-lt"/>
              </a:rPr>
              <a:t>carbonila</a:t>
            </a:r>
            <a:endParaRPr lang="pt-BR" sz="2000" b="0" dirty="0">
              <a:latin typeface="+mj-lt"/>
            </a:endParaRP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870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054"/>
    </mc:Choice>
    <mc:Fallback>
      <p:transition spd="slow" advTm="1490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730" name="Picture 2" descr="C:\Users\Marcia\Pictures\Minhas digitalizações\2015-04 (abr)\digitalizar00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052736"/>
            <a:ext cx="8281809" cy="1368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634752" y="214290"/>
            <a:ext cx="746564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dirty="0"/>
              <a:t>Frequências Características Compostos </a:t>
            </a:r>
            <a:r>
              <a:rPr lang="pt-BR" dirty="0" err="1"/>
              <a:t>Carbonílicos</a:t>
            </a:r>
            <a:endParaRPr lang="pt-BR" dirty="0"/>
          </a:p>
        </p:txBody>
      </p:sp>
      <p:pic>
        <p:nvPicPr>
          <p:cNvPr id="201731" name="Picture 3" descr="C:\Users\Marcia\Pictures\Minhas digitalizações\2015-04 (abr)\digitalizar00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5085184"/>
            <a:ext cx="4471987" cy="155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916" y="2504138"/>
            <a:ext cx="7969516" cy="2437030"/>
          </a:xfrm>
          <a:prstGeom prst="rect">
            <a:avLst/>
          </a:prstGeom>
        </p:spPr>
      </p:pic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646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vibrational normal modes of benzen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74625"/>
            <a:ext cx="4032448" cy="464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0152" y="2348880"/>
            <a:ext cx="4658352" cy="2323590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1835696" y="404664"/>
            <a:ext cx="50481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600" dirty="0">
                <a:solidFill>
                  <a:schemeClr val="accent2"/>
                </a:solidFill>
                <a:latin typeface="Comic Sans MS" panose="030F0702030302020204" pitchFamily="66" charset="0"/>
              </a:rPr>
              <a:t>Compostos Aromáticos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94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m para benzene infrared spectr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8911998" cy="4374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2915816" y="44624"/>
            <a:ext cx="32839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Espectro IR do Tolueno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987824" y="620688"/>
            <a:ext cx="3219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Bandas Características</a:t>
            </a:r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164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676400" y="533400"/>
            <a:ext cx="60880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i="1">
                <a:solidFill>
                  <a:srgbClr val="FF3300"/>
                </a:solidFill>
              </a:rPr>
              <a:t>Bandas Características de Ligações Pepitídicas</a:t>
            </a:r>
          </a:p>
        </p:txBody>
      </p:sp>
      <p:pic>
        <p:nvPicPr>
          <p:cNvPr id="4099" name="Picture 3" descr="lig_peptidica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371600"/>
            <a:ext cx="9144000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33600" y="2819400"/>
            <a:ext cx="44958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2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2" descr="C:\Documents and Settings\Márcia\Meus documentos\Disciplinas\QFL2144\escaneado\IRamidaIII.jpg"/>
          <p:cNvPicPr>
            <a:picLocks noChangeAspect="1" noChangeArrowheads="1"/>
          </p:cNvPicPr>
          <p:nvPr/>
        </p:nvPicPr>
        <p:blipFill rotWithShape="1">
          <a:blip r:embed="rId5" cstate="print"/>
          <a:srcRect b="10641"/>
          <a:stretch/>
        </p:blipFill>
        <p:spPr bwMode="auto">
          <a:xfrm>
            <a:off x="0" y="296771"/>
            <a:ext cx="4572000" cy="529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834881" y="451460"/>
            <a:ext cx="31935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i="1" dirty="0">
                <a:solidFill>
                  <a:srgbClr val="FF3300"/>
                </a:solidFill>
              </a:rPr>
              <a:t>Bandas Características 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163575" y="1280954"/>
            <a:ext cx="37289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2000" dirty="0"/>
              <a:t>Amida I - Banda em </a:t>
            </a:r>
            <a:r>
              <a:rPr lang="pt-BR" sz="2000" dirty="0" err="1"/>
              <a:t>ca</a:t>
            </a:r>
            <a:r>
              <a:rPr lang="pt-BR" sz="2000" dirty="0"/>
              <a:t>. 1650 cm</a:t>
            </a:r>
            <a:r>
              <a:rPr lang="pt-BR" sz="2000" baseline="30000" dirty="0"/>
              <a:t>-1</a:t>
            </a:r>
          </a:p>
          <a:p>
            <a:pPr algn="ctr"/>
            <a:r>
              <a:rPr lang="pt-BR" sz="2000" dirty="0"/>
              <a:t>80%</a:t>
            </a:r>
            <a:r>
              <a:rPr lang="pt-BR" sz="2000" baseline="30000" dirty="0"/>
              <a:t> </a:t>
            </a:r>
            <a:r>
              <a:rPr lang="pt-BR" sz="2000" dirty="0">
                <a:sym typeface="Symbol" pitchFamily="18" charset="2"/>
              </a:rPr>
              <a:t></a:t>
            </a:r>
            <a:r>
              <a:rPr lang="pt-BR" sz="2000" dirty="0"/>
              <a:t>CO + 10%</a:t>
            </a:r>
            <a:r>
              <a:rPr lang="pt-BR" sz="2000" dirty="0">
                <a:sym typeface="Symbol" pitchFamily="18" charset="2"/>
              </a:rPr>
              <a:t> NH no plano</a:t>
            </a:r>
            <a:endParaRPr lang="pt-BR" sz="2000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251358" y="2278509"/>
            <a:ext cx="38571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dirty="0"/>
              <a:t>Amida II – Banda em </a:t>
            </a:r>
            <a:r>
              <a:rPr lang="pt-BR" sz="2000" dirty="0" err="1"/>
              <a:t>ca</a:t>
            </a:r>
            <a:r>
              <a:rPr lang="pt-BR" sz="2000" dirty="0"/>
              <a:t>. 1550 cm</a:t>
            </a:r>
            <a:r>
              <a:rPr lang="pt-BR" sz="2000" baseline="30000" dirty="0"/>
              <a:t>-1</a:t>
            </a:r>
            <a:endParaRPr lang="pt-BR" sz="2000" dirty="0"/>
          </a:p>
          <a:p>
            <a:r>
              <a:rPr lang="pt-BR" sz="2000" dirty="0"/>
              <a:t>60% </a:t>
            </a:r>
            <a:r>
              <a:rPr lang="pt-BR" sz="2000" dirty="0">
                <a:sym typeface="Symbol" pitchFamily="18" charset="2"/>
              </a:rPr>
              <a:t> NH no plano + 40% CN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5166399" y="3284984"/>
            <a:ext cx="39421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dirty="0"/>
              <a:t>Amida III – Banda em </a:t>
            </a:r>
            <a:r>
              <a:rPr lang="pt-BR" sz="2000" dirty="0" err="1"/>
              <a:t>ca</a:t>
            </a:r>
            <a:r>
              <a:rPr lang="pt-BR" sz="2000" dirty="0"/>
              <a:t>. 1260 cm</a:t>
            </a:r>
            <a:r>
              <a:rPr lang="pt-BR" sz="2000" baseline="30000" dirty="0"/>
              <a:t>-1</a:t>
            </a:r>
            <a:endParaRPr lang="pt-BR" sz="2000" dirty="0"/>
          </a:p>
          <a:p>
            <a:r>
              <a:rPr lang="pt-BR" sz="2000" dirty="0">
                <a:sym typeface="Symbol" pitchFamily="18" charset="2"/>
              </a:rPr>
              <a:t>40% CN+30 </a:t>
            </a:r>
            <a:r>
              <a:rPr lang="pt-BR" sz="2000" dirty="0"/>
              <a:t>% </a:t>
            </a:r>
            <a:r>
              <a:rPr lang="pt-BR" sz="2000" dirty="0">
                <a:sym typeface="Symbol" pitchFamily="18" charset="2"/>
              </a:rPr>
              <a:t> NH no plano 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4716016" y="4695527"/>
            <a:ext cx="2383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/>
              <a:t>N-</a:t>
            </a:r>
            <a:r>
              <a:rPr lang="pt-BR" dirty="0" err="1" smtClean="0"/>
              <a:t>metilacetamida</a:t>
            </a:r>
            <a:endParaRPr lang="pt-BR" dirty="0"/>
          </a:p>
        </p:txBody>
      </p:sp>
      <p:pic>
        <p:nvPicPr>
          <p:cNvPr id="5" name="Á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43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4206384" y="4707092"/>
            <a:ext cx="245986" cy="1472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 sz="4400">
              <a:solidFill>
                <a:schemeClr val="tx2"/>
              </a:solidFill>
            </a:endParaRPr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1477210" y="1156321"/>
            <a:ext cx="5594066" cy="61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>
                <a:solidFill>
                  <a:srgbClr val="FF3300"/>
                </a:solidFill>
                <a:latin typeface="Comic Sans MS" pitchFamily="66" charset="0"/>
              </a:rPr>
              <a:t>FREQUÊNCIA DE GRUPO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251520" y="1547940"/>
            <a:ext cx="81811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i="1" dirty="0" smtClean="0"/>
              <a:t> </a:t>
            </a:r>
            <a:endParaRPr lang="pt-BR" i="1" dirty="0"/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619672" y="2132856"/>
            <a:ext cx="525649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 smtClean="0">
                <a:solidFill>
                  <a:srgbClr val="FF3300"/>
                </a:solidFill>
                <a:latin typeface="Comic Sans MS" pitchFamily="66" charset="0"/>
              </a:rPr>
              <a:t>Identificação de grupos atômicos </a:t>
            </a:r>
            <a:r>
              <a:rPr lang="pt-BR" sz="2800" b="1" dirty="0">
                <a:solidFill>
                  <a:srgbClr val="FF3300"/>
                </a:solidFill>
                <a:latin typeface="Comic Sans MS" pitchFamily="66" charset="0"/>
              </a:rPr>
              <a:t>em compostos orgânicos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772072" y="3789040"/>
            <a:ext cx="5256493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 smtClean="0">
                <a:solidFill>
                  <a:srgbClr val="FF3300"/>
                </a:solidFill>
                <a:latin typeface="Comic Sans MS" pitchFamily="66" charset="0"/>
              </a:rPr>
              <a:t>Interpretação de espectros IR de compostos orgânicos</a:t>
            </a:r>
          </a:p>
          <a:p>
            <a:pPr algn="ctr">
              <a:spcBef>
                <a:spcPct val="50000"/>
              </a:spcBef>
            </a:pPr>
            <a:r>
              <a:rPr lang="pt-BR" sz="2800" b="1" dirty="0" err="1" smtClean="0">
                <a:solidFill>
                  <a:srgbClr val="FF3300"/>
                </a:solidFill>
                <a:latin typeface="Comic Sans MS" pitchFamily="66" charset="0"/>
              </a:rPr>
              <a:t>Pavia</a:t>
            </a:r>
            <a:r>
              <a:rPr lang="pt-BR" sz="2800" b="1" dirty="0" smtClean="0">
                <a:solidFill>
                  <a:srgbClr val="FF3300"/>
                </a:solidFill>
                <a:latin typeface="Comic Sans MS" pitchFamily="66" charset="0"/>
              </a:rPr>
              <a:t> et al “</a:t>
            </a:r>
            <a:r>
              <a:rPr lang="pt-BR" sz="2800" b="1" dirty="0" err="1" smtClean="0">
                <a:solidFill>
                  <a:srgbClr val="FF3300"/>
                </a:solidFill>
                <a:latin typeface="Comic Sans MS" pitchFamily="66" charset="0"/>
              </a:rPr>
              <a:t>Introduction</a:t>
            </a:r>
            <a:r>
              <a:rPr lang="pt-BR" sz="2800" b="1" dirty="0" smtClean="0">
                <a:solidFill>
                  <a:srgbClr val="FF3300"/>
                </a:solidFill>
                <a:latin typeface="Comic Sans MS" pitchFamily="66" charset="0"/>
              </a:rPr>
              <a:t> </a:t>
            </a:r>
            <a:r>
              <a:rPr lang="pt-BR" sz="2800" b="1" dirty="0" err="1" smtClean="0">
                <a:solidFill>
                  <a:srgbClr val="FF3300"/>
                </a:solidFill>
                <a:latin typeface="Comic Sans MS" pitchFamily="66" charset="0"/>
              </a:rPr>
              <a:t>to</a:t>
            </a:r>
            <a:r>
              <a:rPr lang="pt-BR" sz="2800" b="1" dirty="0" smtClean="0">
                <a:solidFill>
                  <a:srgbClr val="FF3300"/>
                </a:solidFill>
                <a:latin typeface="Comic Sans MS" pitchFamily="66" charset="0"/>
              </a:rPr>
              <a:t> </a:t>
            </a:r>
            <a:r>
              <a:rPr lang="pt-BR" sz="2800" b="1" dirty="0" err="1" smtClean="0">
                <a:solidFill>
                  <a:srgbClr val="FF3300"/>
                </a:solidFill>
                <a:latin typeface="Comic Sans MS" pitchFamily="66" charset="0"/>
              </a:rPr>
              <a:t>Spectroscopy</a:t>
            </a:r>
            <a:r>
              <a:rPr lang="pt-BR" sz="2800" b="1" smtClean="0">
                <a:solidFill>
                  <a:srgbClr val="FF3300"/>
                </a:solidFill>
                <a:latin typeface="Comic Sans MS" pitchFamily="66" charset="0"/>
              </a:rPr>
              <a:t>” </a:t>
            </a:r>
            <a:endParaRPr lang="pt-BR" sz="2800" b="1" dirty="0">
              <a:solidFill>
                <a:srgbClr val="FF3300"/>
              </a:solidFill>
              <a:latin typeface="Comic Sans MS" pitchFamily="66" charset="0"/>
            </a:endParaRP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698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16632"/>
            <a:ext cx="8131980" cy="5412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10"/>
          <p:cNvSpPr txBox="1">
            <a:spLocks noChangeArrowheads="1"/>
          </p:cNvSpPr>
          <p:nvPr/>
        </p:nvSpPr>
        <p:spPr bwMode="auto">
          <a:xfrm>
            <a:off x="1043608" y="5919663"/>
            <a:ext cx="68410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b="0" dirty="0">
                <a:solidFill>
                  <a:srgbClr val="990033"/>
                </a:solidFill>
                <a:sym typeface="Symbol" pitchFamily="18" charset="2"/>
              </a:rPr>
              <a:t></a:t>
            </a:r>
            <a:r>
              <a:rPr lang="pt-BR" b="0" baseline="-25000" dirty="0">
                <a:solidFill>
                  <a:srgbClr val="990033"/>
                </a:solidFill>
                <a:sym typeface="Symbol" pitchFamily="18" charset="2"/>
              </a:rPr>
              <a:t>Q </a:t>
            </a:r>
            <a:r>
              <a:rPr lang="pt-BR" b="0" dirty="0">
                <a:solidFill>
                  <a:srgbClr val="990033"/>
                </a:solidFill>
                <a:sym typeface="Symbol" pitchFamily="18" charset="2"/>
              </a:rPr>
              <a:t>= 4A</a:t>
            </a:r>
            <a:r>
              <a:rPr lang="pt-BR" b="0" baseline="-25000" dirty="0">
                <a:solidFill>
                  <a:srgbClr val="990033"/>
                </a:solidFill>
                <a:sym typeface="Symbol" pitchFamily="18" charset="2"/>
              </a:rPr>
              <a:t>1 </a:t>
            </a:r>
            <a:r>
              <a:rPr lang="pt-BR" b="0" dirty="0">
                <a:solidFill>
                  <a:srgbClr val="990033"/>
                </a:solidFill>
                <a:sym typeface="Symbol" pitchFamily="18" charset="2"/>
              </a:rPr>
              <a:t>(R,IR)+1A</a:t>
            </a:r>
            <a:r>
              <a:rPr lang="pt-BR" b="0" baseline="-25000" dirty="0">
                <a:solidFill>
                  <a:srgbClr val="990033"/>
                </a:solidFill>
                <a:sym typeface="Symbol" pitchFamily="18" charset="2"/>
              </a:rPr>
              <a:t>2</a:t>
            </a:r>
            <a:r>
              <a:rPr lang="pt-BR" b="0" dirty="0">
                <a:solidFill>
                  <a:srgbClr val="990033"/>
                </a:solidFill>
                <a:sym typeface="Symbol" pitchFamily="18" charset="2"/>
              </a:rPr>
              <a:t> (R)+3B</a:t>
            </a:r>
            <a:r>
              <a:rPr lang="pt-BR" b="0" baseline="-25000" dirty="0">
                <a:solidFill>
                  <a:srgbClr val="990033"/>
                </a:solidFill>
                <a:sym typeface="Symbol" pitchFamily="18" charset="2"/>
              </a:rPr>
              <a:t>1 </a:t>
            </a:r>
            <a:r>
              <a:rPr lang="pt-BR" b="0" dirty="0">
                <a:solidFill>
                  <a:srgbClr val="990033"/>
                </a:solidFill>
                <a:sym typeface="Symbol" pitchFamily="18" charset="2"/>
              </a:rPr>
              <a:t>(R,IR)+ 1B</a:t>
            </a:r>
            <a:r>
              <a:rPr lang="pt-BR" b="0" baseline="-25000" dirty="0">
                <a:solidFill>
                  <a:srgbClr val="990033"/>
                </a:solidFill>
                <a:sym typeface="Symbol" pitchFamily="18" charset="2"/>
              </a:rPr>
              <a:t>2</a:t>
            </a:r>
            <a:r>
              <a:rPr lang="pt-BR" b="0" dirty="0">
                <a:solidFill>
                  <a:srgbClr val="990033"/>
                </a:solidFill>
                <a:sym typeface="Symbol" pitchFamily="18" charset="2"/>
              </a:rPr>
              <a:t> (R,IR)</a:t>
            </a:r>
            <a:endParaRPr lang="pt-BR" b="0" baseline="-25000" dirty="0">
              <a:solidFill>
                <a:srgbClr val="990033"/>
              </a:solidFill>
            </a:endParaRP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011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896"/>
    </mc:Choice>
    <mc:Fallback xmlns="">
      <p:transition spd="slow" advTm="538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2"/>
          <p:cNvGrpSpPr>
            <a:grpSpLocks/>
          </p:cNvGrpSpPr>
          <p:nvPr/>
        </p:nvGrpSpPr>
        <p:grpSpPr bwMode="auto">
          <a:xfrm>
            <a:off x="76200" y="277813"/>
            <a:ext cx="8991600" cy="6205535"/>
            <a:chOff x="48" y="175"/>
            <a:chExt cx="5664" cy="3909"/>
          </a:xfrm>
        </p:grpSpPr>
        <p:pic>
          <p:nvPicPr>
            <p:cNvPr id="28675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" y="175"/>
              <a:ext cx="5664" cy="2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8676" name="Group 11"/>
            <p:cNvGrpSpPr>
              <a:grpSpLocks/>
            </p:cNvGrpSpPr>
            <p:nvPr/>
          </p:nvGrpSpPr>
          <p:grpSpPr bwMode="auto">
            <a:xfrm>
              <a:off x="249" y="2976"/>
              <a:ext cx="4582" cy="1108"/>
              <a:chOff x="249" y="2832"/>
              <a:chExt cx="4582" cy="1108"/>
            </a:xfrm>
          </p:grpSpPr>
          <p:sp>
            <p:nvSpPr>
              <p:cNvPr id="28677" name="Line 4"/>
              <p:cNvSpPr>
                <a:spLocks noChangeShapeType="1"/>
              </p:cNvSpPr>
              <p:nvPr/>
            </p:nvSpPr>
            <p:spPr bwMode="auto">
              <a:xfrm>
                <a:off x="1260" y="2880"/>
                <a:ext cx="432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678" name="Line 5"/>
              <p:cNvSpPr>
                <a:spLocks noChangeShapeType="1"/>
              </p:cNvSpPr>
              <p:nvPr/>
            </p:nvSpPr>
            <p:spPr bwMode="auto">
              <a:xfrm rot="4999484">
                <a:off x="1230" y="2880"/>
                <a:ext cx="432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28679" name="Oval 6"/>
              <p:cNvSpPr>
                <a:spLocks noChangeArrowheads="1"/>
              </p:cNvSpPr>
              <p:nvPr/>
            </p:nvSpPr>
            <p:spPr bwMode="auto">
              <a:xfrm>
                <a:off x="1104" y="3420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8680" name="Oval 7"/>
              <p:cNvSpPr>
                <a:spLocks noChangeArrowheads="1"/>
              </p:cNvSpPr>
              <p:nvPr/>
            </p:nvSpPr>
            <p:spPr bwMode="auto">
              <a:xfrm>
                <a:off x="1740" y="2868"/>
                <a:ext cx="96" cy="96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8681" name="Oval 8"/>
              <p:cNvSpPr>
                <a:spLocks noChangeArrowheads="1"/>
              </p:cNvSpPr>
              <p:nvPr/>
            </p:nvSpPr>
            <p:spPr bwMode="auto">
              <a:xfrm>
                <a:off x="1196" y="2832"/>
                <a:ext cx="96" cy="9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8682" name="Oval 9"/>
              <p:cNvSpPr>
                <a:spLocks noChangeArrowheads="1"/>
              </p:cNvSpPr>
              <p:nvPr/>
            </p:nvSpPr>
            <p:spPr bwMode="auto">
              <a:xfrm>
                <a:off x="1644" y="3456"/>
                <a:ext cx="96" cy="96"/>
              </a:xfrm>
              <a:prstGeom prst="ellipse">
                <a:avLst/>
              </a:prstGeom>
              <a:solidFill>
                <a:srgbClr val="00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pt-BR"/>
              </a:p>
            </p:txBody>
          </p:sp>
          <p:sp>
            <p:nvSpPr>
              <p:cNvPr id="28683" name="Text Box 10"/>
              <p:cNvSpPr txBox="1">
                <a:spLocks noChangeArrowheads="1"/>
              </p:cNvSpPr>
              <p:nvPr/>
            </p:nvSpPr>
            <p:spPr bwMode="auto">
              <a:xfrm>
                <a:off x="249" y="3649"/>
                <a:ext cx="4582" cy="2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b="0" dirty="0">
                    <a:solidFill>
                      <a:srgbClr val="990033"/>
                    </a:solidFill>
                    <a:sym typeface="Symbol" pitchFamily="18" charset="2"/>
                  </a:rPr>
                  <a:t></a:t>
                </a:r>
                <a:r>
                  <a:rPr lang="pt-BR" b="0" baseline="-25000" dirty="0">
                    <a:solidFill>
                      <a:srgbClr val="990033"/>
                    </a:solidFill>
                    <a:sym typeface="Symbol" pitchFamily="18" charset="2"/>
                  </a:rPr>
                  <a:t>Q </a:t>
                </a:r>
                <a:r>
                  <a:rPr lang="pt-BR" b="0" dirty="0">
                    <a:solidFill>
                      <a:srgbClr val="990033"/>
                    </a:solidFill>
                    <a:sym typeface="Symbol" pitchFamily="18" charset="2"/>
                  </a:rPr>
                  <a:t>= 2A</a:t>
                </a:r>
                <a:r>
                  <a:rPr lang="pt-BR" b="0" baseline="-25000" dirty="0">
                    <a:solidFill>
                      <a:srgbClr val="990033"/>
                    </a:solidFill>
                    <a:sym typeface="Symbol" pitchFamily="18" charset="2"/>
                  </a:rPr>
                  <a:t>g </a:t>
                </a:r>
                <a:r>
                  <a:rPr lang="pt-BR" b="0" dirty="0">
                    <a:solidFill>
                      <a:srgbClr val="990033"/>
                    </a:solidFill>
                    <a:sym typeface="Symbol" pitchFamily="18" charset="2"/>
                  </a:rPr>
                  <a:t>(R)+1B</a:t>
                </a:r>
                <a:r>
                  <a:rPr lang="pt-BR" b="0" baseline="-25000" dirty="0">
                    <a:solidFill>
                      <a:srgbClr val="990033"/>
                    </a:solidFill>
                    <a:sym typeface="Symbol" pitchFamily="18" charset="2"/>
                  </a:rPr>
                  <a:t>1g</a:t>
                </a:r>
                <a:r>
                  <a:rPr lang="pt-BR" b="0" dirty="0">
                    <a:solidFill>
                      <a:srgbClr val="990033"/>
                    </a:solidFill>
                    <a:sym typeface="Symbol" pitchFamily="18" charset="2"/>
                  </a:rPr>
                  <a:t> (R)+2B</a:t>
                </a:r>
                <a:r>
                  <a:rPr lang="pt-BR" b="0" baseline="-25000" dirty="0">
                    <a:solidFill>
                      <a:srgbClr val="990033"/>
                    </a:solidFill>
                    <a:sym typeface="Symbol" pitchFamily="18" charset="2"/>
                  </a:rPr>
                  <a:t>1u </a:t>
                </a:r>
                <a:r>
                  <a:rPr lang="pt-BR" b="0" dirty="0">
                    <a:solidFill>
                      <a:srgbClr val="990033"/>
                    </a:solidFill>
                    <a:sym typeface="Symbol" pitchFamily="18" charset="2"/>
                  </a:rPr>
                  <a:t>(IR)+ 2B</a:t>
                </a:r>
                <a:r>
                  <a:rPr lang="pt-BR" b="0" baseline="-25000" dirty="0">
                    <a:solidFill>
                      <a:srgbClr val="990033"/>
                    </a:solidFill>
                    <a:sym typeface="Symbol" pitchFamily="18" charset="2"/>
                  </a:rPr>
                  <a:t>2u</a:t>
                </a:r>
                <a:r>
                  <a:rPr lang="pt-BR" b="0" dirty="0">
                    <a:solidFill>
                      <a:srgbClr val="990033"/>
                    </a:solidFill>
                    <a:sym typeface="Symbol" pitchFamily="18" charset="2"/>
                  </a:rPr>
                  <a:t> (IR) +2B</a:t>
                </a:r>
                <a:r>
                  <a:rPr lang="pt-BR" b="0" baseline="-25000" dirty="0">
                    <a:solidFill>
                      <a:srgbClr val="990033"/>
                    </a:solidFill>
                    <a:sym typeface="Symbol" pitchFamily="18" charset="2"/>
                  </a:rPr>
                  <a:t>3u </a:t>
                </a:r>
                <a:r>
                  <a:rPr lang="pt-BR" b="0" dirty="0">
                    <a:solidFill>
                      <a:srgbClr val="990033"/>
                    </a:solidFill>
                    <a:sym typeface="Symbol" pitchFamily="18" charset="2"/>
                  </a:rPr>
                  <a:t>(IR)</a:t>
                </a:r>
                <a:endParaRPr lang="pt-BR" b="0" baseline="-25000" dirty="0">
                  <a:solidFill>
                    <a:srgbClr val="990033"/>
                  </a:solidFill>
                </a:endParaRPr>
              </a:p>
            </p:txBody>
          </p:sp>
        </p:grpSp>
      </p:grp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71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767"/>
    </mc:Choice>
    <mc:Fallback xmlns="">
      <p:transition spd="slow" advTm="1377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429000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699" name="Group 22"/>
          <p:cNvGrpSpPr>
            <a:grpSpLocks/>
          </p:cNvGrpSpPr>
          <p:nvPr/>
        </p:nvGrpSpPr>
        <p:grpSpPr bwMode="auto">
          <a:xfrm>
            <a:off x="381000" y="228600"/>
            <a:ext cx="8229600" cy="6443663"/>
            <a:chOff x="240" y="144"/>
            <a:chExt cx="5184" cy="4059"/>
          </a:xfrm>
        </p:grpSpPr>
        <p:pic>
          <p:nvPicPr>
            <p:cNvPr id="29700" name="Picture 3" descr="C:\Documents and Settings\sala\Meus documentos\Minhas imagens\cis_pt0001.jpg"/>
            <p:cNvPicPr>
              <a:picLocks noChangeAspect="1" noChangeArrowheads="1"/>
            </p:cNvPicPr>
            <p:nvPr/>
          </p:nvPicPr>
          <p:blipFill>
            <a:blip r:embed="rId6" cstate="print"/>
            <a:srcRect t="21875"/>
            <a:stretch>
              <a:fillRect/>
            </a:stretch>
          </p:blipFill>
          <p:spPr bwMode="auto">
            <a:xfrm>
              <a:off x="240" y="144"/>
              <a:ext cx="2432" cy="2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9701" name="Picture 4" descr="C:\Documents and Settings\sala\Meus documentos\Minhas imagens\cis_pt_raman0001.jpg"/>
            <p:cNvPicPr>
              <a:picLocks noChangeAspect="1" noChangeArrowheads="1"/>
            </p:cNvPicPr>
            <p:nvPr/>
          </p:nvPicPr>
          <p:blipFill>
            <a:blip r:embed="rId7" cstate="print"/>
            <a:srcRect t="2406"/>
            <a:stretch>
              <a:fillRect/>
            </a:stretch>
          </p:blipFill>
          <p:spPr bwMode="auto">
            <a:xfrm>
              <a:off x="720" y="2256"/>
              <a:ext cx="3225" cy="1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702" name="Text Box 5"/>
            <p:cNvSpPr txBox="1">
              <a:spLocks noChangeArrowheads="1"/>
            </p:cNvSpPr>
            <p:nvPr/>
          </p:nvSpPr>
          <p:spPr bwMode="auto">
            <a:xfrm>
              <a:off x="4032" y="2400"/>
              <a:ext cx="1008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600" b="0">
                  <a:solidFill>
                    <a:srgbClr val="0066FF"/>
                  </a:solidFill>
                </a:rPr>
                <a:t>Raman PtCl</a:t>
              </a:r>
              <a:r>
                <a:rPr lang="pt-BR" sz="1600" b="0" baseline="-25000">
                  <a:solidFill>
                    <a:srgbClr val="0066FF"/>
                  </a:solidFill>
                </a:rPr>
                <a:t>2</a:t>
              </a:r>
              <a:r>
                <a:rPr lang="pt-BR" sz="1600" b="0">
                  <a:solidFill>
                    <a:srgbClr val="0066FF"/>
                  </a:solidFill>
                </a:rPr>
                <a:t>L</a:t>
              </a:r>
              <a:r>
                <a:rPr lang="pt-BR" sz="1600" b="0" baseline="-25000">
                  <a:solidFill>
                    <a:srgbClr val="0066FF"/>
                  </a:solidFill>
                </a:rPr>
                <a:t>2   </a:t>
              </a:r>
              <a:r>
                <a:rPr lang="pt-BR" sz="1600" b="0">
                  <a:solidFill>
                    <a:srgbClr val="0066FF"/>
                  </a:solidFill>
                </a:rPr>
                <a:t>L=SEt</a:t>
              </a:r>
              <a:r>
                <a:rPr lang="pt-BR" sz="1600" b="0" baseline="-25000">
                  <a:solidFill>
                    <a:srgbClr val="0066FF"/>
                  </a:solidFill>
                </a:rPr>
                <a:t>2</a:t>
              </a:r>
              <a:endParaRPr lang="pt-BR" sz="1600" b="0">
                <a:solidFill>
                  <a:srgbClr val="0066FF"/>
                </a:solidFill>
              </a:endParaRPr>
            </a:p>
          </p:txBody>
        </p:sp>
        <p:grpSp>
          <p:nvGrpSpPr>
            <p:cNvPr id="29703" name="Group 6"/>
            <p:cNvGrpSpPr>
              <a:grpSpLocks/>
            </p:cNvGrpSpPr>
            <p:nvPr/>
          </p:nvGrpSpPr>
          <p:grpSpPr bwMode="auto">
            <a:xfrm>
              <a:off x="3168" y="768"/>
              <a:ext cx="1445" cy="452"/>
              <a:chOff x="3691" y="768"/>
              <a:chExt cx="1589" cy="452"/>
            </a:xfrm>
          </p:grpSpPr>
          <p:sp>
            <p:nvSpPr>
              <p:cNvPr id="29716" name="Rectangle 7"/>
              <p:cNvSpPr>
                <a:spLocks noChangeArrowheads="1"/>
              </p:cNvSpPr>
              <p:nvPr/>
            </p:nvSpPr>
            <p:spPr bwMode="auto">
              <a:xfrm>
                <a:off x="3691" y="768"/>
                <a:ext cx="158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 b="0">
                    <a:solidFill>
                      <a:srgbClr val="CC0000"/>
                    </a:solidFill>
                  </a:rPr>
                  <a:t>Infravermelho PtCl</a:t>
                </a:r>
                <a:r>
                  <a:rPr lang="pt-BR" sz="1600" b="0" baseline="-25000">
                    <a:solidFill>
                      <a:srgbClr val="CC0000"/>
                    </a:solidFill>
                  </a:rPr>
                  <a:t>2</a:t>
                </a:r>
                <a:r>
                  <a:rPr lang="pt-BR" sz="1600" b="0">
                    <a:solidFill>
                      <a:srgbClr val="CC0000"/>
                    </a:solidFill>
                  </a:rPr>
                  <a:t>L</a:t>
                </a:r>
                <a:r>
                  <a:rPr lang="pt-BR" sz="1600" b="0" baseline="-25000">
                    <a:solidFill>
                      <a:srgbClr val="CC0000"/>
                    </a:solidFill>
                  </a:rPr>
                  <a:t>2</a:t>
                </a:r>
                <a:r>
                  <a:rPr lang="pt-BR" sz="1600" b="0" baseline="-25000"/>
                  <a:t> </a:t>
                </a:r>
              </a:p>
            </p:txBody>
          </p:sp>
          <p:sp>
            <p:nvSpPr>
              <p:cNvPr id="29717" name="Rectangle 8"/>
              <p:cNvSpPr>
                <a:spLocks noChangeArrowheads="1"/>
              </p:cNvSpPr>
              <p:nvPr/>
            </p:nvSpPr>
            <p:spPr bwMode="auto">
              <a:xfrm>
                <a:off x="3696" y="1008"/>
                <a:ext cx="545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pt-BR" sz="1600" b="0">
                    <a:solidFill>
                      <a:srgbClr val="CC0000"/>
                    </a:solidFill>
                  </a:rPr>
                  <a:t>L=SEt</a:t>
                </a:r>
                <a:r>
                  <a:rPr lang="pt-BR" sz="1600" b="0" baseline="-25000">
                    <a:solidFill>
                      <a:srgbClr val="CC0000"/>
                    </a:solidFill>
                  </a:rPr>
                  <a:t>2</a:t>
                </a:r>
              </a:p>
            </p:txBody>
          </p:sp>
        </p:grpSp>
        <p:sp>
          <p:nvSpPr>
            <p:cNvPr id="29704" name="Text Box 9"/>
            <p:cNvSpPr txBox="1">
              <a:spLocks noChangeArrowheads="1"/>
            </p:cNvSpPr>
            <p:nvPr/>
          </p:nvSpPr>
          <p:spPr bwMode="auto">
            <a:xfrm>
              <a:off x="1824" y="2304"/>
              <a:ext cx="1056" cy="2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pt-BR" b="0"/>
            </a:p>
          </p:txBody>
        </p:sp>
        <p:sp>
          <p:nvSpPr>
            <p:cNvPr id="29705" name="Text Box 10"/>
            <p:cNvSpPr txBox="1">
              <a:spLocks noChangeArrowheads="1"/>
            </p:cNvSpPr>
            <p:nvPr/>
          </p:nvSpPr>
          <p:spPr bwMode="auto">
            <a:xfrm>
              <a:off x="2112" y="2544"/>
              <a:ext cx="816" cy="28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endParaRPr lang="pt-BR" b="0"/>
            </a:p>
          </p:txBody>
        </p:sp>
        <p:sp>
          <p:nvSpPr>
            <p:cNvPr id="29706" name="Text Box 11"/>
            <p:cNvSpPr txBox="1">
              <a:spLocks noChangeArrowheads="1"/>
            </p:cNvSpPr>
            <p:nvPr/>
          </p:nvSpPr>
          <p:spPr bwMode="auto">
            <a:xfrm>
              <a:off x="1719" y="1797"/>
              <a:ext cx="62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400" b="0"/>
                <a:t>315</a:t>
              </a:r>
            </a:p>
          </p:txBody>
        </p:sp>
        <p:sp>
          <p:nvSpPr>
            <p:cNvPr id="29707" name="Text Box 12"/>
            <p:cNvSpPr txBox="1">
              <a:spLocks noChangeArrowheads="1"/>
            </p:cNvSpPr>
            <p:nvPr/>
          </p:nvSpPr>
          <p:spPr bwMode="auto">
            <a:xfrm>
              <a:off x="1536" y="1872"/>
              <a:ext cx="28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400" b="0"/>
                <a:t>328</a:t>
              </a:r>
            </a:p>
          </p:txBody>
        </p:sp>
        <p:sp>
          <p:nvSpPr>
            <p:cNvPr id="29708" name="Text Box 13"/>
            <p:cNvSpPr txBox="1">
              <a:spLocks noChangeArrowheads="1"/>
            </p:cNvSpPr>
            <p:nvPr/>
          </p:nvSpPr>
          <p:spPr bwMode="auto">
            <a:xfrm>
              <a:off x="1614" y="2535"/>
              <a:ext cx="3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400" b="0"/>
                <a:t>327</a:t>
              </a:r>
            </a:p>
          </p:txBody>
        </p:sp>
        <p:sp>
          <p:nvSpPr>
            <p:cNvPr id="29709" name="Text Box 14"/>
            <p:cNvSpPr txBox="1">
              <a:spLocks noChangeArrowheads="1"/>
            </p:cNvSpPr>
            <p:nvPr/>
          </p:nvSpPr>
          <p:spPr bwMode="auto">
            <a:xfrm>
              <a:off x="1776" y="3264"/>
              <a:ext cx="3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400" b="0"/>
                <a:t>315</a:t>
              </a:r>
            </a:p>
          </p:txBody>
        </p:sp>
        <p:sp>
          <p:nvSpPr>
            <p:cNvPr id="29710" name="Text Box 15"/>
            <p:cNvSpPr txBox="1">
              <a:spLocks noChangeArrowheads="1"/>
            </p:cNvSpPr>
            <p:nvPr/>
          </p:nvSpPr>
          <p:spPr bwMode="auto">
            <a:xfrm>
              <a:off x="2160" y="3531"/>
              <a:ext cx="336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400" b="0"/>
                <a:t>250</a:t>
              </a:r>
            </a:p>
          </p:txBody>
        </p:sp>
        <p:sp>
          <p:nvSpPr>
            <p:cNvPr id="29711" name="Text Box 16"/>
            <p:cNvSpPr txBox="1">
              <a:spLocks noChangeArrowheads="1"/>
            </p:cNvSpPr>
            <p:nvPr/>
          </p:nvSpPr>
          <p:spPr bwMode="auto">
            <a:xfrm>
              <a:off x="2688" y="3168"/>
              <a:ext cx="52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400" b="0"/>
                <a:t>172</a:t>
              </a:r>
            </a:p>
          </p:txBody>
        </p:sp>
        <p:sp>
          <p:nvSpPr>
            <p:cNvPr id="29712" name="Text Box 17"/>
            <p:cNvSpPr txBox="1">
              <a:spLocks noChangeArrowheads="1"/>
            </p:cNvSpPr>
            <p:nvPr/>
          </p:nvSpPr>
          <p:spPr bwMode="auto">
            <a:xfrm>
              <a:off x="1440" y="3264"/>
              <a:ext cx="3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400" b="0"/>
                <a:t>340</a:t>
              </a:r>
            </a:p>
          </p:txBody>
        </p:sp>
        <p:sp>
          <p:nvSpPr>
            <p:cNvPr id="29713" name="Text Box 18"/>
            <p:cNvSpPr txBox="1">
              <a:spLocks noChangeArrowheads="1"/>
            </p:cNvSpPr>
            <p:nvPr/>
          </p:nvSpPr>
          <p:spPr bwMode="auto">
            <a:xfrm>
              <a:off x="2112" y="690"/>
              <a:ext cx="52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pt-BR" sz="1400" b="0"/>
                <a:t>250</a:t>
              </a:r>
            </a:p>
          </p:txBody>
        </p:sp>
        <p:sp>
          <p:nvSpPr>
            <p:cNvPr id="29714" name="Text Box 20"/>
            <p:cNvSpPr txBox="1">
              <a:spLocks noChangeArrowheads="1"/>
            </p:cNvSpPr>
            <p:nvPr/>
          </p:nvSpPr>
          <p:spPr bwMode="auto">
            <a:xfrm>
              <a:off x="4032" y="3264"/>
              <a:ext cx="1392" cy="8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pt-BR" sz="1800" b="0" dirty="0" err="1">
                  <a:solidFill>
                    <a:srgbClr val="006600"/>
                  </a:solidFill>
                </a:rPr>
                <a:t>Coincidencia</a:t>
              </a:r>
              <a:r>
                <a:rPr lang="pt-BR" sz="1800" b="0" dirty="0">
                  <a:solidFill>
                    <a:srgbClr val="006600"/>
                  </a:solidFill>
                </a:rPr>
                <a:t> de bandas nos espectros Raman e IV  </a:t>
              </a:r>
            </a:p>
            <a:p>
              <a:pPr>
                <a:spcBef>
                  <a:spcPct val="50000"/>
                </a:spcBef>
              </a:pPr>
              <a:r>
                <a:rPr lang="pt-BR" sz="1800" b="0" dirty="0">
                  <a:solidFill>
                    <a:srgbClr val="006600"/>
                  </a:solidFill>
                </a:rPr>
                <a:t>            Isômero </a:t>
              </a:r>
              <a:r>
                <a:rPr lang="pt-BR" sz="1800" dirty="0" err="1">
                  <a:solidFill>
                    <a:srgbClr val="92D05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Cis</a:t>
              </a:r>
              <a:endParaRPr lang="pt-BR" sz="18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9715" name="Line 21"/>
            <p:cNvSpPr>
              <a:spLocks noChangeShapeType="1"/>
            </p:cNvSpPr>
            <p:nvPr/>
          </p:nvSpPr>
          <p:spPr bwMode="auto">
            <a:xfrm>
              <a:off x="4210" y="3984"/>
              <a:ext cx="26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pt-BR"/>
            </a:p>
          </p:txBody>
        </p:sp>
      </p:grp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6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60"/>
    </mc:Choice>
    <mc:Fallback xmlns="">
      <p:transition spd="slow" advTm="47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C:\Documents and Settings\Márcia\Meus documentos\Disciplinas\QFL2144\escaneado\liganteSO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9229" y="-24869"/>
            <a:ext cx="8487227" cy="2721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4" descr="C:\Documents and Settings\Márcia\Meus documentos\Disciplinas\QFL2144\escaneado\IRSO4lig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2696988"/>
            <a:ext cx="4343400" cy="411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 flipH="1">
            <a:off x="2627784" y="6165304"/>
            <a:ext cx="4306416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                   </a:t>
            </a:r>
            <a:r>
              <a:rPr lang="pt-BR" sz="1600" dirty="0"/>
              <a:t>1100                     900  cm</a:t>
            </a:r>
            <a:r>
              <a:rPr lang="pt-BR" sz="1600" baseline="30000" dirty="0"/>
              <a:t>-1</a:t>
            </a:r>
            <a:r>
              <a:rPr lang="pt-BR" sz="1600" dirty="0"/>
              <a:t>  </a:t>
            </a:r>
            <a:r>
              <a:rPr lang="pt-BR" dirty="0"/>
              <a:t>     </a:t>
            </a:r>
          </a:p>
        </p:txBody>
      </p:sp>
      <p:pic>
        <p:nvPicPr>
          <p:cNvPr id="4" name="Á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2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4206384" y="4707092"/>
            <a:ext cx="245986" cy="1472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t-BR" sz="4400">
              <a:solidFill>
                <a:schemeClr val="tx2"/>
              </a:solidFill>
            </a:endParaRPr>
          </a:p>
        </p:txBody>
      </p:sp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1477210" y="580257"/>
            <a:ext cx="5594066" cy="6164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>
                <a:solidFill>
                  <a:srgbClr val="FF3300"/>
                </a:solidFill>
                <a:latin typeface="Comic Sans MS" pitchFamily="66" charset="0"/>
              </a:rPr>
              <a:t>FREQUÊNCIA DE GRUPO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251520" y="1547940"/>
            <a:ext cx="8181162" cy="44596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b="1" i="1" dirty="0">
                <a:solidFill>
                  <a:schemeClr val="bg2"/>
                </a:solidFill>
                <a:latin typeface="Comic Sans MS" pitchFamily="66" charset="0"/>
              </a:rPr>
              <a:t>EXPERIMENTALMENTE É VERIFICADO QUE EXISTEM GRUPOS DE ÁTOMOS QUE APRESENTAM EM DIFERENTES MOLÉCULAS A MESMA FREQUÊNCIA VIBRACIONAL</a:t>
            </a:r>
          </a:p>
          <a:p>
            <a:r>
              <a:rPr lang="pt-BR" i="1" dirty="0"/>
              <a:t> </a:t>
            </a:r>
          </a:p>
        </p:txBody>
      </p:sp>
      <p:sp>
        <p:nvSpPr>
          <p:cNvPr id="2054" name="Text Box 5"/>
          <p:cNvSpPr txBox="1">
            <a:spLocks noChangeArrowheads="1"/>
          </p:cNvSpPr>
          <p:nvPr/>
        </p:nvSpPr>
        <p:spPr bwMode="auto">
          <a:xfrm>
            <a:off x="359669" y="3480237"/>
            <a:ext cx="8244779" cy="2674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 dirty="0">
                <a:solidFill>
                  <a:srgbClr val="0000FF"/>
                </a:solidFill>
                <a:latin typeface="Comic Sans MS" pitchFamily="66" charset="0"/>
              </a:rPr>
              <a:t>COMO INTERPRETAR O ESPECTRO USANDO FREQUÊNCIA DE GRUPO 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835696" y="5013176"/>
            <a:ext cx="525649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sz="2800" b="1" dirty="0">
                <a:solidFill>
                  <a:srgbClr val="FF3300"/>
                </a:solidFill>
                <a:latin typeface="Comic Sans MS" pitchFamily="66" charset="0"/>
              </a:rPr>
              <a:t>Determinação da estrutura em compostos orgânicos</a:t>
            </a:r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28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2" descr="C:\Documents and Settings\Márcia\Meus documentos\Disciplinas\QFL2144\escaneado\ligHemO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2981936"/>
            <a:ext cx="8519418" cy="3111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 Box 3"/>
          <p:cNvSpPr txBox="1">
            <a:spLocks noChangeArrowheads="1"/>
          </p:cNvSpPr>
          <p:nvPr/>
        </p:nvSpPr>
        <p:spPr bwMode="auto">
          <a:xfrm>
            <a:off x="2339752" y="385500"/>
            <a:ext cx="41692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dirty="0">
                <a:latin typeface="Comic Sans MS" panose="030F0702030302020204" pitchFamily="66" charset="0"/>
              </a:rPr>
              <a:t>Ligação de Hidrogênio</a:t>
            </a:r>
          </a:p>
        </p:txBody>
      </p:sp>
      <p:sp>
        <p:nvSpPr>
          <p:cNvPr id="23557" name="CaixaDeTexto 3"/>
          <p:cNvSpPr txBox="1">
            <a:spLocks noChangeArrowheads="1"/>
          </p:cNvSpPr>
          <p:nvPr/>
        </p:nvSpPr>
        <p:spPr bwMode="auto">
          <a:xfrm>
            <a:off x="3578829" y="2351139"/>
            <a:ext cx="1852261" cy="501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/>
              <a:t>GRUPO  OH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755576" y="1044025"/>
            <a:ext cx="271580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3200" dirty="0">
                <a:sym typeface="Symbol" pitchFamily="18" charset="2"/>
              </a:rPr>
              <a:t></a:t>
            </a:r>
            <a:r>
              <a:rPr lang="pt-BR" dirty="0">
                <a:sym typeface="Symbol" pitchFamily="18" charset="2"/>
              </a:rPr>
              <a:t> </a:t>
            </a:r>
            <a:r>
              <a:rPr lang="pt-BR" dirty="0" err="1"/>
              <a:t>HCl</a:t>
            </a:r>
            <a:r>
              <a:rPr lang="pt-BR" dirty="0"/>
              <a:t>(g) 2886 cm</a:t>
            </a:r>
            <a:r>
              <a:rPr lang="pt-BR" baseline="30000" dirty="0"/>
              <a:t>-1</a:t>
            </a:r>
            <a:endParaRPr lang="pt-BR" dirty="0"/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5148064" y="1167135"/>
            <a:ext cx="35718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dirty="0"/>
              <a:t> </a:t>
            </a:r>
            <a:r>
              <a:rPr lang="pt-BR" dirty="0">
                <a:sym typeface="Symbol" pitchFamily="18" charset="2"/>
              </a:rPr>
              <a:t></a:t>
            </a:r>
            <a:r>
              <a:rPr lang="pt-BR" dirty="0" err="1"/>
              <a:t>HCl</a:t>
            </a:r>
            <a:r>
              <a:rPr lang="pt-BR" dirty="0"/>
              <a:t> (s) 2746-2704 cm</a:t>
            </a:r>
            <a:r>
              <a:rPr lang="pt-BR" baseline="30000" dirty="0"/>
              <a:t>-1</a:t>
            </a:r>
            <a:endParaRPr lang="pt-BR" dirty="0"/>
          </a:p>
        </p:txBody>
      </p:sp>
      <p:sp>
        <p:nvSpPr>
          <p:cNvPr id="8" name="Seta para a direita 7"/>
          <p:cNvSpPr/>
          <p:nvPr/>
        </p:nvSpPr>
        <p:spPr>
          <a:xfrm>
            <a:off x="3923928" y="112474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Á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8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706" name="Picture 2" descr="C:\Users\Marcia\Pictures\Minhas digitalizações\2015-04 (abr)\digitalizar00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49438"/>
            <a:ext cx="6336704" cy="45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2411760" y="764704"/>
            <a:ext cx="4088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Espectro IR do Etanol</a:t>
            </a:r>
          </a:p>
        </p:txBody>
      </p:sp>
      <p:pic>
        <p:nvPicPr>
          <p:cNvPr id="3" name="Á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694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strutura padrão">
  <a:themeElements>
    <a:clrScheme name="">
      <a:dk1>
        <a:srgbClr val="000000"/>
      </a:dk1>
      <a:lt1>
        <a:srgbClr val="FFFFCC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E2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4341</TotalTime>
  <Words>514</Words>
  <Application>Microsoft Office PowerPoint</Application>
  <PresentationFormat>Apresentação na tela (4:3)</PresentationFormat>
  <Paragraphs>126</Paragraphs>
  <Slides>28</Slides>
  <Notes>19</Notes>
  <HiddenSlides>0</HiddenSlides>
  <MMClips>28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34" baseType="lpstr">
      <vt:lpstr>Arial</vt:lpstr>
      <vt:lpstr>Comic Sans MS</vt:lpstr>
      <vt:lpstr>Symbol</vt:lpstr>
      <vt:lpstr>Times New Roman</vt:lpstr>
      <vt:lpstr>Times-Roman</vt:lpstr>
      <vt:lpstr>Estrutura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LEM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Márcia Laudelina Arruda Temperini</dc:creator>
  <cp:lastModifiedBy>Marcia</cp:lastModifiedBy>
  <cp:revision>352</cp:revision>
  <dcterms:created xsi:type="dcterms:W3CDTF">2009-02-10T17:11:40Z</dcterms:created>
  <dcterms:modified xsi:type="dcterms:W3CDTF">2020-03-27T13:36:31Z</dcterms:modified>
</cp:coreProperties>
</file>