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7"/>
  </p:notesMasterIdLst>
  <p:handoutMasterIdLst>
    <p:handoutMasterId r:id="rId48"/>
  </p:handoutMasterIdLst>
  <p:sldIdLst>
    <p:sldId id="446" r:id="rId13"/>
    <p:sldId id="620" r:id="rId14"/>
    <p:sldId id="621" r:id="rId15"/>
    <p:sldId id="622" r:id="rId16"/>
    <p:sldId id="645" r:id="rId17"/>
    <p:sldId id="623" r:id="rId18"/>
    <p:sldId id="624" r:id="rId19"/>
    <p:sldId id="626" r:id="rId20"/>
    <p:sldId id="627" r:id="rId21"/>
    <p:sldId id="633" r:id="rId22"/>
    <p:sldId id="625" r:id="rId23"/>
    <p:sldId id="628" r:id="rId24"/>
    <p:sldId id="646" r:id="rId25"/>
    <p:sldId id="639" r:id="rId26"/>
    <p:sldId id="647" r:id="rId27"/>
    <p:sldId id="640" r:id="rId28"/>
    <p:sldId id="648" r:id="rId29"/>
    <p:sldId id="641" r:id="rId30"/>
    <p:sldId id="652" r:id="rId31"/>
    <p:sldId id="649" r:id="rId32"/>
    <p:sldId id="642" r:id="rId33"/>
    <p:sldId id="629" r:id="rId34"/>
    <p:sldId id="643" r:id="rId35"/>
    <p:sldId id="644" r:id="rId36"/>
    <p:sldId id="650" r:id="rId37"/>
    <p:sldId id="630" r:id="rId38"/>
    <p:sldId id="631" r:id="rId39"/>
    <p:sldId id="634" r:id="rId40"/>
    <p:sldId id="635" r:id="rId41"/>
    <p:sldId id="636" r:id="rId42"/>
    <p:sldId id="637" r:id="rId43"/>
    <p:sldId id="651" r:id="rId44"/>
    <p:sldId id="638" r:id="rId45"/>
    <p:sldId id="592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505150"/>
    <a:srgbClr val="205C77"/>
    <a:srgbClr val="00000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1" d="100"/>
          <a:sy n="111" d="100"/>
        </p:scale>
        <p:origin x="120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20.png"/><Relationship Id="rId5" Type="http://schemas.openxmlformats.org/officeDocument/2006/relationships/image" Target="../media/image70.png"/><Relationship Id="rId15" Type="http://schemas.openxmlformats.org/officeDocument/2006/relationships/image" Target="../media/image77.png"/><Relationship Id="rId10" Type="http://schemas.openxmlformats.org/officeDocument/2006/relationships/image" Target="../media/image710.png"/><Relationship Id="rId19" Type="http://schemas.openxmlformats.org/officeDocument/2006/relationships/image" Target="../media/image81.png"/><Relationship Id="rId4" Type="http://schemas.openxmlformats.org/officeDocument/2006/relationships/image" Target="../media/image69.png"/><Relationship Id="rId9" Type="http://schemas.openxmlformats.org/officeDocument/2006/relationships/image" Target="../media/image700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.png"/><Relationship Id="rId5" Type="http://schemas.openxmlformats.org/officeDocument/2006/relationships/image" Target="../media/image931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43.png"/><Relationship Id="rId3" Type="http://schemas.openxmlformats.org/officeDocument/2006/relationships/image" Target="../media/image120.png"/><Relationship Id="rId21" Type="http://schemas.openxmlformats.org/officeDocument/2006/relationships/image" Target="../media/image1251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20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24" Type="http://schemas.openxmlformats.org/officeDocument/2006/relationships/image" Target="../media/image128.png"/><Relationship Id="rId5" Type="http://schemas.openxmlformats.org/officeDocument/2006/relationships/image" Target="../media/image121.png"/><Relationship Id="rId15" Type="http://schemas.openxmlformats.org/officeDocument/2006/relationships/image" Target="../media/image126.png"/><Relationship Id="rId23" Type="http://schemas.openxmlformats.org/officeDocument/2006/relationships/image" Target="../media/image127.png"/><Relationship Id="rId4" Type="http://schemas.openxmlformats.org/officeDocument/2006/relationships/image" Target="../media/image1202.png"/><Relationship Id="rId9" Type="http://schemas.openxmlformats.org/officeDocument/2006/relationships/image" Target="../media/image125.png"/><Relationship Id="rId14" Type="http://schemas.openxmlformats.org/officeDocument/2006/relationships/image" Target="../media/image1250.png"/><Relationship Id="rId22" Type="http://schemas.openxmlformats.org/officeDocument/2006/relationships/image" Target="../media/image12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18" Type="http://schemas.openxmlformats.org/officeDocument/2006/relationships/image" Target="../media/image135.png"/><Relationship Id="rId3" Type="http://schemas.openxmlformats.org/officeDocument/2006/relationships/image" Target="../media/image1201.png"/><Relationship Id="rId21" Type="http://schemas.openxmlformats.org/officeDocument/2006/relationships/image" Target="../media/image138.png"/><Relationship Id="rId7" Type="http://schemas.openxmlformats.org/officeDocument/2006/relationships/image" Target="../media/image1241.png"/><Relationship Id="rId12" Type="http://schemas.openxmlformats.org/officeDocument/2006/relationships/image" Target="../media/image1291.png"/><Relationship Id="rId17" Type="http://schemas.openxmlformats.org/officeDocument/2006/relationships/image" Target="../media/image1341.png"/><Relationship Id="rId2" Type="http://schemas.openxmlformats.org/officeDocument/2006/relationships/image" Target="../media/image1191.png"/><Relationship Id="rId16" Type="http://schemas.openxmlformats.org/officeDocument/2006/relationships/image" Target="../media/image1331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32.png"/><Relationship Id="rId5" Type="http://schemas.openxmlformats.org/officeDocument/2006/relationships/image" Target="../media/image1220.png"/><Relationship Id="rId15" Type="http://schemas.openxmlformats.org/officeDocument/2006/relationships/image" Target="../media/image1321.png"/><Relationship Id="rId10" Type="http://schemas.openxmlformats.org/officeDocument/2006/relationships/image" Target="../media/image131.png"/><Relationship Id="rId19" Type="http://schemas.openxmlformats.org/officeDocument/2006/relationships/image" Target="../media/image136.png"/><Relationship Id="rId4" Type="http://schemas.openxmlformats.org/officeDocument/2006/relationships/image" Target="../media/image1211.png"/><Relationship Id="rId9" Type="http://schemas.openxmlformats.org/officeDocument/2006/relationships/image" Target="../media/image130.png"/><Relationship Id="rId14" Type="http://schemas.openxmlformats.org/officeDocument/2006/relationships/image" Target="../media/image134.png"/><Relationship Id="rId22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143.png"/><Relationship Id="rId12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image" Target="../media/image140.png"/><Relationship Id="rId5" Type="http://schemas.openxmlformats.org/officeDocument/2006/relationships/image" Target="../media/image142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31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78.png"/><Relationship Id="rId3" Type="http://schemas.openxmlformats.org/officeDocument/2006/relationships/image" Target="../media/image1570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4.png"/><Relationship Id="rId2" Type="http://schemas.openxmlformats.org/officeDocument/2006/relationships/image" Target="../media/image15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3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4" Type="http://schemas.openxmlformats.org/officeDocument/2006/relationships/image" Target="../media/image1580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30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140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180.png"/><Relationship Id="rId10" Type="http://schemas.openxmlformats.org/officeDocument/2006/relationships/image" Target="../media/image146.png"/><Relationship Id="rId19" Type="http://schemas.openxmlformats.org/officeDocument/2006/relationships/image" Target="../media/image1090.png"/><Relationship Id="rId31" Type="http://schemas.openxmlformats.org/officeDocument/2006/relationships/image" Target="../media/image183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Relationship Id="rId22" Type="http://schemas.openxmlformats.org/officeDocument/2006/relationships/image" Target="../media/image1120.png"/><Relationship Id="rId27" Type="http://schemas.openxmlformats.org/officeDocument/2006/relationships/image" Target="../media/image182.png"/><Relationship Id="rId30" Type="http://schemas.openxmlformats.org/officeDocument/2006/relationships/image" Target="../media/image12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87.png"/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37.jpeg"/><Relationship Id="rId4" Type="http://schemas.openxmlformats.org/officeDocument/2006/relationships/image" Target="../media/image1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36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1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145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4" Type="http://schemas.openxmlformats.org/officeDocument/2006/relationships/image" Target="../media/image14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1.png"/><Relationship Id="rId5" Type="http://schemas.openxmlformats.org/officeDocument/2006/relationships/image" Target="../media/image1312.png"/><Relationship Id="rId4" Type="http://schemas.openxmlformats.org/officeDocument/2006/relationships/image" Target="../media/image12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33.jpeg"/><Relationship Id="rId12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9699" y="-2391"/>
            <a:ext cx="6350860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Trabalho e 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29/10/2020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4" descr="espect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68" y="605550"/>
            <a:ext cx="7010399" cy="4255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893FE889-9C9A-4E9E-AC5F-9ACA2A2613D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28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98956" y="469690"/>
            <a:ext cx="2801500" cy="1768332"/>
            <a:chOff x="298956" y="469690"/>
            <a:chExt cx="2801500" cy="1768332"/>
          </a:xfrm>
        </p:grpSpPr>
        <p:grpSp>
          <p:nvGrpSpPr>
            <p:cNvPr id="2" name="Agrupar 1"/>
            <p:cNvGrpSpPr/>
            <p:nvPr/>
          </p:nvGrpSpPr>
          <p:grpSpPr>
            <a:xfrm>
              <a:off x="298956" y="469690"/>
              <a:ext cx="2801500" cy="1768332"/>
              <a:chOff x="4717791" y="439628"/>
              <a:chExt cx="2801500" cy="1768332"/>
            </a:xfrm>
          </p:grpSpPr>
          <p:cxnSp>
            <p:nvCxnSpPr>
              <p:cNvPr id="3" name="Conector reto 2"/>
              <p:cNvCxnSpPr/>
              <p:nvPr/>
            </p:nvCxnSpPr>
            <p:spPr>
              <a:xfrm flipH="1" flipV="1">
                <a:off x="5806848" y="439628"/>
                <a:ext cx="734609" cy="17425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reto 3"/>
              <p:cNvCxnSpPr/>
              <p:nvPr/>
            </p:nvCxnSpPr>
            <p:spPr>
              <a:xfrm flipV="1">
                <a:off x="5738020" y="788558"/>
                <a:ext cx="1732359" cy="8412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>
                <a:off x="6199757" y="1390122"/>
                <a:ext cx="0" cy="693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0000" r="-1266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r="-8333" b="-2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8" name="CaixaDeTex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co 8"/>
              <p:cNvSpPr/>
              <p:nvPr/>
            </p:nvSpPr>
            <p:spPr>
              <a:xfrm rot="961097" flipV="1">
                <a:off x="4943334" y="1955660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tângulo 9"/>
                  <p:cNvSpPr/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tângulo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to 10"/>
              <p:cNvCxnSpPr/>
              <p:nvPr/>
            </p:nvCxnSpPr>
            <p:spPr>
              <a:xfrm flipV="1">
                <a:off x="4748982" y="1079482"/>
                <a:ext cx="2100306" cy="1031746"/>
              </a:xfrm>
              <a:prstGeom prst="line">
                <a:avLst/>
              </a:prstGeom>
              <a:ln>
                <a:solidFill>
                  <a:srgbClr val="7B262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717791" y="2108719"/>
                <a:ext cx="2637322" cy="0"/>
              </a:xfrm>
              <a:prstGeom prst="line">
                <a:avLst/>
              </a:prstGeom>
              <a:ln w="19050">
                <a:solidFill>
                  <a:srgbClr val="90272A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o 12"/>
              <p:cNvSpPr/>
              <p:nvPr/>
            </p:nvSpPr>
            <p:spPr>
              <a:xfrm rot="961097">
                <a:off x="6112103" y="1598587"/>
                <a:ext cx="213809" cy="150951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tângulo 14"/>
              <p:cNvSpPr/>
              <p:nvPr/>
            </p:nvSpPr>
            <p:spPr>
              <a:xfrm rot="20091911">
                <a:off x="5845539" y="1049435"/>
                <a:ext cx="600293" cy="342027"/>
              </a:xfrm>
              <a:prstGeom prst="rect">
                <a:avLst/>
              </a:prstGeom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90272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stCxn id="15" idx="0"/>
              </p:cNvCxnSpPr>
              <p:nvPr/>
            </p:nvCxnSpPr>
            <p:spPr>
              <a:xfrm flipH="1" flipV="1">
                <a:off x="5872207" y="583753"/>
                <a:ext cx="200841" cy="481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tângulo 17"/>
                  <p:cNvSpPr/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Re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ctor de Seta Reta 22"/>
            <p:cNvCxnSpPr/>
            <p:nvPr/>
          </p:nvCxnSpPr>
          <p:spPr>
            <a:xfrm flipV="1">
              <a:off x="2131389" y="992345"/>
              <a:ext cx="588259" cy="26922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blipFill>
                  <a:blip r:embed="rId8"/>
                  <a:stretch>
                    <a:fillRect l="-22414" t="-42308" r="-58621" b="-32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ector de Seta Reta 27"/>
            <p:cNvCxnSpPr/>
            <p:nvPr/>
          </p:nvCxnSpPr>
          <p:spPr>
            <a:xfrm flipH="1">
              <a:off x="700036" y="1183599"/>
              <a:ext cx="545718" cy="300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aixaDeTexto 31"/>
          <p:cNvSpPr txBox="1"/>
          <p:nvPr/>
        </p:nvSpPr>
        <p:spPr>
          <a:xfrm>
            <a:off x="23753" y="49174"/>
            <a:ext cx="20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85253" y="914443"/>
            <a:ext cx="364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peso: realiza trabalho positivo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de atrito: realiza trabalho negativo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normal: NÃO realiza trabalho</a:t>
            </a:r>
          </a:p>
        </p:txBody>
      </p:sp>
      <p:sp>
        <p:nvSpPr>
          <p:cNvPr id="34" name="Chave Esquerda 33"/>
          <p:cNvSpPr/>
          <p:nvPr/>
        </p:nvSpPr>
        <p:spPr>
          <a:xfrm>
            <a:off x="3984610" y="955178"/>
            <a:ext cx="222250" cy="131439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05816" y="2363934"/>
            <a:ext cx="592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preso por uma corda girando em círculo horizontal</a:t>
            </a:r>
          </a:p>
        </p:txBody>
      </p:sp>
      <p:grpSp>
        <p:nvGrpSpPr>
          <p:cNvPr id="55" name="Agrupar 54"/>
          <p:cNvGrpSpPr/>
          <p:nvPr/>
        </p:nvGrpSpPr>
        <p:grpSpPr>
          <a:xfrm>
            <a:off x="493257" y="2802008"/>
            <a:ext cx="1610582" cy="892812"/>
            <a:chOff x="493257" y="2802008"/>
            <a:chExt cx="1610582" cy="892812"/>
          </a:xfrm>
        </p:grpSpPr>
        <p:sp>
          <p:nvSpPr>
            <p:cNvPr id="36" name="Elipse 35"/>
            <p:cNvSpPr/>
            <p:nvPr/>
          </p:nvSpPr>
          <p:spPr>
            <a:xfrm>
              <a:off x="493257" y="3067975"/>
              <a:ext cx="1610582" cy="626845"/>
            </a:xfrm>
            <a:prstGeom prst="ellipse">
              <a:avLst/>
            </a:prstGeom>
            <a:noFill/>
            <a:ln w="25400">
              <a:solidFill>
                <a:srgbClr val="C0C1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6" idx="1"/>
            </p:cNvCxnSpPr>
            <p:nvPr/>
          </p:nvCxnSpPr>
          <p:spPr>
            <a:xfrm>
              <a:off x="729121" y="3159774"/>
              <a:ext cx="590064" cy="221624"/>
            </a:xfrm>
            <a:prstGeom prst="line">
              <a:avLst/>
            </a:prstGeom>
            <a:ln>
              <a:solidFill>
                <a:srgbClr val="9027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36" idx="1"/>
            </p:cNvCxnSpPr>
            <p:nvPr/>
          </p:nvCxnSpPr>
          <p:spPr>
            <a:xfrm flipV="1">
              <a:off x="729121" y="2961604"/>
              <a:ext cx="651179" cy="1981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7B2629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6471" r="-20588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ipse 45"/>
            <p:cNvSpPr/>
            <p:nvPr/>
          </p:nvSpPr>
          <p:spPr>
            <a:xfrm>
              <a:off x="683824" y="3118219"/>
              <a:ext cx="111512" cy="75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blipFill>
                <a:blip r:embed="rId12"/>
                <a:stretch>
                  <a:fillRect l="-23333" r="-20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2468742" y="2829465"/>
            <a:ext cx="324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tração  - não é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pequeno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br>
                  <a:rPr lang="pt-BR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𝑟𝑒𝑎𝑙𝑖𝑧𝑎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𝑡𝑟𝑎𝑏𝑎𝑙h𝑜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blipFill>
                <a:blip r:embed="rId13"/>
                <a:stretch>
                  <a:fillRect l="-1064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454467" y="3999503"/>
            <a:ext cx="169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blipFill>
                <a:blip r:embed="rId14"/>
                <a:stretch>
                  <a:fillRect l="-265" t="-30612" r="-265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/>
          <p:cNvSpPr txBox="1"/>
          <p:nvPr/>
        </p:nvSpPr>
        <p:spPr>
          <a:xfrm>
            <a:off x="5428035" y="4477312"/>
            <a:ext cx="159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de linha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86EE9-780F-4DB9-97FC-CA538EBA5211}"/>
              </a:ext>
            </a:extLst>
          </p:cNvPr>
          <p:cNvSpPr txBox="1"/>
          <p:nvPr/>
        </p:nvSpPr>
        <p:spPr>
          <a:xfrm>
            <a:off x="3307976" y="449284"/>
            <a:ext cx="452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deslocamento ao descer o plano:</a:t>
            </a:r>
          </a:p>
        </p:txBody>
      </p:sp>
    </p:spTree>
    <p:extLst>
      <p:ext uri="{BB962C8B-B14F-4D97-AF65-F5344CB8AC3E}">
        <p14:creationId xmlns:p14="http://schemas.microsoft.com/office/powerpoint/2010/main" val="1170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417" y="0"/>
            <a:ext cx="448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Produto Escalar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257770" y="2760852"/>
            <a:ext cx="1837939" cy="726930"/>
            <a:chOff x="257770" y="2760852"/>
            <a:chExt cx="1837939" cy="726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blipFill>
                  <a:blip r:embed="rId2"/>
                  <a:stretch>
                    <a:fillRect l="-1987" t="-30000" r="-15232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blipFill>
                  <a:blip r:embed="rId3"/>
                  <a:stretch>
                    <a:fillRect l="-2013" t="-10204" r="-15436" b="-183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/>
          <p:cNvGrpSpPr/>
          <p:nvPr/>
        </p:nvGrpSpPr>
        <p:grpSpPr>
          <a:xfrm>
            <a:off x="2657563" y="3012403"/>
            <a:ext cx="5544257" cy="338554"/>
            <a:chOff x="2657563" y="3012403"/>
            <a:chExt cx="554425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blipFill>
                  <a:blip r:embed="rId4"/>
                  <a:stretch>
                    <a:fillRect l="-1478" t="-28000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aixaDeTexto 24"/>
            <p:cNvSpPr txBox="1"/>
            <p:nvPr/>
          </p:nvSpPr>
          <p:spPr>
            <a:xfrm>
              <a:off x="5680055" y="3012403"/>
              <a:ext cx="2521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 – valor numérico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blipFill>
                <a:blip r:embed="rId5"/>
                <a:stretch>
                  <a:fillRect l="-5660" t="-7971" r="-5660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blipFill>
                <a:blip r:embed="rId6"/>
                <a:stretch>
                  <a:fillRect l="-5921" t="-7042" r="-5263" b="-7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D340076-252E-4208-BEE8-E33340BBA84A}"/>
              </a:ext>
            </a:extLst>
          </p:cNvPr>
          <p:cNvGrpSpPr/>
          <p:nvPr/>
        </p:nvGrpSpPr>
        <p:grpSpPr>
          <a:xfrm>
            <a:off x="4263762" y="1783769"/>
            <a:ext cx="4022762" cy="389850"/>
            <a:chOff x="4263762" y="1387796"/>
            <a:chExt cx="402276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  <a:blipFill>
                  <a:blip r:embed="rId7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blipFill>
                  <a:blip r:embed="rId8"/>
                  <a:stretch>
                    <a:fillRect l="-5036" t="-35556" r="-503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eta para a Direita 28"/>
            <p:cNvSpPr/>
            <p:nvPr/>
          </p:nvSpPr>
          <p:spPr>
            <a:xfrm>
              <a:off x="6650737" y="1490332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C8E7E8-C769-48A9-AD87-AC9A8A9259BB}"/>
              </a:ext>
            </a:extLst>
          </p:cNvPr>
          <p:cNvGrpSpPr/>
          <p:nvPr/>
        </p:nvGrpSpPr>
        <p:grpSpPr>
          <a:xfrm>
            <a:off x="151948" y="1652420"/>
            <a:ext cx="3703603" cy="1010027"/>
            <a:chOff x="222435" y="1255536"/>
            <a:chExt cx="3703603" cy="1010027"/>
          </a:xfrm>
        </p:grpSpPr>
        <p:grpSp>
          <p:nvGrpSpPr>
            <p:cNvPr id="28" name="Agrupar 27"/>
            <p:cNvGrpSpPr/>
            <p:nvPr/>
          </p:nvGrpSpPr>
          <p:grpSpPr>
            <a:xfrm>
              <a:off x="222435" y="1255536"/>
              <a:ext cx="1008096" cy="1010027"/>
              <a:chOff x="265099" y="1731515"/>
              <a:chExt cx="1008096" cy="1010027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V="1">
                <a:off x="265099" y="1965899"/>
                <a:ext cx="942950" cy="259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265099" y="2216408"/>
                <a:ext cx="1008096" cy="3518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2134400" flipV="1">
                <a:off x="438773" y="2128237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ângulo 15"/>
                  <p:cNvSpPr/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tângu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t="-41176" r="-10285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0" r="-1944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blipFill>
                  <a:blip r:embed="rId12"/>
                  <a:stretch>
                    <a:fillRect l="-4000" t="-32609" r="-5000" b="-456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/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blipFill>
                  <a:blip r:embed="rId13"/>
                  <a:stretch>
                    <a:fillRect l="-2981" t="-35556" r="-4336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A05DD27-BCE3-42D1-ABE7-215A6390CC64}"/>
              </a:ext>
            </a:extLst>
          </p:cNvPr>
          <p:cNvGrpSpPr/>
          <p:nvPr/>
        </p:nvGrpSpPr>
        <p:grpSpPr>
          <a:xfrm>
            <a:off x="4138928" y="2251691"/>
            <a:ext cx="4374712" cy="389850"/>
            <a:chOff x="4138928" y="1869338"/>
            <a:chExt cx="437471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/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=0°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180° </m:t>
                        </m:r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∦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  <a:blipFill>
                  <a:blip r:embed="rId14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/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blipFill>
                  <a:blip r:embed="rId15"/>
                  <a:stretch>
                    <a:fillRect l="-5195" t="-35556" r="-389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Seta para a Direita 28">
              <a:extLst>
                <a:ext uri="{FF2B5EF4-FFF2-40B4-BE49-F238E27FC236}">
                  <a16:creationId xmlns:a16="http://schemas.microsoft.com/office/drawing/2014/main" id="{04C58A49-75C2-4F97-A66C-0DD4425BDDBD}"/>
                </a:ext>
              </a:extLst>
            </p:cNvPr>
            <p:cNvSpPr/>
            <p:nvPr/>
          </p:nvSpPr>
          <p:spPr>
            <a:xfrm>
              <a:off x="7084521" y="1984113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1036283" y="3585885"/>
            <a:ext cx="1834824" cy="849804"/>
            <a:chOff x="1036283" y="3585885"/>
            <a:chExt cx="1834824" cy="84980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28A02FC-8987-46AE-9B97-B9D8ADA8E925}"/>
                </a:ext>
              </a:extLst>
            </p:cNvPr>
            <p:cNvSpPr txBox="1"/>
            <p:nvPr/>
          </p:nvSpPr>
          <p:spPr>
            <a:xfrm>
              <a:off x="1036283" y="3841510"/>
              <a:ext cx="1648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</a:t>
              </a:r>
            </a:p>
          </p:txBody>
        </p:sp>
        <p:sp>
          <p:nvSpPr>
            <p:cNvPr id="11" name="Chave Esquerda 10">
              <a:extLst>
                <a:ext uri="{FF2B5EF4-FFF2-40B4-BE49-F238E27FC236}">
                  <a16:creationId xmlns:a16="http://schemas.microsoft.com/office/drawing/2014/main" id="{3D570753-0868-4C8F-9E2F-DF86FF4ADE2F}"/>
                </a:ext>
              </a:extLst>
            </p:cNvPr>
            <p:cNvSpPr/>
            <p:nvPr/>
          </p:nvSpPr>
          <p:spPr>
            <a:xfrm>
              <a:off x="2684960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5937499" y="3585885"/>
            <a:ext cx="2559985" cy="849804"/>
            <a:chOff x="5937499" y="3585885"/>
            <a:chExt cx="2559985" cy="849804"/>
          </a:xfrm>
        </p:grpSpPr>
        <p:sp>
          <p:nvSpPr>
            <p:cNvPr id="13" name="Chave Esquerda 12">
              <a:extLst>
                <a:ext uri="{FF2B5EF4-FFF2-40B4-BE49-F238E27FC236}">
                  <a16:creationId xmlns:a16="http://schemas.microsoft.com/office/drawing/2014/main" id="{1102E586-1A16-412F-8E15-67186728396E}"/>
                </a:ext>
              </a:extLst>
            </p:cNvPr>
            <p:cNvSpPr/>
            <p:nvPr/>
          </p:nvSpPr>
          <p:spPr>
            <a:xfrm flipH="1">
              <a:off x="5937499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7B59D0C-DAB3-4010-A411-ACC7C6FBF8EB}"/>
                </a:ext>
              </a:extLst>
            </p:cNvPr>
            <p:cNvSpPr txBox="1"/>
            <p:nvPr/>
          </p:nvSpPr>
          <p:spPr>
            <a:xfrm>
              <a:off x="6164718" y="3826121"/>
              <a:ext cx="233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ortogonais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0E1AE90-9B4B-49A0-B0AE-D620B9E09567}"/>
              </a:ext>
            </a:extLst>
          </p:cNvPr>
          <p:cNvGrpSpPr/>
          <p:nvPr/>
        </p:nvGrpSpPr>
        <p:grpSpPr>
          <a:xfrm>
            <a:off x="412746" y="410569"/>
            <a:ext cx="8471008" cy="369332"/>
            <a:chOff x="412746" y="410569"/>
            <a:chExt cx="847100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blipFill>
                  <a:blip r:embed="rId16"/>
                  <a:stretch>
                    <a:fillRect t="-43137" r="-23529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/>
            <p:cNvSpPr txBox="1"/>
            <p:nvPr/>
          </p:nvSpPr>
          <p:spPr>
            <a:xfrm>
              <a:off x="1804469" y="410569"/>
              <a:ext cx="182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Vetorial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blipFill>
                  <a:blip r:embed="rId17"/>
                  <a:stretch>
                    <a:fillRect t="-38182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CE3271B-A324-4EDD-AC89-4CA765A20E34}"/>
                </a:ext>
              </a:extLst>
            </p:cNvPr>
            <p:cNvSpPr txBox="1"/>
            <p:nvPr/>
          </p:nvSpPr>
          <p:spPr>
            <a:xfrm>
              <a:off x="5589225" y="431977"/>
              <a:ext cx="329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Vetor, regra da mão direita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7C5C881-AD4D-40EF-93F4-9BD078779336}"/>
              </a:ext>
            </a:extLst>
          </p:cNvPr>
          <p:cNvGrpSpPr/>
          <p:nvPr/>
        </p:nvGrpSpPr>
        <p:grpSpPr>
          <a:xfrm>
            <a:off x="513653" y="810609"/>
            <a:ext cx="7931595" cy="378583"/>
            <a:chOff x="513653" y="810609"/>
            <a:chExt cx="7931595" cy="378583"/>
          </a:xfrm>
        </p:grpSpPr>
        <p:sp>
          <p:nvSpPr>
            <p:cNvPr id="6" name="CaixaDeTexto 5"/>
            <p:cNvSpPr txBox="1"/>
            <p:nvPr/>
          </p:nvSpPr>
          <p:spPr>
            <a:xfrm>
              <a:off x="1821611" y="819860"/>
              <a:ext cx="196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Escalar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blipFill>
                  <a:blip r:embed="rId18"/>
                  <a:stretch>
                    <a:fillRect l="-4790" t="-43137" r="-34731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blipFill>
                  <a:blip r:embed="rId19"/>
                  <a:stretch>
                    <a:fillRect l="-2545" t="-40000" r="-2545" b="-18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173CFD4-8F95-49F6-969F-9D41C99550FE}"/>
                </a:ext>
              </a:extLst>
            </p:cNvPr>
            <p:cNvSpPr txBox="1"/>
            <p:nvPr/>
          </p:nvSpPr>
          <p:spPr>
            <a:xfrm>
              <a:off x="5633793" y="819860"/>
              <a:ext cx="2811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Escalar, algébrico com sinal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2480657" y="4388222"/>
            <a:ext cx="4460280" cy="479653"/>
            <a:chOff x="2480657" y="4388222"/>
            <a:chExt cx="4460280" cy="479653"/>
          </a:xfrm>
        </p:grpSpPr>
        <p:sp>
          <p:nvSpPr>
            <p:cNvPr id="37" name="Chave Esquerda 36">
              <a:extLst>
                <a:ext uri="{FF2B5EF4-FFF2-40B4-BE49-F238E27FC236}">
                  <a16:creationId xmlns:a16="http://schemas.microsoft.com/office/drawing/2014/main" id="{349FC87D-6F30-43F2-881C-EEFB5A1F10ED}"/>
                </a:ext>
              </a:extLst>
            </p:cNvPr>
            <p:cNvSpPr/>
            <p:nvPr/>
          </p:nvSpPr>
          <p:spPr>
            <a:xfrm rot="16200000">
              <a:off x="4292244" y="3107914"/>
              <a:ext cx="224118" cy="278473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52ADEDAB-EFE3-4159-B913-D2728F266D44}"/>
                </a:ext>
              </a:extLst>
            </p:cNvPr>
            <p:cNvSpPr txBox="1"/>
            <p:nvPr/>
          </p:nvSpPr>
          <p:spPr>
            <a:xfrm>
              <a:off x="2480657" y="4529321"/>
              <a:ext cx="446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 formam uma base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triortonormal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1643385" y="269470"/>
            <a:ext cx="7051952" cy="1347346"/>
            <a:chOff x="1643385" y="269470"/>
            <a:chExt cx="7051952" cy="1347346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9E1F4D1-0DFD-47FC-981B-E680E6821613}"/>
                </a:ext>
              </a:extLst>
            </p:cNvPr>
            <p:cNvSpPr txBox="1"/>
            <p:nvPr/>
          </p:nvSpPr>
          <p:spPr>
            <a:xfrm>
              <a:off x="3855551" y="1278262"/>
              <a:ext cx="4839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Invariantes com mudança de sistema de referência</a:t>
              </a:r>
            </a:p>
          </p:txBody>
        </p:sp>
        <p:sp>
          <p:nvSpPr>
            <p:cNvPr id="47" name="Balão de Fala: Oval 46">
              <a:extLst>
                <a:ext uri="{FF2B5EF4-FFF2-40B4-BE49-F238E27FC236}">
                  <a16:creationId xmlns:a16="http://schemas.microsoft.com/office/drawing/2014/main" id="{5CE885BC-609A-4286-8E91-B88F887C554E}"/>
                </a:ext>
              </a:extLst>
            </p:cNvPr>
            <p:cNvSpPr/>
            <p:nvPr/>
          </p:nvSpPr>
          <p:spPr>
            <a:xfrm>
              <a:off x="1643385" y="269470"/>
              <a:ext cx="2139307" cy="1167904"/>
            </a:xfrm>
            <a:prstGeom prst="wedgeEllipseCallout">
              <a:avLst>
                <a:gd name="adj1" fmla="val 53700"/>
                <a:gd name="adj2" fmla="val 51811"/>
              </a:avLst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374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56750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9558"/>
            <a:ext cx="77689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halterofilista ergue, com velocidade praticamente nula, massa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a 2,0 m;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pessoa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sobe, a velocidade constante, quatro lances de escada=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m de altura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Calcule, nos respectivos percursos, o trabalho da componente vertical da força: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do halterofilista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842" y="20940"/>
            <a:ext cx="349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2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6A3CA62-C57B-47B5-A21F-D8C397D4EBB5}"/>
              </a:ext>
            </a:extLst>
          </p:cNvPr>
          <p:cNvGrpSpPr/>
          <p:nvPr/>
        </p:nvGrpSpPr>
        <p:grpSpPr>
          <a:xfrm>
            <a:off x="48428" y="1417615"/>
            <a:ext cx="4994080" cy="394723"/>
            <a:chOff x="225860" y="1939620"/>
            <a:chExt cx="4994080" cy="394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tângulo 3"/>
                <p:cNvSpPr/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  <a:blipFill>
                  <a:blip r:embed="rId2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  <a:blipFill>
                  <a:blip r:embed="rId3"/>
                  <a:stretch>
                    <a:fillRect t="-15000" r="-23529" b="-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  <a:blipFill>
                  <a:blip r:embed="rId4"/>
                  <a:stretch>
                    <a:fillRect t="-1613" b="-96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2307C7C-10B3-42F1-A06A-3D65DBA3F79C}"/>
              </a:ext>
            </a:extLst>
          </p:cNvPr>
          <p:cNvGrpSpPr/>
          <p:nvPr/>
        </p:nvGrpSpPr>
        <p:grpSpPr>
          <a:xfrm>
            <a:off x="5266602" y="1445699"/>
            <a:ext cx="3253959" cy="338554"/>
            <a:chOff x="5444034" y="1967704"/>
            <a:chExt cx="325395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=100×10×2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0338895-F08A-4566-A23A-93CED90110E8}"/>
              </a:ext>
            </a:extLst>
          </p:cNvPr>
          <p:cNvGrpSpPr/>
          <p:nvPr/>
        </p:nvGrpSpPr>
        <p:grpSpPr>
          <a:xfrm>
            <a:off x="2724" y="1820809"/>
            <a:ext cx="6720879" cy="338554"/>
            <a:chOff x="44199" y="2509329"/>
            <a:chExt cx="6720879" cy="338554"/>
          </a:xfrm>
        </p:grpSpPr>
        <p:sp>
          <p:nvSpPr>
            <p:cNvPr id="9" name="Retângulo 8"/>
            <p:cNvSpPr/>
            <p:nvPr/>
          </p:nvSpPr>
          <p:spPr>
            <a:xfrm>
              <a:off x="44199" y="2509329"/>
              <a:ext cx="27703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hangingPunct="0">
                <a:spcAft>
                  <a:spcPts val="60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 da pessoa que sobe a escada.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=1000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D11C43-8477-4C50-870A-4DDAF3E0F347}"/>
              </a:ext>
            </a:extLst>
          </p:cNvPr>
          <p:cNvGrpSpPr/>
          <p:nvPr/>
        </p:nvGrpSpPr>
        <p:grpSpPr>
          <a:xfrm>
            <a:off x="2724" y="2180946"/>
            <a:ext cx="4431954" cy="369332"/>
            <a:chOff x="111560" y="2889393"/>
            <a:chExt cx="443195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=100×10×12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tângulo 14"/>
          <p:cNvSpPr/>
          <p:nvPr/>
        </p:nvSpPr>
        <p:spPr>
          <a:xfrm>
            <a:off x="2724" y="2519954"/>
            <a:ext cx="90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Explique a necessidade da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enunciado para os cálculos dos itens anteriores e comente sobre o realismo dessa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relação aos resultados obtidos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/>
              <p:nvPr/>
            </p:nvSpPr>
            <p:spPr>
              <a:xfrm>
                <a:off x="44583" y="2993763"/>
                <a:ext cx="879106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 velocidade é constante, a aceleração é nula e deduz-se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o que não ocorreria se houvesse alteração de velocidade. Além disso, se a velocidade inicial não fosse nula, o movimento teria começado antes do halterofilista iniciar o levantamento de peso ou da pessoa ter começado a subir a escada. 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" y="2993763"/>
                <a:ext cx="8791061" cy="860941"/>
              </a:xfrm>
              <a:prstGeom prst="rect">
                <a:avLst/>
              </a:prstGeom>
              <a:blipFill>
                <a:blip r:embed="rId11"/>
                <a:stretch>
                  <a:fillRect l="-347" t="-5674" r="-416" b="-85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0" y="3759580"/>
            <a:ext cx="8835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Assim, 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permite determinar a força sem que o movimento tenha começado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que o enunciado discrimina. Realista p/ quem sobe uma escada, é inadequado p/ halterofilista. No entanto, como as velocidades inicial e final do haltere é nula, o cálculo está correto, por conta do teorema trabalho – energia,  mas isso só veremos adiante.</a:t>
            </a:r>
          </a:p>
        </p:txBody>
      </p:sp>
    </p:spTree>
    <p:extLst>
      <p:ext uri="{BB962C8B-B14F-4D97-AF65-F5344CB8AC3E}">
        <p14:creationId xmlns:p14="http://schemas.microsoft.com/office/powerpoint/2010/main" val="358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83367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5439"/>
            <a:ext cx="7472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corda é usada para baixar um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verticalmente por uma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uma aceleração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constante e para baixo.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percurso descrito no enunciado, o trabalho realizado pela força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corda no bloco.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3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12775" y="872828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4" idx="3"/>
          </p:cNvCxnSpPr>
          <p:nvPr/>
        </p:nvCxnSpPr>
        <p:spPr>
          <a:xfrm>
            <a:off x="8676330" y="946120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237112" y="1043996"/>
            <a:ext cx="13960" cy="107382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237112" y="1196122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7892434" y="1029736"/>
            <a:ext cx="0" cy="1152000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671187" y="853479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7594114" y="1058110"/>
            <a:ext cx="706511" cy="342027"/>
            <a:chOff x="7592287" y="1038761"/>
            <a:chExt cx="706511" cy="342027"/>
          </a:xfrm>
        </p:grpSpPr>
        <p:sp>
          <p:nvSpPr>
            <p:cNvPr id="11" name="Retângulo 10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52067" y="1038761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  <a:blipFill>
                <a:blip r:embed="rId2"/>
                <a:stretch>
                  <a:fillRect t="-15000" r="-19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blipFill>
                <a:blip r:embed="rId3"/>
                <a:stretch>
                  <a:fillRect l="-949" r="-1266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blipFill>
                <a:blip r:embed="rId5"/>
                <a:stretch>
                  <a:fillRect l="-2410" r="-200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229325" y="2197312"/>
            <a:ext cx="414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Tração e deslocamento em sentidos contrários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638588" y="934214"/>
            <a:ext cx="296527" cy="1681986"/>
            <a:chOff x="6638588" y="934214"/>
            <a:chExt cx="296527" cy="1681986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6921155" y="1038521"/>
              <a:ext cx="13960" cy="1577679"/>
            </a:xfrm>
            <a:prstGeom prst="line">
              <a:avLst/>
            </a:prstGeom>
            <a:ln>
              <a:solidFill>
                <a:srgbClr val="50515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/>
          <p:cNvCxnSpPr/>
          <p:nvPr/>
        </p:nvCxnSpPr>
        <p:spPr>
          <a:xfrm>
            <a:off x="7892434" y="2326922"/>
            <a:ext cx="0" cy="38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blipFill>
                <a:blip r:embed="rId9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/>
          <p:cNvCxnSpPr/>
          <p:nvPr/>
        </p:nvCxnSpPr>
        <p:spPr>
          <a:xfrm flipV="1">
            <a:off x="7892434" y="1786551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036142" y="1706385"/>
                <a:ext cx="9030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42" y="1706385"/>
                <a:ext cx="903004" cy="276166"/>
              </a:xfrm>
              <a:prstGeom prst="rect">
                <a:avLst/>
              </a:prstGeom>
              <a:blipFill>
                <a:blip r:embed="rId10"/>
                <a:stretch>
                  <a:fillRect l="-4054" t="-22222" r="-34459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>
            <a:off x="23842" y="3342512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da força da gravidade.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blipFill>
                <a:blip r:embed="rId11"/>
                <a:stretch>
                  <a:fillRect l="-5600" t="-35556" r="-40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1532335" y="3780690"/>
            <a:ext cx="54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tem a mesma direção do deslocamento,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blipFill>
                <a:blip r:embed="rId12"/>
                <a:stretch>
                  <a:fillRect t="-14516" b="-80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91 0.215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1" grpId="0"/>
      <p:bldP spid="35" grpId="0"/>
      <p:bldP spid="37" grpId="0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23367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365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5 (versão Torricelli)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767235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inicialmente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força necessária, a distância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  <a:blipFill>
                <a:blip r:embed="rId2"/>
                <a:stretch>
                  <a:fillRect t="-13333" r="-22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blipFill>
                <a:blip r:embed="rId3"/>
                <a:stretch>
                  <a:fillRect l="-880" r="-117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314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 (usando Torricelli)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blipFill>
                <a:blip r:embed="rId4"/>
                <a:stretch>
                  <a:fillRect l="-1439" t="-4444" r="-2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blipFill>
                <a:blip r:embed="rId5"/>
                <a:stretch>
                  <a:fillRect l="-3162" t="-2174" r="-2767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blipFill>
                <a:blip r:embed="rId6"/>
                <a:stretch>
                  <a:fillRect l="-3883" r="-6796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2×1,97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blipFill>
                <a:blip r:embed="rId8"/>
                <a:stretch>
                  <a:fillRect l="-1581" r="-158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  <a:blipFill>
                <a:blip r:embed="rId9"/>
                <a:stretch>
                  <a:fillRect t="-20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823340" y="4379406"/>
                <a:ext cx="243912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=−1,40×1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40" y="4379406"/>
                <a:ext cx="2439129" cy="372410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  <a:blipFill>
                <a:blip r:embed="rId11"/>
                <a:stretch>
                  <a:fillRect t="-13333" r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blipFill>
                <a:blip r:embed="rId12"/>
                <a:stretch>
                  <a:fillRect l="-880" r="-880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blipFill>
                <a:blip r:embed="rId13"/>
                <a:stretch>
                  <a:fillRect l="-1099" t="-2222" r="-2564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blipFill>
                <a:blip r:embed="rId14"/>
                <a:stretch>
                  <a:fillRect l="-2767" t="-2174" r="-3162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blipFill>
                <a:blip r:embed="rId15"/>
                <a:stretch>
                  <a:fillRect l="-3922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2×4,82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blipFill>
                <a:blip r:embed="rId17"/>
                <a:stretch>
                  <a:fillRect l="-1581" r="-158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76635" y="2448711"/>
                <a:ext cx="243912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=−1,40×1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35" y="2448711"/>
                <a:ext cx="2439129" cy="372410"/>
              </a:xfrm>
              <a:prstGeom prst="rect">
                <a:avLst/>
              </a:prstGeom>
              <a:blipFill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  <a:blipFill>
                <a:blip r:embed="rId19"/>
                <a:stretch>
                  <a:fillRect t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8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450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5 (versão velocidade média)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65521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necessária,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1017586" cy="368499"/>
              </a:xfrm>
              <a:prstGeom prst="rect">
                <a:avLst/>
              </a:prstGeom>
              <a:blipFill>
                <a:blip r:embed="rId2"/>
                <a:stretch>
                  <a:fillRect t="-13333" r="-21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687339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687339" cy="295915"/>
              </a:xfrm>
              <a:prstGeom prst="rect">
                <a:avLst/>
              </a:prstGeom>
              <a:blipFill>
                <a:blip r:embed="rId3"/>
                <a:stretch>
                  <a:fillRect l="-454" t="-33333" r="-907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15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05136" y="1938588"/>
                <a:ext cx="1903598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∙25,9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6" y="1938588"/>
                <a:ext cx="1903598" cy="46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91239" y="2074320"/>
                <a:ext cx="1357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39" y="2074320"/>
                <a:ext cx="1357488" cy="246221"/>
              </a:xfrm>
              <a:prstGeom prst="rect">
                <a:avLst/>
              </a:prstGeom>
              <a:blipFill>
                <a:blip r:embed="rId5"/>
                <a:stretch>
                  <a:fillRect l="-1802" r="-1351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  <a:blipFill>
                <a:blip r:embed="rId6"/>
                <a:stretch>
                  <a:fillRect t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  <a:blipFill>
                <a:blip r:embed="rId8"/>
                <a:stretch>
                  <a:fillRect t="-13333" r="-209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blipFill>
                <a:blip r:embed="rId9"/>
                <a:stretch>
                  <a:fillRect l="-462" t="-33333" r="-693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blipFill>
                <a:blip r:embed="rId13"/>
                <a:stretch>
                  <a:fillRect r="-2336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 </m:t>
                      </m:r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  <a:blipFill>
                <a:blip r:embed="rId15"/>
                <a:stretch>
                  <a:fillRect t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/>
              <p:nvPr/>
            </p:nvSpPr>
            <p:spPr>
              <a:xfrm>
                <a:off x="1662270" y="1991616"/>
                <a:ext cx="2014590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=25,9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1991616"/>
                <a:ext cx="2014590" cy="371833"/>
              </a:xfrm>
              <a:prstGeom prst="rect">
                <a:avLst/>
              </a:prstGeom>
              <a:blipFill>
                <a:blip r:embed="rId20"/>
                <a:stretch>
                  <a:fillRect l="-3636" t="-3279" r="-5455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18E213D-42C0-4158-8C2F-163CD97811A9}"/>
              </a:ext>
            </a:extLst>
          </p:cNvPr>
          <p:cNvCxnSpPr>
            <a:cxnSpLocks/>
          </p:cNvCxnSpPr>
          <p:nvPr/>
        </p:nvCxnSpPr>
        <p:spPr>
          <a:xfrm>
            <a:off x="7472612" y="1615448"/>
            <a:ext cx="139778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3C33521-C235-4F7C-99AB-CC7AB74A7946}"/>
              </a:ext>
            </a:extLst>
          </p:cNvPr>
          <p:cNvCxnSpPr>
            <a:cxnSpLocks/>
          </p:cNvCxnSpPr>
          <p:nvPr/>
        </p:nvCxnSpPr>
        <p:spPr>
          <a:xfrm flipV="1">
            <a:off x="7472612" y="496800"/>
            <a:ext cx="0" cy="11668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/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blipFill>
                <a:blip r:embed="rId21"/>
                <a:stretch>
                  <a:fillRect r="-38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39D234-31D4-45C2-B5B9-989CA15B8C5F}"/>
              </a:ext>
            </a:extLst>
          </p:cNvPr>
          <p:cNvSpPr txBox="1"/>
          <p:nvPr/>
        </p:nvSpPr>
        <p:spPr>
          <a:xfrm>
            <a:off x="7518885" y="390144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v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579CC14-9D54-4B69-B2CC-782B4B94341D}"/>
              </a:ext>
            </a:extLst>
          </p:cNvPr>
          <p:cNvCxnSpPr/>
          <p:nvPr/>
        </p:nvCxnSpPr>
        <p:spPr>
          <a:xfrm>
            <a:off x="7472612" y="759476"/>
            <a:ext cx="1177760" cy="8559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FFB1602-5724-4871-A904-42D425CAB384}"/>
              </a:ext>
            </a:extLst>
          </p:cNvPr>
          <p:cNvSpPr txBox="1"/>
          <p:nvPr/>
        </p:nvSpPr>
        <p:spPr>
          <a:xfrm>
            <a:off x="7130299" y="1509550"/>
            <a:ext cx="2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3E20A38-3698-44A6-BFEB-42E3E3A87DEF}"/>
              </a:ext>
            </a:extLst>
          </p:cNvPr>
          <p:cNvCxnSpPr>
            <a:cxnSpLocks/>
          </p:cNvCxnSpPr>
          <p:nvPr/>
        </p:nvCxnSpPr>
        <p:spPr>
          <a:xfrm>
            <a:off x="7461384" y="1793542"/>
            <a:ext cx="1260000" cy="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AF45539-B268-4CDA-B9BE-5D966FA51553}"/>
              </a:ext>
            </a:extLst>
          </p:cNvPr>
          <p:cNvSpPr txBox="1"/>
          <p:nvPr/>
        </p:nvSpPr>
        <p:spPr>
          <a:xfrm>
            <a:off x="8721384" y="1238275"/>
            <a:ext cx="29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/>
              <a:t>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/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blipFill>
                <a:blip r:embed="rId22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CB20A1A-B259-4C30-8847-82B868524849}"/>
              </a:ext>
            </a:extLst>
          </p:cNvPr>
          <p:cNvCxnSpPr>
            <a:cxnSpLocks/>
          </p:cNvCxnSpPr>
          <p:nvPr/>
        </p:nvCxnSpPr>
        <p:spPr>
          <a:xfrm flipV="1">
            <a:off x="7187899" y="736379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/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∙10,58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/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4,82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=10,58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blipFill>
                <a:blip r:embed="rId24"/>
                <a:stretch>
                  <a:fillRect l="-3143" t="-3279" r="-5143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que vem não haverá aulas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quinta-feira haverá um plantão de dúvidas com o seu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 – fechar!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começar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XI dos Conceitos de Matemática Básica (~2 semanas)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Responder o questionário online sobre a lista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Prova P2 (peso 4) na próxima aula, 09-10/11, 2ª-3ª-feiras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entrega hoje 29/10.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8224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3245"/>
            <a:ext cx="71501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trabalhador empurrou um bloco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uma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 de 9,5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ao longo de um assoalho horizontal, com velocidade constante, aplicando-lhe uma força inclinada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baixo da horizontal. O coeficiente de atrito cinético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da força do homem no trajeto mencionado.</a:t>
            </a:r>
            <a:r>
              <a:rPr lang="pt-BR" sz="16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20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7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8050462" y="937683"/>
            <a:ext cx="673569" cy="449496"/>
            <a:chOff x="7592287" y="931292"/>
            <a:chExt cx="673569" cy="449496"/>
          </a:xfrm>
        </p:grpSpPr>
        <p:sp>
          <p:nvSpPr>
            <p:cNvPr id="5" name="Retângulo 4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894141" y="931292"/>
              <a:ext cx="371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308850" y="1396884"/>
            <a:ext cx="1835150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7187039" y="451368"/>
            <a:ext cx="1932105" cy="1210196"/>
            <a:chOff x="7187039" y="451368"/>
            <a:chExt cx="1932105" cy="1210196"/>
          </a:xfrm>
        </p:grpSpPr>
        <p:cxnSp>
          <p:nvCxnSpPr>
            <p:cNvPr id="7" name="Conector reto 6"/>
            <p:cNvCxnSpPr/>
            <p:nvPr/>
          </p:nvCxnSpPr>
          <p:spPr>
            <a:xfrm flipV="1">
              <a:off x="7416499" y="451368"/>
              <a:ext cx="0" cy="1091682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1429" r="-11429" b="-19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to 15"/>
            <p:cNvCxnSpPr/>
            <p:nvPr/>
          </p:nvCxnSpPr>
          <p:spPr>
            <a:xfrm>
              <a:off x="7283994" y="1396884"/>
              <a:ext cx="1835150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/>
          <p:cNvGrpSpPr/>
          <p:nvPr/>
        </p:nvGrpSpPr>
        <p:grpSpPr>
          <a:xfrm>
            <a:off x="7416499" y="746596"/>
            <a:ext cx="1835150" cy="513714"/>
            <a:chOff x="7416499" y="746596"/>
            <a:chExt cx="1835150" cy="513714"/>
          </a:xfrm>
        </p:grpSpPr>
        <p:sp>
          <p:nvSpPr>
            <p:cNvPr id="11" name="Arco 10"/>
            <p:cNvSpPr/>
            <p:nvPr/>
          </p:nvSpPr>
          <p:spPr>
            <a:xfrm rot="14097983" flipV="1">
              <a:off x="7816321" y="1073674"/>
              <a:ext cx="150281" cy="171276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7576797" y="966000"/>
              <a:ext cx="485420" cy="247537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7416499" y="1213537"/>
              <a:ext cx="18351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2222" t="-41176" r="-94444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/>
            <p:cNvSpPr txBox="1"/>
            <p:nvPr/>
          </p:nvSpPr>
          <p:spPr>
            <a:xfrm>
              <a:off x="7426797" y="983311"/>
              <a:ext cx="40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pt-BR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Conector reto 30"/>
          <p:cNvCxnSpPr/>
          <p:nvPr/>
        </p:nvCxnSpPr>
        <p:spPr>
          <a:xfrm flipH="1">
            <a:off x="7595800" y="1383706"/>
            <a:ext cx="454662" cy="0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blipFill>
                <a:blip r:embed="rId5"/>
                <a:stretch>
                  <a:fillRect l="-14754" t="-41176" r="-47541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8329903" y="1252354"/>
            <a:ext cx="10248" cy="471693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blipFill>
                <a:blip r:embed="rId6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8326026" y="714375"/>
            <a:ext cx="3877" cy="467221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blipFill>
                <a:blip r:embed="rId7"/>
                <a:stretch>
                  <a:fillRect l="-20513" r="-2051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2908300" y="1970495"/>
            <a:ext cx="339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blipFill>
                <a:blip r:embed="rId9"/>
                <a:stretch>
                  <a:fillRect l="-2473" t="-4444" r="-45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blipFill>
                <a:blip r:embed="rId10"/>
                <a:stretch>
                  <a:fillRect l="-168" r="-84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blipFill>
                <a:blip r:embed="rId11"/>
                <a:stretch>
                  <a:fillRect l="-843" r="-16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blipFill>
                <a:blip r:embed="rId12"/>
                <a:stretch>
                  <a:fillRect l="-4375" r="-687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DeTexto 50"/>
              <p:cNvSpPr txBox="1"/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blipFill>
                <a:blip r:embed="rId13"/>
                <a:stretch>
                  <a:fillRect l="-2262" t="-4444" r="-316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tângulo 51"/>
              <p:cNvSpPr/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𝐹𝑐𝑜𝑠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)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BR" dirty="0"/>
                          <m:t>) 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  <a:blipFill>
                <a:blip r:embed="rId19"/>
                <a:stretch>
                  <a:fillRect t="-19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=0,58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blipFill>
                <a:blip r:embed="rId2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0,2×27×9,8</m:t>
                        </m:r>
                      </m:num>
                      <m:den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4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pt-BR" sz="1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1,3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  <a:blipFill>
                <a:blip r:embed="rId21"/>
                <a:stretch>
                  <a:fillRect t="-8696" b="-10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9,5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=575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11.3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350" y="40399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Potência é a taxa com a qual o trabalho é realizado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350" y="76405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liberada por unidade de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𝑖𝑛𝑠𝑡𝑎𝑛𝑡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𝑛𝑒𝑎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blipFill>
                <a:blip r:embed="rId4"/>
                <a:stretch>
                  <a:fillRect l="-1183"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04797" y="1904606"/>
                <a:ext cx="290081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𝑀𝐿𝐿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97" y="1904606"/>
                <a:ext cx="2900810" cy="522707"/>
              </a:xfrm>
              <a:prstGeom prst="rect">
                <a:avLst/>
              </a:prstGeom>
              <a:blipFill>
                <a:blip r:embed="rId5"/>
                <a:stretch>
                  <a:fillRect l="-1895" b="-58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68300" y="2427313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Quilowatt-hora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ilowatt-hora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unidade de energia (companhia elétrica)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895" y="2815108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kWh é o trabalho realizado em uma hora por um agente trabalhando a uma taxa constante de 1 kW.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blipFill>
                <a:blip r:embed="rId7"/>
                <a:stretch>
                  <a:fillRect l="-4091" t="-45098" r="-2636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blipFill>
                <a:blip r:embed="rId8"/>
                <a:stretch>
                  <a:fillRect l="-1544" t="-41176" r="-231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blipFill>
                <a:blip r:embed="rId10"/>
                <a:stretch>
                  <a:fillRect l="-5128" t="-43137" r="-3717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532103" y="4042135"/>
            <a:ext cx="19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(produto escalar)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movimentos em uma dimensão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blipFill>
                <a:blip r:embed="rId11"/>
                <a:stretch>
                  <a:fillRect l="-2107" t="-15556" r="-1459" b="-4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forem antiparalelos, a potência é negativa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blipFill>
                <a:blip r:embed="rId12"/>
                <a:stretch>
                  <a:fillRect l="-983" t="-2121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334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ainda não estamos livres dos apagões, é bom saber como subir escadas longas. Considere que um ser humano consegue desenvolver no máximo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energia mecânica com as pernas por um tempo longo.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adequada para subir uma escada com muitos degraus na condição do enunciado.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blipFill>
                <a:blip r:embed="rId2"/>
                <a:stretch>
                  <a:fillRect l="-2793" t="-2222" r="-782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blipFill>
                <a:blip r:embed="rId3"/>
                <a:stretch>
                  <a:fillRect l="-2959" t="-2222" r="-118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blipFill>
                <a:blip r:embed="rId4"/>
                <a:stretch>
                  <a:fillRect l="-4965" r="-496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=70×10=700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blipFill>
                <a:blip r:embed="rId5"/>
                <a:stretch>
                  <a:fillRect l="-1381" r="-165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blipFill>
                <a:blip r:embed="rId6"/>
                <a:stretch>
                  <a:fillRect l="-5426" r="-620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≈6,7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blipFill>
                <a:blip r:embed="rId7"/>
                <a:stretch>
                  <a:fillRect l="-1832" t="-2222" r="-340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blipFill>
                <a:blip r:embed="rId9"/>
                <a:stretch>
                  <a:fillRect l="-797" t="-2174" r="-119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6,7 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blipFill>
                <a:blip r:embed="rId11"/>
                <a:stretch>
                  <a:fillRect l="-3478" r="-6087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𝑎𝑛𝑑𝑎𝑟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𝑑𝑒𝑔𝑟𝑎𝑢𝑠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blipFill>
                <a:blip r:embed="rId14"/>
                <a:stretch>
                  <a:fillRect l="-4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≈3,3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blipFill>
                <a:blip r:embed="rId15"/>
                <a:stretch>
                  <a:fillRect l="-5882" r="-18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611"/>
          <p:cNvGrpSpPr/>
          <p:nvPr/>
        </p:nvGrpSpPr>
        <p:grpSpPr>
          <a:xfrm>
            <a:off x="7062788" y="730873"/>
            <a:ext cx="7190740" cy="5370830"/>
            <a:chOff x="0" y="0"/>
            <a:chExt cx="7190740" cy="5370830"/>
          </a:xfrm>
        </p:grpSpPr>
        <p:sp>
          <p:nvSpPr>
            <p:cNvPr id="4" name="Retângulo 3"/>
            <p:cNvSpPr/>
            <p:nvPr/>
          </p:nvSpPr>
          <p:spPr>
            <a:xfrm>
              <a:off x="5226685" y="3947795"/>
              <a:ext cx="1964055" cy="14230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AutoShape 613"/>
            <p:cNvSpPr>
              <a:spLocks noChangeArrowheads="1"/>
            </p:cNvSpPr>
            <p:nvPr/>
          </p:nvSpPr>
          <p:spPr bwMode="auto">
            <a:xfrm flipV="1">
              <a:off x="26035" y="240030"/>
              <a:ext cx="1865630" cy="77089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" name="Rectangle 614"/>
            <p:cNvSpPr>
              <a:spLocks noChangeArrowheads="1"/>
            </p:cNvSpPr>
            <p:nvPr/>
          </p:nvSpPr>
          <p:spPr bwMode="auto">
            <a:xfrm>
              <a:off x="984250" y="220980"/>
              <a:ext cx="905510" cy="7899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15"/>
            <p:cNvSpPr>
              <a:spLocks noChangeArrowheads="1"/>
            </p:cNvSpPr>
            <p:nvPr/>
          </p:nvSpPr>
          <p:spPr bwMode="auto">
            <a:xfrm rot="19116974">
              <a:off x="76835" y="612775"/>
              <a:ext cx="221615" cy="2209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Oval 616"/>
            <p:cNvSpPr>
              <a:spLocks noChangeArrowheads="1"/>
            </p:cNvSpPr>
            <p:nvPr/>
          </p:nvSpPr>
          <p:spPr bwMode="auto">
            <a:xfrm>
              <a:off x="958215" y="0"/>
              <a:ext cx="220980" cy="2216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Rectangle 617"/>
            <p:cNvSpPr>
              <a:spLocks noChangeArrowheads="1"/>
            </p:cNvSpPr>
            <p:nvPr/>
          </p:nvSpPr>
          <p:spPr bwMode="auto">
            <a:xfrm>
              <a:off x="1007110" y="125730"/>
              <a:ext cx="126365" cy="1600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0" name="Line 618"/>
            <p:cNvCxnSpPr>
              <a:cxnSpLocks noChangeShapeType="1"/>
            </p:cNvCxnSpPr>
            <p:nvPr/>
          </p:nvCxnSpPr>
          <p:spPr bwMode="auto">
            <a:xfrm rot="8264" flipV="1">
              <a:off x="242570" y="4445"/>
              <a:ext cx="782955" cy="651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19"/>
            <p:cNvCxnSpPr>
              <a:cxnSpLocks noChangeShapeType="1"/>
            </p:cNvCxnSpPr>
            <p:nvPr/>
          </p:nvCxnSpPr>
          <p:spPr bwMode="auto">
            <a:xfrm>
              <a:off x="1687195" y="240030"/>
              <a:ext cx="3175" cy="770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20"/>
            <p:cNvCxnSpPr>
              <a:cxnSpLocks noChangeShapeType="1"/>
            </p:cNvCxnSpPr>
            <p:nvPr/>
          </p:nvCxnSpPr>
          <p:spPr bwMode="auto">
            <a:xfrm>
              <a:off x="0" y="1129030"/>
              <a:ext cx="9975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21"/>
            <p:cNvCxnSpPr>
              <a:cxnSpLocks noChangeShapeType="1"/>
            </p:cNvCxnSpPr>
            <p:nvPr/>
          </p:nvCxnSpPr>
          <p:spPr bwMode="auto">
            <a:xfrm>
              <a:off x="2603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22"/>
            <p:cNvCxnSpPr>
              <a:cxnSpLocks noChangeShapeType="1"/>
            </p:cNvCxnSpPr>
            <p:nvPr/>
          </p:nvCxnSpPr>
          <p:spPr bwMode="auto">
            <a:xfrm>
              <a:off x="102171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623"/>
            <p:cNvSpPr txBox="1">
              <a:spLocks noChangeArrowheads="1"/>
            </p:cNvSpPr>
            <p:nvPr/>
          </p:nvSpPr>
          <p:spPr bwMode="auto">
            <a:xfrm>
              <a:off x="1354348" y="556260"/>
              <a:ext cx="543032" cy="2082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28,2 m</a:t>
              </a:r>
            </a:p>
          </p:txBody>
        </p:sp>
        <p:sp>
          <p:nvSpPr>
            <p:cNvPr id="16" name="Text Box 624"/>
            <p:cNvSpPr txBox="1">
              <a:spLocks noChangeArrowheads="1"/>
            </p:cNvSpPr>
            <p:nvPr/>
          </p:nvSpPr>
          <p:spPr bwMode="auto">
            <a:xfrm>
              <a:off x="296018" y="1155941"/>
              <a:ext cx="480360" cy="1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39,4 m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341695"/>
            <a:ext cx="715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guincho arrasta um bloco de granito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uma velocidade constante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1,34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um plano inclinado. O coeficiente de atrito cinético entre o bloco e o plano inclinado é 0,41.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842" y="2081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Exercício 12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32532" y="1096427"/>
            <a:ext cx="584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potência fornecida pelo guincho.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536840" y="862099"/>
            <a:ext cx="1508015" cy="867521"/>
            <a:chOff x="6536840" y="862099"/>
            <a:chExt cx="1508015" cy="867521"/>
          </a:xfrm>
        </p:grpSpPr>
        <p:cxnSp>
          <p:nvCxnSpPr>
            <p:cNvPr id="21" name="Conector reto 20"/>
            <p:cNvCxnSpPr/>
            <p:nvPr/>
          </p:nvCxnSpPr>
          <p:spPr>
            <a:xfrm flipH="1" flipV="1">
              <a:off x="6717895" y="866314"/>
              <a:ext cx="780081" cy="863306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to 22"/>
            <p:cNvCxnSpPr/>
            <p:nvPr/>
          </p:nvCxnSpPr>
          <p:spPr>
            <a:xfrm flipV="1">
              <a:off x="6963013" y="953454"/>
              <a:ext cx="848559" cy="741132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blipFill>
                  <a:blip r:embed="rId3"/>
                  <a:stretch>
                    <a:fillRect r="-7143"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Agrupar 45"/>
          <p:cNvGrpSpPr/>
          <p:nvPr/>
        </p:nvGrpSpPr>
        <p:grpSpPr>
          <a:xfrm>
            <a:off x="6717895" y="923736"/>
            <a:ext cx="806223" cy="1197817"/>
            <a:chOff x="6717895" y="923736"/>
            <a:chExt cx="806223" cy="1197817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246967" y="1196077"/>
              <a:ext cx="277151" cy="2491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062789" y="1617455"/>
              <a:ext cx="201470" cy="136186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241992" y="1442434"/>
              <a:ext cx="22267" cy="39986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6967238" y="1138019"/>
              <a:ext cx="274754" cy="30441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17143" r="-17143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blipFill>
                  <a:blip r:embed="rId5"/>
                  <a:stretch>
                    <a:fillRect l="-22581" t="-35556" r="-93548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blipFill>
                  <a:blip r:embed="rId7"/>
                  <a:stretch>
                    <a:fillRect l="-11111" t="-35556" r="-5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rco 46"/>
          <p:cNvSpPr/>
          <p:nvPr/>
        </p:nvSpPr>
        <p:spPr>
          <a:xfrm rot="961097" flipV="1">
            <a:off x="7334773" y="1497399"/>
            <a:ext cx="241600" cy="238371"/>
          </a:xfrm>
          <a:prstGeom prst="arc">
            <a:avLst>
              <a:gd name="adj1" fmla="val 18812439"/>
              <a:gd name="adj2" fmla="val 7634357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o 49"/>
          <p:cNvSpPr/>
          <p:nvPr/>
        </p:nvSpPr>
        <p:spPr>
          <a:xfrm rot="5922695" flipV="1">
            <a:off x="7247119" y="1495858"/>
            <a:ext cx="45752" cy="76979"/>
          </a:xfrm>
          <a:prstGeom prst="arc">
            <a:avLst>
              <a:gd name="adj1" fmla="val 18812439"/>
              <a:gd name="adj2" fmla="val 7048414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blipFill>
                <a:blip r:embed="rId10"/>
                <a:stretch>
                  <a:fillRect l="-325" r="-178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blipFill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blipFill>
                <a:blip r:embed="rId12"/>
                <a:stretch>
                  <a:fillRect l="-4225" r="-563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blipFill>
                <a:blip r:embed="rId13"/>
                <a:stretch>
                  <a:fillRect l="-3061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blipFill>
                <a:blip r:embed="rId14"/>
                <a:stretch>
                  <a:fillRect l="-3139" r="-269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blipFill>
                <a:blip r:embed="rId15"/>
                <a:stretch>
                  <a:fillRect r="-716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blipFill>
                <a:blip r:embed="rId16"/>
                <a:stretch>
                  <a:fillRect r="-1289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1380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0,582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+0,41∙0,813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=12380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blipFill>
                <a:blip r:embed="rId17"/>
                <a:stretch>
                  <a:fillRect l="-719" r="-576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=1,24×1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blipFill>
                <a:blip r:embed="rId23"/>
                <a:stretch>
                  <a:fillRect l="-5556" t="-43137" r="-3888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blipFill>
                <a:blip r:embed="rId24"/>
                <a:stretch>
                  <a:fillRect l="-2151" t="-4348" r="-2151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blipFill>
                <a:blip r:embed="rId25"/>
                <a:stretch>
                  <a:fillRect l="-2640" t="-4348" r="-2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B15D89E-D140-44FE-9E3E-EC3D4017CC29}"/>
              </a:ext>
            </a:extLst>
          </p:cNvPr>
          <p:cNvSpPr/>
          <p:nvPr/>
        </p:nvSpPr>
        <p:spPr>
          <a:xfrm>
            <a:off x="1859345" y="2210120"/>
            <a:ext cx="621961" cy="38002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6029381" y="2239663"/>
            <a:ext cx="2989473" cy="1178880"/>
            <a:chOff x="6029381" y="2239663"/>
            <a:chExt cx="2989473" cy="117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/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28,2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=0,582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/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39,4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=0,813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/>
      <p:bldP spid="6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16845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7" y="36764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1289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106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2" y="1578634"/>
            <a:ext cx="181985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4" y="1394929"/>
            <a:ext cx="164117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190232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24588" y="1260704"/>
            <a:ext cx="199152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blipFill>
                <a:blip r:embed="rId10"/>
                <a:stretch>
                  <a:fillRect l="-10909" r="-109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32753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59745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8000" r="-12000" b="-3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63690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55765" y="1457299"/>
              <a:ext cx="7654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54190" y="1387475"/>
              <a:ext cx="816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56756" y="1332889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449044" y="1301750"/>
              <a:ext cx="67763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44294" y="1270000"/>
              <a:ext cx="70938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39544" y="1270000"/>
              <a:ext cx="63409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27696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9"/>
              <a:ext cx="397738" cy="398288"/>
              <a:chOff x="1261203" y="2190219"/>
              <a:chExt cx="397738" cy="398288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21220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4783" r="-3913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 exata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1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x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F(x) for positivo e se a partícula mover-se no sentido positivo, então W será positivo.</a:t>
                </a:r>
              </a:p>
            </p:txBody>
          </p:sp>
        </mc:Choice>
        <mc:Fallback xmlns=""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58977" r="41747" b="15192"/>
          <a:stretch/>
        </p:blipFill>
        <p:spPr>
          <a:xfrm>
            <a:off x="2093384" y="497989"/>
            <a:ext cx="5533307" cy="434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667" y="718121"/>
            <a:ext cx="1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DISTENSÃO</a:t>
            </a:r>
          </a:p>
        </p:txBody>
      </p:sp>
    </p:spTree>
    <p:extLst>
      <p:ext uri="{BB962C8B-B14F-4D97-AF65-F5344CB8AC3E}">
        <p14:creationId xmlns:p14="http://schemas.microsoft.com/office/powerpoint/2010/main" val="14061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267" y="68740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COMPRESSÃO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58977" r="12609" b="15192"/>
          <a:stretch/>
        </p:blipFill>
        <p:spPr>
          <a:xfrm>
            <a:off x="2802467" y="503311"/>
            <a:ext cx="4250266" cy="43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b="1" dirty="0"/>
              <a:t>11.1 Trabalho e Energia</a:t>
            </a:r>
          </a:p>
          <a:p>
            <a:r>
              <a:rPr lang="pt-BR" b="1" dirty="0"/>
              <a:t>11.2 Trabalho realizado por uma força constante</a:t>
            </a:r>
          </a:p>
          <a:p>
            <a:r>
              <a:rPr lang="pt-BR" b="1" dirty="0"/>
              <a:t>11.3 Potência</a:t>
            </a:r>
          </a:p>
          <a:p>
            <a:r>
              <a:rPr lang="pt-BR" dirty="0"/>
              <a:t>11.4 Trabalho realizado por uma força variável</a:t>
            </a:r>
          </a:p>
          <a:p>
            <a:r>
              <a:rPr lang="pt-BR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2539290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variável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energia de movimento =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Relacionar trabalho com energia cinética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Verificar o comportamento da Energia Cinética nas colisões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651934"/>
            <a:ext cx="2045758" cy="1363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1" y="485801"/>
            <a:ext cx="379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força restauradora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8601" y="855133"/>
            <a:ext cx="61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mola tende a restaurar o corpo à sua posição de equilíbrio (x = 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movimento for devagar, então: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𝑚𝑜𝑙𝑎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blipFill>
                <a:blip r:embed="rId3"/>
                <a:stretch>
                  <a:fillRect l="-67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228601" y="1530691"/>
            <a:ext cx="5444066" cy="348960"/>
            <a:chOff x="228601" y="1530691"/>
            <a:chExt cx="5444066" cy="348960"/>
          </a:xfrm>
        </p:grpSpPr>
        <p:sp>
          <p:nvSpPr>
            <p:cNvPr id="6" name="CaixaDeTexto 5"/>
            <p:cNvSpPr txBox="1"/>
            <p:nvPr/>
          </p:nvSpPr>
          <p:spPr>
            <a:xfrm>
              <a:off x="3187700" y="1541097"/>
              <a:ext cx="2484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não é constante 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Quando maior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maior a força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87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aixaDeTexto 7"/>
          <p:cNvSpPr txBox="1"/>
          <p:nvPr/>
        </p:nvSpPr>
        <p:spPr>
          <a:xfrm>
            <a:off x="228601" y="2026556"/>
            <a:ext cx="93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Observa-se que (por aproximação): A intensidade da força varia </a:t>
            </a:r>
            <a:r>
              <a:rPr lang="pt-BR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linearmente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distância</a:t>
            </a:r>
            <a:endParaRPr lang="pt-BR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533" y="3427491"/>
            <a:ext cx="69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equação é válida enquanto você não destrói a mola (esticando demais).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8533" y="4340488"/>
            <a:ext cx="818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negativo indica que a força tem sentido contrário à distensão ou compressão da mola</a:t>
            </a:r>
          </a:p>
        </p:txBody>
      </p:sp>
      <p:pic>
        <p:nvPicPr>
          <p:cNvPr id="3074" name="Picture 2" descr="Representação gráfica da força versus a deform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51" y="2363601"/>
            <a:ext cx="2308225" cy="1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491065" y="2442916"/>
            <a:ext cx="6559091" cy="732444"/>
            <a:chOff x="491065" y="2442916"/>
            <a:chExt cx="6559091" cy="732444"/>
          </a:xfrm>
        </p:grpSpPr>
        <p:grpSp>
          <p:nvGrpSpPr>
            <p:cNvPr id="15" name="Agrupar 14"/>
            <p:cNvGrpSpPr/>
            <p:nvPr/>
          </p:nvGrpSpPr>
          <p:grpSpPr>
            <a:xfrm>
              <a:off x="491065" y="2442916"/>
              <a:ext cx="6559091" cy="440633"/>
              <a:chOff x="491066" y="2442916"/>
              <a:chExt cx="5977468" cy="44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8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CaixaDeTexto 9"/>
              <p:cNvSpPr txBox="1"/>
              <p:nvPr/>
            </p:nvSpPr>
            <p:spPr>
              <a:xfrm>
                <a:off x="1570565" y="2514495"/>
                <a:ext cx="1481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é a constante da mola</a:t>
                    </a:r>
                    <a14:m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BR" sz="16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CaixaDe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4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/>
            <p:cNvSpPr txBox="1"/>
            <p:nvPr/>
          </p:nvSpPr>
          <p:spPr>
            <a:xfrm>
              <a:off x="3540007" y="2836806"/>
              <a:ext cx="318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no SI: N/m ou kg/s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219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1212" r="-65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blipFill>
                <a:blip r:embed="rId19"/>
                <a:stretch>
                  <a:fillRect l="-1442" r="-384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5" y="3462203"/>
            <a:ext cx="2463412" cy="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30869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1103" t="-37500" r="-19485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blipFill>
                <a:blip r:embed="rId5"/>
                <a:stretch>
                  <a:fillRect l="-2183" t="-43478" r="-87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972AE45-663B-4025-B649-2DAE047E748F}"/>
              </a:ext>
            </a:extLst>
          </p:cNvPr>
          <p:cNvSpPr/>
          <p:nvPr/>
        </p:nvSpPr>
        <p:spPr>
          <a:xfrm>
            <a:off x="4371765" y="1256647"/>
            <a:ext cx="711435" cy="349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5245200" cy="35178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Integrais do movimento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5C1CA7-2D7B-4A5A-822C-AC71A0D3F6A6}"/>
              </a:ext>
            </a:extLst>
          </p:cNvPr>
          <p:cNvGrpSpPr/>
          <p:nvPr/>
        </p:nvGrpSpPr>
        <p:grpSpPr>
          <a:xfrm>
            <a:off x="-7629" y="364814"/>
            <a:ext cx="8467912" cy="1326186"/>
            <a:chOff x="-7629" y="364814"/>
            <a:chExt cx="8467912" cy="1326186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A763C9B-7A7D-40E2-AA06-93A40ED91280}"/>
                </a:ext>
              </a:extLst>
            </p:cNvPr>
            <p:cNvSpPr txBox="1"/>
            <p:nvPr/>
          </p:nvSpPr>
          <p:spPr>
            <a:xfrm>
              <a:off x="49505" y="364814"/>
              <a:ext cx="6124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Já estudamos uma integral do movimento: a quantidade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/>
                <p:nvPr/>
              </p:nvSpPr>
              <p:spPr>
                <a:xfrm>
                  <a:off x="-7629" y="624169"/>
                  <a:ext cx="8467912" cy="1066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1600" dirty="0"/>
                    <a:t>   ou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/>
                    <a:t>       			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29" y="624169"/>
                  <a:ext cx="8467912" cy="1066831"/>
                </a:xfrm>
                <a:prstGeom prst="rect">
                  <a:avLst/>
                </a:prstGeom>
                <a:blipFill>
                  <a:blip r:embed="rId2"/>
                  <a:stretch>
                    <a:fillRect b="-58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/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/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pt-BR" sz="1600" i="1" dirty="0"/>
                  <a:t> </a:t>
                </a:r>
                <a:r>
                  <a:rPr lang="pt-BR" sz="1600" dirty="0"/>
                  <a:t>=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constante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pt-BR" sz="1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blipFill>
                <a:blip r:embed="rId4"/>
                <a:stretch>
                  <a:fillRect l="-64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5F8C4C8-6BB6-4BB6-89DB-A3646C846A5B}"/>
              </a:ext>
            </a:extLst>
          </p:cNvPr>
          <p:cNvGrpSpPr/>
          <p:nvPr/>
        </p:nvGrpSpPr>
        <p:grpSpPr>
          <a:xfrm>
            <a:off x="-173695" y="1637405"/>
            <a:ext cx="8530260" cy="895946"/>
            <a:chOff x="49505" y="1432707"/>
            <a:chExt cx="8530260" cy="895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/>
                <p:nvPr/>
              </p:nvSpPr>
              <p:spPr>
                <a:xfrm>
                  <a:off x="49505" y="1705976"/>
                  <a:ext cx="5968054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𝑣𝑑𝑣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5" y="1705976"/>
                  <a:ext cx="5968054" cy="559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/>
                <p:nvPr/>
              </p:nvSpPr>
              <p:spPr>
                <a:xfrm>
                  <a:off x="5444565" y="1673730"/>
                  <a:ext cx="3135200" cy="65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pt-BR" sz="1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565" y="1673730"/>
                  <a:ext cx="3135200" cy="6549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C10AAB-C12A-43C5-A582-88C4BA59745D}"/>
                </a:ext>
              </a:extLst>
            </p:cNvPr>
            <p:cNvSpPr txBox="1"/>
            <p:nvPr/>
          </p:nvSpPr>
          <p:spPr>
            <a:xfrm>
              <a:off x="239059" y="1432707"/>
              <a:ext cx="3474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integral no espaço dá outra grandeza:</a:t>
              </a:r>
            </a:p>
          </p:txBody>
        </p:sp>
      </p:grp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77234B-4FAD-44EF-A37B-45093291DDBD}"/>
              </a:ext>
            </a:extLst>
          </p:cNvPr>
          <p:cNvSpPr/>
          <p:nvPr/>
        </p:nvSpPr>
        <p:spPr>
          <a:xfrm>
            <a:off x="5221365" y="1553510"/>
            <a:ext cx="1252800" cy="338554"/>
          </a:xfrm>
          <a:prstGeom prst="wedgeEllipseCallout">
            <a:avLst>
              <a:gd name="adj1" fmla="val 53287"/>
              <a:gd name="adj2" fmla="val 1012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68E64CD-EE53-452D-94E0-358E72B5287D}"/>
              </a:ext>
            </a:extLst>
          </p:cNvPr>
          <p:cNvSpPr/>
          <p:nvPr/>
        </p:nvSpPr>
        <p:spPr>
          <a:xfrm>
            <a:off x="6358800" y="1256647"/>
            <a:ext cx="1200705" cy="394787"/>
          </a:xfrm>
          <a:prstGeom prst="wedgeEllipseCallout">
            <a:avLst>
              <a:gd name="adj1" fmla="val -53035"/>
              <a:gd name="adj2" fmla="val -8667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86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trela de 5 Pontas 23"/>
          <p:cNvSpPr/>
          <p:nvPr/>
        </p:nvSpPr>
        <p:spPr>
          <a:xfrm rot="3651846">
            <a:off x="274106" y="3322815"/>
            <a:ext cx="1467141" cy="1288397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36234">
                <a:srgbClr val="FFFF00"/>
              </a:gs>
              <a:gs pos="61000">
                <a:srgbClr val="FFC000"/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Vetores de Mulher Deficiente De Sorriso Na Condução Da Cadeira De Rodas No  Estilo Liso Dos Desenhos Animados Da Rampa e mais imagens de A caminho - 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8219" r="11435" b="28896"/>
          <a:stretch/>
        </p:blipFill>
        <p:spPr bwMode="auto">
          <a:xfrm flipH="1">
            <a:off x="-13290" y="507461"/>
            <a:ext cx="1844566" cy="10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/>
          <p:cNvGrpSpPr/>
          <p:nvPr/>
        </p:nvGrpSpPr>
        <p:grpSpPr>
          <a:xfrm>
            <a:off x="949703" y="1111459"/>
            <a:ext cx="425737" cy="463767"/>
            <a:chOff x="1242197" y="1320800"/>
            <a:chExt cx="425737" cy="463767"/>
          </a:xfrm>
        </p:grpSpPr>
        <p:cxnSp>
          <p:nvCxnSpPr>
            <p:cNvPr id="3" name="Conector de Seta Reta 2"/>
            <p:cNvCxnSpPr/>
            <p:nvPr/>
          </p:nvCxnSpPr>
          <p:spPr>
            <a:xfrm flipH="1">
              <a:off x="1481667" y="1320800"/>
              <a:ext cx="186267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blipFill>
                  <a:blip r:embed="rId3"/>
                  <a:stretch>
                    <a:fillRect l="-26667" t="-33333" r="-9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/>
          <p:cNvGrpSpPr/>
          <p:nvPr/>
        </p:nvGrpSpPr>
        <p:grpSpPr>
          <a:xfrm>
            <a:off x="1349672" y="1121020"/>
            <a:ext cx="441628" cy="399019"/>
            <a:chOff x="1662338" y="1310189"/>
            <a:chExt cx="441628" cy="399019"/>
          </a:xfrm>
        </p:grpSpPr>
        <p:cxnSp>
          <p:nvCxnSpPr>
            <p:cNvPr id="8" name="Conector de Seta Reta 7"/>
            <p:cNvCxnSpPr/>
            <p:nvPr/>
          </p:nvCxnSpPr>
          <p:spPr>
            <a:xfrm>
              <a:off x="1662338" y="1618191"/>
              <a:ext cx="297695" cy="910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blipFill>
                  <a:blip r:embed="rId4"/>
                  <a:stretch>
                    <a:fillRect l="-60870" t="-34783" r="-117391" b="-3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blipFill>
                <a:blip r:embed="rId5"/>
                <a:stretch>
                  <a:fillRect l="-5172" t="-43137" r="-3160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01582" y="443626"/>
            <a:ext cx="357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exercido em relação ao ponto de contato instantâneo entre a roda e o chão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de reação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exercida sobre a roda pelo chão, empurra a cadeira para a frente.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blipFill>
                <a:blip r:embed="rId6"/>
                <a:stretch>
                  <a:fillRect l="-413" t="-13115" b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1799237" y="1173368"/>
            <a:ext cx="7285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rampa for muito longa, o cadeirante pode se cansar e não conseguir mais subir 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rampa. O problema será analisado com as leis de Newton, mas é difícil explicar porque a capacidade de exercer uma força para se mover acaba se esgotando, sem construir conceitos mais elaborados.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1993" y="2125734"/>
            <a:ext cx="71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essa análise, vamos introduzir os conceitos de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e energia.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1140" y="2386845"/>
            <a:ext cx="50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confundir os significados utilizados no dia-a-dia com as definições precisas das grandezas físicas.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210" y="2944978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Trabalho: Envolve uma força que é exercida enquanto o ponto de aplicação se move-se em um deslocamento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67539" y="3388889"/>
            <a:ext cx="527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 energia proveniente dos alimentos ingeridos. ATP (adenosina trifosfato) – energia produzida nas células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Química, gravitacional, mecânica, elétrica, nuclear, etc.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96279" y="3745816"/>
            <a:ext cx="10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90272A"/>
                </a:solidFill>
              </a:rPr>
              <a:t>Energia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65352" y="4209866"/>
            <a:ext cx="520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medida da capacidade de um sistema realizar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maneira de definir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ENERGIA.</a:t>
            </a:r>
          </a:p>
        </p:txBody>
      </p:sp>
    </p:spTree>
    <p:extLst>
      <p:ext uri="{BB962C8B-B14F-4D97-AF65-F5344CB8AC3E}">
        <p14:creationId xmlns:p14="http://schemas.microsoft.com/office/powerpoint/2010/main" val="31812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02424" y="1887806"/>
            <a:ext cx="201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blipFill>
                <a:blip r:embed="rId2"/>
                <a:stretch>
                  <a:fillRect l="-4412" t="-35556" r="-3676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blipFill>
                <a:blip r:embed="rId3"/>
                <a:stretch>
                  <a:fillRect l="-5660" t="-35556" r="-6604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blipFill>
                <a:blip r:embed="rId4"/>
                <a:stretch>
                  <a:fillRect r="-4167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to 22"/>
          <p:cNvCxnSpPr/>
          <p:nvPr/>
        </p:nvCxnSpPr>
        <p:spPr>
          <a:xfrm flipV="1">
            <a:off x="5096668" y="138237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74840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102333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39012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blipFill>
                <a:blip r:embed="rId5"/>
                <a:stretch>
                  <a:fillRect t="-35556" r="-24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blipFill>
                <a:blip r:embed="rId6"/>
                <a:stretch>
                  <a:fillRect l="-11111" r="-8333"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89544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107948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48982" y="210871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122224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27876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blipFill>
                <a:blip r:embed="rId10"/>
                <a:stretch>
                  <a:fillRect t="-30612" r="-53333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35237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blipFill>
                <a:blip r:embed="rId11"/>
                <a:stretch>
                  <a:fillRect l="-3409" r="-2841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Esteira rolante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 o bloco por uma distância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num plano inclinado com velocidade constante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blipFill>
                <a:blip r:embed="rId12"/>
                <a:stretch>
                  <a:fillRect l="-668" t="-2128" b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74"/>
          <p:cNvSpPr txBox="1"/>
          <p:nvPr/>
        </p:nvSpPr>
        <p:spPr>
          <a:xfrm>
            <a:off x="71559" y="3041426"/>
            <a:ext cx="720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ambos os exemplos o resultado é o mesmo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71559" y="3262734"/>
            <a:ext cx="757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Gasta-se combustível somente para elevar a caixa de tijolos e não para mantê-lo no lugar..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71559" y="3553226"/>
            <a:ext cx="757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halterofilista fica segurando os halteres por um curto intervalo de tempo. Em nossa definição ele não realiza trabalho, mas logicamente ... cansa !!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111564" y="4118875"/>
            <a:ext cx="81795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Trabalho realizado por uma força constante que move um corpo através de um deslocamento S na direção e sentido da força: Produto da intensidade da força e do deslocamento.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1121315" y="2519368"/>
            <a:ext cx="294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da força de tração = peso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649344" y="87498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1207567" y="1135433"/>
            <a:ext cx="0" cy="4449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blipFill>
                <a:blip r:embed="rId13"/>
                <a:stretch>
                  <a:fillRect t="-32500" r="-12667" b="-2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blipFill>
                <a:blip r:embed="rId14"/>
                <a:stretch>
                  <a:fillRect l="-4054" t="-19565" r="-34459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0.12621 -0.109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73" grpId="0"/>
      <p:bldP spid="75" grpId="0"/>
      <p:bldP spid="76" grpId="0"/>
      <p:bldP spid="78" grpId="0"/>
      <p:bldP spid="79" grpId="0" animBg="1"/>
      <p:bldP spid="80" grpId="0"/>
      <p:bldP spid="8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 flipV="1">
            <a:off x="5096668" y="115903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52506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79999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16678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blipFill>
                <a:blip r:embed="rId2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blipFill>
                <a:blip r:embed="rId3"/>
                <a:stretch>
                  <a:fillRect l="-11111" r="-8333" b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67210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85614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17791" y="188537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99890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05542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aixaDeTexto 64"/>
              <p:cNvSpPr txBox="1"/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blipFill>
                <a:blip r:embed="rId7"/>
                <a:stretch>
                  <a:fillRect t="-33333" r="-53333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12903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blipFill>
                <a:blip r:embed="rId8"/>
                <a:stretch>
                  <a:fillRect l="-3409" r="-2841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aixaDeTexto 80"/>
          <p:cNvSpPr txBox="1"/>
          <p:nvPr/>
        </p:nvSpPr>
        <p:spPr>
          <a:xfrm>
            <a:off x="5649344" y="65164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blipFill>
                <a:blip r:embed="rId9"/>
                <a:stretch>
                  <a:fillRect l="-2339" r="-3509" b="-29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blipFill>
                <a:blip r:embed="rId10"/>
                <a:stretch>
                  <a:fillRect l="-847" t="-2222" r="-1695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60843" y="3010581"/>
            <a:ext cx="202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exemplos: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30106" y="2590193"/>
            <a:ext cx="878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realizo trabalho? Subir uma escada a partir do térreo até o 4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andar e depois voltar ao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andar 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1366432" y="2951633"/>
            <a:ext cx="3016199" cy="1768332"/>
            <a:chOff x="4717791" y="439628"/>
            <a:chExt cx="3016199" cy="1768332"/>
          </a:xfrm>
        </p:grpSpPr>
        <p:cxnSp>
          <p:nvCxnSpPr>
            <p:cNvPr id="74" name="Conector reto 73"/>
            <p:cNvCxnSpPr/>
            <p:nvPr/>
          </p:nvCxnSpPr>
          <p:spPr>
            <a:xfrm flipH="1" flipV="1">
              <a:off x="5806848" y="439628"/>
              <a:ext cx="734609" cy="17425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V="1">
              <a:off x="5738020" y="1023334"/>
              <a:ext cx="1235425" cy="606477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/>
            <p:cNvCxnSpPr/>
            <p:nvPr/>
          </p:nvCxnSpPr>
          <p:spPr>
            <a:xfrm>
              <a:off x="6199757" y="1390122"/>
              <a:ext cx="0" cy="69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blipFill>
                  <a:blip r:embed="rId11"/>
                  <a:stretch>
                    <a:fillRect t="-30000" r="-12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4286" r="-8571" b="-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Arco 86"/>
            <p:cNvSpPr/>
            <p:nvPr/>
          </p:nvSpPr>
          <p:spPr>
            <a:xfrm rot="961097" flipV="1">
              <a:off x="4943334" y="1955660"/>
              <a:ext cx="183839" cy="25230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tângulo 87"/>
                <p:cNvSpPr/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tângulo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ector reto 88"/>
            <p:cNvCxnSpPr/>
            <p:nvPr/>
          </p:nvCxnSpPr>
          <p:spPr>
            <a:xfrm flipV="1">
              <a:off x="4748982" y="1079482"/>
              <a:ext cx="2100306" cy="1031746"/>
            </a:xfrm>
            <a:prstGeom prst="line">
              <a:avLst/>
            </a:prstGeom>
            <a:ln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4717791" y="2108719"/>
              <a:ext cx="2637322" cy="0"/>
            </a:xfrm>
            <a:prstGeom prst="line">
              <a:avLst/>
            </a:prstGeom>
            <a:ln w="19050">
              <a:solidFill>
                <a:srgbClr val="90272A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co 90"/>
            <p:cNvSpPr/>
            <p:nvPr/>
          </p:nvSpPr>
          <p:spPr>
            <a:xfrm rot="961097">
              <a:off x="6112103" y="1598587"/>
              <a:ext cx="213809" cy="150951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/>
                <p:cNvSpPr/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tângulo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/>
            <p:cNvSpPr/>
            <p:nvPr/>
          </p:nvSpPr>
          <p:spPr>
            <a:xfrm rot="20091911">
              <a:off x="5845539" y="1049435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4" name="Conector de Seta Reta 93"/>
            <p:cNvCxnSpPr/>
            <p:nvPr/>
          </p:nvCxnSpPr>
          <p:spPr>
            <a:xfrm>
              <a:off x="4885291" y="1387185"/>
              <a:ext cx="921557" cy="36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>
              <a:stCxn id="93" idx="0"/>
            </p:cNvCxnSpPr>
            <p:nvPr/>
          </p:nvCxnSpPr>
          <p:spPr>
            <a:xfrm flipH="1" flipV="1">
              <a:off x="5872207" y="583753"/>
              <a:ext cx="200841" cy="481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/>
                <p:cNvSpPr/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6" name="Retângulo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ctor reto 96"/>
            <p:cNvCxnSpPr/>
            <p:nvPr/>
          </p:nvCxnSpPr>
          <p:spPr>
            <a:xfrm flipV="1">
              <a:off x="5096668" y="1382373"/>
              <a:ext cx="2637322" cy="962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tângulo 97"/>
                <p:cNvSpPr/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8" name="Retângulo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  <a:blipFill>
                  <a:blip r:embed="rId17"/>
                  <a:stretch>
                    <a:fillRect t="-21212" r="-323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tângulo 98"/>
                <p:cNvSpPr/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tângulo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Arco 99"/>
            <p:cNvSpPr/>
            <p:nvPr/>
          </p:nvSpPr>
          <p:spPr>
            <a:xfrm rot="5400000">
              <a:off x="5753815" y="1304299"/>
              <a:ext cx="282329" cy="16521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600" dirty="0"/>
                  <a:t>  componente na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direção do movimento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blipFill>
                <a:blip r:embed="rId19"/>
                <a:stretch>
                  <a:fillRect l="-1767" t="-27500" r="-1325" b="-5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componente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não tem efeito sobre a elevação do corpo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  <a:blipFill>
                <a:blip r:embed="rId20"/>
                <a:stretch>
                  <a:fillRect l="-780" t="-3125" r="-218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ixaDeTexto 100"/>
              <p:cNvSpPr txBox="1"/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1" name="CaixaDeTex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blipFill>
                <a:blip r:embed="rId21"/>
                <a:stretch>
                  <a:fillRect l="-3659" r="-325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/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𝑑𝑒𝑠𝑙𝑜𝑐𝑎𝑚𝑒𝑛𝑡𝑜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blipFill>
                <a:blip r:embed="rId2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A90FEC-0F00-4C27-A89E-181A71CF1AE3}"/>
              </a:ext>
            </a:extLst>
          </p:cNvPr>
          <p:cNvSpPr txBox="1"/>
          <p:nvPr/>
        </p:nvSpPr>
        <p:spPr>
          <a:xfrm>
            <a:off x="2468588" y="389076"/>
            <a:ext cx="208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definição tem dois elementos centrais: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8E4545-1EC8-4122-A39C-69773535F515}"/>
              </a:ext>
            </a:extLst>
          </p:cNvPr>
          <p:cNvSpPr txBox="1"/>
          <p:nvPr/>
        </p:nvSpPr>
        <p:spPr>
          <a:xfrm>
            <a:off x="2455517" y="1635954"/>
            <a:ext cx="194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 com alteração em qualquer um dos dois.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B219C4-A7AC-4FDC-A5CF-C8858677EE5F}"/>
              </a:ext>
            </a:extLst>
          </p:cNvPr>
          <p:cNvSpPr/>
          <p:nvPr/>
        </p:nvSpPr>
        <p:spPr>
          <a:xfrm>
            <a:off x="2443107" y="405875"/>
            <a:ext cx="1978824" cy="17857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4198E-7 L 0.12621 -0.109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81" grpId="0"/>
      <p:bldP spid="4" grpId="0"/>
      <p:bldP spid="43" grpId="0"/>
      <p:bldP spid="7" grpId="0"/>
      <p:bldP spid="45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186266" y="1001397"/>
            <a:ext cx="2251833" cy="9951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0C1B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0" name="Conector de Seta Reta 49"/>
          <p:cNvCxnSpPr/>
          <p:nvPr/>
        </p:nvCxnSpPr>
        <p:spPr>
          <a:xfrm>
            <a:off x="444500" y="1492250"/>
            <a:ext cx="15557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15913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790700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2505588" y="350512"/>
            <a:ext cx="195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B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122777" y="555794"/>
            <a:ext cx="551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a componente horizontal da força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contribui para o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blipFill>
                <a:blip r:embed="rId2"/>
                <a:stretch>
                  <a:fillRect l="-196" r="-196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8878" y="1914771"/>
            <a:ext cx="72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uma das forças que agem sobre o corpo é necessário calcular-se o trabalho em separado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blipFill>
                <a:blip r:embed="rId4"/>
                <a:stretch>
                  <a:fillRect l="-4724" t="-32609" r="-21260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129089" y="3027273"/>
                <a:ext cx="4515211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de trabalho no SI: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 joule (J)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3027273"/>
                <a:ext cx="4515211" cy="476221"/>
              </a:xfrm>
              <a:prstGeom prst="rect">
                <a:avLst/>
              </a:prstGeom>
              <a:blipFill>
                <a:blip r:embed="rId5"/>
                <a:stretch>
                  <a:fillRect l="-675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6424122" y="771676"/>
            <a:ext cx="218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 = 0 N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 = 0 m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= 90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 = 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 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 =180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-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J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AD43C8A-3AC7-4844-9B10-C49169C0E51C}"/>
              </a:ext>
            </a:extLst>
          </p:cNvPr>
          <p:cNvGrpSpPr/>
          <p:nvPr/>
        </p:nvGrpSpPr>
        <p:grpSpPr>
          <a:xfrm>
            <a:off x="77634" y="2246458"/>
            <a:ext cx="5843034" cy="613886"/>
            <a:chOff x="166730" y="4217290"/>
            <a:chExt cx="5843034" cy="613886"/>
          </a:xfrm>
        </p:grpSpPr>
        <p:sp>
          <p:nvSpPr>
            <p:cNvPr id="62" name="CaixaDeTexto 61"/>
            <p:cNvSpPr txBox="1"/>
            <p:nvPr/>
          </p:nvSpPr>
          <p:spPr>
            <a:xfrm>
              <a:off x="166730" y="4283012"/>
              <a:ext cx="4709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Exemplo: trabalho realizado pela força peso   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4007029" y="4217290"/>
              <a:ext cx="19634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 = -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subida</a:t>
              </a: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4086352" y="4492622"/>
              <a:ext cx="1923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 =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descida</a:t>
              </a:r>
            </a:p>
          </p:txBody>
        </p:sp>
        <p:sp>
          <p:nvSpPr>
            <p:cNvPr id="67" name="Chave Esquerda 66"/>
            <p:cNvSpPr/>
            <p:nvPr/>
          </p:nvSpPr>
          <p:spPr>
            <a:xfrm>
              <a:off x="3939169" y="4247767"/>
              <a:ext cx="165713" cy="555482"/>
            </a:xfrm>
            <a:prstGeom prst="leftBrace">
              <a:avLst>
                <a:gd name="adj1" fmla="val 8333"/>
                <a:gd name="adj2" fmla="val 49422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do trabalho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𝑀𝐿</m:t>
                        </m:r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blipFill>
                <a:blip r:embed="rId6"/>
                <a:stretch>
                  <a:fillRect l="-1008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/>
          <p:cNvSpPr txBox="1"/>
          <p:nvPr/>
        </p:nvSpPr>
        <p:spPr>
          <a:xfrm>
            <a:off x="119678" y="3749854"/>
            <a:ext cx="640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ordem de grandeza da energia de um fóton da luz visível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19678" y="4023936"/>
            <a:ext cx="231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100 keV raios X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19678" y="4258935"/>
            <a:ext cx="266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raios gama</a:t>
            </a:r>
          </a:p>
        </p:txBody>
      </p:sp>
      <p:grpSp>
        <p:nvGrpSpPr>
          <p:cNvPr id="73" name="Agrupar 72"/>
          <p:cNvGrpSpPr/>
          <p:nvPr/>
        </p:nvGrpSpPr>
        <p:grpSpPr>
          <a:xfrm>
            <a:off x="236538" y="385803"/>
            <a:ext cx="1045990" cy="1002729"/>
            <a:chOff x="236538" y="385803"/>
            <a:chExt cx="1045990" cy="1002729"/>
          </a:xfrm>
        </p:grpSpPr>
        <p:grpSp>
          <p:nvGrpSpPr>
            <p:cNvPr id="44" name="Agrupar 43"/>
            <p:cNvGrpSpPr/>
            <p:nvPr/>
          </p:nvGrpSpPr>
          <p:grpSpPr>
            <a:xfrm>
              <a:off x="236538" y="522740"/>
              <a:ext cx="1045990" cy="865792"/>
              <a:chOff x="236538" y="522740"/>
              <a:chExt cx="1045990" cy="865792"/>
            </a:xfrm>
          </p:grpSpPr>
          <p:pic>
            <p:nvPicPr>
              <p:cNvPr id="43" name="Picture 4" descr="Bola Ilustrações e Clip Arte. 667.272 Bola Ilustrações, desenhos e gráficos  Royalty Free para busca de diversos produtores de clip arte Vetor EPS.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r="9486" b="7474"/>
              <a:stretch/>
            </p:blipFill>
            <p:spPr bwMode="auto">
              <a:xfrm>
                <a:off x="236538" y="800527"/>
                <a:ext cx="498475" cy="588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Conector de Seta Reta 44"/>
              <p:cNvCxnSpPr/>
              <p:nvPr/>
            </p:nvCxnSpPr>
            <p:spPr>
              <a:xfrm flipV="1">
                <a:off x="493854" y="522740"/>
                <a:ext cx="709735" cy="4786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Arco 46"/>
              <p:cNvSpPr/>
              <p:nvPr/>
            </p:nvSpPr>
            <p:spPr>
              <a:xfrm rot="961097" flipV="1">
                <a:off x="626189" y="792742"/>
                <a:ext cx="312354" cy="309286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/>
                  <p:cNvSpPr/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tângulo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tângulo 69"/>
                <p:cNvSpPr/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pt-B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tângulo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/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raio cósmico de mais alta energia observado tem energia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10 J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blipFill>
                <a:blip r:embed="rId11"/>
                <a:stretch>
                  <a:fillRect l="-48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10445" y="3463286"/>
            <a:ext cx="6166279" cy="338554"/>
            <a:chOff x="110445" y="3463286"/>
            <a:chExt cx="616627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eV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=1,602×1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077" r="-2374" b="-292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9587324-C933-476A-96F1-5D65A0B08FDF}"/>
                </a:ext>
              </a:extLst>
            </p:cNvPr>
            <p:cNvSpPr txBox="1"/>
            <p:nvPr/>
          </p:nvSpPr>
          <p:spPr>
            <a:xfrm>
              <a:off x="110445" y="3463286"/>
              <a:ext cx="4196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típica para partículas, átomos, núcleos: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64198E-7 L 0.1463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2" grpId="0"/>
      <p:bldP spid="56" grpId="0"/>
      <p:bldP spid="57" grpId="0" animBg="1"/>
      <p:bldP spid="53" grpId="0"/>
      <p:bldP spid="55" grpId="0"/>
      <p:bldP spid="58" grpId="0"/>
      <p:bldP spid="59" grpId="0"/>
      <p:bldP spid="60" grpId="0"/>
      <p:bldP spid="68" grpId="0"/>
      <p:bldP spid="65" grpId="0"/>
      <p:bldP spid="71" grpId="0"/>
      <p:bldP spid="7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27884</TotalTime>
  <Words>3135</Words>
  <Application>Microsoft Office PowerPoint</Application>
  <PresentationFormat>Apresentação na tela (16:9)</PresentationFormat>
  <Paragraphs>479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34</vt:i4>
      </vt:variant>
    </vt:vector>
  </HeadingPairs>
  <TitlesOfParts>
    <vt:vector size="56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Integrais do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1503</cp:revision>
  <dcterms:created xsi:type="dcterms:W3CDTF">2016-03-09T00:36:12Z</dcterms:created>
  <dcterms:modified xsi:type="dcterms:W3CDTF">2020-10-29T14:10:51Z</dcterms:modified>
</cp:coreProperties>
</file>