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05" r:id="rId2"/>
    <p:sldId id="385" r:id="rId3"/>
    <p:sldId id="386" r:id="rId4"/>
    <p:sldId id="463" r:id="rId5"/>
    <p:sldId id="388" r:id="rId6"/>
    <p:sldId id="462" r:id="rId7"/>
    <p:sldId id="465" r:id="rId8"/>
    <p:sldId id="387" r:id="rId9"/>
    <p:sldId id="389" r:id="rId10"/>
    <p:sldId id="390" r:id="rId11"/>
    <p:sldId id="461" r:id="rId12"/>
    <p:sldId id="391" r:id="rId13"/>
    <p:sldId id="392" r:id="rId14"/>
    <p:sldId id="393" r:id="rId15"/>
    <p:sldId id="477" r:id="rId16"/>
    <p:sldId id="479" r:id="rId17"/>
    <p:sldId id="478" r:id="rId18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0267" autoAdjust="0"/>
  </p:normalViewPr>
  <p:slideViewPr>
    <p:cSldViewPr>
      <p:cViewPr varScale="1">
        <p:scale>
          <a:sx n="99" d="100"/>
          <a:sy n="99" d="100"/>
        </p:scale>
        <p:origin x="60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971B852-D72D-4980-B156-B2F821B06A4F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D23298-E31B-4640-B5CB-E7B3E2FB31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7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685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346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18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4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9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3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0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9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6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4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95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3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13D2-3850-4E22-8481-0CC3564550EA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mps-Everyone-Third-Bruce-Carter/dp/1856175057/ref=sr_1_1?s=books&amp;ie=UTF8&amp;qid=1343325171&amp;sr=1-1&amp;keywords=op+amps+for+everyo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chnical-articles/understanding-linear-phase-filte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3424584" cy="427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539552" y="2341265"/>
            <a:ext cx="3988470" cy="1087735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solidFill>
                  <a:srgbClr val="FF0000"/>
                </a:solidFill>
                <a:hlinkClick r:id="rId3"/>
              </a:rPr>
              <a:t>OP AMPs for Everyone</a:t>
            </a:r>
            <a:br>
              <a:rPr lang="pt-BR" sz="2000" b="1" dirty="0">
                <a:solidFill>
                  <a:srgbClr val="FF0000"/>
                </a:solidFill>
              </a:rPr>
            </a:br>
            <a:r>
              <a:rPr lang="pt-BR" sz="2000" dirty="0"/>
              <a:t>Newnes, 2009</a:t>
            </a:r>
          </a:p>
        </p:txBody>
      </p:sp>
    </p:spTree>
    <p:extLst>
      <p:ext uri="{BB962C8B-B14F-4D97-AF65-F5344CB8AC3E}">
        <p14:creationId xmlns:p14="http://schemas.microsoft.com/office/powerpoint/2010/main" val="373159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187625" y="3297792"/>
            <a:ext cx="2880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C</a:t>
            </a:r>
            <a:r>
              <a:rPr lang="en-US" sz="2000" dirty="0"/>
              <a:t>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755576" y="3284984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5576" y="4005064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5576" y="4797152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4005064"/>
            <a:ext cx="1586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R</a:t>
            </a:r>
            <a:endParaRPr lang="pt-BR" sz="2000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2915816" y="4086637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ight Arrow 22"/>
          <p:cNvSpPr/>
          <p:nvPr/>
        </p:nvSpPr>
        <p:spPr>
          <a:xfrm>
            <a:off x="2953349" y="4884894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1187624" y="47971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Delay</a:t>
            </a:r>
            <a:r>
              <a:rPr lang="pt-BR" sz="2000" dirty="0"/>
              <a:t> group</a:t>
            </a:r>
            <a:endParaRPr lang="pt-BR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461691" y="303039"/>
            <a:ext cx="2380430" cy="369332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First Order Topology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1466850" cy="6286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14769"/>
            <a:ext cx="1390650" cy="49530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2076450" cy="6572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9" y="1100206"/>
            <a:ext cx="2658635" cy="16335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val 18"/>
          <p:cNvSpPr/>
          <p:nvPr/>
        </p:nvSpPr>
        <p:spPr>
          <a:xfrm>
            <a:off x="5307352" y="1231841"/>
            <a:ext cx="45719" cy="877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Oval 20"/>
          <p:cNvSpPr/>
          <p:nvPr/>
        </p:nvSpPr>
        <p:spPr>
          <a:xfrm>
            <a:off x="6138397" y="1230003"/>
            <a:ext cx="45719" cy="877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1"/>
          <p:cNvSpPr/>
          <p:nvPr/>
        </p:nvSpPr>
        <p:spPr>
          <a:xfrm>
            <a:off x="4741798" y="1196752"/>
            <a:ext cx="72008" cy="10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/>
          <p:cNvSpPr/>
          <p:nvPr/>
        </p:nvSpPr>
        <p:spPr>
          <a:xfrm>
            <a:off x="5275952" y="1196752"/>
            <a:ext cx="72008" cy="10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9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 animBg="1"/>
      <p:bldP spid="16" grpId="0"/>
      <p:bldP spid="20" grpId="0" animBg="1"/>
      <p:bldP spid="23" grpId="0" animBg="1"/>
      <p:bldP spid="26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42484" y="1268760"/>
            <a:ext cx="7659033" cy="2585323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Designing 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All </a:t>
            </a:r>
            <a:r>
              <a:rPr lang="pt-BR" sz="5400" b="1" dirty="0" err="1">
                <a:solidFill>
                  <a:schemeClr val="bg1"/>
                </a:solidFill>
              </a:rPr>
              <a:t>Pass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Filters</a:t>
            </a:r>
            <a:endParaRPr lang="pt-BR" sz="5400" b="1" dirty="0">
              <a:solidFill>
                <a:schemeClr val="bg1"/>
              </a:solidFill>
            </a:endParaRP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(</a:t>
            </a:r>
            <a:r>
              <a:rPr lang="pt-BR" sz="5400" b="1" dirty="0" err="1">
                <a:solidFill>
                  <a:schemeClr val="bg1"/>
                </a:solidFill>
              </a:rPr>
              <a:t>Second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Order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Topology</a:t>
            </a:r>
            <a:r>
              <a:rPr lang="pt-BR" sz="54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496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187625" y="2649720"/>
            <a:ext cx="2880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C</a:t>
            </a:r>
            <a:r>
              <a:rPr lang="en-US" sz="2000" dirty="0"/>
              <a:t> , R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755576" y="2636912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5576" y="3212976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55576" y="5706880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3212976"/>
            <a:ext cx="1586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R</a:t>
            </a:r>
            <a:endParaRPr lang="pt-BR" sz="2000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2915816" y="3294549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ight Arrow 22"/>
          <p:cNvSpPr/>
          <p:nvPr/>
        </p:nvSpPr>
        <p:spPr>
          <a:xfrm>
            <a:off x="3837303" y="581375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1187624" y="570688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Maximum delay group</a:t>
            </a:r>
            <a:endParaRPr lang="pt-BR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2867570" y="265641"/>
            <a:ext cx="2975537" cy="369332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Second Order Topology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091" y="3097008"/>
            <a:ext cx="1102066" cy="472314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876" y="1146267"/>
            <a:ext cx="3328124" cy="115059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96" y="1377383"/>
            <a:ext cx="3629025" cy="6381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755576" y="3861048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87624" y="3861048"/>
            <a:ext cx="2300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R</a:t>
            </a:r>
            <a:r>
              <a:rPr lang="pt-BR" sz="2000" baseline="-25000" dirty="0"/>
              <a:t>1 </a:t>
            </a:r>
            <a:r>
              <a:rPr lang="pt-BR" sz="2000" dirty="0"/>
              <a:t>, R</a:t>
            </a:r>
            <a:r>
              <a:rPr lang="pt-BR" sz="2000" baseline="-25000" dirty="0"/>
              <a:t>2 , </a:t>
            </a:r>
            <a:r>
              <a:rPr lang="pt-BR" sz="2000" dirty="0"/>
              <a:t>R</a:t>
            </a:r>
            <a:r>
              <a:rPr lang="pt-BR" sz="2000" baseline="-25000" dirty="0"/>
              <a:t>3</a:t>
            </a:r>
            <a:r>
              <a:rPr lang="pt-BR" sz="2000" dirty="0"/>
              <a:t> </a:t>
            </a:r>
            <a:endParaRPr lang="pt-BR" sz="2000" baseline="-250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68" y="3749224"/>
            <a:ext cx="990600" cy="54292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960" y="4399272"/>
            <a:ext cx="1114425" cy="44767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157" y="4954070"/>
            <a:ext cx="676275" cy="44767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98" y="4937814"/>
            <a:ext cx="661240" cy="480186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496" y="5705827"/>
            <a:ext cx="990600" cy="4000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have Esquerda 1">
            <a:extLst>
              <a:ext uri="{FF2B5EF4-FFF2-40B4-BE49-F238E27FC236}">
                <a16:creationId xmlns:a16="http://schemas.microsoft.com/office/drawing/2014/main" id="{39B80A4D-AFCC-40EC-AC69-BC6D3B3C9031}"/>
              </a:ext>
            </a:extLst>
          </p:cNvPr>
          <p:cNvSpPr/>
          <p:nvPr/>
        </p:nvSpPr>
        <p:spPr>
          <a:xfrm>
            <a:off x="4209356" y="3767798"/>
            <a:ext cx="291966" cy="165821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ight Arrow 19">
            <a:extLst>
              <a:ext uri="{FF2B5EF4-FFF2-40B4-BE49-F238E27FC236}">
                <a16:creationId xmlns:a16="http://schemas.microsoft.com/office/drawing/2014/main" id="{A269B3E5-B71E-420E-8626-0AE8B0BA4F6D}"/>
              </a:ext>
            </a:extLst>
          </p:cNvPr>
          <p:cNvSpPr/>
          <p:nvPr/>
        </p:nvSpPr>
        <p:spPr>
          <a:xfrm>
            <a:off x="3599892" y="4495552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4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 animBg="1"/>
      <p:bldP spid="16" grpId="0"/>
      <p:bldP spid="20" grpId="0" animBg="1"/>
      <p:bldP spid="23" grpId="0" animBg="1"/>
      <p:bldP spid="26" grpId="0"/>
      <p:bldP spid="28" grpId="0" animBg="1"/>
      <p:bldP spid="21" grpId="0" animBg="1"/>
      <p:bldP spid="24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08586" y="1982934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634" y="191683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The figure below shows </a:t>
            </a:r>
            <a:r>
              <a:rPr lang="en-US" sz="2000" dirty="0"/>
              <a:t>a seventh-order all-pass is needed to accomplish the desired </a:t>
            </a:r>
            <a:r>
              <a:rPr lang="pt-BR" sz="2000" dirty="0"/>
              <a:t>delay.</a:t>
            </a:r>
            <a:endParaRPr lang="pt-BR" sz="2000" baseline="-250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21" y="2684158"/>
            <a:ext cx="3814294" cy="349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35008" y="292458"/>
            <a:ext cx="7710625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 1: </a:t>
            </a:r>
          </a:p>
          <a:p>
            <a:r>
              <a:rPr lang="en-US" dirty="0"/>
              <a:t>A signal with the frequency spectrum, 0 &lt; f &lt; 1 kHz, needs to be delayed by 2 </a:t>
            </a:r>
            <a:r>
              <a:rPr lang="en-US" dirty="0" err="1"/>
              <a:t>ms.</a:t>
            </a:r>
            <a:r>
              <a:rPr lang="en-US" dirty="0"/>
              <a:t> To keep the phase distortions at a minimum, the corner frequency of the all-pass filter must be </a:t>
            </a:r>
            <a:r>
              <a:rPr lang="pt-BR" dirty="0"/>
              <a:t>f</a:t>
            </a:r>
            <a:r>
              <a:rPr lang="pt-BR" baseline="-25000" dirty="0"/>
              <a:t>C </a:t>
            </a:r>
            <a:r>
              <a:rPr lang="pt-BR" dirty="0"/>
              <a:t>≥ 1 kHz. </a:t>
            </a:r>
            <a:r>
              <a:rPr lang="en-US" dirty="0"/>
              <a:t>Design a </a:t>
            </a:r>
            <a:r>
              <a:rPr lang="pt-BR" dirty="0"/>
              <a:t>2-ms delay all-pass filter</a:t>
            </a:r>
            <a:endParaRPr lang="pt-BR" dirty="0">
              <a:solidFill>
                <a:schemeClr val="bg1"/>
              </a:solidFill>
            </a:endParaRP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461" y="3803001"/>
            <a:ext cx="1166355" cy="27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885" y="3923207"/>
            <a:ext cx="2051495" cy="62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8792E4E-E11A-4F20-9FE8-6D02374B99B6}"/>
              </a:ext>
            </a:extLst>
          </p:cNvPr>
          <p:cNvCxnSpPr>
            <a:cxnSpLocks/>
          </p:cNvCxnSpPr>
          <p:nvPr/>
        </p:nvCxnSpPr>
        <p:spPr>
          <a:xfrm flipV="1">
            <a:off x="2531893" y="3955690"/>
            <a:ext cx="0" cy="21664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09159460-D714-41A5-8D4E-6091F001C20F}"/>
              </a:ext>
            </a:extLst>
          </p:cNvPr>
          <p:cNvSpPr/>
          <p:nvPr/>
        </p:nvSpPr>
        <p:spPr>
          <a:xfrm rot="16200000">
            <a:off x="2439514" y="4347046"/>
            <a:ext cx="184758" cy="274633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09D6FF6C-5D6B-4E65-956D-CD84EF08D1D9}"/>
              </a:ext>
            </a:extLst>
          </p:cNvPr>
          <p:cNvCxnSpPr>
            <a:cxnSpLocks/>
          </p:cNvCxnSpPr>
          <p:nvPr/>
        </p:nvCxnSpPr>
        <p:spPr>
          <a:xfrm flipH="1">
            <a:off x="1796314" y="3936440"/>
            <a:ext cx="7355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A71C3B9F-C3AE-4A69-A74E-783CE412316F}"/>
              </a:ext>
            </a:extLst>
          </p:cNvPr>
          <p:cNvSpPr/>
          <p:nvPr/>
        </p:nvSpPr>
        <p:spPr>
          <a:xfrm rot="10800000">
            <a:off x="2029669" y="3803001"/>
            <a:ext cx="184758" cy="274633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FE0DBA2-329A-4DC0-882B-0D0C9A9885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9461" y="4221108"/>
            <a:ext cx="1076325" cy="390525"/>
          </a:xfrm>
          <a:prstGeom prst="rect">
            <a:avLst/>
          </a:prstGeom>
        </p:spPr>
      </p:pic>
      <p:sp>
        <p:nvSpPr>
          <p:cNvPr id="13" name="Chave Direita 12">
            <a:extLst>
              <a:ext uri="{FF2B5EF4-FFF2-40B4-BE49-F238E27FC236}">
                <a16:creationId xmlns:a16="http://schemas.microsoft.com/office/drawing/2014/main" id="{C30A6640-2B18-4CDB-B215-6CDADF600F9F}"/>
              </a:ext>
            </a:extLst>
          </p:cNvPr>
          <p:cNvSpPr/>
          <p:nvPr/>
        </p:nvSpPr>
        <p:spPr>
          <a:xfrm>
            <a:off x="6233837" y="3703799"/>
            <a:ext cx="288032" cy="108012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82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31840" y="579111"/>
            <a:ext cx="2972779" cy="44145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All </a:t>
            </a:r>
            <a:r>
              <a:rPr lang="pt-BR" b="1" dirty="0" err="1">
                <a:solidFill>
                  <a:schemeClr val="bg1"/>
                </a:solidFill>
              </a:rPr>
              <a:t>Pass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b="1" dirty="0" err="1">
                <a:solidFill>
                  <a:schemeClr val="bg1"/>
                </a:solidFill>
              </a:rPr>
              <a:t>Filter</a:t>
            </a:r>
            <a:r>
              <a:rPr lang="pt-BR" b="1" dirty="0">
                <a:solidFill>
                  <a:schemeClr val="bg1"/>
                </a:solidFill>
              </a:rPr>
              <a:t> – 7th </a:t>
            </a:r>
            <a:r>
              <a:rPr lang="pt-BR" b="1" dirty="0" err="1">
                <a:solidFill>
                  <a:schemeClr val="bg1"/>
                </a:solidFill>
              </a:rPr>
              <a:t>Order</a:t>
            </a:r>
            <a:endParaRPr lang="pt-BR" b="1" dirty="0">
              <a:solidFill>
                <a:schemeClr val="bg1"/>
              </a:solidFill>
            </a:endParaRPr>
          </a:p>
          <a:p>
            <a:pPr algn="ctr"/>
            <a:endParaRPr lang="pt-BR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234814" cy="4211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70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332656"/>
            <a:ext cx="771062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 2: </a:t>
            </a:r>
          </a:p>
          <a:p>
            <a:pPr algn="just"/>
            <a:r>
              <a:rPr lang="pt-BR" dirty="0"/>
              <a:t>Implemente no </a:t>
            </a:r>
            <a:r>
              <a:rPr lang="pt-BR" dirty="0" err="1"/>
              <a:t>LTSPice</a:t>
            </a:r>
            <a:r>
              <a:rPr lang="pt-BR" dirty="0"/>
              <a:t> um filtro passa tudo de ordem 1 com  frequência de corte 1KHz.  Utilize C=10nF.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03" y="2102570"/>
            <a:ext cx="7103045" cy="36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92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4" y="908720"/>
            <a:ext cx="7557025" cy="36207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CaixaDeTexto 1"/>
          <p:cNvSpPr txBox="1"/>
          <p:nvPr/>
        </p:nvSpPr>
        <p:spPr>
          <a:xfrm>
            <a:off x="13168" y="857057"/>
            <a:ext cx="771777" cy="389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G(dB)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999113" y="4580018"/>
            <a:ext cx="637832" cy="39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f(Hz)</a:t>
            </a:r>
          </a:p>
        </p:txBody>
      </p:sp>
    </p:spTree>
    <p:extLst>
      <p:ext uri="{BB962C8B-B14F-4D97-AF65-F5344CB8AC3E}">
        <p14:creationId xmlns:p14="http://schemas.microsoft.com/office/powerpoint/2010/main" val="24493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245475" cy="299235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aixaDeTexto 6"/>
          <p:cNvSpPr txBox="1"/>
          <p:nvPr/>
        </p:nvSpPr>
        <p:spPr>
          <a:xfrm>
            <a:off x="7550722" y="3541031"/>
            <a:ext cx="1367252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escala</a:t>
            </a:r>
          </a:p>
          <a:p>
            <a:pPr algn="ctr"/>
            <a:r>
              <a:rPr lang="pt-BR" dirty="0"/>
              <a:t> linear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81970" y="107241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Ɵ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118674" y="4333119"/>
            <a:ext cx="637832" cy="39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f(Hz)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097620" y="4508477"/>
            <a:ext cx="70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1KHz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4413744" y="4261111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7118674" y="3757055"/>
            <a:ext cx="72008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8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14704" y="2282096"/>
            <a:ext cx="5110103" cy="1015663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All Pass Filters</a:t>
            </a:r>
          </a:p>
        </p:txBody>
      </p:sp>
    </p:spTree>
    <p:extLst>
      <p:ext uri="{BB962C8B-B14F-4D97-AF65-F5344CB8AC3E}">
        <p14:creationId xmlns:p14="http://schemas.microsoft.com/office/powerpoint/2010/main" val="109305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587" y="620688"/>
            <a:ext cx="741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All-pass filter has a constant gain across the entire frequency range, and a phase response that changes linearly with frequency.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483453" y="704098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588" y="1340768"/>
            <a:ext cx="759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All-pass filters are used in circuits referred to as “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phase equalizers</a:t>
            </a:r>
            <a:r>
              <a:rPr lang="en-US" dirty="0"/>
              <a:t>” or “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delay equalizers</a:t>
            </a:r>
            <a:r>
              <a:rPr lang="en-US" dirty="0"/>
              <a:t>.” As discussed in </a:t>
            </a:r>
            <a:r>
              <a:rPr lang="en-US" dirty="0">
                <a:hlinkClick r:id="rId3"/>
              </a:rPr>
              <a:t>Understanding Linear-Phase Filters</a:t>
            </a:r>
            <a:r>
              <a:rPr lang="en-US" dirty="0"/>
              <a:t>, it is sometimes important to ensure that all the frequency components in a signal experience equal temporal delay.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483453" y="1436361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3588" y="2708920"/>
            <a:ext cx="638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Similar to the low-pass filters, all-pass circuits of higher order consist of cascaded first-order </a:t>
            </a:r>
            <a:r>
              <a:rPr lang="pt-BR" dirty="0"/>
              <a:t>and second-order all-pass stages.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3453" y="2792330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55" y="3532813"/>
            <a:ext cx="3600488" cy="133116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498927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(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 being the coefficients of a partial filter)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90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0" grpId="0" animBg="1"/>
      <p:bldP spid="13" grpId="0"/>
      <p:bldP spid="1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transfer function expressed by magnitude and phase yields:</a:t>
            </a:r>
            <a:endParaRPr lang="pt-BR" sz="1600" dirty="0"/>
          </a:p>
        </p:txBody>
      </p:sp>
      <p:sp>
        <p:nvSpPr>
          <p:cNvPr id="7" name="Rectangle 6"/>
          <p:cNvSpPr/>
          <p:nvPr/>
        </p:nvSpPr>
        <p:spPr>
          <a:xfrm>
            <a:off x="375442" y="531462"/>
            <a:ext cx="360040" cy="329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4" y="3300234"/>
            <a:ext cx="2952372" cy="109154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625088" y="2437629"/>
            <a:ext cx="663982" cy="72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404" y="1894830"/>
            <a:ext cx="3870614" cy="1264227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3633261" y="4053995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012" y="4607993"/>
            <a:ext cx="4171950" cy="90487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912219" y="1309227"/>
            <a:ext cx="129841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Magnitude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18010" y="4053995"/>
            <a:ext cx="88683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 err="1"/>
              <a:t>Phase</a:t>
            </a:r>
            <a:endParaRPr lang="pt-BR" dirty="0"/>
          </a:p>
        </p:txBody>
      </p:sp>
      <p:sp>
        <p:nvSpPr>
          <p:cNvPr id="23" name="TextBox 22"/>
          <p:cNvSpPr txBox="1"/>
          <p:nvPr/>
        </p:nvSpPr>
        <p:spPr>
          <a:xfrm>
            <a:off x="5856206" y="3222268"/>
            <a:ext cx="1213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(módulo 1)</a:t>
            </a:r>
            <a:endParaRPr lang="pt-BR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923541" y="565820"/>
            <a:ext cx="1339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Group Delay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3406" y="549034"/>
            <a:ext cx="360040" cy="3627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68" y="1363811"/>
            <a:ext cx="1295400" cy="6858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014" y="9807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It is te time by which the all pass filter delays each frequency within a band.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7810"/>
            <a:ext cx="29337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375" y="2616036"/>
            <a:ext cx="1733550" cy="7239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3014" y="2140704"/>
            <a:ext cx="576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The normalized group delay is calculated by the equations: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07" y="4465489"/>
            <a:ext cx="4210050" cy="10287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6" y="4706278"/>
            <a:ext cx="3134448" cy="67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912105" y="2783834"/>
            <a:ext cx="398462" cy="38830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ight Arrow 20"/>
          <p:cNvSpPr/>
          <p:nvPr/>
        </p:nvSpPr>
        <p:spPr>
          <a:xfrm>
            <a:off x="3716668" y="4785687"/>
            <a:ext cx="398462" cy="38830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8DFE359-782A-445B-A78D-6009754A811F}"/>
                  </a:ext>
                </a:extLst>
              </p:cNvPr>
              <p:cNvSpPr txBox="1"/>
              <p:nvPr/>
            </p:nvSpPr>
            <p:spPr>
              <a:xfrm>
                <a:off x="480568" y="3546302"/>
                <a:ext cx="7599680" cy="777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The frequency at which the group delay drops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8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 times its initial value is the corner </a:t>
                </a:r>
                <a:r>
                  <a:rPr lang="pt-BR" sz="1800" dirty="0" err="1"/>
                  <a:t>frequency</a:t>
                </a:r>
                <a:r>
                  <a:rPr lang="pt-BR" dirty="0"/>
                  <a:t> (</a:t>
                </a:r>
                <a:r>
                  <a:rPr lang="pt-BR" sz="1800" b="1" dirty="0" err="1">
                    <a:solidFill>
                      <a:srgbClr val="FF0000"/>
                    </a:solidFill>
                  </a:rPr>
                  <a:t>f</a:t>
                </a:r>
                <a:r>
                  <a:rPr lang="pt-BR" sz="1800" b="1" baseline="-25000" dirty="0" err="1">
                    <a:solidFill>
                      <a:srgbClr val="FF0000"/>
                    </a:solidFill>
                  </a:rPr>
                  <a:t>C</a:t>
                </a:r>
                <a:r>
                  <a:rPr lang="pt-BR" sz="1800" dirty="0"/>
                  <a:t>).</a:t>
                </a:r>
                <a:r>
                  <a:rPr lang="pt-BR" sz="1800" baseline="-25000" dirty="0"/>
                  <a:t> </a:t>
                </a:r>
              </a:p>
            </p:txBody>
          </p:sp>
        </mc:Choice>
        <mc:Fallback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58DFE359-782A-445B-A78D-6009754A8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68" y="3546302"/>
                <a:ext cx="7599680" cy="777392"/>
              </a:xfrm>
              <a:prstGeom prst="rect">
                <a:avLst/>
              </a:prstGeom>
              <a:blipFill>
                <a:blip r:embed="rId8"/>
                <a:stretch>
                  <a:fillRect l="-722" b="-118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67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63" y="570330"/>
            <a:ext cx="3803287" cy="348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2" y="620896"/>
            <a:ext cx="4183178" cy="93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67467" y="4581128"/>
            <a:ext cx="3704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The T</a:t>
            </a:r>
            <a:r>
              <a:rPr lang="pt-BR" sz="1600" baseline="-25000" dirty="0"/>
              <a:t>gro  </a:t>
            </a:r>
            <a:r>
              <a:rPr lang="pt-BR" sz="1600" dirty="0"/>
              <a:t> is the value of T</a:t>
            </a:r>
            <a:r>
              <a:rPr lang="pt-BR" sz="1600" baseline="-25000" dirty="0"/>
              <a:t>gr</a:t>
            </a:r>
            <a:r>
              <a:rPr lang="pt-BR" sz="1600" dirty="0"/>
              <a:t> when  </a:t>
            </a:r>
            <a:r>
              <a:rPr lang="el-GR" sz="1600" dirty="0"/>
              <a:t>Ω</a:t>
            </a:r>
            <a:r>
              <a:rPr lang="pt-BR" sz="1600" dirty="0"/>
              <a:t> &lt; 1.  </a:t>
            </a:r>
            <a:r>
              <a:rPr lang="pt-BR" sz="1600" baseline="-25000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544" y="4562434"/>
            <a:ext cx="360040" cy="3627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373739" y="4552864"/>
            <a:ext cx="398462" cy="38830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21792"/>
            <a:ext cx="1752600" cy="6572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45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89698" y="615493"/>
            <a:ext cx="162955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All Pass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71293"/>
            <a:ext cx="4504608" cy="571541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 rot="5400000">
            <a:off x="7951215" y="512285"/>
            <a:ext cx="406173" cy="44657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1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7974" y="848303"/>
            <a:ext cx="2164027" cy="369332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First Order Topology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5792" y="848303"/>
            <a:ext cx="2596832" cy="369332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Second Order Topology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19" y="1617350"/>
            <a:ext cx="2511136" cy="154289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41" y="1628800"/>
            <a:ext cx="4429733" cy="153144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5013414" y="1783612"/>
            <a:ext cx="45719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5778357" y="1759740"/>
            <a:ext cx="45719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50B71244-25C2-4472-94D1-8ED6DE2362EB}"/>
              </a:ext>
            </a:extLst>
          </p:cNvPr>
          <p:cNvCxnSpPr>
            <a:cxnSpLocks/>
          </p:cNvCxnSpPr>
          <p:nvPr/>
        </p:nvCxnSpPr>
        <p:spPr>
          <a:xfrm>
            <a:off x="3688654" y="601642"/>
            <a:ext cx="0" cy="3547438"/>
          </a:xfrm>
          <a:prstGeom prst="straightConnector1">
            <a:avLst/>
          </a:prstGeom>
          <a:ln w="28575">
            <a:solidFill>
              <a:srgbClr val="FFC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74E1B492-65A0-4781-8AA2-56EDAF9AEABD}"/>
                  </a:ext>
                </a:extLst>
              </p:cNvPr>
              <p:cNvSpPr txBox="1"/>
              <p:nvPr/>
            </p:nvSpPr>
            <p:spPr>
              <a:xfrm>
                <a:off x="1437157" y="3532739"/>
                <a:ext cx="1107547" cy="391902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𝑔𝑟𝑜</m:t>
                        </m:r>
                      </m:sub>
                    </m:sSub>
                  </m:oMath>
                </a14:m>
                <a:r>
                  <a:rPr lang="pt-BR" dirty="0"/>
                  <a:t>= 2RC</a:t>
                </a:r>
              </a:p>
            </p:txBody>
          </p:sp>
        </mc:Choice>
        <mc:Fallback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74E1B492-65A0-4781-8AA2-56EDAF9AE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157" y="3532739"/>
                <a:ext cx="1107547" cy="391902"/>
              </a:xfrm>
              <a:prstGeom prst="rect">
                <a:avLst/>
              </a:prstGeom>
              <a:blipFill>
                <a:blip r:embed="rId5"/>
                <a:stretch>
                  <a:fillRect t="-4348" r="-2688" b="-14493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19">
                <a:extLst>
                  <a:ext uri="{FF2B5EF4-FFF2-40B4-BE49-F238E27FC236}">
                    <a16:creationId xmlns:a16="http://schemas.microsoft.com/office/drawing/2014/main" id="{D458119D-C9E5-4ECB-8494-DE326765D629}"/>
                  </a:ext>
                </a:extLst>
              </p:cNvPr>
              <p:cNvSpPr txBox="1"/>
              <p:nvPr/>
            </p:nvSpPr>
            <p:spPr>
              <a:xfrm>
                <a:off x="5940152" y="3571408"/>
                <a:ext cx="1107547" cy="391902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/>
                        </m:ctrlPr>
                      </m:sSubPr>
                      <m:e>
                        <m:r>
                          <a:rPr lang="pt-BR"/>
                          <m:t>𝑡</m:t>
                        </m:r>
                      </m:e>
                      <m:sub>
                        <m:r>
                          <a:rPr lang="pt-BR"/>
                          <m:t>𝑔𝑟𝑜</m:t>
                        </m:r>
                      </m:sub>
                    </m:sSub>
                  </m:oMath>
                </a14:m>
                <a:r>
                  <a:rPr lang="pt-BR" dirty="0"/>
                  <a:t>= 4RC</a:t>
                </a:r>
              </a:p>
            </p:txBody>
          </p:sp>
        </mc:Choice>
        <mc:Fallback>
          <p:sp>
            <p:nvSpPr>
              <p:cNvPr id="21" name="TextBox 19">
                <a:extLst>
                  <a:ext uri="{FF2B5EF4-FFF2-40B4-BE49-F238E27FC236}">
                    <a16:creationId xmlns:a16="http://schemas.microsoft.com/office/drawing/2014/main" id="{D458119D-C9E5-4ECB-8494-DE326765D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571408"/>
                <a:ext cx="1107547" cy="391902"/>
              </a:xfrm>
              <a:prstGeom prst="rect">
                <a:avLst/>
              </a:prstGeom>
              <a:blipFill>
                <a:blip r:embed="rId6"/>
                <a:stretch>
                  <a:fillRect t="-7246" r="-1980" b="-11594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86389" y="1556792"/>
            <a:ext cx="6971223" cy="2585323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Designing 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All </a:t>
            </a:r>
            <a:r>
              <a:rPr lang="pt-BR" sz="5400" b="1" dirty="0" err="1">
                <a:solidFill>
                  <a:schemeClr val="bg1"/>
                </a:solidFill>
              </a:rPr>
              <a:t>Pass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Filters</a:t>
            </a:r>
            <a:endParaRPr lang="pt-BR" sz="5400" b="1" dirty="0">
              <a:solidFill>
                <a:schemeClr val="bg1"/>
              </a:solidFill>
            </a:endParaRP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(</a:t>
            </a:r>
            <a:r>
              <a:rPr lang="pt-BR" sz="5400" b="1" dirty="0" err="1">
                <a:solidFill>
                  <a:schemeClr val="bg1"/>
                </a:solidFill>
              </a:rPr>
              <a:t>First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Order</a:t>
            </a:r>
            <a:r>
              <a:rPr lang="pt-BR" sz="5400" b="1" dirty="0">
                <a:solidFill>
                  <a:schemeClr val="bg1"/>
                </a:solidFill>
              </a:rPr>
              <a:t> </a:t>
            </a:r>
            <a:r>
              <a:rPr lang="pt-BR" sz="5400" b="1" dirty="0" err="1">
                <a:solidFill>
                  <a:schemeClr val="bg1"/>
                </a:solidFill>
              </a:rPr>
              <a:t>Topology</a:t>
            </a:r>
            <a:r>
              <a:rPr lang="pt-BR" sz="54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496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5959</TotalTime>
  <Words>396</Words>
  <Application>Microsoft Office PowerPoint</Application>
  <PresentationFormat>Apresentação na tela (4:3)</PresentationFormat>
  <Paragraphs>78</Paragraphs>
  <Slides>17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OP AMPs for Everyone Newnes, 2009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471</cp:revision>
  <cp:lastPrinted>2017-11-09T10:55:48Z</cp:lastPrinted>
  <dcterms:created xsi:type="dcterms:W3CDTF">2012-10-15T16:50:11Z</dcterms:created>
  <dcterms:modified xsi:type="dcterms:W3CDTF">2020-10-29T16:59:46Z</dcterms:modified>
</cp:coreProperties>
</file>