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73" r:id="rId3"/>
    <p:sldId id="374" r:id="rId4"/>
    <p:sldId id="375" r:id="rId5"/>
    <p:sldId id="376" r:id="rId6"/>
    <p:sldId id="377" r:id="rId7"/>
    <p:sldId id="382" r:id="rId8"/>
    <p:sldId id="274" r:id="rId9"/>
    <p:sldId id="265" r:id="rId10"/>
    <p:sldId id="383" r:id="rId11"/>
    <p:sldId id="384" r:id="rId12"/>
    <p:sldId id="378" r:id="rId13"/>
    <p:sldId id="380" r:id="rId14"/>
    <p:sldId id="381" r:id="rId15"/>
    <p:sldId id="339" r:id="rId16"/>
    <p:sldId id="340" r:id="rId17"/>
    <p:sldId id="341" r:id="rId18"/>
    <p:sldId id="342" r:id="rId19"/>
    <p:sldId id="344" r:id="rId20"/>
    <p:sldId id="257" r:id="rId21"/>
    <p:sldId id="307" r:id="rId22"/>
    <p:sldId id="312" r:id="rId23"/>
    <p:sldId id="309" r:id="rId24"/>
    <p:sldId id="322" r:id="rId25"/>
    <p:sldId id="310" r:id="rId26"/>
    <p:sldId id="311" r:id="rId27"/>
    <p:sldId id="286" r:id="rId28"/>
    <p:sldId id="326" r:id="rId29"/>
    <p:sldId id="369" r:id="rId30"/>
    <p:sldId id="370" r:id="rId31"/>
    <p:sldId id="366" r:id="rId32"/>
    <p:sldId id="363" r:id="rId33"/>
    <p:sldId id="364" r:id="rId34"/>
    <p:sldId id="345" r:id="rId35"/>
    <p:sldId id="346" r:id="rId36"/>
    <p:sldId id="357" r:id="rId37"/>
    <p:sldId id="347" r:id="rId38"/>
    <p:sldId id="362" r:id="rId39"/>
    <p:sldId id="285" r:id="rId40"/>
    <p:sldId id="277" r:id="rId41"/>
    <p:sldId id="371" r:id="rId42"/>
    <p:sldId id="372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>
      <p:cViewPr varScale="1">
        <p:scale>
          <a:sx n="110" d="100"/>
          <a:sy n="110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rge\Dropbox\aulas%202015\aula%20NAP%202016\efic&#225;cia%20do%20adee30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N. Pacientes</c:v>
                </c:pt>
              </c:strCache>
            </c:strRef>
          </c:tx>
          <c:invertIfNegative val="0"/>
          <c:cat>
            <c:strRef>
              <c:f>Plan1!$A$2:$A$6</c:f>
              <c:strCache>
                <c:ptCount val="5"/>
                <c:pt idx="0">
                  <c:v>0 - 50</c:v>
                </c:pt>
                <c:pt idx="1">
                  <c:v>51 - 200</c:v>
                </c:pt>
                <c:pt idx="2">
                  <c:v>201 - 2000</c:v>
                </c:pt>
                <c:pt idx="3">
                  <c:v>&gt;2001 </c:v>
                </c:pt>
                <c:pt idx="4">
                  <c:v>Total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266</c:v>
                </c:pt>
                <c:pt idx="1">
                  <c:v>12</c:v>
                </c:pt>
                <c:pt idx="2">
                  <c:v>28</c:v>
                </c:pt>
                <c:pt idx="3">
                  <c:v>33</c:v>
                </c:pt>
                <c:pt idx="4">
                  <c:v>340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Plan1!$A$2:$A$6</c:f>
              <c:strCache>
                <c:ptCount val="5"/>
                <c:pt idx="0">
                  <c:v>0 - 50</c:v>
                </c:pt>
                <c:pt idx="1">
                  <c:v>51 - 200</c:v>
                </c:pt>
                <c:pt idx="2">
                  <c:v>201 - 2000</c:v>
                </c:pt>
                <c:pt idx="3">
                  <c:v>&gt;2001 </c:v>
                </c:pt>
                <c:pt idx="4">
                  <c:v>Total</c:v>
                </c:pt>
              </c:strCache>
            </c:strRef>
          </c:cat>
          <c:val>
            <c:numRef>
              <c:f>Plan1!$C$2:$C$6</c:f>
              <c:numCache>
                <c:formatCode>0.00%</c:formatCode>
                <c:ptCount val="5"/>
                <c:pt idx="0">
                  <c:v>0.60729999999999995</c:v>
                </c:pt>
                <c:pt idx="1">
                  <c:v>2.7400000000000056E-2</c:v>
                </c:pt>
                <c:pt idx="2">
                  <c:v>6.3900000000000012E-2</c:v>
                </c:pt>
                <c:pt idx="3">
                  <c:v>7.5300000000000117E-2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8681216"/>
        <c:axId val="248682752"/>
      </c:barChart>
      <c:catAx>
        <c:axId val="248681216"/>
        <c:scaling>
          <c:orientation val="minMax"/>
        </c:scaling>
        <c:delete val="0"/>
        <c:axPos val="l"/>
        <c:majorTickMark val="out"/>
        <c:minorTickMark val="none"/>
        <c:tickLblPos val="nextTo"/>
        <c:crossAx val="248682752"/>
        <c:crosses val="autoZero"/>
        <c:auto val="1"/>
        <c:lblAlgn val="ctr"/>
        <c:lblOffset val="100"/>
        <c:noMultiLvlLbl val="0"/>
      </c:catAx>
      <c:valAx>
        <c:axId val="2486827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48681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A3E53-D7D5-4E36-961E-F9EFC92029F2}" type="doc">
      <dgm:prSet loTypeId="urn:microsoft.com/office/officeart/2005/8/layout/arrow2" loCatId="process" qsTypeId="urn:microsoft.com/office/officeart/2005/8/quickstyle/3d2" qsCatId="3D" csTypeId="urn:microsoft.com/office/officeart/2005/8/colors/accent1_2" csCatId="accent1" phldr="1"/>
      <dgm:spPr/>
    </dgm:pt>
    <dgm:pt modelId="{D0EF4079-4D7A-44D6-AB63-AEAC0FCD4AC1}">
      <dgm:prSet phldrT="[Texto]" custT="1"/>
      <dgm:spPr/>
      <dgm:t>
        <a:bodyPr/>
        <a:lstStyle/>
        <a:p>
          <a:r>
            <a:rPr lang="pt-BR" sz="1400" dirty="0" smtClean="0"/>
            <a:t>Segunda metade da década de 1990</a:t>
          </a:r>
          <a:r>
            <a:rPr lang="en-US" sz="1400" dirty="0" smtClean="0"/>
            <a:t>- </a:t>
          </a:r>
          <a:r>
            <a:rPr lang="pt-BR" sz="1400" dirty="0" smtClean="0"/>
            <a:t>Altamente Ativa Terapia Antirretroviral (HAART) </a:t>
          </a:r>
          <a:endParaRPr lang="pt-BR" sz="1400" dirty="0"/>
        </a:p>
      </dgm:t>
    </dgm:pt>
    <dgm:pt modelId="{A267D37B-46D4-47DE-B8E4-CD9C50B93B5D}" type="parTrans" cxnId="{B304BF3C-DA65-477A-B270-E545C825F641}">
      <dgm:prSet/>
      <dgm:spPr/>
      <dgm:t>
        <a:bodyPr/>
        <a:lstStyle/>
        <a:p>
          <a:endParaRPr lang="pt-BR" sz="2400"/>
        </a:p>
      </dgm:t>
    </dgm:pt>
    <dgm:pt modelId="{AFDAE63A-5F23-4605-841F-6C0642F801A8}" type="sibTrans" cxnId="{B304BF3C-DA65-477A-B270-E545C825F641}">
      <dgm:prSet/>
      <dgm:spPr/>
      <dgm:t>
        <a:bodyPr/>
        <a:lstStyle/>
        <a:p>
          <a:endParaRPr lang="pt-BR" sz="2400"/>
        </a:p>
      </dgm:t>
    </dgm:pt>
    <dgm:pt modelId="{971700EE-5C41-4780-8181-3EDCA7652927}">
      <dgm:prSet custT="1"/>
      <dgm:spPr/>
      <dgm:t>
        <a:bodyPr/>
        <a:lstStyle/>
        <a:p>
          <a:r>
            <a:rPr lang="pt-BR" sz="1400" dirty="0" smtClean="0"/>
            <a:t>2014</a:t>
          </a:r>
          <a:r>
            <a:rPr lang="en-US" sz="1400" dirty="0" smtClean="0"/>
            <a:t> - </a:t>
          </a:r>
          <a:r>
            <a:rPr lang="pt-BR" sz="1400" dirty="0" smtClean="0"/>
            <a:t>Meta 90-90-90 até 2020 do Programa Conjunto das Nações Unidas sobre HIV/AIDS (UNAIDS)</a:t>
          </a:r>
        </a:p>
      </dgm:t>
    </dgm:pt>
    <dgm:pt modelId="{1C2E5ECC-6FFE-4F9D-B696-E117B496360D}" type="parTrans" cxnId="{8A672E68-A9F8-4195-8757-37642EFE0F3F}">
      <dgm:prSet/>
      <dgm:spPr/>
      <dgm:t>
        <a:bodyPr/>
        <a:lstStyle/>
        <a:p>
          <a:endParaRPr lang="pt-BR" sz="2400"/>
        </a:p>
      </dgm:t>
    </dgm:pt>
    <dgm:pt modelId="{A050E7FB-78C9-4FFC-BAAC-8DFD6AF28687}" type="sibTrans" cxnId="{8A672E68-A9F8-4195-8757-37642EFE0F3F}">
      <dgm:prSet/>
      <dgm:spPr/>
      <dgm:t>
        <a:bodyPr/>
        <a:lstStyle/>
        <a:p>
          <a:endParaRPr lang="pt-BR" sz="2400"/>
        </a:p>
      </dgm:t>
    </dgm:pt>
    <dgm:pt modelId="{6FE89631-FC74-4C3F-B638-69BAF9C40F42}">
      <dgm:prSet custT="1"/>
      <dgm:spPr/>
      <dgm:t>
        <a:bodyPr/>
        <a:lstStyle/>
        <a:p>
          <a:r>
            <a:rPr lang="pt-BR" sz="1400" dirty="0" smtClean="0"/>
            <a:t>2015 - Nova recomendação da Organização Mundial de Saúde (OMS) </a:t>
          </a:r>
        </a:p>
      </dgm:t>
    </dgm:pt>
    <dgm:pt modelId="{BEB3F4C4-907F-4895-92A3-71E4163FA2E2}" type="parTrans" cxnId="{C319DB9C-0437-4878-9DA0-3A7A586355F5}">
      <dgm:prSet/>
      <dgm:spPr/>
      <dgm:t>
        <a:bodyPr/>
        <a:lstStyle/>
        <a:p>
          <a:endParaRPr lang="pt-BR" sz="2400"/>
        </a:p>
      </dgm:t>
    </dgm:pt>
    <dgm:pt modelId="{C1966C62-48DE-47EE-B261-625A68C77EF4}" type="sibTrans" cxnId="{C319DB9C-0437-4878-9DA0-3A7A586355F5}">
      <dgm:prSet/>
      <dgm:spPr/>
      <dgm:t>
        <a:bodyPr/>
        <a:lstStyle/>
        <a:p>
          <a:endParaRPr lang="pt-BR" sz="2400"/>
        </a:p>
      </dgm:t>
    </dgm:pt>
    <dgm:pt modelId="{3AEC2143-CB04-4C45-A878-6C2290337D2D}">
      <dgm:prSet custT="1"/>
      <dgm:spPr/>
      <dgm:t>
        <a:bodyPr/>
        <a:lstStyle/>
        <a:p>
          <a:r>
            <a:rPr lang="pt-BR" sz="1400" dirty="0" smtClean="0"/>
            <a:t>2017 - Novo relatório da OMS sobre a resistência a medicamentos para HIV</a:t>
          </a:r>
          <a:endParaRPr lang="pt-BR" sz="1400" dirty="0"/>
        </a:p>
      </dgm:t>
    </dgm:pt>
    <dgm:pt modelId="{0D1F2339-8B74-400C-AC1A-D6CCF95EC709}" type="parTrans" cxnId="{FCC09A0A-8ED6-4BF4-811B-4C13FEF87D17}">
      <dgm:prSet/>
      <dgm:spPr/>
      <dgm:t>
        <a:bodyPr/>
        <a:lstStyle/>
        <a:p>
          <a:endParaRPr lang="pt-BR" sz="2400"/>
        </a:p>
      </dgm:t>
    </dgm:pt>
    <dgm:pt modelId="{DD1DD452-9A98-432C-83BB-4CA0CF6BAB2C}" type="sibTrans" cxnId="{FCC09A0A-8ED6-4BF4-811B-4C13FEF87D17}">
      <dgm:prSet/>
      <dgm:spPr/>
      <dgm:t>
        <a:bodyPr/>
        <a:lstStyle/>
        <a:p>
          <a:endParaRPr lang="pt-BR" sz="2400"/>
        </a:p>
      </dgm:t>
    </dgm:pt>
    <dgm:pt modelId="{150F6B16-3F3C-4B6D-9E1F-9A25F5495CA8}" type="pres">
      <dgm:prSet presAssocID="{FFDA3E53-D7D5-4E36-961E-F9EFC92029F2}" presName="arrowDiagram" presStyleCnt="0">
        <dgm:presLayoutVars>
          <dgm:chMax val="5"/>
          <dgm:dir/>
          <dgm:resizeHandles val="exact"/>
        </dgm:presLayoutVars>
      </dgm:prSet>
      <dgm:spPr/>
    </dgm:pt>
    <dgm:pt modelId="{1840E62A-D8C8-44A1-9ED2-1405E99793A6}" type="pres">
      <dgm:prSet presAssocID="{FFDA3E53-D7D5-4E36-961E-F9EFC92029F2}" presName="arrow" presStyleLbl="bgShp" presStyleIdx="0" presStyleCnt="1"/>
      <dgm:spPr/>
    </dgm:pt>
    <dgm:pt modelId="{3CCEBF60-DB4B-4E4A-91E5-4BB276CA7B81}" type="pres">
      <dgm:prSet presAssocID="{FFDA3E53-D7D5-4E36-961E-F9EFC92029F2}" presName="arrowDiagram4" presStyleCnt="0"/>
      <dgm:spPr/>
    </dgm:pt>
    <dgm:pt modelId="{83D5E2D4-0750-4FA2-BD3E-05E0C66841BE}" type="pres">
      <dgm:prSet presAssocID="{D0EF4079-4D7A-44D6-AB63-AEAC0FCD4AC1}" presName="bullet4a" presStyleLbl="node1" presStyleIdx="0" presStyleCnt="4" custLinFactNeighborX="48814" custLinFactNeighborY="-91297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C4CED44A-4CC1-4F85-80C0-D91372AF0574}" type="pres">
      <dgm:prSet presAssocID="{D0EF4079-4D7A-44D6-AB63-AEAC0FCD4AC1}" presName="textBox4a" presStyleLbl="revTx" presStyleIdx="0" presStyleCnt="4" custScaleX="114359" custScaleY="127759" custLinFactNeighborX="18813" custLinFactNeighborY="-737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1EE302-F3ED-4073-88F9-99C221BCF72D}" type="pres">
      <dgm:prSet presAssocID="{971700EE-5C41-4780-8181-3EDCA7652927}" presName="bullet4b" presStyleLbl="node1" presStyleIdx="1" presStyleCnt="4" custLinFactX="89383" custLinFactNeighborX="100000" custLinFactNeighborY="-92366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8C01CD60-E30B-462F-A25B-18190DDC2443}" type="pres">
      <dgm:prSet presAssocID="{971700EE-5C41-4780-8181-3EDCA7652927}" presName="textBox4b" presStyleLbl="revTx" presStyleIdx="1" presStyleCnt="4" custScaleX="83526" custScaleY="118695" custLinFactNeighborX="35038" custLinFactNeighborY="35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EC4A89-6D4E-444C-B433-4CAB53860D19}" type="pres">
      <dgm:prSet presAssocID="{6FE89631-FC74-4C3F-B638-69BAF9C40F42}" presName="bullet4c" presStyleLbl="node1" presStyleIdx="2" presStyleCnt="4" custLinFactX="100000" custLinFactNeighborX="117196" custLinFactNeighborY="-483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9F635EF7-668B-4C99-9A55-3511A4143856}" type="pres">
      <dgm:prSet presAssocID="{6FE89631-FC74-4C3F-B638-69BAF9C40F42}" presName="textBox4c" presStyleLbl="revTx" presStyleIdx="2" presStyleCnt="4" custScaleX="89301" custScaleY="81950" custLinFactNeighborX="46450" custLinFactNeighborY="-84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A033AB-C2FD-408C-B2F2-BAE54E6A9667}" type="pres">
      <dgm:prSet presAssocID="{3AEC2143-CB04-4C45-A878-6C2290337D2D}" presName="bullet4d" presStyleLbl="node1" presStyleIdx="3" presStyleCnt="4" custLinFactX="81271" custLinFactNeighborX="100000" custLinFactNeighborY="-2174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F2E15B3B-0252-4EE6-9FA9-42F540C6A064}" type="pres">
      <dgm:prSet presAssocID="{3AEC2143-CB04-4C45-A878-6C2290337D2D}" presName="textBox4d" presStyleLbl="revTx" presStyleIdx="3" presStyleCnt="4" custScaleX="98534" custScaleY="66086" custLinFactNeighborX="46804" custLinFactNeighborY="-114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4813A94-06B8-4808-AF44-A40D2079F158}" type="presOf" srcId="{6FE89631-FC74-4C3F-B638-69BAF9C40F42}" destId="{9F635EF7-668B-4C99-9A55-3511A4143856}" srcOrd="0" destOrd="0" presId="urn:microsoft.com/office/officeart/2005/8/layout/arrow2"/>
    <dgm:cxn modelId="{FCC09A0A-8ED6-4BF4-811B-4C13FEF87D17}" srcId="{FFDA3E53-D7D5-4E36-961E-F9EFC92029F2}" destId="{3AEC2143-CB04-4C45-A878-6C2290337D2D}" srcOrd="3" destOrd="0" parTransId="{0D1F2339-8B74-400C-AC1A-D6CCF95EC709}" sibTransId="{DD1DD452-9A98-432C-83BB-4CA0CF6BAB2C}"/>
    <dgm:cxn modelId="{4FF6796E-8568-4BA7-9E02-4CAEE8F20131}" type="presOf" srcId="{FFDA3E53-D7D5-4E36-961E-F9EFC92029F2}" destId="{150F6B16-3F3C-4B6D-9E1F-9A25F5495CA8}" srcOrd="0" destOrd="0" presId="urn:microsoft.com/office/officeart/2005/8/layout/arrow2"/>
    <dgm:cxn modelId="{366C27D7-A372-4812-8E5D-F5A92561D874}" type="presOf" srcId="{3AEC2143-CB04-4C45-A878-6C2290337D2D}" destId="{F2E15B3B-0252-4EE6-9FA9-42F540C6A064}" srcOrd="0" destOrd="0" presId="urn:microsoft.com/office/officeart/2005/8/layout/arrow2"/>
    <dgm:cxn modelId="{8A672E68-A9F8-4195-8757-37642EFE0F3F}" srcId="{FFDA3E53-D7D5-4E36-961E-F9EFC92029F2}" destId="{971700EE-5C41-4780-8181-3EDCA7652927}" srcOrd="1" destOrd="0" parTransId="{1C2E5ECC-6FFE-4F9D-B696-E117B496360D}" sibTransId="{A050E7FB-78C9-4FFC-BAAC-8DFD6AF28687}"/>
    <dgm:cxn modelId="{BFB987FE-C89B-420A-9E25-9D6BE205EA85}" type="presOf" srcId="{D0EF4079-4D7A-44D6-AB63-AEAC0FCD4AC1}" destId="{C4CED44A-4CC1-4F85-80C0-D91372AF0574}" srcOrd="0" destOrd="0" presId="urn:microsoft.com/office/officeart/2005/8/layout/arrow2"/>
    <dgm:cxn modelId="{C319DB9C-0437-4878-9DA0-3A7A586355F5}" srcId="{FFDA3E53-D7D5-4E36-961E-F9EFC92029F2}" destId="{6FE89631-FC74-4C3F-B638-69BAF9C40F42}" srcOrd="2" destOrd="0" parTransId="{BEB3F4C4-907F-4895-92A3-71E4163FA2E2}" sibTransId="{C1966C62-48DE-47EE-B261-625A68C77EF4}"/>
    <dgm:cxn modelId="{76763831-8553-4153-9D80-66E53A8756B6}" type="presOf" srcId="{971700EE-5C41-4780-8181-3EDCA7652927}" destId="{8C01CD60-E30B-462F-A25B-18190DDC2443}" srcOrd="0" destOrd="0" presId="urn:microsoft.com/office/officeart/2005/8/layout/arrow2"/>
    <dgm:cxn modelId="{B304BF3C-DA65-477A-B270-E545C825F641}" srcId="{FFDA3E53-D7D5-4E36-961E-F9EFC92029F2}" destId="{D0EF4079-4D7A-44D6-AB63-AEAC0FCD4AC1}" srcOrd="0" destOrd="0" parTransId="{A267D37B-46D4-47DE-B8E4-CD9C50B93B5D}" sibTransId="{AFDAE63A-5F23-4605-841F-6C0642F801A8}"/>
    <dgm:cxn modelId="{40971B9F-5D17-4DF5-844C-44530DC9626E}" type="presParOf" srcId="{150F6B16-3F3C-4B6D-9E1F-9A25F5495CA8}" destId="{1840E62A-D8C8-44A1-9ED2-1405E99793A6}" srcOrd="0" destOrd="0" presId="urn:microsoft.com/office/officeart/2005/8/layout/arrow2"/>
    <dgm:cxn modelId="{C5BB78E3-B1DA-4D7E-A306-9AA4A88DD891}" type="presParOf" srcId="{150F6B16-3F3C-4B6D-9E1F-9A25F5495CA8}" destId="{3CCEBF60-DB4B-4E4A-91E5-4BB276CA7B81}" srcOrd="1" destOrd="0" presId="urn:microsoft.com/office/officeart/2005/8/layout/arrow2"/>
    <dgm:cxn modelId="{C93200D7-2398-4B46-96EB-41FA9E822707}" type="presParOf" srcId="{3CCEBF60-DB4B-4E4A-91E5-4BB276CA7B81}" destId="{83D5E2D4-0750-4FA2-BD3E-05E0C66841BE}" srcOrd="0" destOrd="0" presId="urn:microsoft.com/office/officeart/2005/8/layout/arrow2"/>
    <dgm:cxn modelId="{6C420577-F628-4AAE-97A9-DA681986E0C1}" type="presParOf" srcId="{3CCEBF60-DB4B-4E4A-91E5-4BB276CA7B81}" destId="{C4CED44A-4CC1-4F85-80C0-D91372AF0574}" srcOrd="1" destOrd="0" presId="urn:microsoft.com/office/officeart/2005/8/layout/arrow2"/>
    <dgm:cxn modelId="{282ECEDD-C398-4414-8829-21F73F09092D}" type="presParOf" srcId="{3CCEBF60-DB4B-4E4A-91E5-4BB276CA7B81}" destId="{C61EE302-F3ED-4073-88F9-99C221BCF72D}" srcOrd="2" destOrd="0" presId="urn:microsoft.com/office/officeart/2005/8/layout/arrow2"/>
    <dgm:cxn modelId="{82189A3C-D2E8-40DF-A88E-3D5E0A0BD55F}" type="presParOf" srcId="{3CCEBF60-DB4B-4E4A-91E5-4BB276CA7B81}" destId="{8C01CD60-E30B-462F-A25B-18190DDC2443}" srcOrd="3" destOrd="0" presId="urn:microsoft.com/office/officeart/2005/8/layout/arrow2"/>
    <dgm:cxn modelId="{C4278F3F-2C2A-4F84-A03A-729042411140}" type="presParOf" srcId="{3CCEBF60-DB4B-4E4A-91E5-4BB276CA7B81}" destId="{24EC4A89-6D4E-444C-B433-4CAB53860D19}" srcOrd="4" destOrd="0" presId="urn:microsoft.com/office/officeart/2005/8/layout/arrow2"/>
    <dgm:cxn modelId="{837C5CA8-CC43-4E14-AAD4-7694AC06443C}" type="presParOf" srcId="{3CCEBF60-DB4B-4E4A-91E5-4BB276CA7B81}" destId="{9F635EF7-668B-4C99-9A55-3511A4143856}" srcOrd="5" destOrd="0" presId="urn:microsoft.com/office/officeart/2005/8/layout/arrow2"/>
    <dgm:cxn modelId="{46CA4F78-A410-4F07-90BC-E718CFB1FDAC}" type="presParOf" srcId="{3CCEBF60-DB4B-4E4A-91E5-4BB276CA7B81}" destId="{A2A033AB-C2FD-408C-B2F2-BAE54E6A9667}" srcOrd="6" destOrd="0" presId="urn:microsoft.com/office/officeart/2005/8/layout/arrow2"/>
    <dgm:cxn modelId="{E5C8A8DC-A42E-4532-8BB3-82AE1DFA2DAF}" type="presParOf" srcId="{3CCEBF60-DB4B-4E4A-91E5-4BB276CA7B81}" destId="{F2E15B3B-0252-4EE6-9FA9-42F540C6A064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769E89-3049-49F2-816D-54B0A5BB854C}" type="doc">
      <dgm:prSet loTypeId="urn:microsoft.com/office/officeart/2005/8/layout/hList2#1" loCatId="relationship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701077B1-8E3E-4371-8074-AE452E4F7D2A}">
      <dgm:prSet phldrT="[Texto]" custT="1"/>
      <dgm:spPr/>
      <dgm:t>
        <a:bodyPr/>
        <a:lstStyle/>
        <a:p>
          <a:r>
            <a:rPr lang="pt-PT" sz="2000" b="1" u="none" dirty="0" smtClean="0"/>
            <a:t>O elevado índíce de </a:t>
          </a:r>
          <a:r>
            <a:rPr lang="pt-PT" sz="2000" b="1" u="sng" dirty="0" smtClean="0"/>
            <a:t>replicação do HIV </a:t>
          </a:r>
          <a:r>
            <a:rPr lang="pt-PT" sz="2000" dirty="0" smtClean="0"/>
            <a:t>e s</a:t>
          </a:r>
          <a:r>
            <a:rPr lang="pt-PT" sz="2000" u="none" dirty="0" smtClean="0"/>
            <a:t>ua </a:t>
          </a:r>
          <a:r>
            <a:rPr lang="pt-PT" sz="2000" b="1" u="none" dirty="0" smtClean="0"/>
            <a:t>alta taxa de </a:t>
          </a:r>
          <a:r>
            <a:rPr lang="pt-PT" sz="2000" b="1" u="sng" dirty="0" smtClean="0"/>
            <a:t>mutações </a:t>
          </a:r>
          <a:r>
            <a:rPr lang="pt-PT" sz="2000" b="1" u="none" dirty="0" smtClean="0"/>
            <a:t>leva à formação de </a:t>
          </a:r>
          <a:r>
            <a:rPr lang="pt-PT" sz="2000" b="1" u="sng" dirty="0" smtClean="0"/>
            <a:t>cepas  virais resistentes</a:t>
          </a:r>
          <a:r>
            <a:rPr lang="pt-PT" sz="2000" dirty="0" smtClean="0"/>
            <a:t>, que na existência da </a:t>
          </a:r>
          <a:r>
            <a:rPr lang="pt-PT" sz="2000" b="1" u="sng" dirty="0" smtClean="0"/>
            <a:t>pressão seletiva pelas drogas</a:t>
          </a:r>
          <a:r>
            <a:rPr lang="pt-PT" sz="2000" dirty="0" smtClean="0"/>
            <a:t>, produz DRMs</a:t>
          </a:r>
          <a:endParaRPr lang="pt-BR" sz="2000" dirty="0"/>
        </a:p>
      </dgm:t>
    </dgm:pt>
    <dgm:pt modelId="{EC220960-8AAC-46C1-8A15-A50FD7EB9D53}" type="parTrans" cxnId="{CEC860E1-09B6-44CD-828B-C642700A149F}">
      <dgm:prSet/>
      <dgm:spPr/>
      <dgm:t>
        <a:bodyPr/>
        <a:lstStyle/>
        <a:p>
          <a:endParaRPr lang="pt-BR"/>
        </a:p>
      </dgm:t>
    </dgm:pt>
    <dgm:pt modelId="{6F4170AB-DF37-4C0C-A678-C4D3085ACA61}" type="sibTrans" cxnId="{CEC860E1-09B6-44CD-828B-C642700A149F}">
      <dgm:prSet/>
      <dgm:spPr/>
      <dgm:t>
        <a:bodyPr/>
        <a:lstStyle/>
        <a:p>
          <a:endParaRPr lang="pt-BR"/>
        </a:p>
      </dgm:t>
    </dgm:pt>
    <dgm:pt modelId="{0BD05EEE-F252-4B1B-BA3A-6B875E7F4509}">
      <dgm:prSet phldrT="[Texto]"/>
      <dgm:spPr/>
      <dgm:t>
        <a:bodyPr anchor="ctr"/>
        <a:lstStyle/>
        <a:p>
          <a:r>
            <a:rPr lang="pt-BR" dirty="0" smtClean="0"/>
            <a:t>Falha terapêutica</a:t>
          </a:r>
          <a:endParaRPr lang="pt-BR" dirty="0"/>
        </a:p>
      </dgm:t>
    </dgm:pt>
    <dgm:pt modelId="{B692FA32-1C11-4E1E-9E46-6D9DF4F81776}" type="parTrans" cxnId="{EC60529D-1919-41A2-B231-587A05506E69}">
      <dgm:prSet/>
      <dgm:spPr/>
      <dgm:t>
        <a:bodyPr/>
        <a:lstStyle/>
        <a:p>
          <a:endParaRPr lang="pt-BR"/>
        </a:p>
      </dgm:t>
    </dgm:pt>
    <dgm:pt modelId="{E5440077-6509-47BC-A9A5-CC240E04F14B}" type="sibTrans" cxnId="{EC60529D-1919-41A2-B231-587A05506E69}">
      <dgm:prSet/>
      <dgm:spPr/>
      <dgm:t>
        <a:bodyPr/>
        <a:lstStyle/>
        <a:p>
          <a:endParaRPr lang="pt-BR"/>
        </a:p>
      </dgm:t>
    </dgm:pt>
    <dgm:pt modelId="{9DA15737-92A3-45A1-9805-975DFC6620FF}">
      <dgm:prSet phldrT="[Texto]"/>
      <dgm:spPr/>
      <dgm:t>
        <a:bodyPr/>
        <a:lstStyle/>
        <a:p>
          <a:r>
            <a:rPr lang="pt-BR" dirty="0" smtClean="0"/>
            <a:t>Ausência de carga viral (CV) indetectável em 6 meses</a:t>
          </a:r>
          <a:endParaRPr lang="pt-BR" dirty="0"/>
        </a:p>
      </dgm:t>
    </dgm:pt>
    <dgm:pt modelId="{4C7C2542-DB9F-482E-8ED5-BD04D1702DFD}" type="parTrans" cxnId="{036BACCB-86CA-4E8A-8E4F-EB83D23808DB}">
      <dgm:prSet/>
      <dgm:spPr/>
      <dgm:t>
        <a:bodyPr/>
        <a:lstStyle/>
        <a:p>
          <a:endParaRPr lang="pt-BR"/>
        </a:p>
      </dgm:t>
    </dgm:pt>
    <dgm:pt modelId="{67741FFF-BB8A-4DB1-A6DA-0EF928DD56D6}" type="sibTrans" cxnId="{036BACCB-86CA-4E8A-8E4F-EB83D23808DB}">
      <dgm:prSet/>
      <dgm:spPr/>
      <dgm:t>
        <a:bodyPr/>
        <a:lstStyle/>
        <a:p>
          <a:endParaRPr lang="pt-BR"/>
        </a:p>
      </dgm:t>
    </dgm:pt>
    <dgm:pt modelId="{5C364D99-0BE0-429D-905E-1A2D7CD9EC78}">
      <dgm:prSet custT="1"/>
      <dgm:spPr/>
      <dgm:t>
        <a:bodyPr/>
        <a:lstStyle/>
        <a:p>
          <a:r>
            <a:rPr lang="pt-BR" sz="2000" dirty="0" smtClean="0"/>
            <a:t>A baixa aderência aos </a:t>
          </a:r>
          <a:r>
            <a:rPr lang="pt-BR" sz="2000" dirty="0" err="1" smtClean="0"/>
            <a:t>ARVs</a:t>
          </a:r>
          <a:r>
            <a:rPr lang="pt-BR" sz="2000" dirty="0" smtClean="0"/>
            <a:t> associa-se ao surgimento dessas mutações de resistência</a:t>
          </a:r>
          <a:endParaRPr lang="pt-PT" sz="2000" u="sng" dirty="0"/>
        </a:p>
      </dgm:t>
    </dgm:pt>
    <dgm:pt modelId="{8BA1C325-C80D-4A21-B073-8FACC932C984}" type="parTrans" cxnId="{E28B49F0-8DE7-4533-920F-CCFE1518CD22}">
      <dgm:prSet/>
      <dgm:spPr/>
      <dgm:t>
        <a:bodyPr/>
        <a:lstStyle/>
        <a:p>
          <a:endParaRPr lang="pt-BR"/>
        </a:p>
      </dgm:t>
    </dgm:pt>
    <dgm:pt modelId="{A1376D8E-CB7A-4D3C-8CDE-77016AB3157E}" type="sibTrans" cxnId="{E28B49F0-8DE7-4533-920F-CCFE1518CD22}">
      <dgm:prSet/>
      <dgm:spPr/>
      <dgm:t>
        <a:bodyPr/>
        <a:lstStyle/>
        <a:p>
          <a:endParaRPr lang="pt-BR"/>
        </a:p>
      </dgm:t>
    </dgm:pt>
    <dgm:pt modelId="{7C6D04FF-25F6-4005-A615-F61A801ED51D}">
      <dgm:prSet/>
      <dgm:spPr/>
      <dgm:t>
        <a:bodyPr/>
        <a:lstStyle/>
        <a:p>
          <a:r>
            <a:rPr lang="pt-BR" dirty="0" smtClean="0"/>
            <a:t>Rebote confirmado da CV para aqueles que atingiram supressão viral completa</a:t>
          </a:r>
        </a:p>
      </dgm:t>
    </dgm:pt>
    <dgm:pt modelId="{91921788-BFB2-455E-B701-B3A9639119A1}" type="parTrans" cxnId="{C4518BA5-EA46-4F2C-8293-111970016E47}">
      <dgm:prSet/>
      <dgm:spPr/>
      <dgm:t>
        <a:bodyPr/>
        <a:lstStyle/>
        <a:p>
          <a:endParaRPr lang="pt-BR"/>
        </a:p>
      </dgm:t>
    </dgm:pt>
    <dgm:pt modelId="{3567B5DA-3921-4A43-BEC9-A951E51DFA83}" type="sibTrans" cxnId="{C4518BA5-EA46-4F2C-8293-111970016E47}">
      <dgm:prSet/>
      <dgm:spPr/>
      <dgm:t>
        <a:bodyPr/>
        <a:lstStyle/>
        <a:p>
          <a:endParaRPr lang="pt-BR"/>
        </a:p>
      </dgm:t>
    </dgm:pt>
    <dgm:pt modelId="{D4F66A1B-2835-4971-9697-D3181BDE97CF}">
      <dgm:prSet/>
      <dgm:spPr/>
      <dgm:t>
        <a:bodyPr/>
        <a:lstStyle/>
        <a:p>
          <a:r>
            <a:rPr lang="pt-BR" dirty="0" smtClean="0"/>
            <a:t>É o principal parâmetro para troca de ARV</a:t>
          </a:r>
          <a:endParaRPr lang="pt-BR" dirty="0"/>
        </a:p>
      </dgm:t>
    </dgm:pt>
    <dgm:pt modelId="{1D427086-AC04-4973-9B75-81CA2C94078B}" type="parTrans" cxnId="{9243411C-0B8E-4A2C-A828-5743ADA3678A}">
      <dgm:prSet/>
      <dgm:spPr/>
      <dgm:t>
        <a:bodyPr/>
        <a:lstStyle/>
        <a:p>
          <a:endParaRPr lang="pt-BR"/>
        </a:p>
      </dgm:t>
    </dgm:pt>
    <dgm:pt modelId="{ED67B9EF-AF14-48B1-B28D-8BA1A5DD590F}" type="sibTrans" cxnId="{9243411C-0B8E-4A2C-A828-5743ADA3678A}">
      <dgm:prSet/>
      <dgm:spPr/>
      <dgm:t>
        <a:bodyPr/>
        <a:lstStyle/>
        <a:p>
          <a:endParaRPr lang="pt-BR"/>
        </a:p>
      </dgm:t>
    </dgm:pt>
    <dgm:pt modelId="{87854C05-EDF2-4856-BDA2-D3EBC4E17E09}">
      <dgm:prSet phldrT="[Texto]"/>
      <dgm:spPr/>
      <dgm:t>
        <a:bodyPr anchor="ctr"/>
        <a:lstStyle/>
        <a:p>
          <a:r>
            <a:rPr lang="pt-BR" dirty="0" smtClean="0"/>
            <a:t>Resistência às medicações </a:t>
          </a:r>
          <a:r>
            <a:rPr lang="pt-BR" dirty="0" err="1" smtClean="0"/>
            <a:t>anti-HIV</a:t>
          </a:r>
          <a:endParaRPr lang="pt-BR" dirty="0"/>
        </a:p>
      </dgm:t>
    </dgm:pt>
    <dgm:pt modelId="{19544C16-0FED-42FB-877E-D56C295EB520}" type="sibTrans" cxnId="{1FA3248D-FB78-42E2-86A5-EBB0FB6892E8}">
      <dgm:prSet/>
      <dgm:spPr/>
      <dgm:t>
        <a:bodyPr/>
        <a:lstStyle/>
        <a:p>
          <a:endParaRPr lang="pt-BR"/>
        </a:p>
      </dgm:t>
    </dgm:pt>
    <dgm:pt modelId="{FE6C3BE3-6E0D-4DB4-AE02-798012137C69}" type="parTrans" cxnId="{1FA3248D-FB78-42E2-86A5-EBB0FB6892E8}">
      <dgm:prSet/>
      <dgm:spPr/>
      <dgm:t>
        <a:bodyPr/>
        <a:lstStyle/>
        <a:p>
          <a:endParaRPr lang="pt-BR"/>
        </a:p>
      </dgm:t>
    </dgm:pt>
    <dgm:pt modelId="{9D3BF214-4177-43F0-AAC6-B0EAF879B420}">
      <dgm:prSet custT="1"/>
      <dgm:spPr/>
      <dgm:t>
        <a:bodyPr/>
        <a:lstStyle/>
        <a:p>
          <a:r>
            <a:rPr lang="pt-BR" sz="2000" dirty="0" smtClean="0"/>
            <a:t>É o principal determinante da falha terapêutica </a:t>
          </a:r>
          <a:endParaRPr lang="pt-PT" sz="2000" u="sng" dirty="0"/>
        </a:p>
      </dgm:t>
    </dgm:pt>
    <dgm:pt modelId="{3927E439-E138-4CF5-8BE4-DCDCD1A5060A}" type="parTrans" cxnId="{0BB4D509-2E9E-4182-BF55-E3BE6A2882A9}">
      <dgm:prSet/>
      <dgm:spPr/>
      <dgm:t>
        <a:bodyPr/>
        <a:lstStyle/>
        <a:p>
          <a:endParaRPr lang="pt-BR"/>
        </a:p>
      </dgm:t>
    </dgm:pt>
    <dgm:pt modelId="{552CF402-6CA7-4FA8-AC31-658EE8BC5E19}" type="sibTrans" cxnId="{0BB4D509-2E9E-4182-BF55-E3BE6A2882A9}">
      <dgm:prSet/>
      <dgm:spPr/>
      <dgm:t>
        <a:bodyPr/>
        <a:lstStyle/>
        <a:p>
          <a:endParaRPr lang="pt-BR"/>
        </a:p>
      </dgm:t>
    </dgm:pt>
    <dgm:pt modelId="{309AD0C5-F8EC-4157-AD85-CA705D28AD63}" type="pres">
      <dgm:prSet presAssocID="{D0769E89-3049-49F2-816D-54B0A5BB854C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2E8E39E3-2186-4CE1-8A66-5EDB80FA9AE2}" type="pres">
      <dgm:prSet presAssocID="{87854C05-EDF2-4856-BDA2-D3EBC4E17E09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DF93BF-A797-4793-9A47-25F6B5F883EF}" type="pres">
      <dgm:prSet presAssocID="{87854C05-EDF2-4856-BDA2-D3EBC4E17E09}" presName="imag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pt-BR"/>
        </a:p>
      </dgm:t>
    </dgm:pt>
    <dgm:pt modelId="{0093A1FC-852B-40F6-878F-287D951C1131}" type="pres">
      <dgm:prSet presAssocID="{87854C05-EDF2-4856-BDA2-D3EBC4E17E09}" presName="childNode" presStyleLbl="node1" presStyleIdx="0" presStyleCnt="2" custScaleX="122081" custLinFactNeighborX="5073" custLinFactNeighborY="4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C40547-116E-4C7B-A2CA-65052C8EB699}" type="pres">
      <dgm:prSet presAssocID="{87854C05-EDF2-4856-BDA2-D3EBC4E17E09}" presName="parentNode" presStyleLbl="revTx" presStyleIdx="0" presStyleCnt="2" custScaleY="105129" custLinFactNeighborX="-8142" custLinFactNeighborY="418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8A8CCA-E9EB-43C3-B659-C4BA167753D7}" type="pres">
      <dgm:prSet presAssocID="{19544C16-0FED-42FB-877E-D56C295EB520}" presName="sibTrans" presStyleCnt="0"/>
      <dgm:spPr/>
      <dgm:t>
        <a:bodyPr/>
        <a:lstStyle/>
        <a:p>
          <a:endParaRPr lang="pt-BR"/>
        </a:p>
      </dgm:t>
    </dgm:pt>
    <dgm:pt modelId="{A8F39ED3-FD02-4948-9130-5E73AD1F2FB0}" type="pres">
      <dgm:prSet presAssocID="{0BD05EEE-F252-4B1B-BA3A-6B875E7F4509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EF70EB-8D3B-4520-8FD6-4A82D5F9EB9E}" type="pres">
      <dgm:prSet presAssocID="{0BD05EEE-F252-4B1B-BA3A-6B875E7F4509}" presName="image" presStyleLbl="fgImgPlace1" presStyleIdx="1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pt-BR"/>
        </a:p>
      </dgm:t>
    </dgm:pt>
    <dgm:pt modelId="{8418D65B-B3E4-4158-A498-1BCC3F50C686}" type="pres">
      <dgm:prSet presAssocID="{0BD05EEE-F252-4B1B-BA3A-6B875E7F4509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3B6790-3294-47BE-AD3B-1B0B5BFA9CD1}" type="pres">
      <dgm:prSet presAssocID="{0BD05EEE-F252-4B1B-BA3A-6B875E7F4509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BC6169F-5CC7-4DC7-BCA3-31BBDD9F6EBE}" type="presOf" srcId="{7C6D04FF-25F6-4005-A615-F61A801ED51D}" destId="{8418D65B-B3E4-4158-A498-1BCC3F50C686}" srcOrd="0" destOrd="1" presId="urn:microsoft.com/office/officeart/2005/8/layout/hList2#1"/>
    <dgm:cxn modelId="{1B3102C1-3609-466C-ACF0-DEF4D9717355}" type="presOf" srcId="{D0769E89-3049-49F2-816D-54B0A5BB854C}" destId="{309AD0C5-F8EC-4157-AD85-CA705D28AD63}" srcOrd="0" destOrd="0" presId="urn:microsoft.com/office/officeart/2005/8/layout/hList2#1"/>
    <dgm:cxn modelId="{CAB31149-C75B-4929-A472-6F9236686305}" type="presOf" srcId="{5C364D99-0BE0-429D-905E-1A2D7CD9EC78}" destId="{0093A1FC-852B-40F6-878F-287D951C1131}" srcOrd="0" destOrd="1" presId="urn:microsoft.com/office/officeart/2005/8/layout/hList2#1"/>
    <dgm:cxn modelId="{9243411C-0B8E-4A2C-A828-5743ADA3678A}" srcId="{0BD05EEE-F252-4B1B-BA3A-6B875E7F4509}" destId="{D4F66A1B-2835-4971-9697-D3181BDE97CF}" srcOrd="2" destOrd="0" parTransId="{1D427086-AC04-4973-9B75-81CA2C94078B}" sibTransId="{ED67B9EF-AF14-48B1-B28D-8BA1A5DD590F}"/>
    <dgm:cxn modelId="{0BB4D509-2E9E-4182-BF55-E3BE6A2882A9}" srcId="{87854C05-EDF2-4856-BDA2-D3EBC4E17E09}" destId="{9D3BF214-4177-43F0-AAC6-B0EAF879B420}" srcOrd="2" destOrd="0" parTransId="{3927E439-E138-4CF5-8BE4-DCDCD1A5060A}" sibTransId="{552CF402-6CA7-4FA8-AC31-658EE8BC5E19}"/>
    <dgm:cxn modelId="{E28B49F0-8DE7-4533-920F-CCFE1518CD22}" srcId="{87854C05-EDF2-4856-BDA2-D3EBC4E17E09}" destId="{5C364D99-0BE0-429D-905E-1A2D7CD9EC78}" srcOrd="1" destOrd="0" parTransId="{8BA1C325-C80D-4A21-B073-8FACC932C984}" sibTransId="{A1376D8E-CB7A-4D3C-8CDE-77016AB3157E}"/>
    <dgm:cxn modelId="{5E16D43F-D3D3-4EA3-98CE-8ADB95E3712B}" type="presOf" srcId="{701077B1-8E3E-4371-8074-AE452E4F7D2A}" destId="{0093A1FC-852B-40F6-878F-287D951C1131}" srcOrd="0" destOrd="0" presId="urn:microsoft.com/office/officeart/2005/8/layout/hList2#1"/>
    <dgm:cxn modelId="{1FA3248D-FB78-42E2-86A5-EBB0FB6892E8}" srcId="{D0769E89-3049-49F2-816D-54B0A5BB854C}" destId="{87854C05-EDF2-4856-BDA2-D3EBC4E17E09}" srcOrd="0" destOrd="0" parTransId="{FE6C3BE3-6E0D-4DB4-AE02-798012137C69}" sibTransId="{19544C16-0FED-42FB-877E-D56C295EB520}"/>
    <dgm:cxn modelId="{6B9C237E-F092-49BB-B7AF-35EC385A55C2}" type="presOf" srcId="{9DA15737-92A3-45A1-9805-975DFC6620FF}" destId="{8418D65B-B3E4-4158-A498-1BCC3F50C686}" srcOrd="0" destOrd="0" presId="urn:microsoft.com/office/officeart/2005/8/layout/hList2#1"/>
    <dgm:cxn modelId="{8FA464E3-B4D9-4C3D-A622-E5931B8A3348}" type="presOf" srcId="{9D3BF214-4177-43F0-AAC6-B0EAF879B420}" destId="{0093A1FC-852B-40F6-878F-287D951C1131}" srcOrd="0" destOrd="2" presId="urn:microsoft.com/office/officeart/2005/8/layout/hList2#1"/>
    <dgm:cxn modelId="{036BACCB-86CA-4E8A-8E4F-EB83D23808DB}" srcId="{0BD05EEE-F252-4B1B-BA3A-6B875E7F4509}" destId="{9DA15737-92A3-45A1-9805-975DFC6620FF}" srcOrd="0" destOrd="0" parTransId="{4C7C2542-DB9F-482E-8ED5-BD04D1702DFD}" sibTransId="{67741FFF-BB8A-4DB1-A6DA-0EF928DD56D6}"/>
    <dgm:cxn modelId="{A94A8046-965C-4005-9DA8-7221B7B8A1F8}" type="presOf" srcId="{0BD05EEE-F252-4B1B-BA3A-6B875E7F4509}" destId="{1E3B6790-3294-47BE-AD3B-1B0B5BFA9CD1}" srcOrd="0" destOrd="0" presId="urn:microsoft.com/office/officeart/2005/8/layout/hList2#1"/>
    <dgm:cxn modelId="{CEC860E1-09B6-44CD-828B-C642700A149F}" srcId="{87854C05-EDF2-4856-BDA2-D3EBC4E17E09}" destId="{701077B1-8E3E-4371-8074-AE452E4F7D2A}" srcOrd="0" destOrd="0" parTransId="{EC220960-8AAC-46C1-8A15-A50FD7EB9D53}" sibTransId="{6F4170AB-DF37-4C0C-A678-C4D3085ACA61}"/>
    <dgm:cxn modelId="{C4518BA5-EA46-4F2C-8293-111970016E47}" srcId="{0BD05EEE-F252-4B1B-BA3A-6B875E7F4509}" destId="{7C6D04FF-25F6-4005-A615-F61A801ED51D}" srcOrd="1" destOrd="0" parTransId="{91921788-BFB2-455E-B701-B3A9639119A1}" sibTransId="{3567B5DA-3921-4A43-BEC9-A951E51DFA83}"/>
    <dgm:cxn modelId="{2C72EA0D-DD91-4E73-85C2-C4FDAC853240}" type="presOf" srcId="{87854C05-EDF2-4856-BDA2-D3EBC4E17E09}" destId="{52C40547-116E-4C7B-A2CA-65052C8EB699}" srcOrd="0" destOrd="0" presId="urn:microsoft.com/office/officeart/2005/8/layout/hList2#1"/>
    <dgm:cxn modelId="{EC60529D-1919-41A2-B231-587A05506E69}" srcId="{D0769E89-3049-49F2-816D-54B0A5BB854C}" destId="{0BD05EEE-F252-4B1B-BA3A-6B875E7F4509}" srcOrd="1" destOrd="0" parTransId="{B692FA32-1C11-4E1E-9E46-6D9DF4F81776}" sibTransId="{E5440077-6509-47BC-A9A5-CC240E04F14B}"/>
    <dgm:cxn modelId="{AE7CDADD-FC73-4E63-A7FC-B2A26BC932F0}" type="presOf" srcId="{D4F66A1B-2835-4971-9697-D3181BDE97CF}" destId="{8418D65B-B3E4-4158-A498-1BCC3F50C686}" srcOrd="0" destOrd="2" presId="urn:microsoft.com/office/officeart/2005/8/layout/hList2#1"/>
    <dgm:cxn modelId="{5E78B860-C76D-4276-BC04-5B3CA6329701}" type="presParOf" srcId="{309AD0C5-F8EC-4157-AD85-CA705D28AD63}" destId="{2E8E39E3-2186-4CE1-8A66-5EDB80FA9AE2}" srcOrd="0" destOrd="0" presId="urn:microsoft.com/office/officeart/2005/8/layout/hList2#1"/>
    <dgm:cxn modelId="{71523903-3279-41C2-89C1-CB54669295D5}" type="presParOf" srcId="{2E8E39E3-2186-4CE1-8A66-5EDB80FA9AE2}" destId="{A9DF93BF-A797-4793-9A47-25F6B5F883EF}" srcOrd="0" destOrd="0" presId="urn:microsoft.com/office/officeart/2005/8/layout/hList2#1"/>
    <dgm:cxn modelId="{2CDFC4FB-6D82-4DF4-8903-C490F9BA41BA}" type="presParOf" srcId="{2E8E39E3-2186-4CE1-8A66-5EDB80FA9AE2}" destId="{0093A1FC-852B-40F6-878F-287D951C1131}" srcOrd="1" destOrd="0" presId="urn:microsoft.com/office/officeart/2005/8/layout/hList2#1"/>
    <dgm:cxn modelId="{D08970FC-7D98-437C-8F83-88D28C54B322}" type="presParOf" srcId="{2E8E39E3-2186-4CE1-8A66-5EDB80FA9AE2}" destId="{52C40547-116E-4C7B-A2CA-65052C8EB699}" srcOrd="2" destOrd="0" presId="urn:microsoft.com/office/officeart/2005/8/layout/hList2#1"/>
    <dgm:cxn modelId="{D641A301-C9C4-44AA-BD63-F1A15EC9BB92}" type="presParOf" srcId="{309AD0C5-F8EC-4157-AD85-CA705D28AD63}" destId="{A08A8CCA-E9EB-43C3-B659-C4BA167753D7}" srcOrd="1" destOrd="0" presId="urn:microsoft.com/office/officeart/2005/8/layout/hList2#1"/>
    <dgm:cxn modelId="{520085AE-7240-4B37-8713-0E59CE5A2FE8}" type="presParOf" srcId="{309AD0C5-F8EC-4157-AD85-CA705D28AD63}" destId="{A8F39ED3-FD02-4948-9130-5E73AD1F2FB0}" srcOrd="2" destOrd="0" presId="urn:microsoft.com/office/officeart/2005/8/layout/hList2#1"/>
    <dgm:cxn modelId="{565B514F-D5FE-46AC-8BA9-12CB890BFADB}" type="presParOf" srcId="{A8F39ED3-FD02-4948-9130-5E73AD1F2FB0}" destId="{4FEF70EB-8D3B-4520-8FD6-4A82D5F9EB9E}" srcOrd="0" destOrd="0" presId="urn:microsoft.com/office/officeart/2005/8/layout/hList2#1"/>
    <dgm:cxn modelId="{6896F79E-F45E-4305-B31A-6C0FDE2E5A5D}" type="presParOf" srcId="{A8F39ED3-FD02-4948-9130-5E73AD1F2FB0}" destId="{8418D65B-B3E4-4158-A498-1BCC3F50C686}" srcOrd="1" destOrd="0" presId="urn:microsoft.com/office/officeart/2005/8/layout/hList2#1"/>
    <dgm:cxn modelId="{B5B707E4-D2CA-479A-9A47-BEFC54C8C967}" type="presParOf" srcId="{A8F39ED3-FD02-4948-9130-5E73AD1F2FB0}" destId="{1E3B6790-3294-47BE-AD3B-1B0B5BFA9CD1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D7652A-71C7-4338-AA88-8BB2A705F36F}" type="doc">
      <dgm:prSet loTypeId="urn:microsoft.com/office/officeart/2005/8/layout/h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65ED19D8-D976-42CD-924C-B21D4FEA9767}">
      <dgm:prSet phldrT="[Texto]"/>
      <dgm:spPr/>
      <dgm:t>
        <a:bodyPr/>
        <a:lstStyle/>
        <a:p>
          <a:r>
            <a:rPr lang="pt-BR" dirty="0" smtClean="0"/>
            <a:t>Resistência Transmitida</a:t>
          </a:r>
          <a:endParaRPr lang="pt-BR" dirty="0"/>
        </a:p>
      </dgm:t>
    </dgm:pt>
    <dgm:pt modelId="{B0B8442F-6FF8-44DF-939A-5EF9725AA235}" type="parTrans" cxnId="{5C15EFFC-DBE0-4F76-A420-D219F41EDB77}">
      <dgm:prSet/>
      <dgm:spPr/>
      <dgm:t>
        <a:bodyPr/>
        <a:lstStyle/>
        <a:p>
          <a:endParaRPr lang="pt-BR"/>
        </a:p>
      </dgm:t>
    </dgm:pt>
    <dgm:pt modelId="{5A7078CD-B50D-416A-8A1C-44B702E9B4C6}" type="sibTrans" cxnId="{5C15EFFC-DBE0-4F76-A420-D219F41EDB77}">
      <dgm:prSet/>
      <dgm:spPr/>
      <dgm:t>
        <a:bodyPr/>
        <a:lstStyle/>
        <a:p>
          <a:endParaRPr lang="pt-BR"/>
        </a:p>
      </dgm:t>
    </dgm:pt>
    <dgm:pt modelId="{BB30CA06-5A01-4B2A-9614-F7A06FB7C4FD}">
      <dgm:prSet/>
      <dgm:spPr/>
      <dgm:t>
        <a:bodyPr/>
        <a:lstStyle/>
        <a:p>
          <a:r>
            <a:rPr lang="pt-BR" dirty="0" smtClean="0"/>
            <a:t>Resistência Adquirida</a:t>
          </a:r>
        </a:p>
      </dgm:t>
    </dgm:pt>
    <dgm:pt modelId="{8DE6DA15-31FD-4FBF-8D13-14C290764997}" type="parTrans" cxnId="{9FD41F41-5FEE-4C77-888D-6989A43E2F27}">
      <dgm:prSet/>
      <dgm:spPr/>
      <dgm:t>
        <a:bodyPr/>
        <a:lstStyle/>
        <a:p>
          <a:endParaRPr lang="pt-BR"/>
        </a:p>
      </dgm:t>
    </dgm:pt>
    <dgm:pt modelId="{8C381354-2982-40A4-BFFE-8BADE81F3FE3}" type="sibTrans" cxnId="{9FD41F41-5FEE-4C77-888D-6989A43E2F27}">
      <dgm:prSet/>
      <dgm:spPr/>
      <dgm:t>
        <a:bodyPr/>
        <a:lstStyle/>
        <a:p>
          <a:endParaRPr lang="pt-BR"/>
        </a:p>
      </dgm:t>
    </dgm:pt>
    <dgm:pt modelId="{6F2EDDF5-4422-417B-8AE7-7DF65AAAE9E8}">
      <dgm:prSet phldrT="[Texto]" custT="1"/>
      <dgm:spPr/>
      <dgm:t>
        <a:bodyPr/>
        <a:lstStyle/>
        <a:p>
          <a:r>
            <a:rPr lang="pt-BR" sz="2400" dirty="0" smtClean="0"/>
            <a:t>Em indivíduos nunca expostos aos </a:t>
          </a:r>
          <a:r>
            <a:rPr lang="pt-BR" sz="2400" dirty="0" err="1" smtClean="0"/>
            <a:t>ARVs</a:t>
          </a:r>
          <a:r>
            <a:rPr lang="pt-BR" sz="2400" dirty="0" smtClean="0"/>
            <a:t> e que foram infectados por versões mais resistentes (</a:t>
          </a:r>
          <a:r>
            <a:rPr lang="pt-BR" sz="2400" dirty="0" err="1" smtClean="0"/>
            <a:t>RTDs</a:t>
          </a:r>
          <a:r>
            <a:rPr lang="pt-BR" sz="2400" dirty="0" smtClean="0"/>
            <a:t>);</a:t>
          </a:r>
          <a:endParaRPr lang="pt-BR" sz="2400" dirty="0"/>
        </a:p>
      </dgm:t>
    </dgm:pt>
    <dgm:pt modelId="{E5C2B18A-2EA1-4D1B-AC94-AF8CAFF0D8EB}" type="parTrans" cxnId="{E4C66B52-F20D-4548-A3D2-74D792ECB153}">
      <dgm:prSet/>
      <dgm:spPr/>
      <dgm:t>
        <a:bodyPr/>
        <a:lstStyle/>
        <a:p>
          <a:endParaRPr lang="pt-BR"/>
        </a:p>
      </dgm:t>
    </dgm:pt>
    <dgm:pt modelId="{397D668F-CA83-48F7-A98A-474596623B9D}" type="sibTrans" cxnId="{E4C66B52-F20D-4548-A3D2-74D792ECB153}">
      <dgm:prSet/>
      <dgm:spPr/>
      <dgm:t>
        <a:bodyPr/>
        <a:lstStyle/>
        <a:p>
          <a:endParaRPr lang="pt-BR"/>
        </a:p>
      </dgm:t>
    </dgm:pt>
    <dgm:pt modelId="{E64C701C-80CD-485D-85FA-9A5EC0F6D722}">
      <dgm:prSet custT="1"/>
      <dgm:spPr/>
      <dgm:t>
        <a:bodyPr/>
        <a:lstStyle/>
        <a:p>
          <a:r>
            <a:rPr lang="pt-BR" sz="2400" dirty="0" smtClean="0"/>
            <a:t>Em indivíduos que já recebem as drogas e em pacientes com exposição prévia aos remédios, iniciando ou reiniciando o tratamento</a:t>
          </a:r>
          <a:r>
            <a:rPr lang="pt-BR" sz="2900" dirty="0" smtClean="0"/>
            <a:t>.</a:t>
          </a:r>
        </a:p>
      </dgm:t>
    </dgm:pt>
    <dgm:pt modelId="{470661EE-3EAA-4495-95EB-169A82CCBCCC}" type="parTrans" cxnId="{DE3B0A54-CC2F-4258-BEAA-7361FE690F2F}">
      <dgm:prSet/>
      <dgm:spPr/>
      <dgm:t>
        <a:bodyPr/>
        <a:lstStyle/>
        <a:p>
          <a:endParaRPr lang="pt-BR"/>
        </a:p>
      </dgm:t>
    </dgm:pt>
    <dgm:pt modelId="{51B0025A-BFA3-4E02-8F25-1920094216E0}" type="sibTrans" cxnId="{DE3B0A54-CC2F-4258-BEAA-7361FE690F2F}">
      <dgm:prSet/>
      <dgm:spPr/>
      <dgm:t>
        <a:bodyPr/>
        <a:lstStyle/>
        <a:p>
          <a:endParaRPr lang="pt-BR"/>
        </a:p>
      </dgm:t>
    </dgm:pt>
    <dgm:pt modelId="{88441E54-B6EE-4FA0-AECB-9954C1F61015}" type="pres">
      <dgm:prSet presAssocID="{C5D7652A-71C7-4338-AA88-8BB2A705F3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09EA6F5-1694-48F2-9FD7-880C2A4CAA37}" type="pres">
      <dgm:prSet presAssocID="{65ED19D8-D976-42CD-924C-B21D4FEA9767}" presName="composite" presStyleCnt="0"/>
      <dgm:spPr/>
    </dgm:pt>
    <dgm:pt modelId="{C807D861-F3CD-4A3B-AE4B-096848AFF421}" type="pres">
      <dgm:prSet presAssocID="{65ED19D8-D976-42CD-924C-B21D4FEA976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5D4F79-DFA3-4B57-84B7-19E77DC7FC15}" type="pres">
      <dgm:prSet presAssocID="{65ED19D8-D976-42CD-924C-B21D4FEA976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65172A-08B4-4CB3-B2B6-0D18C01AE7F6}" type="pres">
      <dgm:prSet presAssocID="{5A7078CD-B50D-416A-8A1C-44B702E9B4C6}" presName="space" presStyleCnt="0"/>
      <dgm:spPr/>
    </dgm:pt>
    <dgm:pt modelId="{E0A712D0-EAE2-4C50-8AA4-95DCE76472EF}" type="pres">
      <dgm:prSet presAssocID="{BB30CA06-5A01-4B2A-9614-F7A06FB7C4FD}" presName="composite" presStyleCnt="0"/>
      <dgm:spPr/>
    </dgm:pt>
    <dgm:pt modelId="{F903AC29-AE07-4AE1-919E-3E84E18A7822}" type="pres">
      <dgm:prSet presAssocID="{BB30CA06-5A01-4B2A-9614-F7A06FB7C4F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8220B9-6265-4591-B06F-787523DFA99B}" type="pres">
      <dgm:prSet presAssocID="{BB30CA06-5A01-4B2A-9614-F7A06FB7C4F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18B1BAD-2ADA-48FE-8C79-EE2EB41BF47D}" type="presOf" srcId="{65ED19D8-D976-42CD-924C-B21D4FEA9767}" destId="{C807D861-F3CD-4A3B-AE4B-096848AFF421}" srcOrd="0" destOrd="0" presId="urn:microsoft.com/office/officeart/2005/8/layout/hList1"/>
    <dgm:cxn modelId="{5C15EFFC-DBE0-4F76-A420-D219F41EDB77}" srcId="{C5D7652A-71C7-4338-AA88-8BB2A705F36F}" destId="{65ED19D8-D976-42CD-924C-B21D4FEA9767}" srcOrd="0" destOrd="0" parTransId="{B0B8442F-6FF8-44DF-939A-5EF9725AA235}" sibTransId="{5A7078CD-B50D-416A-8A1C-44B702E9B4C6}"/>
    <dgm:cxn modelId="{60B0994A-C274-4B10-9584-43FAFF8E7079}" type="presOf" srcId="{C5D7652A-71C7-4338-AA88-8BB2A705F36F}" destId="{88441E54-B6EE-4FA0-AECB-9954C1F61015}" srcOrd="0" destOrd="0" presId="urn:microsoft.com/office/officeart/2005/8/layout/hList1"/>
    <dgm:cxn modelId="{DE3B0A54-CC2F-4258-BEAA-7361FE690F2F}" srcId="{BB30CA06-5A01-4B2A-9614-F7A06FB7C4FD}" destId="{E64C701C-80CD-485D-85FA-9A5EC0F6D722}" srcOrd="0" destOrd="0" parTransId="{470661EE-3EAA-4495-95EB-169A82CCBCCC}" sibTransId="{51B0025A-BFA3-4E02-8F25-1920094216E0}"/>
    <dgm:cxn modelId="{F9E3E98E-8239-408C-820B-CC7FADE407B8}" type="presOf" srcId="{E64C701C-80CD-485D-85FA-9A5EC0F6D722}" destId="{348220B9-6265-4591-B06F-787523DFA99B}" srcOrd="0" destOrd="0" presId="urn:microsoft.com/office/officeart/2005/8/layout/hList1"/>
    <dgm:cxn modelId="{E4C66B52-F20D-4548-A3D2-74D792ECB153}" srcId="{65ED19D8-D976-42CD-924C-B21D4FEA9767}" destId="{6F2EDDF5-4422-417B-8AE7-7DF65AAAE9E8}" srcOrd="0" destOrd="0" parTransId="{E5C2B18A-2EA1-4D1B-AC94-AF8CAFF0D8EB}" sibTransId="{397D668F-CA83-48F7-A98A-474596623B9D}"/>
    <dgm:cxn modelId="{9FD41F41-5FEE-4C77-888D-6989A43E2F27}" srcId="{C5D7652A-71C7-4338-AA88-8BB2A705F36F}" destId="{BB30CA06-5A01-4B2A-9614-F7A06FB7C4FD}" srcOrd="1" destOrd="0" parTransId="{8DE6DA15-31FD-4FBF-8D13-14C290764997}" sibTransId="{8C381354-2982-40A4-BFFE-8BADE81F3FE3}"/>
    <dgm:cxn modelId="{E0DE7774-726D-4341-B245-51AA8C6AAE75}" type="presOf" srcId="{6F2EDDF5-4422-417B-8AE7-7DF65AAAE9E8}" destId="{EC5D4F79-DFA3-4B57-84B7-19E77DC7FC15}" srcOrd="0" destOrd="0" presId="urn:microsoft.com/office/officeart/2005/8/layout/hList1"/>
    <dgm:cxn modelId="{CB6599D1-EC97-4D37-B5A4-F9D5190AF027}" type="presOf" srcId="{BB30CA06-5A01-4B2A-9614-F7A06FB7C4FD}" destId="{F903AC29-AE07-4AE1-919E-3E84E18A7822}" srcOrd="0" destOrd="0" presId="urn:microsoft.com/office/officeart/2005/8/layout/hList1"/>
    <dgm:cxn modelId="{8E30AFD4-3E63-400B-BAC6-2691FADD3980}" type="presParOf" srcId="{88441E54-B6EE-4FA0-AECB-9954C1F61015}" destId="{A09EA6F5-1694-48F2-9FD7-880C2A4CAA37}" srcOrd="0" destOrd="0" presId="urn:microsoft.com/office/officeart/2005/8/layout/hList1"/>
    <dgm:cxn modelId="{CFE8D886-7509-4033-ADFE-C73E72161F53}" type="presParOf" srcId="{A09EA6F5-1694-48F2-9FD7-880C2A4CAA37}" destId="{C807D861-F3CD-4A3B-AE4B-096848AFF421}" srcOrd="0" destOrd="0" presId="urn:microsoft.com/office/officeart/2005/8/layout/hList1"/>
    <dgm:cxn modelId="{87C1E7A8-28EE-4B89-B4F1-824F5164DE29}" type="presParOf" srcId="{A09EA6F5-1694-48F2-9FD7-880C2A4CAA37}" destId="{EC5D4F79-DFA3-4B57-84B7-19E77DC7FC15}" srcOrd="1" destOrd="0" presId="urn:microsoft.com/office/officeart/2005/8/layout/hList1"/>
    <dgm:cxn modelId="{D064591B-3C24-4D10-8CE5-B03A612FF5F4}" type="presParOf" srcId="{88441E54-B6EE-4FA0-AECB-9954C1F61015}" destId="{7B65172A-08B4-4CB3-B2B6-0D18C01AE7F6}" srcOrd="1" destOrd="0" presId="urn:microsoft.com/office/officeart/2005/8/layout/hList1"/>
    <dgm:cxn modelId="{34BB8CEF-563F-4640-B28B-53C1C98256CB}" type="presParOf" srcId="{88441E54-B6EE-4FA0-AECB-9954C1F61015}" destId="{E0A712D0-EAE2-4C50-8AA4-95DCE76472EF}" srcOrd="2" destOrd="0" presId="urn:microsoft.com/office/officeart/2005/8/layout/hList1"/>
    <dgm:cxn modelId="{D8A0BFC8-AA6F-4D56-951B-071464B3F264}" type="presParOf" srcId="{E0A712D0-EAE2-4C50-8AA4-95DCE76472EF}" destId="{F903AC29-AE07-4AE1-919E-3E84E18A7822}" srcOrd="0" destOrd="0" presId="urn:microsoft.com/office/officeart/2005/8/layout/hList1"/>
    <dgm:cxn modelId="{CA780B18-2FD4-4174-A1A4-029157301B58}" type="presParOf" srcId="{E0A712D0-EAE2-4C50-8AA4-95DCE76472EF}" destId="{348220B9-6265-4591-B06F-787523DFA99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47BE0E-143E-4DBD-8BCC-8302F049E24F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CFDCEE8-5FE4-45EF-B39C-1DD5F492AC51}">
      <dgm:prSet phldrT="[Texto]" custT="1"/>
      <dgm:spPr/>
      <dgm:t>
        <a:bodyPr/>
        <a:lstStyle/>
        <a:p>
          <a:r>
            <a:rPr lang="en-US" sz="2000" dirty="0" smtClean="0"/>
            <a:t>A </a:t>
          </a:r>
          <a:r>
            <a:rPr lang="en-US" sz="2000" dirty="0" err="1" smtClean="0"/>
            <a:t>prevalência</a:t>
          </a:r>
          <a:r>
            <a:rPr lang="en-US" sz="2000" dirty="0" smtClean="0"/>
            <a:t> de DRMs </a:t>
          </a:r>
          <a:r>
            <a:rPr lang="en-US" sz="2000" dirty="0" err="1" smtClean="0"/>
            <a:t>transmitidas</a:t>
          </a:r>
          <a:r>
            <a:rPr lang="en-US" sz="2000" dirty="0" smtClean="0"/>
            <a:t> (RTDs) </a:t>
          </a:r>
          <a:r>
            <a:rPr lang="en-US" sz="2000" dirty="0" err="1" smtClean="0"/>
            <a:t>nos</a:t>
          </a:r>
          <a:r>
            <a:rPr lang="en-US" sz="2000" dirty="0" smtClean="0"/>
            <a:t> </a:t>
          </a:r>
          <a:r>
            <a:rPr lang="en-US" sz="2000" dirty="0" err="1" smtClean="0"/>
            <a:t>pacientes</a:t>
          </a:r>
          <a:r>
            <a:rPr lang="en-US" sz="2000" dirty="0" smtClean="0"/>
            <a:t> </a:t>
          </a:r>
          <a:r>
            <a:rPr lang="en-US" sz="2000" dirty="0" err="1" smtClean="0"/>
            <a:t>em</a:t>
          </a:r>
          <a:r>
            <a:rPr lang="en-US" sz="2000" dirty="0" smtClean="0"/>
            <a:t> </a:t>
          </a:r>
          <a:r>
            <a:rPr lang="en-US" sz="2000" dirty="0" err="1" smtClean="0"/>
            <a:t>pré-tratamento</a:t>
          </a:r>
          <a:r>
            <a:rPr lang="en-US" sz="2000" dirty="0" smtClean="0"/>
            <a:t> </a:t>
          </a:r>
          <a:r>
            <a:rPr lang="en-US" sz="2000" dirty="0" err="1" smtClean="0"/>
            <a:t>antirretroviral</a:t>
          </a:r>
          <a:r>
            <a:rPr lang="en-US" sz="2000" dirty="0" smtClean="0"/>
            <a:t> </a:t>
          </a:r>
          <a:r>
            <a:rPr lang="en-US" sz="2000" dirty="0" err="1" smtClean="0"/>
            <a:t>foi</a:t>
          </a:r>
          <a:r>
            <a:rPr lang="en-US" sz="2000" dirty="0" smtClean="0"/>
            <a:t> 63 (23,9%) das 264 </a:t>
          </a:r>
          <a:r>
            <a:rPr lang="en-US" sz="2000" dirty="0" err="1" smtClean="0"/>
            <a:t>genotipagens</a:t>
          </a:r>
          <a:r>
            <a:rPr lang="en-US" sz="2000" dirty="0" smtClean="0"/>
            <a:t> </a:t>
          </a:r>
          <a:r>
            <a:rPr lang="en-US" sz="2000" dirty="0" err="1" smtClean="0"/>
            <a:t>avaliadas</a:t>
          </a:r>
          <a:r>
            <a:rPr lang="en-US" sz="2000" dirty="0" smtClean="0"/>
            <a:t>. </a:t>
          </a:r>
          <a:endParaRPr lang="pt-BR" sz="2000" dirty="0"/>
        </a:p>
      </dgm:t>
    </dgm:pt>
    <dgm:pt modelId="{1F75B114-3323-45BD-A56C-64919EF6EA51}" type="parTrans" cxnId="{F6E6DCDE-B150-4361-8DA8-CEF60E55F0C5}">
      <dgm:prSet/>
      <dgm:spPr/>
      <dgm:t>
        <a:bodyPr/>
        <a:lstStyle/>
        <a:p>
          <a:endParaRPr lang="pt-BR" sz="2400"/>
        </a:p>
      </dgm:t>
    </dgm:pt>
    <dgm:pt modelId="{607ABEEC-0CE3-4A6F-BC90-8CEB986B4353}" type="sibTrans" cxnId="{F6E6DCDE-B150-4361-8DA8-CEF60E55F0C5}">
      <dgm:prSet/>
      <dgm:spPr/>
      <dgm:t>
        <a:bodyPr/>
        <a:lstStyle/>
        <a:p>
          <a:endParaRPr lang="pt-BR" sz="2400"/>
        </a:p>
      </dgm:t>
    </dgm:pt>
    <dgm:pt modelId="{62706EC1-45E8-4418-9395-86CE0B860446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dirty="0" smtClean="0"/>
            <a:t>A </a:t>
          </a:r>
          <a:r>
            <a:rPr lang="en-US" sz="2000" dirty="0" err="1" smtClean="0"/>
            <a:t>prevalência</a:t>
          </a:r>
          <a:r>
            <a:rPr lang="en-US" sz="2000" dirty="0" smtClean="0"/>
            <a:t> de DRMs </a:t>
          </a:r>
          <a:r>
            <a:rPr lang="en-US" sz="2000" dirty="0" err="1" smtClean="0"/>
            <a:t>adquiridas</a:t>
          </a:r>
          <a:r>
            <a:rPr lang="en-US" sz="2000" dirty="0" smtClean="0"/>
            <a:t> </a:t>
          </a:r>
          <a:r>
            <a:rPr lang="en-US" sz="2000" dirty="0" err="1" smtClean="0"/>
            <a:t>foi</a:t>
          </a:r>
          <a:r>
            <a:rPr lang="en-US" sz="2000" dirty="0" smtClean="0"/>
            <a:t> de 171 (68,40%), das 250 </a:t>
          </a:r>
          <a:r>
            <a:rPr lang="en-US" sz="2000" dirty="0" err="1" smtClean="0"/>
            <a:t>genotipagens</a:t>
          </a:r>
          <a:r>
            <a:rPr lang="en-US" sz="2000" dirty="0" smtClean="0"/>
            <a:t> </a:t>
          </a:r>
          <a:r>
            <a:rPr lang="en-US" sz="2000" dirty="0" err="1" smtClean="0"/>
            <a:t>avaliadas</a:t>
          </a:r>
          <a:r>
            <a:rPr lang="en-US" sz="2000" dirty="0" smtClean="0"/>
            <a:t>.</a:t>
          </a:r>
        </a:p>
      </dgm:t>
    </dgm:pt>
    <dgm:pt modelId="{D06BFB50-3D65-4810-A06C-4DE6BDACCAFE}" type="parTrans" cxnId="{B33DC3D9-7398-4758-B947-3AE8FA56B4AA}">
      <dgm:prSet/>
      <dgm:spPr/>
      <dgm:t>
        <a:bodyPr/>
        <a:lstStyle/>
        <a:p>
          <a:endParaRPr lang="pt-BR" sz="2400"/>
        </a:p>
      </dgm:t>
    </dgm:pt>
    <dgm:pt modelId="{D0C46C96-CE31-40A9-91B8-0CD942FBC38A}" type="sibTrans" cxnId="{B33DC3D9-7398-4758-B947-3AE8FA56B4AA}">
      <dgm:prSet/>
      <dgm:spPr/>
      <dgm:t>
        <a:bodyPr/>
        <a:lstStyle/>
        <a:p>
          <a:endParaRPr lang="pt-BR" sz="2400"/>
        </a:p>
      </dgm:t>
    </dgm:pt>
    <dgm:pt modelId="{4291FA23-9CBE-4B31-8167-3226388FC06D}">
      <dgm:prSet custT="1"/>
      <dgm:spPr/>
      <dgm:t>
        <a:bodyPr/>
        <a:lstStyle/>
        <a:p>
          <a:r>
            <a:rPr lang="en-US" sz="2000" dirty="0" smtClean="0"/>
            <a:t>A </a:t>
          </a:r>
          <a:r>
            <a:rPr lang="en-US" sz="2000" dirty="0" err="1" smtClean="0"/>
            <a:t>prevalência</a:t>
          </a:r>
          <a:r>
            <a:rPr lang="en-US" sz="2000" dirty="0" smtClean="0"/>
            <a:t> das DRMs </a:t>
          </a:r>
          <a:r>
            <a:rPr lang="en-US" sz="2000" dirty="0" err="1" smtClean="0"/>
            <a:t>gerais</a:t>
          </a:r>
          <a:r>
            <a:rPr lang="en-US" sz="2000" dirty="0" smtClean="0"/>
            <a:t>, </a:t>
          </a:r>
          <a:r>
            <a:rPr lang="en-US" sz="2000" dirty="0" err="1" smtClean="0"/>
            <a:t>tanto</a:t>
          </a:r>
          <a:r>
            <a:rPr lang="en-US" sz="2000" dirty="0" smtClean="0"/>
            <a:t> </a:t>
          </a:r>
          <a:r>
            <a:rPr lang="en-US" sz="2000" dirty="0" err="1" smtClean="0"/>
            <a:t>transmitidas</a:t>
          </a:r>
          <a:r>
            <a:rPr lang="en-US" sz="2000" dirty="0" smtClean="0"/>
            <a:t> </a:t>
          </a:r>
          <a:r>
            <a:rPr lang="en-US" sz="2000" dirty="0" err="1" smtClean="0"/>
            <a:t>como</a:t>
          </a:r>
          <a:r>
            <a:rPr lang="en-US" sz="2000" dirty="0" smtClean="0"/>
            <a:t> </a:t>
          </a:r>
          <a:r>
            <a:rPr lang="en-US" sz="2000" dirty="0" err="1" smtClean="0"/>
            <a:t>adquiridas</a:t>
          </a:r>
          <a:r>
            <a:rPr lang="en-US" sz="2000" dirty="0" smtClean="0"/>
            <a:t>, </a:t>
          </a:r>
          <a:r>
            <a:rPr lang="en-US" sz="2000" dirty="0" err="1" smtClean="0"/>
            <a:t>foi</a:t>
          </a:r>
          <a:r>
            <a:rPr lang="en-US" sz="2000" dirty="0" smtClean="0"/>
            <a:t> de 234 (45,54%) das 514 </a:t>
          </a:r>
          <a:r>
            <a:rPr lang="en-US" sz="2000" dirty="0" err="1" smtClean="0"/>
            <a:t>genotipagens</a:t>
          </a:r>
          <a:r>
            <a:rPr lang="en-US" sz="2000" dirty="0" smtClean="0"/>
            <a:t> </a:t>
          </a:r>
          <a:r>
            <a:rPr lang="en-US" sz="2000" dirty="0" err="1" smtClean="0"/>
            <a:t>totais</a:t>
          </a:r>
          <a:r>
            <a:rPr lang="en-US" sz="2000" dirty="0" smtClean="0"/>
            <a:t> </a:t>
          </a:r>
          <a:r>
            <a:rPr lang="en-US" sz="2000" dirty="0" err="1" smtClean="0"/>
            <a:t>disponíveis</a:t>
          </a:r>
          <a:r>
            <a:rPr lang="en-US" sz="2000" dirty="0" smtClean="0"/>
            <a:t>.</a:t>
          </a:r>
        </a:p>
      </dgm:t>
    </dgm:pt>
    <dgm:pt modelId="{2501AB35-3A05-4078-8829-B3B7ACA911CB}" type="parTrans" cxnId="{91FD91DD-A260-4E77-8FA3-F6087874B5B9}">
      <dgm:prSet/>
      <dgm:spPr/>
      <dgm:t>
        <a:bodyPr/>
        <a:lstStyle/>
        <a:p>
          <a:endParaRPr lang="pt-BR" sz="2400"/>
        </a:p>
      </dgm:t>
    </dgm:pt>
    <dgm:pt modelId="{85BB5BEA-A18E-4565-B2E8-65A09262C69B}" type="sibTrans" cxnId="{91FD91DD-A260-4E77-8FA3-F6087874B5B9}">
      <dgm:prSet/>
      <dgm:spPr/>
      <dgm:t>
        <a:bodyPr/>
        <a:lstStyle/>
        <a:p>
          <a:endParaRPr lang="pt-BR" sz="2400"/>
        </a:p>
      </dgm:t>
    </dgm:pt>
    <dgm:pt modelId="{D3E55127-C49B-4146-8137-F6BC197D4D57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dirty="0" err="1" smtClean="0"/>
            <a:t>Quanto</a:t>
          </a:r>
          <a:r>
            <a:rPr lang="en-US" sz="2000" dirty="0" smtClean="0"/>
            <a:t> à </a:t>
          </a:r>
          <a:r>
            <a:rPr lang="en-US" sz="2000" dirty="0" err="1" smtClean="0"/>
            <a:t>relação</a:t>
          </a:r>
          <a:r>
            <a:rPr lang="en-US" sz="2000" dirty="0" smtClean="0"/>
            <a:t> </a:t>
          </a:r>
          <a:r>
            <a:rPr lang="en-US" sz="2000" dirty="0" err="1" smtClean="0"/>
            <a:t>adesão</a:t>
          </a:r>
          <a:r>
            <a:rPr lang="en-US" sz="2000" dirty="0" smtClean="0"/>
            <a:t> </a:t>
          </a:r>
          <a:r>
            <a:rPr lang="en-US" sz="2000" dirty="0" err="1" smtClean="0"/>
            <a:t>aos</a:t>
          </a:r>
          <a:r>
            <a:rPr lang="en-US" sz="2000" dirty="0" smtClean="0"/>
            <a:t> ARVs e </a:t>
          </a:r>
          <a:r>
            <a:rPr lang="en-US" sz="2000" dirty="0" err="1" smtClean="0"/>
            <a:t>consequente</a:t>
          </a:r>
          <a:r>
            <a:rPr lang="en-US" sz="2000" dirty="0" smtClean="0"/>
            <a:t> </a:t>
          </a:r>
          <a:r>
            <a:rPr lang="en-US" sz="2000" dirty="0" err="1" smtClean="0"/>
            <a:t>prevalência</a:t>
          </a:r>
          <a:r>
            <a:rPr lang="en-US" sz="2000" dirty="0" smtClean="0"/>
            <a:t> de </a:t>
          </a:r>
          <a:r>
            <a:rPr lang="en-US" sz="2000" dirty="0" err="1" smtClean="0"/>
            <a:t>mutações</a:t>
          </a:r>
          <a:r>
            <a:rPr lang="en-US" sz="2000" dirty="0" smtClean="0"/>
            <a:t> de </a:t>
          </a:r>
          <a:r>
            <a:rPr lang="en-US" sz="2000" dirty="0" err="1" smtClean="0"/>
            <a:t>resistência</a:t>
          </a:r>
          <a:r>
            <a:rPr lang="en-US" sz="2000" dirty="0" smtClean="0"/>
            <a:t> a </a:t>
          </a:r>
          <a:r>
            <a:rPr lang="en-US" sz="2000" dirty="0" err="1" smtClean="0"/>
            <a:t>drogas</a:t>
          </a:r>
          <a:r>
            <a:rPr lang="en-US" sz="2000" dirty="0" smtClean="0"/>
            <a:t> (DRM), </a:t>
          </a:r>
          <a:r>
            <a:rPr lang="en-US" sz="2000" dirty="0" err="1" smtClean="0"/>
            <a:t>os</a:t>
          </a:r>
          <a:r>
            <a:rPr lang="en-US" sz="2000" dirty="0" smtClean="0"/>
            <a:t> </a:t>
          </a:r>
          <a:r>
            <a:rPr lang="en-US" sz="2000" dirty="0" err="1" smtClean="0"/>
            <a:t>resultados</a:t>
          </a:r>
          <a:r>
            <a:rPr lang="en-US" sz="2000" dirty="0" smtClean="0"/>
            <a:t> </a:t>
          </a:r>
          <a:r>
            <a:rPr lang="en-US" sz="2000" dirty="0" err="1" smtClean="0"/>
            <a:t>obtidos</a:t>
          </a:r>
          <a:r>
            <a:rPr lang="en-US" sz="2000" dirty="0" smtClean="0"/>
            <a:t> </a:t>
          </a:r>
          <a:r>
            <a:rPr lang="en-US" sz="2000" dirty="0" err="1" smtClean="0"/>
            <a:t>até</a:t>
          </a:r>
          <a:r>
            <a:rPr lang="en-US" sz="2000" dirty="0" smtClean="0"/>
            <a:t> o </a:t>
          </a:r>
          <a:r>
            <a:rPr lang="en-US" sz="2000" dirty="0" err="1" smtClean="0"/>
            <a:t>momento</a:t>
          </a:r>
          <a:r>
            <a:rPr lang="en-US" sz="2000" dirty="0" smtClean="0"/>
            <a:t> </a:t>
          </a:r>
          <a:r>
            <a:rPr lang="en-US" sz="2000" dirty="0" err="1" smtClean="0"/>
            <a:t>são</a:t>
          </a:r>
          <a:r>
            <a:rPr lang="en-US" sz="2000" dirty="0" smtClean="0"/>
            <a:t> </a:t>
          </a:r>
          <a:r>
            <a:rPr lang="en-US" sz="2000" dirty="0" err="1" smtClean="0"/>
            <a:t>parciais</a:t>
          </a:r>
          <a:r>
            <a:rPr lang="en-US" sz="2000" dirty="0" smtClean="0"/>
            <a:t>.</a:t>
          </a:r>
        </a:p>
      </dgm:t>
    </dgm:pt>
    <dgm:pt modelId="{1F8292F3-F50C-482F-B9C4-8EDB236DF823}" type="sibTrans" cxnId="{B3A9B061-34FC-4272-9044-9E953B74EC9D}">
      <dgm:prSet/>
      <dgm:spPr/>
      <dgm:t>
        <a:bodyPr/>
        <a:lstStyle/>
        <a:p>
          <a:endParaRPr lang="pt-BR" sz="2400"/>
        </a:p>
      </dgm:t>
    </dgm:pt>
    <dgm:pt modelId="{5F381F27-72A0-4A50-8D38-FDE66E06FBAE}" type="parTrans" cxnId="{B3A9B061-34FC-4272-9044-9E953B74EC9D}">
      <dgm:prSet/>
      <dgm:spPr/>
      <dgm:t>
        <a:bodyPr/>
        <a:lstStyle/>
        <a:p>
          <a:endParaRPr lang="pt-BR" sz="2400"/>
        </a:p>
      </dgm:t>
    </dgm:pt>
    <dgm:pt modelId="{DB86A12B-E857-4902-8ACF-9BBB0E557496}" type="pres">
      <dgm:prSet presAssocID="{7D47BE0E-143E-4DBD-8BCC-8302F049E24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19072B67-A2AB-4360-A039-74C240E5AFFD}" type="pres">
      <dgm:prSet presAssocID="{7D47BE0E-143E-4DBD-8BCC-8302F049E24F}" presName="Name1" presStyleCnt="0"/>
      <dgm:spPr/>
    </dgm:pt>
    <dgm:pt modelId="{DE408ED1-83F4-40D7-8129-CA6FC5AC7BB6}" type="pres">
      <dgm:prSet presAssocID="{7D47BE0E-143E-4DBD-8BCC-8302F049E24F}" presName="cycle" presStyleCnt="0"/>
      <dgm:spPr/>
    </dgm:pt>
    <dgm:pt modelId="{296C5C33-ACD1-42D9-B07A-8CF4303DEB94}" type="pres">
      <dgm:prSet presAssocID="{7D47BE0E-143E-4DBD-8BCC-8302F049E24F}" presName="srcNode" presStyleLbl="node1" presStyleIdx="0" presStyleCnt="4"/>
      <dgm:spPr/>
    </dgm:pt>
    <dgm:pt modelId="{3DA45618-5039-4AA3-B512-C33CBE5CBE17}" type="pres">
      <dgm:prSet presAssocID="{7D47BE0E-143E-4DBD-8BCC-8302F049E24F}" presName="conn" presStyleLbl="parChTrans1D2" presStyleIdx="0" presStyleCnt="1"/>
      <dgm:spPr/>
      <dgm:t>
        <a:bodyPr/>
        <a:lstStyle/>
        <a:p>
          <a:endParaRPr lang="pt-BR"/>
        </a:p>
      </dgm:t>
    </dgm:pt>
    <dgm:pt modelId="{7D4964DA-BDDF-459C-BCC0-6C8B3182B70A}" type="pres">
      <dgm:prSet presAssocID="{7D47BE0E-143E-4DBD-8BCC-8302F049E24F}" presName="extraNode" presStyleLbl="node1" presStyleIdx="0" presStyleCnt="4"/>
      <dgm:spPr/>
    </dgm:pt>
    <dgm:pt modelId="{A9FA24C3-2B41-4A00-9FBE-4AC26A4C4B94}" type="pres">
      <dgm:prSet presAssocID="{7D47BE0E-143E-4DBD-8BCC-8302F049E24F}" presName="dstNode" presStyleLbl="node1" presStyleIdx="0" presStyleCnt="4"/>
      <dgm:spPr/>
    </dgm:pt>
    <dgm:pt modelId="{9E18B2C2-907C-4FC3-A2B3-0B83D393AB0A}" type="pres">
      <dgm:prSet presAssocID="{BCFDCEE8-5FE4-45EF-B39C-1DD5F492AC51}" presName="text_1" presStyleLbl="node1" presStyleIdx="0" presStyleCnt="4" custScaleY="1200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78CAF0-ED56-4697-A1F2-FE177CE5973F}" type="pres">
      <dgm:prSet presAssocID="{BCFDCEE8-5FE4-45EF-B39C-1DD5F492AC51}" presName="accent_1" presStyleCnt="0"/>
      <dgm:spPr/>
    </dgm:pt>
    <dgm:pt modelId="{73249B98-EF9E-4B6F-B39B-E9E74664E13B}" type="pres">
      <dgm:prSet presAssocID="{BCFDCEE8-5FE4-45EF-B39C-1DD5F492AC51}" presName="accentRepeatNode" presStyleLbl="solidFgAcc1" presStyleIdx="0" presStyleCnt="4"/>
      <dgm:spPr/>
    </dgm:pt>
    <dgm:pt modelId="{0B28D695-8267-4826-AA7E-AD5D4FC11D89}" type="pres">
      <dgm:prSet presAssocID="{62706EC1-45E8-4418-9395-86CE0B860446}" presName="text_2" presStyleLbl="node1" presStyleIdx="1" presStyleCnt="4" custScaleY="1200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E326D2-D2C2-4B8C-ADB3-077DDB69C991}" type="pres">
      <dgm:prSet presAssocID="{62706EC1-45E8-4418-9395-86CE0B860446}" presName="accent_2" presStyleCnt="0"/>
      <dgm:spPr/>
    </dgm:pt>
    <dgm:pt modelId="{EEA7783A-A096-4D00-84D7-AA1CCF12BC4E}" type="pres">
      <dgm:prSet presAssocID="{62706EC1-45E8-4418-9395-86CE0B860446}" presName="accentRepeatNode" presStyleLbl="solidFgAcc1" presStyleIdx="1" presStyleCnt="4"/>
      <dgm:spPr/>
    </dgm:pt>
    <dgm:pt modelId="{938A5C5A-60B3-47B8-9C06-5CD63EAD87E2}" type="pres">
      <dgm:prSet presAssocID="{4291FA23-9CBE-4B31-8167-3226388FC06D}" presName="text_3" presStyleLbl="node1" presStyleIdx="2" presStyleCnt="4" custScaleY="1199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2732BA-77C4-4658-B50C-3C24F511EE0B}" type="pres">
      <dgm:prSet presAssocID="{4291FA23-9CBE-4B31-8167-3226388FC06D}" presName="accent_3" presStyleCnt="0"/>
      <dgm:spPr/>
    </dgm:pt>
    <dgm:pt modelId="{C33EE9BA-485D-4A8D-9875-CBF6A71C32EB}" type="pres">
      <dgm:prSet presAssocID="{4291FA23-9CBE-4B31-8167-3226388FC06D}" presName="accentRepeatNode" presStyleLbl="solidFgAcc1" presStyleIdx="2" presStyleCnt="4"/>
      <dgm:spPr/>
    </dgm:pt>
    <dgm:pt modelId="{D769466C-AAE1-4D90-A1A3-5827D3A9CF8E}" type="pres">
      <dgm:prSet presAssocID="{D3E55127-C49B-4146-8137-F6BC197D4D57}" presName="text_4" presStyleLbl="node1" presStyleIdx="3" presStyleCnt="4" custScaleY="1152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10F1CA-B1D7-4434-9DB8-BB55490A9644}" type="pres">
      <dgm:prSet presAssocID="{D3E55127-C49B-4146-8137-F6BC197D4D57}" presName="accent_4" presStyleCnt="0"/>
      <dgm:spPr/>
    </dgm:pt>
    <dgm:pt modelId="{56D1CB3D-897A-4F2B-9255-1788475F9A67}" type="pres">
      <dgm:prSet presAssocID="{D3E55127-C49B-4146-8137-F6BC197D4D57}" presName="accentRepeatNode" presStyleLbl="solidFgAcc1" presStyleIdx="3" presStyleCnt="4"/>
      <dgm:spPr/>
    </dgm:pt>
  </dgm:ptLst>
  <dgm:cxnLst>
    <dgm:cxn modelId="{F46622EE-98B1-44C3-8F2F-4E7A91AFAF71}" type="presOf" srcId="{BCFDCEE8-5FE4-45EF-B39C-1DD5F492AC51}" destId="{9E18B2C2-907C-4FC3-A2B3-0B83D393AB0A}" srcOrd="0" destOrd="0" presId="urn:microsoft.com/office/officeart/2008/layout/VerticalCurvedList"/>
    <dgm:cxn modelId="{FA190498-99FA-414D-80F4-CAF7649D1F6D}" type="presOf" srcId="{607ABEEC-0CE3-4A6F-BC90-8CEB986B4353}" destId="{3DA45618-5039-4AA3-B512-C33CBE5CBE17}" srcOrd="0" destOrd="0" presId="urn:microsoft.com/office/officeart/2008/layout/VerticalCurvedList"/>
    <dgm:cxn modelId="{71215A3B-4775-4A5A-B0F5-A4BB690A0838}" type="presOf" srcId="{62706EC1-45E8-4418-9395-86CE0B860446}" destId="{0B28D695-8267-4826-AA7E-AD5D4FC11D89}" srcOrd="0" destOrd="0" presId="urn:microsoft.com/office/officeart/2008/layout/VerticalCurvedList"/>
    <dgm:cxn modelId="{B33DC3D9-7398-4758-B947-3AE8FA56B4AA}" srcId="{7D47BE0E-143E-4DBD-8BCC-8302F049E24F}" destId="{62706EC1-45E8-4418-9395-86CE0B860446}" srcOrd="1" destOrd="0" parTransId="{D06BFB50-3D65-4810-A06C-4DE6BDACCAFE}" sibTransId="{D0C46C96-CE31-40A9-91B8-0CD942FBC38A}"/>
    <dgm:cxn modelId="{B3A9B061-34FC-4272-9044-9E953B74EC9D}" srcId="{7D47BE0E-143E-4DBD-8BCC-8302F049E24F}" destId="{D3E55127-C49B-4146-8137-F6BC197D4D57}" srcOrd="3" destOrd="0" parTransId="{5F381F27-72A0-4A50-8D38-FDE66E06FBAE}" sibTransId="{1F8292F3-F50C-482F-B9C4-8EDB236DF823}"/>
    <dgm:cxn modelId="{84B4C414-D6ED-44D0-A1B2-7690ADD48B94}" type="presOf" srcId="{7D47BE0E-143E-4DBD-8BCC-8302F049E24F}" destId="{DB86A12B-E857-4902-8ACF-9BBB0E557496}" srcOrd="0" destOrd="0" presId="urn:microsoft.com/office/officeart/2008/layout/VerticalCurvedList"/>
    <dgm:cxn modelId="{F6E6DCDE-B150-4361-8DA8-CEF60E55F0C5}" srcId="{7D47BE0E-143E-4DBD-8BCC-8302F049E24F}" destId="{BCFDCEE8-5FE4-45EF-B39C-1DD5F492AC51}" srcOrd="0" destOrd="0" parTransId="{1F75B114-3323-45BD-A56C-64919EF6EA51}" sibTransId="{607ABEEC-0CE3-4A6F-BC90-8CEB986B4353}"/>
    <dgm:cxn modelId="{0AB50930-B336-4FC4-A70C-A95B33B8FADA}" type="presOf" srcId="{4291FA23-9CBE-4B31-8167-3226388FC06D}" destId="{938A5C5A-60B3-47B8-9C06-5CD63EAD87E2}" srcOrd="0" destOrd="0" presId="urn:microsoft.com/office/officeart/2008/layout/VerticalCurvedList"/>
    <dgm:cxn modelId="{CAB07F2B-7F7B-4D61-A33A-5BBD0D080100}" type="presOf" srcId="{D3E55127-C49B-4146-8137-F6BC197D4D57}" destId="{D769466C-AAE1-4D90-A1A3-5827D3A9CF8E}" srcOrd="0" destOrd="0" presId="urn:microsoft.com/office/officeart/2008/layout/VerticalCurvedList"/>
    <dgm:cxn modelId="{91FD91DD-A260-4E77-8FA3-F6087874B5B9}" srcId="{7D47BE0E-143E-4DBD-8BCC-8302F049E24F}" destId="{4291FA23-9CBE-4B31-8167-3226388FC06D}" srcOrd="2" destOrd="0" parTransId="{2501AB35-3A05-4078-8829-B3B7ACA911CB}" sibTransId="{85BB5BEA-A18E-4565-B2E8-65A09262C69B}"/>
    <dgm:cxn modelId="{CF684D30-40A2-4E79-A321-B410375DB53F}" type="presParOf" srcId="{DB86A12B-E857-4902-8ACF-9BBB0E557496}" destId="{19072B67-A2AB-4360-A039-74C240E5AFFD}" srcOrd="0" destOrd="0" presId="urn:microsoft.com/office/officeart/2008/layout/VerticalCurvedList"/>
    <dgm:cxn modelId="{1F99BA99-F250-4916-A61D-2C192BA13DC7}" type="presParOf" srcId="{19072B67-A2AB-4360-A039-74C240E5AFFD}" destId="{DE408ED1-83F4-40D7-8129-CA6FC5AC7BB6}" srcOrd="0" destOrd="0" presId="urn:microsoft.com/office/officeart/2008/layout/VerticalCurvedList"/>
    <dgm:cxn modelId="{949F8770-18C7-4694-B64D-4E775A83682D}" type="presParOf" srcId="{DE408ED1-83F4-40D7-8129-CA6FC5AC7BB6}" destId="{296C5C33-ACD1-42D9-B07A-8CF4303DEB94}" srcOrd="0" destOrd="0" presId="urn:microsoft.com/office/officeart/2008/layout/VerticalCurvedList"/>
    <dgm:cxn modelId="{BA338A2E-CCBF-4CB8-AE7C-677C2E0E24E4}" type="presParOf" srcId="{DE408ED1-83F4-40D7-8129-CA6FC5AC7BB6}" destId="{3DA45618-5039-4AA3-B512-C33CBE5CBE17}" srcOrd="1" destOrd="0" presId="urn:microsoft.com/office/officeart/2008/layout/VerticalCurvedList"/>
    <dgm:cxn modelId="{5994A0FF-8497-4059-AB11-53A097899858}" type="presParOf" srcId="{DE408ED1-83F4-40D7-8129-CA6FC5AC7BB6}" destId="{7D4964DA-BDDF-459C-BCC0-6C8B3182B70A}" srcOrd="2" destOrd="0" presId="urn:microsoft.com/office/officeart/2008/layout/VerticalCurvedList"/>
    <dgm:cxn modelId="{7FCFC922-A8BC-4261-B9A2-F408E1F0A13A}" type="presParOf" srcId="{DE408ED1-83F4-40D7-8129-CA6FC5AC7BB6}" destId="{A9FA24C3-2B41-4A00-9FBE-4AC26A4C4B94}" srcOrd="3" destOrd="0" presId="urn:microsoft.com/office/officeart/2008/layout/VerticalCurvedList"/>
    <dgm:cxn modelId="{A0137795-6CFD-4017-A618-8CFE41D382F8}" type="presParOf" srcId="{19072B67-A2AB-4360-A039-74C240E5AFFD}" destId="{9E18B2C2-907C-4FC3-A2B3-0B83D393AB0A}" srcOrd="1" destOrd="0" presId="urn:microsoft.com/office/officeart/2008/layout/VerticalCurvedList"/>
    <dgm:cxn modelId="{6BE8E83D-B73A-4B8B-9FFC-993CEB82F5D5}" type="presParOf" srcId="{19072B67-A2AB-4360-A039-74C240E5AFFD}" destId="{7778CAF0-ED56-4697-A1F2-FE177CE5973F}" srcOrd="2" destOrd="0" presId="urn:microsoft.com/office/officeart/2008/layout/VerticalCurvedList"/>
    <dgm:cxn modelId="{07CEECE5-A31D-4AD7-A5DD-EAC55B2494AF}" type="presParOf" srcId="{7778CAF0-ED56-4697-A1F2-FE177CE5973F}" destId="{73249B98-EF9E-4B6F-B39B-E9E74664E13B}" srcOrd="0" destOrd="0" presId="urn:microsoft.com/office/officeart/2008/layout/VerticalCurvedList"/>
    <dgm:cxn modelId="{BA2A833D-DB35-45CC-98BE-1FBD1A4678B1}" type="presParOf" srcId="{19072B67-A2AB-4360-A039-74C240E5AFFD}" destId="{0B28D695-8267-4826-AA7E-AD5D4FC11D89}" srcOrd="3" destOrd="0" presId="urn:microsoft.com/office/officeart/2008/layout/VerticalCurvedList"/>
    <dgm:cxn modelId="{2C26245E-8875-45FD-AE83-ECE2B9242EF2}" type="presParOf" srcId="{19072B67-A2AB-4360-A039-74C240E5AFFD}" destId="{54E326D2-D2C2-4B8C-ADB3-077DDB69C991}" srcOrd="4" destOrd="0" presId="urn:microsoft.com/office/officeart/2008/layout/VerticalCurvedList"/>
    <dgm:cxn modelId="{2895842A-12E1-4331-9A99-A7C6696D3203}" type="presParOf" srcId="{54E326D2-D2C2-4B8C-ADB3-077DDB69C991}" destId="{EEA7783A-A096-4D00-84D7-AA1CCF12BC4E}" srcOrd="0" destOrd="0" presId="urn:microsoft.com/office/officeart/2008/layout/VerticalCurvedList"/>
    <dgm:cxn modelId="{66B7A2A1-ABAE-4CC1-8982-C5A2F327A4B0}" type="presParOf" srcId="{19072B67-A2AB-4360-A039-74C240E5AFFD}" destId="{938A5C5A-60B3-47B8-9C06-5CD63EAD87E2}" srcOrd="5" destOrd="0" presId="urn:microsoft.com/office/officeart/2008/layout/VerticalCurvedList"/>
    <dgm:cxn modelId="{F5251EAC-7897-4E05-BC8F-08387D8BBDCC}" type="presParOf" srcId="{19072B67-A2AB-4360-A039-74C240E5AFFD}" destId="{912732BA-77C4-4658-B50C-3C24F511EE0B}" srcOrd="6" destOrd="0" presId="urn:microsoft.com/office/officeart/2008/layout/VerticalCurvedList"/>
    <dgm:cxn modelId="{B0859FFA-5193-4CE9-85EF-5AC3B2667F96}" type="presParOf" srcId="{912732BA-77C4-4658-B50C-3C24F511EE0B}" destId="{C33EE9BA-485D-4A8D-9875-CBF6A71C32EB}" srcOrd="0" destOrd="0" presId="urn:microsoft.com/office/officeart/2008/layout/VerticalCurvedList"/>
    <dgm:cxn modelId="{011DE7B2-57B2-4160-B72E-0C96429FD7A6}" type="presParOf" srcId="{19072B67-A2AB-4360-A039-74C240E5AFFD}" destId="{D769466C-AAE1-4D90-A1A3-5827D3A9CF8E}" srcOrd="7" destOrd="0" presId="urn:microsoft.com/office/officeart/2008/layout/VerticalCurvedList"/>
    <dgm:cxn modelId="{E5956CC1-AC28-4E59-8C07-59545C9DB952}" type="presParOf" srcId="{19072B67-A2AB-4360-A039-74C240E5AFFD}" destId="{9B10F1CA-B1D7-4434-9DB8-BB55490A9644}" srcOrd="8" destOrd="0" presId="urn:microsoft.com/office/officeart/2008/layout/VerticalCurvedList"/>
    <dgm:cxn modelId="{772C9A51-D60E-4A62-8DF8-BE626038C8E4}" type="presParOf" srcId="{9B10F1CA-B1D7-4434-9DB8-BB55490A9644}" destId="{56D1CB3D-897A-4F2B-9255-1788475F9A6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0E62A-D8C8-44A1-9ED2-1405E99793A6}">
      <dsp:nvSpPr>
        <dsp:cNvPr id="0" name=""/>
        <dsp:cNvSpPr/>
      </dsp:nvSpPr>
      <dsp:spPr>
        <a:xfrm>
          <a:off x="770696" y="-95337"/>
          <a:ext cx="7141737" cy="4463586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3D5E2D4-0750-4FA2-BD3E-05E0C66841BE}">
      <dsp:nvSpPr>
        <dsp:cNvPr id="0" name=""/>
        <dsp:cNvSpPr/>
      </dsp:nvSpPr>
      <dsp:spPr>
        <a:xfrm>
          <a:off x="1554339" y="3073820"/>
          <a:ext cx="164259" cy="1642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CED44A-4CC1-4F85-80C0-D91372AF0574}">
      <dsp:nvSpPr>
        <dsp:cNvPr id="0" name=""/>
        <dsp:cNvSpPr/>
      </dsp:nvSpPr>
      <dsp:spPr>
        <a:xfrm>
          <a:off x="1698359" y="3080152"/>
          <a:ext cx="1396594" cy="1357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3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Segunda metade da década de 1990</a:t>
          </a:r>
          <a:r>
            <a:rPr lang="en-US" sz="1400" kern="1200" dirty="0" smtClean="0"/>
            <a:t>- </a:t>
          </a:r>
          <a:r>
            <a:rPr lang="pt-BR" sz="1400" kern="1200" dirty="0" smtClean="0"/>
            <a:t>Altamente Ativa Terapia Antirretroviral (HAART) </a:t>
          </a:r>
          <a:endParaRPr lang="pt-BR" sz="1400" kern="1200" dirty="0"/>
        </a:p>
      </dsp:txBody>
      <dsp:txXfrm>
        <a:off x="1698359" y="3080152"/>
        <a:ext cx="1396594" cy="1357226"/>
      </dsp:txXfrm>
    </dsp:sp>
    <dsp:sp modelId="{C61EE302-F3ED-4073-88F9-99C221BCF72D}">
      <dsp:nvSpPr>
        <dsp:cNvPr id="0" name=""/>
        <dsp:cNvSpPr/>
      </dsp:nvSpPr>
      <dsp:spPr>
        <a:xfrm>
          <a:off x="3175699" y="1921693"/>
          <a:ext cx="285669" cy="2856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01CD60-E30B-462F-A25B-18190DDC2443}">
      <dsp:nvSpPr>
        <dsp:cNvPr id="0" name=""/>
        <dsp:cNvSpPr/>
      </dsp:nvSpPr>
      <dsp:spPr>
        <a:xfrm>
          <a:off x="3426547" y="2137713"/>
          <a:ext cx="1252693" cy="2421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37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2014</a:t>
          </a:r>
          <a:r>
            <a:rPr lang="en-US" sz="1400" kern="1200" dirty="0" smtClean="0"/>
            <a:t> - </a:t>
          </a:r>
          <a:r>
            <a:rPr lang="pt-BR" sz="1400" kern="1200" dirty="0" smtClean="0"/>
            <a:t>Meta 90-90-90 até 2020 do Programa Conjunto das Nações Unidas sobre HIV/AIDS (UNAIDS)</a:t>
          </a:r>
        </a:p>
      </dsp:txBody>
      <dsp:txXfrm>
        <a:off x="3426547" y="2137713"/>
        <a:ext cx="1252693" cy="2421210"/>
      </dsp:txXfrm>
    </dsp:sp>
    <dsp:sp modelId="{24EC4A89-6D4E-444C-B433-4CAB53860D19}">
      <dsp:nvSpPr>
        <dsp:cNvPr id="0" name=""/>
        <dsp:cNvSpPr/>
      </dsp:nvSpPr>
      <dsp:spPr>
        <a:xfrm>
          <a:off x="4938713" y="1237614"/>
          <a:ext cx="378512" cy="3785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635EF7-668B-4C99-9A55-3511A4143856}">
      <dsp:nvSpPr>
        <dsp:cNvPr id="0" name=""/>
        <dsp:cNvSpPr/>
      </dsp:nvSpPr>
      <dsp:spPr>
        <a:xfrm>
          <a:off x="5082727" y="1626937"/>
          <a:ext cx="1339305" cy="2260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56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2015 - Nova recomendação da Organização Mundial de Saúde (OMS) </a:t>
          </a:r>
        </a:p>
      </dsp:txBody>
      <dsp:txXfrm>
        <a:off x="5082727" y="1626937"/>
        <a:ext cx="1339305" cy="2260587"/>
      </dsp:txXfrm>
    </dsp:sp>
    <dsp:sp modelId="{A2A033AB-C2FD-408C-B2F2-BAE54E6A9667}">
      <dsp:nvSpPr>
        <dsp:cNvPr id="0" name=""/>
        <dsp:cNvSpPr/>
      </dsp:nvSpPr>
      <dsp:spPr>
        <a:xfrm>
          <a:off x="6649791" y="804064"/>
          <a:ext cx="507063" cy="50706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E15B3B-0252-4EE6-9FA9-42F540C6A064}">
      <dsp:nvSpPr>
        <dsp:cNvPr id="0" name=""/>
        <dsp:cNvSpPr/>
      </dsp:nvSpPr>
      <dsp:spPr>
        <a:xfrm>
          <a:off x="6697107" y="1345542"/>
          <a:ext cx="1477778" cy="2115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68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2017 - Novo relatório da OMS sobre a resistência a medicamentos para HIV</a:t>
          </a:r>
          <a:endParaRPr lang="pt-BR" sz="1400" kern="1200" dirty="0"/>
        </a:p>
      </dsp:txBody>
      <dsp:txXfrm>
        <a:off x="6697107" y="1345542"/>
        <a:ext cx="1477778" cy="2115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40547-116E-4C7B-A2CA-65052C8EB699}">
      <dsp:nvSpPr>
        <dsp:cNvPr id="0" name=""/>
        <dsp:cNvSpPr/>
      </dsp:nvSpPr>
      <dsp:spPr>
        <a:xfrm rot="16200000">
          <a:off x="-2035614" y="3085916"/>
          <a:ext cx="4723760" cy="625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1820" bIns="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Resistência às medicações </a:t>
          </a:r>
          <a:r>
            <a:rPr lang="pt-BR" sz="2300" kern="1200" dirty="0" err="1" smtClean="0"/>
            <a:t>anti-HIV</a:t>
          </a:r>
          <a:endParaRPr lang="pt-BR" sz="2300" kern="1200" dirty="0"/>
        </a:p>
      </dsp:txBody>
      <dsp:txXfrm>
        <a:off x="-2035614" y="3085916"/>
        <a:ext cx="4723760" cy="625685"/>
      </dsp:txXfrm>
    </dsp:sp>
    <dsp:sp modelId="{0093A1FC-852B-40F6-878F-287D951C1131}">
      <dsp:nvSpPr>
        <dsp:cNvPr id="0" name=""/>
        <dsp:cNvSpPr/>
      </dsp:nvSpPr>
      <dsp:spPr>
        <a:xfrm>
          <a:off x="504069" y="1008104"/>
          <a:ext cx="3804748" cy="44932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55182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000" b="1" u="none" kern="1200" dirty="0" smtClean="0"/>
            <a:t>O elevado índíce de </a:t>
          </a:r>
          <a:r>
            <a:rPr lang="pt-PT" sz="2000" b="1" u="sng" kern="1200" dirty="0" smtClean="0"/>
            <a:t>replicação do HIV </a:t>
          </a:r>
          <a:r>
            <a:rPr lang="pt-PT" sz="2000" kern="1200" dirty="0" smtClean="0"/>
            <a:t>e s</a:t>
          </a:r>
          <a:r>
            <a:rPr lang="pt-PT" sz="2000" u="none" kern="1200" dirty="0" smtClean="0"/>
            <a:t>ua </a:t>
          </a:r>
          <a:r>
            <a:rPr lang="pt-PT" sz="2000" b="1" u="none" kern="1200" dirty="0" smtClean="0"/>
            <a:t>alta taxa de </a:t>
          </a:r>
          <a:r>
            <a:rPr lang="pt-PT" sz="2000" b="1" u="sng" kern="1200" dirty="0" smtClean="0"/>
            <a:t>mutações </a:t>
          </a:r>
          <a:r>
            <a:rPr lang="pt-PT" sz="2000" b="1" u="none" kern="1200" dirty="0" smtClean="0"/>
            <a:t>leva à formação de </a:t>
          </a:r>
          <a:r>
            <a:rPr lang="pt-PT" sz="2000" b="1" u="sng" kern="1200" dirty="0" smtClean="0"/>
            <a:t>cepas  virais resistentes</a:t>
          </a:r>
          <a:r>
            <a:rPr lang="pt-PT" sz="2000" kern="1200" dirty="0" smtClean="0"/>
            <a:t>, que na existência da </a:t>
          </a:r>
          <a:r>
            <a:rPr lang="pt-PT" sz="2000" b="1" u="sng" kern="1200" dirty="0" smtClean="0"/>
            <a:t>pressão seletiva pelas drogas</a:t>
          </a:r>
          <a:r>
            <a:rPr lang="pt-PT" sz="2000" kern="1200" dirty="0" smtClean="0"/>
            <a:t>, produz DRMs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A baixa aderência aos </a:t>
          </a:r>
          <a:r>
            <a:rPr lang="pt-BR" sz="2000" kern="1200" dirty="0" err="1" smtClean="0"/>
            <a:t>ARVs</a:t>
          </a:r>
          <a:r>
            <a:rPr lang="pt-BR" sz="2000" kern="1200" dirty="0" smtClean="0"/>
            <a:t> associa-se ao surgimento dessas mutações de resistência</a:t>
          </a:r>
          <a:endParaRPr lang="pt-PT" sz="2000" u="sng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É o principal determinante da falha terapêutica </a:t>
          </a:r>
          <a:endParaRPr lang="pt-PT" sz="2000" u="sng" kern="1200" dirty="0"/>
        </a:p>
      </dsp:txBody>
      <dsp:txXfrm>
        <a:off x="504069" y="1008104"/>
        <a:ext cx="3804748" cy="4493299"/>
      </dsp:txXfrm>
    </dsp:sp>
    <dsp:sp modelId="{A9DF93BF-A797-4793-9A47-25F6B5F883EF}">
      <dsp:nvSpPr>
        <dsp:cNvPr id="0" name=""/>
        <dsp:cNvSpPr/>
      </dsp:nvSpPr>
      <dsp:spPr>
        <a:xfrm>
          <a:off x="64365" y="163102"/>
          <a:ext cx="1251370" cy="125137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B6790-3294-47BE-AD3B-1B0B5BFA9CD1}">
      <dsp:nvSpPr>
        <dsp:cNvPr id="0" name=""/>
        <dsp:cNvSpPr/>
      </dsp:nvSpPr>
      <dsp:spPr>
        <a:xfrm rot="16200000">
          <a:off x="3008028" y="2922814"/>
          <a:ext cx="4493299" cy="625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1820" bIns="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Falha terapêutica</a:t>
          </a:r>
          <a:endParaRPr lang="pt-BR" sz="2300" kern="1200" dirty="0"/>
        </a:p>
      </dsp:txBody>
      <dsp:txXfrm>
        <a:off x="3008028" y="2922814"/>
        <a:ext cx="4493299" cy="625685"/>
      </dsp:txXfrm>
    </dsp:sp>
    <dsp:sp modelId="{8418D65B-B3E4-4158-A498-1BCC3F50C686}">
      <dsp:nvSpPr>
        <dsp:cNvPr id="0" name=""/>
        <dsp:cNvSpPr/>
      </dsp:nvSpPr>
      <dsp:spPr>
        <a:xfrm>
          <a:off x="5567520" y="989007"/>
          <a:ext cx="3116577" cy="44932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551820" rIns="199136" bIns="199136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Ausência de carga viral (CV) indetectável em 6 meses</a:t>
          </a:r>
          <a:endParaRPr lang="pt-B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Rebote confirmado da CV para aqueles que atingiram supressão viral completa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É o principal parâmetro para troca de ARV</a:t>
          </a:r>
          <a:endParaRPr lang="pt-BR" sz="2200" kern="1200" dirty="0"/>
        </a:p>
      </dsp:txBody>
      <dsp:txXfrm>
        <a:off x="5567520" y="989007"/>
        <a:ext cx="3116577" cy="4493299"/>
      </dsp:txXfrm>
    </dsp:sp>
    <dsp:sp modelId="{4FEF70EB-8D3B-4520-8FD6-4A82D5F9EB9E}">
      <dsp:nvSpPr>
        <dsp:cNvPr id="0" name=""/>
        <dsp:cNvSpPr/>
      </dsp:nvSpPr>
      <dsp:spPr>
        <a:xfrm>
          <a:off x="4941835" y="163102"/>
          <a:ext cx="1251370" cy="125137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7D861-F3CD-4A3B-AE4B-096848AFF421}">
      <dsp:nvSpPr>
        <dsp:cNvPr id="0" name=""/>
        <dsp:cNvSpPr/>
      </dsp:nvSpPr>
      <dsp:spPr>
        <a:xfrm>
          <a:off x="40" y="232064"/>
          <a:ext cx="3835902" cy="15140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kern="1200" dirty="0" smtClean="0"/>
            <a:t>Resistência Transmitida</a:t>
          </a:r>
          <a:endParaRPr lang="pt-BR" sz="4200" kern="1200" dirty="0"/>
        </a:p>
      </dsp:txBody>
      <dsp:txXfrm>
        <a:off x="40" y="232064"/>
        <a:ext cx="3835902" cy="1514063"/>
      </dsp:txXfrm>
    </dsp:sp>
    <dsp:sp modelId="{EC5D4F79-DFA3-4B57-84B7-19E77DC7FC15}">
      <dsp:nvSpPr>
        <dsp:cNvPr id="0" name=""/>
        <dsp:cNvSpPr/>
      </dsp:nvSpPr>
      <dsp:spPr>
        <a:xfrm>
          <a:off x="40" y="1746127"/>
          <a:ext cx="3835902" cy="24589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Em indivíduos nunca expostos aos </a:t>
          </a:r>
          <a:r>
            <a:rPr lang="pt-BR" sz="2400" kern="1200" dirty="0" err="1" smtClean="0"/>
            <a:t>ARVs</a:t>
          </a:r>
          <a:r>
            <a:rPr lang="pt-BR" sz="2400" kern="1200" dirty="0" smtClean="0"/>
            <a:t> e que foram infectados por versões mais resistentes (</a:t>
          </a:r>
          <a:r>
            <a:rPr lang="pt-BR" sz="2400" kern="1200" dirty="0" err="1" smtClean="0"/>
            <a:t>RTDs</a:t>
          </a:r>
          <a:r>
            <a:rPr lang="pt-BR" sz="2400" kern="1200" dirty="0" smtClean="0"/>
            <a:t>);</a:t>
          </a:r>
          <a:endParaRPr lang="pt-BR" sz="2400" kern="1200" dirty="0"/>
        </a:p>
      </dsp:txBody>
      <dsp:txXfrm>
        <a:off x="40" y="1746127"/>
        <a:ext cx="3835902" cy="2458919"/>
      </dsp:txXfrm>
    </dsp:sp>
    <dsp:sp modelId="{F903AC29-AE07-4AE1-919E-3E84E18A7822}">
      <dsp:nvSpPr>
        <dsp:cNvPr id="0" name=""/>
        <dsp:cNvSpPr/>
      </dsp:nvSpPr>
      <dsp:spPr>
        <a:xfrm>
          <a:off x="4372969" y="232064"/>
          <a:ext cx="3835902" cy="15140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kern="1200" dirty="0" smtClean="0"/>
            <a:t>Resistência Adquirida</a:t>
          </a:r>
        </a:p>
      </dsp:txBody>
      <dsp:txXfrm>
        <a:off x="4372969" y="232064"/>
        <a:ext cx="3835902" cy="1514063"/>
      </dsp:txXfrm>
    </dsp:sp>
    <dsp:sp modelId="{348220B9-6265-4591-B06F-787523DFA99B}">
      <dsp:nvSpPr>
        <dsp:cNvPr id="0" name=""/>
        <dsp:cNvSpPr/>
      </dsp:nvSpPr>
      <dsp:spPr>
        <a:xfrm>
          <a:off x="4372969" y="1746127"/>
          <a:ext cx="3835902" cy="24589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Em indivíduos que já recebem as drogas e em pacientes com exposição prévia aos remédios, iniciando ou reiniciando o tratamento</a:t>
          </a:r>
          <a:r>
            <a:rPr lang="pt-BR" sz="2900" kern="1200" dirty="0" smtClean="0"/>
            <a:t>.</a:t>
          </a:r>
        </a:p>
      </dsp:txBody>
      <dsp:txXfrm>
        <a:off x="4372969" y="1746127"/>
        <a:ext cx="3835902" cy="24589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45618-5039-4AA3-B512-C33CBE5CBE17}">
      <dsp:nvSpPr>
        <dsp:cNvPr id="0" name=""/>
        <dsp:cNvSpPr/>
      </dsp:nvSpPr>
      <dsp:spPr>
        <a:xfrm>
          <a:off x="-5293005" y="-810624"/>
          <a:ext cx="6302785" cy="6302785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8B2C2-907C-4FC3-A2B3-0B83D393AB0A}">
      <dsp:nvSpPr>
        <dsp:cNvPr id="0" name=""/>
        <dsp:cNvSpPr/>
      </dsp:nvSpPr>
      <dsp:spPr>
        <a:xfrm>
          <a:off x="528678" y="287661"/>
          <a:ext cx="7631218" cy="8647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66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 </a:t>
          </a:r>
          <a:r>
            <a:rPr lang="en-US" sz="2000" kern="1200" dirty="0" err="1" smtClean="0"/>
            <a:t>prevalência</a:t>
          </a:r>
          <a:r>
            <a:rPr lang="en-US" sz="2000" kern="1200" dirty="0" smtClean="0"/>
            <a:t> de DRMs </a:t>
          </a:r>
          <a:r>
            <a:rPr lang="en-US" sz="2000" kern="1200" dirty="0" err="1" smtClean="0"/>
            <a:t>transmitidas</a:t>
          </a:r>
          <a:r>
            <a:rPr lang="en-US" sz="2000" kern="1200" dirty="0" smtClean="0"/>
            <a:t> (RTDs) </a:t>
          </a:r>
          <a:r>
            <a:rPr lang="en-US" sz="2000" kern="1200" dirty="0" err="1" smtClean="0"/>
            <a:t>nos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pacientes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pré-tratamento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antirretroviral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foi</a:t>
          </a:r>
          <a:r>
            <a:rPr lang="en-US" sz="2000" kern="1200" dirty="0" smtClean="0"/>
            <a:t> 63 (23,9%) das 264 </a:t>
          </a:r>
          <a:r>
            <a:rPr lang="en-US" sz="2000" kern="1200" dirty="0" err="1" smtClean="0"/>
            <a:t>genotipagens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avaliadas</a:t>
          </a:r>
          <a:r>
            <a:rPr lang="en-US" sz="2000" kern="1200" dirty="0" smtClean="0"/>
            <a:t>. </a:t>
          </a:r>
          <a:endParaRPr lang="pt-BR" sz="2000" kern="1200" dirty="0"/>
        </a:p>
      </dsp:txBody>
      <dsp:txXfrm>
        <a:off x="528678" y="287661"/>
        <a:ext cx="7631218" cy="864717"/>
      </dsp:txXfrm>
    </dsp:sp>
    <dsp:sp modelId="{73249B98-EF9E-4B6F-B39B-E9E74664E13B}">
      <dsp:nvSpPr>
        <dsp:cNvPr id="0" name=""/>
        <dsp:cNvSpPr/>
      </dsp:nvSpPr>
      <dsp:spPr>
        <a:xfrm>
          <a:off x="78549" y="269890"/>
          <a:ext cx="900259" cy="9002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28D695-8267-4826-AA7E-AD5D4FC11D89}">
      <dsp:nvSpPr>
        <dsp:cNvPr id="0" name=""/>
        <dsp:cNvSpPr/>
      </dsp:nvSpPr>
      <dsp:spPr>
        <a:xfrm>
          <a:off x="941590" y="1368304"/>
          <a:ext cx="7218306" cy="864429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66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 </a:t>
          </a:r>
          <a:r>
            <a:rPr lang="en-US" sz="2000" kern="1200" dirty="0" err="1" smtClean="0"/>
            <a:t>prevalência</a:t>
          </a:r>
          <a:r>
            <a:rPr lang="en-US" sz="2000" kern="1200" dirty="0" smtClean="0"/>
            <a:t> de DRMs </a:t>
          </a:r>
          <a:r>
            <a:rPr lang="en-US" sz="2000" kern="1200" dirty="0" err="1" smtClean="0"/>
            <a:t>adquiridas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foi</a:t>
          </a:r>
          <a:r>
            <a:rPr lang="en-US" sz="2000" kern="1200" dirty="0" smtClean="0"/>
            <a:t> de 171 (68,40%), das 250 </a:t>
          </a:r>
          <a:r>
            <a:rPr lang="en-US" sz="2000" kern="1200" dirty="0" err="1" smtClean="0"/>
            <a:t>genotipagens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avaliadas</a:t>
          </a:r>
          <a:r>
            <a:rPr lang="en-US" sz="2000" kern="1200" dirty="0" smtClean="0"/>
            <a:t>.</a:t>
          </a:r>
        </a:p>
      </dsp:txBody>
      <dsp:txXfrm>
        <a:off x="941590" y="1368304"/>
        <a:ext cx="7218306" cy="864429"/>
      </dsp:txXfrm>
    </dsp:sp>
    <dsp:sp modelId="{EEA7783A-A096-4D00-84D7-AA1CCF12BC4E}">
      <dsp:nvSpPr>
        <dsp:cNvPr id="0" name=""/>
        <dsp:cNvSpPr/>
      </dsp:nvSpPr>
      <dsp:spPr>
        <a:xfrm>
          <a:off x="491460" y="1350389"/>
          <a:ext cx="900259" cy="9002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8A5C5A-60B3-47B8-9C06-5CD63EAD87E2}">
      <dsp:nvSpPr>
        <dsp:cNvPr id="0" name=""/>
        <dsp:cNvSpPr/>
      </dsp:nvSpPr>
      <dsp:spPr>
        <a:xfrm>
          <a:off x="941590" y="2448947"/>
          <a:ext cx="7218306" cy="8641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66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 </a:t>
          </a:r>
          <a:r>
            <a:rPr lang="en-US" sz="2000" kern="1200" dirty="0" err="1" smtClean="0"/>
            <a:t>prevalência</a:t>
          </a:r>
          <a:r>
            <a:rPr lang="en-US" sz="2000" kern="1200" dirty="0" smtClean="0"/>
            <a:t> das DRMs </a:t>
          </a:r>
          <a:r>
            <a:rPr lang="en-US" sz="2000" kern="1200" dirty="0" err="1" smtClean="0"/>
            <a:t>gerais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tanto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transmitidas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como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adquiridas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foi</a:t>
          </a:r>
          <a:r>
            <a:rPr lang="en-US" sz="2000" kern="1200" dirty="0" smtClean="0"/>
            <a:t> de 234 (45,54%) das 514 </a:t>
          </a:r>
          <a:r>
            <a:rPr lang="en-US" sz="2000" kern="1200" dirty="0" err="1" smtClean="0"/>
            <a:t>genotipagens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totais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disponíveis</a:t>
          </a:r>
          <a:r>
            <a:rPr lang="en-US" sz="2000" kern="1200" dirty="0" smtClean="0"/>
            <a:t>.</a:t>
          </a:r>
        </a:p>
      </dsp:txBody>
      <dsp:txXfrm>
        <a:off x="941590" y="2448947"/>
        <a:ext cx="7218306" cy="864141"/>
      </dsp:txXfrm>
    </dsp:sp>
    <dsp:sp modelId="{C33EE9BA-485D-4A8D-9875-CBF6A71C32EB}">
      <dsp:nvSpPr>
        <dsp:cNvPr id="0" name=""/>
        <dsp:cNvSpPr/>
      </dsp:nvSpPr>
      <dsp:spPr>
        <a:xfrm>
          <a:off x="491460" y="2430888"/>
          <a:ext cx="900259" cy="9002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69466C-AAE1-4D90-A1A3-5827D3A9CF8E}">
      <dsp:nvSpPr>
        <dsp:cNvPr id="0" name=""/>
        <dsp:cNvSpPr/>
      </dsp:nvSpPr>
      <dsp:spPr>
        <a:xfrm>
          <a:off x="528678" y="3546522"/>
          <a:ext cx="7631218" cy="82998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66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Quanto</a:t>
          </a:r>
          <a:r>
            <a:rPr lang="en-US" sz="2000" kern="1200" dirty="0" smtClean="0"/>
            <a:t> à </a:t>
          </a:r>
          <a:r>
            <a:rPr lang="en-US" sz="2000" kern="1200" dirty="0" err="1" smtClean="0"/>
            <a:t>relação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adesão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aos</a:t>
          </a:r>
          <a:r>
            <a:rPr lang="en-US" sz="2000" kern="1200" dirty="0" smtClean="0"/>
            <a:t> ARVs e </a:t>
          </a:r>
          <a:r>
            <a:rPr lang="en-US" sz="2000" kern="1200" dirty="0" err="1" smtClean="0"/>
            <a:t>consequente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prevalência</a:t>
          </a:r>
          <a:r>
            <a:rPr lang="en-US" sz="2000" kern="1200" dirty="0" smtClean="0"/>
            <a:t> de </a:t>
          </a:r>
          <a:r>
            <a:rPr lang="en-US" sz="2000" kern="1200" dirty="0" err="1" smtClean="0"/>
            <a:t>mutações</a:t>
          </a:r>
          <a:r>
            <a:rPr lang="en-US" sz="2000" kern="1200" dirty="0" smtClean="0"/>
            <a:t> de </a:t>
          </a:r>
          <a:r>
            <a:rPr lang="en-US" sz="2000" kern="1200" dirty="0" err="1" smtClean="0"/>
            <a:t>resistência</a:t>
          </a:r>
          <a:r>
            <a:rPr lang="en-US" sz="2000" kern="1200" dirty="0" smtClean="0"/>
            <a:t> a </a:t>
          </a:r>
          <a:r>
            <a:rPr lang="en-US" sz="2000" kern="1200" dirty="0" err="1" smtClean="0"/>
            <a:t>drogas</a:t>
          </a:r>
          <a:r>
            <a:rPr lang="en-US" sz="2000" kern="1200" dirty="0" smtClean="0"/>
            <a:t> (DRM), </a:t>
          </a:r>
          <a:r>
            <a:rPr lang="en-US" sz="2000" kern="1200" dirty="0" err="1" smtClean="0"/>
            <a:t>os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resultados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obtidos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até</a:t>
          </a:r>
          <a:r>
            <a:rPr lang="en-US" sz="2000" kern="1200" dirty="0" smtClean="0"/>
            <a:t> o </a:t>
          </a:r>
          <a:r>
            <a:rPr lang="en-US" sz="2000" kern="1200" dirty="0" err="1" smtClean="0"/>
            <a:t>momento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são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parciais</a:t>
          </a:r>
          <a:r>
            <a:rPr lang="en-US" sz="2000" kern="1200" dirty="0" smtClean="0"/>
            <a:t>.</a:t>
          </a:r>
        </a:p>
      </dsp:txBody>
      <dsp:txXfrm>
        <a:off x="528678" y="3546522"/>
        <a:ext cx="7631218" cy="829988"/>
      </dsp:txXfrm>
    </dsp:sp>
    <dsp:sp modelId="{56D1CB3D-897A-4F2B-9255-1788475F9A67}">
      <dsp:nvSpPr>
        <dsp:cNvPr id="0" name=""/>
        <dsp:cNvSpPr/>
      </dsp:nvSpPr>
      <dsp:spPr>
        <a:xfrm>
          <a:off x="78549" y="3511386"/>
          <a:ext cx="900259" cy="9002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E74AD-7CEB-42F5-95AD-24B15DE3F1B6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29277-2C1C-4FCC-9853-DB4B7C4AC5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52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774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D6B74-C7D6-45EA-8F97-AC556BAA757F}" type="slidenum">
              <a:rPr lang="pt-BR" altLang="pt-BR"/>
              <a:pPr/>
              <a:t>30</a:t>
            </a:fld>
            <a:endParaRPr lang="pt-BR" altLang="pt-BR"/>
          </a:p>
        </p:txBody>
      </p:sp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52550" y="630238"/>
            <a:ext cx="4214813" cy="3160712"/>
          </a:xfrm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/>
        <p:txBody>
          <a:bodyPr lIns="91419" tIns="45709" rIns="91419" bIns="45709"/>
          <a:lstStyle/>
          <a:p>
            <a:r>
              <a:rPr lang="pt-BR" sz="1100" dirty="0" smtClean="0"/>
              <a:t>O desenvolvimento de drogas </a:t>
            </a:r>
            <a:r>
              <a:rPr lang="pt-BR" sz="1100" dirty="0" err="1" smtClean="0"/>
              <a:t>anti-retrovirais</a:t>
            </a:r>
            <a:r>
              <a:rPr lang="pt-BR" sz="1100" dirty="0" smtClean="0"/>
              <a:t> mudou a história natural da infecção/AIDS, e a partir do uso de esquema combinado, triplo, incluindo o inibidor de Protease em 1996, estabeleceu-se uma diminuição muito importante na morbidade e mortalidade  deste grupo de pacientes. Percebe-se que novas e melhores drogas continuam a ser </a:t>
            </a:r>
            <a:r>
              <a:rPr lang="pt-BR" sz="1100" dirty="0" err="1" smtClean="0"/>
              <a:t>diisponibilizadas</a:t>
            </a:r>
            <a:r>
              <a:rPr lang="pt-BR" sz="1100" dirty="0" smtClean="0"/>
              <a:t> para tratamento da infecção,</a:t>
            </a:r>
            <a:r>
              <a:rPr lang="pt-BR" sz="1100" baseline="0" dirty="0" smtClean="0"/>
              <a:t> como o </a:t>
            </a:r>
            <a:r>
              <a:rPr lang="pt-BR" sz="1100" baseline="0" dirty="0" err="1" smtClean="0"/>
              <a:t>dolutegravir</a:t>
            </a:r>
            <a:r>
              <a:rPr lang="pt-BR" sz="1100" baseline="0" dirty="0" smtClean="0"/>
              <a:t>, por exemplo, considerado um dos mais modernos e eficazes.</a:t>
            </a:r>
            <a:endParaRPr lang="pt-BR" sz="1100" dirty="0" smtClean="0"/>
          </a:p>
          <a:p>
            <a:endParaRPr lang="pt-BR" altLang="pt-BR" sz="1100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919086" y="8000452"/>
            <a:ext cx="2998173" cy="42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C064ADE-10E4-4BCE-AE68-6BE7767DB399}" type="slidenum">
              <a:rPr lang="pt-BR" altLang="pt-BR" sz="1100"/>
              <a:pPr algn="r"/>
              <a:t>30</a:t>
            </a:fld>
            <a:endParaRPr lang="pt-BR" altLang="pt-BR" sz="1100"/>
          </a:p>
        </p:txBody>
      </p:sp>
    </p:spTree>
    <p:extLst>
      <p:ext uri="{BB962C8B-B14F-4D97-AF65-F5344CB8AC3E}">
        <p14:creationId xmlns:p14="http://schemas.microsoft.com/office/powerpoint/2010/main" val="1210311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Contextuando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nosso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estudo</a:t>
            </a:r>
            <a:r>
              <a:rPr lang="en-US" baseline="0" dirty="0" smtClean="0"/>
              <a:t>, (slide 9) a </a:t>
            </a:r>
            <a:r>
              <a:rPr lang="en-US" baseline="0" dirty="0" err="1" smtClean="0"/>
              <a:t>partir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segunda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metade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década</a:t>
            </a:r>
            <a:r>
              <a:rPr lang="en-US" baseline="0" dirty="0" smtClean="0"/>
              <a:t> de 90, </a:t>
            </a:r>
            <a:r>
              <a:rPr lang="en-US" baseline="0" dirty="0" err="1" smtClean="0"/>
              <a:t>surgiu</a:t>
            </a:r>
            <a:r>
              <a:rPr lang="en-US" baseline="0" dirty="0" smtClean="0"/>
              <a:t> a </a:t>
            </a:r>
            <a:r>
              <a:rPr lang="pt-BR" sz="1200" dirty="0" smtClean="0"/>
              <a:t>Altamente Ativa Terapia Antirretroviral (HAART),</a:t>
            </a:r>
            <a:r>
              <a:rPr lang="pt-BR" sz="1200" baseline="0" dirty="0" smtClean="0"/>
              <a:t> que revolucionou </a:t>
            </a:r>
            <a:r>
              <a:rPr lang="pt-BR" altLang="pt-BR" sz="1200" dirty="0" smtClean="0"/>
              <a:t> a história natural da infecção pelo HIV/AIDS através d</a:t>
            </a:r>
            <a:r>
              <a:rPr lang="pt-BR" sz="1200" baseline="0" dirty="0" smtClean="0"/>
              <a:t>o </a:t>
            </a:r>
            <a:r>
              <a:rPr lang="pt-BR" altLang="pt-BR" sz="1200" dirty="0" smtClean="0"/>
              <a:t>desenvolvimento de drogas </a:t>
            </a:r>
            <a:r>
              <a:rPr lang="pt-BR" altLang="pt-BR" sz="1200" dirty="0" err="1" smtClean="0"/>
              <a:t>anti-retrovirais</a:t>
            </a:r>
            <a:r>
              <a:rPr lang="pt-BR" altLang="pt-BR" sz="1200" dirty="0" smtClean="0"/>
              <a:t>  com esquema combinado, triplo. </a:t>
            </a:r>
            <a:endParaRPr lang="pt-BR" sz="1200" dirty="0" smtClean="0"/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en-US" baseline="0" dirty="0" err="1" smtClean="0"/>
              <a:t>Em</a:t>
            </a:r>
            <a:r>
              <a:rPr lang="en-US" baseline="0" dirty="0" smtClean="0"/>
              <a:t> 2014,  (slide 10)  o </a:t>
            </a:r>
            <a:r>
              <a:rPr lang="pt-BR" sz="1200" dirty="0" smtClean="0"/>
              <a:t>Programa Conjunto das Nações Unidas sobre HIV/AIDS (UNAIDS), com o intuito</a:t>
            </a:r>
            <a:r>
              <a:rPr lang="pt-BR" sz="1200" baseline="0" dirty="0" smtClean="0"/>
              <a:t> de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eliminar a AIDS, estipulou três metas,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conhecidas como metas 90-90-90, que os países devem atingir até 2020.</a:t>
            </a: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2015, a </a:t>
            </a:r>
            <a:r>
              <a:rPr lang="pt-BR" sz="1200" dirty="0" smtClean="0"/>
              <a:t>Organização Mundial de Saúde (OMS),</a:t>
            </a:r>
            <a:r>
              <a:rPr lang="pt-BR" sz="1200" baseline="0" dirty="0" smtClean="0"/>
              <a:t> mudou o esquema de tratamento do paciente HIV, recomendando o uso dos </a:t>
            </a:r>
            <a:r>
              <a:rPr lang="pt-BR" sz="1200" baseline="0" dirty="0" err="1" smtClean="0"/>
              <a:t>ARVs</a:t>
            </a:r>
            <a:r>
              <a:rPr lang="pt-BR" sz="1200" baseline="0" dirty="0" smtClean="0"/>
              <a:t> para todos pacientes infectados, independente de sua </a:t>
            </a:r>
            <a:r>
              <a:rPr lang="pt-BR" sz="1200" baseline="0" dirty="0" err="1" smtClean="0"/>
              <a:t>carva</a:t>
            </a:r>
            <a:r>
              <a:rPr lang="pt-BR" sz="1200" baseline="0" dirty="0" smtClean="0"/>
              <a:t> viral ou células TCD4.</a:t>
            </a: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200" baseline="0" dirty="0" smtClean="0"/>
              <a:t>Mais recentemente, neste ano, a OMS divulgou um novo relatório que alerta para a crescente </a:t>
            </a:r>
            <a:r>
              <a:rPr lang="pt-BR" sz="1200" dirty="0" smtClean="0">
                <a:cs typeface="Arial" panose="020B0604020202020204" pitchFamily="34" charset="0"/>
              </a:rPr>
              <a:t>tendência de aumento de resistência aos medicamentos contra o HIV</a:t>
            </a:r>
            <a:r>
              <a:rPr lang="pt-BR" sz="1200" baseline="0" dirty="0" smtClean="0">
                <a:cs typeface="Arial" panose="020B0604020202020204" pitchFamily="34" charset="0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(slides 11 ao 14).</a:t>
            </a:r>
            <a:endParaRPr lang="pt-BR" sz="12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DEB31-6CEE-4E12-9F23-80DDFF811195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030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 smtClean="0"/>
              <a:t>Mais recentemente, neste ano, a OMS divulgou um novo relatório que alerta para a crescente </a:t>
            </a:r>
            <a:r>
              <a:rPr lang="pt-BR" sz="1200" dirty="0" smtClean="0">
                <a:cs typeface="Arial" panose="020B0604020202020204" pitchFamily="34" charset="0"/>
              </a:rPr>
              <a:t>tendência de aumento de resistência aos medicamentos contra o HIV</a:t>
            </a:r>
            <a:r>
              <a:rPr lang="pt-BR" sz="1200" baseline="0" dirty="0" smtClean="0">
                <a:cs typeface="Arial" panose="020B0604020202020204" pitchFamily="34" charset="0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(slides 11 ao 14).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************</a:t>
            </a:r>
            <a:r>
              <a:rPr lang="pt-BR" dirty="0" smtClean="0"/>
              <a:t>A OMS alerta para uma tendência crescente de resistência do vírus HIV às drogas disponíveis. A organização diz que o crescimento dessas taxas, mesmo que ainda lento, poderia minar o progresso internacional no tratamento e prevenção da doença.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DEB31-6CEE-4E12-9F23-80DDFF811195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177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t-PT" dirty="0" smtClean="0"/>
              <a:t>O elevado indíce</a:t>
            </a:r>
            <a:r>
              <a:rPr lang="pt-PT" baseline="0" dirty="0" smtClean="0"/>
              <a:t> de replicação do HIV e sua alta taxa de mutações, leva a </a:t>
            </a:r>
            <a:r>
              <a:rPr lang="pt-PT" dirty="0" smtClean="0"/>
              <a:t>uma grande diversidade genética, que diante da seleção de cepas resistentes, permite que os vírus escapem do sistema imunológico, levando ao surgindo de mutações de resistência a drogas antirretrovirais </a:t>
            </a:r>
            <a:r>
              <a:rPr lang="pt-BR" dirty="0" smtClean="0"/>
              <a:t>(</a:t>
            </a:r>
            <a:r>
              <a:rPr lang="pt-PT" dirty="0" smtClean="0"/>
              <a:t>DRM)</a:t>
            </a:r>
          </a:p>
          <a:p>
            <a:pPr fontAlgn="base"/>
            <a:r>
              <a:rPr lang="pt-BR" dirty="0" smtClean="0"/>
              <a:t>A baixa aderência aos </a:t>
            </a:r>
            <a:r>
              <a:rPr lang="pt-BR" dirty="0" err="1" smtClean="0"/>
              <a:t>ARVs</a:t>
            </a:r>
            <a:r>
              <a:rPr lang="pt-BR" dirty="0" smtClean="0"/>
              <a:t> está frequentemente associada ao surgimento dessas mutações de resistência e é o principal determinante da falha terapêutica </a:t>
            </a:r>
            <a:r>
              <a:rPr lang="pt-PT" dirty="0" smtClean="0"/>
              <a:t> </a:t>
            </a:r>
            <a:endParaRPr lang="pt-BR" sz="1000" dirty="0" smtClean="0"/>
          </a:p>
          <a:p>
            <a:endParaRPr lang="pt-BR" sz="1200" dirty="0" smtClean="0"/>
          </a:p>
          <a:p>
            <a:r>
              <a:rPr lang="pt-BR" sz="1200" dirty="0" smtClean="0"/>
              <a:t>Falha</a:t>
            </a:r>
            <a:r>
              <a:rPr lang="pt-BR" sz="1200" baseline="0" dirty="0" smtClean="0"/>
              <a:t> terapêutica é considerada quando </a:t>
            </a:r>
            <a:r>
              <a:rPr lang="pt-BR" sz="1200" dirty="0" smtClean="0"/>
              <a:t>a carga viral (CV) não</a:t>
            </a:r>
            <a:r>
              <a:rPr lang="pt-BR" sz="1200" baseline="0" dirty="0" smtClean="0"/>
              <a:t> encontra-se </a:t>
            </a:r>
            <a:r>
              <a:rPr lang="pt-BR" sz="1200" dirty="0" smtClean="0"/>
              <a:t>indetectável em 6 meses </a:t>
            </a:r>
            <a:r>
              <a:rPr lang="pt-BR" sz="1200" dirty="0" smtClean="0">
                <a:solidFill>
                  <a:srgbClr val="FF0000"/>
                </a:solidFill>
              </a:rPr>
              <a:t>e/ou(?) </a:t>
            </a:r>
            <a:r>
              <a:rPr lang="pt-BR" sz="1200" dirty="0" smtClean="0"/>
              <a:t>Rebote confirmado da CV para aqueles que atingiram supressão viral completa</a:t>
            </a:r>
          </a:p>
          <a:p>
            <a:r>
              <a:rPr lang="pt-BR" sz="1200" dirty="0" smtClean="0"/>
              <a:t>É o principal parâmetro para troca de ARV, já que,</a:t>
            </a:r>
            <a:r>
              <a:rPr lang="pt-BR" sz="1200" baseline="0" dirty="0" smtClean="0"/>
              <a:t> no geral, é resultado </a:t>
            </a:r>
            <a:r>
              <a:rPr lang="pt-BR" dirty="0" smtClean="0"/>
              <a:t>dessas mutações de resistência </a:t>
            </a:r>
            <a:endParaRPr lang="pt-BR" sz="12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DEB31-6CEE-4E12-9F23-80DDFF811195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364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As mutações de resistência podem ser de 2 tipos:</a:t>
            </a:r>
            <a:r>
              <a:rPr lang="pt-BR" baseline="0" dirty="0" smtClean="0"/>
              <a:t> </a:t>
            </a:r>
          </a:p>
          <a:p>
            <a:pPr fontAlgn="base">
              <a:lnSpc>
                <a:spcPct val="170000"/>
              </a:lnSpc>
            </a:pPr>
            <a:r>
              <a:rPr lang="pt-BR" sz="1200" b="1" dirty="0" smtClean="0"/>
              <a:t>As </a:t>
            </a:r>
            <a:r>
              <a:rPr lang="pt-BR" sz="1200" b="1" dirty="0" err="1" smtClean="0"/>
              <a:t>DRMs</a:t>
            </a:r>
            <a:r>
              <a:rPr lang="pt-BR" sz="1200" b="1" dirty="0" smtClean="0"/>
              <a:t> Transmitidas, são</a:t>
            </a:r>
            <a:r>
              <a:rPr lang="pt-BR" sz="1200" b="1" baseline="0" dirty="0" smtClean="0"/>
              <a:t> as encontradas</a:t>
            </a:r>
            <a:r>
              <a:rPr lang="pt-BR" sz="1200" b="1" dirty="0" smtClean="0"/>
              <a:t> </a:t>
            </a:r>
            <a:r>
              <a:rPr lang="pt-BR" sz="1200" dirty="0" smtClean="0"/>
              <a:t>em indivíduos nunca expostos aos </a:t>
            </a:r>
            <a:r>
              <a:rPr lang="pt-BR" sz="1200" dirty="0" err="1" smtClean="0"/>
              <a:t>ARVs</a:t>
            </a:r>
            <a:r>
              <a:rPr lang="pt-BR" sz="1200" dirty="0" smtClean="0"/>
              <a:t> e que foram infectados por versões mais resistentes;</a:t>
            </a:r>
          </a:p>
          <a:p>
            <a:pPr marL="0" marR="0" indent="0" algn="l" defTabSz="914400" rtl="0" eaLnBrk="1" fontAlgn="base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/>
              <a:t>As </a:t>
            </a:r>
            <a:r>
              <a:rPr lang="pt-BR" sz="1200" b="1" dirty="0" err="1" smtClean="0"/>
              <a:t>DRMs</a:t>
            </a:r>
            <a:r>
              <a:rPr lang="pt-BR" sz="1200" b="1" dirty="0" smtClean="0"/>
              <a:t> Adquiridas, são as encontradas </a:t>
            </a:r>
            <a:r>
              <a:rPr lang="pt-BR" sz="1200" dirty="0" smtClean="0"/>
              <a:t>em indivíduos que já recebem os </a:t>
            </a:r>
            <a:r>
              <a:rPr lang="pt-BR" sz="1200" dirty="0" err="1" smtClean="0"/>
              <a:t>ARVs</a:t>
            </a:r>
            <a:r>
              <a:rPr lang="pt-BR" sz="1200" dirty="0" smtClean="0"/>
              <a:t>, normalmente devido mau uso, e em pacientes que tiveram exposição prévia aos remédios, iniciando ou reiniciando o tratamento:</a:t>
            </a:r>
            <a:r>
              <a:rPr lang="pt-BR" sz="1200" baseline="0" dirty="0" smtClean="0"/>
              <a:t> </a:t>
            </a:r>
            <a:r>
              <a:rPr lang="pt-BR" dirty="0" smtClean="0"/>
              <a:t>mulheres expostas aos medicamentos para prevenção da transmissão do HIV de mãe para filho; pessoas que receberam Profilaxia </a:t>
            </a:r>
            <a:r>
              <a:rPr lang="pt-BR" dirty="0" err="1" smtClean="0"/>
              <a:t>Pré</a:t>
            </a:r>
            <a:r>
              <a:rPr lang="pt-BR" dirty="0" smtClean="0"/>
              <a:t>-Exposição, ou pessoas que reiniciaram o tratamento após interrupção.</a:t>
            </a:r>
          </a:p>
          <a:p>
            <a:pPr fontAlgn="base">
              <a:lnSpc>
                <a:spcPct val="170000"/>
              </a:lnSpc>
            </a:pPr>
            <a:endParaRPr lang="pt-BR" sz="12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DEB31-6CEE-4E12-9F23-80DDFF811195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701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Nessa tabela observamos as características dos pacientes completas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até o momento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 base no tamanho da amostra, por meio do teste 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-quadrado (X²), podemos observar que é estatisticamente maior a proporção de mulheres expostas ao ARV que a de homens (P=0,02).</a:t>
            </a:r>
          </a:p>
          <a:p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teste t 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demonstrou que há diferença estatística entre a média da idade dos pacientes sem tratamento prévio e os pacientes expostos ao ARV (P&lt;0.001).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DEB31-6CEE-4E12-9F23-80DDFF811195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745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mtClean="0"/>
              <a:t>Apesar do grande sucesso dos anti-retrovirais, cerca de 75% dos pacientes infectados não tem acesso a estas drogas.  E por isto  </a:t>
            </a:r>
          </a:p>
        </p:txBody>
      </p:sp>
      <p:sp>
        <p:nvSpPr>
          <p:cNvPr id="962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31D067-2F6E-415C-8CD9-C4676608190E}" type="slidenum">
              <a:rPr lang="pt-BR" smtClean="0"/>
              <a:pPr/>
              <a:t>11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675776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/>
            <a:r>
              <a:rPr lang="pt-BR" sz="1100" smtClean="0"/>
              <a:t>O estudo da história natural desta coorte, inédito até então no Brasil, revela que após cerca de 8 anos do diagnóstico sorológico o paciente desenvolvia sinais de imunossupresão compatíveis com AIDS. Estes dados eram compatíveis com aqueles reportados por outros países.</a:t>
            </a:r>
            <a:endParaRPr lang="pt-BR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B99A92-F234-4CB2-ABF9-52E3B10E8118}" type="slidenum">
              <a:rPr lang="pt-BR" smtClean="0"/>
              <a:pPr/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/>
            <a:r>
              <a:rPr lang="pt-BR" sz="1100" smtClean="0"/>
              <a:t>A partir do diagnóstico de AIDS, os pacientes evoluiam para morte em cerca de dois anos, neste período pre-HAART.</a:t>
            </a:r>
          </a:p>
          <a:p>
            <a:pPr defTabSz="912813"/>
            <a:endParaRPr lang="pt-BR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4FC428-19C8-409A-806C-115D9C9C319F}" type="slidenum">
              <a:rPr lang="pt-BR" smtClean="0"/>
              <a:pPr/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/>
            <a:r>
              <a:rPr lang="pt-BR" sz="1100" smtClean="0"/>
              <a:t>De fato como relata Casseb e colaboradores em nosso grupo a evolução para AIDS entre nossa Coorte mudou radicalmente e poucos são os eventos de morte documentados. 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AB1124-BC52-4ED2-AC3F-CD1732776721}" type="slidenum">
              <a:rPr lang="pt-BR" smtClean="0"/>
              <a:pPr/>
              <a:t>17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hangingPunct="1"/>
            <a:fld id="{6FB335DB-CEF8-4792-9688-8446AF4E58EA}" type="slidenum">
              <a:rPr lang="en-US" altLang="pt-BR" sz="1200">
                <a:latin typeface="Calibri" pitchFamily="34" charset="0"/>
              </a:rPr>
              <a:pPr eaLnBrk="1" hangingPunct="1"/>
              <a:t>18</a:t>
            </a:fld>
            <a:endParaRPr lang="en-US" alt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29277-2C1C-4FCC-9853-DB4B7C4AC53E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hangingPunct="1"/>
            <a:fld id="{6DA76C5F-3259-4DCB-851B-739059FCC364}" type="slidenum">
              <a:rPr lang="en-US" altLang="pt-BR" sz="1200">
                <a:latin typeface="Calibri" pitchFamily="34" charset="0"/>
              </a:rPr>
              <a:pPr eaLnBrk="1" hangingPunct="1"/>
              <a:t>23</a:t>
            </a:fld>
            <a:endParaRPr lang="en-US" alt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Em</a:t>
            </a:r>
            <a:r>
              <a:rPr lang="en-US" baseline="0" dirty="0" smtClean="0"/>
              <a:t> 2014,  (slide 10)  o </a:t>
            </a:r>
            <a:r>
              <a:rPr lang="pt-BR" sz="1200" dirty="0" smtClean="0"/>
              <a:t>Programa Conjunto das Nações Unidas sobre HIV/AIDS (UNAIDS), com o intuito</a:t>
            </a:r>
            <a:r>
              <a:rPr lang="pt-BR" sz="1200" baseline="0" dirty="0" smtClean="0"/>
              <a:t> de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eliminar a AIDS, estipulou três metas,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conhecidas como metas 90-90-90, que os países devem atingir até 2020. O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desafio proposto por essas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metas  (o diagnóstico de 90% das Pessoas vivendo com HIV/AIDS (PVHA), 90% das PVHA diagnosticadas em uso de TARV e 90% das PVHA em uso de TARV com supressão de carga viral ) tem o potencial de ter um impacto  muito promissor sobre a infecção pelo HIV.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 meio dela, imaginamos que até 2030 as novas infecções e as mortes relacionadas  à AIDS chegariam a ser nulas.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DEB31-6CEE-4E12-9F23-80DDFF811195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93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B313-DDA8-4468-97DB-33461C42FB39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5EAB-E102-4D81-BE4E-91AEEF6A90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B313-DDA8-4468-97DB-33461C42FB39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5EAB-E102-4D81-BE4E-91AEEF6A90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B313-DDA8-4468-97DB-33461C42FB39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5EAB-E102-4D81-BE4E-91AEEF6A90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2FF5862-D9F1-4CB3-830D-E6AE211783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145463" cy="13509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049463" cy="3921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11463" cy="3921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049463" cy="392113"/>
          </a:xfrm>
        </p:spPr>
        <p:txBody>
          <a:bodyPr/>
          <a:lstStyle>
            <a:lvl1pPr>
              <a:defRPr/>
            </a:lvl1pPr>
          </a:lstStyle>
          <a:p>
            <a:fld id="{C444C578-3DBD-4EC5-A97E-244BEE6CF3EB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29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B313-DDA8-4468-97DB-33461C42FB39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5EAB-E102-4D81-BE4E-91AEEF6A90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B313-DDA8-4468-97DB-33461C42FB39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5EAB-E102-4D81-BE4E-91AEEF6A90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B313-DDA8-4468-97DB-33461C42FB39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5EAB-E102-4D81-BE4E-91AEEF6A90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B313-DDA8-4468-97DB-33461C42FB39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5EAB-E102-4D81-BE4E-91AEEF6A90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B313-DDA8-4468-97DB-33461C42FB39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5EAB-E102-4D81-BE4E-91AEEF6A90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B313-DDA8-4468-97DB-33461C42FB39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5EAB-E102-4D81-BE4E-91AEEF6A90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B313-DDA8-4468-97DB-33461C42FB39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5EAB-E102-4D81-BE4E-91AEEF6A90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B313-DDA8-4468-97DB-33461C42FB39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5EAB-E102-4D81-BE4E-91AEEF6A90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AB313-DDA8-4468-97DB-33461C42FB39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D5EAB-E102-4D81-BE4E-91AEEF6A90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aids.org/" TargetMode="External"/><Relationship Id="rId2" Type="http://schemas.openxmlformats.org/officeDocument/2006/relationships/hyperlink" Target="http://www.who.int/HIV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85852" y="2348880"/>
            <a:ext cx="6400800" cy="2571768"/>
          </a:xfrm>
        </p:spPr>
        <p:txBody>
          <a:bodyPr>
            <a:normAutofit/>
          </a:bodyPr>
          <a:lstStyle/>
          <a:p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Infecção retroviral: História e novas abordagens</a:t>
            </a:r>
          </a:p>
          <a:p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Jorge Casseb (IMT/FMUSP-USP)</a:t>
            </a:r>
          </a:p>
          <a:p>
            <a:endParaRPr lang="pt-BR" sz="2400" spc="50" dirty="0" smtClean="0">
              <a:ln w="11430"/>
              <a:solidFill>
                <a:schemeClr val="tx1"/>
              </a:solidFill>
            </a:endParaRPr>
          </a:p>
          <a:p>
            <a:endParaRPr lang="pt-BR" sz="2400" spc="50" dirty="0" smtClean="0">
              <a:ln w="11430"/>
              <a:solidFill>
                <a:schemeClr val="tx1"/>
              </a:solidFill>
            </a:endParaRPr>
          </a:p>
          <a:p>
            <a:endParaRPr lang="pt-BR" sz="2400" spc="50" dirty="0" smtClean="0">
              <a:ln w="11430"/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642909" y="44624"/>
            <a:ext cx="8215371" cy="121444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2800" b="1" spc="50" dirty="0" smtClean="0">
                <a:ln w="11430"/>
                <a:solidFill>
                  <a:srgbClr val="C00000"/>
                </a:solidFill>
              </a:rPr>
              <a:t/>
            </a:r>
            <a:br>
              <a:rPr lang="pt-BR" sz="2800" b="1" spc="50" dirty="0" smtClean="0">
                <a:ln w="11430"/>
                <a:solidFill>
                  <a:srgbClr val="C00000"/>
                </a:solidFill>
              </a:rPr>
            </a:br>
            <a:r>
              <a:rPr lang="pt-BR" sz="2800" b="1" spc="50" dirty="0" smtClean="0">
                <a:ln w="11430"/>
                <a:solidFill>
                  <a:srgbClr val="C00000"/>
                </a:solidFill>
              </a:rPr>
              <a:t/>
            </a:r>
            <a:br>
              <a:rPr lang="pt-BR" sz="2800" b="1" spc="50" dirty="0" smtClean="0">
                <a:ln w="11430"/>
                <a:solidFill>
                  <a:srgbClr val="C00000"/>
                </a:solidFill>
              </a:rPr>
            </a:br>
            <a:r>
              <a:rPr lang="pt-BR" sz="2800" b="1" spc="50" dirty="0" smtClean="0">
                <a:ln w="11430"/>
                <a:solidFill>
                  <a:srgbClr val="C00000"/>
                </a:solidFill>
              </a:rPr>
              <a:t/>
            </a:r>
            <a:br>
              <a:rPr lang="pt-BR" sz="2800" b="1" spc="50" dirty="0" smtClean="0">
                <a:ln w="11430"/>
                <a:solidFill>
                  <a:srgbClr val="C00000"/>
                </a:solidFill>
              </a:rPr>
            </a:br>
            <a:r>
              <a:rPr lang="pt-BR" sz="2800" b="1" spc="50" dirty="0" smtClean="0">
                <a:ln w="11430"/>
                <a:solidFill>
                  <a:srgbClr val="C00000"/>
                </a:solidFill>
              </a:rPr>
              <a:t/>
            </a:r>
            <a:br>
              <a:rPr lang="pt-BR" sz="2800" b="1" spc="50" dirty="0" smtClean="0">
                <a:ln w="11430"/>
                <a:solidFill>
                  <a:srgbClr val="C00000"/>
                </a:solidFill>
              </a:rPr>
            </a:br>
            <a:r>
              <a:rPr lang="pt-BR" sz="2800" b="1" spc="50" dirty="0" smtClean="0">
                <a:ln w="11430"/>
                <a:solidFill>
                  <a:srgbClr val="C00000"/>
                </a:solidFill>
              </a:rPr>
              <a:t>Curso de Graduação em Saúde Pública – </a:t>
            </a:r>
            <a:br>
              <a:rPr lang="pt-BR" sz="2800" b="1" spc="50" dirty="0" smtClean="0">
                <a:ln w="11430"/>
                <a:solidFill>
                  <a:srgbClr val="C00000"/>
                </a:solidFill>
              </a:rPr>
            </a:br>
            <a:r>
              <a:rPr lang="pt-BR" sz="2800" b="1" spc="50" dirty="0" smtClean="0">
                <a:ln w="11430"/>
                <a:solidFill>
                  <a:srgbClr val="C00000"/>
                </a:solidFill>
              </a:rPr>
              <a:t>Universidade de São Paulo</a:t>
            </a:r>
            <a:r>
              <a:rPr lang="pt-BR" sz="3200" b="1" spc="50" dirty="0" smtClean="0">
                <a:ln w="11430"/>
                <a:solidFill>
                  <a:srgbClr val="C00000"/>
                </a:solidFill>
              </a:rPr>
              <a:t/>
            </a:r>
            <a:br>
              <a:rPr lang="pt-BR" sz="3200" b="1" spc="50" dirty="0" smtClean="0">
                <a:ln w="11430"/>
                <a:solidFill>
                  <a:srgbClr val="C00000"/>
                </a:solidFill>
              </a:rPr>
            </a:br>
            <a:endParaRPr lang="pt-BR" sz="2800" b="1" spc="50" dirty="0">
              <a:ln w="11430"/>
              <a:solidFill>
                <a:srgbClr val="C0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915816" y="5301208"/>
            <a:ext cx="3224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pc="50" dirty="0" smtClean="0">
                <a:ln w="11430"/>
              </a:rPr>
              <a:t>São Paulo, 28 </a:t>
            </a:r>
            <a:r>
              <a:rPr lang="pt-BR" spc="50" dirty="0" smtClean="0">
                <a:ln w="11430"/>
              </a:rPr>
              <a:t>de </a:t>
            </a:r>
            <a:r>
              <a:rPr lang="pt-BR" spc="50" dirty="0" smtClean="0">
                <a:ln w="11430"/>
              </a:rPr>
              <a:t>Abril de </a:t>
            </a:r>
            <a:r>
              <a:rPr lang="pt-BR" spc="50" dirty="0" smtClean="0">
                <a:ln w="11430"/>
              </a:rPr>
              <a:t>2019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72743"/>
            <a:ext cx="9135855" cy="1026257"/>
          </a:xfrm>
          <a:prstGeom prst="rect">
            <a:avLst/>
          </a:prstGeom>
        </p:spPr>
        <p:txBody>
          <a:bodyPr lIns="78150" tIns="39075" rIns="78150" bIns="39075"/>
          <a:lstStyle>
            <a:lvl1pPr algn="ctr" defTabSz="1039813" rtl="0" eaLnBrk="0" fontAlgn="base" hangingPunct="0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039813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990033"/>
                </a:solidFill>
                <a:latin typeface="Calibri" pitchFamily="34" charset="0"/>
              </a:defRPr>
            </a:lvl2pPr>
            <a:lvl3pPr algn="ctr" defTabSz="1039813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990033"/>
                </a:solidFill>
                <a:latin typeface="Calibri" pitchFamily="34" charset="0"/>
              </a:defRPr>
            </a:lvl3pPr>
            <a:lvl4pPr algn="ctr" defTabSz="1039813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990033"/>
                </a:solidFill>
                <a:latin typeface="Calibri" pitchFamily="34" charset="0"/>
              </a:defRPr>
            </a:lvl4pPr>
            <a:lvl5pPr algn="ctr" defTabSz="1039813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990033"/>
                </a:solidFill>
                <a:latin typeface="Calibri" pitchFamily="34" charset="0"/>
              </a:defRPr>
            </a:lvl5pPr>
            <a:lvl6pPr marL="456555" algn="ctr" defTabSz="1039931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990033"/>
                </a:solidFill>
                <a:latin typeface="Calibri" pitchFamily="34" charset="0"/>
              </a:defRPr>
            </a:lvl6pPr>
            <a:lvl7pPr marL="913106" algn="ctr" defTabSz="1039931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990033"/>
                </a:solidFill>
                <a:latin typeface="Calibri" pitchFamily="34" charset="0"/>
              </a:defRPr>
            </a:lvl7pPr>
            <a:lvl8pPr marL="1369665" algn="ctr" defTabSz="1039931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990033"/>
                </a:solidFill>
                <a:latin typeface="Calibri" pitchFamily="34" charset="0"/>
              </a:defRPr>
            </a:lvl8pPr>
            <a:lvl9pPr marL="1826218" algn="ctr" defTabSz="1039931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990033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164" dirty="0">
                <a:solidFill>
                  <a:srgbClr val="000066"/>
                </a:solidFill>
              </a:rPr>
              <a:t>ART coverage over time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5" y="1032594"/>
            <a:ext cx="9144000" cy="4222670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xmlns="" id="{804A929D-AA69-8A41-9862-04926DD36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93" y="5551056"/>
            <a:ext cx="3105919" cy="26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150" tIns="39075" rIns="78150" bIns="39075">
            <a:spAutoFit/>
          </a:bodyPr>
          <a:lstStyle/>
          <a:p>
            <a:pPr eaLnBrk="1" hangingPunct="1"/>
            <a:r>
              <a:rPr lang="fr-CH" altLang="en-US" sz="1197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Source: UNAIDS/WHO </a:t>
            </a:r>
            <a:r>
              <a:rPr lang="fr-CH" altLang="en-US" sz="1197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estimates</a:t>
            </a:r>
            <a:endParaRPr lang="fr-CH" altLang="en-US" sz="1197" dirty="0">
              <a:solidFill>
                <a:schemeClr val="tx2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2096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ounded Rectangle 106"/>
          <p:cNvSpPr>
            <a:spLocks noChangeArrowheads="1"/>
          </p:cNvSpPr>
          <p:nvPr/>
        </p:nvSpPr>
        <p:spPr bwMode="auto">
          <a:xfrm>
            <a:off x="357188" y="1287463"/>
            <a:ext cx="8429625" cy="4714875"/>
          </a:xfrm>
          <a:prstGeom prst="roundRect">
            <a:avLst>
              <a:gd name="adj" fmla="val 5352"/>
            </a:avLst>
          </a:prstGeom>
          <a:solidFill>
            <a:srgbClr val="00356A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381000" y="420688"/>
            <a:ext cx="8382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200" b="1" dirty="0" smtClean="0">
                <a:solidFill>
                  <a:srgbClr val="C00000"/>
                </a:solidFill>
                <a:latin typeface="+mj-lt"/>
              </a:rPr>
              <a:t>Acesso a  Terapia </a:t>
            </a:r>
            <a:r>
              <a:rPr lang="pt-BR" sz="2200" b="1" dirty="0" smtClean="0">
                <a:solidFill>
                  <a:srgbClr val="C00000"/>
                </a:solidFill>
                <a:latin typeface="+mj-lt"/>
              </a:rPr>
              <a:t>ANTIRRETROVIRAL</a:t>
            </a:r>
            <a:endParaRPr lang="pt-BR" sz="2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468313" y="6299200"/>
            <a:ext cx="4414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GB" sz="1400" b="1" dirty="0"/>
              <a:t>Fonte: World Health Organization, </a:t>
            </a:r>
            <a:r>
              <a:rPr lang="en-GB" sz="1400" b="1" dirty="0" smtClean="0"/>
              <a:t> 2017</a:t>
            </a:r>
            <a:endParaRPr lang="en-US" sz="1400" b="1" dirty="0"/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/>
          </p:nvPr>
        </p:nvGraphicFramePr>
        <p:xfrm>
          <a:off x="1600200" y="1776413"/>
          <a:ext cx="5943600" cy="315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5" name="Imagem de bitmap" r:id="rId4" imgW="5942857" imgH="3153215" progId="PBrush">
                  <p:embed/>
                </p:oleObj>
              </mc:Choice>
              <mc:Fallback>
                <p:oleObj name="Imagem de bitmap" r:id="rId4" imgW="5942857" imgH="3153215" progId="PBrush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776413"/>
                        <a:ext cx="5943600" cy="315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25450" y="4256088"/>
            <a:ext cx="2266950" cy="1636712"/>
            <a:chOff x="281" y="2659"/>
            <a:chExt cx="1495" cy="1080"/>
          </a:xfrm>
        </p:grpSpPr>
        <p:sp>
          <p:nvSpPr>
            <p:cNvPr id="3083" name="Rectangle 7"/>
            <p:cNvSpPr>
              <a:spLocks noChangeArrowheads="1"/>
            </p:cNvSpPr>
            <p:nvPr/>
          </p:nvSpPr>
          <p:spPr bwMode="auto">
            <a:xfrm>
              <a:off x="351" y="2890"/>
              <a:ext cx="170" cy="9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084" name="Rectangle 8"/>
            <p:cNvSpPr>
              <a:spLocks noChangeArrowheads="1"/>
            </p:cNvSpPr>
            <p:nvPr/>
          </p:nvSpPr>
          <p:spPr bwMode="auto">
            <a:xfrm>
              <a:off x="351" y="3032"/>
              <a:ext cx="170" cy="9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085" name="Rectangle 9"/>
            <p:cNvSpPr>
              <a:spLocks noChangeArrowheads="1"/>
            </p:cNvSpPr>
            <p:nvPr/>
          </p:nvSpPr>
          <p:spPr bwMode="auto">
            <a:xfrm>
              <a:off x="351" y="3175"/>
              <a:ext cx="170" cy="9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086" name="Rectangle 10"/>
            <p:cNvSpPr>
              <a:spLocks noChangeArrowheads="1"/>
            </p:cNvSpPr>
            <p:nvPr/>
          </p:nvSpPr>
          <p:spPr bwMode="auto">
            <a:xfrm>
              <a:off x="351" y="3317"/>
              <a:ext cx="170" cy="9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087" name="Rectangle 11"/>
            <p:cNvSpPr>
              <a:spLocks noChangeArrowheads="1"/>
            </p:cNvSpPr>
            <p:nvPr/>
          </p:nvSpPr>
          <p:spPr bwMode="auto">
            <a:xfrm>
              <a:off x="351" y="3460"/>
              <a:ext cx="170" cy="9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088" name="Rectangle 12"/>
            <p:cNvSpPr>
              <a:spLocks noChangeArrowheads="1"/>
            </p:cNvSpPr>
            <p:nvPr/>
          </p:nvSpPr>
          <p:spPr bwMode="auto">
            <a:xfrm>
              <a:off x="351" y="3603"/>
              <a:ext cx="170" cy="9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/>
            </a:p>
          </p:txBody>
        </p:sp>
        <p:sp>
          <p:nvSpPr>
            <p:cNvPr id="3089" name="Text Box 13"/>
            <p:cNvSpPr txBox="1">
              <a:spLocks noChangeArrowheads="1"/>
            </p:cNvSpPr>
            <p:nvPr/>
          </p:nvSpPr>
          <p:spPr bwMode="auto">
            <a:xfrm>
              <a:off x="281" y="2659"/>
              <a:ext cx="60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>
                  <a:solidFill>
                    <a:schemeClr val="bg1"/>
                  </a:solidFill>
                </a:rPr>
                <a:t>Cobertura</a:t>
              </a:r>
              <a:endParaRPr 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3090" name="Text Box 14"/>
            <p:cNvSpPr txBox="1">
              <a:spLocks noChangeArrowheads="1"/>
            </p:cNvSpPr>
            <p:nvPr/>
          </p:nvSpPr>
          <p:spPr bwMode="auto">
            <a:xfrm>
              <a:off x="547" y="2840"/>
              <a:ext cx="43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>
                  <a:solidFill>
                    <a:schemeClr val="bg1"/>
                  </a:solidFill>
                </a:rPr>
                <a:t>&lt; 1000</a:t>
              </a:r>
              <a:endParaRPr 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3091" name="Text Box 15"/>
            <p:cNvSpPr txBox="1">
              <a:spLocks noChangeArrowheads="1"/>
            </p:cNvSpPr>
            <p:nvPr/>
          </p:nvSpPr>
          <p:spPr bwMode="auto">
            <a:xfrm>
              <a:off x="547" y="2984"/>
              <a:ext cx="661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>
                  <a:solidFill>
                    <a:schemeClr val="bg1"/>
                  </a:solidFill>
                </a:rPr>
                <a:t>1.000-5.000</a:t>
              </a:r>
              <a:endParaRPr 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3092" name="Text Box 16"/>
            <p:cNvSpPr txBox="1">
              <a:spLocks noChangeArrowheads="1"/>
            </p:cNvSpPr>
            <p:nvPr/>
          </p:nvSpPr>
          <p:spPr bwMode="auto">
            <a:xfrm>
              <a:off x="547" y="3127"/>
              <a:ext cx="717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>
                  <a:solidFill>
                    <a:schemeClr val="bg1"/>
                  </a:solidFill>
                </a:rPr>
                <a:t>5.000-25.000</a:t>
              </a:r>
              <a:endParaRPr 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3093" name="Text Box 17"/>
            <p:cNvSpPr txBox="1">
              <a:spLocks noChangeArrowheads="1"/>
            </p:cNvSpPr>
            <p:nvPr/>
          </p:nvSpPr>
          <p:spPr bwMode="auto">
            <a:xfrm>
              <a:off x="547" y="3270"/>
              <a:ext cx="82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>
                  <a:solidFill>
                    <a:schemeClr val="bg1"/>
                  </a:solidFill>
                </a:rPr>
                <a:t>25.000-100.000</a:t>
              </a:r>
              <a:endParaRPr 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3094" name="Text Box 18"/>
            <p:cNvSpPr txBox="1">
              <a:spLocks noChangeArrowheads="1"/>
            </p:cNvSpPr>
            <p:nvPr/>
          </p:nvSpPr>
          <p:spPr bwMode="auto">
            <a:xfrm>
              <a:off x="547" y="3413"/>
              <a:ext cx="54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>
                  <a:solidFill>
                    <a:schemeClr val="bg1"/>
                  </a:solidFill>
                </a:rPr>
                <a:t>&lt;100.000</a:t>
              </a:r>
              <a:endParaRPr 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3095" name="Text Box 19"/>
            <p:cNvSpPr txBox="1">
              <a:spLocks noChangeArrowheads="1"/>
            </p:cNvSpPr>
            <p:nvPr/>
          </p:nvSpPr>
          <p:spPr bwMode="auto">
            <a:xfrm>
              <a:off x="547" y="3556"/>
              <a:ext cx="122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>
                  <a:solidFill>
                    <a:schemeClr val="bg1"/>
                  </a:solidFill>
                </a:rPr>
                <a:t>Dados não disponíveis</a:t>
              </a:r>
              <a:endParaRPr 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 rot="-900000">
            <a:off x="1441450" y="2892425"/>
            <a:ext cx="6261100" cy="946150"/>
            <a:chOff x="816" y="2256"/>
            <a:chExt cx="4128" cy="624"/>
          </a:xfrm>
        </p:grpSpPr>
        <p:sp>
          <p:nvSpPr>
            <p:cNvPr id="5141" name="AutoShape 21"/>
            <p:cNvSpPr>
              <a:spLocks noChangeArrowheads="1"/>
            </p:cNvSpPr>
            <p:nvPr/>
          </p:nvSpPr>
          <p:spPr bwMode="auto">
            <a:xfrm>
              <a:off x="816" y="2256"/>
              <a:ext cx="4128" cy="624"/>
            </a:xfrm>
            <a:prstGeom prst="roundRect">
              <a:avLst>
                <a:gd name="adj" fmla="val 16667"/>
              </a:avLst>
            </a:prstGeom>
            <a:solidFill>
              <a:srgbClr val="00356A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142" name="Text Box 22"/>
            <p:cNvSpPr txBox="1">
              <a:spLocks noChangeArrowheads="1"/>
            </p:cNvSpPr>
            <p:nvPr/>
          </p:nvSpPr>
          <p:spPr bwMode="auto">
            <a:xfrm>
              <a:off x="949" y="2269"/>
              <a:ext cx="3862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sz="2400" dirty="0" smtClean="0">
                  <a:solidFill>
                    <a:schemeClr val="bg1"/>
                  </a:solidFill>
                </a:rPr>
                <a:t>21 million people had access to antiretroviral </a:t>
              </a:r>
            </a:p>
            <a:p>
              <a:pPr algn="ctr">
                <a:buFont typeface="Wingdings" pitchFamily="2" charset="2"/>
                <a:buNone/>
                <a:defRPr/>
              </a:pPr>
              <a:r>
                <a:rPr lang="en-US" sz="2400" dirty="0" smtClean="0">
                  <a:solidFill>
                    <a:schemeClr val="bg1"/>
                  </a:solidFill>
                </a:rPr>
                <a:t>Therapy (60-70?% ONLY!!!)</a:t>
              </a:r>
              <a:endParaRPr lang="pt-BR" sz="2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80" name="Text Box 1029"/>
          <p:cNvSpPr txBox="1">
            <a:spLocks noChangeArrowheads="1"/>
          </p:cNvSpPr>
          <p:nvPr/>
        </p:nvSpPr>
        <p:spPr bwMode="auto">
          <a:xfrm>
            <a:off x="6797675" y="6299200"/>
            <a:ext cx="1878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pt-BR" sz="1400" b="1"/>
              <a:t>LIM56 – HC/FMUSP</a:t>
            </a:r>
          </a:p>
        </p:txBody>
      </p:sp>
    </p:spTree>
    <p:extLst>
      <p:ext uri="{BB962C8B-B14F-4D97-AF65-F5344CB8AC3E}">
        <p14:creationId xmlns:p14="http://schemas.microsoft.com/office/powerpoint/2010/main" val="269342308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8096250" cy="504825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</a:rPr>
              <a:t>Ciclo de Replicação do HIV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232413" y="6327217"/>
            <a:ext cx="7255718" cy="227683"/>
          </a:xfrm>
        </p:spPr>
        <p:txBody>
          <a:bodyPr>
            <a:normAutofit fontScale="32500" lnSpcReduction="20000"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031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343" y="787166"/>
            <a:ext cx="2448272" cy="552668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1477" y="764704"/>
            <a:ext cx="2568497" cy="553928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16025" y="814059"/>
            <a:ext cx="2615793" cy="5507276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0210" y="-99392"/>
            <a:ext cx="7886700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</a:rPr>
              <a:t>Latência viral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886700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</a:rPr>
              <a:t>Latência Viral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An external file that holds a picture, illustration, etc.&#10;Object name is nihms685028f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408712" cy="50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436096" y="6525344"/>
            <a:ext cx="36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*</a:t>
            </a:r>
            <a:r>
              <a:rPr lang="pt-BR" sz="1100" dirty="0" err="1" smtClean="0"/>
              <a:t>Ananworanich</a:t>
            </a:r>
            <a:r>
              <a:rPr lang="pt-BR" sz="1100" dirty="0" smtClean="0"/>
              <a:t> J.</a:t>
            </a:r>
            <a:r>
              <a:rPr lang="pt-BR" sz="1100" dirty="0"/>
              <a:t> </a:t>
            </a:r>
            <a:r>
              <a:rPr lang="pt-BR" sz="1100" i="1" dirty="0" err="1"/>
              <a:t>Curr</a:t>
            </a:r>
            <a:r>
              <a:rPr lang="pt-BR" sz="1100" i="1" dirty="0"/>
              <a:t> </a:t>
            </a:r>
            <a:r>
              <a:rPr lang="pt-BR" sz="1100" i="1" dirty="0" err="1"/>
              <a:t>Opin</a:t>
            </a:r>
            <a:r>
              <a:rPr lang="pt-BR" sz="1100" i="1" dirty="0"/>
              <a:t> HIV AIDS</a:t>
            </a:r>
            <a:r>
              <a:rPr lang="pt-BR" sz="1100" dirty="0"/>
              <a:t>. 2015;10(3):198-206.</a:t>
            </a:r>
          </a:p>
        </p:txBody>
      </p:sp>
    </p:spTree>
    <p:extLst>
      <p:ext uri="{BB962C8B-B14F-4D97-AF65-F5344CB8AC3E}">
        <p14:creationId xmlns:p14="http://schemas.microsoft.com/office/powerpoint/2010/main" val="29675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ounded Rectangle 106"/>
          <p:cNvSpPr>
            <a:spLocks noChangeArrowheads="1"/>
          </p:cNvSpPr>
          <p:nvPr/>
        </p:nvSpPr>
        <p:spPr bwMode="auto">
          <a:xfrm>
            <a:off x="395536" y="1484784"/>
            <a:ext cx="8429625" cy="4714875"/>
          </a:xfrm>
          <a:prstGeom prst="roundRect">
            <a:avLst>
              <a:gd name="adj" fmla="val 5352"/>
            </a:avLst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17564" y="277813"/>
            <a:ext cx="7508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t-BR" sz="2400" b="1" dirty="0" err="1" smtClean="0">
                <a:solidFill>
                  <a:srgbClr val="C00000"/>
                </a:solidFill>
              </a:rPr>
              <a:t>Patients</a:t>
            </a:r>
            <a:r>
              <a:rPr lang="pt-BR" sz="2400" b="1" dirty="0" smtClean="0">
                <a:solidFill>
                  <a:srgbClr val="C00000"/>
                </a:solidFill>
              </a:rPr>
              <a:t> </a:t>
            </a:r>
            <a:r>
              <a:rPr lang="pt-BR" sz="2400" b="1" dirty="0" err="1" smtClean="0">
                <a:solidFill>
                  <a:srgbClr val="C00000"/>
                </a:solidFill>
              </a:rPr>
              <a:t>who</a:t>
            </a:r>
            <a:r>
              <a:rPr lang="pt-BR" sz="2400" b="1" dirty="0" smtClean="0">
                <a:solidFill>
                  <a:srgbClr val="C00000"/>
                </a:solidFill>
              </a:rPr>
              <a:t> </a:t>
            </a:r>
            <a:r>
              <a:rPr lang="pt-BR" sz="2400" b="1" dirty="0" err="1" smtClean="0">
                <a:solidFill>
                  <a:srgbClr val="C00000"/>
                </a:solidFill>
              </a:rPr>
              <a:t>developed</a:t>
            </a:r>
            <a:r>
              <a:rPr lang="pt-BR" sz="2400" b="1" dirty="0" smtClean="0">
                <a:solidFill>
                  <a:srgbClr val="C00000"/>
                </a:solidFill>
              </a:rPr>
              <a:t> AIDS – </a:t>
            </a:r>
            <a:r>
              <a:rPr lang="pt-BR" sz="2400" b="1" dirty="0" err="1" smtClean="0">
                <a:solidFill>
                  <a:srgbClr val="C00000"/>
                </a:solidFill>
              </a:rPr>
              <a:t>Pre-HAART</a:t>
            </a:r>
            <a:endParaRPr lang="pt-BR" sz="2400" b="1" dirty="0">
              <a:solidFill>
                <a:srgbClr val="C00000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pt-BR" sz="2000" b="1" dirty="0">
                <a:solidFill>
                  <a:srgbClr val="C00000"/>
                </a:solidFill>
              </a:rPr>
              <a:t>ADEE 3002 DERMATOLOGIA – HC-FMUSP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4439" y="1963738"/>
            <a:ext cx="6106728" cy="3822700"/>
            <a:chOff x="599" y="1217"/>
            <a:chExt cx="4512" cy="2808"/>
          </a:xfrm>
        </p:grpSpPr>
        <p:sp>
          <p:nvSpPr>
            <p:cNvPr id="30728" name="Rectangle 5"/>
            <p:cNvSpPr>
              <a:spLocks noChangeArrowheads="1"/>
            </p:cNvSpPr>
            <p:nvPr/>
          </p:nvSpPr>
          <p:spPr bwMode="auto">
            <a:xfrm>
              <a:off x="1434" y="1341"/>
              <a:ext cx="37" cy="1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29" name="Rectangle 6"/>
            <p:cNvSpPr>
              <a:spLocks noChangeArrowheads="1"/>
            </p:cNvSpPr>
            <p:nvPr/>
          </p:nvSpPr>
          <p:spPr bwMode="auto">
            <a:xfrm>
              <a:off x="1462" y="1350"/>
              <a:ext cx="18" cy="16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30" name="Rectangle 7"/>
            <p:cNvSpPr>
              <a:spLocks noChangeArrowheads="1"/>
            </p:cNvSpPr>
            <p:nvPr/>
          </p:nvSpPr>
          <p:spPr bwMode="auto">
            <a:xfrm>
              <a:off x="1471" y="1357"/>
              <a:ext cx="35" cy="18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31" name="Rectangle 8"/>
            <p:cNvSpPr>
              <a:spLocks noChangeArrowheads="1"/>
            </p:cNvSpPr>
            <p:nvPr/>
          </p:nvSpPr>
          <p:spPr bwMode="auto">
            <a:xfrm>
              <a:off x="1498" y="1366"/>
              <a:ext cx="17" cy="14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32" name="Rectangle 9"/>
            <p:cNvSpPr>
              <a:spLocks noChangeArrowheads="1"/>
            </p:cNvSpPr>
            <p:nvPr/>
          </p:nvSpPr>
          <p:spPr bwMode="auto">
            <a:xfrm>
              <a:off x="1506" y="1372"/>
              <a:ext cx="35" cy="1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33" name="Rectangle 10"/>
            <p:cNvSpPr>
              <a:spLocks noChangeArrowheads="1"/>
            </p:cNvSpPr>
            <p:nvPr/>
          </p:nvSpPr>
          <p:spPr bwMode="auto">
            <a:xfrm>
              <a:off x="1533" y="1380"/>
              <a:ext cx="17" cy="16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34" name="Rectangle 11"/>
            <p:cNvSpPr>
              <a:spLocks noChangeArrowheads="1"/>
            </p:cNvSpPr>
            <p:nvPr/>
          </p:nvSpPr>
          <p:spPr bwMode="auto">
            <a:xfrm>
              <a:off x="1541" y="1388"/>
              <a:ext cx="72" cy="1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35" name="Rectangle 12"/>
            <p:cNvSpPr>
              <a:spLocks noChangeArrowheads="1"/>
            </p:cNvSpPr>
            <p:nvPr/>
          </p:nvSpPr>
          <p:spPr bwMode="auto">
            <a:xfrm>
              <a:off x="1605" y="1396"/>
              <a:ext cx="17" cy="33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36" name="Rectangle 13"/>
            <p:cNvSpPr>
              <a:spLocks noChangeArrowheads="1"/>
            </p:cNvSpPr>
            <p:nvPr/>
          </p:nvSpPr>
          <p:spPr bwMode="auto">
            <a:xfrm>
              <a:off x="1613" y="1420"/>
              <a:ext cx="35" cy="18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37" name="Rectangle 14"/>
            <p:cNvSpPr>
              <a:spLocks noChangeArrowheads="1"/>
            </p:cNvSpPr>
            <p:nvPr/>
          </p:nvSpPr>
          <p:spPr bwMode="auto">
            <a:xfrm>
              <a:off x="1640" y="1429"/>
              <a:ext cx="17" cy="33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38" name="Rectangle 15"/>
            <p:cNvSpPr>
              <a:spLocks noChangeArrowheads="1"/>
            </p:cNvSpPr>
            <p:nvPr/>
          </p:nvSpPr>
          <p:spPr bwMode="auto">
            <a:xfrm>
              <a:off x="1648" y="1453"/>
              <a:ext cx="73" cy="1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39" name="Rectangle 16"/>
            <p:cNvSpPr>
              <a:spLocks noChangeArrowheads="1"/>
            </p:cNvSpPr>
            <p:nvPr/>
          </p:nvSpPr>
          <p:spPr bwMode="auto">
            <a:xfrm>
              <a:off x="1712" y="1462"/>
              <a:ext cx="17" cy="6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40" name="Rectangle 17"/>
            <p:cNvSpPr>
              <a:spLocks noChangeArrowheads="1"/>
            </p:cNvSpPr>
            <p:nvPr/>
          </p:nvSpPr>
          <p:spPr bwMode="auto">
            <a:xfrm>
              <a:off x="1721" y="1521"/>
              <a:ext cx="72" cy="1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41" name="Rectangle 18"/>
            <p:cNvSpPr>
              <a:spLocks noChangeArrowheads="1"/>
            </p:cNvSpPr>
            <p:nvPr/>
          </p:nvSpPr>
          <p:spPr bwMode="auto">
            <a:xfrm>
              <a:off x="1784" y="1529"/>
              <a:ext cx="17" cy="16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42" name="Rectangle 19"/>
            <p:cNvSpPr>
              <a:spLocks noChangeArrowheads="1"/>
            </p:cNvSpPr>
            <p:nvPr/>
          </p:nvSpPr>
          <p:spPr bwMode="auto">
            <a:xfrm>
              <a:off x="1793" y="1537"/>
              <a:ext cx="35" cy="1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43" name="Rectangle 20"/>
            <p:cNvSpPr>
              <a:spLocks noChangeArrowheads="1"/>
            </p:cNvSpPr>
            <p:nvPr/>
          </p:nvSpPr>
          <p:spPr bwMode="auto">
            <a:xfrm>
              <a:off x="1819" y="1545"/>
              <a:ext cx="17" cy="1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44" name="Rectangle 21"/>
            <p:cNvSpPr>
              <a:spLocks noChangeArrowheads="1"/>
            </p:cNvSpPr>
            <p:nvPr/>
          </p:nvSpPr>
          <p:spPr bwMode="auto">
            <a:xfrm>
              <a:off x="1828" y="1553"/>
              <a:ext cx="35" cy="1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45" name="Rectangle 22"/>
            <p:cNvSpPr>
              <a:spLocks noChangeArrowheads="1"/>
            </p:cNvSpPr>
            <p:nvPr/>
          </p:nvSpPr>
          <p:spPr bwMode="auto">
            <a:xfrm>
              <a:off x="1854" y="1562"/>
              <a:ext cx="17" cy="18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46" name="Rectangle 23"/>
            <p:cNvSpPr>
              <a:spLocks noChangeArrowheads="1"/>
            </p:cNvSpPr>
            <p:nvPr/>
          </p:nvSpPr>
          <p:spPr bwMode="auto">
            <a:xfrm>
              <a:off x="1863" y="1572"/>
              <a:ext cx="37" cy="1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47" name="Rectangle 24"/>
            <p:cNvSpPr>
              <a:spLocks noChangeArrowheads="1"/>
            </p:cNvSpPr>
            <p:nvPr/>
          </p:nvSpPr>
          <p:spPr bwMode="auto">
            <a:xfrm>
              <a:off x="1891" y="1580"/>
              <a:ext cx="18" cy="19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48" name="Rectangle 25"/>
            <p:cNvSpPr>
              <a:spLocks noChangeArrowheads="1"/>
            </p:cNvSpPr>
            <p:nvPr/>
          </p:nvSpPr>
          <p:spPr bwMode="auto">
            <a:xfrm>
              <a:off x="1900" y="1590"/>
              <a:ext cx="35" cy="18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49" name="Rectangle 26"/>
            <p:cNvSpPr>
              <a:spLocks noChangeArrowheads="1"/>
            </p:cNvSpPr>
            <p:nvPr/>
          </p:nvSpPr>
          <p:spPr bwMode="auto">
            <a:xfrm>
              <a:off x="1926" y="1599"/>
              <a:ext cx="18" cy="19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50" name="Rectangle 27"/>
            <p:cNvSpPr>
              <a:spLocks noChangeArrowheads="1"/>
            </p:cNvSpPr>
            <p:nvPr/>
          </p:nvSpPr>
          <p:spPr bwMode="auto">
            <a:xfrm>
              <a:off x="1935" y="1609"/>
              <a:ext cx="142" cy="1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51" name="Rectangle 28"/>
            <p:cNvSpPr>
              <a:spLocks noChangeArrowheads="1"/>
            </p:cNvSpPr>
            <p:nvPr/>
          </p:nvSpPr>
          <p:spPr bwMode="auto">
            <a:xfrm>
              <a:off x="2068" y="1618"/>
              <a:ext cx="18" cy="21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52" name="Rectangle 29"/>
            <p:cNvSpPr>
              <a:spLocks noChangeArrowheads="1"/>
            </p:cNvSpPr>
            <p:nvPr/>
          </p:nvSpPr>
          <p:spPr bwMode="auto">
            <a:xfrm>
              <a:off x="2077" y="1630"/>
              <a:ext cx="37" cy="1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53" name="Rectangle 30"/>
            <p:cNvSpPr>
              <a:spLocks noChangeArrowheads="1"/>
            </p:cNvSpPr>
            <p:nvPr/>
          </p:nvSpPr>
          <p:spPr bwMode="auto">
            <a:xfrm>
              <a:off x="2106" y="1639"/>
              <a:ext cx="17" cy="20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54" name="Rectangle 31"/>
            <p:cNvSpPr>
              <a:spLocks noChangeArrowheads="1"/>
            </p:cNvSpPr>
            <p:nvPr/>
          </p:nvSpPr>
          <p:spPr bwMode="auto">
            <a:xfrm>
              <a:off x="2114" y="1651"/>
              <a:ext cx="284" cy="1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55" name="Rectangle 32"/>
            <p:cNvSpPr>
              <a:spLocks noChangeArrowheads="1"/>
            </p:cNvSpPr>
            <p:nvPr/>
          </p:nvSpPr>
          <p:spPr bwMode="auto">
            <a:xfrm>
              <a:off x="2390" y="1659"/>
              <a:ext cx="17" cy="26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56" name="Rectangle 33"/>
            <p:cNvSpPr>
              <a:spLocks noChangeArrowheads="1"/>
            </p:cNvSpPr>
            <p:nvPr/>
          </p:nvSpPr>
          <p:spPr bwMode="auto">
            <a:xfrm>
              <a:off x="2398" y="1676"/>
              <a:ext cx="215" cy="18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57" name="Rectangle 34"/>
            <p:cNvSpPr>
              <a:spLocks noChangeArrowheads="1"/>
            </p:cNvSpPr>
            <p:nvPr/>
          </p:nvSpPr>
          <p:spPr bwMode="auto">
            <a:xfrm>
              <a:off x="2604" y="1685"/>
              <a:ext cx="17" cy="59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58" name="Rectangle 35"/>
            <p:cNvSpPr>
              <a:spLocks noChangeArrowheads="1"/>
            </p:cNvSpPr>
            <p:nvPr/>
          </p:nvSpPr>
          <p:spPr bwMode="auto">
            <a:xfrm>
              <a:off x="2613" y="1735"/>
              <a:ext cx="37" cy="1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59" name="Rectangle 36"/>
            <p:cNvSpPr>
              <a:spLocks noChangeArrowheads="1"/>
            </p:cNvSpPr>
            <p:nvPr/>
          </p:nvSpPr>
          <p:spPr bwMode="auto">
            <a:xfrm>
              <a:off x="2642" y="1744"/>
              <a:ext cx="17" cy="30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60" name="Rectangle 37"/>
            <p:cNvSpPr>
              <a:spLocks noChangeArrowheads="1"/>
            </p:cNvSpPr>
            <p:nvPr/>
          </p:nvSpPr>
          <p:spPr bwMode="auto">
            <a:xfrm>
              <a:off x="2650" y="1765"/>
              <a:ext cx="35" cy="1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61" name="Rectangle 38"/>
            <p:cNvSpPr>
              <a:spLocks noChangeArrowheads="1"/>
            </p:cNvSpPr>
            <p:nvPr/>
          </p:nvSpPr>
          <p:spPr bwMode="auto">
            <a:xfrm>
              <a:off x="2676" y="1774"/>
              <a:ext cx="18" cy="32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62" name="Rectangle 39"/>
            <p:cNvSpPr>
              <a:spLocks noChangeArrowheads="1"/>
            </p:cNvSpPr>
            <p:nvPr/>
          </p:nvSpPr>
          <p:spPr bwMode="auto">
            <a:xfrm>
              <a:off x="2685" y="1798"/>
              <a:ext cx="35" cy="1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63" name="Rectangle 40"/>
            <p:cNvSpPr>
              <a:spLocks noChangeArrowheads="1"/>
            </p:cNvSpPr>
            <p:nvPr/>
          </p:nvSpPr>
          <p:spPr bwMode="auto">
            <a:xfrm>
              <a:off x="2711" y="1806"/>
              <a:ext cx="18" cy="33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64" name="Rectangle 41"/>
            <p:cNvSpPr>
              <a:spLocks noChangeArrowheads="1"/>
            </p:cNvSpPr>
            <p:nvPr/>
          </p:nvSpPr>
          <p:spPr bwMode="auto">
            <a:xfrm>
              <a:off x="2720" y="1830"/>
              <a:ext cx="72" cy="1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65" name="Rectangle 42"/>
            <p:cNvSpPr>
              <a:spLocks noChangeArrowheads="1"/>
            </p:cNvSpPr>
            <p:nvPr/>
          </p:nvSpPr>
          <p:spPr bwMode="auto">
            <a:xfrm>
              <a:off x="2784" y="1839"/>
              <a:ext cx="17" cy="33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66" name="Rectangle 43"/>
            <p:cNvSpPr>
              <a:spLocks noChangeArrowheads="1"/>
            </p:cNvSpPr>
            <p:nvPr/>
          </p:nvSpPr>
          <p:spPr bwMode="auto">
            <a:xfrm>
              <a:off x="2792" y="1863"/>
              <a:ext cx="72" cy="1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67" name="Rectangle 44"/>
            <p:cNvSpPr>
              <a:spLocks noChangeArrowheads="1"/>
            </p:cNvSpPr>
            <p:nvPr/>
          </p:nvSpPr>
          <p:spPr bwMode="auto">
            <a:xfrm>
              <a:off x="2856" y="1872"/>
              <a:ext cx="17" cy="34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68" name="Rectangle 45"/>
            <p:cNvSpPr>
              <a:spLocks noChangeArrowheads="1"/>
            </p:cNvSpPr>
            <p:nvPr/>
          </p:nvSpPr>
          <p:spPr bwMode="auto">
            <a:xfrm>
              <a:off x="2864" y="1898"/>
              <a:ext cx="71" cy="1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69" name="Rectangle 46"/>
            <p:cNvSpPr>
              <a:spLocks noChangeArrowheads="1"/>
            </p:cNvSpPr>
            <p:nvPr/>
          </p:nvSpPr>
          <p:spPr bwMode="auto">
            <a:xfrm>
              <a:off x="2926" y="1906"/>
              <a:ext cx="17" cy="75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70" name="Rectangle 47"/>
            <p:cNvSpPr>
              <a:spLocks noChangeArrowheads="1"/>
            </p:cNvSpPr>
            <p:nvPr/>
          </p:nvSpPr>
          <p:spPr bwMode="auto">
            <a:xfrm>
              <a:off x="2935" y="1972"/>
              <a:ext cx="214" cy="18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71" name="Rectangle 48"/>
            <p:cNvSpPr>
              <a:spLocks noChangeArrowheads="1"/>
            </p:cNvSpPr>
            <p:nvPr/>
          </p:nvSpPr>
          <p:spPr bwMode="auto">
            <a:xfrm>
              <a:off x="3140" y="1981"/>
              <a:ext cx="18" cy="44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72" name="Rectangle 49"/>
            <p:cNvSpPr>
              <a:spLocks noChangeArrowheads="1"/>
            </p:cNvSpPr>
            <p:nvPr/>
          </p:nvSpPr>
          <p:spPr bwMode="auto">
            <a:xfrm>
              <a:off x="3149" y="2017"/>
              <a:ext cx="72" cy="1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73" name="Rectangle 50"/>
            <p:cNvSpPr>
              <a:spLocks noChangeArrowheads="1"/>
            </p:cNvSpPr>
            <p:nvPr/>
          </p:nvSpPr>
          <p:spPr bwMode="auto">
            <a:xfrm>
              <a:off x="3212" y="2025"/>
              <a:ext cx="18" cy="49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74" name="Rectangle 51"/>
            <p:cNvSpPr>
              <a:spLocks noChangeArrowheads="1"/>
            </p:cNvSpPr>
            <p:nvPr/>
          </p:nvSpPr>
          <p:spPr bwMode="auto">
            <a:xfrm>
              <a:off x="3221" y="2066"/>
              <a:ext cx="180" cy="1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75" name="Rectangle 52"/>
            <p:cNvSpPr>
              <a:spLocks noChangeArrowheads="1"/>
            </p:cNvSpPr>
            <p:nvPr/>
          </p:nvSpPr>
          <p:spPr bwMode="auto">
            <a:xfrm>
              <a:off x="3392" y="2074"/>
              <a:ext cx="17" cy="51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76" name="Rectangle 53"/>
            <p:cNvSpPr>
              <a:spLocks noChangeArrowheads="1"/>
            </p:cNvSpPr>
            <p:nvPr/>
          </p:nvSpPr>
          <p:spPr bwMode="auto">
            <a:xfrm>
              <a:off x="3401" y="2117"/>
              <a:ext cx="321" cy="1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77" name="Rectangle 54"/>
            <p:cNvSpPr>
              <a:spLocks noChangeArrowheads="1"/>
            </p:cNvSpPr>
            <p:nvPr/>
          </p:nvSpPr>
          <p:spPr bwMode="auto">
            <a:xfrm>
              <a:off x="3713" y="2125"/>
              <a:ext cx="17" cy="61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78" name="Rectangle 55"/>
            <p:cNvSpPr>
              <a:spLocks noChangeArrowheads="1"/>
            </p:cNvSpPr>
            <p:nvPr/>
          </p:nvSpPr>
          <p:spPr bwMode="auto">
            <a:xfrm>
              <a:off x="3722" y="2177"/>
              <a:ext cx="322" cy="18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79" name="Rectangle 56"/>
            <p:cNvSpPr>
              <a:spLocks noChangeArrowheads="1"/>
            </p:cNvSpPr>
            <p:nvPr/>
          </p:nvSpPr>
          <p:spPr bwMode="auto">
            <a:xfrm>
              <a:off x="4035" y="2186"/>
              <a:ext cx="17" cy="72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80" name="Rectangle 57"/>
            <p:cNvSpPr>
              <a:spLocks noChangeArrowheads="1"/>
            </p:cNvSpPr>
            <p:nvPr/>
          </p:nvSpPr>
          <p:spPr bwMode="auto">
            <a:xfrm>
              <a:off x="4044" y="2250"/>
              <a:ext cx="34" cy="1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81" name="Rectangle 58"/>
            <p:cNvSpPr>
              <a:spLocks noChangeArrowheads="1"/>
            </p:cNvSpPr>
            <p:nvPr/>
          </p:nvSpPr>
          <p:spPr bwMode="auto">
            <a:xfrm>
              <a:off x="4070" y="2258"/>
              <a:ext cx="17" cy="70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82" name="Rectangle 59"/>
            <p:cNvSpPr>
              <a:spLocks noChangeArrowheads="1"/>
            </p:cNvSpPr>
            <p:nvPr/>
          </p:nvSpPr>
          <p:spPr bwMode="auto">
            <a:xfrm>
              <a:off x="4078" y="2319"/>
              <a:ext cx="536" cy="18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83" name="Rectangle 60"/>
            <p:cNvSpPr>
              <a:spLocks noChangeArrowheads="1"/>
            </p:cNvSpPr>
            <p:nvPr/>
          </p:nvSpPr>
          <p:spPr bwMode="auto">
            <a:xfrm>
              <a:off x="4606" y="2328"/>
              <a:ext cx="17" cy="98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84" name="Rectangle 61"/>
            <p:cNvSpPr>
              <a:spLocks noChangeArrowheads="1"/>
            </p:cNvSpPr>
            <p:nvPr/>
          </p:nvSpPr>
          <p:spPr bwMode="auto">
            <a:xfrm>
              <a:off x="4614" y="2417"/>
              <a:ext cx="180" cy="18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85" name="Rectangle 62"/>
            <p:cNvSpPr>
              <a:spLocks noChangeArrowheads="1"/>
            </p:cNvSpPr>
            <p:nvPr/>
          </p:nvSpPr>
          <p:spPr bwMode="auto">
            <a:xfrm>
              <a:off x="4785" y="2426"/>
              <a:ext cx="17" cy="13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86" name="Rectangle 63"/>
            <p:cNvSpPr>
              <a:spLocks noChangeArrowheads="1"/>
            </p:cNvSpPr>
            <p:nvPr/>
          </p:nvSpPr>
          <p:spPr bwMode="auto">
            <a:xfrm>
              <a:off x="4794" y="2555"/>
              <a:ext cx="179" cy="1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87" name="Rectangle 64"/>
            <p:cNvSpPr>
              <a:spLocks noChangeArrowheads="1"/>
            </p:cNvSpPr>
            <p:nvPr/>
          </p:nvSpPr>
          <p:spPr bwMode="auto">
            <a:xfrm>
              <a:off x="4965" y="2563"/>
              <a:ext cx="17" cy="415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88" name="Rectangle 65"/>
            <p:cNvSpPr>
              <a:spLocks noChangeArrowheads="1"/>
            </p:cNvSpPr>
            <p:nvPr/>
          </p:nvSpPr>
          <p:spPr bwMode="auto">
            <a:xfrm>
              <a:off x="1358" y="3465"/>
              <a:ext cx="12" cy="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89" name="Rectangle 66"/>
            <p:cNvSpPr>
              <a:spLocks noChangeArrowheads="1"/>
            </p:cNvSpPr>
            <p:nvPr/>
          </p:nvSpPr>
          <p:spPr bwMode="auto">
            <a:xfrm>
              <a:off x="1358" y="1217"/>
              <a:ext cx="12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90" name="Rectangle 67"/>
            <p:cNvSpPr>
              <a:spLocks noChangeArrowheads="1"/>
            </p:cNvSpPr>
            <p:nvPr/>
          </p:nvSpPr>
          <p:spPr bwMode="auto">
            <a:xfrm>
              <a:off x="2071" y="3465"/>
              <a:ext cx="12" cy="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91" name="Rectangle 68"/>
            <p:cNvSpPr>
              <a:spLocks noChangeArrowheads="1"/>
            </p:cNvSpPr>
            <p:nvPr/>
          </p:nvSpPr>
          <p:spPr bwMode="auto">
            <a:xfrm>
              <a:off x="2071" y="1217"/>
              <a:ext cx="12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92" name="Rectangle 69"/>
            <p:cNvSpPr>
              <a:spLocks noChangeArrowheads="1"/>
            </p:cNvSpPr>
            <p:nvPr/>
          </p:nvSpPr>
          <p:spPr bwMode="auto">
            <a:xfrm>
              <a:off x="2787" y="3465"/>
              <a:ext cx="11" cy="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93" name="Rectangle 70"/>
            <p:cNvSpPr>
              <a:spLocks noChangeArrowheads="1"/>
            </p:cNvSpPr>
            <p:nvPr/>
          </p:nvSpPr>
          <p:spPr bwMode="auto">
            <a:xfrm>
              <a:off x="2787" y="1217"/>
              <a:ext cx="11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94" name="Rectangle 71"/>
            <p:cNvSpPr>
              <a:spLocks noChangeArrowheads="1"/>
            </p:cNvSpPr>
            <p:nvPr/>
          </p:nvSpPr>
          <p:spPr bwMode="auto">
            <a:xfrm>
              <a:off x="3502" y="3465"/>
              <a:ext cx="11" cy="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95" name="Rectangle 72"/>
            <p:cNvSpPr>
              <a:spLocks noChangeArrowheads="1"/>
            </p:cNvSpPr>
            <p:nvPr/>
          </p:nvSpPr>
          <p:spPr bwMode="auto">
            <a:xfrm>
              <a:off x="3502" y="1217"/>
              <a:ext cx="11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96" name="Rectangle 73"/>
            <p:cNvSpPr>
              <a:spLocks noChangeArrowheads="1"/>
            </p:cNvSpPr>
            <p:nvPr/>
          </p:nvSpPr>
          <p:spPr bwMode="auto">
            <a:xfrm>
              <a:off x="4217" y="3465"/>
              <a:ext cx="12" cy="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97" name="Rectangle 74"/>
            <p:cNvSpPr>
              <a:spLocks noChangeArrowheads="1"/>
            </p:cNvSpPr>
            <p:nvPr/>
          </p:nvSpPr>
          <p:spPr bwMode="auto">
            <a:xfrm>
              <a:off x="4217" y="1217"/>
              <a:ext cx="12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98" name="Rectangle 75"/>
            <p:cNvSpPr>
              <a:spLocks noChangeArrowheads="1"/>
            </p:cNvSpPr>
            <p:nvPr/>
          </p:nvSpPr>
          <p:spPr bwMode="auto">
            <a:xfrm>
              <a:off x="4930" y="3465"/>
              <a:ext cx="12" cy="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799" name="Rectangle 76"/>
            <p:cNvSpPr>
              <a:spLocks noChangeArrowheads="1"/>
            </p:cNvSpPr>
            <p:nvPr/>
          </p:nvSpPr>
          <p:spPr bwMode="auto">
            <a:xfrm>
              <a:off x="4930" y="1217"/>
              <a:ext cx="12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800" name="Rectangle 77"/>
            <p:cNvSpPr>
              <a:spLocks noChangeArrowheads="1"/>
            </p:cNvSpPr>
            <p:nvPr/>
          </p:nvSpPr>
          <p:spPr bwMode="auto">
            <a:xfrm>
              <a:off x="1224" y="3387"/>
              <a:ext cx="56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801" name="Rectangle 78"/>
            <p:cNvSpPr>
              <a:spLocks noChangeArrowheads="1"/>
            </p:cNvSpPr>
            <p:nvPr/>
          </p:nvSpPr>
          <p:spPr bwMode="auto">
            <a:xfrm>
              <a:off x="5057" y="3387"/>
              <a:ext cx="54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802" name="Rectangle 79"/>
            <p:cNvSpPr>
              <a:spLocks noChangeArrowheads="1"/>
            </p:cNvSpPr>
            <p:nvPr/>
          </p:nvSpPr>
          <p:spPr bwMode="auto">
            <a:xfrm>
              <a:off x="1224" y="2872"/>
              <a:ext cx="56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803" name="Rectangle 80"/>
            <p:cNvSpPr>
              <a:spLocks noChangeArrowheads="1"/>
            </p:cNvSpPr>
            <p:nvPr/>
          </p:nvSpPr>
          <p:spPr bwMode="auto">
            <a:xfrm>
              <a:off x="5057" y="2872"/>
              <a:ext cx="54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804" name="Rectangle 81"/>
            <p:cNvSpPr>
              <a:spLocks noChangeArrowheads="1"/>
            </p:cNvSpPr>
            <p:nvPr/>
          </p:nvSpPr>
          <p:spPr bwMode="auto">
            <a:xfrm>
              <a:off x="1224" y="2360"/>
              <a:ext cx="56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805" name="Rectangle 82"/>
            <p:cNvSpPr>
              <a:spLocks noChangeArrowheads="1"/>
            </p:cNvSpPr>
            <p:nvPr/>
          </p:nvSpPr>
          <p:spPr bwMode="auto">
            <a:xfrm>
              <a:off x="5057" y="2360"/>
              <a:ext cx="54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806" name="Rectangle 83"/>
            <p:cNvSpPr>
              <a:spLocks noChangeArrowheads="1"/>
            </p:cNvSpPr>
            <p:nvPr/>
          </p:nvSpPr>
          <p:spPr bwMode="auto">
            <a:xfrm>
              <a:off x="1224" y="1845"/>
              <a:ext cx="56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807" name="Rectangle 84"/>
            <p:cNvSpPr>
              <a:spLocks noChangeArrowheads="1"/>
            </p:cNvSpPr>
            <p:nvPr/>
          </p:nvSpPr>
          <p:spPr bwMode="auto">
            <a:xfrm>
              <a:off x="5057" y="1845"/>
              <a:ext cx="54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808" name="Rectangle 85"/>
            <p:cNvSpPr>
              <a:spLocks noChangeArrowheads="1"/>
            </p:cNvSpPr>
            <p:nvPr/>
          </p:nvSpPr>
          <p:spPr bwMode="auto">
            <a:xfrm>
              <a:off x="1224" y="1330"/>
              <a:ext cx="56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809" name="Rectangle 86"/>
            <p:cNvSpPr>
              <a:spLocks noChangeArrowheads="1"/>
            </p:cNvSpPr>
            <p:nvPr/>
          </p:nvSpPr>
          <p:spPr bwMode="auto">
            <a:xfrm>
              <a:off x="5057" y="1330"/>
              <a:ext cx="54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810" name="Rectangle 87"/>
            <p:cNvSpPr>
              <a:spLocks noChangeArrowheads="1"/>
            </p:cNvSpPr>
            <p:nvPr/>
          </p:nvSpPr>
          <p:spPr bwMode="auto">
            <a:xfrm>
              <a:off x="1280" y="1258"/>
              <a:ext cx="377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811" name="Rectangle 88"/>
            <p:cNvSpPr>
              <a:spLocks noChangeArrowheads="1"/>
            </p:cNvSpPr>
            <p:nvPr/>
          </p:nvSpPr>
          <p:spPr bwMode="auto">
            <a:xfrm>
              <a:off x="5051" y="1264"/>
              <a:ext cx="12" cy="22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812" name="Rectangle 89"/>
            <p:cNvSpPr>
              <a:spLocks noChangeArrowheads="1"/>
            </p:cNvSpPr>
            <p:nvPr/>
          </p:nvSpPr>
          <p:spPr bwMode="auto">
            <a:xfrm>
              <a:off x="1280" y="3459"/>
              <a:ext cx="3777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813" name="Rectangle 90"/>
            <p:cNvSpPr>
              <a:spLocks noChangeArrowheads="1"/>
            </p:cNvSpPr>
            <p:nvPr/>
          </p:nvSpPr>
          <p:spPr bwMode="auto">
            <a:xfrm>
              <a:off x="1274" y="1264"/>
              <a:ext cx="12" cy="22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814" name="Rectangle 91"/>
            <p:cNvSpPr>
              <a:spLocks noChangeArrowheads="1"/>
            </p:cNvSpPr>
            <p:nvPr/>
          </p:nvSpPr>
          <p:spPr bwMode="auto">
            <a:xfrm>
              <a:off x="599" y="3844"/>
              <a:ext cx="4399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pt-BR" sz="1600" b="1">
                  <a:solidFill>
                    <a:srgbClr val="FFFFFF"/>
                  </a:solidFill>
                </a:rPr>
                <a:t>MESES APÓS A PRIMEIRA SOROLOGIA POSITIVA CONHECIDA ATÉ 1995</a:t>
              </a: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815" name="Rectangle 92"/>
            <p:cNvSpPr>
              <a:spLocks noChangeArrowheads="1"/>
            </p:cNvSpPr>
            <p:nvPr/>
          </p:nvSpPr>
          <p:spPr bwMode="auto">
            <a:xfrm>
              <a:off x="1332" y="3545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700" b="1">
                  <a:solidFill>
                    <a:srgbClr val="FFFFFF"/>
                  </a:solidFill>
                </a:rPr>
                <a:t>0</a:t>
              </a: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816" name="Rectangle 93"/>
            <p:cNvSpPr>
              <a:spLocks noChangeArrowheads="1"/>
            </p:cNvSpPr>
            <p:nvPr/>
          </p:nvSpPr>
          <p:spPr bwMode="auto">
            <a:xfrm>
              <a:off x="2019" y="3545"/>
              <a:ext cx="1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700" b="1">
                  <a:solidFill>
                    <a:srgbClr val="FFFFFF"/>
                  </a:solidFill>
                </a:rPr>
                <a:t>20</a:t>
              </a: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817" name="Rectangle 94"/>
            <p:cNvSpPr>
              <a:spLocks noChangeArrowheads="1"/>
            </p:cNvSpPr>
            <p:nvPr/>
          </p:nvSpPr>
          <p:spPr bwMode="auto">
            <a:xfrm>
              <a:off x="2709" y="3545"/>
              <a:ext cx="1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700" b="1">
                  <a:solidFill>
                    <a:srgbClr val="FFFFFF"/>
                  </a:solidFill>
                </a:rPr>
                <a:t>40</a:t>
              </a: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818" name="Rectangle 95"/>
            <p:cNvSpPr>
              <a:spLocks noChangeArrowheads="1"/>
            </p:cNvSpPr>
            <p:nvPr/>
          </p:nvSpPr>
          <p:spPr bwMode="auto">
            <a:xfrm>
              <a:off x="3451" y="3545"/>
              <a:ext cx="1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700" b="1">
                  <a:solidFill>
                    <a:srgbClr val="FFFFFF"/>
                  </a:solidFill>
                </a:rPr>
                <a:t>60</a:t>
              </a: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819" name="Rectangle 96"/>
            <p:cNvSpPr>
              <a:spLocks noChangeArrowheads="1"/>
            </p:cNvSpPr>
            <p:nvPr/>
          </p:nvSpPr>
          <p:spPr bwMode="auto">
            <a:xfrm>
              <a:off x="4167" y="3545"/>
              <a:ext cx="1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700" b="1">
                  <a:solidFill>
                    <a:srgbClr val="FFFFFF"/>
                  </a:solidFill>
                </a:rPr>
                <a:t>80</a:t>
              </a: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820" name="Rectangle 97"/>
            <p:cNvSpPr>
              <a:spLocks noChangeArrowheads="1"/>
            </p:cNvSpPr>
            <p:nvPr/>
          </p:nvSpPr>
          <p:spPr bwMode="auto">
            <a:xfrm>
              <a:off x="4815" y="3532"/>
              <a:ext cx="2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700" b="1">
                  <a:solidFill>
                    <a:srgbClr val="FFFFFF"/>
                  </a:solidFill>
                </a:rPr>
                <a:t>100</a:t>
              </a: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821" name="Rectangle 98"/>
            <p:cNvSpPr>
              <a:spLocks noChangeArrowheads="1"/>
            </p:cNvSpPr>
            <p:nvPr/>
          </p:nvSpPr>
          <p:spPr bwMode="auto">
            <a:xfrm>
              <a:off x="931" y="1267"/>
              <a:ext cx="2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700" b="1">
                  <a:solidFill>
                    <a:srgbClr val="FFFFFF"/>
                  </a:solidFill>
                </a:rPr>
                <a:t>100</a:t>
              </a: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822" name="Rectangle 99"/>
            <p:cNvSpPr>
              <a:spLocks noChangeArrowheads="1"/>
            </p:cNvSpPr>
            <p:nvPr/>
          </p:nvSpPr>
          <p:spPr bwMode="auto">
            <a:xfrm>
              <a:off x="977" y="1763"/>
              <a:ext cx="1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700" b="1">
                  <a:solidFill>
                    <a:srgbClr val="FFFFFF"/>
                  </a:solidFill>
                </a:rPr>
                <a:t>75</a:t>
              </a: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823" name="Rectangle 100"/>
            <p:cNvSpPr>
              <a:spLocks noChangeArrowheads="1"/>
            </p:cNvSpPr>
            <p:nvPr/>
          </p:nvSpPr>
          <p:spPr bwMode="auto">
            <a:xfrm>
              <a:off x="969" y="2290"/>
              <a:ext cx="1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700" b="1">
                  <a:solidFill>
                    <a:srgbClr val="FFFFFF"/>
                  </a:solidFill>
                </a:rPr>
                <a:t>50</a:t>
              </a: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824" name="Rectangle 101"/>
            <p:cNvSpPr>
              <a:spLocks noChangeArrowheads="1"/>
            </p:cNvSpPr>
            <p:nvPr/>
          </p:nvSpPr>
          <p:spPr bwMode="auto">
            <a:xfrm>
              <a:off x="990" y="2794"/>
              <a:ext cx="1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700" b="1">
                  <a:solidFill>
                    <a:srgbClr val="FFFFFF"/>
                  </a:solidFill>
                </a:rPr>
                <a:t>25</a:t>
              </a: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825" name="Rectangle 102"/>
            <p:cNvSpPr>
              <a:spLocks noChangeArrowheads="1"/>
            </p:cNvSpPr>
            <p:nvPr/>
          </p:nvSpPr>
          <p:spPr bwMode="auto">
            <a:xfrm>
              <a:off x="1045" y="3359"/>
              <a:ext cx="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700" b="1">
                  <a:solidFill>
                    <a:srgbClr val="FFFFFF"/>
                  </a:solidFill>
                </a:rPr>
                <a:t>0</a:t>
              </a: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30826" name="Rectangle 103"/>
            <p:cNvSpPr>
              <a:spLocks noChangeArrowheads="1"/>
            </p:cNvSpPr>
            <p:nvPr/>
          </p:nvSpPr>
          <p:spPr bwMode="auto">
            <a:xfrm>
              <a:off x="693" y="2275"/>
              <a:ext cx="139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2000" b="1">
                  <a:solidFill>
                    <a:srgbClr val="FFFFFF"/>
                  </a:solidFill>
                </a:rPr>
                <a:t>%</a:t>
              </a:r>
              <a:endParaRPr lang="pt-BR">
                <a:solidFill>
                  <a:srgbClr val="FFFFFF"/>
                </a:solidFill>
              </a:endParaRPr>
            </a:p>
          </p:txBody>
        </p:sp>
      </p:grpSp>
      <p:sp>
        <p:nvSpPr>
          <p:cNvPr id="30725" name="Text Box 107"/>
          <p:cNvSpPr txBox="1">
            <a:spLocks noChangeArrowheads="1"/>
          </p:cNvSpPr>
          <p:nvPr/>
        </p:nvSpPr>
        <p:spPr bwMode="auto">
          <a:xfrm>
            <a:off x="5899152" y="4110039"/>
            <a:ext cx="9092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solidFill>
                  <a:srgbClr val="FFFFFF"/>
                </a:solidFill>
              </a:rPr>
              <a:t>(</a:t>
            </a:r>
            <a:r>
              <a:rPr lang="pt-BR" sz="1400">
                <a:solidFill>
                  <a:srgbClr val="FFFFFF"/>
                </a:solidFill>
                <a:cs typeface="Times New Roman" pitchFamily="18" charset="0"/>
              </a:rPr>
              <a:t>± 8 anos)</a:t>
            </a:r>
          </a:p>
        </p:txBody>
      </p:sp>
      <p:sp>
        <p:nvSpPr>
          <p:cNvPr id="30726" name="Rectangle 1087"/>
          <p:cNvSpPr>
            <a:spLocks noChangeArrowheads="1"/>
          </p:cNvSpPr>
          <p:nvPr/>
        </p:nvSpPr>
        <p:spPr bwMode="auto">
          <a:xfrm>
            <a:off x="468314" y="6237289"/>
            <a:ext cx="322171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pt-BR" sz="1400" b="1"/>
              <a:t> </a:t>
            </a:r>
            <a:r>
              <a:rPr lang="en-US" sz="1400" b="1"/>
              <a:t>Fonseca et al, </a:t>
            </a:r>
            <a:r>
              <a:rPr lang="en-US" sz="1400" b="1" i="1"/>
              <a:t>Int. J. Epid.</a:t>
            </a:r>
            <a:r>
              <a:rPr lang="en-US" sz="1400" b="1"/>
              <a:t> 28:1156-60, 1999</a:t>
            </a:r>
          </a:p>
          <a:p>
            <a:pPr eaLnBrk="0" hangingPunct="0"/>
            <a:r>
              <a:rPr lang="en-US" sz="1400" b="1"/>
              <a:t>* Terapia anti-retroviral de alta eficácia</a:t>
            </a:r>
            <a:endParaRPr lang="pt-BR" sz="1400"/>
          </a:p>
        </p:txBody>
      </p:sp>
      <p:sp>
        <p:nvSpPr>
          <p:cNvPr id="30727" name="Text Box 1088"/>
          <p:cNvSpPr txBox="1">
            <a:spLocks noChangeArrowheads="1"/>
          </p:cNvSpPr>
          <p:nvPr/>
        </p:nvSpPr>
        <p:spPr bwMode="auto">
          <a:xfrm>
            <a:off x="3325814" y="1412875"/>
            <a:ext cx="17263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rgbClr val="FFFFFF"/>
                </a:solidFill>
              </a:rPr>
              <a:t>PRE-HAART  ERA</a:t>
            </a:r>
            <a:r>
              <a:rPr lang="en-US" sz="2000" b="1" dirty="0" smtClean="0">
                <a:solidFill>
                  <a:srgbClr val="FFFFFF"/>
                </a:solidFill>
              </a:rPr>
              <a:t>*</a:t>
            </a:r>
            <a:endParaRPr lang="pt-BR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ounded Rectangle 65"/>
          <p:cNvSpPr>
            <a:spLocks noChangeArrowheads="1"/>
          </p:cNvSpPr>
          <p:nvPr/>
        </p:nvSpPr>
        <p:spPr bwMode="auto">
          <a:xfrm>
            <a:off x="357189" y="1235076"/>
            <a:ext cx="8429625" cy="4714875"/>
          </a:xfrm>
          <a:prstGeom prst="roundRect">
            <a:avLst>
              <a:gd name="adj" fmla="val 5352"/>
            </a:avLst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29699" name="Text Box 1027"/>
          <p:cNvSpPr txBox="1">
            <a:spLocks noChangeArrowheads="1"/>
          </p:cNvSpPr>
          <p:nvPr/>
        </p:nvSpPr>
        <p:spPr bwMode="auto">
          <a:xfrm>
            <a:off x="696914" y="276225"/>
            <a:ext cx="6441635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t-BR" sz="2200" b="1"/>
              <a:t>ESTIMATIVA DE SOBREVIDA DE PACIENTES COM AIDS </a:t>
            </a:r>
          </a:p>
          <a:p>
            <a:pPr algn="ctr" eaLnBrk="0" hangingPunct="0">
              <a:spcBef>
                <a:spcPct val="20000"/>
              </a:spcBef>
            </a:pPr>
            <a:r>
              <a:rPr lang="pt-BR" sz="1800" b="1"/>
              <a:t>ADEE 3002 DERMATOLOGIA – HC-FMUSP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1614488" y="2289176"/>
            <a:ext cx="5915574" cy="3470275"/>
            <a:chOff x="747" y="1200"/>
            <a:chExt cx="4398" cy="2680"/>
          </a:xfrm>
        </p:grpSpPr>
        <p:sp>
          <p:nvSpPr>
            <p:cNvPr id="29705" name="Rectangle 1029"/>
            <p:cNvSpPr>
              <a:spLocks noChangeArrowheads="1"/>
            </p:cNvSpPr>
            <p:nvPr/>
          </p:nvSpPr>
          <p:spPr bwMode="auto">
            <a:xfrm>
              <a:off x="1502" y="1310"/>
              <a:ext cx="290" cy="1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06" name="Rectangle 1030"/>
            <p:cNvSpPr>
              <a:spLocks noChangeArrowheads="1"/>
            </p:cNvSpPr>
            <p:nvPr/>
          </p:nvSpPr>
          <p:spPr bwMode="auto">
            <a:xfrm>
              <a:off x="1784" y="1318"/>
              <a:ext cx="17" cy="80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07" name="Rectangle 1031"/>
            <p:cNvSpPr>
              <a:spLocks noChangeArrowheads="1"/>
            </p:cNvSpPr>
            <p:nvPr/>
          </p:nvSpPr>
          <p:spPr bwMode="auto">
            <a:xfrm>
              <a:off x="1792" y="1389"/>
              <a:ext cx="145" cy="18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08" name="Rectangle 1032"/>
            <p:cNvSpPr>
              <a:spLocks noChangeArrowheads="1"/>
            </p:cNvSpPr>
            <p:nvPr/>
          </p:nvSpPr>
          <p:spPr bwMode="auto">
            <a:xfrm>
              <a:off x="1929" y="1398"/>
              <a:ext cx="17" cy="86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09" name="Rectangle 1033"/>
            <p:cNvSpPr>
              <a:spLocks noChangeArrowheads="1"/>
            </p:cNvSpPr>
            <p:nvPr/>
          </p:nvSpPr>
          <p:spPr bwMode="auto">
            <a:xfrm>
              <a:off x="1937" y="1475"/>
              <a:ext cx="143" cy="1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10" name="Rectangle 1034"/>
            <p:cNvSpPr>
              <a:spLocks noChangeArrowheads="1"/>
            </p:cNvSpPr>
            <p:nvPr/>
          </p:nvSpPr>
          <p:spPr bwMode="auto">
            <a:xfrm>
              <a:off x="2072" y="1484"/>
              <a:ext cx="16" cy="85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11" name="Rectangle 1035"/>
            <p:cNvSpPr>
              <a:spLocks noChangeArrowheads="1"/>
            </p:cNvSpPr>
            <p:nvPr/>
          </p:nvSpPr>
          <p:spPr bwMode="auto">
            <a:xfrm>
              <a:off x="2080" y="1560"/>
              <a:ext cx="145" cy="1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12" name="Rectangle 1036"/>
            <p:cNvSpPr>
              <a:spLocks noChangeArrowheads="1"/>
            </p:cNvSpPr>
            <p:nvPr/>
          </p:nvSpPr>
          <p:spPr bwMode="auto">
            <a:xfrm>
              <a:off x="2217" y="1569"/>
              <a:ext cx="17" cy="88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13" name="Rectangle 1037"/>
            <p:cNvSpPr>
              <a:spLocks noChangeArrowheads="1"/>
            </p:cNvSpPr>
            <p:nvPr/>
          </p:nvSpPr>
          <p:spPr bwMode="auto">
            <a:xfrm>
              <a:off x="2225" y="1649"/>
              <a:ext cx="146" cy="1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14" name="Rectangle 1038"/>
            <p:cNvSpPr>
              <a:spLocks noChangeArrowheads="1"/>
            </p:cNvSpPr>
            <p:nvPr/>
          </p:nvSpPr>
          <p:spPr bwMode="auto">
            <a:xfrm>
              <a:off x="2362" y="1657"/>
              <a:ext cx="17" cy="103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15" name="Rectangle 1039"/>
            <p:cNvSpPr>
              <a:spLocks noChangeArrowheads="1"/>
            </p:cNvSpPr>
            <p:nvPr/>
          </p:nvSpPr>
          <p:spPr bwMode="auto">
            <a:xfrm>
              <a:off x="2371" y="1751"/>
              <a:ext cx="145" cy="1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16" name="Rectangle 1040"/>
            <p:cNvSpPr>
              <a:spLocks noChangeArrowheads="1"/>
            </p:cNvSpPr>
            <p:nvPr/>
          </p:nvSpPr>
          <p:spPr bwMode="auto">
            <a:xfrm>
              <a:off x="2507" y="1760"/>
              <a:ext cx="17" cy="225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17" name="Rectangle 1041"/>
            <p:cNvSpPr>
              <a:spLocks noChangeArrowheads="1"/>
            </p:cNvSpPr>
            <p:nvPr/>
          </p:nvSpPr>
          <p:spPr bwMode="auto">
            <a:xfrm>
              <a:off x="2516" y="1976"/>
              <a:ext cx="581" cy="1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18" name="Rectangle 1042"/>
            <p:cNvSpPr>
              <a:spLocks noChangeArrowheads="1"/>
            </p:cNvSpPr>
            <p:nvPr/>
          </p:nvSpPr>
          <p:spPr bwMode="auto">
            <a:xfrm>
              <a:off x="3088" y="1985"/>
              <a:ext cx="18" cy="302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19" name="Rectangle 1043"/>
            <p:cNvSpPr>
              <a:spLocks noChangeArrowheads="1"/>
            </p:cNvSpPr>
            <p:nvPr/>
          </p:nvSpPr>
          <p:spPr bwMode="auto">
            <a:xfrm>
              <a:off x="3097" y="2278"/>
              <a:ext cx="1308" cy="1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20" name="Rectangle 1044"/>
            <p:cNvSpPr>
              <a:spLocks noChangeArrowheads="1"/>
            </p:cNvSpPr>
            <p:nvPr/>
          </p:nvSpPr>
          <p:spPr bwMode="auto">
            <a:xfrm>
              <a:off x="4396" y="2287"/>
              <a:ext cx="17" cy="302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21" name="Rectangle 1045"/>
            <p:cNvSpPr>
              <a:spLocks noChangeArrowheads="1"/>
            </p:cNvSpPr>
            <p:nvPr/>
          </p:nvSpPr>
          <p:spPr bwMode="auto">
            <a:xfrm>
              <a:off x="4405" y="2580"/>
              <a:ext cx="581" cy="17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22" name="Rectangle 1046"/>
            <p:cNvSpPr>
              <a:spLocks noChangeArrowheads="1"/>
            </p:cNvSpPr>
            <p:nvPr/>
          </p:nvSpPr>
          <p:spPr bwMode="auto">
            <a:xfrm>
              <a:off x="4977" y="2589"/>
              <a:ext cx="17" cy="601"/>
            </a:xfrm>
            <a:prstGeom prst="rect">
              <a:avLst/>
            </a:prstGeom>
            <a:solidFill>
              <a:srgbClr val="EC96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23" name="Rectangle 1047"/>
            <p:cNvSpPr>
              <a:spLocks noChangeArrowheads="1"/>
            </p:cNvSpPr>
            <p:nvPr/>
          </p:nvSpPr>
          <p:spPr bwMode="auto">
            <a:xfrm>
              <a:off x="1953" y="3714"/>
              <a:ext cx="2721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400" b="1">
                  <a:solidFill>
                    <a:srgbClr val="FFFFFF"/>
                  </a:solidFill>
                </a:rPr>
                <a:t>SOBREVIVÊNCIA COM AIDS (EM MESES) AtÉ 1995</a:t>
              </a:r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24" name="Rectangle 1048"/>
            <p:cNvSpPr>
              <a:spLocks noChangeArrowheads="1"/>
            </p:cNvSpPr>
            <p:nvPr/>
          </p:nvSpPr>
          <p:spPr bwMode="auto">
            <a:xfrm>
              <a:off x="1419" y="3433"/>
              <a:ext cx="11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25" name="Rectangle 1049"/>
            <p:cNvSpPr>
              <a:spLocks noChangeArrowheads="1"/>
            </p:cNvSpPr>
            <p:nvPr/>
          </p:nvSpPr>
          <p:spPr bwMode="auto">
            <a:xfrm>
              <a:off x="1419" y="1200"/>
              <a:ext cx="11" cy="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26" name="Rectangle 1050"/>
            <p:cNvSpPr>
              <a:spLocks noChangeArrowheads="1"/>
            </p:cNvSpPr>
            <p:nvPr/>
          </p:nvSpPr>
          <p:spPr bwMode="auto">
            <a:xfrm>
              <a:off x="2127" y="3433"/>
              <a:ext cx="11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27" name="Rectangle 1051"/>
            <p:cNvSpPr>
              <a:spLocks noChangeArrowheads="1"/>
            </p:cNvSpPr>
            <p:nvPr/>
          </p:nvSpPr>
          <p:spPr bwMode="auto">
            <a:xfrm>
              <a:off x="2127" y="1200"/>
              <a:ext cx="11" cy="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28" name="Rectangle 1052"/>
            <p:cNvSpPr>
              <a:spLocks noChangeArrowheads="1"/>
            </p:cNvSpPr>
            <p:nvPr/>
          </p:nvSpPr>
          <p:spPr bwMode="auto">
            <a:xfrm>
              <a:off x="2837" y="3433"/>
              <a:ext cx="11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29" name="Rectangle 1053"/>
            <p:cNvSpPr>
              <a:spLocks noChangeArrowheads="1"/>
            </p:cNvSpPr>
            <p:nvPr/>
          </p:nvSpPr>
          <p:spPr bwMode="auto">
            <a:xfrm>
              <a:off x="2837" y="1200"/>
              <a:ext cx="11" cy="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30" name="Rectangle 1054"/>
            <p:cNvSpPr>
              <a:spLocks noChangeArrowheads="1"/>
            </p:cNvSpPr>
            <p:nvPr/>
          </p:nvSpPr>
          <p:spPr bwMode="auto">
            <a:xfrm>
              <a:off x="3547" y="3433"/>
              <a:ext cx="12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31" name="Rectangle 1055"/>
            <p:cNvSpPr>
              <a:spLocks noChangeArrowheads="1"/>
            </p:cNvSpPr>
            <p:nvPr/>
          </p:nvSpPr>
          <p:spPr bwMode="auto">
            <a:xfrm>
              <a:off x="3547" y="1200"/>
              <a:ext cx="12" cy="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32" name="Rectangle 1056"/>
            <p:cNvSpPr>
              <a:spLocks noChangeArrowheads="1"/>
            </p:cNvSpPr>
            <p:nvPr/>
          </p:nvSpPr>
          <p:spPr bwMode="auto">
            <a:xfrm>
              <a:off x="4258" y="3433"/>
              <a:ext cx="11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33" name="Rectangle 1057"/>
            <p:cNvSpPr>
              <a:spLocks noChangeArrowheads="1"/>
            </p:cNvSpPr>
            <p:nvPr/>
          </p:nvSpPr>
          <p:spPr bwMode="auto">
            <a:xfrm>
              <a:off x="4258" y="1200"/>
              <a:ext cx="11" cy="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34" name="Rectangle 1058"/>
            <p:cNvSpPr>
              <a:spLocks noChangeArrowheads="1"/>
            </p:cNvSpPr>
            <p:nvPr/>
          </p:nvSpPr>
          <p:spPr bwMode="auto">
            <a:xfrm>
              <a:off x="4966" y="3433"/>
              <a:ext cx="11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35" name="Rectangle 1059"/>
            <p:cNvSpPr>
              <a:spLocks noChangeArrowheads="1"/>
            </p:cNvSpPr>
            <p:nvPr/>
          </p:nvSpPr>
          <p:spPr bwMode="auto">
            <a:xfrm>
              <a:off x="4966" y="1200"/>
              <a:ext cx="11" cy="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36" name="Rectangle 1060"/>
            <p:cNvSpPr>
              <a:spLocks noChangeArrowheads="1"/>
            </p:cNvSpPr>
            <p:nvPr/>
          </p:nvSpPr>
          <p:spPr bwMode="auto">
            <a:xfrm>
              <a:off x="1285" y="3356"/>
              <a:ext cx="56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37" name="Rectangle 1061"/>
            <p:cNvSpPr>
              <a:spLocks noChangeArrowheads="1"/>
            </p:cNvSpPr>
            <p:nvPr/>
          </p:nvSpPr>
          <p:spPr bwMode="auto">
            <a:xfrm>
              <a:off x="5092" y="3356"/>
              <a:ext cx="53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38" name="Rectangle 1062"/>
            <p:cNvSpPr>
              <a:spLocks noChangeArrowheads="1"/>
            </p:cNvSpPr>
            <p:nvPr/>
          </p:nvSpPr>
          <p:spPr bwMode="auto">
            <a:xfrm>
              <a:off x="1285" y="2844"/>
              <a:ext cx="56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39" name="Rectangle 1063"/>
            <p:cNvSpPr>
              <a:spLocks noChangeArrowheads="1"/>
            </p:cNvSpPr>
            <p:nvPr/>
          </p:nvSpPr>
          <p:spPr bwMode="auto">
            <a:xfrm>
              <a:off x="5092" y="2844"/>
              <a:ext cx="53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40" name="Rectangle 1064"/>
            <p:cNvSpPr>
              <a:spLocks noChangeArrowheads="1"/>
            </p:cNvSpPr>
            <p:nvPr/>
          </p:nvSpPr>
          <p:spPr bwMode="auto">
            <a:xfrm>
              <a:off x="1285" y="2335"/>
              <a:ext cx="56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41" name="Rectangle 1065"/>
            <p:cNvSpPr>
              <a:spLocks noChangeArrowheads="1"/>
            </p:cNvSpPr>
            <p:nvPr/>
          </p:nvSpPr>
          <p:spPr bwMode="auto">
            <a:xfrm>
              <a:off x="5092" y="2335"/>
              <a:ext cx="53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42" name="Rectangle 1066"/>
            <p:cNvSpPr>
              <a:spLocks noChangeArrowheads="1"/>
            </p:cNvSpPr>
            <p:nvPr/>
          </p:nvSpPr>
          <p:spPr bwMode="auto">
            <a:xfrm>
              <a:off x="1285" y="1824"/>
              <a:ext cx="56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43" name="Rectangle 1067"/>
            <p:cNvSpPr>
              <a:spLocks noChangeArrowheads="1"/>
            </p:cNvSpPr>
            <p:nvPr/>
          </p:nvSpPr>
          <p:spPr bwMode="auto">
            <a:xfrm>
              <a:off x="5092" y="1824"/>
              <a:ext cx="53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44" name="Rectangle 1068"/>
            <p:cNvSpPr>
              <a:spLocks noChangeArrowheads="1"/>
            </p:cNvSpPr>
            <p:nvPr/>
          </p:nvSpPr>
          <p:spPr bwMode="auto">
            <a:xfrm>
              <a:off x="1285" y="1312"/>
              <a:ext cx="56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45" name="Rectangle 1069"/>
            <p:cNvSpPr>
              <a:spLocks noChangeArrowheads="1"/>
            </p:cNvSpPr>
            <p:nvPr/>
          </p:nvSpPr>
          <p:spPr bwMode="auto">
            <a:xfrm>
              <a:off x="5092" y="1312"/>
              <a:ext cx="53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46" name="Rectangle 1070"/>
            <p:cNvSpPr>
              <a:spLocks noChangeArrowheads="1"/>
            </p:cNvSpPr>
            <p:nvPr/>
          </p:nvSpPr>
          <p:spPr bwMode="auto">
            <a:xfrm>
              <a:off x="1341" y="1241"/>
              <a:ext cx="3751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47" name="Rectangle 1071"/>
            <p:cNvSpPr>
              <a:spLocks noChangeArrowheads="1"/>
            </p:cNvSpPr>
            <p:nvPr/>
          </p:nvSpPr>
          <p:spPr bwMode="auto">
            <a:xfrm>
              <a:off x="5086" y="1246"/>
              <a:ext cx="11" cy="21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48" name="Rectangle 1072"/>
            <p:cNvSpPr>
              <a:spLocks noChangeArrowheads="1"/>
            </p:cNvSpPr>
            <p:nvPr/>
          </p:nvSpPr>
          <p:spPr bwMode="auto">
            <a:xfrm>
              <a:off x="1341" y="3427"/>
              <a:ext cx="3751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49" name="Rectangle 1073"/>
            <p:cNvSpPr>
              <a:spLocks noChangeArrowheads="1"/>
            </p:cNvSpPr>
            <p:nvPr/>
          </p:nvSpPr>
          <p:spPr bwMode="auto">
            <a:xfrm>
              <a:off x="1335" y="1246"/>
              <a:ext cx="12" cy="21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50" name="Rectangle 1074"/>
            <p:cNvSpPr>
              <a:spLocks noChangeArrowheads="1"/>
            </p:cNvSpPr>
            <p:nvPr/>
          </p:nvSpPr>
          <p:spPr bwMode="auto">
            <a:xfrm>
              <a:off x="1392" y="3535"/>
              <a:ext cx="68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400" b="1">
                  <a:solidFill>
                    <a:srgbClr val="FFFFFF"/>
                  </a:solidFill>
                </a:rPr>
                <a:t>0</a:t>
              </a:r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51" name="Rectangle 1075"/>
            <p:cNvSpPr>
              <a:spLocks noChangeArrowheads="1"/>
            </p:cNvSpPr>
            <p:nvPr/>
          </p:nvSpPr>
          <p:spPr bwMode="auto">
            <a:xfrm>
              <a:off x="2074" y="3535"/>
              <a:ext cx="136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400" b="1">
                  <a:solidFill>
                    <a:srgbClr val="FFFFFF"/>
                  </a:solidFill>
                </a:rPr>
                <a:t>05</a:t>
              </a:r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52" name="Rectangle 1076"/>
            <p:cNvSpPr>
              <a:spLocks noChangeArrowheads="1"/>
            </p:cNvSpPr>
            <p:nvPr/>
          </p:nvSpPr>
          <p:spPr bwMode="auto">
            <a:xfrm>
              <a:off x="2760" y="3535"/>
              <a:ext cx="136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400" b="1">
                  <a:solidFill>
                    <a:srgbClr val="FFFFFF"/>
                  </a:solidFill>
                </a:rPr>
                <a:t>10</a:t>
              </a:r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53" name="Rectangle 1077"/>
            <p:cNvSpPr>
              <a:spLocks noChangeArrowheads="1"/>
            </p:cNvSpPr>
            <p:nvPr/>
          </p:nvSpPr>
          <p:spPr bwMode="auto">
            <a:xfrm>
              <a:off x="3497" y="3535"/>
              <a:ext cx="136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400" b="1">
                  <a:solidFill>
                    <a:srgbClr val="FFFFFF"/>
                  </a:solidFill>
                </a:rPr>
                <a:t>15</a:t>
              </a:r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54" name="Rectangle 1078"/>
            <p:cNvSpPr>
              <a:spLocks noChangeArrowheads="1"/>
            </p:cNvSpPr>
            <p:nvPr/>
          </p:nvSpPr>
          <p:spPr bwMode="auto">
            <a:xfrm>
              <a:off x="4208" y="3535"/>
              <a:ext cx="136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400" b="1">
                  <a:solidFill>
                    <a:srgbClr val="FFFFFF"/>
                  </a:solidFill>
                </a:rPr>
                <a:t>20</a:t>
              </a:r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55" name="Rectangle 1079"/>
            <p:cNvSpPr>
              <a:spLocks noChangeArrowheads="1"/>
            </p:cNvSpPr>
            <p:nvPr/>
          </p:nvSpPr>
          <p:spPr bwMode="auto">
            <a:xfrm>
              <a:off x="4902" y="3523"/>
              <a:ext cx="136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400" b="1">
                  <a:solidFill>
                    <a:srgbClr val="FFFFFF"/>
                  </a:solidFill>
                </a:rPr>
                <a:t>25</a:t>
              </a:r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56" name="Rectangle 1080"/>
            <p:cNvSpPr>
              <a:spLocks noChangeArrowheads="1"/>
            </p:cNvSpPr>
            <p:nvPr/>
          </p:nvSpPr>
          <p:spPr bwMode="auto">
            <a:xfrm>
              <a:off x="994" y="1249"/>
              <a:ext cx="204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400" b="1">
                  <a:solidFill>
                    <a:srgbClr val="FFFFFF"/>
                  </a:solidFill>
                </a:rPr>
                <a:t>100</a:t>
              </a:r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57" name="Rectangle 1081"/>
            <p:cNvSpPr>
              <a:spLocks noChangeArrowheads="1"/>
            </p:cNvSpPr>
            <p:nvPr/>
          </p:nvSpPr>
          <p:spPr bwMode="auto">
            <a:xfrm>
              <a:off x="1056" y="1742"/>
              <a:ext cx="136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400" b="1">
                  <a:solidFill>
                    <a:srgbClr val="FFFFFF"/>
                  </a:solidFill>
                </a:rPr>
                <a:t>75</a:t>
              </a:r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58" name="Rectangle 1082"/>
            <p:cNvSpPr>
              <a:spLocks noChangeArrowheads="1"/>
            </p:cNvSpPr>
            <p:nvPr/>
          </p:nvSpPr>
          <p:spPr bwMode="auto">
            <a:xfrm>
              <a:off x="1044" y="2261"/>
              <a:ext cx="136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400" b="1">
                  <a:solidFill>
                    <a:srgbClr val="FFFFFF"/>
                  </a:solidFill>
                </a:rPr>
                <a:t>50</a:t>
              </a:r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59" name="Rectangle 1083"/>
            <p:cNvSpPr>
              <a:spLocks noChangeArrowheads="1"/>
            </p:cNvSpPr>
            <p:nvPr/>
          </p:nvSpPr>
          <p:spPr bwMode="auto">
            <a:xfrm>
              <a:off x="1041" y="2766"/>
              <a:ext cx="136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400" b="1">
                  <a:solidFill>
                    <a:srgbClr val="FFFFFF"/>
                  </a:solidFill>
                </a:rPr>
                <a:t>25</a:t>
              </a:r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60" name="Rectangle 1084"/>
            <p:cNvSpPr>
              <a:spLocks noChangeArrowheads="1"/>
            </p:cNvSpPr>
            <p:nvPr/>
          </p:nvSpPr>
          <p:spPr bwMode="auto">
            <a:xfrm>
              <a:off x="1113" y="3328"/>
              <a:ext cx="68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400" b="1">
                  <a:solidFill>
                    <a:srgbClr val="FFFFFF"/>
                  </a:solidFill>
                </a:rPr>
                <a:t>0</a:t>
              </a:r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29761" name="Rectangle 1085"/>
            <p:cNvSpPr>
              <a:spLocks noChangeArrowheads="1"/>
            </p:cNvSpPr>
            <p:nvPr/>
          </p:nvSpPr>
          <p:spPr bwMode="auto">
            <a:xfrm>
              <a:off x="747" y="2251"/>
              <a:ext cx="98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400" b="1">
                  <a:solidFill>
                    <a:srgbClr val="FFFFFF"/>
                  </a:solidFill>
                </a:rPr>
                <a:t>%</a:t>
              </a:r>
              <a:endParaRPr lang="pt-BR" sz="1400">
                <a:solidFill>
                  <a:srgbClr val="FFFFFF"/>
                </a:solidFill>
              </a:endParaRPr>
            </a:p>
          </p:txBody>
        </p:sp>
      </p:grpSp>
      <p:sp>
        <p:nvSpPr>
          <p:cNvPr id="29701" name="Rectangle 1086"/>
          <p:cNvSpPr>
            <a:spLocks noChangeArrowheads="1"/>
          </p:cNvSpPr>
          <p:nvPr/>
        </p:nvSpPr>
        <p:spPr bwMode="auto">
          <a:xfrm>
            <a:off x="539751" y="1784349"/>
            <a:ext cx="280564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pt-BR" sz="1400" b="1">
                <a:solidFill>
                  <a:srgbClr val="FFFFFF"/>
                </a:solidFill>
              </a:rPr>
              <a:t> MÉTODO UTILIZADO: KAPLAN-MEIER</a:t>
            </a:r>
            <a:endParaRPr lang="pt-BR" sz="1400"/>
          </a:p>
        </p:txBody>
      </p:sp>
      <p:sp>
        <p:nvSpPr>
          <p:cNvPr id="29702" name="Text Box 1088"/>
          <p:cNvSpPr txBox="1">
            <a:spLocks noChangeArrowheads="1"/>
          </p:cNvSpPr>
          <p:nvPr/>
        </p:nvSpPr>
        <p:spPr bwMode="auto">
          <a:xfrm>
            <a:off x="3325814" y="1412875"/>
            <a:ext cx="21271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600" b="1">
                <a:solidFill>
                  <a:srgbClr val="FFFFFF"/>
                </a:solidFill>
              </a:rPr>
              <a:t>PERÍODO PRÉ</a:t>
            </a:r>
            <a:r>
              <a:rPr lang="en-US" sz="1600" b="1">
                <a:solidFill>
                  <a:srgbClr val="FFFFFF"/>
                </a:solidFill>
              </a:rPr>
              <a:t>-HAART</a:t>
            </a:r>
            <a:r>
              <a:rPr lang="en-US" sz="2000" b="1">
                <a:solidFill>
                  <a:srgbClr val="FFFFFF"/>
                </a:solidFill>
              </a:rPr>
              <a:t>*</a:t>
            </a:r>
            <a:endParaRPr lang="pt-BR" sz="2000" b="1">
              <a:solidFill>
                <a:srgbClr val="FFFFFF"/>
              </a:solidFill>
            </a:endParaRPr>
          </a:p>
        </p:txBody>
      </p:sp>
      <p:sp>
        <p:nvSpPr>
          <p:cNvPr id="29703" name="Text Box 1089"/>
          <p:cNvSpPr txBox="1">
            <a:spLocks noChangeArrowheads="1"/>
          </p:cNvSpPr>
          <p:nvPr/>
        </p:nvSpPr>
        <p:spPr bwMode="auto">
          <a:xfrm>
            <a:off x="6107114" y="4357688"/>
            <a:ext cx="10134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>
                <a:solidFill>
                  <a:srgbClr val="FFFFFF"/>
                </a:solidFill>
              </a:rPr>
              <a:t>(</a:t>
            </a:r>
            <a:r>
              <a:rPr lang="pt-BR" sz="1600">
                <a:solidFill>
                  <a:srgbClr val="FFFFFF"/>
                </a:solidFill>
                <a:cs typeface="Times New Roman" pitchFamily="18" charset="0"/>
              </a:rPr>
              <a:t>± 2 anos)</a:t>
            </a:r>
          </a:p>
        </p:txBody>
      </p:sp>
      <p:sp>
        <p:nvSpPr>
          <p:cNvPr id="29704" name="Rectangle 1087"/>
          <p:cNvSpPr>
            <a:spLocks noChangeArrowheads="1"/>
          </p:cNvSpPr>
          <p:nvPr/>
        </p:nvSpPr>
        <p:spPr bwMode="auto">
          <a:xfrm>
            <a:off x="468314" y="6237289"/>
            <a:ext cx="322171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pt-BR" sz="1400" b="1"/>
              <a:t> </a:t>
            </a:r>
            <a:r>
              <a:rPr lang="en-US" sz="1400" b="1"/>
              <a:t>Fonseca et al, </a:t>
            </a:r>
            <a:r>
              <a:rPr lang="en-US" sz="1400" b="1" i="1"/>
              <a:t>Int. J. Epid.</a:t>
            </a:r>
            <a:r>
              <a:rPr lang="en-US" sz="1400" b="1"/>
              <a:t> 28:1156-60, 1999</a:t>
            </a:r>
          </a:p>
          <a:p>
            <a:pPr eaLnBrk="0" hangingPunct="0"/>
            <a:r>
              <a:rPr lang="en-US" sz="1400" b="1"/>
              <a:t>* Terapia anti-retroviral de alta eficácia</a:t>
            </a:r>
            <a:endParaRPr lang="pt-BR" sz="1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ounded Rectangle 310"/>
          <p:cNvSpPr>
            <a:spLocks noChangeArrowheads="1"/>
          </p:cNvSpPr>
          <p:nvPr/>
        </p:nvSpPr>
        <p:spPr bwMode="auto">
          <a:xfrm>
            <a:off x="357189" y="1235076"/>
            <a:ext cx="8429625" cy="4714875"/>
          </a:xfrm>
          <a:prstGeom prst="roundRect">
            <a:avLst>
              <a:gd name="adj" fmla="val 5352"/>
            </a:avLst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344865" y="1412874"/>
            <a:ext cx="19794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pt-BR" sz="1400" b="1">
                <a:solidFill>
                  <a:srgbClr val="FFFFFF"/>
                </a:solidFill>
              </a:rPr>
              <a:t> TESTE DE KAPLAN - MEIER</a:t>
            </a:r>
          </a:p>
        </p:txBody>
      </p:sp>
      <p:sp>
        <p:nvSpPr>
          <p:cNvPr id="31748" name="Text Box 121"/>
          <p:cNvSpPr txBox="1">
            <a:spLocks noChangeArrowheads="1"/>
          </p:cNvSpPr>
          <p:nvPr/>
        </p:nvSpPr>
        <p:spPr bwMode="auto">
          <a:xfrm>
            <a:off x="1428751" y="284164"/>
            <a:ext cx="6286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/>
              <a:t>SOBREVIDA E EVENTOS DOS PACIENTES</a:t>
            </a:r>
          </a:p>
          <a:p>
            <a:pPr algn="ctr"/>
            <a:r>
              <a:rPr lang="pt-BR" sz="2200" b="1" dirty="0"/>
              <a:t> </a:t>
            </a:r>
            <a:r>
              <a:rPr lang="pt-BR" sz="1800" b="1" dirty="0"/>
              <a:t>ADEE 3002 DERMATOLOGIA – HC-FMUSP</a:t>
            </a:r>
          </a:p>
        </p:txBody>
      </p:sp>
      <p:grpSp>
        <p:nvGrpSpPr>
          <p:cNvPr id="2" name="Group 311"/>
          <p:cNvGrpSpPr>
            <a:grpSpLocks/>
          </p:cNvGrpSpPr>
          <p:nvPr/>
        </p:nvGrpSpPr>
        <p:grpSpPr bwMode="auto">
          <a:xfrm>
            <a:off x="1803400" y="1857375"/>
            <a:ext cx="5537200" cy="3919559"/>
            <a:chOff x="1524000" y="1981200"/>
            <a:chExt cx="5991225" cy="4241583"/>
          </a:xfrm>
        </p:grpSpPr>
        <p:sp>
          <p:nvSpPr>
            <p:cNvPr id="31751" name="Rectangle 4"/>
            <p:cNvSpPr>
              <a:spLocks noChangeArrowheads="1"/>
            </p:cNvSpPr>
            <p:nvPr/>
          </p:nvSpPr>
          <p:spPr bwMode="auto">
            <a:xfrm>
              <a:off x="2632075" y="2478088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52" name="Rectangle 5"/>
            <p:cNvSpPr>
              <a:spLocks noChangeArrowheads="1"/>
            </p:cNvSpPr>
            <p:nvPr/>
          </p:nvSpPr>
          <p:spPr bwMode="auto">
            <a:xfrm>
              <a:off x="2632075" y="2484438"/>
              <a:ext cx="3175" cy="23812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53" name="Rectangle 6"/>
            <p:cNvSpPr>
              <a:spLocks noChangeArrowheads="1"/>
            </p:cNvSpPr>
            <p:nvPr/>
          </p:nvSpPr>
          <p:spPr bwMode="auto">
            <a:xfrm>
              <a:off x="2635250" y="2362200"/>
              <a:ext cx="1588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54" name="Rectangle 7"/>
            <p:cNvSpPr>
              <a:spLocks noChangeArrowheads="1"/>
            </p:cNvSpPr>
            <p:nvPr/>
          </p:nvSpPr>
          <p:spPr bwMode="auto">
            <a:xfrm>
              <a:off x="2794000" y="2486025"/>
              <a:ext cx="1588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55" name="Rectangle 8"/>
            <p:cNvSpPr>
              <a:spLocks noChangeArrowheads="1"/>
            </p:cNvSpPr>
            <p:nvPr/>
          </p:nvSpPr>
          <p:spPr bwMode="auto">
            <a:xfrm>
              <a:off x="2814638" y="2503488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56" name="Rectangle 9"/>
            <p:cNvSpPr>
              <a:spLocks noChangeArrowheads="1"/>
            </p:cNvSpPr>
            <p:nvPr/>
          </p:nvSpPr>
          <p:spPr bwMode="auto">
            <a:xfrm>
              <a:off x="2871788" y="2520950"/>
              <a:ext cx="1587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57" name="Rectangle 10"/>
            <p:cNvSpPr>
              <a:spLocks noChangeArrowheads="1"/>
            </p:cNvSpPr>
            <p:nvPr/>
          </p:nvSpPr>
          <p:spPr bwMode="auto">
            <a:xfrm>
              <a:off x="2884488" y="2540000"/>
              <a:ext cx="1587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58" name="Rectangle 11"/>
            <p:cNvSpPr>
              <a:spLocks noChangeArrowheads="1"/>
            </p:cNvSpPr>
            <p:nvPr/>
          </p:nvSpPr>
          <p:spPr bwMode="auto">
            <a:xfrm>
              <a:off x="2909888" y="2592388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59" name="Rectangle 12"/>
            <p:cNvSpPr>
              <a:spLocks noChangeArrowheads="1"/>
            </p:cNvSpPr>
            <p:nvPr/>
          </p:nvSpPr>
          <p:spPr bwMode="auto">
            <a:xfrm>
              <a:off x="2955925" y="2592388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60" name="Rectangle 13"/>
            <p:cNvSpPr>
              <a:spLocks noChangeArrowheads="1"/>
            </p:cNvSpPr>
            <p:nvPr/>
          </p:nvSpPr>
          <p:spPr bwMode="auto">
            <a:xfrm>
              <a:off x="3008313" y="2644775"/>
              <a:ext cx="1587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61" name="Rectangle 14"/>
            <p:cNvSpPr>
              <a:spLocks noChangeArrowheads="1"/>
            </p:cNvSpPr>
            <p:nvPr/>
          </p:nvSpPr>
          <p:spPr bwMode="auto">
            <a:xfrm>
              <a:off x="3019425" y="2644775"/>
              <a:ext cx="1588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62" name="Rectangle 15"/>
            <p:cNvSpPr>
              <a:spLocks noChangeArrowheads="1"/>
            </p:cNvSpPr>
            <p:nvPr/>
          </p:nvSpPr>
          <p:spPr bwMode="auto">
            <a:xfrm>
              <a:off x="3094038" y="268446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63" name="Rectangle 16"/>
            <p:cNvSpPr>
              <a:spLocks noChangeArrowheads="1"/>
            </p:cNvSpPr>
            <p:nvPr/>
          </p:nvSpPr>
          <p:spPr bwMode="auto">
            <a:xfrm>
              <a:off x="3097213" y="268446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64" name="Rectangle 17"/>
            <p:cNvSpPr>
              <a:spLocks noChangeArrowheads="1"/>
            </p:cNvSpPr>
            <p:nvPr/>
          </p:nvSpPr>
          <p:spPr bwMode="auto">
            <a:xfrm>
              <a:off x="3105150" y="2684463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65" name="Rectangle 18"/>
            <p:cNvSpPr>
              <a:spLocks noChangeArrowheads="1"/>
            </p:cNvSpPr>
            <p:nvPr/>
          </p:nvSpPr>
          <p:spPr bwMode="auto">
            <a:xfrm>
              <a:off x="3132138" y="268446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66" name="Rectangle 19"/>
            <p:cNvSpPr>
              <a:spLocks noChangeArrowheads="1"/>
            </p:cNvSpPr>
            <p:nvPr/>
          </p:nvSpPr>
          <p:spPr bwMode="auto">
            <a:xfrm>
              <a:off x="3160713" y="2701925"/>
              <a:ext cx="1587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67" name="Rectangle 20"/>
            <p:cNvSpPr>
              <a:spLocks noChangeArrowheads="1"/>
            </p:cNvSpPr>
            <p:nvPr/>
          </p:nvSpPr>
          <p:spPr bwMode="auto">
            <a:xfrm>
              <a:off x="3175000" y="2701925"/>
              <a:ext cx="1588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68" name="Rectangle 21"/>
            <p:cNvSpPr>
              <a:spLocks noChangeArrowheads="1"/>
            </p:cNvSpPr>
            <p:nvPr/>
          </p:nvSpPr>
          <p:spPr bwMode="auto">
            <a:xfrm>
              <a:off x="3203575" y="2701925"/>
              <a:ext cx="1588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69" name="Rectangle 22"/>
            <p:cNvSpPr>
              <a:spLocks noChangeArrowheads="1"/>
            </p:cNvSpPr>
            <p:nvPr/>
          </p:nvSpPr>
          <p:spPr bwMode="auto">
            <a:xfrm>
              <a:off x="3259138" y="2719388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70" name="Rectangle 23"/>
            <p:cNvSpPr>
              <a:spLocks noChangeArrowheads="1"/>
            </p:cNvSpPr>
            <p:nvPr/>
          </p:nvSpPr>
          <p:spPr bwMode="auto">
            <a:xfrm>
              <a:off x="3273425" y="2719388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71" name="Rectangle 24"/>
            <p:cNvSpPr>
              <a:spLocks noChangeArrowheads="1"/>
            </p:cNvSpPr>
            <p:nvPr/>
          </p:nvSpPr>
          <p:spPr bwMode="auto">
            <a:xfrm>
              <a:off x="3290888" y="2719388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72" name="Rectangle 25"/>
            <p:cNvSpPr>
              <a:spLocks noChangeArrowheads="1"/>
            </p:cNvSpPr>
            <p:nvPr/>
          </p:nvSpPr>
          <p:spPr bwMode="auto">
            <a:xfrm>
              <a:off x="3298825" y="2719388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73" name="Rectangle 26"/>
            <p:cNvSpPr>
              <a:spLocks noChangeArrowheads="1"/>
            </p:cNvSpPr>
            <p:nvPr/>
          </p:nvSpPr>
          <p:spPr bwMode="auto">
            <a:xfrm>
              <a:off x="3319463" y="2740025"/>
              <a:ext cx="1587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74" name="Rectangle 27"/>
            <p:cNvSpPr>
              <a:spLocks noChangeArrowheads="1"/>
            </p:cNvSpPr>
            <p:nvPr/>
          </p:nvSpPr>
          <p:spPr bwMode="auto">
            <a:xfrm>
              <a:off x="3386138" y="2740025"/>
              <a:ext cx="1587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75" name="Rectangle 28"/>
            <p:cNvSpPr>
              <a:spLocks noChangeArrowheads="1"/>
            </p:cNvSpPr>
            <p:nvPr/>
          </p:nvSpPr>
          <p:spPr bwMode="auto">
            <a:xfrm>
              <a:off x="3403600" y="2740025"/>
              <a:ext cx="1588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76" name="Rectangle 29"/>
            <p:cNvSpPr>
              <a:spLocks noChangeArrowheads="1"/>
            </p:cNvSpPr>
            <p:nvPr/>
          </p:nvSpPr>
          <p:spPr bwMode="auto">
            <a:xfrm>
              <a:off x="3422650" y="2782888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77" name="Rectangle 30"/>
            <p:cNvSpPr>
              <a:spLocks noChangeArrowheads="1"/>
            </p:cNvSpPr>
            <p:nvPr/>
          </p:nvSpPr>
          <p:spPr bwMode="auto">
            <a:xfrm>
              <a:off x="3422650" y="2782888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78" name="Rectangle 31"/>
            <p:cNvSpPr>
              <a:spLocks noChangeArrowheads="1"/>
            </p:cNvSpPr>
            <p:nvPr/>
          </p:nvSpPr>
          <p:spPr bwMode="auto">
            <a:xfrm>
              <a:off x="3460750" y="2782888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79" name="Rectangle 32"/>
            <p:cNvSpPr>
              <a:spLocks noChangeArrowheads="1"/>
            </p:cNvSpPr>
            <p:nvPr/>
          </p:nvSpPr>
          <p:spPr bwMode="auto">
            <a:xfrm>
              <a:off x="3475038" y="2782888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80" name="Rectangle 33"/>
            <p:cNvSpPr>
              <a:spLocks noChangeArrowheads="1"/>
            </p:cNvSpPr>
            <p:nvPr/>
          </p:nvSpPr>
          <p:spPr bwMode="auto">
            <a:xfrm>
              <a:off x="3498850" y="2782888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81" name="Rectangle 34"/>
            <p:cNvSpPr>
              <a:spLocks noChangeArrowheads="1"/>
            </p:cNvSpPr>
            <p:nvPr/>
          </p:nvSpPr>
          <p:spPr bwMode="auto">
            <a:xfrm>
              <a:off x="3524250" y="2808288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82" name="Rectangle 35"/>
            <p:cNvSpPr>
              <a:spLocks noChangeArrowheads="1"/>
            </p:cNvSpPr>
            <p:nvPr/>
          </p:nvSpPr>
          <p:spPr bwMode="auto">
            <a:xfrm>
              <a:off x="3602038" y="2828925"/>
              <a:ext cx="1587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83" name="Rectangle 36"/>
            <p:cNvSpPr>
              <a:spLocks noChangeArrowheads="1"/>
            </p:cNvSpPr>
            <p:nvPr/>
          </p:nvSpPr>
          <p:spPr bwMode="auto">
            <a:xfrm>
              <a:off x="3630613" y="2828925"/>
              <a:ext cx="1587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84" name="Rectangle 37"/>
            <p:cNvSpPr>
              <a:spLocks noChangeArrowheads="1"/>
            </p:cNvSpPr>
            <p:nvPr/>
          </p:nvSpPr>
          <p:spPr bwMode="auto">
            <a:xfrm>
              <a:off x="3630613" y="2828925"/>
              <a:ext cx="1587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85" name="Rectangle 38"/>
            <p:cNvSpPr>
              <a:spLocks noChangeArrowheads="1"/>
            </p:cNvSpPr>
            <p:nvPr/>
          </p:nvSpPr>
          <p:spPr bwMode="auto">
            <a:xfrm>
              <a:off x="3636963" y="2878138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86" name="Rectangle 39"/>
            <p:cNvSpPr>
              <a:spLocks noChangeArrowheads="1"/>
            </p:cNvSpPr>
            <p:nvPr/>
          </p:nvSpPr>
          <p:spPr bwMode="auto">
            <a:xfrm>
              <a:off x="3700463" y="2903538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87" name="Rectangle 40"/>
            <p:cNvSpPr>
              <a:spLocks noChangeArrowheads="1"/>
            </p:cNvSpPr>
            <p:nvPr/>
          </p:nvSpPr>
          <p:spPr bwMode="auto">
            <a:xfrm>
              <a:off x="3706813" y="2903538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88" name="Rectangle 41"/>
            <p:cNvSpPr>
              <a:spLocks noChangeArrowheads="1"/>
            </p:cNvSpPr>
            <p:nvPr/>
          </p:nvSpPr>
          <p:spPr bwMode="auto">
            <a:xfrm>
              <a:off x="3711575" y="2927350"/>
              <a:ext cx="1588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89" name="Rectangle 42"/>
            <p:cNvSpPr>
              <a:spLocks noChangeArrowheads="1"/>
            </p:cNvSpPr>
            <p:nvPr/>
          </p:nvSpPr>
          <p:spPr bwMode="auto">
            <a:xfrm>
              <a:off x="3711575" y="2927350"/>
              <a:ext cx="1588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90" name="Rectangle 43"/>
            <p:cNvSpPr>
              <a:spLocks noChangeArrowheads="1"/>
            </p:cNvSpPr>
            <p:nvPr/>
          </p:nvSpPr>
          <p:spPr bwMode="auto">
            <a:xfrm>
              <a:off x="3717925" y="2927350"/>
              <a:ext cx="1588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91" name="Rectangle 44"/>
            <p:cNvSpPr>
              <a:spLocks noChangeArrowheads="1"/>
            </p:cNvSpPr>
            <p:nvPr/>
          </p:nvSpPr>
          <p:spPr bwMode="auto">
            <a:xfrm>
              <a:off x="3746500" y="2955925"/>
              <a:ext cx="1588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92" name="Rectangle 45"/>
            <p:cNvSpPr>
              <a:spLocks noChangeArrowheads="1"/>
            </p:cNvSpPr>
            <p:nvPr/>
          </p:nvSpPr>
          <p:spPr bwMode="auto">
            <a:xfrm>
              <a:off x="3752850" y="2955925"/>
              <a:ext cx="1588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93" name="Rectangle 46"/>
            <p:cNvSpPr>
              <a:spLocks noChangeArrowheads="1"/>
            </p:cNvSpPr>
            <p:nvPr/>
          </p:nvSpPr>
          <p:spPr bwMode="auto">
            <a:xfrm>
              <a:off x="3756025" y="2955925"/>
              <a:ext cx="1588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94" name="Rectangle 47"/>
            <p:cNvSpPr>
              <a:spLocks noChangeArrowheads="1"/>
            </p:cNvSpPr>
            <p:nvPr/>
          </p:nvSpPr>
          <p:spPr bwMode="auto">
            <a:xfrm>
              <a:off x="3763963" y="2981325"/>
              <a:ext cx="1587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95" name="Rectangle 48"/>
            <p:cNvSpPr>
              <a:spLocks noChangeArrowheads="1"/>
            </p:cNvSpPr>
            <p:nvPr/>
          </p:nvSpPr>
          <p:spPr bwMode="auto">
            <a:xfrm>
              <a:off x="3763963" y="2981325"/>
              <a:ext cx="1587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96" name="Rectangle 49"/>
            <p:cNvSpPr>
              <a:spLocks noChangeArrowheads="1"/>
            </p:cNvSpPr>
            <p:nvPr/>
          </p:nvSpPr>
          <p:spPr bwMode="auto">
            <a:xfrm>
              <a:off x="3767138" y="2981325"/>
              <a:ext cx="1587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97" name="Rectangle 50"/>
            <p:cNvSpPr>
              <a:spLocks noChangeArrowheads="1"/>
            </p:cNvSpPr>
            <p:nvPr/>
          </p:nvSpPr>
          <p:spPr bwMode="auto">
            <a:xfrm>
              <a:off x="3784600" y="2981325"/>
              <a:ext cx="1588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98" name="Rectangle 51"/>
            <p:cNvSpPr>
              <a:spLocks noChangeArrowheads="1"/>
            </p:cNvSpPr>
            <p:nvPr/>
          </p:nvSpPr>
          <p:spPr bwMode="auto">
            <a:xfrm>
              <a:off x="3795713" y="300831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799" name="Rectangle 52"/>
            <p:cNvSpPr>
              <a:spLocks noChangeArrowheads="1"/>
            </p:cNvSpPr>
            <p:nvPr/>
          </p:nvSpPr>
          <p:spPr bwMode="auto">
            <a:xfrm>
              <a:off x="3802063" y="3036888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00" name="Rectangle 53"/>
            <p:cNvSpPr>
              <a:spLocks noChangeArrowheads="1"/>
            </p:cNvSpPr>
            <p:nvPr/>
          </p:nvSpPr>
          <p:spPr bwMode="auto">
            <a:xfrm>
              <a:off x="3830638" y="306546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01" name="Rectangle 54"/>
            <p:cNvSpPr>
              <a:spLocks noChangeArrowheads="1"/>
            </p:cNvSpPr>
            <p:nvPr/>
          </p:nvSpPr>
          <p:spPr bwMode="auto">
            <a:xfrm>
              <a:off x="3833813" y="306546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02" name="Rectangle 55"/>
            <p:cNvSpPr>
              <a:spLocks noChangeArrowheads="1"/>
            </p:cNvSpPr>
            <p:nvPr/>
          </p:nvSpPr>
          <p:spPr bwMode="auto">
            <a:xfrm>
              <a:off x="3841750" y="3065463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03" name="Rectangle 56"/>
            <p:cNvSpPr>
              <a:spLocks noChangeArrowheads="1"/>
            </p:cNvSpPr>
            <p:nvPr/>
          </p:nvSpPr>
          <p:spPr bwMode="auto">
            <a:xfrm>
              <a:off x="3852863" y="306546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04" name="Rectangle 57"/>
            <p:cNvSpPr>
              <a:spLocks noChangeArrowheads="1"/>
            </p:cNvSpPr>
            <p:nvPr/>
          </p:nvSpPr>
          <p:spPr bwMode="auto">
            <a:xfrm>
              <a:off x="3856038" y="306546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05" name="Rectangle 58"/>
            <p:cNvSpPr>
              <a:spLocks noChangeArrowheads="1"/>
            </p:cNvSpPr>
            <p:nvPr/>
          </p:nvSpPr>
          <p:spPr bwMode="auto">
            <a:xfrm>
              <a:off x="3908425" y="3065463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06" name="Rectangle 59"/>
            <p:cNvSpPr>
              <a:spLocks noChangeArrowheads="1"/>
            </p:cNvSpPr>
            <p:nvPr/>
          </p:nvSpPr>
          <p:spPr bwMode="auto">
            <a:xfrm>
              <a:off x="3925888" y="306546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07" name="Rectangle 60"/>
            <p:cNvSpPr>
              <a:spLocks noChangeArrowheads="1"/>
            </p:cNvSpPr>
            <p:nvPr/>
          </p:nvSpPr>
          <p:spPr bwMode="auto">
            <a:xfrm>
              <a:off x="3933825" y="3065463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08" name="Rectangle 61"/>
            <p:cNvSpPr>
              <a:spLocks noChangeArrowheads="1"/>
            </p:cNvSpPr>
            <p:nvPr/>
          </p:nvSpPr>
          <p:spPr bwMode="auto">
            <a:xfrm>
              <a:off x="3951288" y="306546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09" name="Rectangle 62"/>
            <p:cNvSpPr>
              <a:spLocks noChangeArrowheads="1"/>
            </p:cNvSpPr>
            <p:nvPr/>
          </p:nvSpPr>
          <p:spPr bwMode="auto">
            <a:xfrm>
              <a:off x="3971925" y="3065463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10" name="Rectangle 63"/>
            <p:cNvSpPr>
              <a:spLocks noChangeArrowheads="1"/>
            </p:cNvSpPr>
            <p:nvPr/>
          </p:nvSpPr>
          <p:spPr bwMode="auto">
            <a:xfrm>
              <a:off x="3989388" y="306546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11" name="Rectangle 64"/>
            <p:cNvSpPr>
              <a:spLocks noChangeArrowheads="1"/>
            </p:cNvSpPr>
            <p:nvPr/>
          </p:nvSpPr>
          <p:spPr bwMode="auto">
            <a:xfrm>
              <a:off x="4003675" y="3065463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12" name="Rectangle 65"/>
            <p:cNvSpPr>
              <a:spLocks noChangeArrowheads="1"/>
            </p:cNvSpPr>
            <p:nvPr/>
          </p:nvSpPr>
          <p:spPr bwMode="auto">
            <a:xfrm>
              <a:off x="4025900" y="3065463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13" name="Rectangle 66"/>
            <p:cNvSpPr>
              <a:spLocks noChangeArrowheads="1"/>
            </p:cNvSpPr>
            <p:nvPr/>
          </p:nvSpPr>
          <p:spPr bwMode="auto">
            <a:xfrm>
              <a:off x="4095750" y="3065463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14" name="Rectangle 67"/>
            <p:cNvSpPr>
              <a:spLocks noChangeArrowheads="1"/>
            </p:cNvSpPr>
            <p:nvPr/>
          </p:nvSpPr>
          <p:spPr bwMode="auto">
            <a:xfrm>
              <a:off x="4141788" y="306546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15" name="Rectangle 68"/>
            <p:cNvSpPr>
              <a:spLocks noChangeArrowheads="1"/>
            </p:cNvSpPr>
            <p:nvPr/>
          </p:nvSpPr>
          <p:spPr bwMode="auto">
            <a:xfrm>
              <a:off x="4184650" y="3065463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16" name="Rectangle 69"/>
            <p:cNvSpPr>
              <a:spLocks noChangeArrowheads="1"/>
            </p:cNvSpPr>
            <p:nvPr/>
          </p:nvSpPr>
          <p:spPr bwMode="auto">
            <a:xfrm>
              <a:off x="4191000" y="3065463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17" name="Rectangle 70"/>
            <p:cNvSpPr>
              <a:spLocks noChangeArrowheads="1"/>
            </p:cNvSpPr>
            <p:nvPr/>
          </p:nvSpPr>
          <p:spPr bwMode="auto">
            <a:xfrm>
              <a:off x="4205288" y="306546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18" name="Rectangle 71"/>
            <p:cNvSpPr>
              <a:spLocks noChangeArrowheads="1"/>
            </p:cNvSpPr>
            <p:nvPr/>
          </p:nvSpPr>
          <p:spPr bwMode="auto">
            <a:xfrm>
              <a:off x="4248150" y="3103563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19" name="Rectangle 72"/>
            <p:cNvSpPr>
              <a:spLocks noChangeArrowheads="1"/>
            </p:cNvSpPr>
            <p:nvPr/>
          </p:nvSpPr>
          <p:spPr bwMode="auto">
            <a:xfrm>
              <a:off x="4275138" y="310356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20" name="Rectangle 73"/>
            <p:cNvSpPr>
              <a:spLocks noChangeArrowheads="1"/>
            </p:cNvSpPr>
            <p:nvPr/>
          </p:nvSpPr>
          <p:spPr bwMode="auto">
            <a:xfrm>
              <a:off x="4297363" y="310356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21" name="Rectangle 74"/>
            <p:cNvSpPr>
              <a:spLocks noChangeArrowheads="1"/>
            </p:cNvSpPr>
            <p:nvPr/>
          </p:nvSpPr>
          <p:spPr bwMode="auto">
            <a:xfrm>
              <a:off x="4306888" y="310356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22" name="Rectangle 75"/>
            <p:cNvSpPr>
              <a:spLocks noChangeArrowheads="1"/>
            </p:cNvSpPr>
            <p:nvPr/>
          </p:nvSpPr>
          <p:spPr bwMode="auto">
            <a:xfrm>
              <a:off x="4314825" y="3103563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23" name="Rectangle 76"/>
            <p:cNvSpPr>
              <a:spLocks noChangeArrowheads="1"/>
            </p:cNvSpPr>
            <p:nvPr/>
          </p:nvSpPr>
          <p:spPr bwMode="auto">
            <a:xfrm>
              <a:off x="4338638" y="310356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24" name="Rectangle 77"/>
            <p:cNvSpPr>
              <a:spLocks noChangeArrowheads="1"/>
            </p:cNvSpPr>
            <p:nvPr/>
          </p:nvSpPr>
          <p:spPr bwMode="auto">
            <a:xfrm>
              <a:off x="4360863" y="310356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25" name="Rectangle 78"/>
            <p:cNvSpPr>
              <a:spLocks noChangeArrowheads="1"/>
            </p:cNvSpPr>
            <p:nvPr/>
          </p:nvSpPr>
          <p:spPr bwMode="auto">
            <a:xfrm>
              <a:off x="4375150" y="3103563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26" name="Rectangle 79"/>
            <p:cNvSpPr>
              <a:spLocks noChangeArrowheads="1"/>
            </p:cNvSpPr>
            <p:nvPr/>
          </p:nvSpPr>
          <p:spPr bwMode="auto">
            <a:xfrm>
              <a:off x="4384675" y="3103563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27" name="Rectangle 80"/>
            <p:cNvSpPr>
              <a:spLocks noChangeArrowheads="1"/>
            </p:cNvSpPr>
            <p:nvPr/>
          </p:nvSpPr>
          <p:spPr bwMode="auto">
            <a:xfrm>
              <a:off x="4398963" y="310356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28" name="Rectangle 81"/>
            <p:cNvSpPr>
              <a:spLocks noChangeArrowheads="1"/>
            </p:cNvSpPr>
            <p:nvPr/>
          </p:nvSpPr>
          <p:spPr bwMode="auto">
            <a:xfrm>
              <a:off x="4413250" y="3103563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29" name="Rectangle 82"/>
            <p:cNvSpPr>
              <a:spLocks noChangeArrowheads="1"/>
            </p:cNvSpPr>
            <p:nvPr/>
          </p:nvSpPr>
          <p:spPr bwMode="auto">
            <a:xfrm>
              <a:off x="4413250" y="3092450"/>
              <a:ext cx="3175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30" name="Rectangle 83"/>
            <p:cNvSpPr>
              <a:spLocks noChangeArrowheads="1"/>
            </p:cNvSpPr>
            <p:nvPr/>
          </p:nvSpPr>
          <p:spPr bwMode="auto">
            <a:xfrm>
              <a:off x="4416425" y="3103563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31" name="Rectangle 84"/>
            <p:cNvSpPr>
              <a:spLocks noChangeArrowheads="1"/>
            </p:cNvSpPr>
            <p:nvPr/>
          </p:nvSpPr>
          <p:spPr bwMode="auto">
            <a:xfrm>
              <a:off x="4437063" y="310356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32" name="Rectangle 85"/>
            <p:cNvSpPr>
              <a:spLocks noChangeArrowheads="1"/>
            </p:cNvSpPr>
            <p:nvPr/>
          </p:nvSpPr>
          <p:spPr bwMode="auto">
            <a:xfrm>
              <a:off x="4476750" y="3103563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33" name="Rectangle 86"/>
            <p:cNvSpPr>
              <a:spLocks noChangeArrowheads="1"/>
            </p:cNvSpPr>
            <p:nvPr/>
          </p:nvSpPr>
          <p:spPr bwMode="auto">
            <a:xfrm>
              <a:off x="4491038" y="310356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34" name="Rectangle 87"/>
            <p:cNvSpPr>
              <a:spLocks noChangeArrowheads="1"/>
            </p:cNvSpPr>
            <p:nvPr/>
          </p:nvSpPr>
          <p:spPr bwMode="auto">
            <a:xfrm>
              <a:off x="4494213" y="310356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35" name="Rectangle 88"/>
            <p:cNvSpPr>
              <a:spLocks noChangeArrowheads="1"/>
            </p:cNvSpPr>
            <p:nvPr/>
          </p:nvSpPr>
          <p:spPr bwMode="auto">
            <a:xfrm>
              <a:off x="4533900" y="3103563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36" name="Rectangle 89"/>
            <p:cNvSpPr>
              <a:spLocks noChangeArrowheads="1"/>
            </p:cNvSpPr>
            <p:nvPr/>
          </p:nvSpPr>
          <p:spPr bwMode="auto">
            <a:xfrm>
              <a:off x="4546600" y="3103563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37" name="Rectangle 90"/>
            <p:cNvSpPr>
              <a:spLocks noChangeArrowheads="1"/>
            </p:cNvSpPr>
            <p:nvPr/>
          </p:nvSpPr>
          <p:spPr bwMode="auto">
            <a:xfrm>
              <a:off x="4560888" y="310356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38" name="Rectangle 91"/>
            <p:cNvSpPr>
              <a:spLocks noChangeArrowheads="1"/>
            </p:cNvSpPr>
            <p:nvPr/>
          </p:nvSpPr>
          <p:spPr bwMode="auto">
            <a:xfrm>
              <a:off x="4586288" y="310356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39" name="Rectangle 92"/>
            <p:cNvSpPr>
              <a:spLocks noChangeArrowheads="1"/>
            </p:cNvSpPr>
            <p:nvPr/>
          </p:nvSpPr>
          <p:spPr bwMode="auto">
            <a:xfrm>
              <a:off x="4614863" y="310356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40" name="Rectangle 93"/>
            <p:cNvSpPr>
              <a:spLocks noChangeArrowheads="1"/>
            </p:cNvSpPr>
            <p:nvPr/>
          </p:nvSpPr>
          <p:spPr bwMode="auto">
            <a:xfrm>
              <a:off x="4641850" y="3103563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41" name="Rectangle 94"/>
            <p:cNvSpPr>
              <a:spLocks noChangeArrowheads="1"/>
            </p:cNvSpPr>
            <p:nvPr/>
          </p:nvSpPr>
          <p:spPr bwMode="auto">
            <a:xfrm>
              <a:off x="4656138" y="310356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42" name="Rectangle 95"/>
            <p:cNvSpPr>
              <a:spLocks noChangeArrowheads="1"/>
            </p:cNvSpPr>
            <p:nvPr/>
          </p:nvSpPr>
          <p:spPr bwMode="auto">
            <a:xfrm>
              <a:off x="4710113" y="310356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43" name="Rectangle 96"/>
            <p:cNvSpPr>
              <a:spLocks noChangeArrowheads="1"/>
            </p:cNvSpPr>
            <p:nvPr/>
          </p:nvSpPr>
          <p:spPr bwMode="auto">
            <a:xfrm>
              <a:off x="4765675" y="3167063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44" name="Rectangle 97"/>
            <p:cNvSpPr>
              <a:spLocks noChangeArrowheads="1"/>
            </p:cNvSpPr>
            <p:nvPr/>
          </p:nvSpPr>
          <p:spPr bwMode="auto">
            <a:xfrm>
              <a:off x="4864100" y="3233738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45" name="Rectangle 98"/>
            <p:cNvSpPr>
              <a:spLocks noChangeArrowheads="1"/>
            </p:cNvSpPr>
            <p:nvPr/>
          </p:nvSpPr>
          <p:spPr bwMode="auto">
            <a:xfrm>
              <a:off x="4903788" y="3302000"/>
              <a:ext cx="1587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46" name="Rectangle 99"/>
            <p:cNvSpPr>
              <a:spLocks noChangeArrowheads="1"/>
            </p:cNvSpPr>
            <p:nvPr/>
          </p:nvSpPr>
          <p:spPr bwMode="auto">
            <a:xfrm>
              <a:off x="4995863" y="3302000"/>
              <a:ext cx="1587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47" name="Rectangle 100"/>
            <p:cNvSpPr>
              <a:spLocks noChangeArrowheads="1"/>
            </p:cNvSpPr>
            <p:nvPr/>
          </p:nvSpPr>
          <p:spPr bwMode="auto">
            <a:xfrm>
              <a:off x="5037138" y="3302000"/>
              <a:ext cx="1587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48" name="Rectangle 101"/>
            <p:cNvSpPr>
              <a:spLocks noChangeArrowheads="1"/>
            </p:cNvSpPr>
            <p:nvPr/>
          </p:nvSpPr>
          <p:spPr bwMode="auto">
            <a:xfrm>
              <a:off x="5051425" y="3302000"/>
              <a:ext cx="1588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49" name="Rectangle 102"/>
            <p:cNvSpPr>
              <a:spLocks noChangeArrowheads="1"/>
            </p:cNvSpPr>
            <p:nvPr/>
          </p:nvSpPr>
          <p:spPr bwMode="auto">
            <a:xfrm>
              <a:off x="5189538" y="3302000"/>
              <a:ext cx="1587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50" name="Rectangle 103"/>
            <p:cNvSpPr>
              <a:spLocks noChangeArrowheads="1"/>
            </p:cNvSpPr>
            <p:nvPr/>
          </p:nvSpPr>
          <p:spPr bwMode="auto">
            <a:xfrm>
              <a:off x="5200650" y="3392488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51" name="Rectangle 104"/>
            <p:cNvSpPr>
              <a:spLocks noChangeArrowheads="1"/>
            </p:cNvSpPr>
            <p:nvPr/>
          </p:nvSpPr>
          <p:spPr bwMode="auto">
            <a:xfrm>
              <a:off x="5253038" y="3392488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52" name="Rectangle 105"/>
            <p:cNvSpPr>
              <a:spLocks noChangeArrowheads="1"/>
            </p:cNvSpPr>
            <p:nvPr/>
          </p:nvSpPr>
          <p:spPr bwMode="auto">
            <a:xfrm>
              <a:off x="5305425" y="3392488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53" name="Rectangle 106"/>
            <p:cNvSpPr>
              <a:spLocks noChangeArrowheads="1"/>
            </p:cNvSpPr>
            <p:nvPr/>
          </p:nvSpPr>
          <p:spPr bwMode="auto">
            <a:xfrm>
              <a:off x="5362575" y="3516313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54" name="Rectangle 107"/>
            <p:cNvSpPr>
              <a:spLocks noChangeArrowheads="1"/>
            </p:cNvSpPr>
            <p:nvPr/>
          </p:nvSpPr>
          <p:spPr bwMode="auto">
            <a:xfrm>
              <a:off x="5386388" y="351631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55" name="Rectangle 108"/>
            <p:cNvSpPr>
              <a:spLocks noChangeArrowheads="1"/>
            </p:cNvSpPr>
            <p:nvPr/>
          </p:nvSpPr>
          <p:spPr bwMode="auto">
            <a:xfrm>
              <a:off x="5408613" y="351631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56" name="Rectangle 109"/>
            <p:cNvSpPr>
              <a:spLocks noChangeArrowheads="1"/>
            </p:cNvSpPr>
            <p:nvPr/>
          </p:nvSpPr>
          <p:spPr bwMode="auto">
            <a:xfrm>
              <a:off x="5510213" y="351631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57" name="Rectangle 110"/>
            <p:cNvSpPr>
              <a:spLocks noChangeArrowheads="1"/>
            </p:cNvSpPr>
            <p:nvPr/>
          </p:nvSpPr>
          <p:spPr bwMode="auto">
            <a:xfrm>
              <a:off x="5518150" y="3516313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58" name="Rectangle 111"/>
            <p:cNvSpPr>
              <a:spLocks noChangeArrowheads="1"/>
            </p:cNvSpPr>
            <p:nvPr/>
          </p:nvSpPr>
          <p:spPr bwMode="auto">
            <a:xfrm>
              <a:off x="5524500" y="3516313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59" name="Rectangle 112"/>
            <p:cNvSpPr>
              <a:spLocks noChangeArrowheads="1"/>
            </p:cNvSpPr>
            <p:nvPr/>
          </p:nvSpPr>
          <p:spPr bwMode="auto">
            <a:xfrm>
              <a:off x="5703888" y="351631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60" name="Rectangle 113"/>
            <p:cNvSpPr>
              <a:spLocks noChangeArrowheads="1"/>
            </p:cNvSpPr>
            <p:nvPr/>
          </p:nvSpPr>
          <p:spPr bwMode="auto">
            <a:xfrm>
              <a:off x="5781675" y="3516313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61" name="Rectangle 114"/>
            <p:cNvSpPr>
              <a:spLocks noChangeArrowheads="1"/>
            </p:cNvSpPr>
            <p:nvPr/>
          </p:nvSpPr>
          <p:spPr bwMode="auto">
            <a:xfrm>
              <a:off x="5934075" y="3516313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62" name="Rectangle 115"/>
            <p:cNvSpPr>
              <a:spLocks noChangeArrowheads="1"/>
            </p:cNvSpPr>
            <p:nvPr/>
          </p:nvSpPr>
          <p:spPr bwMode="auto">
            <a:xfrm>
              <a:off x="6075363" y="351631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63" name="Rectangle 116"/>
            <p:cNvSpPr>
              <a:spLocks noChangeArrowheads="1"/>
            </p:cNvSpPr>
            <p:nvPr/>
          </p:nvSpPr>
          <p:spPr bwMode="auto">
            <a:xfrm>
              <a:off x="6611938" y="3516313"/>
              <a:ext cx="1587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64" name="Rectangle 117"/>
            <p:cNvSpPr>
              <a:spLocks noChangeArrowheads="1"/>
            </p:cNvSpPr>
            <p:nvPr/>
          </p:nvSpPr>
          <p:spPr bwMode="auto">
            <a:xfrm>
              <a:off x="6753225" y="3516313"/>
              <a:ext cx="1588" cy="158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65" name="Rectangle 118"/>
            <p:cNvSpPr>
              <a:spLocks noChangeArrowheads="1"/>
            </p:cNvSpPr>
            <p:nvPr/>
          </p:nvSpPr>
          <p:spPr bwMode="auto">
            <a:xfrm>
              <a:off x="3157538" y="2828925"/>
              <a:ext cx="1587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66" name="Rectangle 119"/>
            <p:cNvSpPr>
              <a:spLocks noChangeArrowheads="1"/>
            </p:cNvSpPr>
            <p:nvPr/>
          </p:nvSpPr>
          <p:spPr bwMode="auto">
            <a:xfrm>
              <a:off x="3197225" y="2828925"/>
              <a:ext cx="1588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67" name="Rectangle 120"/>
            <p:cNvSpPr>
              <a:spLocks noChangeArrowheads="1"/>
            </p:cNvSpPr>
            <p:nvPr/>
          </p:nvSpPr>
          <p:spPr bwMode="auto">
            <a:xfrm>
              <a:off x="3209925" y="2828925"/>
              <a:ext cx="1588" cy="15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68" name="Rectangle 122"/>
            <p:cNvSpPr>
              <a:spLocks noChangeArrowheads="1"/>
            </p:cNvSpPr>
            <p:nvPr/>
          </p:nvSpPr>
          <p:spPr bwMode="auto">
            <a:xfrm>
              <a:off x="5510213" y="3352800"/>
              <a:ext cx="7937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69" name="Rectangle 123"/>
            <p:cNvSpPr>
              <a:spLocks noChangeArrowheads="1"/>
            </p:cNvSpPr>
            <p:nvPr/>
          </p:nvSpPr>
          <p:spPr bwMode="auto">
            <a:xfrm>
              <a:off x="3694113" y="5989638"/>
              <a:ext cx="1418773" cy="233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pt-BR" sz="1400" b="1">
                  <a:solidFill>
                    <a:srgbClr val="FFFFFF"/>
                  </a:solidFill>
                </a:rPr>
                <a:t>TEMPO EM ANOS</a:t>
              </a:r>
            </a:p>
          </p:txBody>
        </p:sp>
        <p:sp>
          <p:nvSpPr>
            <p:cNvPr id="31870" name="Rectangle 124"/>
            <p:cNvSpPr>
              <a:spLocks noChangeArrowheads="1"/>
            </p:cNvSpPr>
            <p:nvPr/>
          </p:nvSpPr>
          <p:spPr bwMode="auto">
            <a:xfrm>
              <a:off x="2201863" y="5754688"/>
              <a:ext cx="98863" cy="233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pt-BR" sz="1400" b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31871" name="Rectangle 125"/>
            <p:cNvSpPr>
              <a:spLocks noChangeArrowheads="1"/>
            </p:cNvSpPr>
            <p:nvPr/>
          </p:nvSpPr>
          <p:spPr bwMode="auto">
            <a:xfrm>
              <a:off x="2232025" y="5584825"/>
              <a:ext cx="23813" cy="777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72" name="Rectangle 126"/>
            <p:cNvSpPr>
              <a:spLocks noChangeArrowheads="1"/>
            </p:cNvSpPr>
            <p:nvPr/>
          </p:nvSpPr>
          <p:spPr bwMode="auto">
            <a:xfrm>
              <a:off x="3887788" y="5754688"/>
              <a:ext cx="98863" cy="233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pt-BR" sz="1400" b="1">
                  <a:solidFill>
                    <a:srgbClr val="FFFFFF"/>
                  </a:solidFill>
                </a:rPr>
                <a:t>5</a:t>
              </a:r>
            </a:p>
          </p:txBody>
        </p:sp>
        <p:sp>
          <p:nvSpPr>
            <p:cNvPr id="31873" name="Rectangle 127"/>
            <p:cNvSpPr>
              <a:spLocks noChangeArrowheads="1"/>
            </p:cNvSpPr>
            <p:nvPr/>
          </p:nvSpPr>
          <p:spPr bwMode="auto">
            <a:xfrm>
              <a:off x="2232025" y="1981200"/>
              <a:ext cx="23813" cy="777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74" name="Rectangle 128"/>
            <p:cNvSpPr>
              <a:spLocks noChangeArrowheads="1"/>
            </p:cNvSpPr>
            <p:nvPr/>
          </p:nvSpPr>
          <p:spPr bwMode="auto">
            <a:xfrm>
              <a:off x="3919538" y="5584825"/>
              <a:ext cx="22225" cy="777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75" name="Rectangle 129"/>
            <p:cNvSpPr>
              <a:spLocks noChangeArrowheads="1"/>
            </p:cNvSpPr>
            <p:nvPr/>
          </p:nvSpPr>
          <p:spPr bwMode="auto">
            <a:xfrm>
              <a:off x="5532438" y="5754688"/>
              <a:ext cx="197726" cy="233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pt-BR" sz="1400" b="1">
                  <a:solidFill>
                    <a:srgbClr val="FFFFFF"/>
                  </a:solidFill>
                </a:rPr>
                <a:t>10</a:t>
              </a:r>
            </a:p>
          </p:txBody>
        </p:sp>
        <p:sp>
          <p:nvSpPr>
            <p:cNvPr id="31876" name="Rectangle 130"/>
            <p:cNvSpPr>
              <a:spLocks noChangeArrowheads="1"/>
            </p:cNvSpPr>
            <p:nvPr/>
          </p:nvSpPr>
          <p:spPr bwMode="auto">
            <a:xfrm>
              <a:off x="3919538" y="1981200"/>
              <a:ext cx="22225" cy="777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77" name="Rectangle 131"/>
            <p:cNvSpPr>
              <a:spLocks noChangeArrowheads="1"/>
            </p:cNvSpPr>
            <p:nvPr/>
          </p:nvSpPr>
          <p:spPr bwMode="auto">
            <a:xfrm>
              <a:off x="5605463" y="5584825"/>
              <a:ext cx="22225" cy="777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78" name="Rectangle 132"/>
            <p:cNvSpPr>
              <a:spLocks noChangeArrowheads="1"/>
            </p:cNvSpPr>
            <p:nvPr/>
          </p:nvSpPr>
          <p:spPr bwMode="auto">
            <a:xfrm>
              <a:off x="7221538" y="5754688"/>
              <a:ext cx="197726" cy="233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pt-BR" sz="1400" b="1">
                  <a:solidFill>
                    <a:srgbClr val="FFFFFF"/>
                  </a:solidFill>
                </a:rPr>
                <a:t>15</a:t>
              </a:r>
            </a:p>
          </p:txBody>
        </p:sp>
        <p:sp>
          <p:nvSpPr>
            <p:cNvPr id="31879" name="Rectangle 133"/>
            <p:cNvSpPr>
              <a:spLocks noChangeArrowheads="1"/>
            </p:cNvSpPr>
            <p:nvPr/>
          </p:nvSpPr>
          <p:spPr bwMode="auto">
            <a:xfrm>
              <a:off x="5605463" y="1981200"/>
              <a:ext cx="22225" cy="777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80" name="Rectangle 134"/>
            <p:cNvSpPr>
              <a:spLocks noChangeArrowheads="1"/>
            </p:cNvSpPr>
            <p:nvPr/>
          </p:nvSpPr>
          <p:spPr bwMode="auto">
            <a:xfrm>
              <a:off x="7296150" y="5584825"/>
              <a:ext cx="22225" cy="777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81" name="Rectangle 135"/>
            <p:cNvSpPr>
              <a:spLocks noChangeArrowheads="1"/>
            </p:cNvSpPr>
            <p:nvPr/>
          </p:nvSpPr>
          <p:spPr bwMode="auto">
            <a:xfrm>
              <a:off x="1524000" y="5394325"/>
              <a:ext cx="348623" cy="233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pt-BR" sz="1400" b="1">
                  <a:solidFill>
                    <a:srgbClr val="FFFFFF"/>
                  </a:solidFill>
                </a:rPr>
                <a:t>0.00</a:t>
              </a:r>
            </a:p>
          </p:txBody>
        </p:sp>
        <p:sp>
          <p:nvSpPr>
            <p:cNvPr id="31882" name="Rectangle 136"/>
            <p:cNvSpPr>
              <a:spLocks noChangeArrowheads="1"/>
            </p:cNvSpPr>
            <p:nvPr/>
          </p:nvSpPr>
          <p:spPr bwMode="auto">
            <a:xfrm>
              <a:off x="7296150" y="1981200"/>
              <a:ext cx="22225" cy="777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83" name="Rectangle 137"/>
            <p:cNvSpPr>
              <a:spLocks noChangeArrowheads="1"/>
            </p:cNvSpPr>
            <p:nvPr/>
          </p:nvSpPr>
          <p:spPr bwMode="auto">
            <a:xfrm>
              <a:off x="2036763" y="5456238"/>
              <a:ext cx="80962" cy="222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84" name="Rectangle 138"/>
            <p:cNvSpPr>
              <a:spLocks noChangeArrowheads="1"/>
            </p:cNvSpPr>
            <p:nvPr/>
          </p:nvSpPr>
          <p:spPr bwMode="auto">
            <a:xfrm>
              <a:off x="1524000" y="4567238"/>
              <a:ext cx="348623" cy="233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pt-BR" sz="1400" b="1">
                  <a:solidFill>
                    <a:srgbClr val="FFFFFF"/>
                  </a:solidFill>
                </a:rPr>
                <a:t>0.25</a:t>
              </a:r>
            </a:p>
          </p:txBody>
        </p:sp>
        <p:sp>
          <p:nvSpPr>
            <p:cNvPr id="31885" name="Rectangle 139"/>
            <p:cNvSpPr>
              <a:spLocks noChangeArrowheads="1"/>
            </p:cNvSpPr>
            <p:nvPr/>
          </p:nvSpPr>
          <p:spPr bwMode="auto">
            <a:xfrm>
              <a:off x="7434263" y="5456238"/>
              <a:ext cx="80962" cy="222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86" name="Rectangle 140"/>
            <p:cNvSpPr>
              <a:spLocks noChangeArrowheads="1"/>
            </p:cNvSpPr>
            <p:nvPr/>
          </p:nvSpPr>
          <p:spPr bwMode="auto">
            <a:xfrm>
              <a:off x="2036763" y="4633913"/>
              <a:ext cx="80962" cy="222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87" name="Rectangle 141"/>
            <p:cNvSpPr>
              <a:spLocks noChangeArrowheads="1"/>
            </p:cNvSpPr>
            <p:nvPr/>
          </p:nvSpPr>
          <p:spPr bwMode="auto">
            <a:xfrm>
              <a:off x="1524000" y="3744913"/>
              <a:ext cx="348623" cy="233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pt-BR" sz="1400" b="1">
                  <a:solidFill>
                    <a:srgbClr val="FFFFFF"/>
                  </a:solidFill>
                </a:rPr>
                <a:t>0.50</a:t>
              </a:r>
            </a:p>
          </p:txBody>
        </p:sp>
        <p:sp>
          <p:nvSpPr>
            <p:cNvPr id="31888" name="Rectangle 142"/>
            <p:cNvSpPr>
              <a:spLocks noChangeArrowheads="1"/>
            </p:cNvSpPr>
            <p:nvPr/>
          </p:nvSpPr>
          <p:spPr bwMode="auto">
            <a:xfrm>
              <a:off x="7434263" y="4633913"/>
              <a:ext cx="80962" cy="222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89" name="Rectangle 143"/>
            <p:cNvSpPr>
              <a:spLocks noChangeArrowheads="1"/>
            </p:cNvSpPr>
            <p:nvPr/>
          </p:nvSpPr>
          <p:spPr bwMode="auto">
            <a:xfrm>
              <a:off x="2036763" y="3808413"/>
              <a:ext cx="80962" cy="222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90" name="Rectangle 144"/>
            <p:cNvSpPr>
              <a:spLocks noChangeArrowheads="1"/>
            </p:cNvSpPr>
            <p:nvPr/>
          </p:nvSpPr>
          <p:spPr bwMode="auto">
            <a:xfrm>
              <a:off x="1524000" y="2922588"/>
              <a:ext cx="348623" cy="233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pt-BR" sz="1400" b="1">
                  <a:solidFill>
                    <a:srgbClr val="FFFFFF"/>
                  </a:solidFill>
                </a:rPr>
                <a:t>0.75</a:t>
              </a:r>
            </a:p>
          </p:txBody>
        </p:sp>
        <p:sp>
          <p:nvSpPr>
            <p:cNvPr id="31891" name="Rectangle 145"/>
            <p:cNvSpPr>
              <a:spLocks noChangeArrowheads="1"/>
            </p:cNvSpPr>
            <p:nvPr/>
          </p:nvSpPr>
          <p:spPr bwMode="auto">
            <a:xfrm>
              <a:off x="7434263" y="3808413"/>
              <a:ext cx="80962" cy="222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92" name="Rectangle 146"/>
            <p:cNvSpPr>
              <a:spLocks noChangeArrowheads="1"/>
            </p:cNvSpPr>
            <p:nvPr/>
          </p:nvSpPr>
          <p:spPr bwMode="auto">
            <a:xfrm>
              <a:off x="2036763" y="2986088"/>
              <a:ext cx="80962" cy="238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93" name="Rectangle 147"/>
            <p:cNvSpPr>
              <a:spLocks noChangeArrowheads="1"/>
            </p:cNvSpPr>
            <p:nvPr/>
          </p:nvSpPr>
          <p:spPr bwMode="auto">
            <a:xfrm>
              <a:off x="1524000" y="2100263"/>
              <a:ext cx="348623" cy="233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pt-BR" sz="1400" b="1">
                  <a:solidFill>
                    <a:srgbClr val="FFFFFF"/>
                  </a:solidFill>
                </a:rPr>
                <a:t>1.00</a:t>
              </a:r>
            </a:p>
          </p:txBody>
        </p:sp>
        <p:sp>
          <p:nvSpPr>
            <p:cNvPr id="31894" name="Rectangle 148"/>
            <p:cNvSpPr>
              <a:spLocks noChangeArrowheads="1"/>
            </p:cNvSpPr>
            <p:nvPr/>
          </p:nvSpPr>
          <p:spPr bwMode="auto">
            <a:xfrm>
              <a:off x="7434263" y="2986088"/>
              <a:ext cx="80962" cy="238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95" name="Rectangle 149"/>
            <p:cNvSpPr>
              <a:spLocks noChangeArrowheads="1"/>
            </p:cNvSpPr>
            <p:nvPr/>
          </p:nvSpPr>
          <p:spPr bwMode="auto">
            <a:xfrm>
              <a:off x="2036763" y="2163763"/>
              <a:ext cx="80962" cy="238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96" name="Rectangle 150"/>
            <p:cNvSpPr>
              <a:spLocks noChangeArrowheads="1"/>
            </p:cNvSpPr>
            <p:nvPr/>
          </p:nvSpPr>
          <p:spPr bwMode="auto">
            <a:xfrm>
              <a:off x="7434263" y="2163763"/>
              <a:ext cx="80962" cy="238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97" name="Rectangle 151"/>
            <p:cNvSpPr>
              <a:spLocks noChangeArrowheads="1"/>
            </p:cNvSpPr>
            <p:nvPr/>
          </p:nvSpPr>
          <p:spPr bwMode="auto">
            <a:xfrm>
              <a:off x="2117725" y="2047875"/>
              <a:ext cx="5316538" cy="222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98" name="Rectangle 152"/>
            <p:cNvSpPr>
              <a:spLocks noChangeArrowheads="1"/>
            </p:cNvSpPr>
            <p:nvPr/>
          </p:nvSpPr>
          <p:spPr bwMode="auto">
            <a:xfrm>
              <a:off x="7423150" y="2058988"/>
              <a:ext cx="22225" cy="35258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899" name="Rectangle 153"/>
            <p:cNvSpPr>
              <a:spLocks noChangeArrowheads="1"/>
            </p:cNvSpPr>
            <p:nvPr/>
          </p:nvSpPr>
          <p:spPr bwMode="auto">
            <a:xfrm>
              <a:off x="2117725" y="5572125"/>
              <a:ext cx="5316538" cy="238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00" name="Rectangle 154"/>
            <p:cNvSpPr>
              <a:spLocks noChangeArrowheads="1"/>
            </p:cNvSpPr>
            <p:nvPr/>
          </p:nvSpPr>
          <p:spPr bwMode="auto">
            <a:xfrm>
              <a:off x="2105025" y="2058988"/>
              <a:ext cx="23813" cy="35258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01" name="Rectangle 155"/>
            <p:cNvSpPr>
              <a:spLocks noChangeArrowheads="1"/>
            </p:cNvSpPr>
            <p:nvPr/>
          </p:nvSpPr>
          <p:spPr bwMode="auto">
            <a:xfrm>
              <a:off x="2095500" y="5942013"/>
              <a:ext cx="395453" cy="233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pt-BR" sz="1400" b="1">
                  <a:solidFill>
                    <a:srgbClr val="FFFFFF"/>
                  </a:solidFill>
                </a:rPr>
                <a:t>1989</a:t>
              </a:r>
            </a:p>
          </p:txBody>
        </p:sp>
        <p:sp>
          <p:nvSpPr>
            <p:cNvPr id="31902" name="Rectangle 156"/>
            <p:cNvSpPr>
              <a:spLocks noChangeArrowheads="1"/>
            </p:cNvSpPr>
            <p:nvPr/>
          </p:nvSpPr>
          <p:spPr bwMode="auto">
            <a:xfrm>
              <a:off x="6332538" y="5870575"/>
              <a:ext cx="395453" cy="233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pt-BR" sz="1400" b="1">
                  <a:solidFill>
                    <a:srgbClr val="FFFFFF"/>
                  </a:solidFill>
                </a:rPr>
                <a:t>2000</a:t>
              </a:r>
            </a:p>
          </p:txBody>
        </p:sp>
        <p:sp>
          <p:nvSpPr>
            <p:cNvPr id="31903" name="Rectangle 157"/>
            <p:cNvSpPr>
              <a:spLocks noChangeArrowheads="1"/>
            </p:cNvSpPr>
            <p:nvPr/>
          </p:nvSpPr>
          <p:spPr bwMode="auto">
            <a:xfrm>
              <a:off x="4349989" y="3861625"/>
              <a:ext cx="686700" cy="299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pt-BR" sz="1400" b="1">
                  <a:solidFill>
                    <a:srgbClr val="FFFFFF"/>
                  </a:solidFill>
                </a:rPr>
                <a:t>HAART</a:t>
              </a:r>
              <a:r>
                <a:rPr lang="pt-BR" sz="1800" b="1">
                  <a:solidFill>
                    <a:srgbClr val="FFFFFF"/>
                  </a:solidFill>
                </a:rPr>
                <a:t>*</a:t>
              </a:r>
              <a:endParaRPr lang="pt-BR" sz="1800">
                <a:solidFill>
                  <a:srgbClr val="FFFFFF"/>
                </a:solidFill>
              </a:endParaRPr>
            </a:p>
          </p:txBody>
        </p:sp>
        <p:sp>
          <p:nvSpPr>
            <p:cNvPr id="31904" name="Rectangle 158"/>
            <p:cNvSpPr>
              <a:spLocks noChangeArrowheads="1"/>
            </p:cNvSpPr>
            <p:nvPr/>
          </p:nvSpPr>
          <p:spPr bwMode="auto">
            <a:xfrm>
              <a:off x="2232025" y="2174875"/>
              <a:ext cx="23813" cy="1746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05" name="Rectangle 159"/>
            <p:cNvSpPr>
              <a:spLocks noChangeArrowheads="1"/>
            </p:cNvSpPr>
            <p:nvPr/>
          </p:nvSpPr>
          <p:spPr bwMode="auto">
            <a:xfrm>
              <a:off x="2236788" y="2192338"/>
              <a:ext cx="22225" cy="17462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06" name="Rectangle 160"/>
            <p:cNvSpPr>
              <a:spLocks noChangeArrowheads="1"/>
            </p:cNvSpPr>
            <p:nvPr/>
          </p:nvSpPr>
          <p:spPr bwMode="auto">
            <a:xfrm>
              <a:off x="2236788" y="2209800"/>
              <a:ext cx="22225" cy="19050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07" name="Rectangle 161"/>
            <p:cNvSpPr>
              <a:spLocks noChangeArrowheads="1"/>
            </p:cNvSpPr>
            <p:nvPr/>
          </p:nvSpPr>
          <p:spPr bwMode="auto">
            <a:xfrm>
              <a:off x="2239963" y="2228850"/>
              <a:ext cx="22225" cy="1746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08" name="Rectangle 162"/>
            <p:cNvSpPr>
              <a:spLocks noChangeArrowheads="1"/>
            </p:cNvSpPr>
            <p:nvPr/>
          </p:nvSpPr>
          <p:spPr bwMode="auto">
            <a:xfrm>
              <a:off x="2246313" y="2246313"/>
              <a:ext cx="23812" cy="17462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09" name="Rectangle 163"/>
            <p:cNvSpPr>
              <a:spLocks noChangeArrowheads="1"/>
            </p:cNvSpPr>
            <p:nvPr/>
          </p:nvSpPr>
          <p:spPr bwMode="auto">
            <a:xfrm>
              <a:off x="2257425" y="2251075"/>
              <a:ext cx="25400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10" name="Rectangle 164"/>
            <p:cNvSpPr>
              <a:spLocks noChangeArrowheads="1"/>
            </p:cNvSpPr>
            <p:nvPr/>
          </p:nvSpPr>
          <p:spPr bwMode="auto">
            <a:xfrm>
              <a:off x="2271713" y="2263775"/>
              <a:ext cx="22225" cy="1746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11" name="Rectangle 165"/>
            <p:cNvSpPr>
              <a:spLocks noChangeArrowheads="1"/>
            </p:cNvSpPr>
            <p:nvPr/>
          </p:nvSpPr>
          <p:spPr bwMode="auto">
            <a:xfrm>
              <a:off x="2282825" y="2286000"/>
              <a:ext cx="3175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12" name="Rectangle 166"/>
            <p:cNvSpPr>
              <a:spLocks noChangeArrowheads="1"/>
            </p:cNvSpPr>
            <p:nvPr/>
          </p:nvSpPr>
          <p:spPr bwMode="auto">
            <a:xfrm>
              <a:off x="2274888" y="2281238"/>
              <a:ext cx="22225" cy="17462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13" name="Rectangle 167"/>
            <p:cNvSpPr>
              <a:spLocks noChangeArrowheads="1"/>
            </p:cNvSpPr>
            <p:nvPr/>
          </p:nvSpPr>
          <p:spPr bwMode="auto">
            <a:xfrm>
              <a:off x="2278063" y="2298700"/>
              <a:ext cx="23812" cy="1746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14" name="Rectangle 168"/>
            <p:cNvSpPr>
              <a:spLocks noChangeArrowheads="1"/>
            </p:cNvSpPr>
            <p:nvPr/>
          </p:nvSpPr>
          <p:spPr bwMode="auto">
            <a:xfrm>
              <a:off x="2289175" y="2305050"/>
              <a:ext cx="49213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15" name="Rectangle 169"/>
            <p:cNvSpPr>
              <a:spLocks noChangeArrowheads="1"/>
            </p:cNvSpPr>
            <p:nvPr/>
          </p:nvSpPr>
          <p:spPr bwMode="auto">
            <a:xfrm>
              <a:off x="2327275" y="2316163"/>
              <a:ext cx="23813" cy="17462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16" name="Rectangle 170"/>
            <p:cNvSpPr>
              <a:spLocks noChangeArrowheads="1"/>
            </p:cNvSpPr>
            <p:nvPr/>
          </p:nvSpPr>
          <p:spPr bwMode="auto">
            <a:xfrm>
              <a:off x="2338388" y="2322513"/>
              <a:ext cx="68262" cy="23812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17" name="Rectangle 171"/>
            <p:cNvSpPr>
              <a:spLocks noChangeArrowheads="1"/>
            </p:cNvSpPr>
            <p:nvPr/>
          </p:nvSpPr>
          <p:spPr bwMode="auto">
            <a:xfrm>
              <a:off x="2406650" y="2322513"/>
              <a:ext cx="9525" cy="23812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18" name="Rectangle 172"/>
            <p:cNvSpPr>
              <a:spLocks noChangeArrowheads="1"/>
            </p:cNvSpPr>
            <p:nvPr/>
          </p:nvSpPr>
          <p:spPr bwMode="auto">
            <a:xfrm>
              <a:off x="2405063" y="2333625"/>
              <a:ext cx="23812" cy="1746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19" name="Rectangle 173"/>
            <p:cNvSpPr>
              <a:spLocks noChangeArrowheads="1"/>
            </p:cNvSpPr>
            <p:nvPr/>
          </p:nvSpPr>
          <p:spPr bwMode="auto">
            <a:xfrm>
              <a:off x="2427288" y="2339975"/>
              <a:ext cx="14287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20" name="Rectangle 174"/>
            <p:cNvSpPr>
              <a:spLocks noChangeArrowheads="1"/>
            </p:cNvSpPr>
            <p:nvPr/>
          </p:nvSpPr>
          <p:spPr bwMode="auto">
            <a:xfrm>
              <a:off x="2430463" y="2351088"/>
              <a:ext cx="22225" cy="17462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21" name="Rectangle 175"/>
            <p:cNvSpPr>
              <a:spLocks noChangeArrowheads="1"/>
            </p:cNvSpPr>
            <p:nvPr/>
          </p:nvSpPr>
          <p:spPr bwMode="auto">
            <a:xfrm>
              <a:off x="2441575" y="2357438"/>
              <a:ext cx="42863" cy="23812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22" name="Rectangle 176"/>
            <p:cNvSpPr>
              <a:spLocks noChangeArrowheads="1"/>
            </p:cNvSpPr>
            <p:nvPr/>
          </p:nvSpPr>
          <p:spPr bwMode="auto">
            <a:xfrm>
              <a:off x="2484438" y="2357438"/>
              <a:ext cx="12700" cy="23812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23" name="Rectangle 177"/>
            <p:cNvSpPr>
              <a:spLocks noChangeArrowheads="1"/>
            </p:cNvSpPr>
            <p:nvPr/>
          </p:nvSpPr>
          <p:spPr bwMode="auto">
            <a:xfrm>
              <a:off x="2486025" y="2368550"/>
              <a:ext cx="23813" cy="19050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24" name="Rectangle 178"/>
            <p:cNvSpPr>
              <a:spLocks noChangeArrowheads="1"/>
            </p:cNvSpPr>
            <p:nvPr/>
          </p:nvSpPr>
          <p:spPr bwMode="auto">
            <a:xfrm>
              <a:off x="2486025" y="2387600"/>
              <a:ext cx="23813" cy="1746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25" name="Rectangle 179"/>
            <p:cNvSpPr>
              <a:spLocks noChangeArrowheads="1"/>
            </p:cNvSpPr>
            <p:nvPr/>
          </p:nvSpPr>
          <p:spPr bwMode="auto">
            <a:xfrm>
              <a:off x="2490788" y="2405063"/>
              <a:ext cx="22225" cy="349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26" name="Rectangle 180"/>
            <p:cNvSpPr>
              <a:spLocks noChangeArrowheads="1"/>
            </p:cNvSpPr>
            <p:nvPr/>
          </p:nvSpPr>
          <p:spPr bwMode="auto">
            <a:xfrm>
              <a:off x="2501900" y="2428875"/>
              <a:ext cx="20638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27" name="Rectangle 181"/>
            <p:cNvSpPr>
              <a:spLocks noChangeArrowheads="1"/>
            </p:cNvSpPr>
            <p:nvPr/>
          </p:nvSpPr>
          <p:spPr bwMode="auto">
            <a:xfrm>
              <a:off x="2522538" y="2428875"/>
              <a:ext cx="46037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28" name="Rectangle 182"/>
            <p:cNvSpPr>
              <a:spLocks noChangeArrowheads="1"/>
            </p:cNvSpPr>
            <p:nvPr/>
          </p:nvSpPr>
          <p:spPr bwMode="auto">
            <a:xfrm>
              <a:off x="2568575" y="2428875"/>
              <a:ext cx="11113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29" name="Rectangle 183"/>
            <p:cNvSpPr>
              <a:spLocks noChangeArrowheads="1"/>
            </p:cNvSpPr>
            <p:nvPr/>
          </p:nvSpPr>
          <p:spPr bwMode="auto">
            <a:xfrm>
              <a:off x="2568575" y="2439988"/>
              <a:ext cx="22225" cy="17462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30" name="Rectangle 184"/>
            <p:cNvSpPr>
              <a:spLocks noChangeArrowheads="1"/>
            </p:cNvSpPr>
            <p:nvPr/>
          </p:nvSpPr>
          <p:spPr bwMode="auto">
            <a:xfrm>
              <a:off x="2571750" y="2457450"/>
              <a:ext cx="22225" cy="349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31" name="Rectangle 185"/>
            <p:cNvSpPr>
              <a:spLocks noChangeArrowheads="1"/>
            </p:cNvSpPr>
            <p:nvPr/>
          </p:nvSpPr>
          <p:spPr bwMode="auto">
            <a:xfrm>
              <a:off x="2582863" y="2481263"/>
              <a:ext cx="38100" cy="23812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32" name="Rectangle 186"/>
            <p:cNvSpPr>
              <a:spLocks noChangeArrowheads="1"/>
            </p:cNvSpPr>
            <p:nvPr/>
          </p:nvSpPr>
          <p:spPr bwMode="auto">
            <a:xfrm>
              <a:off x="2620963" y="2481263"/>
              <a:ext cx="11112" cy="23812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33" name="Rectangle 187"/>
            <p:cNvSpPr>
              <a:spLocks noChangeArrowheads="1"/>
            </p:cNvSpPr>
            <p:nvPr/>
          </p:nvSpPr>
          <p:spPr bwMode="auto">
            <a:xfrm>
              <a:off x="2632075" y="2481263"/>
              <a:ext cx="34925" cy="23812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34" name="Rectangle 188"/>
            <p:cNvSpPr>
              <a:spLocks noChangeArrowheads="1"/>
            </p:cNvSpPr>
            <p:nvPr/>
          </p:nvSpPr>
          <p:spPr bwMode="auto">
            <a:xfrm>
              <a:off x="2655888" y="2492375"/>
              <a:ext cx="23812" cy="1746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35" name="Rectangle 189"/>
            <p:cNvSpPr>
              <a:spLocks noChangeArrowheads="1"/>
            </p:cNvSpPr>
            <p:nvPr/>
          </p:nvSpPr>
          <p:spPr bwMode="auto">
            <a:xfrm>
              <a:off x="2659063" y="2509838"/>
              <a:ext cx="23812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36" name="Rectangle 190"/>
            <p:cNvSpPr>
              <a:spLocks noChangeArrowheads="1"/>
            </p:cNvSpPr>
            <p:nvPr/>
          </p:nvSpPr>
          <p:spPr bwMode="auto">
            <a:xfrm>
              <a:off x="2671763" y="2519363"/>
              <a:ext cx="34925" cy="23812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37" name="Rectangle 191"/>
            <p:cNvSpPr>
              <a:spLocks noChangeArrowheads="1"/>
            </p:cNvSpPr>
            <p:nvPr/>
          </p:nvSpPr>
          <p:spPr bwMode="auto">
            <a:xfrm>
              <a:off x="2717800" y="2519363"/>
              <a:ext cx="26988" cy="23812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38" name="Rectangle 192"/>
            <p:cNvSpPr>
              <a:spLocks noChangeArrowheads="1"/>
            </p:cNvSpPr>
            <p:nvPr/>
          </p:nvSpPr>
          <p:spPr bwMode="auto">
            <a:xfrm>
              <a:off x="2744788" y="2519363"/>
              <a:ext cx="11112" cy="23812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39" name="Rectangle 193"/>
            <p:cNvSpPr>
              <a:spLocks noChangeArrowheads="1"/>
            </p:cNvSpPr>
            <p:nvPr/>
          </p:nvSpPr>
          <p:spPr bwMode="auto">
            <a:xfrm>
              <a:off x="2743200" y="2532063"/>
              <a:ext cx="23813" cy="17462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40" name="Rectangle 194"/>
            <p:cNvSpPr>
              <a:spLocks noChangeArrowheads="1"/>
            </p:cNvSpPr>
            <p:nvPr/>
          </p:nvSpPr>
          <p:spPr bwMode="auto">
            <a:xfrm>
              <a:off x="2755900" y="2538413"/>
              <a:ext cx="6350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41" name="Rectangle 195"/>
            <p:cNvSpPr>
              <a:spLocks noChangeArrowheads="1"/>
            </p:cNvSpPr>
            <p:nvPr/>
          </p:nvSpPr>
          <p:spPr bwMode="auto">
            <a:xfrm>
              <a:off x="2773363" y="2538413"/>
              <a:ext cx="14287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42" name="Rectangle 196"/>
            <p:cNvSpPr>
              <a:spLocks noChangeArrowheads="1"/>
            </p:cNvSpPr>
            <p:nvPr/>
          </p:nvSpPr>
          <p:spPr bwMode="auto">
            <a:xfrm>
              <a:off x="2787650" y="2538413"/>
              <a:ext cx="28575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43" name="Rectangle 197"/>
            <p:cNvSpPr>
              <a:spLocks noChangeArrowheads="1"/>
            </p:cNvSpPr>
            <p:nvPr/>
          </p:nvSpPr>
          <p:spPr bwMode="auto">
            <a:xfrm>
              <a:off x="2816225" y="2538413"/>
              <a:ext cx="17463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44" name="Rectangle 198"/>
            <p:cNvSpPr>
              <a:spLocks noChangeArrowheads="1"/>
            </p:cNvSpPr>
            <p:nvPr/>
          </p:nvSpPr>
          <p:spPr bwMode="auto">
            <a:xfrm>
              <a:off x="2833688" y="2538413"/>
              <a:ext cx="14287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45" name="Rectangle 199"/>
            <p:cNvSpPr>
              <a:spLocks noChangeArrowheads="1"/>
            </p:cNvSpPr>
            <p:nvPr/>
          </p:nvSpPr>
          <p:spPr bwMode="auto">
            <a:xfrm>
              <a:off x="2843213" y="2549525"/>
              <a:ext cx="23812" cy="1746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46" name="Rectangle 200"/>
            <p:cNvSpPr>
              <a:spLocks noChangeArrowheads="1"/>
            </p:cNvSpPr>
            <p:nvPr/>
          </p:nvSpPr>
          <p:spPr bwMode="auto">
            <a:xfrm>
              <a:off x="2854325" y="2555875"/>
              <a:ext cx="17463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47" name="Rectangle 201"/>
            <p:cNvSpPr>
              <a:spLocks noChangeArrowheads="1"/>
            </p:cNvSpPr>
            <p:nvPr/>
          </p:nvSpPr>
          <p:spPr bwMode="auto">
            <a:xfrm>
              <a:off x="2871788" y="2555875"/>
              <a:ext cx="14287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48" name="Rectangle 202"/>
            <p:cNvSpPr>
              <a:spLocks noChangeArrowheads="1"/>
            </p:cNvSpPr>
            <p:nvPr/>
          </p:nvSpPr>
          <p:spPr bwMode="auto">
            <a:xfrm>
              <a:off x="2886075" y="2555875"/>
              <a:ext cx="17463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49" name="Rectangle 203"/>
            <p:cNvSpPr>
              <a:spLocks noChangeArrowheads="1"/>
            </p:cNvSpPr>
            <p:nvPr/>
          </p:nvSpPr>
          <p:spPr bwMode="auto">
            <a:xfrm>
              <a:off x="2906713" y="2566988"/>
              <a:ext cx="22225" cy="2063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50" name="Rectangle 204"/>
            <p:cNvSpPr>
              <a:spLocks noChangeArrowheads="1"/>
            </p:cNvSpPr>
            <p:nvPr/>
          </p:nvSpPr>
          <p:spPr bwMode="auto">
            <a:xfrm>
              <a:off x="2917825" y="2576513"/>
              <a:ext cx="14288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51" name="Rectangle 205"/>
            <p:cNvSpPr>
              <a:spLocks noChangeArrowheads="1"/>
            </p:cNvSpPr>
            <p:nvPr/>
          </p:nvSpPr>
          <p:spPr bwMode="auto">
            <a:xfrm>
              <a:off x="2932113" y="2576513"/>
              <a:ext cx="63500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52" name="Rectangle 206"/>
            <p:cNvSpPr>
              <a:spLocks noChangeArrowheads="1"/>
            </p:cNvSpPr>
            <p:nvPr/>
          </p:nvSpPr>
          <p:spPr bwMode="auto">
            <a:xfrm>
              <a:off x="2998788" y="2576513"/>
              <a:ext cx="17462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53" name="Rectangle 207"/>
            <p:cNvSpPr>
              <a:spLocks noChangeArrowheads="1"/>
            </p:cNvSpPr>
            <p:nvPr/>
          </p:nvSpPr>
          <p:spPr bwMode="auto">
            <a:xfrm>
              <a:off x="3016250" y="2576513"/>
              <a:ext cx="14288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54" name="Rectangle 208"/>
            <p:cNvSpPr>
              <a:spLocks noChangeArrowheads="1"/>
            </p:cNvSpPr>
            <p:nvPr/>
          </p:nvSpPr>
          <p:spPr bwMode="auto">
            <a:xfrm>
              <a:off x="3019425" y="2587625"/>
              <a:ext cx="22225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55" name="Rectangle 209"/>
            <p:cNvSpPr>
              <a:spLocks noChangeArrowheads="1"/>
            </p:cNvSpPr>
            <p:nvPr/>
          </p:nvSpPr>
          <p:spPr bwMode="auto">
            <a:xfrm>
              <a:off x="3022600" y="2609850"/>
              <a:ext cx="23813" cy="2063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56" name="Rectangle 210"/>
            <p:cNvSpPr>
              <a:spLocks noChangeArrowheads="1"/>
            </p:cNvSpPr>
            <p:nvPr/>
          </p:nvSpPr>
          <p:spPr bwMode="auto">
            <a:xfrm>
              <a:off x="3035300" y="2619375"/>
              <a:ext cx="20638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57" name="Rectangle 211"/>
            <p:cNvSpPr>
              <a:spLocks noChangeArrowheads="1"/>
            </p:cNvSpPr>
            <p:nvPr/>
          </p:nvSpPr>
          <p:spPr bwMode="auto">
            <a:xfrm>
              <a:off x="3055938" y="2619375"/>
              <a:ext cx="17462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58" name="Rectangle 212"/>
            <p:cNvSpPr>
              <a:spLocks noChangeArrowheads="1"/>
            </p:cNvSpPr>
            <p:nvPr/>
          </p:nvSpPr>
          <p:spPr bwMode="auto">
            <a:xfrm>
              <a:off x="3073400" y="2619375"/>
              <a:ext cx="14288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59" name="Rectangle 213"/>
            <p:cNvSpPr>
              <a:spLocks noChangeArrowheads="1"/>
            </p:cNvSpPr>
            <p:nvPr/>
          </p:nvSpPr>
          <p:spPr bwMode="auto">
            <a:xfrm>
              <a:off x="3087688" y="2619375"/>
              <a:ext cx="23812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60" name="Rectangle 214"/>
            <p:cNvSpPr>
              <a:spLocks noChangeArrowheads="1"/>
            </p:cNvSpPr>
            <p:nvPr/>
          </p:nvSpPr>
          <p:spPr bwMode="auto">
            <a:xfrm>
              <a:off x="3111500" y="2619375"/>
              <a:ext cx="22225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61" name="Rectangle 215"/>
            <p:cNvSpPr>
              <a:spLocks noChangeArrowheads="1"/>
            </p:cNvSpPr>
            <p:nvPr/>
          </p:nvSpPr>
          <p:spPr bwMode="auto">
            <a:xfrm>
              <a:off x="3121025" y="2630488"/>
              <a:ext cx="23813" cy="25400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62" name="Rectangle 216"/>
            <p:cNvSpPr>
              <a:spLocks noChangeArrowheads="1"/>
            </p:cNvSpPr>
            <p:nvPr/>
          </p:nvSpPr>
          <p:spPr bwMode="auto">
            <a:xfrm>
              <a:off x="3136900" y="2643188"/>
              <a:ext cx="14288" cy="23812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63" name="Rectangle 217"/>
            <p:cNvSpPr>
              <a:spLocks noChangeArrowheads="1"/>
            </p:cNvSpPr>
            <p:nvPr/>
          </p:nvSpPr>
          <p:spPr bwMode="auto">
            <a:xfrm>
              <a:off x="3138488" y="2655888"/>
              <a:ext cx="23812" cy="20637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64" name="Rectangle 218"/>
            <p:cNvSpPr>
              <a:spLocks noChangeArrowheads="1"/>
            </p:cNvSpPr>
            <p:nvPr/>
          </p:nvSpPr>
          <p:spPr bwMode="auto">
            <a:xfrm>
              <a:off x="3157538" y="2665413"/>
              <a:ext cx="39687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65" name="Rectangle 219"/>
            <p:cNvSpPr>
              <a:spLocks noChangeArrowheads="1"/>
            </p:cNvSpPr>
            <p:nvPr/>
          </p:nvSpPr>
          <p:spPr bwMode="auto">
            <a:xfrm>
              <a:off x="3197225" y="2665413"/>
              <a:ext cx="12700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66" name="Rectangle 220"/>
            <p:cNvSpPr>
              <a:spLocks noChangeArrowheads="1"/>
            </p:cNvSpPr>
            <p:nvPr/>
          </p:nvSpPr>
          <p:spPr bwMode="auto">
            <a:xfrm>
              <a:off x="3214688" y="2665413"/>
              <a:ext cx="28575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67" name="Rectangle 221"/>
            <p:cNvSpPr>
              <a:spLocks noChangeArrowheads="1"/>
            </p:cNvSpPr>
            <p:nvPr/>
          </p:nvSpPr>
          <p:spPr bwMode="auto">
            <a:xfrm>
              <a:off x="3230563" y="2676525"/>
              <a:ext cx="23812" cy="25400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68" name="Rectangle 222"/>
            <p:cNvSpPr>
              <a:spLocks noChangeArrowheads="1"/>
            </p:cNvSpPr>
            <p:nvPr/>
          </p:nvSpPr>
          <p:spPr bwMode="auto">
            <a:xfrm>
              <a:off x="3235325" y="2701925"/>
              <a:ext cx="22225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69" name="Rectangle 223"/>
            <p:cNvSpPr>
              <a:spLocks noChangeArrowheads="1"/>
            </p:cNvSpPr>
            <p:nvPr/>
          </p:nvSpPr>
          <p:spPr bwMode="auto">
            <a:xfrm>
              <a:off x="3244850" y="2725738"/>
              <a:ext cx="23813" cy="25400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70" name="Rectangle 224"/>
            <p:cNvSpPr>
              <a:spLocks noChangeArrowheads="1"/>
            </p:cNvSpPr>
            <p:nvPr/>
          </p:nvSpPr>
          <p:spPr bwMode="auto">
            <a:xfrm>
              <a:off x="3255963" y="2738438"/>
              <a:ext cx="57150" cy="23812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71" name="Rectangle 225"/>
            <p:cNvSpPr>
              <a:spLocks noChangeArrowheads="1"/>
            </p:cNvSpPr>
            <p:nvPr/>
          </p:nvSpPr>
          <p:spPr bwMode="auto">
            <a:xfrm>
              <a:off x="3311525" y="2751138"/>
              <a:ext cx="23813" cy="23812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72" name="Rectangle 226"/>
            <p:cNvSpPr>
              <a:spLocks noChangeArrowheads="1"/>
            </p:cNvSpPr>
            <p:nvPr/>
          </p:nvSpPr>
          <p:spPr bwMode="auto">
            <a:xfrm>
              <a:off x="3330575" y="2763838"/>
              <a:ext cx="17463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73" name="Rectangle 227"/>
            <p:cNvSpPr>
              <a:spLocks noChangeArrowheads="1"/>
            </p:cNvSpPr>
            <p:nvPr/>
          </p:nvSpPr>
          <p:spPr bwMode="auto">
            <a:xfrm>
              <a:off x="3336925" y="2774950"/>
              <a:ext cx="22225" cy="2857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74" name="Rectangle 228"/>
            <p:cNvSpPr>
              <a:spLocks noChangeArrowheads="1"/>
            </p:cNvSpPr>
            <p:nvPr/>
          </p:nvSpPr>
          <p:spPr bwMode="auto">
            <a:xfrm>
              <a:off x="3348038" y="2792413"/>
              <a:ext cx="11112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75" name="Rectangle 229"/>
            <p:cNvSpPr>
              <a:spLocks noChangeArrowheads="1"/>
            </p:cNvSpPr>
            <p:nvPr/>
          </p:nvSpPr>
          <p:spPr bwMode="auto">
            <a:xfrm>
              <a:off x="3368675" y="2792413"/>
              <a:ext cx="7938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76" name="Rectangle 230"/>
            <p:cNvSpPr>
              <a:spLocks noChangeArrowheads="1"/>
            </p:cNvSpPr>
            <p:nvPr/>
          </p:nvSpPr>
          <p:spPr bwMode="auto">
            <a:xfrm>
              <a:off x="3365500" y="2803525"/>
              <a:ext cx="22225" cy="25400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77" name="Rectangle 231"/>
            <p:cNvSpPr>
              <a:spLocks noChangeArrowheads="1"/>
            </p:cNvSpPr>
            <p:nvPr/>
          </p:nvSpPr>
          <p:spPr bwMode="auto">
            <a:xfrm>
              <a:off x="3379788" y="2816225"/>
              <a:ext cx="17462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78" name="Rectangle 232"/>
            <p:cNvSpPr>
              <a:spLocks noChangeArrowheads="1"/>
            </p:cNvSpPr>
            <p:nvPr/>
          </p:nvSpPr>
          <p:spPr bwMode="auto">
            <a:xfrm>
              <a:off x="3397250" y="2828925"/>
              <a:ext cx="22225" cy="269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79" name="Rectangle 233"/>
            <p:cNvSpPr>
              <a:spLocks noChangeArrowheads="1"/>
            </p:cNvSpPr>
            <p:nvPr/>
          </p:nvSpPr>
          <p:spPr bwMode="auto">
            <a:xfrm>
              <a:off x="3397250" y="2855913"/>
              <a:ext cx="22225" cy="2857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80" name="Rectangle 234"/>
            <p:cNvSpPr>
              <a:spLocks noChangeArrowheads="1"/>
            </p:cNvSpPr>
            <p:nvPr/>
          </p:nvSpPr>
          <p:spPr bwMode="auto">
            <a:xfrm>
              <a:off x="3414713" y="2884488"/>
              <a:ext cx="22225" cy="2857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81" name="Rectangle 235"/>
            <p:cNvSpPr>
              <a:spLocks noChangeArrowheads="1"/>
            </p:cNvSpPr>
            <p:nvPr/>
          </p:nvSpPr>
          <p:spPr bwMode="auto">
            <a:xfrm>
              <a:off x="3425825" y="2901950"/>
              <a:ext cx="17463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82" name="Rectangle 236"/>
            <p:cNvSpPr>
              <a:spLocks noChangeArrowheads="1"/>
            </p:cNvSpPr>
            <p:nvPr/>
          </p:nvSpPr>
          <p:spPr bwMode="auto">
            <a:xfrm>
              <a:off x="3446463" y="2901950"/>
              <a:ext cx="7937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83" name="Rectangle 237"/>
            <p:cNvSpPr>
              <a:spLocks noChangeArrowheads="1"/>
            </p:cNvSpPr>
            <p:nvPr/>
          </p:nvSpPr>
          <p:spPr bwMode="auto">
            <a:xfrm>
              <a:off x="3454400" y="2901950"/>
              <a:ext cx="11113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84" name="Rectangle 238"/>
            <p:cNvSpPr>
              <a:spLocks noChangeArrowheads="1"/>
            </p:cNvSpPr>
            <p:nvPr/>
          </p:nvSpPr>
          <p:spPr bwMode="auto">
            <a:xfrm>
              <a:off x="3468688" y="2901950"/>
              <a:ext cx="52387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85" name="Rectangle 239"/>
            <p:cNvSpPr>
              <a:spLocks noChangeArrowheads="1"/>
            </p:cNvSpPr>
            <p:nvPr/>
          </p:nvSpPr>
          <p:spPr bwMode="auto">
            <a:xfrm>
              <a:off x="3521075" y="2901950"/>
              <a:ext cx="17463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86" name="Rectangle 240"/>
            <p:cNvSpPr>
              <a:spLocks noChangeArrowheads="1"/>
            </p:cNvSpPr>
            <p:nvPr/>
          </p:nvSpPr>
          <p:spPr bwMode="auto">
            <a:xfrm>
              <a:off x="3538538" y="2901950"/>
              <a:ext cx="7937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87" name="Rectangle 241"/>
            <p:cNvSpPr>
              <a:spLocks noChangeArrowheads="1"/>
            </p:cNvSpPr>
            <p:nvPr/>
          </p:nvSpPr>
          <p:spPr bwMode="auto">
            <a:xfrm>
              <a:off x="3546475" y="2901950"/>
              <a:ext cx="17463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88" name="Rectangle 242"/>
            <p:cNvSpPr>
              <a:spLocks noChangeArrowheads="1"/>
            </p:cNvSpPr>
            <p:nvPr/>
          </p:nvSpPr>
          <p:spPr bwMode="auto">
            <a:xfrm>
              <a:off x="3563938" y="2901950"/>
              <a:ext cx="20637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89" name="Rectangle 243"/>
            <p:cNvSpPr>
              <a:spLocks noChangeArrowheads="1"/>
            </p:cNvSpPr>
            <p:nvPr/>
          </p:nvSpPr>
          <p:spPr bwMode="auto">
            <a:xfrm>
              <a:off x="3584575" y="2901950"/>
              <a:ext cx="17463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90" name="Rectangle 244"/>
            <p:cNvSpPr>
              <a:spLocks noChangeArrowheads="1"/>
            </p:cNvSpPr>
            <p:nvPr/>
          </p:nvSpPr>
          <p:spPr bwMode="auto">
            <a:xfrm>
              <a:off x="3602038" y="2901950"/>
              <a:ext cx="14287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91" name="Rectangle 245"/>
            <p:cNvSpPr>
              <a:spLocks noChangeArrowheads="1"/>
            </p:cNvSpPr>
            <p:nvPr/>
          </p:nvSpPr>
          <p:spPr bwMode="auto">
            <a:xfrm>
              <a:off x="3616325" y="2901950"/>
              <a:ext cx="22225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92" name="Rectangle 246"/>
            <p:cNvSpPr>
              <a:spLocks noChangeArrowheads="1"/>
            </p:cNvSpPr>
            <p:nvPr/>
          </p:nvSpPr>
          <p:spPr bwMode="auto">
            <a:xfrm>
              <a:off x="3638550" y="2901950"/>
              <a:ext cx="69850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93" name="Rectangle 247"/>
            <p:cNvSpPr>
              <a:spLocks noChangeArrowheads="1"/>
            </p:cNvSpPr>
            <p:nvPr/>
          </p:nvSpPr>
          <p:spPr bwMode="auto">
            <a:xfrm>
              <a:off x="3708400" y="2901950"/>
              <a:ext cx="46038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94" name="Rectangle 248"/>
            <p:cNvSpPr>
              <a:spLocks noChangeArrowheads="1"/>
            </p:cNvSpPr>
            <p:nvPr/>
          </p:nvSpPr>
          <p:spPr bwMode="auto">
            <a:xfrm>
              <a:off x="3754438" y="2901950"/>
              <a:ext cx="42862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95" name="Rectangle 249"/>
            <p:cNvSpPr>
              <a:spLocks noChangeArrowheads="1"/>
            </p:cNvSpPr>
            <p:nvPr/>
          </p:nvSpPr>
          <p:spPr bwMode="auto">
            <a:xfrm>
              <a:off x="3803650" y="2901950"/>
              <a:ext cx="14288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96" name="Rectangle 250"/>
            <p:cNvSpPr>
              <a:spLocks noChangeArrowheads="1"/>
            </p:cNvSpPr>
            <p:nvPr/>
          </p:nvSpPr>
          <p:spPr bwMode="auto">
            <a:xfrm>
              <a:off x="3817938" y="2901950"/>
              <a:ext cx="28575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97" name="Rectangle 251"/>
            <p:cNvSpPr>
              <a:spLocks noChangeArrowheads="1"/>
            </p:cNvSpPr>
            <p:nvPr/>
          </p:nvSpPr>
          <p:spPr bwMode="auto">
            <a:xfrm>
              <a:off x="3833813" y="2913063"/>
              <a:ext cx="23812" cy="38100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98" name="Rectangle 252"/>
            <p:cNvSpPr>
              <a:spLocks noChangeArrowheads="1"/>
            </p:cNvSpPr>
            <p:nvPr/>
          </p:nvSpPr>
          <p:spPr bwMode="auto">
            <a:xfrm>
              <a:off x="3846513" y="2940050"/>
              <a:ext cx="14287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1999" name="Rectangle 253"/>
            <p:cNvSpPr>
              <a:spLocks noChangeArrowheads="1"/>
            </p:cNvSpPr>
            <p:nvPr/>
          </p:nvSpPr>
          <p:spPr bwMode="auto">
            <a:xfrm>
              <a:off x="3860800" y="2940050"/>
              <a:ext cx="26988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00" name="Rectangle 254"/>
            <p:cNvSpPr>
              <a:spLocks noChangeArrowheads="1"/>
            </p:cNvSpPr>
            <p:nvPr/>
          </p:nvSpPr>
          <p:spPr bwMode="auto">
            <a:xfrm>
              <a:off x="3887788" y="2940050"/>
              <a:ext cx="22225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01" name="Rectangle 255"/>
            <p:cNvSpPr>
              <a:spLocks noChangeArrowheads="1"/>
            </p:cNvSpPr>
            <p:nvPr/>
          </p:nvSpPr>
          <p:spPr bwMode="auto">
            <a:xfrm>
              <a:off x="3910013" y="2940050"/>
              <a:ext cx="9525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02" name="Rectangle 256"/>
            <p:cNvSpPr>
              <a:spLocks noChangeArrowheads="1"/>
            </p:cNvSpPr>
            <p:nvPr/>
          </p:nvSpPr>
          <p:spPr bwMode="auto">
            <a:xfrm>
              <a:off x="3919538" y="2938463"/>
              <a:ext cx="7937" cy="23812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03" name="Rectangle 257"/>
            <p:cNvSpPr>
              <a:spLocks noChangeArrowheads="1"/>
            </p:cNvSpPr>
            <p:nvPr/>
          </p:nvSpPr>
          <p:spPr bwMode="auto">
            <a:xfrm>
              <a:off x="3927475" y="2940050"/>
              <a:ext cx="23813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04" name="Rectangle 258"/>
            <p:cNvSpPr>
              <a:spLocks noChangeArrowheads="1"/>
            </p:cNvSpPr>
            <p:nvPr/>
          </p:nvSpPr>
          <p:spPr bwMode="auto">
            <a:xfrm>
              <a:off x="3951288" y="2940050"/>
              <a:ext cx="22225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05" name="Rectangle 259"/>
            <p:cNvSpPr>
              <a:spLocks noChangeArrowheads="1"/>
            </p:cNvSpPr>
            <p:nvPr/>
          </p:nvSpPr>
          <p:spPr bwMode="auto">
            <a:xfrm>
              <a:off x="3973513" y="2940050"/>
              <a:ext cx="14287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06" name="Rectangle 260"/>
            <p:cNvSpPr>
              <a:spLocks noChangeArrowheads="1"/>
            </p:cNvSpPr>
            <p:nvPr/>
          </p:nvSpPr>
          <p:spPr bwMode="auto">
            <a:xfrm>
              <a:off x="3987800" y="2940050"/>
              <a:ext cx="9525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07" name="Rectangle 261"/>
            <p:cNvSpPr>
              <a:spLocks noChangeArrowheads="1"/>
            </p:cNvSpPr>
            <p:nvPr/>
          </p:nvSpPr>
          <p:spPr bwMode="auto">
            <a:xfrm>
              <a:off x="3997325" y="2940050"/>
              <a:ext cx="14288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08" name="Rectangle 262"/>
            <p:cNvSpPr>
              <a:spLocks noChangeArrowheads="1"/>
            </p:cNvSpPr>
            <p:nvPr/>
          </p:nvSpPr>
          <p:spPr bwMode="auto">
            <a:xfrm>
              <a:off x="4011613" y="2940050"/>
              <a:ext cx="14287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09" name="Rectangle 263"/>
            <p:cNvSpPr>
              <a:spLocks noChangeArrowheads="1"/>
            </p:cNvSpPr>
            <p:nvPr/>
          </p:nvSpPr>
          <p:spPr bwMode="auto">
            <a:xfrm>
              <a:off x="4029075" y="2940050"/>
              <a:ext cx="20638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10" name="Rectangle 264"/>
            <p:cNvSpPr>
              <a:spLocks noChangeArrowheads="1"/>
            </p:cNvSpPr>
            <p:nvPr/>
          </p:nvSpPr>
          <p:spPr bwMode="auto">
            <a:xfrm>
              <a:off x="4049713" y="2940050"/>
              <a:ext cx="39687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11" name="Rectangle 265"/>
            <p:cNvSpPr>
              <a:spLocks noChangeArrowheads="1"/>
            </p:cNvSpPr>
            <p:nvPr/>
          </p:nvSpPr>
          <p:spPr bwMode="auto">
            <a:xfrm>
              <a:off x="4089400" y="2940050"/>
              <a:ext cx="14288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12" name="Rectangle 266"/>
            <p:cNvSpPr>
              <a:spLocks noChangeArrowheads="1"/>
            </p:cNvSpPr>
            <p:nvPr/>
          </p:nvSpPr>
          <p:spPr bwMode="auto">
            <a:xfrm>
              <a:off x="4106863" y="2940050"/>
              <a:ext cx="39687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13" name="Rectangle 267"/>
            <p:cNvSpPr>
              <a:spLocks noChangeArrowheads="1"/>
            </p:cNvSpPr>
            <p:nvPr/>
          </p:nvSpPr>
          <p:spPr bwMode="auto">
            <a:xfrm>
              <a:off x="4146550" y="2940050"/>
              <a:ext cx="12700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14" name="Rectangle 268"/>
            <p:cNvSpPr>
              <a:spLocks noChangeArrowheads="1"/>
            </p:cNvSpPr>
            <p:nvPr/>
          </p:nvSpPr>
          <p:spPr bwMode="auto">
            <a:xfrm>
              <a:off x="4159250" y="2940050"/>
              <a:ext cx="14288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15" name="Rectangle 269"/>
            <p:cNvSpPr>
              <a:spLocks noChangeArrowheads="1"/>
            </p:cNvSpPr>
            <p:nvPr/>
          </p:nvSpPr>
          <p:spPr bwMode="auto">
            <a:xfrm>
              <a:off x="4173538" y="2940050"/>
              <a:ext cx="25400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16" name="Rectangle 270"/>
            <p:cNvSpPr>
              <a:spLocks noChangeArrowheads="1"/>
            </p:cNvSpPr>
            <p:nvPr/>
          </p:nvSpPr>
          <p:spPr bwMode="auto">
            <a:xfrm>
              <a:off x="4198938" y="2940050"/>
              <a:ext cx="28575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17" name="Rectangle 271"/>
            <p:cNvSpPr>
              <a:spLocks noChangeArrowheads="1"/>
            </p:cNvSpPr>
            <p:nvPr/>
          </p:nvSpPr>
          <p:spPr bwMode="auto">
            <a:xfrm>
              <a:off x="4227513" y="2940050"/>
              <a:ext cx="26987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18" name="Rectangle 272"/>
            <p:cNvSpPr>
              <a:spLocks noChangeArrowheads="1"/>
            </p:cNvSpPr>
            <p:nvPr/>
          </p:nvSpPr>
          <p:spPr bwMode="auto">
            <a:xfrm>
              <a:off x="4254500" y="2940050"/>
              <a:ext cx="14288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19" name="Rectangle 273"/>
            <p:cNvSpPr>
              <a:spLocks noChangeArrowheads="1"/>
            </p:cNvSpPr>
            <p:nvPr/>
          </p:nvSpPr>
          <p:spPr bwMode="auto">
            <a:xfrm>
              <a:off x="4268788" y="2940050"/>
              <a:ext cx="53975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20" name="Rectangle 274"/>
            <p:cNvSpPr>
              <a:spLocks noChangeArrowheads="1"/>
            </p:cNvSpPr>
            <p:nvPr/>
          </p:nvSpPr>
          <p:spPr bwMode="auto">
            <a:xfrm>
              <a:off x="4322763" y="2940050"/>
              <a:ext cx="20637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21" name="Rectangle 275"/>
            <p:cNvSpPr>
              <a:spLocks noChangeArrowheads="1"/>
            </p:cNvSpPr>
            <p:nvPr/>
          </p:nvSpPr>
          <p:spPr bwMode="auto">
            <a:xfrm>
              <a:off x="4332288" y="2951163"/>
              <a:ext cx="22225" cy="63500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22" name="Rectangle 276"/>
            <p:cNvSpPr>
              <a:spLocks noChangeArrowheads="1"/>
            </p:cNvSpPr>
            <p:nvPr/>
          </p:nvSpPr>
          <p:spPr bwMode="auto">
            <a:xfrm>
              <a:off x="4343400" y="3003550"/>
              <a:ext cx="34925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23" name="Rectangle 277"/>
            <p:cNvSpPr>
              <a:spLocks noChangeArrowheads="1"/>
            </p:cNvSpPr>
            <p:nvPr/>
          </p:nvSpPr>
          <p:spPr bwMode="auto">
            <a:xfrm>
              <a:off x="4378325" y="3003550"/>
              <a:ext cx="34925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24" name="Rectangle 278"/>
            <p:cNvSpPr>
              <a:spLocks noChangeArrowheads="1"/>
            </p:cNvSpPr>
            <p:nvPr/>
          </p:nvSpPr>
          <p:spPr bwMode="auto">
            <a:xfrm>
              <a:off x="4402138" y="3014663"/>
              <a:ext cx="23812" cy="6667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25" name="Rectangle 279"/>
            <p:cNvSpPr>
              <a:spLocks noChangeArrowheads="1"/>
            </p:cNvSpPr>
            <p:nvPr/>
          </p:nvSpPr>
          <p:spPr bwMode="auto">
            <a:xfrm>
              <a:off x="4413250" y="3070225"/>
              <a:ext cx="63500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26" name="Rectangle 280"/>
            <p:cNvSpPr>
              <a:spLocks noChangeArrowheads="1"/>
            </p:cNvSpPr>
            <p:nvPr/>
          </p:nvSpPr>
          <p:spPr bwMode="auto">
            <a:xfrm>
              <a:off x="4476750" y="3070225"/>
              <a:ext cx="36513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27" name="Rectangle 281"/>
            <p:cNvSpPr>
              <a:spLocks noChangeArrowheads="1"/>
            </p:cNvSpPr>
            <p:nvPr/>
          </p:nvSpPr>
          <p:spPr bwMode="auto">
            <a:xfrm>
              <a:off x="4500563" y="3081338"/>
              <a:ext cx="23812" cy="68262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28" name="Rectangle 282"/>
            <p:cNvSpPr>
              <a:spLocks noChangeArrowheads="1"/>
            </p:cNvSpPr>
            <p:nvPr/>
          </p:nvSpPr>
          <p:spPr bwMode="auto">
            <a:xfrm>
              <a:off x="4516438" y="3138488"/>
              <a:ext cx="17462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29" name="Rectangle 283"/>
            <p:cNvSpPr>
              <a:spLocks noChangeArrowheads="1"/>
            </p:cNvSpPr>
            <p:nvPr/>
          </p:nvSpPr>
          <p:spPr bwMode="auto">
            <a:xfrm>
              <a:off x="4533900" y="3138488"/>
              <a:ext cx="74613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30" name="Rectangle 284"/>
            <p:cNvSpPr>
              <a:spLocks noChangeArrowheads="1"/>
            </p:cNvSpPr>
            <p:nvPr/>
          </p:nvSpPr>
          <p:spPr bwMode="auto">
            <a:xfrm>
              <a:off x="4608513" y="3138488"/>
              <a:ext cx="41275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31" name="Rectangle 285"/>
            <p:cNvSpPr>
              <a:spLocks noChangeArrowheads="1"/>
            </p:cNvSpPr>
            <p:nvPr/>
          </p:nvSpPr>
          <p:spPr bwMode="auto">
            <a:xfrm>
              <a:off x="4649788" y="3138488"/>
              <a:ext cx="14287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32" name="Rectangle 286"/>
            <p:cNvSpPr>
              <a:spLocks noChangeArrowheads="1"/>
            </p:cNvSpPr>
            <p:nvPr/>
          </p:nvSpPr>
          <p:spPr bwMode="auto">
            <a:xfrm>
              <a:off x="4664075" y="3138488"/>
              <a:ext cx="60325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33" name="Rectangle 287"/>
            <p:cNvSpPr>
              <a:spLocks noChangeArrowheads="1"/>
            </p:cNvSpPr>
            <p:nvPr/>
          </p:nvSpPr>
          <p:spPr bwMode="auto">
            <a:xfrm>
              <a:off x="4724400" y="3138488"/>
              <a:ext cx="57150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34" name="Rectangle 288"/>
            <p:cNvSpPr>
              <a:spLocks noChangeArrowheads="1"/>
            </p:cNvSpPr>
            <p:nvPr/>
          </p:nvSpPr>
          <p:spPr bwMode="auto">
            <a:xfrm>
              <a:off x="4781550" y="3138488"/>
              <a:ext cx="20638" cy="222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35" name="Rectangle 289"/>
            <p:cNvSpPr>
              <a:spLocks noChangeArrowheads="1"/>
            </p:cNvSpPr>
            <p:nvPr/>
          </p:nvSpPr>
          <p:spPr bwMode="auto">
            <a:xfrm>
              <a:off x="4794250" y="3149600"/>
              <a:ext cx="23813" cy="90488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36" name="Rectangle 290"/>
            <p:cNvSpPr>
              <a:spLocks noChangeArrowheads="1"/>
            </p:cNvSpPr>
            <p:nvPr/>
          </p:nvSpPr>
          <p:spPr bwMode="auto">
            <a:xfrm>
              <a:off x="4813300" y="3228975"/>
              <a:ext cx="20638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37" name="Rectangle 291"/>
            <p:cNvSpPr>
              <a:spLocks noChangeArrowheads="1"/>
            </p:cNvSpPr>
            <p:nvPr/>
          </p:nvSpPr>
          <p:spPr bwMode="auto">
            <a:xfrm>
              <a:off x="4833938" y="3228975"/>
              <a:ext cx="31750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38" name="Rectangle 292"/>
            <p:cNvSpPr>
              <a:spLocks noChangeArrowheads="1"/>
            </p:cNvSpPr>
            <p:nvPr/>
          </p:nvSpPr>
          <p:spPr bwMode="auto">
            <a:xfrm>
              <a:off x="4865688" y="3233738"/>
              <a:ext cx="6350" cy="23812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39" name="Rectangle 293"/>
            <p:cNvSpPr>
              <a:spLocks noChangeArrowheads="1"/>
            </p:cNvSpPr>
            <p:nvPr/>
          </p:nvSpPr>
          <p:spPr bwMode="auto">
            <a:xfrm>
              <a:off x="4872038" y="3228975"/>
              <a:ext cx="46037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40" name="Rectangle 294"/>
            <p:cNvSpPr>
              <a:spLocks noChangeArrowheads="1"/>
            </p:cNvSpPr>
            <p:nvPr/>
          </p:nvSpPr>
          <p:spPr bwMode="auto">
            <a:xfrm>
              <a:off x="4918075" y="3228975"/>
              <a:ext cx="53975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41" name="Rectangle 295"/>
            <p:cNvSpPr>
              <a:spLocks noChangeArrowheads="1"/>
            </p:cNvSpPr>
            <p:nvPr/>
          </p:nvSpPr>
          <p:spPr bwMode="auto">
            <a:xfrm>
              <a:off x="4959350" y="3240088"/>
              <a:ext cx="23813" cy="123825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42" name="Rectangle 296"/>
            <p:cNvSpPr>
              <a:spLocks noChangeArrowheads="1"/>
            </p:cNvSpPr>
            <p:nvPr/>
          </p:nvSpPr>
          <p:spPr bwMode="auto">
            <a:xfrm>
              <a:off x="4975225" y="3352800"/>
              <a:ext cx="23813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43" name="Rectangle 297"/>
            <p:cNvSpPr>
              <a:spLocks noChangeArrowheads="1"/>
            </p:cNvSpPr>
            <p:nvPr/>
          </p:nvSpPr>
          <p:spPr bwMode="auto">
            <a:xfrm>
              <a:off x="4999038" y="3352800"/>
              <a:ext cx="22225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44" name="Rectangle 298"/>
            <p:cNvSpPr>
              <a:spLocks noChangeArrowheads="1"/>
            </p:cNvSpPr>
            <p:nvPr/>
          </p:nvSpPr>
          <p:spPr bwMode="auto">
            <a:xfrm>
              <a:off x="5021263" y="3352800"/>
              <a:ext cx="17462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45" name="Rectangle 299"/>
            <p:cNvSpPr>
              <a:spLocks noChangeArrowheads="1"/>
            </p:cNvSpPr>
            <p:nvPr/>
          </p:nvSpPr>
          <p:spPr bwMode="auto">
            <a:xfrm>
              <a:off x="5038725" y="3352800"/>
              <a:ext cx="28575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46" name="Rectangle 300"/>
            <p:cNvSpPr>
              <a:spLocks noChangeArrowheads="1"/>
            </p:cNvSpPr>
            <p:nvPr/>
          </p:nvSpPr>
          <p:spPr bwMode="auto">
            <a:xfrm>
              <a:off x="5067300" y="3352800"/>
              <a:ext cx="23813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47" name="Rectangle 301"/>
            <p:cNvSpPr>
              <a:spLocks noChangeArrowheads="1"/>
            </p:cNvSpPr>
            <p:nvPr/>
          </p:nvSpPr>
          <p:spPr bwMode="auto">
            <a:xfrm>
              <a:off x="5091113" y="3352800"/>
              <a:ext cx="31750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48" name="Rectangle 302"/>
            <p:cNvSpPr>
              <a:spLocks noChangeArrowheads="1"/>
            </p:cNvSpPr>
            <p:nvPr/>
          </p:nvSpPr>
          <p:spPr bwMode="auto">
            <a:xfrm>
              <a:off x="5137150" y="3352800"/>
              <a:ext cx="179388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49" name="Rectangle 303"/>
            <p:cNvSpPr>
              <a:spLocks noChangeArrowheads="1"/>
            </p:cNvSpPr>
            <p:nvPr/>
          </p:nvSpPr>
          <p:spPr bwMode="auto">
            <a:xfrm>
              <a:off x="5316538" y="3352800"/>
              <a:ext cx="77787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50" name="Rectangle 304"/>
            <p:cNvSpPr>
              <a:spLocks noChangeArrowheads="1"/>
            </p:cNvSpPr>
            <p:nvPr/>
          </p:nvSpPr>
          <p:spPr bwMode="auto">
            <a:xfrm>
              <a:off x="5394325" y="3352800"/>
              <a:ext cx="152400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51" name="Rectangle 305"/>
            <p:cNvSpPr>
              <a:spLocks noChangeArrowheads="1"/>
            </p:cNvSpPr>
            <p:nvPr/>
          </p:nvSpPr>
          <p:spPr bwMode="auto">
            <a:xfrm>
              <a:off x="5546725" y="3352800"/>
              <a:ext cx="141288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52" name="Rectangle 306"/>
            <p:cNvSpPr>
              <a:spLocks noChangeArrowheads="1"/>
            </p:cNvSpPr>
            <p:nvPr/>
          </p:nvSpPr>
          <p:spPr bwMode="auto">
            <a:xfrm>
              <a:off x="5688013" y="3352800"/>
              <a:ext cx="536575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53" name="Rectangle 307"/>
            <p:cNvSpPr>
              <a:spLocks noChangeArrowheads="1"/>
            </p:cNvSpPr>
            <p:nvPr/>
          </p:nvSpPr>
          <p:spPr bwMode="auto">
            <a:xfrm>
              <a:off x="6224588" y="3352800"/>
              <a:ext cx="141287" cy="23813"/>
            </a:xfrm>
            <a:prstGeom prst="rect">
              <a:avLst/>
            </a:prstGeom>
            <a:solidFill>
              <a:srgbClr val="EE9B1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54" name="Rectangle 308"/>
            <p:cNvSpPr>
              <a:spLocks noChangeArrowheads="1"/>
            </p:cNvSpPr>
            <p:nvPr/>
          </p:nvSpPr>
          <p:spPr bwMode="auto">
            <a:xfrm>
              <a:off x="4721225" y="3648075"/>
              <a:ext cx="46038" cy="153988"/>
            </a:xfrm>
            <a:prstGeom prst="rect">
              <a:avLst/>
            </a:prstGeom>
            <a:solidFill>
              <a:srgbClr val="F2ED4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 sz="1400">
                <a:solidFill>
                  <a:srgbClr val="FFFFFF"/>
                </a:solidFill>
              </a:endParaRPr>
            </a:p>
          </p:txBody>
        </p:sp>
        <p:sp>
          <p:nvSpPr>
            <p:cNvPr id="32055" name="Freeform 309"/>
            <p:cNvSpPr>
              <a:spLocks/>
            </p:cNvSpPr>
            <p:nvPr/>
          </p:nvSpPr>
          <p:spPr bwMode="auto">
            <a:xfrm>
              <a:off x="4624388" y="3449638"/>
              <a:ext cx="239712" cy="217487"/>
            </a:xfrm>
            <a:custGeom>
              <a:avLst/>
              <a:gdLst>
                <a:gd name="T0" fmla="*/ 0 w 601"/>
                <a:gd name="T1" fmla="*/ 2147483647 h 547"/>
                <a:gd name="T2" fmla="*/ 2147483647 w 601"/>
                <a:gd name="T3" fmla="*/ 0 h 547"/>
                <a:gd name="T4" fmla="*/ 2147483647 w 601"/>
                <a:gd name="T5" fmla="*/ 2147483647 h 547"/>
                <a:gd name="T6" fmla="*/ 0 w 601"/>
                <a:gd name="T7" fmla="*/ 2147483647 h 547"/>
                <a:gd name="T8" fmla="*/ 2147483647 w 601"/>
                <a:gd name="T9" fmla="*/ 0 h 547"/>
                <a:gd name="T10" fmla="*/ 0 w 601"/>
                <a:gd name="T11" fmla="*/ 2147483647 h 5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1"/>
                <a:gd name="T19" fmla="*/ 0 h 547"/>
                <a:gd name="T20" fmla="*/ 601 w 601"/>
                <a:gd name="T21" fmla="*/ 547 h 5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1" h="547">
                  <a:moveTo>
                    <a:pt x="0" y="547"/>
                  </a:moveTo>
                  <a:lnTo>
                    <a:pt x="300" y="0"/>
                  </a:lnTo>
                  <a:lnTo>
                    <a:pt x="601" y="547"/>
                  </a:lnTo>
                  <a:lnTo>
                    <a:pt x="0" y="547"/>
                  </a:lnTo>
                  <a:lnTo>
                    <a:pt x="300" y="0"/>
                  </a:lnTo>
                  <a:lnTo>
                    <a:pt x="0" y="547"/>
                  </a:lnTo>
                  <a:close/>
                </a:path>
              </a:pathLst>
            </a:custGeom>
            <a:solidFill>
              <a:srgbClr val="F2ED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1750" name="Rectangle 310"/>
          <p:cNvSpPr>
            <a:spLocks noChangeArrowheads="1"/>
          </p:cNvSpPr>
          <p:nvPr/>
        </p:nvSpPr>
        <p:spPr bwMode="auto">
          <a:xfrm>
            <a:off x="468313" y="6237289"/>
            <a:ext cx="31826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pt-BR" sz="1400" b="1"/>
              <a:t> </a:t>
            </a:r>
            <a:r>
              <a:rPr lang="en-US" sz="1400" b="1"/>
              <a:t>Casseb et al, </a:t>
            </a:r>
            <a:r>
              <a:rPr lang="en-US" sz="1400" b="1" i="1"/>
              <a:t>Aids Pat. Care and Std.</a:t>
            </a:r>
            <a:r>
              <a:rPr lang="en-US" sz="1400" b="1"/>
              <a:t>, 2004 </a:t>
            </a:r>
          </a:p>
          <a:p>
            <a:pPr eaLnBrk="0" hangingPunct="0"/>
            <a:r>
              <a:rPr lang="en-US" sz="1400" b="1"/>
              <a:t>* Terapia anti-retroviral de alta eficácia</a:t>
            </a:r>
            <a:endParaRPr lang="pt-BR" sz="1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10"/>
          <p:cNvSpPr>
            <a:spLocks noChangeArrowheads="1"/>
          </p:cNvSpPr>
          <p:nvPr/>
        </p:nvSpPr>
        <p:spPr bwMode="auto">
          <a:xfrm>
            <a:off x="357189" y="764704"/>
            <a:ext cx="8391275" cy="5544616"/>
          </a:xfrm>
          <a:prstGeom prst="roundRect">
            <a:avLst>
              <a:gd name="adj" fmla="val 5352"/>
            </a:avLst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673417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9678" y="5589240"/>
            <a:ext cx="1454770" cy="42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21"/>
          <p:cNvSpPr txBox="1">
            <a:spLocks noChangeArrowheads="1"/>
          </p:cNvSpPr>
          <p:nvPr/>
        </p:nvSpPr>
        <p:spPr bwMode="auto">
          <a:xfrm>
            <a:off x="1428751" y="44624"/>
            <a:ext cx="6286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SOBREVIDA E EVENTOS DOS PACIENTES</a:t>
            </a:r>
          </a:p>
          <a:p>
            <a:pPr algn="ctr"/>
            <a:r>
              <a:rPr lang="pt-BR" sz="2200" b="1" dirty="0">
                <a:solidFill>
                  <a:srgbClr val="C00000"/>
                </a:solidFill>
              </a:rPr>
              <a:t> </a:t>
            </a:r>
            <a:r>
              <a:rPr lang="pt-BR" sz="1800" b="1" dirty="0">
                <a:solidFill>
                  <a:srgbClr val="C00000"/>
                </a:solidFill>
              </a:rPr>
              <a:t>ADEE 3002 DERMATOLOGIA – </a:t>
            </a:r>
            <a:r>
              <a:rPr lang="pt-BR" b="1" dirty="0" smtClean="0">
                <a:solidFill>
                  <a:srgbClr val="C00000"/>
                </a:solidFill>
              </a:rPr>
              <a:t>30 anos</a:t>
            </a:r>
            <a:endParaRPr lang="pt-BR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HAART </a:t>
            </a:r>
            <a:r>
              <a:rPr lang="pt-BR" sz="3200" b="1" dirty="0" err="1" smtClean="0">
                <a:solidFill>
                  <a:srgbClr val="C00000"/>
                </a:solidFill>
              </a:rPr>
              <a:t>eficcacy</a:t>
            </a:r>
            <a:r>
              <a:rPr lang="pt-BR" sz="3200" b="1" dirty="0" smtClean="0">
                <a:solidFill>
                  <a:srgbClr val="C00000"/>
                </a:solidFill>
              </a:rPr>
              <a:t> in 2018 – ADEE3002 – 95% VL </a:t>
            </a:r>
            <a:r>
              <a:rPr lang="pt-BR" sz="3200" b="1" dirty="0" err="1" smtClean="0">
                <a:solidFill>
                  <a:srgbClr val="C00000"/>
                </a:solidFill>
              </a:rPr>
              <a:t>bellow</a:t>
            </a:r>
            <a:r>
              <a:rPr lang="pt-BR" sz="32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err="1" smtClean="0">
                <a:solidFill>
                  <a:srgbClr val="C00000"/>
                </a:solidFill>
              </a:rPr>
              <a:t>detection</a:t>
            </a:r>
            <a:r>
              <a:rPr lang="pt-BR" sz="32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err="1" smtClean="0">
                <a:solidFill>
                  <a:srgbClr val="C00000"/>
                </a:solidFill>
              </a:rPr>
              <a:t>level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Gráfico 4"/>
          <p:cNvGraphicFramePr/>
          <p:nvPr/>
        </p:nvGraphicFramePr>
        <p:xfrm>
          <a:off x="785786" y="1142984"/>
          <a:ext cx="8072494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00034" y="5572140"/>
            <a:ext cx="1050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Carga viral/ml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57884" y="6286520"/>
            <a:ext cx="1185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</a:rPr>
              <a:t>n. pacientes</a:t>
            </a:r>
            <a:endParaRPr lang="pt-BR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912" y="1495425"/>
            <a:ext cx="7496175" cy="38671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139952" y="6021288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</a:t>
            </a:r>
            <a:r>
              <a:rPr lang="pt-BR" sz="1400" dirty="0" err="1" smtClean="0"/>
              <a:t>Steckbeck</a:t>
            </a:r>
            <a:r>
              <a:rPr lang="pt-BR" sz="1400" dirty="0" smtClean="0"/>
              <a:t> JD.</a:t>
            </a:r>
            <a:r>
              <a:rPr lang="pt-BR" sz="1400" dirty="0"/>
              <a:t> </a:t>
            </a:r>
            <a:r>
              <a:rPr lang="pt-BR" sz="1400" i="1" dirty="0"/>
              <a:t>J </a:t>
            </a:r>
            <a:r>
              <a:rPr lang="pt-BR" sz="1400" i="1" dirty="0" err="1"/>
              <a:t>Gen</a:t>
            </a:r>
            <a:r>
              <a:rPr lang="pt-BR" sz="1400" i="1" dirty="0"/>
              <a:t> </a:t>
            </a:r>
            <a:r>
              <a:rPr lang="pt-BR" sz="1400" i="1" dirty="0" err="1"/>
              <a:t>Virol</a:t>
            </a:r>
            <a:r>
              <a:rPr lang="pt-BR" sz="1400" dirty="0"/>
              <a:t>. 2013;94(</a:t>
            </a:r>
            <a:r>
              <a:rPr lang="pt-BR" sz="1400" dirty="0" err="1"/>
              <a:t>Pt</a:t>
            </a:r>
            <a:r>
              <a:rPr lang="pt-BR" sz="1400" dirty="0"/>
              <a:t> 1):1-19.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</a:rPr>
              <a:t>Estrutura Viral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7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err="1" smtClean="0">
                <a:solidFill>
                  <a:srgbClr val="C00000"/>
                </a:solidFill>
              </a:rPr>
              <a:t>New</a:t>
            </a:r>
            <a:r>
              <a:rPr lang="pt-BR" sz="3600" b="1" dirty="0" smtClean="0">
                <a:solidFill>
                  <a:srgbClr val="C00000"/>
                </a:solidFill>
              </a:rPr>
              <a:t> </a:t>
            </a:r>
            <a:r>
              <a:rPr lang="pt-BR" sz="3600" b="1" dirty="0" err="1" smtClean="0">
                <a:solidFill>
                  <a:srgbClr val="C00000"/>
                </a:solidFill>
              </a:rPr>
              <a:t>questions</a:t>
            </a:r>
            <a:r>
              <a:rPr lang="pt-BR" sz="3600" b="1" dirty="0" smtClean="0">
                <a:solidFill>
                  <a:srgbClr val="C00000"/>
                </a:solidFill>
              </a:rPr>
              <a:t>? </a:t>
            </a:r>
            <a:r>
              <a:rPr lang="pt-BR" sz="3600" b="1" dirty="0" err="1" smtClean="0">
                <a:solidFill>
                  <a:srgbClr val="C00000"/>
                </a:solidFill>
              </a:rPr>
              <a:t>Old</a:t>
            </a:r>
            <a:r>
              <a:rPr lang="pt-BR" sz="3600" b="1" dirty="0" smtClean="0">
                <a:solidFill>
                  <a:srgbClr val="C00000"/>
                </a:solidFill>
              </a:rPr>
              <a:t> </a:t>
            </a:r>
            <a:r>
              <a:rPr lang="pt-BR" sz="3600" b="1" dirty="0" err="1" smtClean="0">
                <a:solidFill>
                  <a:srgbClr val="C00000"/>
                </a:solidFill>
              </a:rPr>
              <a:t>problems</a:t>
            </a:r>
            <a:r>
              <a:rPr lang="pt-BR" sz="3600" b="1" dirty="0" smtClean="0">
                <a:solidFill>
                  <a:srgbClr val="C00000"/>
                </a:solidFill>
              </a:rPr>
              <a:t>?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3245"/>
          </a:xfrm>
        </p:spPr>
        <p:txBody>
          <a:bodyPr/>
          <a:lstStyle/>
          <a:p>
            <a:r>
              <a:rPr lang="pt-BR" dirty="0" err="1" smtClean="0"/>
              <a:t>Failure</a:t>
            </a:r>
            <a:r>
              <a:rPr lang="pt-BR" dirty="0" smtClean="0"/>
              <a:t> to anti-HIV </a:t>
            </a:r>
            <a:r>
              <a:rPr lang="pt-BR" dirty="0" err="1" smtClean="0"/>
              <a:t>treatment</a:t>
            </a:r>
            <a:endParaRPr lang="pt-BR" dirty="0" smtClean="0"/>
          </a:p>
          <a:p>
            <a:r>
              <a:rPr lang="pt-BR" dirty="0" err="1" smtClean="0"/>
              <a:t>Neurological</a:t>
            </a:r>
            <a:r>
              <a:rPr lang="pt-BR" dirty="0" smtClean="0"/>
              <a:t> </a:t>
            </a:r>
            <a:r>
              <a:rPr lang="pt-BR" dirty="0" err="1" smtClean="0"/>
              <a:t>symptoms</a:t>
            </a:r>
            <a:endParaRPr lang="pt-BR" dirty="0" smtClean="0"/>
          </a:p>
          <a:p>
            <a:r>
              <a:rPr lang="pt-BR" dirty="0" err="1" smtClean="0"/>
              <a:t>Early</a:t>
            </a:r>
            <a:r>
              <a:rPr lang="pt-BR" dirty="0" smtClean="0"/>
              <a:t> </a:t>
            </a:r>
            <a:r>
              <a:rPr lang="pt-BR" dirty="0" err="1" smtClean="0"/>
              <a:t>treatment</a:t>
            </a:r>
            <a:r>
              <a:rPr lang="pt-BR" dirty="0" smtClean="0"/>
              <a:t> (START)</a:t>
            </a:r>
          </a:p>
          <a:p>
            <a:r>
              <a:rPr lang="pt-BR" dirty="0" smtClean="0"/>
              <a:t>Perspectives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79576"/>
            <a:ext cx="8496945" cy="366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683568" y="5301208"/>
            <a:ext cx="820353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6" y="1052737"/>
            <a:ext cx="863021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56896" y="5301208"/>
            <a:ext cx="84915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49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42938"/>
            <a:ext cx="8212138" cy="5826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50" indent="0" algn="ctr">
              <a:buFont typeface="Wingdings 2" pitchFamily="18" charset="2"/>
              <a:buNone/>
            </a:pPr>
            <a:r>
              <a:rPr lang="en-US" altLang="pt-BR" sz="2800" smtClean="0"/>
              <a:t>Conclusões do estudo</a:t>
            </a:r>
            <a:endParaRPr lang="en-US" altLang="pt-BR" sz="2000" smtClean="0"/>
          </a:p>
          <a:p>
            <a:pPr marL="69850" indent="0">
              <a:lnSpc>
                <a:spcPct val="120000"/>
              </a:lnSpc>
            </a:pPr>
            <a:r>
              <a:rPr lang="en-US" altLang="pt-BR" sz="2000" smtClean="0"/>
              <a:t>Orientação sexual (</a:t>
            </a:r>
            <a:r>
              <a:rPr lang="en-US" altLang="pt-BR" sz="2000" i="1" smtClean="0"/>
              <a:t>p</a:t>
            </a:r>
            <a:r>
              <a:rPr lang="en-US" altLang="pt-BR" sz="2000" smtClean="0"/>
              <a:t>=0,19) não é fator interferente para depressão;</a:t>
            </a:r>
          </a:p>
          <a:p>
            <a:pPr marL="69850" indent="0">
              <a:lnSpc>
                <a:spcPct val="120000"/>
              </a:lnSpc>
            </a:pPr>
            <a:r>
              <a:rPr lang="en-US" altLang="pt-BR" sz="2000" smtClean="0"/>
              <a:t>Transmissão sim é fator interferente, homens cuja transmissão se deu por contato sexual com pessoa do mesmo sexo, tem chances 2.03 maior de desenvolver depressão;</a:t>
            </a:r>
          </a:p>
          <a:p>
            <a:pPr marL="69850" indent="0">
              <a:lnSpc>
                <a:spcPct val="120000"/>
              </a:lnSpc>
            </a:pPr>
            <a:r>
              <a:rPr lang="en-US" altLang="pt-BR" sz="2000" smtClean="0"/>
              <a:t>Indivíduos com baixo índice de adesão tem proporcionalmente mais depressão, homens deprimidos tendem apresentar menos adesão ao tratamento (</a:t>
            </a:r>
            <a:r>
              <a:rPr lang="en-US" altLang="pt-BR" sz="2000" i="1" smtClean="0"/>
              <a:t>p</a:t>
            </a:r>
            <a:r>
              <a:rPr lang="en-US" altLang="pt-BR" sz="2000" smtClean="0"/>
              <a:t>= 0,03);</a:t>
            </a:r>
          </a:p>
          <a:p>
            <a:pPr marL="69850" indent="0">
              <a:lnSpc>
                <a:spcPct val="120000"/>
              </a:lnSpc>
            </a:pPr>
            <a:r>
              <a:rPr lang="en-US" altLang="pt-BR" sz="2000" smtClean="0"/>
              <a:t>Etnia (</a:t>
            </a:r>
            <a:r>
              <a:rPr lang="en-US" altLang="pt-BR" sz="2000" i="1" smtClean="0"/>
              <a:t>p</a:t>
            </a:r>
            <a:r>
              <a:rPr lang="en-US" altLang="pt-BR" sz="2000" smtClean="0"/>
              <a:t>=0,002) e depressão (</a:t>
            </a:r>
            <a:r>
              <a:rPr lang="en-US" altLang="pt-BR" sz="2000" i="1" smtClean="0"/>
              <a:t>p</a:t>
            </a:r>
            <a:r>
              <a:rPr lang="en-US" altLang="pt-BR" sz="2000" smtClean="0"/>
              <a:t>=0,03) interferem diretamente na adesão;</a:t>
            </a:r>
          </a:p>
          <a:p>
            <a:pPr marL="69850" indent="0">
              <a:lnSpc>
                <a:spcPct val="120000"/>
              </a:lnSpc>
            </a:pPr>
            <a:r>
              <a:rPr lang="en-US" altLang="pt-BR" sz="2000" smtClean="0"/>
              <a:t>A chance de um paciente com comportamento não aderente de desenvolver depressão é 4,17 vezes maior se comparado com um indivíduo aderente.</a:t>
            </a:r>
          </a:p>
          <a:p>
            <a:pPr marL="69850" indent="0"/>
            <a:endParaRPr lang="en-US" altLang="pt-BR" sz="2000" smtClean="0"/>
          </a:p>
          <a:p>
            <a:pPr marL="69850" indent="0"/>
            <a:endParaRPr lang="en-US" altLang="pt-BR" sz="2000" smtClean="0"/>
          </a:p>
          <a:p>
            <a:pPr marL="69850" indent="0">
              <a:buFont typeface="Wingdings 2" pitchFamily="18" charset="2"/>
              <a:buNone/>
            </a:pPr>
            <a:endParaRPr lang="en-US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21492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15" y="1700808"/>
            <a:ext cx="7966060" cy="336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220072" y="6309320"/>
            <a:ext cx="2268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Medical Express, 2017</a:t>
            </a:r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6" y="980728"/>
            <a:ext cx="7920419" cy="396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431" y="6002610"/>
            <a:ext cx="43910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260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6336704" cy="669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1691680" y="1412776"/>
            <a:ext cx="6120680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876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Abordagem Atual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51149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/>
              <a:t>Apesar da recomendação de tratamento universal  (todos pacientes devem tratar independente do CD4+), existe uma dificuldade prática para implementação:</a:t>
            </a:r>
          </a:p>
          <a:p>
            <a:pPr algn="ctr">
              <a:buNone/>
            </a:pPr>
            <a:endParaRPr lang="pt-BR" dirty="0" smtClean="0"/>
          </a:p>
          <a:p>
            <a:r>
              <a:rPr lang="pt-BR" sz="2800" dirty="0" smtClean="0"/>
              <a:t>Receio dos efeitos colaterais</a:t>
            </a:r>
          </a:p>
          <a:p>
            <a:r>
              <a:rPr lang="pt-BR" sz="2800" dirty="0" smtClean="0"/>
              <a:t>Risco de resistência aos ART</a:t>
            </a:r>
          </a:p>
          <a:p>
            <a:r>
              <a:rPr lang="pt-BR" sz="2800" dirty="0" smtClean="0"/>
              <a:t>Custo</a:t>
            </a:r>
          </a:p>
          <a:p>
            <a:r>
              <a:rPr lang="pt-BR" sz="2800" dirty="0" smtClean="0"/>
              <a:t>Acesso ao serviço médico</a:t>
            </a:r>
          </a:p>
          <a:p>
            <a:endParaRPr lang="pt-BR" dirty="0"/>
          </a:p>
        </p:txBody>
      </p:sp>
      <p:pic>
        <p:nvPicPr>
          <p:cNvPr id="45062" name="Picture 6" descr="http://ogerente.com.br/rede/gestao-empresarial/files/2011/09/solucao-de-problemas-competen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857628"/>
            <a:ext cx="2809878" cy="2809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Metas atuais da OMS</a:t>
            </a:r>
            <a:endParaRPr lang="pt-BR" sz="3600" b="1" dirty="0">
              <a:solidFill>
                <a:srgbClr val="C000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2244289"/>
            <a:ext cx="7543800" cy="3226672"/>
          </a:xfrm>
        </p:spPr>
      </p:pic>
      <p:sp>
        <p:nvSpPr>
          <p:cNvPr id="5" name="CaixaDeTexto 4"/>
          <p:cNvSpPr txBox="1"/>
          <p:nvPr/>
        </p:nvSpPr>
        <p:spPr>
          <a:xfrm>
            <a:off x="7410059" y="589686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UNAIDS</a:t>
            </a:r>
            <a:r>
              <a:rPr lang="pt-BR" dirty="0" smtClean="0"/>
              <a:t> 2017 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268760"/>
            <a:ext cx="830762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-0.15208 -0.125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-627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146 0.069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347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1922" y="764704"/>
            <a:ext cx="8010499" cy="502952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410059" y="5896868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UNAIDS 2014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822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44463" y="332656"/>
            <a:ext cx="8856662" cy="83317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 dirty="0">
                <a:solidFill>
                  <a:srgbClr val="C00000"/>
                </a:solidFill>
              </a:rPr>
              <a:t>Descoberta do </a:t>
            </a:r>
            <a:r>
              <a:rPr lang="pt-BR" sz="2400" b="1" dirty="0" smtClean="0">
                <a:solidFill>
                  <a:srgbClr val="C00000"/>
                </a:solidFill>
              </a:rPr>
              <a:t>LAV/HTLV/HIV, o segundo retrovírus humano identificado</a:t>
            </a:r>
            <a:endParaRPr lang="pt-BR" sz="2400" b="1" dirty="0">
              <a:solidFill>
                <a:srgbClr val="C00000"/>
              </a:solidFill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 cstate="print"/>
          <a:srcRect l="12230"/>
          <a:stretch>
            <a:fillRect/>
          </a:stretch>
        </p:blipFill>
        <p:spPr bwMode="auto">
          <a:xfrm>
            <a:off x="0" y="554038"/>
            <a:ext cx="920750" cy="187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469737" y="4660528"/>
            <a:ext cx="2286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 dirty="0">
                <a:solidFill>
                  <a:srgbClr val="000000"/>
                </a:solidFill>
                <a:latin typeface="Calibri" pitchFamily="32" charset="0"/>
              </a:rPr>
              <a:t>1983 | H</a:t>
            </a:r>
            <a:r>
              <a:rPr lang="pt-BR" sz="1600" b="1" dirty="0">
                <a:solidFill>
                  <a:srgbClr val="000000"/>
                </a:solidFill>
                <a:latin typeface="Calibri" pitchFamily="32" charset="0"/>
              </a:rPr>
              <a:t>IV </a:t>
            </a:r>
            <a:r>
              <a:rPr lang="pt-BR" sz="1600" b="1" dirty="0" err="1">
                <a:solidFill>
                  <a:srgbClr val="000000"/>
                </a:solidFill>
                <a:latin typeface="Calibri" pitchFamily="32" charset="0"/>
              </a:rPr>
              <a:t>discovery</a:t>
            </a:r>
            <a:endParaRPr lang="pt-BR" sz="1600" b="1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564904"/>
            <a:ext cx="1712912" cy="259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312553" y="3430885"/>
            <a:ext cx="3378200" cy="858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rgbClr val="000000"/>
                </a:solidFill>
                <a:cs typeface="Times New Roman" pitchFamily="16" charset="0"/>
              </a:rPr>
              <a:t>F Barre-Sinoussi, J Chermann, </a:t>
            </a:r>
            <a:br>
              <a:rPr lang="fr-FR" dirty="0">
                <a:solidFill>
                  <a:srgbClr val="000000"/>
                </a:solidFill>
                <a:cs typeface="Times New Roman" pitchFamily="16" charset="0"/>
              </a:rPr>
            </a:br>
            <a:r>
              <a:rPr lang="fr-FR" dirty="0">
                <a:solidFill>
                  <a:srgbClr val="000000"/>
                </a:solidFill>
                <a:cs typeface="Times New Roman" pitchFamily="16" charset="0"/>
              </a:rPr>
              <a:t>L Montagnier, others</a:t>
            </a:r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780928"/>
            <a:ext cx="2232025" cy="187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0269" y="1489869"/>
            <a:ext cx="2305050" cy="15303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6995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3600" b="1" dirty="0" smtClean="0">
                <a:solidFill>
                  <a:srgbClr val="C00000"/>
                </a:solidFill>
              </a:rPr>
              <a:t>Evolução da terapia </a:t>
            </a:r>
            <a:r>
              <a:rPr lang="pt-BR" altLang="pt-BR" sz="3600" b="1" dirty="0" err="1" smtClean="0">
                <a:solidFill>
                  <a:srgbClr val="C00000"/>
                </a:solidFill>
              </a:rPr>
              <a:t>anti-HIV</a:t>
            </a:r>
            <a:r>
              <a:rPr lang="pt-BR" altLang="pt-BR" sz="3600" b="1" dirty="0" smtClean="0">
                <a:solidFill>
                  <a:srgbClr val="C00000"/>
                </a:solidFill>
              </a:rPr>
              <a:t> no Brasil</a:t>
            </a:r>
            <a:endParaRPr lang="pt-BR" sz="3600" b="1" dirty="0">
              <a:solidFill>
                <a:srgbClr val="C00000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7" y="1340768"/>
            <a:ext cx="8623272" cy="4968552"/>
          </a:xfrm>
          <a:prstGeom prst="rect">
            <a:avLst/>
          </a:prstGeom>
        </p:spPr>
      </p:pic>
      <p:sp>
        <p:nvSpPr>
          <p:cNvPr id="90" name="Text Box 1029"/>
          <p:cNvSpPr txBox="1">
            <a:spLocks noChangeArrowheads="1"/>
          </p:cNvSpPr>
          <p:nvPr/>
        </p:nvSpPr>
        <p:spPr bwMode="auto">
          <a:xfrm>
            <a:off x="6948264" y="6001345"/>
            <a:ext cx="1878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sz="1400"/>
              <a:t>LIM56 – HC/FMUSP</a:t>
            </a:r>
          </a:p>
        </p:txBody>
      </p:sp>
    </p:spTree>
    <p:extLst>
      <p:ext uri="{BB962C8B-B14F-4D97-AF65-F5344CB8AC3E}">
        <p14:creationId xmlns:p14="http://schemas.microsoft.com/office/powerpoint/2010/main" val="181082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reveal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Metas da OMS para controle da epidemia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	</a:t>
            </a:r>
            <a:endParaRPr lang="pt-BR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735697957"/>
              </p:ext>
            </p:extLst>
          </p:nvPr>
        </p:nvGraphicFramePr>
        <p:xfrm>
          <a:off x="209350" y="1484784"/>
          <a:ext cx="8683130" cy="4463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tângulo 5"/>
          <p:cNvSpPr/>
          <p:nvPr/>
        </p:nvSpPr>
        <p:spPr>
          <a:xfrm>
            <a:off x="6926600" y="2780928"/>
            <a:ext cx="1440160" cy="13681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33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Relatório OMS 20/07/2017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A OMS </a:t>
            </a:r>
            <a:r>
              <a:rPr lang="pt-BR" dirty="0" smtClean="0"/>
              <a:t>alerta: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Uma </a:t>
            </a:r>
            <a:r>
              <a:rPr lang="pt-BR" dirty="0"/>
              <a:t>tendência crescente de resistência do vírus HIV às drogas </a:t>
            </a:r>
            <a:r>
              <a:rPr lang="pt-BR" dirty="0" smtClean="0"/>
              <a:t>disponíveis;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O </a:t>
            </a:r>
            <a:r>
              <a:rPr lang="pt-BR" dirty="0"/>
              <a:t>crescimento dessas taxas, mesmo que ainda lento, poderia minar o progresso internacional no tratamento e prevenção da doença.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87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386607" cy="1162050"/>
          </a:xfrm>
        </p:spPr>
        <p:txBody>
          <a:bodyPr anchor="t"/>
          <a:lstStyle/>
          <a:p>
            <a:pPr algn="ctr"/>
            <a:r>
              <a:rPr lang="pt-BR" dirty="0" smtClean="0"/>
              <a:t>Resistência às drogas </a:t>
            </a:r>
            <a:r>
              <a:rPr lang="pt-BR" dirty="0" err="1" smtClean="0"/>
              <a:t>anti-HIV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5690"/>
          <a:stretch/>
        </p:blipFill>
        <p:spPr>
          <a:xfrm>
            <a:off x="2987824" y="495547"/>
            <a:ext cx="5977584" cy="5943365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458615" cy="4691063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/>
              <a:t>26 países do mundo tem investigações nacionais de vírus HIV resistentes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7308304" y="558924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Relatório OMS 20/07/2017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861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02913449"/>
              </p:ext>
            </p:extLst>
          </p:nvPr>
        </p:nvGraphicFramePr>
        <p:xfrm>
          <a:off x="179512" y="476672"/>
          <a:ext cx="874846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4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03461729"/>
              </p:ext>
            </p:extLst>
          </p:nvPr>
        </p:nvGraphicFramePr>
        <p:xfrm>
          <a:off x="467544" y="1844824"/>
          <a:ext cx="8208912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Tipos de mutações de resistência às drogas</a:t>
            </a:r>
            <a:endParaRPr lang="pt-B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0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b="1" dirty="0" smtClean="0">
                <a:solidFill>
                  <a:srgbClr val="C00000"/>
                </a:solidFill>
              </a:rPr>
              <a:t>Resistência viral no Brasil</a:t>
            </a:r>
            <a:endParaRPr lang="pt-BR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344917"/>
              </p:ext>
            </p:extLst>
          </p:nvPr>
        </p:nvGraphicFramePr>
        <p:xfrm>
          <a:off x="683569" y="1412776"/>
          <a:ext cx="7687886" cy="439248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921292">
                  <a:extLst>
                    <a:ext uri="{9D8B030D-6E8A-4147-A177-3AD203B41FA5}">
                      <a16:colId xmlns="" xmlns:a16="http://schemas.microsoft.com/office/drawing/2014/main" val="2670452916"/>
                    </a:ext>
                  </a:extLst>
                </a:gridCol>
                <a:gridCol w="1922198">
                  <a:extLst>
                    <a:ext uri="{9D8B030D-6E8A-4147-A177-3AD203B41FA5}">
                      <a16:colId xmlns="" xmlns:a16="http://schemas.microsoft.com/office/drawing/2014/main" val="1306635704"/>
                    </a:ext>
                  </a:extLst>
                </a:gridCol>
                <a:gridCol w="1922198">
                  <a:extLst>
                    <a:ext uri="{9D8B030D-6E8A-4147-A177-3AD203B41FA5}">
                      <a16:colId xmlns="" xmlns:a16="http://schemas.microsoft.com/office/drawing/2014/main" val="1941269712"/>
                    </a:ext>
                  </a:extLst>
                </a:gridCol>
                <a:gridCol w="1922198">
                  <a:extLst>
                    <a:ext uri="{9D8B030D-6E8A-4147-A177-3AD203B41FA5}">
                      <a16:colId xmlns="" xmlns:a16="http://schemas.microsoft.com/office/drawing/2014/main" val="1301527999"/>
                    </a:ext>
                  </a:extLst>
                </a:gridCol>
              </a:tblGrid>
              <a:tr h="5163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5" marR="43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Prevalência Total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5" marR="43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Nunca expostos ao ARV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5" marR="43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Em uso de ARV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5" marR="43515" marT="0" marB="0"/>
                </a:tc>
                <a:extLst>
                  <a:ext uri="{0D108BD9-81ED-4DB2-BD59-A6C34878D82A}">
                    <a16:rowId xmlns="" xmlns:a16="http://schemas.microsoft.com/office/drawing/2014/main" val="1393154178"/>
                  </a:ext>
                </a:extLst>
              </a:tr>
              <a:tr h="9610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HC/FMUSP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5" marR="435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>
                        <a:effectLst/>
                      </a:endParaRPr>
                    </a:p>
                  </a:txBody>
                  <a:tcPr marL="43515" marR="43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5" marR="43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>
                        <a:effectLst/>
                      </a:endParaRPr>
                    </a:p>
                  </a:txBody>
                  <a:tcPr marL="43515" marR="43515" marT="0" marB="0"/>
                </a:tc>
                <a:extLst>
                  <a:ext uri="{0D108BD9-81ED-4DB2-BD59-A6C34878D82A}">
                    <a16:rowId xmlns="" xmlns:a16="http://schemas.microsoft.com/office/drawing/2014/main" val="2261119435"/>
                  </a:ext>
                </a:extLst>
              </a:tr>
              <a:tr h="9845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Bahia: Amaral et al. (2017)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5" marR="435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IP: 3,8%</a:t>
                      </a:r>
                      <a:endParaRPr lang="pt-BR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NRTI: 9,43%</a:t>
                      </a:r>
                      <a:endParaRPr lang="pt-BR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NNRTI: 8.5%</a:t>
                      </a:r>
                      <a:endParaRPr lang="pt-BR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Overral: 14,2</a:t>
                      </a:r>
                      <a:r>
                        <a:rPr lang="pt-PT" sz="1400" b="1" dirty="0" smtClean="0">
                          <a:effectLst/>
                        </a:rPr>
                        <a:t>%</a:t>
                      </a:r>
                      <a:r>
                        <a:rPr lang="pt-PT" sz="1400" b="1" dirty="0">
                          <a:effectLst/>
                          <a:highlight>
                            <a:srgbClr val="FF00FF"/>
                          </a:highlight>
                        </a:rPr>
                        <a:t> 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5" marR="43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IP: 1,7%</a:t>
                      </a:r>
                      <a:endParaRPr lang="pt-BR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NRTI: 0,9%</a:t>
                      </a:r>
                      <a:endParaRPr lang="pt-BR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NNRTI: 1,7%</a:t>
                      </a:r>
                      <a:endParaRPr lang="pt-BR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Overral: 4,3</a:t>
                      </a:r>
                      <a:r>
                        <a:rPr lang="pt-PT" sz="1400" b="1" dirty="0" smtClean="0">
                          <a:effectLst/>
                        </a:rPr>
                        <a:t>%</a:t>
                      </a:r>
                      <a:r>
                        <a:rPr lang="pt-PT" sz="1400" b="1" dirty="0">
                          <a:effectLst/>
                          <a:highlight>
                            <a:srgbClr val="FF00FF"/>
                          </a:highlight>
                        </a:rPr>
                        <a:t> 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5" marR="43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IP: 6,5%</a:t>
                      </a:r>
                      <a:endParaRPr lang="pt-BR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NRTI: 20,6%</a:t>
                      </a:r>
                      <a:endParaRPr lang="pt-BR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NNRTI: 16,3%</a:t>
                      </a:r>
                      <a:endParaRPr lang="pt-BR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Overral: 26,1</a:t>
                      </a:r>
                      <a:r>
                        <a:rPr lang="pt-PT" sz="1400" b="1" dirty="0" smtClean="0">
                          <a:effectLst/>
                        </a:rPr>
                        <a:t>%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3515" marR="43515" marT="0" marB="0"/>
                </a:tc>
                <a:extLst>
                  <a:ext uri="{0D108BD9-81ED-4DB2-BD59-A6C34878D82A}">
                    <a16:rowId xmlns="" xmlns:a16="http://schemas.microsoft.com/office/drawing/2014/main" val="500737371"/>
                  </a:ext>
                </a:extLst>
              </a:tr>
              <a:tr h="9890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Rio de Janeiro: Ferreira et al. (2017)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5" marR="435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5" marR="43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IP: 4,7%</a:t>
                      </a:r>
                      <a:endParaRPr lang="pt-BR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NRTI: 2,3%</a:t>
                      </a:r>
                      <a:endParaRPr lang="pt-BR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NNRTI: 11,6%</a:t>
                      </a:r>
                      <a:endParaRPr lang="pt-BR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Overral: 16,3</a:t>
                      </a:r>
                      <a:r>
                        <a:rPr lang="pt-PT" sz="1400" b="1" dirty="0" smtClean="0">
                          <a:effectLst/>
                        </a:rPr>
                        <a:t>%</a:t>
                      </a:r>
                      <a:endParaRPr lang="pt-BR" sz="1400" b="1" dirty="0">
                        <a:effectLst/>
                      </a:endParaRPr>
                    </a:p>
                  </a:txBody>
                  <a:tcPr marL="43515" marR="43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3515" marR="43515" marT="0" marB="0"/>
                </a:tc>
                <a:extLst>
                  <a:ext uri="{0D108BD9-81ED-4DB2-BD59-A6C34878D82A}">
                    <a16:rowId xmlns="" xmlns:a16="http://schemas.microsoft.com/office/drawing/2014/main" val="570994476"/>
                  </a:ext>
                </a:extLst>
              </a:tr>
              <a:tr h="9415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effectLst/>
                        </a:rPr>
                        <a:t>SP, MG, PE, RJ: Pessoa et al. (2017)</a:t>
                      </a:r>
                      <a:endParaRPr lang="pt-BR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5" marR="435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5" marR="43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IP: 37,2%</a:t>
                      </a:r>
                      <a:endParaRPr lang="pt-BR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NRTI: 76,7%</a:t>
                      </a:r>
                      <a:endParaRPr lang="pt-BR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NNRTI: 13,9%</a:t>
                      </a:r>
                      <a:endParaRPr lang="pt-BR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effectLst/>
                        </a:rPr>
                        <a:t>Overral: 44,5%</a:t>
                      </a:r>
                      <a:r>
                        <a:rPr lang="pt-PT" sz="1400" b="1" dirty="0" smtClean="0">
                          <a:effectLst/>
                          <a:highlight>
                            <a:srgbClr val="FF00FF"/>
                          </a:highlight>
                        </a:rPr>
                        <a:t> </a:t>
                      </a:r>
                      <a:endParaRPr lang="pt-BR" sz="14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5" marR="43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3515" marR="43515" marT="0" marB="0"/>
                </a:tc>
                <a:extLst>
                  <a:ext uri="{0D108BD9-81ED-4DB2-BD59-A6C34878D82A}">
                    <a16:rowId xmlns="" xmlns:a16="http://schemas.microsoft.com/office/drawing/2014/main" val="251826380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6559367" y="6070793"/>
            <a:ext cx="17860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 err="1" smtClean="0"/>
              <a:t>Éricka</a:t>
            </a:r>
            <a:r>
              <a:rPr lang="pt-BR" sz="1100" dirty="0" smtClean="0"/>
              <a:t> </a:t>
            </a:r>
            <a:r>
              <a:rPr lang="pt-BR" sz="1100" dirty="0" err="1" smtClean="0"/>
              <a:t>Constantinov</a:t>
            </a:r>
            <a:r>
              <a:rPr lang="pt-BR" sz="1100" dirty="0" smtClean="0"/>
              <a:t> Oliveira</a:t>
            </a:r>
            <a:endParaRPr lang="pt-BR" sz="11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788024" y="1701172"/>
          <a:ext cx="1619782" cy="1371600"/>
        </p:xfrm>
        <a:graphic>
          <a:graphicData uri="http://schemas.openxmlformats.org/drawingml/2006/table">
            <a:tbl>
              <a:tblPr/>
              <a:tblGrid>
                <a:gridCol w="1619782"/>
              </a:tblGrid>
              <a:tr h="15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pt-BR" sz="1000" b="1" dirty="0">
                          <a:latin typeface="Arial"/>
                          <a:ea typeface="Calibri"/>
                          <a:cs typeface="Times New Roman"/>
                        </a:rPr>
                        <a:t>= 249 (69,5%)</a:t>
                      </a:r>
                      <a:endParaRPr lang="pt-BR" sz="1100" dirty="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cap="all" dirty="0">
                          <a:latin typeface="Arial"/>
                          <a:ea typeface="Calibri"/>
                          <a:cs typeface="Times New Roman"/>
                        </a:rPr>
                        <a:t>21 (8,4%)</a:t>
                      </a:r>
                      <a:endParaRPr lang="pt-BR" sz="1100" dirty="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cap="all" dirty="0">
                          <a:latin typeface="Arial"/>
                          <a:ea typeface="Calibri"/>
                          <a:cs typeface="Times New Roman"/>
                        </a:rPr>
                        <a:t>4 (1,6%)</a:t>
                      </a:r>
                      <a:endParaRPr lang="pt-BR" sz="1100" dirty="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cap="all" dirty="0">
                          <a:latin typeface="Arial"/>
                          <a:ea typeface="Calibri"/>
                          <a:cs typeface="Times New Roman"/>
                        </a:rPr>
                        <a:t>10 (4%) </a:t>
                      </a:r>
                      <a:endParaRPr lang="pt-BR" sz="1100" dirty="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cap="all" dirty="0">
                          <a:latin typeface="Arial"/>
                          <a:ea typeface="Calibri"/>
                          <a:cs typeface="Times New Roman"/>
                        </a:rPr>
                        <a:t>12 (4,8%)</a:t>
                      </a:r>
                      <a:endParaRPr lang="pt-BR" sz="1100" dirty="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cap="all" dirty="0">
                          <a:latin typeface="Arial"/>
                          <a:ea typeface="Calibri"/>
                          <a:cs typeface="Times New Roman"/>
                        </a:rPr>
                        <a:t>4 (1,6%)</a:t>
                      </a:r>
                      <a:endParaRPr lang="pt-BR" sz="1100" dirty="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6588224" y="1318583"/>
          <a:ext cx="2072076" cy="1828800"/>
        </p:xfrm>
        <a:graphic>
          <a:graphicData uri="http://schemas.openxmlformats.org/drawingml/2006/table">
            <a:tbl>
              <a:tblPr/>
              <a:tblGrid>
                <a:gridCol w="905173"/>
                <a:gridCol w="1166903"/>
              </a:tblGrid>
              <a:tr h="1445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0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Arial"/>
                          <a:ea typeface="Calibri"/>
                          <a:cs typeface="Times New Roman"/>
                        </a:rPr>
                        <a:t>N=109 </a:t>
                      </a:r>
                      <a:r>
                        <a:rPr lang="pt-BR" sz="1000" b="1" dirty="0">
                          <a:latin typeface="Arial"/>
                          <a:ea typeface="Calibri"/>
                          <a:cs typeface="Times New Roman"/>
                        </a:rPr>
                        <a:t>(30,4%)</a:t>
                      </a:r>
                      <a:endParaRPr lang="pt-BR" sz="1100" dirty="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1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Arial"/>
                          <a:ea typeface="Calibri"/>
                          <a:cs typeface="Times New Roman"/>
                        </a:rPr>
                        <a:t>Qualquer Mutação</a:t>
                      </a:r>
                      <a:r>
                        <a:rPr lang="pt-BR" sz="900" b="1" dirty="0">
                          <a:latin typeface="Arial"/>
                          <a:ea typeface="Calibri"/>
                          <a:cs typeface="Times New Roman"/>
                        </a:rPr>
                        <a:t>*</a:t>
                      </a:r>
                      <a:endParaRPr lang="pt-BR" sz="1100" dirty="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cap="all">
                          <a:latin typeface="Arial"/>
                          <a:ea typeface="Calibri"/>
                          <a:cs typeface="Times New Roman"/>
                        </a:rPr>
                        <a:t>75 (68,8%)</a:t>
                      </a:r>
                      <a:endParaRPr lang="pt-BR" sz="110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3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Arial"/>
                          <a:ea typeface="Calibri"/>
                          <a:cs typeface="Times New Roman"/>
                        </a:rPr>
                        <a:t>IP</a:t>
                      </a:r>
                      <a:r>
                        <a:rPr lang="pt-BR" sz="900" b="1">
                          <a:latin typeface="Arial"/>
                          <a:ea typeface="Calibri"/>
                          <a:cs typeface="Times New Roman"/>
                        </a:rPr>
                        <a:t>**</a:t>
                      </a:r>
                      <a:endParaRPr lang="pt-BR" sz="110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cap="all">
                          <a:latin typeface="Arial"/>
                          <a:ea typeface="Calibri"/>
                          <a:cs typeface="Times New Roman"/>
                        </a:rPr>
                        <a:t>35 (32,1%)</a:t>
                      </a:r>
                      <a:endParaRPr lang="pt-BR" sz="110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3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Arial"/>
                          <a:ea typeface="Calibri"/>
                          <a:cs typeface="Times New Roman"/>
                        </a:rPr>
                        <a:t>NRTI*</a:t>
                      </a:r>
                      <a:r>
                        <a:rPr lang="pt-BR" sz="900" b="1">
                          <a:latin typeface="Arial"/>
                          <a:ea typeface="Calibri"/>
                          <a:cs typeface="Times New Roman"/>
                        </a:rPr>
                        <a:t>**</a:t>
                      </a:r>
                      <a:endParaRPr lang="pt-BR" sz="110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cap="all">
                          <a:latin typeface="Arial"/>
                          <a:ea typeface="Calibri"/>
                          <a:cs typeface="Times New Roman"/>
                        </a:rPr>
                        <a:t>63 (57,8%) </a:t>
                      </a:r>
                      <a:endParaRPr lang="pt-BR" sz="110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3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Arial"/>
                          <a:ea typeface="Calibri"/>
                          <a:cs typeface="Times New Roman"/>
                        </a:rPr>
                        <a:t> NNRTI**</a:t>
                      </a:r>
                      <a:r>
                        <a:rPr lang="pt-BR" sz="900" b="1">
                          <a:latin typeface="Arial"/>
                          <a:ea typeface="Calibri"/>
                          <a:cs typeface="Times New Roman"/>
                        </a:rPr>
                        <a:t>**</a:t>
                      </a:r>
                      <a:endParaRPr lang="pt-BR" sz="110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cap="all">
                          <a:latin typeface="Arial"/>
                          <a:ea typeface="Calibri"/>
                          <a:cs typeface="Times New Roman"/>
                        </a:rPr>
                        <a:t>54 (49,5%) </a:t>
                      </a:r>
                      <a:endParaRPr lang="pt-BR" sz="110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Multidrogas</a:t>
                      </a:r>
                      <a:r>
                        <a:rPr lang="pt-BR" sz="900" b="1" dirty="0" smtClean="0">
                          <a:latin typeface="Arial"/>
                          <a:ea typeface="Calibri"/>
                          <a:cs typeface="Times New Roman"/>
                        </a:rPr>
                        <a:t>*</a:t>
                      </a:r>
                      <a:endParaRPr lang="pt-BR" sz="1100" dirty="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cap="all" dirty="0">
                          <a:latin typeface="Arial"/>
                          <a:ea typeface="Calibri"/>
                          <a:cs typeface="Times New Roman"/>
                        </a:rPr>
                        <a:t>55 (50,5%) </a:t>
                      </a:r>
                      <a:endParaRPr lang="pt-BR" sz="1100" dirty="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66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pt-BR" sz="2800" b="1" dirty="0" err="1" smtClean="0">
                <a:solidFill>
                  <a:srgbClr val="C00000"/>
                </a:solidFill>
              </a:rPr>
              <a:t>Genotipagens</a:t>
            </a:r>
            <a:r>
              <a:rPr lang="pt-BR" sz="2800" b="1" dirty="0" smtClean="0">
                <a:solidFill>
                  <a:srgbClr val="C00000"/>
                </a:solidFill>
              </a:rPr>
              <a:t> </a:t>
            </a:r>
            <a:r>
              <a:rPr lang="pt-BR" sz="2800" b="1" dirty="0">
                <a:solidFill>
                  <a:srgbClr val="C00000"/>
                </a:solidFill>
              </a:rPr>
              <a:t>entre </a:t>
            </a:r>
            <a:r>
              <a:rPr lang="pt-BR" sz="2800" b="1" dirty="0" smtClean="0">
                <a:solidFill>
                  <a:srgbClr val="C00000"/>
                </a:solidFill>
              </a:rPr>
              <a:t>2002-2017</a:t>
            </a:r>
            <a:endParaRPr lang="pt-BR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043608" y="1484784"/>
          <a:ext cx="3456384" cy="2496820"/>
        </p:xfrm>
        <a:graphic>
          <a:graphicData uri="http://schemas.openxmlformats.org/drawingml/2006/table">
            <a:tbl>
              <a:tblPr/>
              <a:tblGrid>
                <a:gridCol w="1836602"/>
                <a:gridCol w="1619782"/>
              </a:tblGrid>
              <a:tr h="8197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Calibri Ligh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Principais classes de ARV</a:t>
                      </a:r>
                      <a:endParaRPr lang="pt-BR" sz="1100" dirty="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Arial"/>
                          <a:ea typeface="Calibri"/>
                          <a:cs typeface="Times New Roman"/>
                        </a:rPr>
                        <a:t>SEM TRATAMENTO PRÉVIO</a:t>
                      </a:r>
                      <a:endParaRPr lang="pt-BR" sz="1100" dirty="0">
                        <a:latin typeface="Calibri Ligh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Arial"/>
                          <a:ea typeface="Calibri"/>
                          <a:cs typeface="Times New Roman"/>
                        </a:rPr>
                        <a:t>N= 249 (69,5%)</a:t>
                      </a:r>
                      <a:endParaRPr lang="pt-BR" sz="1100" dirty="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Arial"/>
                          <a:ea typeface="Calibri"/>
                          <a:cs typeface="Times New Roman"/>
                        </a:rPr>
                        <a:t>Qualquer Mutação</a:t>
                      </a:r>
                      <a:r>
                        <a:rPr lang="pt-BR" sz="900" b="1">
                          <a:latin typeface="Arial"/>
                          <a:ea typeface="Calibri"/>
                          <a:cs typeface="Times New Roman"/>
                        </a:rPr>
                        <a:t>*</a:t>
                      </a:r>
                      <a:endParaRPr lang="pt-BR" sz="110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cap="all" dirty="0">
                          <a:latin typeface="Arial"/>
                          <a:ea typeface="Calibri"/>
                          <a:cs typeface="Times New Roman"/>
                        </a:rPr>
                        <a:t>21 (8,4%)</a:t>
                      </a:r>
                      <a:endParaRPr lang="pt-BR" sz="1100" dirty="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Arial"/>
                          <a:ea typeface="Calibri"/>
                          <a:cs typeface="Times New Roman"/>
                        </a:rPr>
                        <a:t>IP</a:t>
                      </a:r>
                      <a:r>
                        <a:rPr lang="pt-BR" sz="900" b="1">
                          <a:latin typeface="Arial"/>
                          <a:ea typeface="Calibri"/>
                          <a:cs typeface="Times New Roman"/>
                        </a:rPr>
                        <a:t>**</a:t>
                      </a:r>
                      <a:endParaRPr lang="pt-BR" sz="110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cap="all" dirty="0">
                          <a:latin typeface="Arial"/>
                          <a:ea typeface="Calibri"/>
                          <a:cs typeface="Times New Roman"/>
                        </a:rPr>
                        <a:t>4 (1,6%)</a:t>
                      </a:r>
                      <a:endParaRPr lang="pt-BR" sz="1100" dirty="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Arial"/>
                          <a:ea typeface="Calibri"/>
                          <a:cs typeface="Times New Roman"/>
                        </a:rPr>
                        <a:t>NRTI*</a:t>
                      </a:r>
                      <a:r>
                        <a:rPr lang="pt-BR" sz="900" b="1">
                          <a:latin typeface="Arial"/>
                          <a:ea typeface="Calibri"/>
                          <a:cs typeface="Times New Roman"/>
                        </a:rPr>
                        <a:t>**</a:t>
                      </a:r>
                      <a:endParaRPr lang="pt-BR" sz="110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cap="all" dirty="0">
                          <a:latin typeface="Arial"/>
                          <a:ea typeface="Calibri"/>
                          <a:cs typeface="Times New Roman"/>
                        </a:rPr>
                        <a:t>10 (4%) </a:t>
                      </a:r>
                      <a:endParaRPr lang="pt-BR" sz="1100" dirty="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Arial"/>
                          <a:ea typeface="Calibri"/>
                          <a:cs typeface="Times New Roman"/>
                        </a:rPr>
                        <a:t> NNRTI**</a:t>
                      </a:r>
                      <a:r>
                        <a:rPr lang="pt-BR" sz="900" b="1">
                          <a:latin typeface="Arial"/>
                          <a:ea typeface="Calibri"/>
                          <a:cs typeface="Times New Roman"/>
                        </a:rPr>
                        <a:t>**</a:t>
                      </a:r>
                      <a:endParaRPr lang="pt-BR" sz="110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cap="all" dirty="0">
                          <a:latin typeface="Arial"/>
                          <a:ea typeface="Calibri"/>
                          <a:cs typeface="Times New Roman"/>
                        </a:rPr>
                        <a:t>12 (4,8%)</a:t>
                      </a:r>
                      <a:endParaRPr lang="pt-BR" sz="1100" dirty="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Multidrogas</a:t>
                      </a:r>
                      <a:r>
                        <a:rPr lang="pt-BR" sz="900" b="1">
                          <a:latin typeface="Arial"/>
                          <a:ea typeface="Calibri"/>
                          <a:cs typeface="Times New Roman"/>
                        </a:rPr>
                        <a:t>*****</a:t>
                      </a:r>
                      <a:endParaRPr lang="pt-BR" sz="110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cap="all" dirty="0">
                          <a:latin typeface="Arial"/>
                          <a:ea typeface="Calibri"/>
                          <a:cs typeface="Times New Roman"/>
                        </a:rPr>
                        <a:t>4 (1,6%)</a:t>
                      </a:r>
                      <a:endParaRPr lang="pt-BR" sz="1100" dirty="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860032" y="1412774"/>
          <a:ext cx="3991613" cy="2520282"/>
        </p:xfrm>
        <a:graphic>
          <a:graphicData uri="http://schemas.openxmlformats.org/drawingml/2006/table">
            <a:tbl>
              <a:tblPr/>
              <a:tblGrid>
                <a:gridCol w="1743710"/>
                <a:gridCol w="2247903"/>
              </a:tblGrid>
              <a:tr h="8282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Calibri Ligh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Principais classes de ARV</a:t>
                      </a:r>
                      <a:endParaRPr lang="pt-BR" sz="1100" dirty="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Arial"/>
                          <a:ea typeface="Calibri"/>
                          <a:cs typeface="Times New Roman"/>
                        </a:rPr>
                        <a:t>EXPOSTOS AO ARV</a:t>
                      </a:r>
                      <a:endParaRPr lang="pt-BR" sz="1100">
                        <a:latin typeface="Calibri Ligh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Arial"/>
                          <a:ea typeface="Calibri"/>
                          <a:cs typeface="Times New Roman"/>
                        </a:rPr>
                        <a:t>N=109 (30,4%)</a:t>
                      </a:r>
                      <a:endParaRPr lang="pt-BR" sz="110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2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Arial"/>
                          <a:ea typeface="Calibri"/>
                          <a:cs typeface="Times New Roman"/>
                        </a:rPr>
                        <a:t>Qualquer Mutação</a:t>
                      </a:r>
                      <a:r>
                        <a:rPr lang="pt-BR" sz="900" b="1" dirty="0">
                          <a:latin typeface="Arial"/>
                          <a:ea typeface="Calibri"/>
                          <a:cs typeface="Times New Roman"/>
                        </a:rPr>
                        <a:t>*</a:t>
                      </a:r>
                      <a:endParaRPr lang="pt-BR" sz="1100" dirty="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cap="all">
                          <a:latin typeface="Arial"/>
                          <a:ea typeface="Calibri"/>
                          <a:cs typeface="Times New Roman"/>
                        </a:rPr>
                        <a:t>75 (68,8%)</a:t>
                      </a:r>
                      <a:endParaRPr lang="pt-BR" sz="110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2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Arial"/>
                          <a:ea typeface="Calibri"/>
                          <a:cs typeface="Times New Roman"/>
                        </a:rPr>
                        <a:t>IP</a:t>
                      </a:r>
                      <a:r>
                        <a:rPr lang="pt-BR" sz="900" b="1">
                          <a:latin typeface="Arial"/>
                          <a:ea typeface="Calibri"/>
                          <a:cs typeface="Times New Roman"/>
                        </a:rPr>
                        <a:t>**</a:t>
                      </a:r>
                      <a:endParaRPr lang="pt-BR" sz="110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cap="all">
                          <a:latin typeface="Arial"/>
                          <a:ea typeface="Calibri"/>
                          <a:cs typeface="Times New Roman"/>
                        </a:rPr>
                        <a:t>35 (32,1%)</a:t>
                      </a:r>
                      <a:endParaRPr lang="pt-BR" sz="110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Arial"/>
                          <a:ea typeface="Calibri"/>
                          <a:cs typeface="Times New Roman"/>
                        </a:rPr>
                        <a:t>NRTI*</a:t>
                      </a:r>
                      <a:r>
                        <a:rPr lang="pt-BR" sz="900" b="1">
                          <a:latin typeface="Arial"/>
                          <a:ea typeface="Calibri"/>
                          <a:cs typeface="Times New Roman"/>
                        </a:rPr>
                        <a:t>**</a:t>
                      </a:r>
                      <a:endParaRPr lang="pt-BR" sz="110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cap="all">
                          <a:latin typeface="Arial"/>
                          <a:ea typeface="Calibri"/>
                          <a:cs typeface="Times New Roman"/>
                        </a:rPr>
                        <a:t>63 (57,8%) </a:t>
                      </a:r>
                      <a:endParaRPr lang="pt-BR" sz="110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Arial"/>
                          <a:ea typeface="Calibri"/>
                          <a:cs typeface="Times New Roman"/>
                        </a:rPr>
                        <a:t> NNRTI**</a:t>
                      </a:r>
                      <a:r>
                        <a:rPr lang="pt-BR" sz="900" b="1">
                          <a:latin typeface="Arial"/>
                          <a:ea typeface="Calibri"/>
                          <a:cs typeface="Times New Roman"/>
                        </a:rPr>
                        <a:t>**</a:t>
                      </a:r>
                      <a:endParaRPr lang="pt-BR" sz="110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cap="all">
                          <a:latin typeface="Arial"/>
                          <a:ea typeface="Calibri"/>
                          <a:cs typeface="Times New Roman"/>
                        </a:rPr>
                        <a:t>54 (49,5%) </a:t>
                      </a:r>
                      <a:endParaRPr lang="pt-BR" sz="110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Multidrogas</a:t>
                      </a:r>
                      <a:r>
                        <a:rPr lang="pt-BR" sz="900" b="1" dirty="0">
                          <a:latin typeface="Arial"/>
                          <a:ea typeface="Calibri"/>
                          <a:cs typeface="Times New Roman"/>
                        </a:rPr>
                        <a:t>*****</a:t>
                      </a:r>
                      <a:endParaRPr lang="pt-BR" sz="1100" dirty="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cap="all" dirty="0">
                          <a:latin typeface="Arial"/>
                          <a:ea typeface="Calibri"/>
                          <a:cs typeface="Times New Roman"/>
                        </a:rPr>
                        <a:t>55 (50,5%) </a:t>
                      </a:r>
                      <a:endParaRPr lang="pt-BR" sz="1100" dirty="0"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6559367" y="6070793"/>
            <a:ext cx="21419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 err="1" smtClean="0"/>
              <a:t>Éricka</a:t>
            </a:r>
            <a:r>
              <a:rPr lang="pt-BR" sz="1100" dirty="0" smtClean="0"/>
              <a:t> </a:t>
            </a:r>
            <a:r>
              <a:rPr lang="pt-BR" sz="1100" dirty="0" err="1" smtClean="0"/>
              <a:t>Constantinov</a:t>
            </a:r>
            <a:r>
              <a:rPr lang="pt-BR" sz="1100" dirty="0" smtClean="0"/>
              <a:t> Oliveira, 2019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41327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 resumo....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202127"/>
              </p:ext>
            </p:extLst>
          </p:nvPr>
        </p:nvGraphicFramePr>
        <p:xfrm>
          <a:off x="611560" y="1700808"/>
          <a:ext cx="8224837" cy="468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52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A45618-5039-4AA3-B512-C33CBE5CB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3DA45618-5039-4AA3-B512-C33CBE5CB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3DA45618-5039-4AA3-B512-C33CBE5CB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249B98-EF9E-4B6F-B39B-E9E74664E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73249B98-EF9E-4B6F-B39B-E9E74664E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73249B98-EF9E-4B6F-B39B-E9E74664E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18B2C2-907C-4FC3-A2B3-0B83D393A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9E18B2C2-907C-4FC3-A2B3-0B83D393A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9E18B2C2-907C-4FC3-A2B3-0B83D393A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A7783A-A096-4D00-84D7-AA1CCF12B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EEA7783A-A096-4D00-84D7-AA1CCF12B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EEA7783A-A096-4D00-84D7-AA1CCF12B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28D695-8267-4826-AA7E-AD5D4FC11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B28D695-8267-4826-AA7E-AD5D4FC11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B28D695-8267-4826-AA7E-AD5D4FC11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EE9BA-485D-4A8D-9875-CBF6A71C3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C33EE9BA-485D-4A8D-9875-CBF6A71C3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C33EE9BA-485D-4A8D-9875-CBF6A71C3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8A5C5A-60B3-47B8-9C06-5CD63EAD8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938A5C5A-60B3-47B8-9C06-5CD63EAD8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938A5C5A-60B3-47B8-9C06-5CD63EAD8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D1CB3D-897A-4F2B-9255-1788475F9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56D1CB3D-897A-4F2B-9255-1788475F9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56D1CB3D-897A-4F2B-9255-1788475F9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69466C-AAE1-4D90-A1A3-5827D3A9C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D769466C-AAE1-4D90-A1A3-5827D3A9C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D769466C-AAE1-4D90-A1A3-5827D3A9C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6.media.tumblr.com/tumblr_mc96opKWfN1r0cboro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42852"/>
            <a:ext cx="1785950" cy="1872367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Perspectivas e reflexões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731306"/>
          </a:xfrm>
        </p:spPr>
        <p:txBody>
          <a:bodyPr>
            <a:noAutofit/>
          </a:bodyPr>
          <a:lstStyle/>
          <a:p>
            <a:r>
              <a:rPr lang="pt-BR" sz="2800" dirty="0" smtClean="0"/>
              <a:t>Queda da no número de infecções novas, porém estabilizada em número elevado;</a:t>
            </a:r>
          </a:p>
          <a:p>
            <a:r>
              <a:rPr lang="pt-BR" sz="2800" dirty="0" smtClean="0"/>
              <a:t>Elevado número de pessoas com co-morbidades (HCV, diabetes, HAS e outros fatores de risco);</a:t>
            </a:r>
          </a:p>
          <a:p>
            <a:r>
              <a:rPr lang="pt-BR" sz="2800" dirty="0" smtClean="0"/>
              <a:t>Novos desafios como </a:t>
            </a:r>
            <a:r>
              <a:rPr lang="pt-BR" sz="2800" dirty="0" err="1" smtClean="0"/>
              <a:t>neuroaids</a:t>
            </a:r>
            <a:r>
              <a:rPr lang="pt-BR" sz="2800" dirty="0" smtClean="0"/>
              <a:t>;</a:t>
            </a:r>
          </a:p>
          <a:p>
            <a:r>
              <a:rPr lang="pt-BR" sz="2800" dirty="0" smtClean="0"/>
              <a:t>Elevado custo de drogas mais modernas;</a:t>
            </a:r>
          </a:p>
          <a:p>
            <a:r>
              <a:rPr lang="pt-BR" sz="2800" dirty="0" smtClean="0"/>
              <a:t>Tratar todos : adesão a longo prazo!</a:t>
            </a:r>
          </a:p>
          <a:p>
            <a:r>
              <a:rPr lang="pt-BR" sz="2800" dirty="0" smtClean="0"/>
              <a:t>Uso de drogas injetáveis com longo tempo de liberação: uso intramuscular a cada 30-90 dias!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4125" y="1186656"/>
            <a:ext cx="5724525" cy="429339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330951" y="5689600"/>
            <a:ext cx="31559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*van der </a:t>
            </a:r>
            <a:r>
              <a:rPr lang="en-US" sz="1050" dirty="0" err="1"/>
              <a:t>Kuyl</a:t>
            </a:r>
            <a:r>
              <a:rPr lang="en-US" sz="1050" dirty="0"/>
              <a:t> AC. </a:t>
            </a:r>
            <a:r>
              <a:rPr lang="en-US" sz="1050" i="1" dirty="0" err="1"/>
              <a:t>Retrovirology</a:t>
            </a:r>
            <a:r>
              <a:rPr lang="en-US" sz="1050" dirty="0"/>
              <a:t>. 2012;9:6. </a:t>
            </a:r>
            <a:endParaRPr lang="pt-BR" sz="1050" dirty="0"/>
          </a:p>
        </p:txBody>
      </p:sp>
      <p:sp>
        <p:nvSpPr>
          <p:cNvPr id="6" name="Seta para baixo 5"/>
          <p:cNvSpPr/>
          <p:nvPr/>
        </p:nvSpPr>
        <p:spPr>
          <a:xfrm>
            <a:off x="3923928" y="332656"/>
            <a:ext cx="854381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7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ChangeArrowheads="1"/>
          </p:cNvSpPr>
          <p:nvPr/>
        </p:nvSpPr>
        <p:spPr bwMode="auto">
          <a:xfrm>
            <a:off x="304800" y="1916113"/>
            <a:ext cx="428625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/>
              <a:t>Augusto C. </a:t>
            </a:r>
            <a:r>
              <a:rPr lang="pt-BR" b="1" dirty="0" err="1"/>
              <a:t>Penalva</a:t>
            </a:r>
            <a:r>
              <a:rPr lang="pt-BR" b="1" dirty="0"/>
              <a:t> de Oliveira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/>
              <a:t>Jerusa </a:t>
            </a:r>
            <a:r>
              <a:rPr lang="pt-BR" b="1" dirty="0" err="1"/>
              <a:t>Smid</a:t>
            </a:r>
            <a:endParaRPr lang="pt-BR" b="1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/>
              <a:t>Jorge </a:t>
            </a:r>
            <a:r>
              <a:rPr lang="pt-BR" b="1" dirty="0" err="1" smtClean="0"/>
              <a:t>Casseb</a:t>
            </a:r>
            <a:endParaRPr lang="pt-BR" b="1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 smtClean="0"/>
              <a:t>Michel </a:t>
            </a:r>
            <a:r>
              <a:rPr lang="pt-BR" b="1" dirty="0"/>
              <a:t> </a:t>
            </a:r>
            <a:r>
              <a:rPr lang="pt-BR" b="1" dirty="0" err="1"/>
              <a:t>Haziot</a:t>
            </a:r>
            <a:r>
              <a:rPr lang="pt-BR" b="1" dirty="0"/>
              <a:t> </a:t>
            </a:r>
            <a:endParaRPr lang="pt-BR" b="1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 smtClean="0"/>
              <a:t>Serviço </a:t>
            </a:r>
            <a:r>
              <a:rPr lang="pt-BR" b="1" dirty="0"/>
              <a:t>de coleta do IIER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/>
              <a:t>Hospital Dia e PS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 smtClean="0"/>
              <a:t>Enfermagem </a:t>
            </a:r>
            <a:endParaRPr lang="pt-BR" b="1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/>
              <a:t>Grupo de Neurociências do IIER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b="1" dirty="0"/>
          </a:p>
        </p:txBody>
      </p:sp>
      <p:sp>
        <p:nvSpPr>
          <p:cNvPr id="49155" name="Rectangle 9"/>
          <p:cNvSpPr>
            <a:spLocks noChangeArrowheads="1"/>
          </p:cNvSpPr>
          <p:nvPr/>
        </p:nvSpPr>
        <p:spPr bwMode="auto">
          <a:xfrm>
            <a:off x="5110163" y="1357313"/>
            <a:ext cx="4286250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/>
              <a:t>Alberto Duarte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 smtClean="0"/>
              <a:t>Arthur Paiva</a:t>
            </a:r>
            <a:endParaRPr lang="pt-BR" b="1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 smtClean="0"/>
              <a:t>Tatiane </a:t>
            </a:r>
            <a:r>
              <a:rPr lang="pt-BR" b="1" dirty="0"/>
              <a:t>Assone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 smtClean="0"/>
              <a:t>Maira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 smtClean="0"/>
              <a:t>Christiano Bosco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 smtClean="0"/>
              <a:t>Daniela </a:t>
            </a:r>
            <a:r>
              <a:rPr lang="pt-BR" b="1" dirty="0" err="1" smtClean="0"/>
              <a:t>Tegon</a:t>
            </a:r>
            <a:endParaRPr lang="pt-BR" b="1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 smtClean="0"/>
              <a:t>Priscilla Belo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 smtClean="0"/>
              <a:t>João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 smtClean="0"/>
              <a:t>Gabriela Prates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b="1" dirty="0"/>
          </a:p>
          <a:p>
            <a:pPr>
              <a:spcBef>
                <a:spcPct val="20000"/>
              </a:spcBef>
            </a:pPr>
            <a:endParaRPr lang="pt-BR" b="1" dirty="0"/>
          </a:p>
          <a:p>
            <a:pPr marL="342900" indent="-342900">
              <a:spcBef>
                <a:spcPct val="20000"/>
              </a:spcBef>
            </a:pPr>
            <a:endParaRPr lang="pt-BR" b="1" dirty="0"/>
          </a:p>
        </p:txBody>
      </p:sp>
      <p:sp>
        <p:nvSpPr>
          <p:cNvPr id="49156" name="Rectangle 10"/>
          <p:cNvSpPr>
            <a:spLocks noChangeArrowheads="1"/>
          </p:cNvSpPr>
          <p:nvPr/>
        </p:nvSpPr>
        <p:spPr bwMode="auto">
          <a:xfrm>
            <a:off x="34925" y="620688"/>
            <a:ext cx="4753099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b="1" dirty="0" smtClean="0"/>
              <a:t>SERVIÇO </a:t>
            </a:r>
            <a:r>
              <a:rPr lang="pt-BR" b="1" dirty="0"/>
              <a:t>DE HTLV –</a:t>
            </a:r>
          </a:p>
          <a:p>
            <a:pPr algn="ctr"/>
            <a:r>
              <a:rPr lang="pt-BR" b="1" dirty="0"/>
              <a:t> INSTITUTO DE INFECTOLOGIA “EMÍLIO RIBAS”</a:t>
            </a:r>
            <a:endParaRPr lang="pt-BR" sz="4000" b="1" dirty="0"/>
          </a:p>
        </p:txBody>
      </p:sp>
      <p:sp>
        <p:nvSpPr>
          <p:cNvPr id="49157" name="Text Box 11"/>
          <p:cNvSpPr txBox="1">
            <a:spLocks noChangeArrowheads="1"/>
          </p:cNvSpPr>
          <p:nvPr/>
        </p:nvSpPr>
        <p:spPr bwMode="auto">
          <a:xfrm>
            <a:off x="5572132" y="6000768"/>
            <a:ext cx="2882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 smtClean="0"/>
              <a:t>www.sites.usp.br/retrovirus</a:t>
            </a:r>
          </a:p>
          <a:p>
            <a:r>
              <a:rPr lang="pt-BR" b="1" dirty="0" smtClean="0"/>
              <a:t>www.htlv.com.br</a:t>
            </a:r>
            <a:endParaRPr lang="pt-BR" b="1" dirty="0"/>
          </a:p>
        </p:txBody>
      </p:sp>
      <p:sp>
        <p:nvSpPr>
          <p:cNvPr id="49158" name="CaixaDeTexto 6"/>
          <p:cNvSpPr txBox="1">
            <a:spLocks noChangeArrowheads="1"/>
          </p:cNvSpPr>
          <p:nvPr/>
        </p:nvSpPr>
        <p:spPr bwMode="auto">
          <a:xfrm>
            <a:off x="3203575" y="188913"/>
            <a:ext cx="29442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</a:rPr>
              <a:t>Agradecimentos</a:t>
            </a:r>
          </a:p>
        </p:txBody>
      </p:sp>
      <p:sp>
        <p:nvSpPr>
          <p:cNvPr id="49159" name="CaixaDeTexto 7"/>
          <p:cNvSpPr txBox="1">
            <a:spLocks noChangeArrowheads="1"/>
          </p:cNvSpPr>
          <p:nvPr/>
        </p:nvSpPr>
        <p:spPr bwMode="auto">
          <a:xfrm>
            <a:off x="5292725" y="764704"/>
            <a:ext cx="30236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IMTSP/FMUSP/Dermatologia/LIM56</a:t>
            </a:r>
            <a:endParaRPr lang="pt-BR" b="1" dirty="0"/>
          </a:p>
        </p:txBody>
      </p:sp>
      <p:pic>
        <p:nvPicPr>
          <p:cNvPr id="9" name="Picture 6" descr="Logo LIM versão 2"/>
          <p:cNvPicPr>
            <a:picLocks noChangeAspect="1" noChangeArrowheads="1"/>
          </p:cNvPicPr>
          <p:nvPr/>
        </p:nvPicPr>
        <p:blipFill>
          <a:blip r:embed="rId2" cstate="print"/>
          <a:srcRect t="14148" b="22740"/>
          <a:stretch>
            <a:fillRect/>
          </a:stretch>
        </p:blipFill>
        <p:spPr bwMode="auto">
          <a:xfrm>
            <a:off x="3643306" y="5358511"/>
            <a:ext cx="1386864" cy="116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1406" y="5500702"/>
            <a:ext cx="1511964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logo2007imtsp cópia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214282" y="5240337"/>
            <a:ext cx="161607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2" descr="039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5392408"/>
            <a:ext cx="1500198" cy="113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86700" cy="746983"/>
          </a:xfrm>
        </p:spPr>
        <p:txBody>
          <a:bodyPr>
            <a:normAutofit/>
          </a:bodyPr>
          <a:lstStyle/>
          <a:p>
            <a:r>
              <a:rPr lang="pt-BR" sz="3600" b="1" dirty="0" err="1" smtClean="0">
                <a:solidFill>
                  <a:srgbClr val="C00000"/>
                </a:solidFill>
              </a:rPr>
              <a:t>Nap</a:t>
            </a:r>
            <a:r>
              <a:rPr lang="pt-BR" sz="3600" b="1" dirty="0" smtClean="0">
                <a:solidFill>
                  <a:srgbClr val="C00000"/>
                </a:solidFill>
              </a:rPr>
              <a:t>-Retrovírus</a:t>
            </a:r>
            <a:endParaRPr lang="pt-BR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Jorge\Desktop\jun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136" y="1177096"/>
            <a:ext cx="1928813" cy="1964266"/>
          </a:xfrm>
          <a:prstGeom prst="rect">
            <a:avLst/>
          </a:prstGeom>
          <a:noFill/>
        </p:spPr>
      </p:pic>
      <p:pic>
        <p:nvPicPr>
          <p:cNvPr id="1027" name="Picture 3" descr="C:\Users\Jorge\Desktop\vida du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0637" y="1160798"/>
            <a:ext cx="2023990" cy="1998778"/>
          </a:xfrm>
          <a:prstGeom prst="rect">
            <a:avLst/>
          </a:prstGeom>
          <a:noFill/>
        </p:spPr>
      </p:pic>
      <p:pic>
        <p:nvPicPr>
          <p:cNvPr id="10" name="Imagem 9" descr="MR and arth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1022" y="1177096"/>
            <a:ext cx="2004030" cy="200403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37" y="3991709"/>
            <a:ext cx="2358734" cy="198531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724128" y="3650734"/>
            <a:ext cx="273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ADEE3002/HC/FMUSP- HIV</a:t>
            </a:r>
            <a:endParaRPr lang="pt-BR" dirty="0"/>
          </a:p>
        </p:txBody>
      </p:sp>
      <p:pic>
        <p:nvPicPr>
          <p:cNvPr id="9" name="Imagem 8" descr="Equipe LIM56 J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59225" y="4011093"/>
            <a:ext cx="2553731" cy="191529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004870" y="3641761"/>
            <a:ext cx="306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LIM56/IMT/FMUSP- </a:t>
            </a:r>
            <a:r>
              <a:rPr lang="pt-BR" dirty="0" err="1" smtClean="0"/>
              <a:t>Retrovirus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27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dirty="0" smtClean="0"/>
              <a:t>Para </a:t>
            </a:r>
            <a:r>
              <a:rPr lang="en-US" sz="2400" b="0" dirty="0" err="1" smtClean="0"/>
              <a:t>mais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informações</a:t>
            </a:r>
            <a:r>
              <a:rPr lang="en-US" sz="2400" b="0" dirty="0" smtClean="0"/>
              <a:t>:</a:t>
            </a:r>
            <a:endParaRPr lang="en-US" sz="2400" b="0" dirty="0"/>
          </a:p>
        </p:txBody>
      </p:sp>
      <p:pic>
        <p:nvPicPr>
          <p:cNvPr id="6" name="Content Placeholder 5" descr="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5500" r="-15500"/>
          <a:stretch>
            <a:fillRect/>
          </a:stretch>
        </p:blipFill>
        <p:spPr>
          <a:xfrm>
            <a:off x="3575049" y="273050"/>
            <a:ext cx="5351601" cy="612775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1930400"/>
            <a:ext cx="3008313" cy="4195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Jacques Pépin, M.D., M.Sc., Université de </a:t>
            </a:r>
            <a:r>
              <a:rPr lang="en-US" sz="2000" dirty="0" err="1" smtClean="0"/>
              <a:t>Sherbrooke</a:t>
            </a: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947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45"/>
            <a:ext cx="9144000" cy="5890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23" y="501701"/>
            <a:ext cx="9144000" cy="5890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20" y="456239"/>
            <a:ext cx="9144000" cy="5890968"/>
          </a:xfrm>
          <a:prstGeom prst="rect">
            <a:avLst/>
          </a:prstGeom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xmlns="" id="{83B52AA4-ACB2-8540-A34E-C5B7A44E5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517232"/>
            <a:ext cx="3105919" cy="26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150" tIns="39075" rIns="78150" bIns="39075">
            <a:spAutoFit/>
          </a:bodyPr>
          <a:lstStyle/>
          <a:p>
            <a:pPr eaLnBrk="1" hangingPunct="1"/>
            <a:r>
              <a:rPr lang="fr-CH" altLang="en-US" sz="1197" dirty="0" smtClean="0">
                <a:latin typeface="Calibri" panose="020F0502020204030204" pitchFamily="34" charset="0"/>
              </a:rPr>
              <a:t>* UNAIDS/WHO estimates , 2017</a:t>
            </a:r>
            <a:endParaRPr lang="fr-CH" altLang="en-US" sz="1197" dirty="0">
              <a:latin typeface="Calibri" panose="020F0502020204030204" pitchFamily="34" charset="0"/>
            </a:endParaRPr>
          </a:p>
        </p:txBody>
      </p:sp>
      <p:sp>
        <p:nvSpPr>
          <p:cNvPr id="10" name="Título 9"/>
          <p:cNvSpPr txBox="1">
            <a:spLocks noGrp="1"/>
          </p:cNvSpPr>
          <p:nvPr>
            <p:ph type="title"/>
          </p:nvPr>
        </p:nvSpPr>
        <p:spPr>
          <a:xfrm>
            <a:off x="331190" y="467340"/>
            <a:ext cx="8591456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</a:rPr>
              <a:t>Estimativa de pessoas vivendo com HIV em 2017 no mundo</a:t>
            </a:r>
            <a:endParaRPr lang="pt-B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3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74" y="851744"/>
            <a:ext cx="8082110" cy="6465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32"/>
          <a:stretch/>
        </p:blipFill>
        <p:spPr>
          <a:xfrm>
            <a:off x="354941" y="273575"/>
            <a:ext cx="4345610" cy="6465688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xmlns="" id="{83B52AA4-ACB2-8540-A34E-C5B7A44E5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517232"/>
            <a:ext cx="3105919" cy="26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150" tIns="39075" rIns="78150" bIns="39075">
            <a:spAutoFit/>
          </a:bodyPr>
          <a:lstStyle/>
          <a:p>
            <a:pPr eaLnBrk="1" hangingPunct="1"/>
            <a:r>
              <a:rPr lang="fr-CH" altLang="en-US" sz="1197" dirty="0" smtClean="0">
                <a:latin typeface="Calibri" panose="020F0502020204030204" pitchFamily="34" charset="0"/>
              </a:rPr>
              <a:t>* UNAIDS/WHO estimates , 2017</a:t>
            </a:r>
            <a:endParaRPr lang="fr-CH" altLang="en-US" sz="1197" dirty="0">
              <a:latin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96918" y="188640"/>
            <a:ext cx="60802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</a:rPr>
              <a:t>Incidência de pessoas vivendo com HIV </a:t>
            </a:r>
          </a:p>
          <a:p>
            <a:pPr algn="ctr"/>
            <a:r>
              <a:rPr lang="pt-BR" sz="2800" b="1" dirty="0" smtClean="0">
                <a:solidFill>
                  <a:srgbClr val="C00000"/>
                </a:solidFill>
              </a:rPr>
              <a:t>e notificação de mortes</a:t>
            </a:r>
            <a:endParaRPr lang="pt-B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8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00"/>
          <a:stretch/>
        </p:blipFill>
        <p:spPr>
          <a:xfrm>
            <a:off x="-299835" y="743261"/>
            <a:ext cx="5370636" cy="5490142"/>
          </a:xfrm>
          <a:prstGeom prst="rect">
            <a:avLst/>
          </a:prstGeom>
        </p:spPr>
      </p:pic>
      <p:sp>
        <p:nvSpPr>
          <p:cNvPr id="59395" name="TextBox 7"/>
          <p:cNvSpPr txBox="1">
            <a:spLocks noChangeArrowheads="1"/>
          </p:cNvSpPr>
          <p:nvPr/>
        </p:nvSpPr>
        <p:spPr bwMode="auto">
          <a:xfrm>
            <a:off x="4380597" y="4272676"/>
            <a:ext cx="942093" cy="40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77" tIns="44589" rIns="89177" bIns="44589">
            <a:spAutoFit/>
          </a:bodyPr>
          <a:lstStyle>
            <a:lvl1pPr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/>
            <a:r>
              <a:rPr lang="en-GB" altLang="en-US" sz="2052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40%</a:t>
            </a:r>
          </a:p>
        </p:txBody>
      </p:sp>
      <p:sp>
        <p:nvSpPr>
          <p:cNvPr id="59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164" dirty="0"/>
              <a:t>Number of people receiving </a:t>
            </a:r>
            <a:r>
              <a:rPr lang="th-TH" altLang="en-US" sz="3164" dirty="0"/>
              <a:t/>
            </a:r>
            <a:br>
              <a:rPr lang="th-TH" altLang="en-US" sz="3164" dirty="0"/>
            </a:br>
            <a:r>
              <a:rPr lang="en-US" altLang="en-US" sz="3164" dirty="0"/>
              <a:t>antiretroviral treatment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5" t="71751" r="-2403" b="15713"/>
          <a:stretch/>
        </p:blipFill>
        <p:spPr>
          <a:xfrm>
            <a:off x="7919109" y="4560304"/>
            <a:ext cx="1224891" cy="690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2" r="9343"/>
          <a:stretch/>
        </p:blipFill>
        <p:spPr>
          <a:xfrm>
            <a:off x="5711857" y="688140"/>
            <a:ext cx="1788328" cy="54901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xmlns="" id="{0689D2E5-584E-214B-A60A-8E5618F6B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93" y="5551056"/>
            <a:ext cx="3105919" cy="26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150" tIns="39075" rIns="78150" bIns="39075">
            <a:spAutoFit/>
          </a:bodyPr>
          <a:lstStyle/>
          <a:p>
            <a:pPr eaLnBrk="1" hangingPunct="1"/>
            <a:r>
              <a:rPr lang="fr-CH" altLang="en-US" sz="1197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Source: UNAIDS/WHO </a:t>
            </a:r>
            <a:r>
              <a:rPr lang="fr-CH" altLang="en-US" sz="1197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estimates</a:t>
            </a:r>
            <a:endParaRPr lang="fr-CH" altLang="en-US" sz="1197" dirty="0">
              <a:solidFill>
                <a:schemeClr val="tx2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227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3" descr="\\DC\Pesquisadores\Alunos Jorge\art_2003_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59359" cy="65481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53975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pt-BR" sz="3200" dirty="0" err="1" smtClean="0">
                <a:solidFill>
                  <a:srgbClr val="CC0000"/>
                </a:solidFill>
              </a:rPr>
              <a:t>The</a:t>
            </a:r>
            <a:r>
              <a:rPr lang="pt-BR" sz="3200" dirty="0" smtClean="0">
                <a:solidFill>
                  <a:srgbClr val="CC0000"/>
                </a:solidFill>
              </a:rPr>
              <a:t> </a:t>
            </a:r>
            <a:r>
              <a:rPr lang="pt-BR" sz="3200" dirty="0" err="1" smtClean="0">
                <a:solidFill>
                  <a:srgbClr val="CC0000"/>
                </a:solidFill>
              </a:rPr>
              <a:t>acess</a:t>
            </a:r>
            <a:r>
              <a:rPr lang="pt-BR" sz="3200" dirty="0" smtClean="0">
                <a:solidFill>
                  <a:srgbClr val="CC0000"/>
                </a:solidFill>
              </a:rPr>
              <a:t> to ART still </a:t>
            </a:r>
            <a:r>
              <a:rPr lang="pt-BR" sz="3200" dirty="0" err="1" smtClean="0">
                <a:solidFill>
                  <a:srgbClr val="CC0000"/>
                </a:solidFill>
              </a:rPr>
              <a:t>increasing</a:t>
            </a:r>
            <a:r>
              <a:rPr lang="pt-BR" sz="3200" dirty="0" smtClean="0">
                <a:solidFill>
                  <a:srgbClr val="CC0000"/>
                </a:solidFill>
              </a:rPr>
              <a:t> </a:t>
            </a:r>
            <a:r>
              <a:rPr lang="pt-BR" sz="3200" dirty="0" err="1" smtClean="0">
                <a:solidFill>
                  <a:srgbClr val="CC0000"/>
                </a:solidFill>
              </a:rPr>
              <a:t>rapidly</a:t>
            </a:r>
            <a:endParaRPr lang="pt-BR" sz="3200" dirty="0" smtClean="0">
              <a:solidFill>
                <a:srgbClr val="CC0000"/>
              </a:solidFill>
            </a:endParaRPr>
          </a:p>
        </p:txBody>
      </p:sp>
      <p:sp>
        <p:nvSpPr>
          <p:cNvPr id="70660" name="Rectangle 8"/>
          <p:cNvSpPr>
            <a:spLocks noChangeArrowheads="1"/>
          </p:cNvSpPr>
          <p:nvPr/>
        </p:nvSpPr>
        <p:spPr bwMode="auto">
          <a:xfrm>
            <a:off x="4598988" y="6092825"/>
            <a:ext cx="386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t-BR" sz="1800" dirty="0">
                <a:hlinkClick r:id="rId2"/>
              </a:rPr>
              <a:t>www.who.int/HIV</a:t>
            </a:r>
            <a:r>
              <a:rPr lang="pt-BR" sz="1800" dirty="0"/>
              <a:t> e </a:t>
            </a:r>
            <a:r>
              <a:rPr lang="pt-BR" sz="1800" dirty="0">
                <a:hlinkClick r:id="rId3"/>
              </a:rPr>
              <a:t>www.unaids.org</a:t>
            </a:r>
            <a:r>
              <a:rPr lang="pt-BR" sz="2000" dirty="0"/>
              <a:t> </a:t>
            </a:r>
          </a:p>
        </p:txBody>
      </p:sp>
      <p:pic>
        <p:nvPicPr>
          <p:cNvPr id="29697" name="Picture 1" descr="\\DC\Pesquisadores\Alunos Jorge\ART 20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8839228" cy="647282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2159</Words>
  <Application>Microsoft Office PowerPoint</Application>
  <PresentationFormat>Apresentação na tela (4:3)</PresentationFormat>
  <Paragraphs>315</Paragraphs>
  <Slides>42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4" baseType="lpstr">
      <vt:lpstr>Tema do Office</vt:lpstr>
      <vt:lpstr>Imagem de bitmap</vt:lpstr>
      <vt:lpstr>    Curso de Graduação em Saúde Pública –  Universidade de São Paulo </vt:lpstr>
      <vt:lpstr>Estrutura Viral</vt:lpstr>
      <vt:lpstr>Apresentação do PowerPoint</vt:lpstr>
      <vt:lpstr>Apresentação do PowerPoint</vt:lpstr>
      <vt:lpstr>Estimativa de pessoas vivendo com HIV em 2017 no mundo</vt:lpstr>
      <vt:lpstr>Apresentação do PowerPoint</vt:lpstr>
      <vt:lpstr>Number of people receiving  antiretroviral treatment</vt:lpstr>
      <vt:lpstr>Apresentação do PowerPoint</vt:lpstr>
      <vt:lpstr>The acess to ART still increasing rapidly</vt:lpstr>
      <vt:lpstr>Apresentação do PowerPoint</vt:lpstr>
      <vt:lpstr>Apresentação do PowerPoint</vt:lpstr>
      <vt:lpstr>Ciclo de Replicação do HIV</vt:lpstr>
      <vt:lpstr>Latência viral</vt:lpstr>
      <vt:lpstr>Latência Viral</vt:lpstr>
      <vt:lpstr>Apresentação do PowerPoint</vt:lpstr>
      <vt:lpstr>Apresentação do PowerPoint</vt:lpstr>
      <vt:lpstr>Apresentação do PowerPoint</vt:lpstr>
      <vt:lpstr>Apresentação do PowerPoint</vt:lpstr>
      <vt:lpstr>HAART eficcacy in 2018 – ADEE3002 – 95% VL bellow detection level</vt:lpstr>
      <vt:lpstr>New questions? Old problems?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Abordagem Atual</vt:lpstr>
      <vt:lpstr>Metas atuais da OMS</vt:lpstr>
      <vt:lpstr>Apresentação do PowerPoint</vt:lpstr>
      <vt:lpstr>Evolução da terapia anti-HIV no Brasil</vt:lpstr>
      <vt:lpstr>Metas da OMS para controle da epidemia</vt:lpstr>
      <vt:lpstr>Relatório OMS 20/07/2017</vt:lpstr>
      <vt:lpstr>Resistência às drogas anti-HIV</vt:lpstr>
      <vt:lpstr>Apresentação do PowerPoint</vt:lpstr>
      <vt:lpstr>Tipos de mutações de resistência às drogas</vt:lpstr>
      <vt:lpstr>Resistência viral no Brasil</vt:lpstr>
      <vt:lpstr>Genotipagens entre 2002-2017</vt:lpstr>
      <vt:lpstr>Em resumo....</vt:lpstr>
      <vt:lpstr>Perspectivas e reflexões</vt:lpstr>
      <vt:lpstr>Apresentação do PowerPoint</vt:lpstr>
      <vt:lpstr>Nap-Retrovírus</vt:lpstr>
      <vt:lpstr>Para mais informações: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de Medicina Tropical /USP  e Inst. Infectologia Emilio Ribas/Universidade da California 2º SEMINÁRIO DO NÚCLEO DE APOIO À PESQUISA EM RETROVÍRUS / Curso de Pós-Graduação IMT-5124 – Seminários sobre vírus persistentes de importância em saúde pública    17 de março de 2016</dc:title>
  <dc:creator>Jorge</dc:creator>
  <cp:lastModifiedBy>Jorge</cp:lastModifiedBy>
  <cp:revision>109</cp:revision>
  <dcterms:created xsi:type="dcterms:W3CDTF">2016-03-03T19:26:41Z</dcterms:created>
  <dcterms:modified xsi:type="dcterms:W3CDTF">2019-05-27T15:03:27Z</dcterms:modified>
</cp:coreProperties>
</file>