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62240"/>
    <a:srgbClr val="FFB027"/>
    <a:srgbClr val="9A1A30"/>
    <a:srgbClr val="50A7FA"/>
    <a:srgbClr val="FA2F4C"/>
    <a:srgbClr val="EF32FA"/>
    <a:srgbClr val="FFDA68"/>
    <a:srgbClr val="244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0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584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A802-BDBB-8A49-BF3E-CC3CE8A23EF9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BA29B-96BA-DD48-80F1-F66AF5AC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09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7FDCA-3F7F-2745-9AB1-F4E8740808E1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FC66-4470-0B4F-9312-A0F3AFBA4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BFBC-F9AF-7845-AE04-27569838C22C}" type="datetimeFigureOut">
              <a:rPr lang="en-US" smtClean="0"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sz="3200" dirty="0" smtClean="0"/>
              <a:t>Capítulo  </a:t>
            </a:r>
            <a:r>
              <a:rPr lang="mr-IN" sz="3200" dirty="0" smtClean="0"/>
              <a:t>–</a:t>
            </a:r>
            <a:r>
              <a:rPr lang="pt-PT" sz="3200" dirty="0" smtClean="0"/>
              <a:t>  8 - Desenvolvimento do Posicionamento desejado e do </a:t>
            </a:r>
            <a:r>
              <a:rPr lang="pt-PT" sz="3200" dirty="0" err="1" smtClean="0"/>
              <a:t>Mix</a:t>
            </a:r>
            <a:r>
              <a:rPr lang="pt-PT" sz="3200" dirty="0" smtClean="0"/>
              <a:t> de Marketing</a:t>
            </a:r>
            <a:endParaRPr lang="pt-PT" sz="32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58767" y="1388962"/>
            <a:ext cx="8985233" cy="546903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rgbClr val="FFFFFF"/>
                </a:solidFill>
              </a:rPr>
              <a:t>Posicionamento </a:t>
            </a:r>
            <a:r>
              <a:rPr lang="mr-IN" sz="3600" dirty="0" smtClean="0">
                <a:solidFill>
                  <a:srgbClr val="FFFFFF"/>
                </a:solidFill>
              </a:rPr>
              <a:t>–</a:t>
            </a:r>
            <a:r>
              <a:rPr lang="pt-BR" sz="3600" dirty="0" smtClean="0">
                <a:solidFill>
                  <a:srgbClr val="FFFFFF"/>
                </a:solidFill>
              </a:rPr>
              <a:t> é como deseja que seu público alvo veja sua oferta em comparação com a oferta dos concorrentes (comportamentos alternativos)</a:t>
            </a:r>
          </a:p>
          <a:p>
            <a:pPr marL="571500" indent="-571500" algn="ctr">
              <a:buFontTx/>
              <a:buChar char="•"/>
            </a:pPr>
            <a:r>
              <a:rPr lang="pt-BR" sz="3600" dirty="0" smtClean="0">
                <a:solidFill>
                  <a:srgbClr val="FFFFFF"/>
                </a:solidFill>
              </a:rPr>
              <a:t>Mix de </a:t>
            </a:r>
            <a:r>
              <a:rPr lang="pt-BR" sz="3600" dirty="0" err="1" smtClean="0">
                <a:solidFill>
                  <a:srgbClr val="FFFFFF"/>
                </a:solidFill>
              </a:rPr>
              <a:t>mkt</a:t>
            </a:r>
            <a:r>
              <a:rPr lang="pt-BR" sz="3600" dirty="0" smtClean="0">
                <a:solidFill>
                  <a:srgbClr val="FFFFFF"/>
                </a:solidFill>
              </a:rPr>
              <a:t> vai ajudar a alcançar o posicionamento desejado</a:t>
            </a:r>
          </a:p>
          <a:p>
            <a:pPr marL="571500" indent="-571500" algn="ctr">
              <a:buFontTx/>
              <a:buChar char="•"/>
            </a:pPr>
            <a:r>
              <a:rPr lang="pt-BR" sz="3600" dirty="0" smtClean="0">
                <a:solidFill>
                  <a:srgbClr val="FFFFFF"/>
                </a:solidFill>
              </a:rPr>
              <a:t>Questão da pobreza </a:t>
            </a:r>
            <a:r>
              <a:rPr lang="mr-IN" sz="3600" dirty="0" smtClean="0">
                <a:solidFill>
                  <a:srgbClr val="FFFFFF"/>
                </a:solidFill>
              </a:rPr>
              <a:t>–</a:t>
            </a:r>
            <a:r>
              <a:rPr lang="pt-BR" sz="3600" dirty="0" smtClean="0">
                <a:solidFill>
                  <a:srgbClr val="FFFFFF"/>
                </a:solidFill>
              </a:rPr>
              <a:t> Malária</a:t>
            </a:r>
          </a:p>
        </p:txBody>
      </p:sp>
    </p:spTree>
    <p:extLst>
      <p:ext uri="{BB962C8B-B14F-4D97-AF65-F5344CB8AC3E}">
        <p14:creationId xmlns:p14="http://schemas.microsoft.com/office/powerpoint/2010/main" val="22884163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Incentivos não monetários </a:t>
            </a:r>
            <a:r>
              <a:rPr lang="mr-IN" sz="4000" dirty="0" smtClean="0"/>
              <a:t>–</a:t>
            </a:r>
            <a:r>
              <a:rPr lang="pt-BR" sz="4000" dirty="0" smtClean="0"/>
              <a:t> reconhecimento, agradecimento</a:t>
            </a:r>
          </a:p>
          <a:p>
            <a:pPr algn="ctr"/>
            <a:r>
              <a:rPr lang="pt-BR" sz="4000" dirty="0" smtClean="0"/>
              <a:t>Para o comportamento concorrente: desestímulo monetário </a:t>
            </a:r>
            <a:r>
              <a:rPr lang="mr-IN" sz="4000" dirty="0" smtClean="0"/>
              <a:t>–</a:t>
            </a:r>
            <a:r>
              <a:rPr lang="pt-BR" sz="4000" dirty="0" smtClean="0"/>
              <a:t> multas, aumento de impostos</a:t>
            </a:r>
          </a:p>
          <a:p>
            <a:pPr algn="ctr"/>
            <a:r>
              <a:rPr lang="pt-BR" sz="4000" dirty="0" smtClean="0"/>
              <a:t>Desestímulo não monetário: constrangimento público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01158270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err="1" smtClean="0"/>
              <a:t>P</a:t>
            </a:r>
            <a:r>
              <a:rPr lang="pt-BR" sz="4000" dirty="0" smtClean="0"/>
              <a:t> </a:t>
            </a:r>
            <a:r>
              <a:rPr lang="mr-IN" sz="4000" dirty="0" smtClean="0"/>
              <a:t>–</a:t>
            </a:r>
            <a:r>
              <a:rPr lang="pt-BR" sz="4000" dirty="0" smtClean="0"/>
              <a:t> Distribuição</a:t>
            </a:r>
          </a:p>
          <a:p>
            <a:pPr algn="ctr"/>
            <a:r>
              <a:rPr lang="pt-BR" sz="4000" dirty="0" smtClean="0"/>
              <a:t>Localização física</a:t>
            </a:r>
          </a:p>
          <a:p>
            <a:pPr algn="ctr"/>
            <a:r>
              <a:rPr lang="pt-BR" sz="4000" dirty="0" smtClean="0"/>
              <a:t>Telefone</a:t>
            </a:r>
          </a:p>
          <a:p>
            <a:pPr algn="ctr"/>
            <a:r>
              <a:rPr lang="pt-BR" sz="4000" dirty="0" smtClean="0"/>
              <a:t>Correio</a:t>
            </a:r>
          </a:p>
          <a:p>
            <a:pPr algn="ctr"/>
            <a:r>
              <a:rPr lang="pt-BR" sz="4000" dirty="0" smtClean="0"/>
              <a:t>Unidades móveis</a:t>
            </a:r>
          </a:p>
          <a:p>
            <a:pPr algn="ctr"/>
            <a:r>
              <a:rPr lang="pt-BR" sz="4000" dirty="0" err="1" smtClean="0"/>
              <a:t>Drivethrus</a:t>
            </a:r>
            <a:endParaRPr lang="pt-BR" sz="4000" dirty="0" smtClean="0"/>
          </a:p>
          <a:p>
            <a:pPr algn="ctr"/>
            <a:r>
              <a:rPr lang="pt-BR" sz="4000" dirty="0" smtClean="0"/>
              <a:t>Máquinas de venda</a:t>
            </a:r>
          </a:p>
          <a:p>
            <a:pPr algn="ctr"/>
            <a:r>
              <a:rPr lang="pt-BR" sz="4000" dirty="0" smtClean="0"/>
              <a:t>Distribuição muito importante para o sucesso da adoção do comportamento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01158270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err="1" smtClean="0"/>
              <a:t>P</a:t>
            </a:r>
            <a:r>
              <a:rPr lang="pt-BR" sz="4000" dirty="0" smtClean="0"/>
              <a:t> </a:t>
            </a:r>
            <a:r>
              <a:rPr lang="mr-IN" sz="4000" dirty="0" smtClean="0"/>
              <a:t>–</a:t>
            </a:r>
            <a:r>
              <a:rPr lang="pt-BR" sz="4000" dirty="0" smtClean="0"/>
              <a:t> comunicação</a:t>
            </a:r>
          </a:p>
          <a:p>
            <a:pPr algn="ctr"/>
            <a:r>
              <a:rPr lang="pt-BR" sz="4000" dirty="0" smtClean="0"/>
              <a:t>Mensagens</a:t>
            </a:r>
          </a:p>
          <a:p>
            <a:pPr algn="ctr"/>
            <a:r>
              <a:rPr lang="pt-BR" sz="4000" dirty="0" smtClean="0"/>
              <a:t>Seleção de canais de mídia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O que </a:t>
            </a:r>
            <a:r>
              <a:rPr lang="pt-BR" sz="4000" dirty="0" smtClean="0"/>
              <a:t>se deseja comunicar?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O que desejo que o público alvo </a:t>
            </a:r>
            <a:r>
              <a:rPr lang="pt-BR" sz="4000" dirty="0" smtClean="0"/>
              <a:t>faça 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01158270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73345" y="189656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u="sng" dirty="0" smtClean="0"/>
              <a:t>Decisões sobre mensagens</a:t>
            </a:r>
          </a:p>
          <a:p>
            <a:pPr algn="ctr"/>
            <a:r>
              <a:rPr lang="pt-BR" sz="4000" dirty="0" smtClean="0"/>
              <a:t>Fonte </a:t>
            </a:r>
            <a:r>
              <a:rPr lang="mr-IN" sz="4000" dirty="0" smtClean="0"/>
              <a:t>–</a:t>
            </a:r>
            <a:r>
              <a:rPr lang="pt-BR" sz="4000" dirty="0" smtClean="0"/>
              <a:t> credibilidade</a:t>
            </a:r>
          </a:p>
          <a:p>
            <a:pPr algn="ctr"/>
            <a:r>
              <a:rPr lang="pt-BR" sz="4000" dirty="0" smtClean="0"/>
              <a:t>Conhecimento percebido</a:t>
            </a:r>
          </a:p>
          <a:p>
            <a:pPr algn="ctr"/>
            <a:r>
              <a:rPr lang="pt-BR" sz="4000" dirty="0" smtClean="0"/>
              <a:t>Confiabilidade</a:t>
            </a:r>
          </a:p>
          <a:p>
            <a:pPr algn="ctr"/>
            <a:r>
              <a:rPr lang="pt-BR" sz="4000" dirty="0" smtClean="0"/>
              <a:t>Capacidade de ser agradável</a:t>
            </a:r>
          </a:p>
          <a:p>
            <a:pPr algn="ctr"/>
            <a:r>
              <a:rPr lang="pt-BR" sz="4000" dirty="0" smtClean="0"/>
              <a:t>Que palavras, gráficos e imagens se vai usar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86952663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Canais de mídia</a:t>
            </a:r>
          </a:p>
          <a:p>
            <a:pPr algn="ctr"/>
            <a:r>
              <a:rPr lang="pt-BR" sz="4000" dirty="0" smtClean="0"/>
              <a:t>Onde suas mensagens aparecerão?</a:t>
            </a:r>
          </a:p>
          <a:p>
            <a:pPr algn="ctr"/>
            <a:r>
              <a:rPr lang="pt-BR" sz="4000" dirty="0" smtClean="0"/>
              <a:t>Publicidade em rádio, </a:t>
            </a:r>
            <a:r>
              <a:rPr lang="pt-BR" sz="4000" dirty="0" err="1" smtClean="0"/>
              <a:t>tv</a:t>
            </a:r>
            <a:r>
              <a:rPr lang="pt-BR" sz="4000" dirty="0" smtClean="0"/>
              <a:t>, outdoors, jornais, revistas</a:t>
            </a:r>
          </a:p>
          <a:p>
            <a:pPr algn="ctr"/>
            <a:r>
              <a:rPr lang="pt-BR" sz="4000" dirty="0" smtClean="0"/>
              <a:t>Eventos Especiais</a:t>
            </a:r>
          </a:p>
          <a:p>
            <a:pPr algn="ctr"/>
            <a:r>
              <a:rPr lang="pt-BR" sz="4000" dirty="0" smtClean="0"/>
              <a:t>Venda pessoal</a:t>
            </a:r>
          </a:p>
          <a:p>
            <a:pPr algn="ctr"/>
            <a:r>
              <a:rPr lang="pt-BR" sz="4000" dirty="0" smtClean="0"/>
              <a:t>Mídia Social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7781836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Posicionamento</a:t>
            </a:r>
          </a:p>
          <a:p>
            <a:pPr algn="ctr"/>
            <a:r>
              <a:rPr lang="pt-BR" sz="4000" dirty="0" smtClean="0"/>
              <a:t>Uma declaração de posicionamento descreve o que você deseja o que o seu mercado alvo pensa e sente ao ouvir a sua oferta</a:t>
            </a:r>
          </a:p>
          <a:p>
            <a:pPr algn="ctr"/>
            <a:r>
              <a:rPr lang="pt-BR" sz="4000" dirty="0" smtClean="0"/>
              <a:t>Ela destaca os pontos positivos da diferença em relação à concorrência e é criada tendo em mente o perfil dos seus mercados alvo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574555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Tx/>
              <a:buChar char="•"/>
            </a:pPr>
            <a:r>
              <a:rPr lang="pt-BR" sz="4000" dirty="0" smtClean="0"/>
              <a:t>Posicionamento envolve implantar os benefícios únicos e a diferenciação da marca na mente dos clientes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Declaração para uso interno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Irá criar a criação das mensagens para o público alvo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Vai ajudar na criação do </a:t>
            </a:r>
            <a:r>
              <a:rPr lang="pt-BR" sz="4000" dirty="0" err="1" smtClean="0"/>
              <a:t>mix</a:t>
            </a:r>
            <a:r>
              <a:rPr lang="pt-BR" sz="4000" dirty="0" smtClean="0"/>
              <a:t> de </a:t>
            </a:r>
            <a:r>
              <a:rPr lang="pt-BR" sz="4000" dirty="0" err="1" smtClean="0"/>
              <a:t>mkt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4976514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u="sng" dirty="0" smtClean="0"/>
              <a:t>Mix de Marketing</a:t>
            </a:r>
          </a:p>
          <a:p>
            <a:pPr algn="ctr"/>
            <a:r>
              <a:rPr lang="pt-BR" sz="4000" dirty="0" err="1" smtClean="0"/>
              <a:t>P</a:t>
            </a:r>
            <a:r>
              <a:rPr lang="pt-BR" sz="4000" dirty="0" smtClean="0"/>
              <a:t> - produto</a:t>
            </a:r>
          </a:p>
          <a:p>
            <a:pPr algn="ctr"/>
            <a:r>
              <a:rPr lang="pt-BR" sz="4000" dirty="0" smtClean="0"/>
              <a:t>EX: sessão de planejamento familiar, aconselhamento profissional</a:t>
            </a:r>
          </a:p>
          <a:p>
            <a:pPr algn="ctr"/>
            <a:r>
              <a:rPr lang="pt-BR" sz="4000" dirty="0" smtClean="0"/>
              <a:t>Experiência: ir para a escola com o filho, visitar a ala de malária de um hospital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4976514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000" dirty="0"/>
          </a:p>
        </p:txBody>
      </p:sp>
      <p:sp>
        <p:nvSpPr>
          <p:cNvPr id="2" name="Oval 1"/>
          <p:cNvSpPr/>
          <p:nvPr/>
        </p:nvSpPr>
        <p:spPr>
          <a:xfrm>
            <a:off x="1712396" y="769751"/>
            <a:ext cx="5868322" cy="5195819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62771" y="1443283"/>
            <a:ext cx="4425292" cy="3925730"/>
          </a:xfrm>
          <a:prstGeom prst="ellips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17195" y="2463203"/>
            <a:ext cx="2212646" cy="190513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Núcleo do Produto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4976514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Núcleo do produto </a:t>
            </a:r>
            <a:r>
              <a:rPr lang="mr-IN" sz="4000" dirty="0" smtClean="0"/>
              <a:t>–</a:t>
            </a:r>
            <a:r>
              <a:rPr lang="pt-BR" sz="4000" dirty="0" smtClean="0"/>
              <a:t> benefício que se deseja e espera em troca do comportamento</a:t>
            </a:r>
          </a:p>
          <a:p>
            <a:pPr algn="ctr"/>
            <a:r>
              <a:rPr lang="pt-BR" sz="4000" dirty="0" smtClean="0"/>
              <a:t>Produto básico </a:t>
            </a:r>
            <a:r>
              <a:rPr lang="mr-IN" sz="4000" dirty="0" smtClean="0"/>
              <a:t>–</a:t>
            </a:r>
            <a:r>
              <a:rPr lang="pt-BR" sz="4000" dirty="0" smtClean="0"/>
              <a:t> produto tangível ou benefícios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4976514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Produto ampliado </a:t>
            </a:r>
            <a:r>
              <a:rPr lang="mr-IN" sz="4000" dirty="0" smtClean="0"/>
              <a:t>–</a:t>
            </a:r>
            <a:r>
              <a:rPr lang="pt-BR" sz="4000" dirty="0" smtClean="0"/>
              <a:t> objetos tangíveis e características e serviços adicionais</a:t>
            </a:r>
          </a:p>
          <a:p>
            <a:pPr algn="ctr"/>
            <a:r>
              <a:rPr lang="pt-BR" sz="4000" dirty="0" smtClean="0"/>
              <a:t>No </a:t>
            </a:r>
            <a:r>
              <a:rPr lang="pt-BR" sz="4000" dirty="0" err="1" smtClean="0"/>
              <a:t>mkt</a:t>
            </a:r>
            <a:r>
              <a:rPr lang="pt-BR" sz="4000" dirty="0" smtClean="0"/>
              <a:t> social objeto tangível ou serviços que ajudam a pessoa a adotar o novo comportamento</a:t>
            </a:r>
          </a:p>
          <a:p>
            <a:pPr algn="ctr"/>
            <a:r>
              <a:rPr lang="pt-BR" sz="4000" dirty="0" smtClean="0"/>
              <a:t>EX: cartões de vacinação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84976514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err="1" smtClean="0"/>
              <a:t>P</a:t>
            </a:r>
            <a:r>
              <a:rPr lang="pt-BR" sz="4000" dirty="0" smtClean="0"/>
              <a:t> </a:t>
            </a:r>
            <a:r>
              <a:rPr lang="mr-IN" sz="4000" dirty="0" smtClean="0"/>
              <a:t>–</a:t>
            </a:r>
            <a:r>
              <a:rPr lang="pt-BR" sz="4000" dirty="0" smtClean="0"/>
              <a:t> Preço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Que o cliente irá pagar para obter o comportamento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Na maioria das vezes é: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Tempo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Esforço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Energia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Custo psicológico</a:t>
            </a:r>
          </a:p>
          <a:p>
            <a:pPr marL="571500" indent="-571500" algn="ctr">
              <a:buFontTx/>
              <a:buChar char="•"/>
            </a:pPr>
            <a:r>
              <a:rPr lang="pt-BR" sz="4000" dirty="0" smtClean="0"/>
              <a:t>Desconforto físico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370569571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77843" y="158739"/>
            <a:ext cx="8501289" cy="6437419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Quatro táticas de determinação de preços podem ser usadas para diminuir os custos e aumentar os benefícios</a:t>
            </a:r>
          </a:p>
          <a:p>
            <a:pPr algn="ctr"/>
            <a:r>
              <a:rPr lang="pt-BR" sz="4000" dirty="0" smtClean="0"/>
              <a:t>Incentivos monetários </a:t>
            </a:r>
            <a:r>
              <a:rPr lang="mr-IN" sz="4000" dirty="0" smtClean="0"/>
              <a:t>–</a:t>
            </a:r>
            <a:r>
              <a:rPr lang="pt-BR" sz="4000" dirty="0" smtClean="0"/>
              <a:t> descontos, abatimentos, gratificações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011582705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393</Words>
  <Application>Microsoft Macintosh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Capítulo  –  8 - Desenvolvimento do Posicionamento desejado e do Mix de Marketing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Social</dc:title>
  <dc:creator>Claudia Acevedo</dc:creator>
  <cp:lastModifiedBy>Claudia  Acevedo</cp:lastModifiedBy>
  <cp:revision>136</cp:revision>
  <cp:lastPrinted>2015-10-01T18:27:20Z</cp:lastPrinted>
  <dcterms:created xsi:type="dcterms:W3CDTF">2015-09-08T00:19:29Z</dcterms:created>
  <dcterms:modified xsi:type="dcterms:W3CDTF">2020-10-06T17:41:04Z</dcterms:modified>
</cp:coreProperties>
</file>